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68" r:id="rId2"/>
    <p:sldId id="267" r:id="rId3"/>
    <p:sldId id="317" r:id="rId4"/>
    <p:sldId id="305" r:id="rId5"/>
    <p:sldId id="323" r:id="rId6"/>
    <p:sldId id="274" r:id="rId7"/>
    <p:sldId id="319" r:id="rId8"/>
    <p:sldId id="324" r:id="rId9"/>
    <p:sldId id="329" r:id="rId10"/>
    <p:sldId id="325" r:id="rId11"/>
    <p:sldId id="328" r:id="rId12"/>
    <p:sldId id="321" r:id="rId13"/>
    <p:sldId id="320" r:id="rId14"/>
    <p:sldId id="322" r:id="rId15"/>
    <p:sldId id="326" r:id="rId16"/>
    <p:sldId id="327" r:id="rId17"/>
    <p:sldId id="299" r:id="rId18"/>
    <p:sldId id="277"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CA002-7A07-4C77-B65A-DC99F4DBBEBE}" type="datetimeFigureOut">
              <a:rPr lang="en-IN" smtClean="0"/>
              <a:t>11-12-2024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0F648-95B6-471F-AAA7-92D6D2AB8A40}" type="slidenum">
              <a:rPr lang="en-IN" smtClean="0"/>
              <a:t>‹#›</a:t>
            </a:fld>
            <a:endParaRPr lang="en-IN"/>
          </a:p>
        </p:txBody>
      </p:sp>
    </p:spTree>
    <p:extLst>
      <p:ext uri="{BB962C8B-B14F-4D97-AF65-F5344CB8AC3E}">
        <p14:creationId xmlns:p14="http://schemas.microsoft.com/office/powerpoint/2010/main" val="252186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12/11/2024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12/11/2024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nodejs.org/docs/latest/api/" TargetMode="External"/><Relationship Id="rId2" Type="http://schemas.openxmlformats.org/officeDocument/2006/relationships/hyperlink" Target="https://react.dev/" TargetMode="External"/><Relationship Id="rId1" Type="http://schemas.openxmlformats.org/officeDocument/2006/relationships/slideLayout" Target="../slideLayouts/slideLayout3.xml"/><Relationship Id="rId5" Type="http://schemas.openxmlformats.org/officeDocument/2006/relationships/hyperlink" Target="https://www.mongo.db.com-/" TargetMode="External"/><Relationship Id="rId4" Type="http://schemas.openxmlformats.org/officeDocument/2006/relationships/hyperlink" Target="https://expressjs.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9880" y="1484784"/>
            <a:ext cx="6804756" cy="738664"/>
          </a:xfrm>
          <a:prstGeom prst="rect">
            <a:avLst/>
          </a:prstGeom>
          <a:noFill/>
        </p:spPr>
        <p:txBody>
          <a:bodyPr wrap="square" rtlCol="0">
            <a:spAutoFit/>
          </a:bodyPr>
          <a:lstStyle/>
          <a:p>
            <a:pPr algn="ctr"/>
            <a:r>
              <a:rPr lang="en-US" sz="2400" dirty="0">
                <a:solidFill>
                  <a:srgbClr val="FF0000"/>
                </a:solidFill>
                <a:latin typeface="Arial Black" pitchFamily="34" charset="0"/>
              </a:rPr>
              <a:t>Backend Project</a:t>
            </a:r>
          </a:p>
          <a:p>
            <a:pPr algn="ctr"/>
            <a:r>
              <a:rPr lang="en-US" dirty="0">
                <a:solidFill>
                  <a:srgbClr val="FF0000"/>
                </a:solidFill>
                <a:latin typeface="Arial Black" pitchFamily="34" charset="0"/>
              </a:rPr>
              <a:t>Topic: E-commerce Website</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
        <p:nvSpPr>
          <p:cNvPr id="2" name="TextBox 1">
            <a:extLst>
              <a:ext uri="{FF2B5EF4-FFF2-40B4-BE49-F238E27FC236}">
                <a16:creationId xmlns:a16="http://schemas.microsoft.com/office/drawing/2014/main" id="{146C476A-F1B1-DE7B-ADB0-A429444CE354}"/>
              </a:ext>
            </a:extLst>
          </p:cNvPr>
          <p:cNvSpPr txBox="1"/>
          <p:nvPr/>
        </p:nvSpPr>
        <p:spPr>
          <a:xfrm>
            <a:off x="2835614" y="2708920"/>
            <a:ext cx="3472771" cy="2092881"/>
          </a:xfrm>
          <a:prstGeom prst="rect">
            <a:avLst/>
          </a:prstGeom>
          <a:solidFill>
            <a:schemeClr val="accent6">
              <a:lumMod val="60000"/>
              <a:lumOff val="40000"/>
            </a:schemeClr>
          </a:solidFill>
        </p:spPr>
        <p:txBody>
          <a:bodyPr wrap="square" rtlCol="0">
            <a:spAutoFit/>
          </a:bodyPr>
          <a:lstStyle/>
          <a:p>
            <a:r>
              <a:rPr lang="en-US" sz="1600" dirty="0"/>
              <a:t>Team Details: </a:t>
            </a:r>
          </a:p>
          <a:p>
            <a:pPr marL="285750" indent="-285750">
              <a:buFont typeface="Wingdings" panose="05000000000000000000" pitchFamily="2" charset="2"/>
              <a:buChar char="§"/>
            </a:pPr>
            <a:r>
              <a:rPr lang="en-US" sz="1600" dirty="0"/>
              <a:t>Pratham </a:t>
            </a:r>
            <a:r>
              <a:rPr lang="en-US" sz="1600" dirty="0" err="1"/>
              <a:t>Midha</a:t>
            </a:r>
            <a:r>
              <a:rPr lang="en-US" sz="1600" dirty="0"/>
              <a:t> (2210992076)</a:t>
            </a:r>
          </a:p>
          <a:p>
            <a:pPr marL="285750" indent="-285750">
              <a:buFont typeface="Wingdings" panose="05000000000000000000" pitchFamily="2" charset="2"/>
              <a:buChar char="§"/>
            </a:pPr>
            <a:r>
              <a:rPr lang="en-US" sz="1600" dirty="0"/>
              <a:t>Pratham Bajaj (2210992072)</a:t>
            </a:r>
          </a:p>
          <a:p>
            <a:pPr marL="285750" indent="-285750">
              <a:buFont typeface="Wingdings" panose="05000000000000000000" pitchFamily="2" charset="2"/>
              <a:buChar char="§"/>
            </a:pPr>
            <a:r>
              <a:rPr lang="en-US" sz="1600" dirty="0"/>
              <a:t>Pratham Chaudhary (2210992073)</a:t>
            </a:r>
          </a:p>
          <a:p>
            <a:pPr marL="285750" indent="-285750">
              <a:buFont typeface="Wingdings" panose="05000000000000000000" pitchFamily="2" charset="2"/>
              <a:buChar char="§"/>
            </a:pPr>
            <a:r>
              <a:rPr lang="en-US" sz="1600" dirty="0"/>
              <a:t>Prince Kumar(2210992090)</a:t>
            </a:r>
          </a:p>
          <a:p>
            <a:pPr marL="285750" indent="-285750">
              <a:buFont typeface="Wingdings" panose="05000000000000000000" pitchFamily="2" charset="2"/>
              <a:buChar char="§"/>
            </a:pPr>
            <a:r>
              <a:rPr lang="en-US" sz="1600" dirty="0"/>
              <a:t>Nikhil Singla(2210991982)</a:t>
            </a:r>
          </a:p>
          <a:p>
            <a:endParaRPr lang="en-US" dirty="0">
              <a:solidFill>
                <a:schemeClr val="bg1"/>
              </a:solidFill>
            </a:endParaRPr>
          </a:p>
          <a:p>
            <a:r>
              <a:rPr lang="en-US" sz="1600" dirty="0">
                <a:latin typeface="Times New Roman" pitchFamily="18" charset="0"/>
                <a:cs typeface="Times New Roman" pitchFamily="18" charset="0"/>
              </a:rPr>
              <a:t>Submitted To: Mr. Rahul Singh Rajput</a:t>
            </a:r>
            <a:endParaRPr lang="en-US" sz="1600" dirty="0"/>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2E618-9B06-1500-AE61-3838E6053C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0CAF48-2FB1-8F69-1D82-685FA16E4437}"/>
              </a:ext>
            </a:extLst>
          </p:cNvPr>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Highlights</a:t>
            </a:r>
          </a:p>
        </p:txBody>
      </p:sp>
      <p:pic>
        <p:nvPicPr>
          <p:cNvPr id="4" name="Picture 3">
            <a:extLst>
              <a:ext uri="{FF2B5EF4-FFF2-40B4-BE49-F238E27FC236}">
                <a16:creationId xmlns:a16="http://schemas.microsoft.com/office/drawing/2014/main" id="{DD89E0D9-1D23-4653-8ED4-D3E19A712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4" y="1412776"/>
            <a:ext cx="8820472" cy="4444691"/>
          </a:xfrm>
          <a:prstGeom prst="rect">
            <a:avLst/>
          </a:prstGeom>
        </p:spPr>
      </p:pic>
    </p:spTree>
    <p:extLst>
      <p:ext uri="{BB962C8B-B14F-4D97-AF65-F5344CB8AC3E}">
        <p14:creationId xmlns:p14="http://schemas.microsoft.com/office/powerpoint/2010/main" val="4197539288"/>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D07EA-93AB-9850-D9FA-8266F0FA3C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F6CE913-CC09-FEC7-B53C-15874421745C}"/>
              </a:ext>
            </a:extLst>
          </p:cNvPr>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Highlights</a:t>
            </a:r>
          </a:p>
        </p:txBody>
      </p:sp>
      <p:pic>
        <p:nvPicPr>
          <p:cNvPr id="5" name="Picture 4">
            <a:extLst>
              <a:ext uri="{FF2B5EF4-FFF2-40B4-BE49-F238E27FC236}">
                <a16:creationId xmlns:a16="http://schemas.microsoft.com/office/drawing/2014/main" id="{1CF974BF-A699-A7B6-933F-07866C68E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92" y="1484784"/>
            <a:ext cx="8855216" cy="4416071"/>
          </a:xfrm>
          <a:prstGeom prst="rect">
            <a:avLst/>
          </a:prstGeom>
        </p:spPr>
      </p:pic>
    </p:spTree>
    <p:extLst>
      <p:ext uri="{BB962C8B-B14F-4D97-AF65-F5344CB8AC3E}">
        <p14:creationId xmlns:p14="http://schemas.microsoft.com/office/powerpoint/2010/main" val="2681891825"/>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5688632"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Code</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Snippets</a:t>
            </a:r>
          </a:p>
        </p:txBody>
      </p:sp>
      <p:pic>
        <p:nvPicPr>
          <p:cNvPr id="5" name="Picture 4">
            <a:extLst>
              <a:ext uri="{FF2B5EF4-FFF2-40B4-BE49-F238E27FC236}">
                <a16:creationId xmlns:a16="http://schemas.microsoft.com/office/drawing/2014/main" id="{6EBFDE8D-72AE-61B9-EDB8-0362D0807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80728"/>
            <a:ext cx="8712967" cy="5544616"/>
          </a:xfrm>
          <a:prstGeom prst="rect">
            <a:avLst/>
          </a:prstGeom>
        </p:spPr>
      </p:pic>
    </p:spTree>
    <p:extLst>
      <p:ext uri="{BB962C8B-B14F-4D97-AF65-F5344CB8AC3E}">
        <p14:creationId xmlns:p14="http://schemas.microsoft.com/office/powerpoint/2010/main" val="2042731207"/>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Code</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Snippets</a:t>
            </a:r>
          </a:p>
        </p:txBody>
      </p:sp>
      <p:pic>
        <p:nvPicPr>
          <p:cNvPr id="5" name="Picture 4">
            <a:extLst>
              <a:ext uri="{FF2B5EF4-FFF2-40B4-BE49-F238E27FC236}">
                <a16:creationId xmlns:a16="http://schemas.microsoft.com/office/drawing/2014/main" id="{21372F3E-E3AD-ACCA-A4B2-7AD10F805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6198"/>
            <a:ext cx="8583211" cy="4775090"/>
          </a:xfrm>
          <a:prstGeom prst="rect">
            <a:avLst/>
          </a:prstGeom>
        </p:spPr>
      </p:pic>
    </p:spTree>
    <p:extLst>
      <p:ext uri="{BB962C8B-B14F-4D97-AF65-F5344CB8AC3E}">
        <p14:creationId xmlns:p14="http://schemas.microsoft.com/office/powerpoint/2010/main" val="634308906"/>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Code</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Snippets</a:t>
            </a:r>
          </a:p>
        </p:txBody>
      </p:sp>
      <p:pic>
        <p:nvPicPr>
          <p:cNvPr id="4" name="Picture 3">
            <a:extLst>
              <a:ext uri="{FF2B5EF4-FFF2-40B4-BE49-F238E27FC236}">
                <a16:creationId xmlns:a16="http://schemas.microsoft.com/office/drawing/2014/main" id="{93E98692-6DAB-775D-52EF-A05B431AE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52736"/>
            <a:ext cx="8640959" cy="5328592"/>
          </a:xfrm>
          <a:prstGeom prst="rect">
            <a:avLst/>
          </a:prstGeom>
        </p:spPr>
      </p:pic>
    </p:spTree>
    <p:extLst>
      <p:ext uri="{BB962C8B-B14F-4D97-AF65-F5344CB8AC3E}">
        <p14:creationId xmlns:p14="http://schemas.microsoft.com/office/powerpoint/2010/main" val="3681268842"/>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6116-F3FC-0F48-8752-C7C506C14FF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24B2E0-8287-9FA7-873B-441319190020}"/>
              </a:ext>
            </a:extLst>
          </p:cNvPr>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Code</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Snippets</a:t>
            </a:r>
          </a:p>
        </p:txBody>
      </p:sp>
      <p:pic>
        <p:nvPicPr>
          <p:cNvPr id="5" name="Picture 4">
            <a:extLst>
              <a:ext uri="{FF2B5EF4-FFF2-40B4-BE49-F238E27FC236}">
                <a16:creationId xmlns:a16="http://schemas.microsoft.com/office/drawing/2014/main" id="{8B8FEBA8-1BF2-0547-74E4-A19E90053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80728"/>
            <a:ext cx="8640960" cy="5400600"/>
          </a:xfrm>
          <a:prstGeom prst="rect">
            <a:avLst/>
          </a:prstGeom>
        </p:spPr>
      </p:pic>
    </p:spTree>
    <p:extLst>
      <p:ext uri="{BB962C8B-B14F-4D97-AF65-F5344CB8AC3E}">
        <p14:creationId xmlns:p14="http://schemas.microsoft.com/office/powerpoint/2010/main" val="229264264"/>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80F28-B09F-8631-4202-BA718B4F93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508290-CE77-6493-E8FA-FF6DFA6EAB16}"/>
              </a:ext>
            </a:extLst>
          </p:cNvPr>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Code</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Snippets</a:t>
            </a:r>
          </a:p>
        </p:txBody>
      </p:sp>
      <p:pic>
        <p:nvPicPr>
          <p:cNvPr id="5" name="Picture 4">
            <a:extLst>
              <a:ext uri="{FF2B5EF4-FFF2-40B4-BE49-F238E27FC236}">
                <a16:creationId xmlns:a16="http://schemas.microsoft.com/office/drawing/2014/main" id="{6B77A0F3-FDDD-DE82-AA69-F4D0DE744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52736"/>
            <a:ext cx="8784976" cy="5256584"/>
          </a:xfrm>
          <a:prstGeom prst="rect">
            <a:avLst/>
          </a:prstGeom>
        </p:spPr>
      </p:pic>
    </p:spTree>
    <p:extLst>
      <p:ext uri="{BB962C8B-B14F-4D97-AF65-F5344CB8AC3E}">
        <p14:creationId xmlns:p14="http://schemas.microsoft.com/office/powerpoint/2010/main" val="628259812"/>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Rectangle 2"/>
          <p:cNvSpPr/>
          <p:nvPr/>
        </p:nvSpPr>
        <p:spPr>
          <a:xfrm>
            <a:off x="179512" y="1052736"/>
            <a:ext cx="8784976" cy="4401205"/>
          </a:xfrm>
          <a:prstGeom prst="rect">
            <a:avLst/>
          </a:prstGeom>
        </p:spPr>
        <p:txBody>
          <a:bodyPr wrap="square">
            <a:spAutoFit/>
          </a:bodyPr>
          <a:lstStyle/>
          <a:p>
            <a:pPr marL="342900" lvl="0" indent="-342900">
              <a:buFont typeface="Wingdings" panose="05000000000000000000" pitchFamily="2" charset="2"/>
              <a:buChar char="q"/>
            </a:pPr>
            <a:r>
              <a:rPr lang="en-GB" sz="2000" b="0" i="0" dirty="0">
                <a:effectLst/>
                <a:latin typeface="Times New Roman" panose="02020603050405020304" pitchFamily="18" charset="0"/>
                <a:cs typeface="Times New Roman" panose="02020603050405020304" pitchFamily="18" charset="0"/>
              </a:rPr>
              <a:t>The completion of the e-commerce website backend project marks a significant milestone in the development of a robust and scalable online shopping platform. This project has been instrumental in laying the foundation for a seamless and efficient e-commerce experience, addressing the complex needs of modern online retail environments. Through the integration of advanced technologies and best practices, the backend system has been designed to support core functionalities essential for the success of an e-commerce business</a:t>
            </a:r>
          </a:p>
          <a:p>
            <a:pPr marL="342900" lvl="0" indent="-342900">
              <a:buFont typeface="Wingdings" panose="05000000000000000000" pitchFamily="2" charset="2"/>
              <a:buChar char="q"/>
            </a:pPr>
            <a:endParaRPr lang="en-GB" sz="2000" b="0" i="0" dirty="0">
              <a:effectLst/>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q"/>
            </a:pPr>
            <a:r>
              <a:rPr lang="en-GB" sz="2000" b="0" i="0" dirty="0">
                <a:effectLst/>
                <a:latin typeface="Times New Roman" panose="02020603050405020304" pitchFamily="18" charset="0"/>
                <a:cs typeface="Times New Roman" panose="02020603050405020304" pitchFamily="18" charset="0"/>
              </a:rPr>
              <a:t>Scalability and performance have been key considerations throughout the development process. The backend is designed to handle high volumes of traffic and transactions, ensuring that the platform remains responsive and reliable even during peak shopping periods. This scalability is vital for accommodating business growth and adapting to changing market demands.</a:t>
            </a:r>
            <a:endParaRPr lang="en-US" sz="20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95302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544616"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a:t>
            </a:r>
          </a:p>
        </p:txBody>
      </p:sp>
      <p:sp>
        <p:nvSpPr>
          <p:cNvPr id="3" name="Rectangle 2"/>
          <p:cNvSpPr/>
          <p:nvPr/>
        </p:nvSpPr>
        <p:spPr>
          <a:xfrm>
            <a:off x="-612" y="1196752"/>
            <a:ext cx="8965099" cy="4092723"/>
          </a:xfrm>
          <a:prstGeom prst="rect">
            <a:avLst/>
          </a:prstGeom>
        </p:spPr>
        <p:txBody>
          <a:bodyPr wrap="square">
            <a:spAutoFit/>
          </a:bodyPr>
          <a:lstStyle/>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React.js: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https://react.dev</a:t>
            </a:r>
            <a:r>
              <a:rPr lang="en-US" sz="2000" dirty="0">
                <a:effectLst/>
                <a:latin typeface="Times New Roman" panose="02020603050405020304" pitchFamily="18" charset="0"/>
                <a:ea typeface="Times New Roman" panose="02020603050405020304" pitchFamily="18" charset="0"/>
              </a:rPr>
              <a:t> - Official documentation for learning and implementing React.js.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Node.js: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3"/>
              </a:rPr>
              <a:t>https://nodejs.org/docs/latest/api</a:t>
            </a:r>
            <a:r>
              <a:rPr lang="en-US" sz="2000" b="1" u="sng" dirty="0">
                <a:solidFill>
                  <a:srgbClr val="0000FF"/>
                </a:solidFill>
                <a:effectLst/>
                <a:latin typeface="Times New Roman" panose="02020603050405020304" pitchFamily="18" charset="0"/>
                <a:ea typeface="Times New Roman" panose="02020603050405020304" pitchFamily="18" charset="0"/>
                <a:hlinkClick r:id="rId3"/>
              </a:rPr>
              <a:t>/</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Documentation and guides for setting up and using Node.js.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Express.js</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4"/>
              </a:rPr>
              <a:t>https://expressjs.com/</a:t>
            </a:r>
            <a:r>
              <a:rPr lang="en-US" sz="2000" dirty="0">
                <a:effectLst/>
                <a:latin typeface="Times New Roman" panose="02020603050405020304" pitchFamily="18" charset="0"/>
                <a:ea typeface="Times New Roman" panose="02020603050405020304" pitchFamily="18" charset="0"/>
              </a:rPr>
              <a:t> - Documentation and guides for setting up and using Express.js.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MongoDB:</a:t>
            </a: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5"/>
              </a:rPr>
              <a:t>https://www.mongo.db.com-</a:t>
            </a:r>
            <a:r>
              <a:rPr lang="en-US" sz="2000" dirty="0">
                <a:effectLst/>
                <a:latin typeface="Times New Roman" panose="02020603050405020304" pitchFamily="18" charset="0"/>
                <a:ea typeface="Times New Roman" panose="02020603050405020304" pitchFamily="18" charset="0"/>
              </a:rPr>
              <a:t> Documentation and guides for setting up and using MongoDB.</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React - The Complete Guide:</a:t>
            </a:r>
            <a:r>
              <a:rPr lang="en-US" sz="2000" dirty="0">
                <a:effectLst/>
                <a:latin typeface="Times New Roman" panose="02020603050405020304" pitchFamily="18" charset="0"/>
                <a:ea typeface="Times New Roman" panose="02020603050405020304" pitchFamily="18" charset="0"/>
              </a:rPr>
              <a:t> Comprehensive course on building frontend applications with React.js.</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45"/>
              </a:spcBef>
              <a:spcAft>
                <a:spcPts val="0"/>
              </a:spcAft>
              <a:buFont typeface="Wingdings" panose="05000000000000000000" pitchFamily="2" charset="2"/>
              <a:buChar char="q"/>
              <a:tabLst>
                <a:tab pos="523240" algn="l"/>
              </a:tabLst>
            </a:pPr>
            <a:r>
              <a:rPr lang="en-US" sz="2000" b="1" dirty="0">
                <a:effectLst/>
                <a:latin typeface="Times New Roman" panose="02020603050405020304" pitchFamily="18" charset="0"/>
                <a:ea typeface="Times New Roman" panose="02020603050405020304" pitchFamily="18" charset="0"/>
              </a:rPr>
              <a:t>The Complete Node.js Developer Course:</a:t>
            </a:r>
            <a:r>
              <a:rPr lang="en-US" sz="2000" dirty="0">
                <a:effectLst/>
                <a:latin typeface="Times New Roman" panose="02020603050405020304" pitchFamily="18" charset="0"/>
                <a:ea typeface="Times New Roman" panose="02020603050405020304" pitchFamily="18" charset="0"/>
              </a:rPr>
              <a:t> Covers building backend services using Node.js, Express, and MongoDB.</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544616"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D8CC8245-EC19-729F-CB92-E19083E20A0B}"/>
              </a:ext>
            </a:extLst>
          </p:cNvPr>
          <p:cNvSpPr txBox="1"/>
          <p:nvPr/>
        </p:nvSpPr>
        <p:spPr>
          <a:xfrm>
            <a:off x="323528" y="908720"/>
            <a:ext cx="6912768" cy="477053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Introduction</a:t>
            </a:r>
          </a:p>
          <a:p>
            <a:pPr marL="342900" indent="-342900">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
            </a:pPr>
            <a:r>
              <a:rPr lang="en-US" sz="2000" dirty="0">
                <a:latin typeface="Times New Roman" pitchFamily="18" charset="0"/>
                <a:cs typeface="Times New Roman" pitchFamily="18" charset="0"/>
              </a:rPr>
              <a:t> Problem Statement</a:t>
            </a:r>
          </a:p>
          <a:p>
            <a:pPr marL="342900" indent="-342900">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
            </a:pPr>
            <a:r>
              <a:rPr lang="en-US" sz="2000" dirty="0">
                <a:latin typeface="Times New Roman" pitchFamily="18" charset="0"/>
                <a:cs typeface="Times New Roman" pitchFamily="18" charset="0"/>
              </a:rPr>
              <a:t> Key Features </a:t>
            </a:r>
          </a:p>
          <a:p>
            <a:pPr marL="342900" indent="-342900">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
            </a:pPr>
            <a:r>
              <a:rPr lang="en-US" sz="2000" dirty="0">
                <a:latin typeface="Times New Roman" pitchFamily="18" charset="0"/>
                <a:cs typeface="Times New Roman" pitchFamily="18" charset="0"/>
              </a:rPr>
              <a:t> Project Highlights/Outcomes</a:t>
            </a:r>
          </a:p>
          <a:p>
            <a:pPr marL="342900" indent="-342900">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
            </a:pPr>
            <a:r>
              <a:rPr lang="en-US" sz="2000" dirty="0">
                <a:latin typeface="Times New Roman" pitchFamily="18" charset="0"/>
                <a:cs typeface="Times New Roman" pitchFamily="18" charset="0"/>
              </a:rPr>
              <a:t>Code Snippets</a:t>
            </a:r>
          </a:p>
          <a:p>
            <a:pPr marL="342900" indent="-342900">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
            </a:pPr>
            <a:r>
              <a:rPr lang="en-US" sz="2000" dirty="0">
                <a:latin typeface="Times New Roman" pitchFamily="18" charset="0"/>
                <a:cs typeface="Times New Roman" pitchFamily="18" charset="0"/>
              </a:rPr>
              <a:t> Conclusion</a:t>
            </a:r>
          </a:p>
          <a:p>
            <a:pPr marL="342900" indent="-342900">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
            </a:pPr>
            <a:r>
              <a:rPr lang="en-US" sz="2000" dirty="0">
                <a:latin typeface="Times New Roman" pitchFamily="18" charset="0"/>
                <a:cs typeface="Times New Roman" pitchFamily="18" charset="0"/>
              </a:rPr>
              <a:t> References/Links used</a:t>
            </a:r>
          </a:p>
          <a:p>
            <a:pPr marL="342900" indent="-342900">
              <a:buFont typeface="Wingdings" panose="05000000000000000000" pitchFamily="2" charset="2"/>
              <a:buChar char="§"/>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
            </a:pPr>
            <a:r>
              <a:rPr lang="en-US" sz="2000" dirty="0">
                <a:latin typeface="Times New Roman" pitchFamily="18" charset="0"/>
                <a:cs typeface="Times New Roman" pitchFamily="18" charset="0"/>
              </a:rPr>
              <a:t> Appendices</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5B8E-296E-809D-E192-C546B1574908}"/>
              </a:ext>
            </a:extLst>
          </p:cNvPr>
          <p:cNvSpPr>
            <a:spLocks noGrp="1"/>
          </p:cNvSpPr>
          <p:nvPr>
            <p:ph type="ctrTitle"/>
          </p:nvPr>
        </p:nvSpPr>
        <p:spPr/>
        <p:txBody>
          <a:bodyPr/>
          <a:lstStyle/>
          <a:p>
            <a:pPr algn="l"/>
            <a:r>
              <a:rPr lang="en-IN" dirty="0"/>
              <a:t>Introduction</a:t>
            </a:r>
          </a:p>
        </p:txBody>
      </p:sp>
      <p:sp>
        <p:nvSpPr>
          <p:cNvPr id="3" name="Subtitle 2">
            <a:extLst>
              <a:ext uri="{FF2B5EF4-FFF2-40B4-BE49-F238E27FC236}">
                <a16:creationId xmlns:a16="http://schemas.microsoft.com/office/drawing/2014/main" id="{4782A0CF-7F55-A2D3-506A-0F9A054869EF}"/>
              </a:ext>
            </a:extLst>
          </p:cNvPr>
          <p:cNvSpPr>
            <a:spLocks noGrp="1"/>
          </p:cNvSpPr>
          <p:nvPr>
            <p:ph type="subTitle" idx="1"/>
          </p:nvPr>
        </p:nvSpPr>
        <p:spPr/>
        <p:txBody>
          <a:bodyPr/>
          <a:lstStyle/>
          <a:p>
            <a:pPr marL="342900" indent="-342900" algn="l">
              <a:buFont typeface="Wingdings" panose="05000000000000000000" pitchFamily="2" charset="2"/>
              <a:buChar char="q"/>
            </a:pPr>
            <a:r>
              <a:rPr lang="en-GB" sz="2000" b="0" i="0" dirty="0">
                <a:solidFill>
                  <a:schemeClr val="tx1"/>
                </a:solidFill>
                <a:effectLst/>
                <a:latin typeface="Times New Roman" panose="02020603050405020304" pitchFamily="18" charset="0"/>
                <a:cs typeface="Times New Roman" panose="02020603050405020304" pitchFamily="18" charset="0"/>
              </a:rPr>
              <a:t>In today's digital age, e-commerce has become a cornerstone of the global economy, transforming how businesses operate and how consumers shop. The backbone of any successful e-commerce platform is its backend system, which manages everything from inventory and order processing to customer management and data security. This project focuses on developing a robust and scalable backend for an e-commerce website, aiming to provide a seamless shopping experience for users while ensuring efficient business operations.</a:t>
            </a:r>
          </a:p>
          <a:p>
            <a:pPr marL="342900" indent="-342900" algn="l">
              <a:buFont typeface="Wingdings" panose="05000000000000000000" pitchFamily="2" charset="2"/>
              <a:buChar char="q"/>
            </a:pPr>
            <a:r>
              <a:rPr lang="en-GB" sz="2000" b="0" i="0" dirty="0">
                <a:solidFill>
                  <a:schemeClr val="tx1"/>
                </a:solidFill>
                <a:effectLst/>
                <a:latin typeface="Times New Roman" panose="02020603050405020304" pitchFamily="18" charset="0"/>
                <a:cs typeface="Times New Roman" panose="02020603050405020304" pitchFamily="18" charset="0"/>
              </a:rPr>
              <a:t>The primary goal of this project is to design and implement a backend system that supports the core functionalities of an e-commerce platform. This includes managing product </a:t>
            </a:r>
            <a:r>
              <a:rPr lang="en-GB" sz="2000" b="0" i="0" dirty="0" err="1">
                <a:solidFill>
                  <a:schemeClr val="tx1"/>
                </a:solidFill>
                <a:effectLst/>
                <a:latin typeface="Times New Roman" panose="02020603050405020304" pitchFamily="18" charset="0"/>
                <a:cs typeface="Times New Roman" panose="02020603050405020304" pitchFamily="18" charset="0"/>
              </a:rPr>
              <a:t>catalogs</a:t>
            </a:r>
            <a:r>
              <a:rPr lang="en-GB" sz="2000" b="0" i="0" dirty="0">
                <a:solidFill>
                  <a:schemeClr val="tx1"/>
                </a:solidFill>
                <a:effectLst/>
                <a:latin typeface="Times New Roman" panose="02020603050405020304" pitchFamily="18" charset="0"/>
                <a:cs typeface="Times New Roman" panose="02020603050405020304" pitchFamily="18" charset="0"/>
              </a:rPr>
              <a:t>, processing orders, handling payments, and maintaining customer data. The backend will be developed using modern technologies and frameworks that ensure scalability, security, and performance.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518676"/>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Statement</a:t>
            </a:r>
          </a:p>
        </p:txBody>
      </p:sp>
      <p:sp>
        <p:nvSpPr>
          <p:cNvPr id="6" name="Rectangle 5">
            <a:extLst>
              <a:ext uri="{FF2B5EF4-FFF2-40B4-BE49-F238E27FC236}">
                <a16:creationId xmlns:a16="http://schemas.microsoft.com/office/drawing/2014/main" id="{BE384ED1-6231-726D-BBB8-98CA8FB2F009}"/>
              </a:ext>
            </a:extLst>
          </p:cNvPr>
          <p:cNvSpPr/>
          <p:nvPr/>
        </p:nvSpPr>
        <p:spPr>
          <a:xfrm>
            <a:off x="251520" y="1124744"/>
            <a:ext cx="8640960" cy="4401205"/>
          </a:xfrm>
          <a:prstGeom prst="rect">
            <a:avLst/>
          </a:prstGeom>
        </p:spPr>
        <p:txBody>
          <a:bodyPr wrap="square">
            <a:spAutoFit/>
          </a:bodyPr>
          <a:lstStyle/>
          <a:p>
            <a:pPr marL="342900" indent="-342900">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E-commerce websites have significantly transformed the shopping experience by addressing several key challenges faced by traditional retail models. One major problem solved by e-commerce is the limitation of geographical reach. Traditional brick-and-mortar stores are confined to serving customers within a specific location, whereas e-commerce platforms allow businesses to reach a global audience, breaking down geographical barriers and expanding their customer base.</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E-commerce also addresses the challenge of operational costs. By eliminating the need for physical storefronts, businesses can reduce overhead expenses such as rent and utilities. These savings can be passed on to consumers in the form of lower prices and more frequent promotions, making online shopping more attractive.</a:t>
            </a:r>
            <a:endParaRPr lang="en-IN" sz="20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6" name="Rectangle 5">
            <a:extLst>
              <a:ext uri="{FF2B5EF4-FFF2-40B4-BE49-F238E27FC236}">
                <a16:creationId xmlns:a16="http://schemas.microsoft.com/office/drawing/2014/main" id="{BE384ED1-6231-726D-BBB8-98CA8FB2F009}"/>
              </a:ext>
            </a:extLst>
          </p:cNvPr>
          <p:cNvSpPr/>
          <p:nvPr/>
        </p:nvSpPr>
        <p:spPr>
          <a:xfrm>
            <a:off x="467544" y="845423"/>
            <a:ext cx="8496944" cy="6101670"/>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9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Navigation: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clear and intuitive navigation structure is crucial for enhancing the user experience. It allows customers to easily find products and information, reducing the effort and time required to make a purchase decision.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robust search bar is essential, as it helps users quickly locate products. Advanced search features might include autocomplete, </a:t>
            </a:r>
            <a:r>
              <a:rPr kumimoji="0" lang="en-US" altLang="en-US" sz="19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filtering options</a:t>
            </a:r>
            <a:r>
              <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9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to cart option</a:t>
            </a:r>
            <a:r>
              <a:rPr kumimoji="0" lang="en-US" altLang="en-US" sz="19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9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 handing features </a:t>
            </a:r>
            <a:r>
              <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handling of misspellings.</a:t>
            </a:r>
            <a:endParaRPr lang="en-US" altLang="en-US" sz="1950" dirty="0">
              <a:latin typeface="Times New Roman" panose="02020603050405020304" pitchFamily="18" charset="0"/>
              <a:cs typeface="Times New Roman" panose="02020603050405020304" pitchFamily="18" charset="0"/>
            </a:endParaRPr>
          </a:p>
          <a:p>
            <a:pPr marL="2171700" lvl="4" indent="-342900" eaLnBrk="0" fontAlgn="base" hangingPunct="0">
              <a:spcBef>
                <a:spcPct val="0"/>
              </a:spcBef>
              <a:spcAft>
                <a:spcPct val="0"/>
              </a:spcAft>
              <a:buFont typeface="Wingdings" panose="05000000000000000000" pitchFamily="2" charset="2"/>
              <a:buChar char="§"/>
            </a:pPr>
            <a:endParaRPr kumimoji="0" lang="en-US" altLang="en-US" sz="19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9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Design: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that the website is mobile-friendly is critical, as many users shop on their smartphones and tablets. A responsive design ensures that the site is accessible and easy to use across various devices.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9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Management:</a:t>
            </a:r>
            <a:endPar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product pages with high-quality images, descriptions, and specifications help customers make informed purchasing decisions. Features like zoom options and demo videos can further enhance the shopping experience.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52870728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Highlights</a:t>
            </a:r>
          </a:p>
        </p:txBody>
      </p:sp>
      <p:pic>
        <p:nvPicPr>
          <p:cNvPr id="8" name="Picture 7">
            <a:extLst>
              <a:ext uri="{FF2B5EF4-FFF2-40B4-BE49-F238E27FC236}">
                <a16:creationId xmlns:a16="http://schemas.microsoft.com/office/drawing/2014/main" id="{C082E355-F06E-BFF8-F242-AFEDC4979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30" y="1268760"/>
            <a:ext cx="8855003" cy="4466242"/>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Highlights</a:t>
            </a:r>
          </a:p>
        </p:txBody>
      </p:sp>
      <p:pic>
        <p:nvPicPr>
          <p:cNvPr id="5" name="Picture 4">
            <a:extLst>
              <a:ext uri="{FF2B5EF4-FFF2-40B4-BE49-F238E27FC236}">
                <a16:creationId xmlns:a16="http://schemas.microsoft.com/office/drawing/2014/main" id="{90AE5B86-2F24-4783-3B59-82D5AE4CE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98" y="1412777"/>
            <a:ext cx="8821390" cy="4392488"/>
          </a:xfrm>
          <a:prstGeom prst="rect">
            <a:avLst/>
          </a:prstGeom>
        </p:spPr>
      </p:pic>
    </p:spTree>
    <p:extLst>
      <p:ext uri="{BB962C8B-B14F-4D97-AF65-F5344CB8AC3E}">
        <p14:creationId xmlns:p14="http://schemas.microsoft.com/office/powerpoint/2010/main" val="2863939616"/>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E53B7-3E90-BC1C-2A96-93A62065B0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7379D9-01DA-3A8E-A29D-86856F063AEB}"/>
              </a:ext>
            </a:extLst>
          </p:cNvPr>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Highlights</a:t>
            </a:r>
          </a:p>
        </p:txBody>
      </p:sp>
      <p:pic>
        <p:nvPicPr>
          <p:cNvPr id="4" name="Picture 3">
            <a:extLst>
              <a:ext uri="{FF2B5EF4-FFF2-40B4-BE49-F238E27FC236}">
                <a16:creationId xmlns:a16="http://schemas.microsoft.com/office/drawing/2014/main" id="{2B42D1F0-06BF-1554-568B-77A4D806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56" y="1340768"/>
            <a:ext cx="8964488" cy="4510258"/>
          </a:xfrm>
          <a:prstGeom prst="rect">
            <a:avLst/>
          </a:prstGeom>
        </p:spPr>
      </p:pic>
    </p:spTree>
    <p:extLst>
      <p:ext uri="{BB962C8B-B14F-4D97-AF65-F5344CB8AC3E}">
        <p14:creationId xmlns:p14="http://schemas.microsoft.com/office/powerpoint/2010/main" val="244117248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C77FA-AA58-CE41-A046-ABE88DE2887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AC9D32-DB21-ADEE-7CDA-BF2E48496E4D}"/>
              </a:ext>
            </a:extLst>
          </p:cNvPr>
          <p:cNvSpPr txBox="1"/>
          <p:nvPr/>
        </p:nvSpPr>
        <p:spPr>
          <a:xfrm>
            <a:off x="251520" y="260648"/>
            <a:ext cx="5616624"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Highlights</a:t>
            </a:r>
          </a:p>
        </p:txBody>
      </p:sp>
      <p:pic>
        <p:nvPicPr>
          <p:cNvPr id="5" name="Picture 4">
            <a:extLst>
              <a:ext uri="{FF2B5EF4-FFF2-40B4-BE49-F238E27FC236}">
                <a16:creationId xmlns:a16="http://schemas.microsoft.com/office/drawing/2014/main" id="{255699A6-587E-D8EA-94FD-32061C660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56" y="1484784"/>
            <a:ext cx="8964488" cy="4437866"/>
          </a:xfrm>
          <a:prstGeom prst="rect">
            <a:avLst/>
          </a:prstGeom>
        </p:spPr>
      </p:pic>
    </p:spTree>
    <p:extLst>
      <p:ext uri="{BB962C8B-B14F-4D97-AF65-F5344CB8AC3E}">
        <p14:creationId xmlns:p14="http://schemas.microsoft.com/office/powerpoint/2010/main" val="1529561501"/>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1524</TotalTime>
  <Words>787</Words>
  <Application>Microsoft Office PowerPoint</Application>
  <PresentationFormat>On-screen Show (4:3)</PresentationFormat>
  <Paragraphs>67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Times New Roman</vt:lpstr>
      <vt:lpstr>Wingdings</vt:lpstr>
      <vt:lpstr>Bubble Sort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Pratham Bajaj</cp:lastModifiedBy>
  <cp:revision>120</cp:revision>
  <dcterms:created xsi:type="dcterms:W3CDTF">2022-12-12T14:14:34Z</dcterms:created>
  <dcterms:modified xsi:type="dcterms:W3CDTF">2024-12-11T05:00:05Z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2024-05-15T12:29:59Z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72cdbcd3-6b3c-467e-b9b8-018dc42d10b7</vt:lpwstr>
  </property>
  <property fmtid="{D5CDD505-2E9C-101B-9397-08002B2CF9AE}" pid="7" name="MSIP_Label_defa4170-0d19-0005-0004-bc88714345d2_ActionId">
    <vt:lpwstr>cad06670-6b62-47c2-8dce-60115a911aec</vt:lpwstr>
  </property>
  <property fmtid="{D5CDD505-2E9C-101B-9397-08002B2CF9AE}" pid="8" name="MSIP_Label_defa4170-0d19-0005-0004-bc88714345d2_ContentBits">
    <vt:lpwstr>0</vt:lpwstr>
  </property>
</Properties>
</file>