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9144000" cy="6858000"/>
  <p:embeddedFontLst>
    <p:embeddedFont>
      <p:font typeface="Constanti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nstanti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nstanti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Constantia-italic.fntdata"/><Relationship Id="rId6" Type="http://schemas.openxmlformats.org/officeDocument/2006/relationships/slide" Target="slides/slide1.xml"/><Relationship Id="rId18" Type="http://schemas.openxmlformats.org/officeDocument/2006/relationships/font" Target="fonts/Constanti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2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1:notes"/>
          <p:cNvSpPr txBox="1"/>
          <p:nvPr>
            <p:ph idx="11" type="ftr"/>
          </p:nvPr>
        </p:nvSpPr>
        <p:spPr>
          <a:xfrm>
            <a:off x="0"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0:notes"/>
          <p:cNvSpPr txBox="1"/>
          <p:nvPr>
            <p:ph idx="11" type="ftr"/>
          </p:nvPr>
        </p:nvSpPr>
        <p:spPr>
          <a:xfrm>
            <a:off x="0"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1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1:notes"/>
          <p:cNvSpPr txBox="1"/>
          <p:nvPr>
            <p:ph idx="11" type="ftr"/>
          </p:nvPr>
        </p:nvSpPr>
        <p:spPr>
          <a:xfrm>
            <a:off x="0"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p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2:notes"/>
          <p:cNvSpPr txBox="1"/>
          <p:nvPr>
            <p:ph idx="11" type="ftr"/>
          </p:nvPr>
        </p:nvSpPr>
        <p:spPr>
          <a:xfrm>
            <a:off x="0"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1" type="ftr"/>
          </p:nvPr>
        </p:nvSpPr>
        <p:spPr>
          <a:xfrm>
            <a:off x="0"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4:notes"/>
          <p:cNvSpPr txBox="1"/>
          <p:nvPr>
            <p:ph idx="11" type="ftr"/>
          </p:nvPr>
        </p:nvSpPr>
        <p:spPr>
          <a:xfrm>
            <a:off x="0"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5:notes"/>
          <p:cNvSpPr txBox="1"/>
          <p:nvPr>
            <p:ph idx="11" type="ftr"/>
          </p:nvPr>
        </p:nvSpPr>
        <p:spPr>
          <a:xfrm>
            <a:off x="0"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6:notes"/>
          <p:cNvSpPr txBox="1"/>
          <p:nvPr>
            <p:ph idx="11" type="ftr"/>
          </p:nvPr>
        </p:nvSpPr>
        <p:spPr>
          <a:xfrm>
            <a:off x="0"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7:notes"/>
          <p:cNvSpPr txBox="1"/>
          <p:nvPr>
            <p:ph idx="11" type="ftr"/>
          </p:nvPr>
        </p:nvSpPr>
        <p:spPr>
          <a:xfrm>
            <a:off x="0"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8:notes"/>
          <p:cNvSpPr txBox="1"/>
          <p:nvPr>
            <p:ph idx="11" type="ftr"/>
          </p:nvPr>
        </p:nvSpPr>
        <p:spPr>
          <a:xfrm>
            <a:off x="0"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9:notes"/>
          <p:cNvSpPr txBox="1"/>
          <p:nvPr>
            <p:ph idx="11" type="ftr"/>
          </p:nvPr>
        </p:nvSpPr>
        <p:spPr>
          <a:xfrm>
            <a:off x="0"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3" name="Shape 13"/>
        <p:cNvGrpSpPr/>
        <p:nvPr/>
      </p:nvGrpSpPr>
      <p:grpSpPr>
        <a:xfrm>
          <a:off x="0" y="0"/>
          <a:ext cx="0" cy="0"/>
          <a:chOff x="0" y="0"/>
          <a:chExt cx="0" cy="0"/>
        </a:xfrm>
      </p:grpSpPr>
      <p:sp>
        <p:nvSpPr>
          <p:cNvPr id="14" name="Google Shape;14;p2"/>
          <p:cNvSpPr txBox="1"/>
          <p:nvPr>
            <p:ph type="ctrTitle"/>
          </p:nvPr>
        </p:nvSpPr>
        <p:spPr>
          <a:xfrm>
            <a:off x="685800" y="2125980"/>
            <a:ext cx="7772400" cy="14403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lnSpc>
                <a:spcPct val="115000"/>
              </a:lnSpc>
              <a:spcBef>
                <a:spcPts val="0"/>
              </a:spcBef>
              <a:spcAft>
                <a:spcPts val="0"/>
              </a:spcAft>
              <a:buSzPts val="1800"/>
              <a:buNone/>
              <a:defRPr/>
            </a:lvl1pPr>
            <a:lvl2pPr lvl="1" algn="l">
              <a:lnSpc>
                <a:spcPct val="115000"/>
              </a:lnSpc>
              <a:spcBef>
                <a:spcPts val="1200"/>
              </a:spcBef>
              <a:spcAft>
                <a:spcPts val="0"/>
              </a:spcAft>
              <a:buSzPts val="1400"/>
              <a:buNone/>
              <a:defRPr/>
            </a:lvl2pPr>
            <a:lvl3pPr lvl="2" algn="l">
              <a:lnSpc>
                <a:spcPct val="115000"/>
              </a:lnSpc>
              <a:spcBef>
                <a:spcPts val="1200"/>
              </a:spcBef>
              <a:spcAft>
                <a:spcPts val="0"/>
              </a:spcAft>
              <a:buSzPts val="1400"/>
              <a:buNone/>
              <a:defRPr/>
            </a:lvl3pPr>
            <a:lvl4pPr lvl="3" algn="l">
              <a:lnSpc>
                <a:spcPct val="115000"/>
              </a:lnSpc>
              <a:spcBef>
                <a:spcPts val="1200"/>
              </a:spcBef>
              <a:spcAft>
                <a:spcPts val="0"/>
              </a:spcAft>
              <a:buSzPts val="1400"/>
              <a:buNone/>
              <a:defRPr/>
            </a:lvl4pPr>
            <a:lvl5pPr lvl="4" algn="l">
              <a:lnSpc>
                <a:spcPct val="115000"/>
              </a:lnSpc>
              <a:spcBef>
                <a:spcPts val="1200"/>
              </a:spcBef>
              <a:spcAft>
                <a:spcPts val="0"/>
              </a:spcAft>
              <a:buSzPts val="1400"/>
              <a:buNone/>
              <a:defRPr/>
            </a:lvl5pPr>
            <a:lvl6pPr lvl="5" algn="l">
              <a:lnSpc>
                <a:spcPct val="115000"/>
              </a:lnSpc>
              <a:spcBef>
                <a:spcPts val="1200"/>
              </a:spcBef>
              <a:spcAft>
                <a:spcPts val="0"/>
              </a:spcAft>
              <a:buSzPts val="1400"/>
              <a:buNone/>
              <a:defRPr/>
            </a:lvl6pPr>
            <a:lvl7pPr lvl="6" algn="l">
              <a:lnSpc>
                <a:spcPct val="115000"/>
              </a:lnSpc>
              <a:spcBef>
                <a:spcPts val="1200"/>
              </a:spcBef>
              <a:spcAft>
                <a:spcPts val="0"/>
              </a:spcAft>
              <a:buSzPts val="1400"/>
              <a:buNone/>
              <a:defRPr/>
            </a:lvl7pPr>
            <a:lvl8pPr lvl="7" algn="l">
              <a:lnSpc>
                <a:spcPct val="115000"/>
              </a:lnSpc>
              <a:spcBef>
                <a:spcPts val="1200"/>
              </a:spcBef>
              <a:spcAft>
                <a:spcPts val="0"/>
              </a:spcAft>
              <a:buSzPts val="1400"/>
              <a:buNone/>
              <a:defRPr/>
            </a:lvl8pPr>
            <a:lvl9pPr lvl="8" algn="l">
              <a:lnSpc>
                <a:spcPct val="115000"/>
              </a:lnSpc>
              <a:spcBef>
                <a:spcPts val="1200"/>
              </a:spcBef>
              <a:spcAft>
                <a:spcPts val="1200"/>
              </a:spcAft>
              <a:buSzPts val="1400"/>
              <a:buNone/>
              <a:defRPr/>
            </a:lvl9pPr>
          </a:lstStyle>
          <a:p/>
        </p:txBody>
      </p:sp>
      <p:sp>
        <p:nvSpPr>
          <p:cNvPr id="16" name="Google Shape;16;p2"/>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2"/>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2"/>
          <p:cNvSpPr txBox="1"/>
          <p:nvPr>
            <p:ph idx="12" type="sldNum"/>
          </p:nvPr>
        </p:nvSpPr>
        <p:spPr>
          <a:xfrm>
            <a:off x="8485361" y="6536393"/>
            <a:ext cx="240000" cy="184800"/>
          </a:xfrm>
          <a:prstGeom prst="rect">
            <a:avLst/>
          </a:prstGeom>
          <a:noFill/>
          <a:ln>
            <a:noFill/>
          </a:ln>
        </p:spPr>
        <p:txBody>
          <a:bodyPr anchorCtr="0" anchor="t" bIns="0" lIns="0" spcFirstLastPara="1" rIns="0" wrap="square" tIns="0">
            <a:spAutoFit/>
          </a:bodyPr>
          <a:lstStyle>
            <a:lvl1pPr indent="0" lvl="0"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3" name="Shape 53"/>
        <p:cNvGrpSpPr/>
        <p:nvPr/>
      </p:nvGrpSpPr>
      <p:grpSpPr>
        <a:xfrm>
          <a:off x="0" y="0"/>
          <a:ext cx="0" cy="0"/>
          <a:chOff x="0" y="0"/>
          <a:chExt cx="0" cy="0"/>
        </a:xfrm>
      </p:grpSpPr>
      <p:sp>
        <p:nvSpPr>
          <p:cNvPr id="54" name="Google Shape;54;p11"/>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5" name="Google Shape;55;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6" name="Shape 56"/>
        <p:cNvGrpSpPr/>
        <p:nvPr/>
      </p:nvGrpSpPr>
      <p:grpSpPr>
        <a:xfrm>
          <a:off x="0" y="0"/>
          <a:ext cx="0" cy="0"/>
          <a:chOff x="0" y="0"/>
          <a:chExt cx="0" cy="0"/>
        </a:xfrm>
      </p:grpSpPr>
      <p:sp>
        <p:nvSpPr>
          <p:cNvPr id="57" name="Google Shape;57;p12"/>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9" name="Google Shape;59;p12"/>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0" name="Google Shape;60;p12"/>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1" name="Google Shape;61;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2" name="Shape 62"/>
        <p:cNvGrpSpPr/>
        <p:nvPr/>
      </p:nvGrpSpPr>
      <p:grpSpPr>
        <a:xfrm>
          <a:off x="0" y="0"/>
          <a:ext cx="0" cy="0"/>
          <a:chOff x="0" y="0"/>
          <a:chExt cx="0" cy="0"/>
        </a:xfrm>
      </p:grpSpPr>
      <p:sp>
        <p:nvSpPr>
          <p:cNvPr id="63" name="Google Shape;63;p13"/>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4" name="Google Shape;64;p1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4"/>
          <p:cNvSpPr txBox="1"/>
          <p:nvPr>
            <p:ph hasCustomPrompt="1" type="title"/>
          </p:nvPr>
        </p:nvSpPr>
        <p:spPr>
          <a:xfrm>
            <a:off x="311700" y="1474833"/>
            <a:ext cx="8520600" cy="2618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7" name="Google Shape;67;p14"/>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8" name="Google Shape;68;p1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1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3"/>
          <p:cNvSpPr txBox="1"/>
          <p:nvPr>
            <p:ph type="title"/>
          </p:nvPr>
        </p:nvSpPr>
        <p:spPr>
          <a:xfrm>
            <a:off x="444500" y="842772"/>
            <a:ext cx="8255100" cy="1000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800"/>
              <a:buNone/>
              <a:defRPr b="0" i="0" sz="3200">
                <a:solidFill>
                  <a:srgbClr val="04617A"/>
                </a:solidFill>
                <a:latin typeface="Times New Roman"/>
                <a:ea typeface="Times New Roman"/>
                <a:cs typeface="Times New Roman"/>
                <a:sym typeface="Times New Roman"/>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3"/>
          <p:cNvSpPr txBox="1"/>
          <p:nvPr>
            <p:ph idx="1" type="body"/>
          </p:nvPr>
        </p:nvSpPr>
        <p:spPr>
          <a:xfrm>
            <a:off x="450850" y="1928813"/>
            <a:ext cx="8248800" cy="4401900"/>
          </a:xfrm>
          <a:prstGeom prst="rect">
            <a:avLst/>
          </a:prstGeom>
          <a:noFill/>
          <a:ln>
            <a:noFill/>
          </a:ln>
        </p:spPr>
        <p:txBody>
          <a:bodyPr anchorCtr="0" anchor="t" bIns="0" lIns="0" spcFirstLastPara="1" rIns="0" wrap="square" tIns="0">
            <a:spAutoFit/>
          </a:bodyPr>
          <a:lstStyle>
            <a:lvl1pPr indent="-228600" lvl="0" marL="457200" algn="l">
              <a:lnSpc>
                <a:spcPct val="115000"/>
              </a:lnSpc>
              <a:spcBef>
                <a:spcPts val="0"/>
              </a:spcBef>
              <a:spcAft>
                <a:spcPts val="0"/>
              </a:spcAft>
              <a:buSzPts val="1800"/>
              <a:buNone/>
              <a:defRPr b="0" i="0">
                <a:solidFill>
                  <a:schemeClr val="dk1"/>
                </a:solidFill>
              </a:defRPr>
            </a:lvl1pPr>
            <a:lvl2pPr indent="-228600" lvl="1" marL="914400" algn="l">
              <a:lnSpc>
                <a:spcPct val="115000"/>
              </a:lnSpc>
              <a:spcBef>
                <a:spcPts val="1200"/>
              </a:spcBef>
              <a:spcAft>
                <a:spcPts val="0"/>
              </a:spcAft>
              <a:buSzPts val="1400"/>
              <a:buNone/>
              <a:defRPr/>
            </a:lvl2pPr>
            <a:lvl3pPr indent="-228600" lvl="2" marL="1371600" algn="l">
              <a:lnSpc>
                <a:spcPct val="115000"/>
              </a:lnSpc>
              <a:spcBef>
                <a:spcPts val="1200"/>
              </a:spcBef>
              <a:spcAft>
                <a:spcPts val="0"/>
              </a:spcAft>
              <a:buSzPts val="1400"/>
              <a:buNone/>
              <a:defRPr/>
            </a:lvl3pPr>
            <a:lvl4pPr indent="-228600" lvl="3" marL="1828800" algn="l">
              <a:lnSpc>
                <a:spcPct val="115000"/>
              </a:lnSpc>
              <a:spcBef>
                <a:spcPts val="1200"/>
              </a:spcBef>
              <a:spcAft>
                <a:spcPts val="0"/>
              </a:spcAft>
              <a:buSzPts val="1400"/>
              <a:buNone/>
              <a:defRPr/>
            </a:lvl4pPr>
            <a:lvl5pPr indent="-228600" lvl="4" marL="2286000" algn="l">
              <a:lnSpc>
                <a:spcPct val="115000"/>
              </a:lnSpc>
              <a:spcBef>
                <a:spcPts val="1200"/>
              </a:spcBef>
              <a:spcAft>
                <a:spcPts val="0"/>
              </a:spcAft>
              <a:buSzPts val="1400"/>
              <a:buNone/>
              <a:defRPr/>
            </a:lvl5pPr>
            <a:lvl6pPr indent="-228600" lvl="5" marL="2743200" algn="l">
              <a:lnSpc>
                <a:spcPct val="115000"/>
              </a:lnSpc>
              <a:spcBef>
                <a:spcPts val="1200"/>
              </a:spcBef>
              <a:spcAft>
                <a:spcPts val="0"/>
              </a:spcAft>
              <a:buSzPts val="1400"/>
              <a:buNone/>
              <a:defRPr/>
            </a:lvl6pPr>
            <a:lvl7pPr indent="-228600" lvl="6" marL="3200400" algn="l">
              <a:lnSpc>
                <a:spcPct val="115000"/>
              </a:lnSpc>
              <a:spcBef>
                <a:spcPts val="1200"/>
              </a:spcBef>
              <a:spcAft>
                <a:spcPts val="0"/>
              </a:spcAft>
              <a:buSzPts val="1400"/>
              <a:buNone/>
              <a:defRPr/>
            </a:lvl7pPr>
            <a:lvl8pPr indent="-228600" lvl="7" marL="3657600" algn="l">
              <a:lnSpc>
                <a:spcPct val="115000"/>
              </a:lnSpc>
              <a:spcBef>
                <a:spcPts val="1200"/>
              </a:spcBef>
              <a:spcAft>
                <a:spcPts val="0"/>
              </a:spcAft>
              <a:buSzPts val="1400"/>
              <a:buNone/>
              <a:defRPr/>
            </a:lvl8pPr>
            <a:lvl9pPr indent="-228600" lvl="8" marL="4114800" algn="l">
              <a:lnSpc>
                <a:spcPct val="115000"/>
              </a:lnSpc>
              <a:spcBef>
                <a:spcPts val="1200"/>
              </a:spcBef>
              <a:spcAft>
                <a:spcPts val="1200"/>
              </a:spcAft>
              <a:buSzPts val="1400"/>
              <a:buNone/>
              <a:defRPr/>
            </a:lvl9pPr>
          </a:lstStyle>
          <a:p/>
        </p:txBody>
      </p:sp>
      <p:sp>
        <p:nvSpPr>
          <p:cNvPr id="22" name="Google Shape;22;p3"/>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p3"/>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4" name="Google Shape;24;p3"/>
          <p:cNvSpPr txBox="1"/>
          <p:nvPr>
            <p:ph idx="12" type="sldNum"/>
          </p:nvPr>
        </p:nvSpPr>
        <p:spPr>
          <a:xfrm>
            <a:off x="8485361" y="6536393"/>
            <a:ext cx="240000" cy="184800"/>
          </a:xfrm>
          <a:prstGeom prst="rect">
            <a:avLst/>
          </a:prstGeom>
          <a:noFill/>
          <a:ln>
            <a:noFill/>
          </a:ln>
        </p:spPr>
        <p:txBody>
          <a:bodyPr anchorCtr="0" anchor="t" bIns="0" lIns="0" spcFirstLastPara="1" rIns="0" wrap="square" tIns="0">
            <a:spAutoFit/>
          </a:bodyPr>
          <a:lstStyle>
            <a:lvl1pPr indent="0" lvl="0"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5" name="Shape 25"/>
        <p:cNvGrpSpPr/>
        <p:nvPr/>
      </p:nvGrpSpPr>
      <p:grpSpPr>
        <a:xfrm>
          <a:off x="0" y="0"/>
          <a:ext cx="0" cy="0"/>
          <a:chOff x="0" y="0"/>
          <a:chExt cx="0" cy="0"/>
        </a:xfrm>
      </p:grpSpPr>
      <p:sp>
        <p:nvSpPr>
          <p:cNvPr id="26" name="Google Shape;26;p4"/>
          <p:cNvSpPr txBox="1"/>
          <p:nvPr>
            <p:ph type="title"/>
          </p:nvPr>
        </p:nvSpPr>
        <p:spPr>
          <a:xfrm>
            <a:off x="444500" y="842772"/>
            <a:ext cx="8255100" cy="10008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800"/>
              <a:buNone/>
              <a:defRPr b="0" i="0" sz="3200">
                <a:solidFill>
                  <a:srgbClr val="04617A"/>
                </a:solidFill>
                <a:latin typeface="Times New Roman"/>
                <a:ea typeface="Times New Roman"/>
                <a:cs typeface="Times New Roman"/>
                <a:sym typeface="Times New Roman"/>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
          <p:cNvSpPr txBox="1"/>
          <p:nvPr>
            <p:ph idx="11" type="ftr"/>
          </p:nvPr>
        </p:nvSpPr>
        <p:spPr>
          <a:xfrm>
            <a:off x="3108960" y="6377940"/>
            <a:ext cx="29262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8" name="Google Shape;28;p4"/>
          <p:cNvSpPr txBox="1"/>
          <p:nvPr>
            <p:ph idx="10" type="dt"/>
          </p:nvPr>
        </p:nvSpPr>
        <p:spPr>
          <a:xfrm>
            <a:off x="457200" y="6377940"/>
            <a:ext cx="21030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9" name="Google Shape;29;p4"/>
          <p:cNvSpPr txBox="1"/>
          <p:nvPr>
            <p:ph idx="12" type="sldNum"/>
          </p:nvPr>
        </p:nvSpPr>
        <p:spPr>
          <a:xfrm>
            <a:off x="8485361" y="6536393"/>
            <a:ext cx="240000" cy="184800"/>
          </a:xfrm>
          <a:prstGeom prst="rect">
            <a:avLst/>
          </a:prstGeom>
          <a:noFill/>
          <a:ln>
            <a:noFill/>
          </a:ln>
        </p:spPr>
        <p:txBody>
          <a:bodyPr anchorCtr="0" anchor="t" bIns="0" lIns="0" spcFirstLastPara="1" rIns="0" wrap="square" tIns="0">
            <a:spAutoFit/>
          </a:bodyPr>
          <a:lstStyle>
            <a:lvl1pPr indent="0" lvl="0"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38100" marR="0" algn="l">
              <a:lnSpc>
                <a:spcPct val="1175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3810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p5"/>
          <p:cNvSpPr txBox="1"/>
          <p:nvPr>
            <p:ph type="ctrTitle"/>
          </p:nvPr>
        </p:nvSpPr>
        <p:spPr>
          <a:xfrm>
            <a:off x="311708" y="992767"/>
            <a:ext cx="8520600" cy="2736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2" name="Google Shape;32;p5"/>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3" name="Google Shape;33;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6"/>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6" name="Google Shape;36;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7" name="Shape 37"/>
        <p:cNvGrpSpPr/>
        <p:nvPr/>
      </p:nvGrpSpPr>
      <p:grpSpPr>
        <a:xfrm>
          <a:off x="0" y="0"/>
          <a:ext cx="0" cy="0"/>
          <a:chOff x="0" y="0"/>
          <a:chExt cx="0" cy="0"/>
        </a:xfrm>
      </p:grpSpPr>
      <p:sp>
        <p:nvSpPr>
          <p:cNvPr id="38" name="Google Shape;38;p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7"/>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 name="Shape 41"/>
        <p:cNvGrpSpPr/>
        <p:nvPr/>
      </p:nvGrpSpPr>
      <p:grpSpPr>
        <a:xfrm>
          <a:off x="0" y="0"/>
          <a:ext cx="0" cy="0"/>
          <a:chOff x="0" y="0"/>
          <a:chExt cx="0" cy="0"/>
        </a:xfrm>
      </p:grpSpPr>
      <p:sp>
        <p:nvSpPr>
          <p:cNvPr id="42" name="Google Shape;42;p8"/>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3" name="Google Shape;43;p8"/>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4" name="Google Shape;44;p8"/>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5" name="Google Shape;45;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8" name="Google Shape;48;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10"/>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1" name="Google Shape;51;p10"/>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2" name="Google Shape;52;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 name="Google Shape;12;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jp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coolinfographics.com/dataviz-guides" TargetMode="External"/><Relationship Id="rId4" Type="http://schemas.openxmlformats.org/officeDocument/2006/relationships/hyperlink" Target="https://dcl-data-vis.stanford.edu/references.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sp>
        <p:nvSpPr>
          <p:cNvPr id="76" name="Google Shape;76;p16"/>
          <p:cNvSpPr/>
          <p:nvPr/>
        </p:nvSpPr>
        <p:spPr>
          <a:xfrm>
            <a:off x="17100" y="34350"/>
            <a:ext cx="9109800" cy="6789300"/>
          </a:xfrm>
          <a:prstGeom prst="rect">
            <a:avLst/>
          </a:prstGeom>
          <a:noFill/>
          <a:ln cap="flat" cmpd="sng" w="76200">
            <a:solidFill>
              <a:srgbClr val="31EAFE"/>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7" name="Google Shape;77;p16"/>
          <p:cNvSpPr txBox="1"/>
          <p:nvPr/>
        </p:nvSpPr>
        <p:spPr>
          <a:xfrm>
            <a:off x="3016085" y="4030766"/>
            <a:ext cx="33591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dk1"/>
                </a:solidFill>
                <a:latin typeface="Times New Roman"/>
                <a:ea typeface="Times New Roman"/>
                <a:cs typeface="Times New Roman"/>
                <a:sym typeface="Times New Roman"/>
              </a:rPr>
              <a:t>Under the Guidance of </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Times New Roman"/>
                <a:ea typeface="Times New Roman"/>
                <a:cs typeface="Times New Roman"/>
                <a:sym typeface="Times New Roman"/>
              </a:rPr>
              <a:t>Prof. Purvesd Wagh</a:t>
            </a:r>
            <a:endParaRPr b="0" i="0" sz="1400" u="none" cap="none" strike="noStrike">
              <a:solidFill>
                <a:srgbClr val="000000"/>
              </a:solidFill>
              <a:latin typeface="Arial"/>
              <a:ea typeface="Arial"/>
              <a:cs typeface="Arial"/>
              <a:sym typeface="Arial"/>
            </a:endParaRPr>
          </a:p>
        </p:txBody>
      </p:sp>
      <p:sp>
        <p:nvSpPr>
          <p:cNvPr id="78" name="Google Shape;78;p16"/>
          <p:cNvSpPr txBox="1"/>
          <p:nvPr>
            <p:ph idx="1" type="subTitle"/>
          </p:nvPr>
        </p:nvSpPr>
        <p:spPr>
          <a:xfrm>
            <a:off x="464234" y="1839327"/>
            <a:ext cx="8384100" cy="8004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800"/>
              <a:buNone/>
            </a:pPr>
            <a:r>
              <a:rPr b="1" lang="en-IN" sz="2400">
                <a:solidFill>
                  <a:srgbClr val="C00000"/>
                </a:solidFill>
                <a:latin typeface="Times New Roman"/>
                <a:ea typeface="Times New Roman"/>
                <a:cs typeface="Times New Roman"/>
                <a:sym typeface="Times New Roman"/>
              </a:rPr>
              <a:t>“Data visualization”</a:t>
            </a:r>
            <a:endParaRPr b="1" sz="2400">
              <a:solidFill>
                <a:srgbClr val="C00000"/>
              </a:solidFill>
              <a:latin typeface="Times New Roman"/>
              <a:ea typeface="Times New Roman"/>
              <a:cs typeface="Times New Roman"/>
              <a:sym typeface="Times New Roman"/>
            </a:endParaRPr>
          </a:p>
          <a:p>
            <a:pPr indent="0" lvl="0" marL="0" rtl="0" algn="ctr">
              <a:lnSpc>
                <a:spcPct val="115000"/>
              </a:lnSpc>
              <a:spcBef>
                <a:spcPts val="1200"/>
              </a:spcBef>
              <a:spcAft>
                <a:spcPts val="1200"/>
              </a:spcAft>
              <a:buSzPts val="1800"/>
              <a:buNone/>
            </a:pPr>
            <a:r>
              <a:t/>
            </a:r>
            <a:endParaRPr/>
          </a:p>
        </p:txBody>
      </p:sp>
      <p:sp>
        <p:nvSpPr>
          <p:cNvPr id="79" name="Google Shape;79;p16"/>
          <p:cNvSpPr txBox="1"/>
          <p:nvPr/>
        </p:nvSpPr>
        <p:spPr>
          <a:xfrm>
            <a:off x="4057649" y="189947"/>
            <a:ext cx="1028700" cy="299441"/>
          </a:xfrm>
          <a:prstGeom prst="rect">
            <a:avLst/>
          </a:prstGeom>
          <a:noFill/>
          <a:ln>
            <a:noFill/>
          </a:ln>
        </p:spPr>
        <p:txBody>
          <a:bodyPr anchorCtr="0" anchor="t" bIns="0" lIns="0" spcFirstLastPara="1" rIns="0" wrap="square" tIns="9525">
            <a:spAutoFit/>
          </a:bodyPr>
          <a:lstStyle/>
          <a:p>
            <a:pPr indent="0" lvl="0" marL="9525" marR="0" rtl="0" algn="ctr">
              <a:lnSpc>
                <a:spcPct val="100000"/>
              </a:lnSpc>
              <a:spcBef>
                <a:spcPts val="75"/>
              </a:spcBef>
              <a:spcAft>
                <a:spcPts val="0"/>
              </a:spcAft>
              <a:buClr>
                <a:srgbClr val="000000"/>
              </a:buClr>
              <a:buSzPts val="1800"/>
              <a:buFont typeface="Arial"/>
              <a:buNone/>
            </a:pPr>
            <a:r>
              <a:rPr b="1" i="0" lang="en-IN" sz="1800" u="none" cap="none" strike="noStrike">
                <a:solidFill>
                  <a:srgbClr val="004B53"/>
                </a:solidFill>
                <a:latin typeface="Times New Roman"/>
                <a:ea typeface="Times New Roman"/>
                <a:cs typeface="Times New Roman"/>
                <a:sym typeface="Times New Roman"/>
              </a:rPr>
              <a:t>ABMSP'S</a:t>
            </a:r>
            <a:endParaRPr b="0" i="0" sz="1400" u="none" cap="none" strike="noStrike">
              <a:solidFill>
                <a:srgbClr val="004B53"/>
              </a:solidFill>
              <a:latin typeface="Arial"/>
              <a:ea typeface="Arial"/>
              <a:cs typeface="Arial"/>
              <a:sym typeface="Arial"/>
            </a:endParaRPr>
          </a:p>
        </p:txBody>
      </p:sp>
      <p:sp>
        <p:nvSpPr>
          <p:cNvPr id="80" name="Google Shape;80;p16"/>
          <p:cNvSpPr txBox="1"/>
          <p:nvPr/>
        </p:nvSpPr>
        <p:spPr>
          <a:xfrm>
            <a:off x="0" y="561744"/>
            <a:ext cx="9144000" cy="1127488"/>
          </a:xfrm>
          <a:prstGeom prst="rect">
            <a:avLst/>
          </a:prstGeom>
          <a:noFill/>
          <a:ln>
            <a:noFill/>
          </a:ln>
        </p:spPr>
        <p:txBody>
          <a:bodyPr anchorCtr="0" anchor="t" bIns="0" lIns="0" spcFirstLastPara="1" rIns="0" wrap="square" tIns="9525">
            <a:spAutoFit/>
          </a:bodyPr>
          <a:lstStyle/>
          <a:p>
            <a:pPr indent="0" lvl="0" marL="227648" marR="0" rtl="0" algn="ctr">
              <a:lnSpc>
                <a:spcPct val="100000"/>
              </a:lnSpc>
              <a:spcBef>
                <a:spcPts val="0"/>
              </a:spcBef>
              <a:spcAft>
                <a:spcPts val="0"/>
              </a:spcAft>
              <a:buClr>
                <a:srgbClr val="000000"/>
              </a:buClr>
              <a:buSzPts val="2400"/>
              <a:buFont typeface="Arial"/>
              <a:buNone/>
            </a:pPr>
            <a:r>
              <a:rPr b="1" i="0" lang="en-IN" sz="2400" u="none" cap="none" strike="noStrike">
                <a:solidFill>
                  <a:srgbClr val="004B53"/>
                </a:solidFill>
                <a:latin typeface="Times New Roman"/>
                <a:ea typeface="Times New Roman"/>
                <a:cs typeface="Times New Roman"/>
                <a:sym typeface="Times New Roman"/>
              </a:rPr>
              <a:t>Anantrao Pawar College of Engineering &amp; Research</a:t>
            </a:r>
            <a:r>
              <a:rPr b="1" i="0" lang="en-IN" sz="2000" u="none" cap="none" strike="noStrike">
                <a:solidFill>
                  <a:srgbClr val="004B53"/>
                </a:solidFill>
                <a:latin typeface="Times New Roman"/>
                <a:ea typeface="Times New Roman"/>
                <a:cs typeface="Times New Roman"/>
                <a:sym typeface="Times New Roman"/>
              </a:rPr>
              <a:t> </a:t>
            </a:r>
            <a:endParaRPr/>
          </a:p>
          <a:p>
            <a:pPr indent="0" lvl="0" marL="227648" marR="0" rtl="0" algn="ctr">
              <a:lnSpc>
                <a:spcPct val="100000"/>
              </a:lnSpc>
              <a:spcBef>
                <a:spcPts val="0"/>
              </a:spcBef>
              <a:spcAft>
                <a:spcPts val="0"/>
              </a:spcAft>
              <a:buClr>
                <a:srgbClr val="000000"/>
              </a:buClr>
              <a:buSzPts val="1600"/>
              <a:buFont typeface="Arial"/>
              <a:buNone/>
            </a:pPr>
            <a:r>
              <a:rPr b="1" i="0" lang="en-IN" sz="1600" u="none" cap="none" strike="noStrike">
                <a:solidFill>
                  <a:schemeClr val="accent2"/>
                </a:solidFill>
                <a:latin typeface="Times New Roman"/>
                <a:ea typeface="Times New Roman"/>
                <a:cs typeface="Times New Roman"/>
                <a:sym typeface="Times New Roman"/>
              </a:rPr>
              <a:t>A</a:t>
            </a:r>
            <a:endParaRPr b="0" i="0" sz="1600" u="none" cap="none" strike="noStrike">
              <a:solidFill>
                <a:schemeClr val="accent2"/>
              </a:solidFill>
              <a:latin typeface="Times New Roman"/>
              <a:ea typeface="Times New Roman"/>
              <a:cs typeface="Times New Roman"/>
              <a:sym typeface="Times New Roman"/>
            </a:endParaRPr>
          </a:p>
          <a:p>
            <a:pPr indent="0" lvl="0" marL="2319814" marR="2157889" rtl="0" algn="ctr">
              <a:lnSpc>
                <a:spcPct val="101699"/>
              </a:lnSpc>
              <a:spcBef>
                <a:spcPts val="38"/>
              </a:spcBef>
              <a:spcAft>
                <a:spcPts val="0"/>
              </a:spcAft>
              <a:buClr>
                <a:srgbClr val="000000"/>
              </a:buClr>
              <a:buSzPts val="1600"/>
              <a:buFont typeface="Arial"/>
              <a:buNone/>
            </a:pPr>
            <a:r>
              <a:rPr b="1" i="0" lang="en-IN" sz="1600" u="none" cap="none" strike="noStrike">
                <a:solidFill>
                  <a:schemeClr val="accent2"/>
                </a:solidFill>
                <a:latin typeface="Times New Roman"/>
                <a:ea typeface="Times New Roman"/>
                <a:cs typeface="Times New Roman"/>
                <a:sym typeface="Times New Roman"/>
              </a:rPr>
              <a:t>Project Review I </a:t>
            </a:r>
            <a:endParaRPr b="0" i="0" sz="1600" u="none" cap="none" strike="noStrike">
              <a:solidFill>
                <a:schemeClr val="accent2"/>
              </a:solidFill>
              <a:latin typeface="Arial"/>
              <a:ea typeface="Arial"/>
              <a:cs typeface="Arial"/>
              <a:sym typeface="Arial"/>
            </a:endParaRPr>
          </a:p>
          <a:p>
            <a:pPr indent="0" lvl="0" marL="2319814" marR="2157889" rtl="0" algn="ctr">
              <a:lnSpc>
                <a:spcPct val="101699"/>
              </a:lnSpc>
              <a:spcBef>
                <a:spcPts val="38"/>
              </a:spcBef>
              <a:spcAft>
                <a:spcPts val="0"/>
              </a:spcAft>
              <a:buClr>
                <a:srgbClr val="000000"/>
              </a:buClr>
              <a:buSzPts val="1600"/>
              <a:buFont typeface="Arial"/>
              <a:buNone/>
            </a:pPr>
            <a:r>
              <a:rPr b="1" i="0" lang="en-IN" sz="1600" u="none" cap="none" strike="noStrike">
                <a:solidFill>
                  <a:schemeClr val="accent2"/>
                </a:solidFill>
                <a:latin typeface="Times New Roman"/>
                <a:ea typeface="Times New Roman"/>
                <a:cs typeface="Times New Roman"/>
                <a:sym typeface="Times New Roman"/>
              </a:rPr>
              <a:t>On</a:t>
            </a:r>
            <a:endParaRPr b="0" i="0" sz="1600" u="none" cap="none" strike="noStrike">
              <a:solidFill>
                <a:schemeClr val="accent2"/>
              </a:solidFill>
              <a:latin typeface="Times New Roman"/>
              <a:ea typeface="Times New Roman"/>
              <a:cs typeface="Times New Roman"/>
              <a:sym typeface="Times New Roman"/>
            </a:endParaRPr>
          </a:p>
        </p:txBody>
      </p:sp>
      <p:sp>
        <p:nvSpPr>
          <p:cNvPr id="81" name="Google Shape;81;p16"/>
          <p:cNvSpPr txBox="1"/>
          <p:nvPr/>
        </p:nvSpPr>
        <p:spPr>
          <a:xfrm>
            <a:off x="2333644" y="2723969"/>
            <a:ext cx="49956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chemeClr val="dk1"/>
                </a:solidFill>
                <a:latin typeface="Times New Roman"/>
                <a:ea typeface="Times New Roman"/>
                <a:cs typeface="Times New Roman"/>
                <a:sym typeface="Times New Roman"/>
              </a:rPr>
              <a:t>Presented By</a:t>
            </a:r>
            <a:endParaRPr b="0" i="0" sz="2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600"/>
              <a:buFont typeface="Arial"/>
              <a:buNone/>
            </a:pPr>
            <a:r>
              <a:rPr b="1" i="0" lang="en-IN" sz="1600" u="none" cap="none" strike="noStrike">
                <a:solidFill>
                  <a:schemeClr val="dk1"/>
                </a:solidFill>
                <a:latin typeface="Times New Roman"/>
                <a:ea typeface="Times New Roman"/>
                <a:cs typeface="Times New Roman"/>
                <a:sym typeface="Times New Roman"/>
              </a:rPr>
              <a:t>Student Name</a:t>
            </a:r>
            <a:r>
              <a:rPr b="1" lang="en-IN" sz="1600">
                <a:solidFill>
                  <a:schemeClr val="dk1"/>
                </a:solidFill>
                <a:latin typeface="Times New Roman"/>
                <a:ea typeface="Times New Roman"/>
                <a:cs typeface="Times New Roman"/>
                <a:sym typeface="Times New Roman"/>
              </a:rPr>
              <a:t>:</a:t>
            </a:r>
            <a:r>
              <a:rPr b="1" i="0" lang="en-IN" sz="1600" u="none" cap="none" strike="noStrike">
                <a:solidFill>
                  <a:schemeClr val="dk1"/>
                </a:solidFill>
                <a:latin typeface="Times New Roman"/>
                <a:ea typeface="Times New Roman"/>
                <a:cs typeface="Times New Roman"/>
                <a:sym typeface="Times New Roman"/>
              </a:rPr>
              <a:t> Pratik Nikam and Roll No</a:t>
            </a:r>
            <a:r>
              <a:rPr b="1" lang="en-IN" sz="1600">
                <a:solidFill>
                  <a:schemeClr val="dk1"/>
                </a:solidFill>
                <a:latin typeface="Times New Roman"/>
                <a:ea typeface="Times New Roman"/>
                <a:cs typeface="Times New Roman"/>
                <a:sym typeface="Times New Roman"/>
              </a:rPr>
              <a:t>:M2075</a:t>
            </a:r>
            <a:r>
              <a:rPr b="1" i="0" lang="en-IN" sz="1600" u="none" cap="none" strike="noStrike">
                <a:solidFill>
                  <a:schemeClr val="dk1"/>
                </a:solidFill>
                <a:latin typeface="Times New Roman"/>
                <a:ea typeface="Times New Roman"/>
                <a:cs typeface="Times New Roman"/>
                <a:sym typeface="Times New Roman"/>
              </a:rPr>
              <a:t>                 </a:t>
            </a:r>
            <a:endParaRPr b="0" i="0" sz="1600" u="none" cap="none" strike="noStrike">
              <a:solidFill>
                <a:schemeClr val="dk1"/>
              </a:solidFill>
              <a:latin typeface="Times New Roman"/>
              <a:ea typeface="Times New Roman"/>
              <a:cs typeface="Times New Roman"/>
              <a:sym typeface="Times New Roman"/>
            </a:endParaRPr>
          </a:p>
        </p:txBody>
      </p:sp>
      <p:pic>
        <p:nvPicPr>
          <p:cNvPr descr="सावित्रीबाई फुले पुणे विद्यापीठ - विकिपीडिया" id="82" name="Google Shape;82;p16"/>
          <p:cNvPicPr preferRelativeResize="0"/>
          <p:nvPr/>
        </p:nvPicPr>
        <p:blipFill rotWithShape="1">
          <a:blip r:embed="rId3">
            <a:alphaModFix/>
          </a:blip>
          <a:srcRect b="0" l="0" r="0" t="0"/>
          <a:stretch/>
        </p:blipFill>
        <p:spPr>
          <a:xfrm>
            <a:off x="3976938" y="4686724"/>
            <a:ext cx="1381122" cy="1035842"/>
          </a:xfrm>
          <a:prstGeom prst="rect">
            <a:avLst/>
          </a:prstGeom>
          <a:noFill/>
          <a:ln>
            <a:noFill/>
          </a:ln>
        </p:spPr>
      </p:pic>
      <p:sp>
        <p:nvSpPr>
          <p:cNvPr id="83" name="Google Shape;83;p16"/>
          <p:cNvSpPr txBox="1"/>
          <p:nvPr/>
        </p:nvSpPr>
        <p:spPr>
          <a:xfrm>
            <a:off x="1434905" y="5658300"/>
            <a:ext cx="6541477" cy="113873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IN" sz="2200" u="none" cap="none" strike="noStrike">
                <a:solidFill>
                  <a:srgbClr val="990000"/>
                </a:solidFill>
                <a:latin typeface="Times New Roman"/>
                <a:ea typeface="Times New Roman"/>
                <a:cs typeface="Times New Roman"/>
                <a:sym typeface="Times New Roman"/>
              </a:rPr>
              <a:t>Department of Master of Computer Applications </a:t>
            </a:r>
            <a:endParaRPr b="0" i="0" sz="2400" u="none" cap="none" strike="noStrike">
              <a:solidFill>
                <a:srgbClr val="99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85200C"/>
                </a:solidFill>
                <a:latin typeface="Times New Roman"/>
                <a:ea typeface="Times New Roman"/>
                <a:cs typeface="Times New Roman"/>
                <a:sym typeface="Times New Roman"/>
              </a:rPr>
              <a:t>Savitribai Phule Pune University</a:t>
            </a:r>
            <a:endParaRPr b="0" i="0" sz="2200" u="none" cap="none" strike="noStrike">
              <a:solidFill>
                <a:srgbClr val="85200C"/>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000"/>
              <a:buFont typeface="Arial"/>
              <a:buNone/>
            </a:pPr>
            <a:r>
              <a:rPr b="0" i="0" lang="en-IN" sz="2000" u="none" cap="none" strike="noStrike">
                <a:solidFill>
                  <a:srgbClr val="85200C"/>
                </a:solidFill>
                <a:latin typeface="Times New Roman"/>
                <a:ea typeface="Times New Roman"/>
                <a:cs typeface="Times New Roman"/>
                <a:sym typeface="Times New Roman"/>
              </a:rPr>
              <a:t>A.Y. - 2025-26</a:t>
            </a:r>
            <a:endParaRPr b="0" i="0" sz="2200" u="none" cap="none" strike="noStrike">
              <a:solidFill>
                <a:srgbClr val="85200C"/>
              </a:solidFill>
              <a:latin typeface="Arial"/>
              <a:ea typeface="Arial"/>
              <a:cs typeface="Arial"/>
              <a:sym typeface="Arial"/>
            </a:endParaRPr>
          </a:p>
        </p:txBody>
      </p:sp>
      <p:pic>
        <p:nvPicPr>
          <p:cNvPr id="84" name="Google Shape;84;p16"/>
          <p:cNvPicPr preferRelativeResize="0"/>
          <p:nvPr/>
        </p:nvPicPr>
        <p:blipFill rotWithShape="1">
          <a:blip r:embed="rId4">
            <a:alphaModFix/>
          </a:blip>
          <a:srcRect b="13095" l="22998" r="23003" t="14903"/>
          <a:stretch/>
        </p:blipFill>
        <p:spPr>
          <a:xfrm>
            <a:off x="8187397" y="182881"/>
            <a:ext cx="763136" cy="1083211"/>
          </a:xfrm>
          <a:prstGeom prst="rect">
            <a:avLst/>
          </a:prstGeom>
          <a:noFill/>
          <a:ln>
            <a:noFill/>
          </a:ln>
        </p:spPr>
      </p:pic>
      <p:pic>
        <p:nvPicPr>
          <p:cNvPr id="85" name="Google Shape;85;p16"/>
          <p:cNvPicPr preferRelativeResize="0"/>
          <p:nvPr/>
        </p:nvPicPr>
        <p:blipFill rotWithShape="1">
          <a:blip r:embed="rId5">
            <a:alphaModFix/>
          </a:blip>
          <a:srcRect b="0" l="0" r="0" t="0"/>
          <a:stretch/>
        </p:blipFill>
        <p:spPr>
          <a:xfrm>
            <a:off x="186225" y="245750"/>
            <a:ext cx="981393" cy="93593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pSp>
        <p:nvGrpSpPr>
          <p:cNvPr id="176" name="Google Shape;176;p25"/>
          <p:cNvGrpSpPr/>
          <p:nvPr/>
        </p:nvGrpSpPr>
        <p:grpSpPr>
          <a:xfrm>
            <a:off x="0" y="0"/>
            <a:ext cx="9144000" cy="6858000"/>
            <a:chOff x="0" y="0"/>
            <a:chExt cx="9144000" cy="6858000"/>
          </a:xfrm>
        </p:grpSpPr>
        <p:sp>
          <p:nvSpPr>
            <p:cNvPr id="177" name="Google Shape;177;p25"/>
            <p:cNvSpPr/>
            <p:nvPr/>
          </p:nvSpPr>
          <p:spPr>
            <a:xfrm>
              <a:off x="0" y="0"/>
              <a:ext cx="9144000" cy="6858000"/>
            </a:xfrm>
            <a:prstGeom prst="rect">
              <a:avLst/>
            </a:prstGeom>
            <a:solidFill>
              <a:schemeClr val="lt1"/>
            </a:solidFill>
            <a:ln cap="flat" cmpd="sng" w="762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a:solidFill>
                  <a:schemeClr val="dk1"/>
                </a:solidFill>
              </a:endParaRPr>
            </a:p>
            <a:p>
              <a:pPr indent="0" lvl="0" marL="0" rtl="0" algn="just">
                <a:lnSpc>
                  <a:spcPct val="115000"/>
                </a:lnSpc>
                <a:spcBef>
                  <a:spcPts val="1200"/>
                </a:spcBef>
                <a:spcAft>
                  <a:spcPts val="0"/>
                </a:spcAft>
                <a:buClr>
                  <a:schemeClr val="dk1"/>
                </a:buClr>
                <a:buSzPts val="1100"/>
                <a:buFont typeface="Arial"/>
                <a:buNone/>
              </a:pPr>
              <a:r>
                <a:rPr lang="en-IN" sz="2400">
                  <a:solidFill>
                    <a:schemeClr val="dk1"/>
                  </a:solidFill>
                  <a:latin typeface="Times New Roman"/>
                  <a:ea typeface="Times New Roman"/>
                  <a:cs typeface="Times New Roman"/>
                  <a:sym typeface="Times New Roman"/>
                </a:rPr>
                <a:t>Books &amp; Academic Paper- The Visual Display of Quantitative Information Edward R. Tufte</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IN" sz="2400">
                  <a:solidFill>
                    <a:schemeClr val="dk1"/>
                  </a:solidFill>
                  <a:latin typeface="Times New Roman"/>
                  <a:ea typeface="Times New Roman"/>
                  <a:cs typeface="Times New Roman"/>
                  <a:sym typeface="Times New Roman"/>
                </a:rPr>
                <a:t>Python Crash Course: A Hands-On , </a:t>
              </a:r>
              <a:r>
                <a:rPr lang="en-IN" sz="2400">
                  <a:solidFill>
                    <a:schemeClr val="dk1"/>
                  </a:solidFill>
                  <a:latin typeface="Times New Roman"/>
                  <a:ea typeface="Times New Roman"/>
                  <a:cs typeface="Times New Roman"/>
                  <a:sym typeface="Times New Roman"/>
                </a:rPr>
                <a:t>Project</a:t>
              </a:r>
              <a:r>
                <a:rPr lang="en-IN" sz="2400">
                  <a:solidFill>
                    <a:schemeClr val="dk1"/>
                  </a:solidFill>
                  <a:latin typeface="Times New Roman"/>
                  <a:ea typeface="Times New Roman"/>
                  <a:cs typeface="Times New Roman"/>
                  <a:sym typeface="Times New Roman"/>
                </a:rPr>
                <a:t> - </a:t>
              </a:r>
              <a:r>
                <a:rPr lang="en-IN" sz="2400">
                  <a:solidFill>
                    <a:schemeClr val="dk1"/>
                  </a:solidFill>
                  <a:latin typeface="Times New Roman"/>
                  <a:ea typeface="Times New Roman"/>
                  <a:cs typeface="Times New Roman"/>
                  <a:sym typeface="Times New Roman"/>
                </a:rPr>
                <a:t>Based</a:t>
              </a:r>
              <a:r>
                <a:rPr lang="en-IN"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IN" sz="24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Data Visualization Reference Guides — Cool Infographics</a:t>
              </a:r>
              <a:endParaRPr sz="2400">
                <a:solidFill>
                  <a:schemeClr val="dk1"/>
                </a:solidFill>
                <a:latin typeface="Calibri"/>
                <a:ea typeface="Calibri"/>
                <a:cs typeface="Calibri"/>
                <a:sym typeface="Calibri"/>
              </a:endParaRPr>
            </a:p>
            <a:p>
              <a:pPr indent="0" lvl="0" marL="0" rtl="0" algn="just">
                <a:lnSpc>
                  <a:spcPct val="115000"/>
                </a:lnSpc>
                <a:spcBef>
                  <a:spcPts val="1200"/>
                </a:spcBef>
                <a:spcAft>
                  <a:spcPts val="0"/>
                </a:spcAft>
                <a:buClr>
                  <a:schemeClr val="dk1"/>
                </a:buClr>
                <a:buSzPts val="1100"/>
                <a:buFont typeface="Arial"/>
                <a:buNone/>
              </a:pPr>
              <a:r>
                <a:rPr b="1" lang="en-IN" sz="24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Stanford Data Visualization References</a:t>
              </a:r>
              <a:endParaRPr sz="2400">
                <a:solidFill>
                  <a:schemeClr val="dk1"/>
                </a:solidFill>
              </a:endParaRPr>
            </a:p>
            <a:p>
              <a:pPr indent="0" lvl="0" marL="0" rtl="0" algn="just">
                <a:lnSpc>
                  <a:spcPct val="115000"/>
                </a:lnSpc>
                <a:spcBef>
                  <a:spcPts val="1200"/>
                </a:spcBef>
                <a:spcAft>
                  <a:spcPts val="1200"/>
                </a:spcAft>
                <a:buClr>
                  <a:schemeClr val="dk1"/>
                </a:buClr>
                <a:buSzPts val="1100"/>
                <a:buFont typeface="Arial"/>
                <a:buNone/>
              </a:pPr>
              <a:r>
                <a:t/>
              </a:r>
              <a:endParaRPr sz="2400">
                <a:solidFill>
                  <a:schemeClr val="dk1"/>
                </a:solidFill>
              </a:endParaRPr>
            </a:p>
          </p:txBody>
        </p:sp>
        <p:sp>
          <p:nvSpPr>
            <p:cNvPr id="178" name="Google Shape;178;p25"/>
            <p:cNvSpPr/>
            <p:nvPr/>
          </p:nvSpPr>
          <p:spPr>
            <a:xfrm>
              <a:off x="0" y="6471138"/>
              <a:ext cx="9144000" cy="386862"/>
            </a:xfrm>
            <a:prstGeom prst="rect">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79" name="Google Shape;179;p25"/>
            <p:cNvSpPr txBox="1"/>
            <p:nvPr/>
          </p:nvSpPr>
          <p:spPr>
            <a:xfrm>
              <a:off x="2897946" y="6506310"/>
              <a:ext cx="299641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4B53"/>
                  </a:solidFill>
                  <a:latin typeface="Times New Roman"/>
                  <a:ea typeface="Times New Roman"/>
                  <a:cs typeface="Times New Roman"/>
                  <a:sym typeface="Times New Roman"/>
                </a:rPr>
                <a:t>APCOER, PUNE (A.Y. 2025-26</a:t>
              </a:r>
              <a:r>
                <a:rPr b="0" i="0" lang="en-IN" sz="1400" u="none" cap="none" strike="noStrike">
                  <a:solidFill>
                    <a:srgbClr val="000000"/>
                  </a:solidFill>
                  <a:latin typeface="Arial"/>
                  <a:ea typeface="Arial"/>
                  <a:cs typeface="Arial"/>
                  <a:sym typeface="Arial"/>
                </a:rPr>
                <a:t>)</a:t>
              </a:r>
              <a:endParaRPr/>
            </a:p>
          </p:txBody>
        </p:sp>
      </p:grpSp>
      <p:sp>
        <p:nvSpPr>
          <p:cNvPr id="180" name="Google Shape;180;p25"/>
          <p:cNvSpPr txBox="1"/>
          <p:nvPr>
            <p:ph type="title"/>
          </p:nvPr>
        </p:nvSpPr>
        <p:spPr>
          <a:xfrm>
            <a:off x="2878210" y="239502"/>
            <a:ext cx="3140100" cy="50526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2800"/>
              <a:buNone/>
            </a:pPr>
            <a:r>
              <a:rPr b="1" lang="en-IN">
                <a:solidFill>
                  <a:schemeClr val="dk1"/>
                </a:solidFill>
              </a:rPr>
              <a:t>     References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grpSp>
        <p:nvGrpSpPr>
          <p:cNvPr id="186" name="Google Shape;186;p26"/>
          <p:cNvGrpSpPr/>
          <p:nvPr/>
        </p:nvGrpSpPr>
        <p:grpSpPr>
          <a:xfrm>
            <a:off x="0" y="0"/>
            <a:ext cx="9144000" cy="6858000"/>
            <a:chOff x="0" y="0"/>
            <a:chExt cx="9144000" cy="6858000"/>
          </a:xfrm>
        </p:grpSpPr>
        <p:sp>
          <p:nvSpPr>
            <p:cNvPr id="187" name="Google Shape;187;p26"/>
            <p:cNvSpPr/>
            <p:nvPr/>
          </p:nvSpPr>
          <p:spPr>
            <a:xfrm>
              <a:off x="0" y="0"/>
              <a:ext cx="9144000" cy="6858000"/>
            </a:xfrm>
            <a:prstGeom prst="rect">
              <a:avLst/>
            </a:prstGeom>
            <a:solidFill>
              <a:schemeClr val="lt1"/>
            </a:solidFill>
            <a:ln cap="flat" cmpd="sng" w="762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88" name="Google Shape;188;p26"/>
            <p:cNvSpPr/>
            <p:nvPr/>
          </p:nvSpPr>
          <p:spPr>
            <a:xfrm>
              <a:off x="0" y="6471138"/>
              <a:ext cx="9144000" cy="386862"/>
            </a:xfrm>
            <a:prstGeom prst="rect">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89" name="Google Shape;189;p26"/>
            <p:cNvSpPr txBox="1"/>
            <p:nvPr/>
          </p:nvSpPr>
          <p:spPr>
            <a:xfrm>
              <a:off x="2897946" y="6506310"/>
              <a:ext cx="299641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4B53"/>
                  </a:solidFill>
                  <a:latin typeface="Times New Roman"/>
                  <a:ea typeface="Times New Roman"/>
                  <a:cs typeface="Times New Roman"/>
                  <a:sym typeface="Times New Roman"/>
                </a:rPr>
                <a:t>APCOER, PUNE (A.Y. 2025-26</a:t>
              </a:r>
              <a:r>
                <a:rPr b="0" i="0" lang="en-IN" sz="1400" u="none" cap="none" strike="noStrike">
                  <a:solidFill>
                    <a:srgbClr val="000000"/>
                  </a:solidFill>
                  <a:latin typeface="Arial"/>
                  <a:ea typeface="Arial"/>
                  <a:cs typeface="Arial"/>
                  <a:sym typeface="Arial"/>
                </a:rPr>
                <a:t>)</a:t>
              </a:r>
              <a:endParaRPr/>
            </a:p>
          </p:txBody>
        </p:sp>
      </p:grpSp>
      <p:sp>
        <p:nvSpPr>
          <p:cNvPr id="190" name="Google Shape;190;p26"/>
          <p:cNvSpPr txBox="1"/>
          <p:nvPr>
            <p:ph type="title"/>
          </p:nvPr>
        </p:nvSpPr>
        <p:spPr>
          <a:xfrm>
            <a:off x="2208627" y="2048301"/>
            <a:ext cx="4344507" cy="1028487"/>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SzPts val="2800"/>
              <a:buNone/>
            </a:pPr>
            <a:r>
              <a:rPr b="1" lang="en-IN" sz="66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grpSp>
        <p:nvGrpSpPr>
          <p:cNvPr id="91" name="Google Shape;91;p17"/>
          <p:cNvGrpSpPr/>
          <p:nvPr/>
        </p:nvGrpSpPr>
        <p:grpSpPr>
          <a:xfrm>
            <a:off x="0" y="0"/>
            <a:ext cx="9144000" cy="6858000"/>
            <a:chOff x="0" y="0"/>
            <a:chExt cx="9144000" cy="6858000"/>
          </a:xfrm>
        </p:grpSpPr>
        <p:sp>
          <p:nvSpPr>
            <p:cNvPr id="92" name="Google Shape;92;p17"/>
            <p:cNvSpPr/>
            <p:nvPr/>
          </p:nvSpPr>
          <p:spPr>
            <a:xfrm>
              <a:off x="0" y="0"/>
              <a:ext cx="9144000" cy="6858000"/>
            </a:xfrm>
            <a:prstGeom prst="rect">
              <a:avLst/>
            </a:prstGeom>
            <a:solidFill>
              <a:schemeClr val="lt1"/>
            </a:solidFill>
            <a:ln cap="flat" cmpd="sng" w="762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93" name="Google Shape;93;p17"/>
            <p:cNvSpPr/>
            <p:nvPr/>
          </p:nvSpPr>
          <p:spPr>
            <a:xfrm>
              <a:off x="0" y="6471138"/>
              <a:ext cx="9144000" cy="386862"/>
            </a:xfrm>
            <a:prstGeom prst="rect">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94" name="Google Shape;94;p17"/>
            <p:cNvSpPr txBox="1"/>
            <p:nvPr/>
          </p:nvSpPr>
          <p:spPr>
            <a:xfrm>
              <a:off x="2897946" y="6506310"/>
              <a:ext cx="299641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4B53"/>
                  </a:solidFill>
                  <a:latin typeface="Times New Roman"/>
                  <a:ea typeface="Times New Roman"/>
                  <a:cs typeface="Times New Roman"/>
                  <a:sym typeface="Times New Roman"/>
                </a:rPr>
                <a:t>APCOER, PUNE (A.Y. 2025-26</a:t>
              </a:r>
              <a:r>
                <a:rPr b="0" i="0" lang="en-IN" sz="1400" u="none" cap="none" strike="noStrike">
                  <a:solidFill>
                    <a:srgbClr val="000000"/>
                  </a:solidFill>
                  <a:latin typeface="Arial"/>
                  <a:ea typeface="Arial"/>
                  <a:cs typeface="Arial"/>
                  <a:sym typeface="Arial"/>
                </a:rPr>
                <a:t>)</a:t>
              </a:r>
              <a:endParaRPr/>
            </a:p>
          </p:txBody>
        </p:sp>
      </p:grpSp>
      <p:sp>
        <p:nvSpPr>
          <p:cNvPr id="95" name="Google Shape;95;p17"/>
          <p:cNvSpPr txBox="1"/>
          <p:nvPr>
            <p:ph type="title"/>
          </p:nvPr>
        </p:nvSpPr>
        <p:spPr>
          <a:xfrm>
            <a:off x="404500" y="361865"/>
            <a:ext cx="15831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2800"/>
              <a:buNone/>
            </a:pPr>
            <a:r>
              <a:rPr b="1" lang="en-IN">
                <a:latin typeface="Times New Roman"/>
                <a:ea typeface="Times New Roman"/>
                <a:cs typeface="Times New Roman"/>
                <a:sym typeface="Times New Roman"/>
              </a:rPr>
              <a:t>Contents</a:t>
            </a:r>
            <a:endParaRPr/>
          </a:p>
        </p:txBody>
      </p:sp>
      <p:sp>
        <p:nvSpPr>
          <p:cNvPr id="96" name="Google Shape;96;p17"/>
          <p:cNvSpPr txBox="1"/>
          <p:nvPr/>
        </p:nvSpPr>
        <p:spPr>
          <a:xfrm>
            <a:off x="830046" y="1089611"/>
            <a:ext cx="6330409" cy="4167808"/>
          </a:xfrm>
          <a:prstGeom prst="rect">
            <a:avLst/>
          </a:prstGeom>
          <a:noFill/>
          <a:ln>
            <a:noFill/>
          </a:ln>
        </p:spPr>
        <p:txBody>
          <a:bodyPr anchorCtr="0" anchor="t" bIns="0" lIns="0" spcFirstLastPara="1" rIns="0" wrap="square" tIns="12700">
            <a:spAutoFit/>
          </a:bodyPr>
          <a:lstStyle/>
          <a:p>
            <a:pPr indent="-298450" lvl="0" marL="311150" marR="0" rtl="0" algn="l">
              <a:lnSpc>
                <a:spcPct val="150000"/>
              </a:lnSpc>
              <a:spcBef>
                <a:spcPts val="0"/>
              </a:spcBef>
              <a:spcAft>
                <a:spcPts val="0"/>
              </a:spcAft>
              <a:buClr>
                <a:srgbClr val="0BD0D9"/>
              </a:buClr>
              <a:buSzPts val="1900"/>
              <a:buFont typeface="Noto Sans Symbols"/>
              <a:buChar char="⮚"/>
            </a:pPr>
            <a:r>
              <a:rPr b="1" i="0" lang="en-IN" sz="2000" u="none" cap="none" strike="noStrike">
                <a:solidFill>
                  <a:schemeClr val="dk1"/>
                </a:solidFill>
                <a:latin typeface="Times New Roman"/>
                <a:ea typeface="Times New Roman"/>
                <a:cs typeface="Times New Roman"/>
                <a:sym typeface="Times New Roman"/>
              </a:rPr>
              <a:t>Problem Statement / Title </a:t>
            </a:r>
            <a:endParaRPr b="0" i="0" sz="2000" u="none" cap="none" strike="noStrike">
              <a:solidFill>
                <a:schemeClr val="dk1"/>
              </a:solidFill>
              <a:latin typeface="Times New Roman"/>
              <a:ea typeface="Times New Roman"/>
              <a:cs typeface="Times New Roman"/>
              <a:sym typeface="Times New Roman"/>
            </a:endParaRPr>
          </a:p>
          <a:p>
            <a:pPr indent="-298450" lvl="0" marL="311150" marR="0" rtl="0" algn="l">
              <a:lnSpc>
                <a:spcPct val="150000"/>
              </a:lnSpc>
              <a:spcBef>
                <a:spcPts val="0"/>
              </a:spcBef>
              <a:spcAft>
                <a:spcPts val="0"/>
              </a:spcAft>
              <a:buClr>
                <a:srgbClr val="0BD0D9"/>
              </a:buClr>
              <a:buSzPts val="1900"/>
              <a:buFont typeface="Noto Sans Symbols"/>
              <a:buChar char="⮚"/>
            </a:pPr>
            <a:r>
              <a:rPr b="1" i="0" lang="en-IN" sz="2000" u="none" cap="none" strike="noStrike">
                <a:solidFill>
                  <a:schemeClr val="dk1"/>
                </a:solidFill>
                <a:latin typeface="Times New Roman"/>
                <a:ea typeface="Times New Roman"/>
                <a:cs typeface="Times New Roman"/>
                <a:sym typeface="Times New Roman"/>
              </a:rPr>
              <a:t>Abstract (System Overview)</a:t>
            </a:r>
            <a:endParaRPr b="0" i="0" sz="2000" u="none" cap="none" strike="noStrike">
              <a:solidFill>
                <a:schemeClr val="dk1"/>
              </a:solidFill>
              <a:latin typeface="Times New Roman"/>
              <a:ea typeface="Times New Roman"/>
              <a:cs typeface="Times New Roman"/>
              <a:sym typeface="Times New Roman"/>
            </a:endParaRPr>
          </a:p>
          <a:p>
            <a:pPr indent="-298450" lvl="0" marL="311150" marR="0" rtl="0" algn="l">
              <a:lnSpc>
                <a:spcPct val="150000"/>
              </a:lnSpc>
              <a:spcBef>
                <a:spcPts val="0"/>
              </a:spcBef>
              <a:spcAft>
                <a:spcPts val="0"/>
              </a:spcAft>
              <a:buClr>
                <a:srgbClr val="0BD0D9"/>
              </a:buClr>
              <a:buSzPts val="1900"/>
              <a:buFont typeface="Noto Sans Symbols"/>
              <a:buChar char="⮚"/>
            </a:pPr>
            <a:r>
              <a:rPr b="1" i="0" lang="en-IN" sz="2000" u="none" cap="none" strike="noStrike">
                <a:solidFill>
                  <a:schemeClr val="dk1"/>
                </a:solidFill>
                <a:latin typeface="Times New Roman"/>
                <a:ea typeface="Times New Roman"/>
                <a:cs typeface="Times New Roman"/>
                <a:sym typeface="Times New Roman"/>
              </a:rPr>
              <a:t>Project Purpose, Scope and Objectives</a:t>
            </a:r>
            <a:endParaRPr b="0" i="0" sz="2000" u="none" cap="none" strike="noStrike">
              <a:solidFill>
                <a:schemeClr val="dk1"/>
              </a:solidFill>
              <a:latin typeface="Times New Roman"/>
              <a:ea typeface="Times New Roman"/>
              <a:cs typeface="Times New Roman"/>
              <a:sym typeface="Times New Roman"/>
            </a:endParaRPr>
          </a:p>
          <a:p>
            <a:pPr indent="-298450" lvl="0" marL="311150" marR="0" rtl="0" algn="l">
              <a:lnSpc>
                <a:spcPct val="150000"/>
              </a:lnSpc>
              <a:spcBef>
                <a:spcPts val="0"/>
              </a:spcBef>
              <a:spcAft>
                <a:spcPts val="0"/>
              </a:spcAft>
              <a:buClr>
                <a:srgbClr val="0BD0D9"/>
              </a:buClr>
              <a:buSzPts val="1900"/>
              <a:buFont typeface="Noto Sans Symbols"/>
              <a:buChar char="⮚"/>
            </a:pPr>
            <a:r>
              <a:rPr b="1" i="0" lang="en-IN" sz="2000" u="none" cap="none" strike="noStrike">
                <a:solidFill>
                  <a:schemeClr val="dk1"/>
                </a:solidFill>
                <a:latin typeface="Times New Roman"/>
                <a:ea typeface="Times New Roman"/>
                <a:cs typeface="Times New Roman"/>
                <a:sym typeface="Times New Roman"/>
              </a:rPr>
              <a:t>Software and Hardware Specification Brief Description Of Technology Used (Front End/ Back End)</a:t>
            </a:r>
            <a:endParaRPr/>
          </a:p>
          <a:p>
            <a:pPr indent="-298450" lvl="0" marL="311150" marR="0" rtl="0" algn="l">
              <a:lnSpc>
                <a:spcPct val="150000"/>
              </a:lnSpc>
              <a:spcBef>
                <a:spcPts val="0"/>
              </a:spcBef>
              <a:spcAft>
                <a:spcPts val="0"/>
              </a:spcAft>
              <a:buClr>
                <a:srgbClr val="0BD0D9"/>
              </a:buClr>
              <a:buSzPts val="1900"/>
              <a:buFont typeface="Noto Sans Symbols"/>
              <a:buChar char="⮚"/>
            </a:pPr>
            <a:r>
              <a:rPr b="1" i="0" lang="en-IN" sz="2000" u="none" cap="none" strike="noStrike">
                <a:solidFill>
                  <a:schemeClr val="dk1"/>
                </a:solidFill>
                <a:latin typeface="Times New Roman"/>
                <a:ea typeface="Times New Roman"/>
                <a:cs typeface="Times New Roman"/>
                <a:sym typeface="Times New Roman"/>
              </a:rPr>
              <a:t>Literature Survey</a:t>
            </a:r>
            <a:endParaRPr b="0" i="0" sz="2000" u="none" cap="none" strike="noStrike">
              <a:solidFill>
                <a:schemeClr val="dk1"/>
              </a:solidFill>
              <a:latin typeface="Times New Roman"/>
              <a:ea typeface="Times New Roman"/>
              <a:cs typeface="Times New Roman"/>
              <a:sym typeface="Times New Roman"/>
            </a:endParaRPr>
          </a:p>
          <a:p>
            <a:pPr indent="-298450" lvl="0" marL="311150" marR="0" rtl="0" algn="l">
              <a:lnSpc>
                <a:spcPct val="150000"/>
              </a:lnSpc>
              <a:spcBef>
                <a:spcPts val="0"/>
              </a:spcBef>
              <a:spcAft>
                <a:spcPts val="0"/>
              </a:spcAft>
              <a:buClr>
                <a:srgbClr val="0BD0D9"/>
              </a:buClr>
              <a:buSzPts val="1900"/>
              <a:buFont typeface="Noto Sans Symbols"/>
              <a:buChar char="⮚"/>
            </a:pPr>
            <a:r>
              <a:rPr b="1" i="0" lang="en-IN" sz="2000" u="none" cap="none" strike="noStrike">
                <a:solidFill>
                  <a:schemeClr val="dk1"/>
                </a:solidFill>
                <a:latin typeface="Times New Roman"/>
                <a:ea typeface="Times New Roman"/>
                <a:cs typeface="Times New Roman"/>
                <a:sym typeface="Times New Roman"/>
              </a:rPr>
              <a:t>Project Requirement and Planning </a:t>
            </a:r>
            <a:endParaRPr b="1" i="0" sz="2000" u="none" cap="none" strike="noStrike">
              <a:solidFill>
                <a:schemeClr val="dk1"/>
              </a:solidFill>
              <a:latin typeface="Times New Roman"/>
              <a:ea typeface="Times New Roman"/>
              <a:cs typeface="Times New Roman"/>
              <a:sym typeface="Times New Roman"/>
            </a:endParaRPr>
          </a:p>
          <a:p>
            <a:pPr indent="-298450" lvl="0" marL="311150" marR="0" rtl="0" algn="l">
              <a:lnSpc>
                <a:spcPct val="150000"/>
              </a:lnSpc>
              <a:spcBef>
                <a:spcPts val="0"/>
              </a:spcBef>
              <a:spcAft>
                <a:spcPts val="0"/>
              </a:spcAft>
              <a:buClr>
                <a:srgbClr val="0BD0D9"/>
              </a:buClr>
              <a:buSzPts val="1900"/>
              <a:buFont typeface="Noto Sans Symbols"/>
              <a:buChar char="⮚"/>
            </a:pPr>
            <a:r>
              <a:rPr b="1" i="0" lang="en-IN" sz="2000" u="none" cap="none" strike="noStrike">
                <a:solidFill>
                  <a:schemeClr val="dk1"/>
                </a:solidFill>
                <a:latin typeface="Times New Roman"/>
                <a:ea typeface="Times New Roman"/>
                <a:cs typeface="Times New Roman"/>
                <a:sym typeface="Times New Roman"/>
              </a:rPr>
              <a:t>Expected Outcome </a:t>
            </a:r>
            <a:endParaRPr b="1" i="0" sz="2000" u="none" cap="none" strike="noStrike">
              <a:solidFill>
                <a:schemeClr val="dk1"/>
              </a:solidFill>
              <a:latin typeface="Times New Roman"/>
              <a:ea typeface="Times New Roman"/>
              <a:cs typeface="Times New Roman"/>
              <a:sym typeface="Times New Roman"/>
            </a:endParaRPr>
          </a:p>
          <a:p>
            <a:pPr indent="-298450" lvl="0" marL="311150" marR="0" rtl="0" algn="l">
              <a:lnSpc>
                <a:spcPct val="150000"/>
              </a:lnSpc>
              <a:spcBef>
                <a:spcPts val="0"/>
              </a:spcBef>
              <a:spcAft>
                <a:spcPts val="0"/>
              </a:spcAft>
              <a:buClr>
                <a:srgbClr val="0BD0D9"/>
              </a:buClr>
              <a:buSzPts val="1900"/>
              <a:buFont typeface="Noto Sans Symbols"/>
              <a:buChar char="⮚"/>
            </a:pPr>
            <a:r>
              <a:rPr b="1" i="0" lang="en-IN" sz="2000" u="none" cap="none" strike="noStrike">
                <a:solidFill>
                  <a:schemeClr val="dk1"/>
                </a:solidFill>
                <a:latin typeface="Times New Roman"/>
                <a:ea typeface="Times New Roman"/>
                <a:cs typeface="Times New Roman"/>
                <a:sym typeface="Times New Roman"/>
              </a:rPr>
              <a:t>References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grpSp>
        <p:nvGrpSpPr>
          <p:cNvPr id="102" name="Google Shape;102;p18"/>
          <p:cNvGrpSpPr/>
          <p:nvPr/>
        </p:nvGrpSpPr>
        <p:grpSpPr>
          <a:xfrm>
            <a:off x="0" y="0"/>
            <a:ext cx="9144000" cy="6858000"/>
            <a:chOff x="0" y="0"/>
            <a:chExt cx="9144000" cy="6858000"/>
          </a:xfrm>
        </p:grpSpPr>
        <p:sp>
          <p:nvSpPr>
            <p:cNvPr id="103" name="Google Shape;103;p18"/>
            <p:cNvSpPr/>
            <p:nvPr/>
          </p:nvSpPr>
          <p:spPr>
            <a:xfrm>
              <a:off x="0" y="0"/>
              <a:ext cx="9144000" cy="6858000"/>
            </a:xfrm>
            <a:prstGeom prst="rect">
              <a:avLst/>
            </a:prstGeom>
            <a:solidFill>
              <a:schemeClr val="lt1"/>
            </a:solidFill>
            <a:ln cap="flat" cmpd="sng" w="762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
          <p:nvSpPr>
            <p:cNvPr id="104" name="Google Shape;104;p18"/>
            <p:cNvSpPr/>
            <p:nvPr/>
          </p:nvSpPr>
          <p:spPr>
            <a:xfrm>
              <a:off x="0" y="6471138"/>
              <a:ext cx="9144000" cy="386862"/>
            </a:xfrm>
            <a:prstGeom prst="rect">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05" name="Google Shape;105;p18"/>
            <p:cNvSpPr txBox="1"/>
            <p:nvPr/>
          </p:nvSpPr>
          <p:spPr>
            <a:xfrm>
              <a:off x="2897946" y="6506310"/>
              <a:ext cx="299641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4B53"/>
                  </a:solidFill>
                  <a:latin typeface="Times New Roman"/>
                  <a:ea typeface="Times New Roman"/>
                  <a:cs typeface="Times New Roman"/>
                  <a:sym typeface="Times New Roman"/>
                </a:rPr>
                <a:t>APCOER, PUNE (A.Y. 2025-26</a:t>
              </a:r>
              <a:r>
                <a:rPr b="0" i="0" lang="en-IN" sz="1400" u="none" cap="none" strike="noStrike">
                  <a:solidFill>
                    <a:srgbClr val="000000"/>
                  </a:solidFill>
                  <a:latin typeface="Arial"/>
                  <a:ea typeface="Arial"/>
                  <a:cs typeface="Arial"/>
                  <a:sym typeface="Arial"/>
                </a:rPr>
                <a:t>)</a:t>
              </a:r>
              <a:endParaRPr/>
            </a:p>
          </p:txBody>
        </p:sp>
      </p:grpSp>
      <p:sp>
        <p:nvSpPr>
          <p:cNvPr id="106" name="Google Shape;106;p18"/>
          <p:cNvSpPr txBox="1"/>
          <p:nvPr>
            <p:ph type="title"/>
          </p:nvPr>
        </p:nvSpPr>
        <p:spPr>
          <a:xfrm>
            <a:off x="267009" y="473364"/>
            <a:ext cx="3368700" cy="5055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2800"/>
              <a:buNone/>
            </a:pPr>
            <a:r>
              <a:rPr b="1" lang="en-IN"/>
              <a:t>Data visualization</a:t>
            </a:r>
            <a:endParaRPr/>
          </a:p>
        </p:txBody>
      </p:sp>
      <p:pic>
        <p:nvPicPr>
          <p:cNvPr descr="Star Universe: What is Problem Statement" id="107" name="Google Shape;107;p18"/>
          <p:cNvPicPr preferRelativeResize="0"/>
          <p:nvPr/>
        </p:nvPicPr>
        <p:blipFill rotWithShape="1">
          <a:blip r:embed="rId3">
            <a:alphaModFix/>
          </a:blip>
          <a:srcRect b="0" l="0" r="0" t="0"/>
          <a:stretch/>
        </p:blipFill>
        <p:spPr>
          <a:xfrm>
            <a:off x="323557" y="2298105"/>
            <a:ext cx="3528392" cy="3861048"/>
          </a:xfrm>
          <a:prstGeom prst="rect">
            <a:avLst/>
          </a:prstGeom>
          <a:noFill/>
          <a:ln>
            <a:noFill/>
          </a:ln>
        </p:spPr>
      </p:pic>
      <p:sp>
        <p:nvSpPr>
          <p:cNvPr id="108" name="Google Shape;108;p18"/>
          <p:cNvSpPr/>
          <p:nvPr/>
        </p:nvSpPr>
        <p:spPr>
          <a:xfrm>
            <a:off x="3256670" y="1026943"/>
            <a:ext cx="5169878" cy="2031285"/>
          </a:xfrm>
          <a:prstGeom prst="rect">
            <a:avLst/>
          </a:prstGeom>
          <a:noFill/>
          <a:ln>
            <a:noFill/>
          </a:ln>
        </p:spPr>
        <p:txBody>
          <a:bodyPr anchorCtr="0" anchor="t" bIns="45700" lIns="91425" spcFirstLastPara="1" rIns="91425" wrap="square" tIns="45700">
            <a:noAutofit/>
          </a:bodyPr>
          <a:lstStyle/>
          <a:p>
            <a:pPr indent="0" lvl="0" marL="457200" rtl="0" algn="just">
              <a:lnSpc>
                <a:spcPct val="115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Data visualization is the graphical representation of information and data, designed to make Complex datasets more accessible, understandable, and actionable. By transforming raw numbers into visual formats-such as charts, graphs, heatmaps, and dashboards-it enables users to detect patterns, trends, and outliers that might be missed in textual or tabular data. Modern data visualization integrates principles from statistics, design, and computer science, and increasingly leverages interactive tools, AI-drive analytics, and immersive technologies like VR/AR.</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grpSp>
        <p:nvGrpSpPr>
          <p:cNvPr id="114" name="Google Shape;114;p19"/>
          <p:cNvGrpSpPr/>
          <p:nvPr/>
        </p:nvGrpSpPr>
        <p:grpSpPr>
          <a:xfrm>
            <a:off x="0" y="0"/>
            <a:ext cx="9144000" cy="6858000"/>
            <a:chOff x="0" y="0"/>
            <a:chExt cx="9144000" cy="6858000"/>
          </a:xfrm>
        </p:grpSpPr>
        <p:sp>
          <p:nvSpPr>
            <p:cNvPr id="115" name="Google Shape;115;p19"/>
            <p:cNvSpPr/>
            <p:nvPr/>
          </p:nvSpPr>
          <p:spPr>
            <a:xfrm>
              <a:off x="0" y="0"/>
              <a:ext cx="9144000" cy="6858000"/>
            </a:xfrm>
            <a:prstGeom prst="rect">
              <a:avLst/>
            </a:prstGeom>
            <a:solidFill>
              <a:schemeClr val="lt1"/>
            </a:solidFill>
            <a:ln cap="flat" cmpd="sng" w="762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16" name="Google Shape;116;p19"/>
            <p:cNvSpPr/>
            <p:nvPr/>
          </p:nvSpPr>
          <p:spPr>
            <a:xfrm>
              <a:off x="0" y="6471138"/>
              <a:ext cx="9144000" cy="386862"/>
            </a:xfrm>
            <a:prstGeom prst="rect">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17" name="Google Shape;117;p19"/>
            <p:cNvSpPr txBox="1"/>
            <p:nvPr/>
          </p:nvSpPr>
          <p:spPr>
            <a:xfrm>
              <a:off x="2897946" y="6506310"/>
              <a:ext cx="299641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4B53"/>
                  </a:solidFill>
                  <a:latin typeface="Times New Roman"/>
                  <a:ea typeface="Times New Roman"/>
                  <a:cs typeface="Times New Roman"/>
                  <a:sym typeface="Times New Roman"/>
                </a:rPr>
                <a:t>APCOER, PUNE (A.Y. 2025-26</a:t>
              </a:r>
              <a:r>
                <a:rPr b="0" i="0" lang="en-IN" sz="1400" u="none" cap="none" strike="noStrike">
                  <a:solidFill>
                    <a:srgbClr val="000000"/>
                  </a:solidFill>
                  <a:latin typeface="Arial"/>
                  <a:ea typeface="Arial"/>
                  <a:cs typeface="Arial"/>
                  <a:sym typeface="Arial"/>
                </a:rPr>
                <a:t>)</a:t>
              </a:r>
              <a:endParaRPr/>
            </a:p>
          </p:txBody>
        </p:sp>
      </p:grpSp>
      <p:sp>
        <p:nvSpPr>
          <p:cNvPr id="118" name="Google Shape;118;p19"/>
          <p:cNvSpPr txBox="1"/>
          <p:nvPr>
            <p:ph type="title"/>
          </p:nvPr>
        </p:nvSpPr>
        <p:spPr>
          <a:xfrm>
            <a:off x="2960273" y="238012"/>
            <a:ext cx="3679678" cy="50526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2800"/>
              <a:buNone/>
            </a:pPr>
            <a:r>
              <a:rPr b="1" lang="en-IN">
                <a:latin typeface="Times New Roman"/>
                <a:ea typeface="Times New Roman"/>
                <a:cs typeface="Times New Roman"/>
                <a:sym typeface="Times New Roman"/>
              </a:rPr>
              <a:t>         Abstract </a:t>
            </a:r>
            <a:endParaRPr/>
          </a:p>
        </p:txBody>
      </p:sp>
      <p:sp>
        <p:nvSpPr>
          <p:cNvPr id="119" name="Google Shape;119;p19"/>
          <p:cNvSpPr txBox="1"/>
          <p:nvPr/>
        </p:nvSpPr>
        <p:spPr>
          <a:xfrm>
            <a:off x="367179" y="801858"/>
            <a:ext cx="8509500" cy="5058000"/>
          </a:xfrm>
          <a:prstGeom prst="rect">
            <a:avLst/>
          </a:prstGeom>
          <a:noFill/>
          <a:ln>
            <a:noFill/>
          </a:ln>
        </p:spPr>
        <p:txBody>
          <a:bodyPr anchorCtr="0" anchor="t" bIns="0" lIns="0" spcFirstLastPara="1" rIns="0" wrap="square" tIns="63500">
            <a:spAutoFit/>
          </a:bodyPr>
          <a:lstStyle/>
          <a:p>
            <a:pPr indent="0" lvl="0" marL="74930" marR="0" rtl="0" algn="just">
              <a:lnSpc>
                <a:spcPct val="150000"/>
              </a:lnSpc>
              <a:spcBef>
                <a:spcPts val="0"/>
              </a:spcBef>
              <a:spcAft>
                <a:spcPts val="0"/>
              </a:spcAft>
              <a:buClr>
                <a:srgbClr val="000000"/>
              </a:buClr>
              <a:buSzPts val="1800"/>
              <a:buFont typeface="Arial"/>
              <a:buNone/>
            </a:pPr>
            <a:r>
              <a:rPr b="0" i="0" lang="en-IN" sz="1800" u="none" cap="none" strike="noStrike">
                <a:solidFill>
                  <a:schemeClr val="dk1"/>
                </a:solidFill>
                <a:latin typeface="Times New Roman"/>
                <a:ea typeface="Times New Roman"/>
                <a:cs typeface="Times New Roman"/>
                <a:sym typeface="Times New Roman"/>
              </a:rPr>
              <a:t>Abstract </a:t>
            </a:r>
            <a:endParaRPr b="0" i="0" sz="1800" u="none" cap="none" strike="noStrike">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Data visualization is the graphical representation of information and data, designed to make Complex datasets more accessible, understandable, and actionable. By transforming raw numbers into visual formats-such as charts, graphs, heatmaps, and dashboards-it enables users to detect patterns, trends, and outliers that might be missed in textual or tabular data. Modern data visualization integrates principles from statistics, design, and computer science, and increasingly leverages interactive tools, AI-drive analytics, and immersive technologies like VR/AR.</a:t>
            </a:r>
            <a:endParaRPr sz="18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Clr>
                <a:schemeClr val="dk1"/>
              </a:buClr>
              <a:buSzPts val="1100"/>
              <a:buFont typeface="Arial"/>
              <a:buNone/>
            </a:pPr>
            <a:r>
              <a:rPr lang="en-IN" sz="1800">
                <a:solidFill>
                  <a:schemeClr val="dk1"/>
                </a:solidFill>
                <a:latin typeface="Times New Roman"/>
                <a:ea typeface="Times New Roman"/>
                <a:cs typeface="Times New Roman"/>
                <a:sym typeface="Times New Roman"/>
              </a:rPr>
              <a:t>Modern data visualization integrates principles from statistics, design, and computer science, and increasingly leverages interactive tools, AI-driven analytics, and immersive technologies like VR/AR. These advancements support real-time monitoring, predictive modeling, and decision-making across domains such as business intelligence, cybersecurity, healthcare, and environmental science</a:t>
            </a:r>
            <a:r>
              <a:rPr lang="en-IN" sz="12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0" lvl="0" marL="0" marR="0" rtl="0" algn="just">
              <a:lnSpc>
                <a:spcPct val="115000"/>
              </a:lnSpc>
              <a:spcBef>
                <a:spcPts val="1000"/>
              </a:spcBef>
              <a:spcAft>
                <a:spcPts val="0"/>
              </a:spcAft>
              <a:buClr>
                <a:srgbClr val="000000"/>
              </a:buClr>
              <a:buSzPts val="1800"/>
              <a:buFont typeface="Arial"/>
              <a:buNone/>
            </a:pPr>
            <a:r>
              <a:t/>
            </a:r>
            <a:endParaRPr b="1" i="0" sz="1800" u="none" cap="none" strike="noStrike">
              <a:solidFill>
                <a:schemeClr val="dk1"/>
              </a:solidFill>
              <a:latin typeface="Times New Roman"/>
              <a:ea typeface="Times New Roman"/>
              <a:cs typeface="Times New Roman"/>
              <a:sym typeface="Times New Roman"/>
            </a:endParaRPr>
          </a:p>
          <a:p>
            <a:pPr indent="0" lvl="0" marL="74930" marR="0" rtl="0" algn="just">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grpSp>
        <p:nvGrpSpPr>
          <p:cNvPr id="125" name="Google Shape;125;p20"/>
          <p:cNvGrpSpPr/>
          <p:nvPr/>
        </p:nvGrpSpPr>
        <p:grpSpPr>
          <a:xfrm>
            <a:off x="0" y="0"/>
            <a:ext cx="9144000" cy="6858000"/>
            <a:chOff x="0" y="0"/>
            <a:chExt cx="9144000" cy="6858000"/>
          </a:xfrm>
        </p:grpSpPr>
        <p:sp>
          <p:nvSpPr>
            <p:cNvPr id="126" name="Google Shape;126;p20"/>
            <p:cNvSpPr/>
            <p:nvPr/>
          </p:nvSpPr>
          <p:spPr>
            <a:xfrm>
              <a:off x="0" y="0"/>
              <a:ext cx="9144000" cy="6858000"/>
            </a:xfrm>
            <a:prstGeom prst="rect">
              <a:avLst/>
            </a:prstGeom>
            <a:solidFill>
              <a:schemeClr val="lt1"/>
            </a:solidFill>
            <a:ln cap="flat" cmpd="sng" w="762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27" name="Google Shape;127;p20"/>
            <p:cNvSpPr/>
            <p:nvPr/>
          </p:nvSpPr>
          <p:spPr>
            <a:xfrm>
              <a:off x="0" y="6471138"/>
              <a:ext cx="9144000" cy="386862"/>
            </a:xfrm>
            <a:prstGeom prst="rect">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28" name="Google Shape;128;p20"/>
            <p:cNvSpPr txBox="1"/>
            <p:nvPr/>
          </p:nvSpPr>
          <p:spPr>
            <a:xfrm>
              <a:off x="2897946" y="6506310"/>
              <a:ext cx="299641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4B53"/>
                  </a:solidFill>
                  <a:latin typeface="Times New Roman"/>
                  <a:ea typeface="Times New Roman"/>
                  <a:cs typeface="Times New Roman"/>
                  <a:sym typeface="Times New Roman"/>
                </a:rPr>
                <a:t>APCOER, PUNE (A.Y. 2025-26</a:t>
              </a:r>
              <a:r>
                <a:rPr b="0" i="0" lang="en-IN" sz="1400" u="none" cap="none" strike="noStrike">
                  <a:solidFill>
                    <a:srgbClr val="000000"/>
                  </a:solidFill>
                  <a:latin typeface="Arial"/>
                  <a:ea typeface="Arial"/>
                  <a:cs typeface="Arial"/>
                  <a:sym typeface="Arial"/>
                </a:rPr>
                <a:t>)</a:t>
              </a:r>
              <a:endParaRPr/>
            </a:p>
          </p:txBody>
        </p:sp>
      </p:grpSp>
      <p:sp>
        <p:nvSpPr>
          <p:cNvPr id="129" name="Google Shape;129;p20"/>
          <p:cNvSpPr txBox="1"/>
          <p:nvPr>
            <p:ph type="title"/>
          </p:nvPr>
        </p:nvSpPr>
        <p:spPr>
          <a:xfrm>
            <a:off x="1350499" y="242843"/>
            <a:ext cx="7356232" cy="505267"/>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2800"/>
              <a:buNone/>
            </a:pPr>
            <a:r>
              <a:rPr b="1" lang="en-IN"/>
              <a:t>Project Purpose Scope and Objectives </a:t>
            </a:r>
            <a:endParaRPr/>
          </a:p>
        </p:txBody>
      </p:sp>
      <p:sp>
        <p:nvSpPr>
          <p:cNvPr id="130" name="Google Shape;130;p20"/>
          <p:cNvSpPr/>
          <p:nvPr/>
        </p:nvSpPr>
        <p:spPr>
          <a:xfrm>
            <a:off x="400930" y="1141828"/>
            <a:ext cx="8305800" cy="369291"/>
          </a:xfrm>
          <a:prstGeom prst="rect">
            <a:avLst/>
          </a:prstGeom>
          <a:noFill/>
          <a:ln>
            <a:noFill/>
          </a:ln>
        </p:spPr>
        <p:txBody>
          <a:bodyPr anchorCtr="0" anchor="t" bIns="45700" lIns="91425" spcFirstLastPara="1" rIns="91425" wrap="square" tIns="45700">
            <a:noAutofit/>
          </a:bodyPr>
          <a:lstStyle/>
          <a:p>
            <a:pPr indent="-361950" lvl="0" marL="457200" rtl="0" algn="l">
              <a:lnSpc>
                <a:spcPct val="115000"/>
              </a:lnSpc>
              <a:spcBef>
                <a:spcPts val="0"/>
              </a:spcBef>
              <a:spcAft>
                <a:spcPts val="0"/>
              </a:spcAft>
              <a:buSzPts val="2100"/>
              <a:buChar char="•"/>
            </a:pPr>
            <a:r>
              <a:rPr b="1" lang="en-IN" sz="1700">
                <a:solidFill>
                  <a:schemeClr val="dk1"/>
                </a:solidFill>
                <a:latin typeface="Times New Roman"/>
                <a:ea typeface="Times New Roman"/>
                <a:cs typeface="Times New Roman"/>
                <a:sym typeface="Times New Roman"/>
              </a:rPr>
              <a:t>Project Purpose:</a:t>
            </a:r>
            <a:endParaRPr b="1" sz="17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lang="en-IN" sz="1600">
                <a:solidFill>
                  <a:schemeClr val="dk1"/>
                </a:solidFill>
                <a:latin typeface="Times New Roman"/>
                <a:ea typeface="Times New Roman"/>
                <a:cs typeface="Times New Roman"/>
                <a:sym typeface="Times New Roman"/>
              </a:rPr>
              <a:t>The purpose of this project is to transform raw, complex datasets into intuitive visual formats that enhance understanding, support decision-making, and uncover actionable insights. By leveraging data visualization techniques, the project aims to bridge the gap between data analysis and strategic communication—especially in domains like performance monitoring, security analytics, and cloud resource optimization.</a:t>
            </a:r>
            <a:endParaRPr sz="16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b="1" lang="en-IN" sz="1700">
                <a:solidFill>
                  <a:schemeClr val="dk1"/>
                </a:solidFill>
                <a:latin typeface="Times New Roman"/>
                <a:ea typeface="Times New Roman"/>
                <a:cs typeface="Times New Roman"/>
                <a:sym typeface="Times New Roman"/>
              </a:rPr>
              <a:t>Project Scope:</a:t>
            </a:r>
            <a:endParaRPr b="1" sz="17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b="1" lang="en-IN" sz="1700">
                <a:solidFill>
                  <a:schemeClr val="dk1"/>
                </a:solidFill>
                <a:latin typeface="Times New Roman"/>
                <a:ea typeface="Times New Roman"/>
                <a:cs typeface="Times New Roman"/>
                <a:sym typeface="Times New Roman"/>
              </a:rPr>
              <a:t>Data Sources</a:t>
            </a:r>
            <a:r>
              <a:rPr lang="en-IN" sz="1700">
                <a:solidFill>
                  <a:schemeClr val="dk1"/>
                </a:solidFill>
                <a:latin typeface="Times New Roman"/>
                <a:ea typeface="Times New Roman"/>
                <a:cs typeface="Times New Roman"/>
                <a:sym typeface="Times New Roman"/>
              </a:rPr>
              <a:t>: Structured and unstructured data from logs, APIs, databases, or cloud platforms (e.g., AWS CloudWatch, Jenkins build logs, vulnerability scan reports). </a:t>
            </a:r>
            <a:endParaRPr sz="170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rPr b="1" lang="en-IN" sz="1700">
                <a:solidFill>
                  <a:schemeClr val="dk1"/>
                </a:solidFill>
                <a:latin typeface="Times New Roman"/>
                <a:ea typeface="Times New Roman"/>
                <a:cs typeface="Times New Roman"/>
                <a:sym typeface="Times New Roman"/>
              </a:rPr>
              <a:t>Tools &amp; Technologies</a:t>
            </a:r>
            <a:r>
              <a:rPr lang="en-IN" sz="1700">
                <a:solidFill>
                  <a:schemeClr val="dk1"/>
                </a:solidFill>
                <a:latin typeface="Times New Roman"/>
                <a:ea typeface="Times New Roman"/>
                <a:cs typeface="Times New Roman"/>
                <a:sym typeface="Times New Roman"/>
              </a:rPr>
              <a:t>: Python (Matplotlib, Seaborn, Plotly), Tableau, Power BI, or web-based dashboards using D3.js. </a:t>
            </a:r>
            <a:endParaRPr sz="1700">
              <a:solidFill>
                <a:schemeClr val="dk1"/>
              </a:solidFill>
              <a:latin typeface="Times New Roman"/>
              <a:ea typeface="Times New Roman"/>
              <a:cs typeface="Times New Roman"/>
              <a:sym typeface="Times New Roman"/>
            </a:endParaRPr>
          </a:p>
          <a:p>
            <a:pPr indent="-336550" lvl="0" marL="457200" rtl="0" algn="l">
              <a:lnSpc>
                <a:spcPct val="115000"/>
              </a:lnSpc>
              <a:spcBef>
                <a:spcPts val="1200"/>
              </a:spcBef>
              <a:spcAft>
                <a:spcPts val="0"/>
              </a:spcAft>
              <a:buClr>
                <a:schemeClr val="dk1"/>
              </a:buClr>
              <a:buSzPts val="1700"/>
              <a:buFont typeface="Times New Roman"/>
              <a:buChar char="●"/>
            </a:pPr>
            <a:r>
              <a:rPr b="1" lang="en-IN" sz="1700">
                <a:solidFill>
                  <a:schemeClr val="dk1"/>
                </a:solidFill>
                <a:latin typeface="Times New Roman"/>
                <a:ea typeface="Times New Roman"/>
                <a:cs typeface="Times New Roman"/>
                <a:sym typeface="Times New Roman"/>
              </a:rPr>
              <a:t>Project Objectives:</a:t>
            </a:r>
            <a:endParaRPr b="1" sz="17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rPr lang="en-IN" sz="1700">
                <a:solidFill>
                  <a:schemeClr val="dk1"/>
                </a:solidFill>
                <a:latin typeface="Times New Roman"/>
                <a:ea typeface="Times New Roman"/>
                <a:cs typeface="Times New Roman"/>
                <a:sym typeface="Times New Roman"/>
              </a:rPr>
              <a:t>1. Data Integration: Collect and preprocess data from multiple sources to ensure consistency and accuracy. </a:t>
            </a:r>
            <a:endParaRPr sz="17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rPr lang="en-IN" sz="1700">
                <a:solidFill>
                  <a:schemeClr val="dk1"/>
                </a:solidFill>
                <a:latin typeface="Times New Roman"/>
                <a:ea typeface="Times New Roman"/>
                <a:cs typeface="Times New Roman"/>
                <a:sym typeface="Times New Roman"/>
              </a:rPr>
              <a:t>2. Insight Generation: Identify key metrics, trends, and anomalies through visual exploration.</a:t>
            </a:r>
            <a:endParaRPr sz="17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None/>
            </a:pPr>
            <a:r>
              <a:t/>
            </a:r>
            <a:endParaRPr b="1" sz="13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I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21"/>
          <p:cNvGrpSpPr/>
          <p:nvPr/>
        </p:nvGrpSpPr>
        <p:grpSpPr>
          <a:xfrm>
            <a:off x="0" y="0"/>
            <a:ext cx="9144000" cy="6858000"/>
            <a:chOff x="0" y="0"/>
            <a:chExt cx="9144000" cy="6858000"/>
          </a:xfrm>
        </p:grpSpPr>
        <p:sp>
          <p:nvSpPr>
            <p:cNvPr id="137" name="Google Shape;137;p21"/>
            <p:cNvSpPr/>
            <p:nvPr/>
          </p:nvSpPr>
          <p:spPr>
            <a:xfrm>
              <a:off x="0" y="0"/>
              <a:ext cx="9144000" cy="6858000"/>
            </a:xfrm>
            <a:prstGeom prst="rect">
              <a:avLst/>
            </a:prstGeom>
            <a:solidFill>
              <a:schemeClr val="lt1"/>
            </a:solidFill>
            <a:ln cap="flat" cmpd="sng" w="762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38" name="Google Shape;138;p21"/>
            <p:cNvSpPr/>
            <p:nvPr/>
          </p:nvSpPr>
          <p:spPr>
            <a:xfrm>
              <a:off x="0" y="6471138"/>
              <a:ext cx="9144000" cy="386862"/>
            </a:xfrm>
            <a:prstGeom prst="rect">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39" name="Google Shape;139;p21"/>
            <p:cNvSpPr txBox="1"/>
            <p:nvPr/>
          </p:nvSpPr>
          <p:spPr>
            <a:xfrm>
              <a:off x="2897946" y="6506310"/>
              <a:ext cx="299641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4B53"/>
                  </a:solidFill>
                  <a:latin typeface="Times New Roman"/>
                  <a:ea typeface="Times New Roman"/>
                  <a:cs typeface="Times New Roman"/>
                  <a:sym typeface="Times New Roman"/>
                </a:rPr>
                <a:t>APCOER, PUNE (A.Y. 2025-26</a:t>
              </a:r>
              <a:r>
                <a:rPr b="0" i="0" lang="en-IN" sz="1400" u="none" cap="none" strike="noStrike">
                  <a:solidFill>
                    <a:srgbClr val="000000"/>
                  </a:solidFill>
                  <a:latin typeface="Arial"/>
                  <a:ea typeface="Arial"/>
                  <a:cs typeface="Arial"/>
                  <a:sym typeface="Arial"/>
                </a:rPr>
                <a:t>)</a:t>
              </a:r>
              <a:endParaRPr/>
            </a:p>
          </p:txBody>
        </p:sp>
      </p:grpSp>
      <p:sp>
        <p:nvSpPr>
          <p:cNvPr id="140" name="Google Shape;140;p21"/>
          <p:cNvSpPr txBox="1"/>
          <p:nvPr>
            <p:ph type="title"/>
          </p:nvPr>
        </p:nvSpPr>
        <p:spPr>
          <a:xfrm>
            <a:off x="323557" y="239502"/>
            <a:ext cx="8581200" cy="7591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2800"/>
              <a:buNone/>
            </a:pPr>
            <a:r>
              <a:rPr b="1" lang="en-IN">
                <a:solidFill>
                  <a:schemeClr val="dk1"/>
                </a:solidFill>
              </a:rPr>
              <a:t>Software and Hardware Specification Brief Description Of Technology Used (Front End/ Back End)</a:t>
            </a:r>
            <a:endParaRPr b="1">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rPr b="1" lang="en-IN" sz="1900">
                <a:solidFill>
                  <a:schemeClr val="dk1"/>
                </a:solidFill>
              </a:rPr>
              <a:t>Operating System Compatibility: </a:t>
            </a:r>
            <a:endParaRPr b="1" sz="1900">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rPr lang="en-IN" sz="1700">
                <a:solidFill>
                  <a:schemeClr val="dk1"/>
                </a:solidFill>
              </a:rPr>
              <a:t>Windows 11</a:t>
            </a:r>
            <a:endParaRPr sz="1700">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rPr b="1" lang="en-IN" sz="1800">
                <a:solidFill>
                  <a:schemeClr val="dk1"/>
                </a:solidFill>
              </a:rPr>
              <a:t>Programming Language &amp; Libraries: </a:t>
            </a:r>
            <a:endParaRPr b="1" sz="1800">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rPr lang="en-IN" sz="1700">
                <a:solidFill>
                  <a:schemeClr val="dk1"/>
                </a:solidFill>
              </a:rPr>
              <a:t>Python &amp; Libraries - </a:t>
            </a:r>
            <a:r>
              <a:rPr lang="en-IN" sz="1700">
                <a:solidFill>
                  <a:schemeClr val="dk1"/>
                </a:solidFill>
              </a:rPr>
              <a:t>Matplotlib</a:t>
            </a:r>
            <a:r>
              <a:rPr lang="en-IN" sz="1700">
                <a:solidFill>
                  <a:schemeClr val="dk1"/>
                </a:solidFill>
              </a:rPr>
              <a:t>, Seaborn, Plotly, Pygal, Bokeh, Dash</a:t>
            </a:r>
            <a:endParaRPr sz="1700">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rPr b="1" lang="en-IN" sz="1800">
                <a:solidFill>
                  <a:schemeClr val="dk1"/>
                </a:solidFill>
              </a:rPr>
              <a:t>Visualization Platforms &amp; Tools:</a:t>
            </a:r>
            <a:r>
              <a:rPr b="1" lang="en-IN" sz="1200">
                <a:solidFill>
                  <a:schemeClr val="dk1"/>
                </a:solidFill>
              </a:rPr>
              <a:t> </a:t>
            </a:r>
            <a:endParaRPr b="1" sz="1200">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rPr lang="en-IN" sz="1800">
                <a:solidFill>
                  <a:schemeClr val="dk1"/>
                </a:solidFill>
              </a:rPr>
              <a:t>Cloud-Based Tools-Google Data Studio, AWS QuickSight, Azure Synapse Analytics</a:t>
            </a:r>
            <a:endParaRPr sz="1800">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rPr lang="en-IN" sz="1800">
                <a:solidFill>
                  <a:schemeClr val="dk1"/>
                </a:solidFill>
              </a:rPr>
              <a:t>IDE Support-VS Code, Jupyter Notebook, PyCharm</a:t>
            </a:r>
            <a:endParaRPr sz="1800">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rPr b="1" lang="en-IN" sz="1800">
                <a:solidFill>
                  <a:schemeClr val="dk1"/>
                </a:solidFill>
              </a:rPr>
              <a:t>Data Handling &amp; Integrations:</a:t>
            </a:r>
            <a:endParaRPr b="1" sz="1800">
              <a:solidFill>
                <a:schemeClr val="dk1"/>
              </a:solidFill>
            </a:endParaRPr>
          </a:p>
          <a:p>
            <a:pPr indent="0" lvl="0" marL="457200" rtl="0" algn="just">
              <a:lnSpc>
                <a:spcPct val="115000"/>
              </a:lnSpc>
              <a:spcBef>
                <a:spcPts val="0"/>
              </a:spcBef>
              <a:spcAft>
                <a:spcPts val="0"/>
              </a:spcAft>
              <a:buSzPts val="1100"/>
              <a:buNone/>
            </a:pPr>
            <a:r>
              <a:rPr lang="en-IN" sz="1700">
                <a:solidFill>
                  <a:schemeClr val="dk1"/>
                </a:solidFill>
              </a:rPr>
              <a:t>Support for-CSV, SQL/NoSQL databases, APIs and real-time data streams, ETL tools for preprocessing</a:t>
            </a:r>
            <a:endParaRPr sz="1700">
              <a:solidFill>
                <a:schemeClr val="dk1"/>
              </a:solidFill>
            </a:endParaRPr>
          </a:p>
          <a:p>
            <a:pPr indent="0" lvl="0" marL="457200" rtl="0" algn="just">
              <a:lnSpc>
                <a:spcPct val="115000"/>
              </a:lnSpc>
              <a:spcBef>
                <a:spcPts val="0"/>
              </a:spcBef>
              <a:spcAft>
                <a:spcPts val="0"/>
              </a:spcAft>
              <a:buSzPts val="1100"/>
              <a:buNone/>
            </a:pPr>
            <a:r>
              <a:rPr b="1" lang="en-IN" sz="1800">
                <a:solidFill>
                  <a:schemeClr val="dk1"/>
                </a:solidFill>
              </a:rPr>
              <a:t>Hardware Requirements:</a:t>
            </a:r>
            <a:r>
              <a:rPr lang="en-IN" sz="1800">
                <a:solidFill>
                  <a:schemeClr val="dk1"/>
                </a:solidFill>
              </a:rPr>
              <a:t> </a:t>
            </a:r>
            <a:endParaRPr sz="1800">
              <a:solidFill>
                <a:schemeClr val="dk1"/>
              </a:solidFill>
            </a:endParaRPr>
          </a:p>
          <a:p>
            <a:pPr indent="0" lvl="0" marL="457200" rtl="0" algn="just">
              <a:lnSpc>
                <a:spcPct val="115000"/>
              </a:lnSpc>
              <a:spcBef>
                <a:spcPts val="0"/>
              </a:spcBef>
              <a:spcAft>
                <a:spcPts val="0"/>
              </a:spcAft>
              <a:buSzPts val="1100"/>
              <a:buNone/>
            </a:pPr>
            <a:r>
              <a:rPr b="1" lang="en-IN" sz="1700">
                <a:solidFill>
                  <a:schemeClr val="dk1"/>
                </a:solidFill>
              </a:rPr>
              <a:t>Processor</a:t>
            </a:r>
            <a:r>
              <a:rPr lang="en-IN" sz="1700">
                <a:solidFill>
                  <a:schemeClr val="dk1"/>
                </a:solidFill>
              </a:rPr>
              <a:t>-Dual-core processor (Intel i3 or AMD Ryzen 3)</a:t>
            </a:r>
            <a:endParaRPr sz="1700">
              <a:solidFill>
                <a:schemeClr val="dk1"/>
              </a:solidFill>
            </a:endParaRPr>
          </a:p>
          <a:p>
            <a:pPr indent="0" lvl="0" marL="457200" rtl="0" algn="just">
              <a:lnSpc>
                <a:spcPct val="115000"/>
              </a:lnSpc>
              <a:spcBef>
                <a:spcPts val="0"/>
              </a:spcBef>
              <a:spcAft>
                <a:spcPts val="0"/>
              </a:spcAft>
              <a:buSzPts val="1100"/>
              <a:buNone/>
            </a:pPr>
            <a:r>
              <a:rPr b="1" lang="en-IN" sz="1800">
                <a:solidFill>
                  <a:schemeClr val="dk1"/>
                </a:solidFill>
              </a:rPr>
              <a:t>RAM- </a:t>
            </a:r>
            <a:r>
              <a:rPr lang="en-IN" sz="1800">
                <a:solidFill>
                  <a:schemeClr val="dk1"/>
                </a:solidFill>
              </a:rPr>
              <a:t>8GB</a:t>
            </a:r>
            <a:endParaRPr sz="1800">
              <a:solidFill>
                <a:schemeClr val="dk1"/>
              </a:solidFill>
            </a:endParaRPr>
          </a:p>
          <a:p>
            <a:pPr indent="0" lvl="0" marL="457200" rtl="0" algn="just">
              <a:lnSpc>
                <a:spcPct val="115000"/>
              </a:lnSpc>
              <a:spcBef>
                <a:spcPts val="0"/>
              </a:spcBef>
              <a:spcAft>
                <a:spcPts val="0"/>
              </a:spcAft>
              <a:buSzPts val="1100"/>
              <a:buNone/>
            </a:pPr>
            <a:r>
              <a:rPr b="1" lang="en-IN" sz="1800">
                <a:solidFill>
                  <a:schemeClr val="dk1"/>
                </a:solidFill>
              </a:rPr>
              <a:t>Storage- </a:t>
            </a:r>
            <a:r>
              <a:rPr lang="en-IN" sz="1800">
                <a:solidFill>
                  <a:schemeClr val="dk1"/>
                </a:solidFill>
              </a:rPr>
              <a:t>100 GB free disk space (HDD or SSD)</a:t>
            </a:r>
            <a:endParaRPr sz="1800">
              <a:solidFill>
                <a:schemeClr val="dk1"/>
              </a:solidFill>
            </a:endParaRPr>
          </a:p>
          <a:p>
            <a:pPr indent="0" lvl="0" marL="457200" rtl="0" algn="just">
              <a:lnSpc>
                <a:spcPct val="115000"/>
              </a:lnSpc>
              <a:spcBef>
                <a:spcPts val="0"/>
              </a:spcBef>
              <a:spcAft>
                <a:spcPts val="0"/>
              </a:spcAft>
              <a:buSzPts val="1100"/>
              <a:buNone/>
            </a:pPr>
            <a:r>
              <a:rPr b="1" lang="en-IN" sz="1800">
                <a:solidFill>
                  <a:schemeClr val="dk1"/>
                </a:solidFill>
              </a:rPr>
              <a:t>Graphics- </a:t>
            </a:r>
            <a:r>
              <a:rPr lang="en-IN" sz="1800">
                <a:solidFill>
                  <a:schemeClr val="dk1"/>
                </a:solidFill>
              </a:rPr>
              <a:t>Integrated GPU</a:t>
            </a:r>
            <a:endParaRPr sz="1800">
              <a:solidFill>
                <a:schemeClr val="dk1"/>
              </a:solidFill>
            </a:endParaRPr>
          </a:p>
          <a:p>
            <a:pPr indent="0" lvl="0" marL="457200" rtl="0" algn="just">
              <a:lnSpc>
                <a:spcPct val="115000"/>
              </a:lnSpc>
              <a:spcBef>
                <a:spcPts val="0"/>
              </a:spcBef>
              <a:spcAft>
                <a:spcPts val="0"/>
              </a:spcAft>
              <a:buClr>
                <a:schemeClr val="dk1"/>
              </a:buClr>
              <a:buSzPts val="1100"/>
              <a:buFont typeface="Arial"/>
              <a:buNone/>
            </a:pPr>
            <a:r>
              <a:t/>
            </a:r>
            <a:endParaRPr sz="2300">
              <a:solidFill>
                <a:schemeClr val="dk1"/>
              </a:solidFill>
            </a:endParaRPr>
          </a:p>
          <a:p>
            <a:pPr indent="0" lvl="0" marL="12700" rtl="0" algn="l">
              <a:lnSpc>
                <a:spcPct val="100000"/>
              </a:lnSpc>
              <a:spcBef>
                <a:spcPts val="0"/>
              </a:spcBef>
              <a:spcAft>
                <a:spcPts val="0"/>
              </a:spcAft>
              <a:buSzPts val="2800"/>
              <a:buNone/>
            </a:pPr>
            <a:br>
              <a:rPr b="1" lang="en-IN">
                <a:solidFill>
                  <a:schemeClr val="dk1"/>
                </a:solidFill>
              </a:rPr>
            </a:b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pSp>
        <p:nvGrpSpPr>
          <p:cNvPr id="146" name="Google Shape;146;p22"/>
          <p:cNvGrpSpPr/>
          <p:nvPr/>
        </p:nvGrpSpPr>
        <p:grpSpPr>
          <a:xfrm>
            <a:off x="0" y="0"/>
            <a:ext cx="9144000" cy="6858000"/>
            <a:chOff x="0" y="0"/>
            <a:chExt cx="9144000" cy="6858000"/>
          </a:xfrm>
        </p:grpSpPr>
        <p:sp>
          <p:nvSpPr>
            <p:cNvPr id="147" name="Google Shape;147;p22"/>
            <p:cNvSpPr/>
            <p:nvPr/>
          </p:nvSpPr>
          <p:spPr>
            <a:xfrm>
              <a:off x="0" y="0"/>
              <a:ext cx="9144000" cy="6858000"/>
            </a:xfrm>
            <a:prstGeom prst="rect">
              <a:avLst/>
            </a:prstGeom>
            <a:solidFill>
              <a:schemeClr val="lt1"/>
            </a:solidFill>
            <a:ln cap="flat" cmpd="sng" w="762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1. Foundational Concepts</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IN" sz="1700">
                  <a:solidFill>
                    <a:schemeClr val="dk1"/>
                  </a:solidFill>
                  <a:latin typeface="Times New Roman"/>
                  <a:ea typeface="Times New Roman"/>
                  <a:cs typeface="Times New Roman"/>
                  <a:sym typeface="Times New Roman"/>
                </a:rPr>
                <a:t>Early studies define data visualization as the graphical representation of abstract data to enhance human cognition. It bridges the gap between raw data and meaningful insight, especially when dealing with large or complex datasets. Visualization techniques have evolved from static charts to dynamic, interactive systems that support real-time decision-making.</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2. Evolution of Visualization Techniques</a:t>
              </a:r>
              <a:endParaRPr b="1" sz="1800">
                <a:solidFill>
                  <a:schemeClr val="dk1"/>
                </a:solidFill>
                <a:latin typeface="Times New Roman"/>
                <a:ea typeface="Times New Roman"/>
                <a:cs typeface="Times New Roman"/>
                <a:sym typeface="Times New Roman"/>
              </a:endParaRPr>
            </a:p>
            <a:p>
              <a:pPr indent="-336550" lvl="0" marL="457200" rtl="0" algn="just">
                <a:lnSpc>
                  <a:spcPct val="115000"/>
                </a:lnSpc>
                <a:spcBef>
                  <a:spcPts val="1200"/>
                </a:spcBef>
                <a:spcAft>
                  <a:spcPts val="0"/>
                </a:spcAft>
                <a:buClr>
                  <a:schemeClr val="dk1"/>
                </a:buClr>
                <a:buSzPts val="1700"/>
                <a:buFont typeface="Times New Roman"/>
                <a:buChar char="●"/>
              </a:pPr>
              <a:r>
                <a:rPr lang="en-IN" sz="1700">
                  <a:solidFill>
                    <a:schemeClr val="dk1"/>
                  </a:solidFill>
                  <a:latin typeface="Times New Roman"/>
                  <a:ea typeface="Times New Roman"/>
                  <a:cs typeface="Times New Roman"/>
                  <a:sym typeface="Times New Roman"/>
                </a:rPr>
                <a:t>Traditional Tools: Early tools like Excel and MATLAB focused on static plots and basic charting.</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IN" sz="1700">
                  <a:solidFill>
                    <a:schemeClr val="dk1"/>
                  </a:solidFill>
                  <a:latin typeface="Times New Roman"/>
                  <a:ea typeface="Times New Roman"/>
                  <a:cs typeface="Times New Roman"/>
                  <a:sym typeface="Times New Roman"/>
                </a:rPr>
                <a:t>Modern Libraries: Python libraries such as Matplotlib, Seaborn, and Plotly introduced customizable, interactive plots for scientific and business data.</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IN" sz="1700">
                  <a:solidFill>
                    <a:schemeClr val="dk1"/>
                  </a:solidFill>
                  <a:latin typeface="Times New Roman"/>
                  <a:ea typeface="Times New Roman"/>
                  <a:cs typeface="Times New Roman"/>
                  <a:sym typeface="Times New Roman"/>
                </a:rPr>
                <a:t>Web-Based Platforms: JavaScript libraries like D3.js and Chart.js enabled browser-based visualizations with high interactivity and responsiveness.</a:t>
              </a:r>
              <a:endParaRPr sz="17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IN" sz="1800">
                  <a:solidFill>
                    <a:schemeClr val="dk1"/>
                  </a:solidFill>
                  <a:latin typeface="Times New Roman"/>
                  <a:ea typeface="Times New Roman"/>
                  <a:cs typeface="Times New Roman"/>
                  <a:sym typeface="Times New Roman"/>
                </a:rPr>
                <a:t>3. Domain-Specific Applications</a:t>
              </a:r>
              <a:endParaRPr b="1" sz="1800">
                <a:solidFill>
                  <a:schemeClr val="dk1"/>
                </a:solidFill>
                <a:latin typeface="Times New Roman"/>
                <a:ea typeface="Times New Roman"/>
                <a:cs typeface="Times New Roman"/>
                <a:sym typeface="Times New Roman"/>
              </a:endParaRPr>
            </a:p>
            <a:p>
              <a:pPr indent="-336550" lvl="0" marL="457200" rtl="0" algn="just">
                <a:lnSpc>
                  <a:spcPct val="115000"/>
                </a:lnSpc>
                <a:spcBef>
                  <a:spcPts val="1200"/>
                </a:spcBef>
                <a:spcAft>
                  <a:spcPts val="0"/>
                </a:spcAft>
                <a:buClr>
                  <a:schemeClr val="dk1"/>
                </a:buClr>
                <a:buSzPts val="1700"/>
                <a:buFont typeface="Times New Roman"/>
                <a:buChar char="●"/>
              </a:pPr>
              <a:r>
                <a:rPr lang="en-IN" sz="1700">
                  <a:solidFill>
                    <a:schemeClr val="dk1"/>
                  </a:solidFill>
                  <a:latin typeface="Times New Roman"/>
                  <a:ea typeface="Times New Roman"/>
                  <a:cs typeface="Times New Roman"/>
                  <a:sym typeface="Times New Roman"/>
                </a:rPr>
                <a:t>Healthcare: Visualization of patient data, disease spread, and genomic patterns using platforms like </a:t>
              </a:r>
              <a:r>
                <a:rPr lang="en-IN" sz="1700">
                  <a:solidFill>
                    <a:schemeClr val="dk1"/>
                  </a:solidFill>
                  <a:latin typeface="Times New Roman"/>
                  <a:ea typeface="Times New Roman"/>
                  <a:cs typeface="Times New Roman"/>
                  <a:sym typeface="Times New Roman"/>
                </a:rPr>
                <a:t>iFeature Omega</a:t>
              </a:r>
              <a:r>
                <a:rPr lang="en-IN"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IN" sz="1700">
                  <a:solidFill>
                    <a:schemeClr val="dk1"/>
                  </a:solidFill>
                  <a:latin typeface="Times New Roman"/>
                  <a:ea typeface="Times New Roman"/>
                  <a:cs typeface="Times New Roman"/>
                  <a:sym typeface="Times New Roman"/>
                </a:rPr>
                <a:t>Environmental Monitoring: Tools like euPOLIS Visualization Platform track spatiotemporal impacts of urban planning decision</a:t>
              </a:r>
              <a:r>
                <a:rPr lang="en-IN" sz="1700">
                  <a:solidFill>
                    <a:schemeClr val="dk1"/>
                  </a:solidFill>
                  <a:latin typeface="Times New Roman"/>
                  <a:ea typeface="Times New Roman"/>
                  <a:cs typeface="Times New Roman"/>
                  <a:sym typeface="Times New Roman"/>
                </a:rPr>
                <a:t>s.</a:t>
              </a:r>
              <a:endParaRPr sz="2200">
                <a:solidFill>
                  <a:schemeClr val="dk1"/>
                </a:solidFill>
                <a:latin typeface="Times New Roman"/>
                <a:ea typeface="Times New Roman"/>
                <a:cs typeface="Times New Roman"/>
                <a:sym typeface="Times New Roman"/>
              </a:endParaRPr>
            </a:p>
          </p:txBody>
        </p:sp>
        <p:sp>
          <p:nvSpPr>
            <p:cNvPr id="148" name="Google Shape;148;p22"/>
            <p:cNvSpPr/>
            <p:nvPr/>
          </p:nvSpPr>
          <p:spPr>
            <a:xfrm>
              <a:off x="0" y="6471138"/>
              <a:ext cx="9144000" cy="386862"/>
            </a:xfrm>
            <a:prstGeom prst="rect">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49" name="Google Shape;149;p22"/>
            <p:cNvSpPr txBox="1"/>
            <p:nvPr/>
          </p:nvSpPr>
          <p:spPr>
            <a:xfrm>
              <a:off x="2897946" y="6506310"/>
              <a:ext cx="299641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4B53"/>
                  </a:solidFill>
                  <a:latin typeface="Times New Roman"/>
                  <a:ea typeface="Times New Roman"/>
                  <a:cs typeface="Times New Roman"/>
                  <a:sym typeface="Times New Roman"/>
                </a:rPr>
                <a:t>APCOER, PUNE (A.Y. 2025-26</a:t>
              </a:r>
              <a:r>
                <a:rPr b="0" i="0" lang="en-IN" sz="1400" u="none" cap="none" strike="noStrike">
                  <a:solidFill>
                    <a:srgbClr val="000000"/>
                  </a:solidFill>
                  <a:latin typeface="Arial"/>
                  <a:ea typeface="Arial"/>
                  <a:cs typeface="Arial"/>
                  <a:sym typeface="Arial"/>
                </a:rPr>
                <a:t>)</a:t>
              </a:r>
              <a:endParaRPr/>
            </a:p>
          </p:txBody>
        </p:sp>
      </p:grpSp>
      <p:sp>
        <p:nvSpPr>
          <p:cNvPr id="150" name="Google Shape;150;p22"/>
          <p:cNvSpPr txBox="1"/>
          <p:nvPr>
            <p:ph type="title"/>
          </p:nvPr>
        </p:nvSpPr>
        <p:spPr>
          <a:xfrm>
            <a:off x="2878210" y="239502"/>
            <a:ext cx="3283439" cy="99770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2800"/>
              <a:buNone/>
            </a:pPr>
            <a:r>
              <a:rPr b="1" lang="en-IN">
                <a:solidFill>
                  <a:schemeClr val="dk1"/>
                </a:solidFill>
              </a:rPr>
              <a:t>Literature Survey</a:t>
            </a:r>
            <a:br>
              <a:rPr lang="en-IN">
                <a:solidFill>
                  <a:schemeClr val="dk1"/>
                </a:solidFill>
              </a:rPr>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grpSp>
        <p:nvGrpSpPr>
          <p:cNvPr id="156" name="Google Shape;156;p23"/>
          <p:cNvGrpSpPr/>
          <p:nvPr/>
        </p:nvGrpSpPr>
        <p:grpSpPr>
          <a:xfrm>
            <a:off x="0" y="0"/>
            <a:ext cx="9144000" cy="6858000"/>
            <a:chOff x="0" y="0"/>
            <a:chExt cx="9144000" cy="6858000"/>
          </a:xfrm>
        </p:grpSpPr>
        <p:sp>
          <p:nvSpPr>
            <p:cNvPr id="157" name="Google Shape;157;p23"/>
            <p:cNvSpPr/>
            <p:nvPr/>
          </p:nvSpPr>
          <p:spPr>
            <a:xfrm>
              <a:off x="0" y="0"/>
              <a:ext cx="9144000" cy="6858000"/>
            </a:xfrm>
            <a:prstGeom prst="rect">
              <a:avLst/>
            </a:prstGeom>
            <a:solidFill>
              <a:schemeClr val="lt1"/>
            </a:solidFill>
            <a:ln cap="flat" cmpd="sng" w="762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t/>
              </a:r>
              <a:endParaRPr b="1">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IN" sz="1800">
                  <a:solidFill>
                    <a:schemeClr val="dk1"/>
                  </a:solidFill>
                  <a:latin typeface="Times New Roman"/>
                  <a:ea typeface="Times New Roman"/>
                  <a:cs typeface="Times New Roman"/>
                  <a:sym typeface="Times New Roman"/>
                </a:rPr>
                <a:t>1</a:t>
              </a:r>
              <a:r>
                <a:rPr b="1" lang="en-IN">
                  <a:solidFill>
                    <a:schemeClr val="dk1"/>
                  </a:solidFill>
                  <a:latin typeface="Times New Roman"/>
                  <a:ea typeface="Times New Roman"/>
                  <a:cs typeface="Times New Roman"/>
                  <a:sym typeface="Times New Roman"/>
                </a:rPr>
                <a:t>.</a:t>
              </a:r>
              <a:r>
                <a:rPr b="1" lang="en-IN" sz="1800">
                  <a:solidFill>
                    <a:schemeClr val="dk1"/>
                  </a:solidFill>
                  <a:latin typeface="Times New Roman"/>
                  <a:ea typeface="Times New Roman"/>
                  <a:cs typeface="Times New Roman"/>
                  <a:sym typeface="Times New Roman"/>
                </a:rPr>
                <a:t> Functional Requirements</a:t>
              </a:r>
              <a:endParaRPr sz="1800">
                <a:solidFill>
                  <a:schemeClr val="dk1"/>
                </a:solidFill>
                <a:latin typeface="Times New Roman"/>
                <a:ea typeface="Times New Roman"/>
                <a:cs typeface="Times New Roman"/>
                <a:sym typeface="Times New Roman"/>
              </a:endParaRPr>
            </a:p>
            <a:p>
              <a:pPr indent="-336550" lvl="0" marL="457200" rtl="0" algn="just">
                <a:lnSpc>
                  <a:spcPct val="115000"/>
                </a:lnSpc>
                <a:spcBef>
                  <a:spcPts val="1200"/>
                </a:spcBef>
                <a:spcAft>
                  <a:spcPts val="0"/>
                </a:spcAft>
                <a:buClr>
                  <a:schemeClr val="dk1"/>
                </a:buClr>
                <a:buSzPts val="1700"/>
                <a:buFont typeface="Times New Roman"/>
                <a:buChar char="●"/>
              </a:pPr>
              <a:r>
                <a:rPr lang="en-IN" sz="1700">
                  <a:solidFill>
                    <a:schemeClr val="dk1"/>
                  </a:solidFill>
                  <a:latin typeface="Times New Roman"/>
                  <a:ea typeface="Times New Roman"/>
                  <a:cs typeface="Times New Roman"/>
                  <a:sym typeface="Times New Roman"/>
                </a:rPr>
                <a:t>Import and preprocess data from multiple sources (CSV, APIs, databases)</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IN" sz="1700">
                  <a:solidFill>
                    <a:schemeClr val="dk1"/>
                  </a:solidFill>
                  <a:latin typeface="Times New Roman"/>
                  <a:ea typeface="Times New Roman"/>
                  <a:cs typeface="Times New Roman"/>
                  <a:sym typeface="Times New Roman"/>
                </a:rPr>
                <a:t>Generate static and interactive visualizations (charts, graphs, heatmaps, dashboards)</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IN" sz="1700">
                  <a:solidFill>
                    <a:schemeClr val="dk1"/>
                  </a:solidFill>
                  <a:latin typeface="Times New Roman"/>
                  <a:ea typeface="Times New Roman"/>
                  <a:cs typeface="Times New Roman"/>
                  <a:sym typeface="Times New Roman"/>
                </a:rPr>
                <a:t>Enable filtering, zooming, and drill-down capabilities</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IN" sz="1700">
                  <a:solidFill>
                    <a:schemeClr val="dk1"/>
                  </a:solidFill>
                  <a:latin typeface="Times New Roman"/>
                  <a:ea typeface="Times New Roman"/>
                  <a:cs typeface="Times New Roman"/>
                  <a:sym typeface="Times New Roman"/>
                </a:rPr>
                <a:t>Export visual outputs (PDF, PNG, CSV)</a:t>
              </a:r>
              <a:endParaRPr sz="1700">
                <a:solidFill>
                  <a:schemeClr val="dk1"/>
                </a:solidFill>
                <a:latin typeface="Times New Roman"/>
                <a:ea typeface="Times New Roman"/>
                <a:cs typeface="Times New Roman"/>
                <a:sym typeface="Times New Roman"/>
              </a:endParaRPr>
            </a:p>
            <a:p>
              <a:pPr indent="-336550" lvl="0" marL="457200" rtl="0" algn="just">
                <a:lnSpc>
                  <a:spcPct val="115000"/>
                </a:lnSpc>
                <a:spcBef>
                  <a:spcPts val="0"/>
                </a:spcBef>
                <a:spcAft>
                  <a:spcPts val="0"/>
                </a:spcAft>
                <a:buClr>
                  <a:schemeClr val="dk1"/>
                </a:buClr>
                <a:buSzPts val="1700"/>
                <a:buFont typeface="Times New Roman"/>
                <a:buChar char="●"/>
              </a:pPr>
              <a:r>
                <a:rPr lang="en-IN" sz="1700">
                  <a:solidFill>
                    <a:schemeClr val="dk1"/>
                  </a:solidFill>
                  <a:latin typeface="Times New Roman"/>
                  <a:ea typeface="Times New Roman"/>
                  <a:cs typeface="Times New Roman"/>
                  <a:sym typeface="Times New Roman"/>
                </a:rPr>
                <a:t>Provide role-based access if deployed on the web</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1800"/>
                </a:spcBef>
                <a:spcAft>
                  <a:spcPts val="0"/>
                </a:spcAft>
                <a:buNone/>
              </a:pPr>
              <a:r>
                <a:rPr b="1" lang="en-IN" sz="1800">
                  <a:solidFill>
                    <a:schemeClr val="dk1"/>
                  </a:solidFill>
                  <a:latin typeface="Times New Roman"/>
                  <a:ea typeface="Times New Roman"/>
                  <a:cs typeface="Times New Roman"/>
                  <a:sym typeface="Times New Roman"/>
                </a:rPr>
                <a:t>Project Planning</a:t>
              </a:r>
              <a:endParaRPr b="1" sz="1800">
                <a:solidFill>
                  <a:schemeClr val="dk1"/>
                </a:solidFill>
                <a:latin typeface="Times New Roman"/>
                <a:ea typeface="Times New Roman"/>
                <a:cs typeface="Times New Roman"/>
                <a:sym typeface="Times New Roman"/>
              </a:endParaRPr>
            </a:p>
            <a:p>
              <a:pPr indent="0" lvl="0" marL="0" rtl="0" algn="just">
                <a:lnSpc>
                  <a:spcPct val="115000"/>
                </a:lnSpc>
                <a:spcBef>
                  <a:spcPts val="1400"/>
                </a:spcBef>
                <a:spcAft>
                  <a:spcPts val="0"/>
                </a:spcAft>
                <a:buNone/>
              </a:pPr>
              <a:r>
                <a:rPr lang="en-IN" sz="1700">
                  <a:solidFill>
                    <a:schemeClr val="dk1"/>
                  </a:solidFill>
                  <a:latin typeface="Times New Roman"/>
                  <a:ea typeface="Times New Roman"/>
                  <a:cs typeface="Times New Roman"/>
                  <a:sym typeface="Times New Roman"/>
                </a:rPr>
                <a:t>Phase 1:  Requirement Analysis</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1400"/>
                </a:spcBef>
                <a:spcAft>
                  <a:spcPts val="0"/>
                </a:spcAft>
                <a:buNone/>
              </a:pPr>
              <a:r>
                <a:rPr lang="en-IN" sz="1700">
                  <a:solidFill>
                    <a:schemeClr val="dk1"/>
                  </a:solidFill>
                  <a:latin typeface="Times New Roman"/>
                  <a:ea typeface="Times New Roman"/>
                  <a:cs typeface="Times New Roman"/>
                  <a:sym typeface="Times New Roman"/>
                </a:rPr>
                <a:t>Phase 2: Tool Selection &amp; Setup</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1400"/>
                </a:spcBef>
                <a:spcAft>
                  <a:spcPts val="0"/>
                </a:spcAft>
                <a:buNone/>
              </a:pPr>
              <a:r>
                <a:rPr lang="en-IN" sz="1700">
                  <a:solidFill>
                    <a:schemeClr val="dk1"/>
                  </a:solidFill>
                  <a:latin typeface="Times New Roman"/>
                  <a:ea typeface="Times New Roman"/>
                  <a:cs typeface="Times New Roman"/>
                  <a:sym typeface="Times New Roman"/>
                </a:rPr>
                <a:t>Phase 3: Data Collection &amp; Preprocessing</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1400"/>
                </a:spcBef>
                <a:spcAft>
                  <a:spcPts val="0"/>
                </a:spcAft>
                <a:buNone/>
              </a:pPr>
              <a:r>
                <a:rPr lang="en-IN" sz="1700">
                  <a:solidFill>
                    <a:schemeClr val="dk1"/>
                  </a:solidFill>
                  <a:latin typeface="Times New Roman"/>
                  <a:ea typeface="Times New Roman"/>
                  <a:cs typeface="Times New Roman"/>
                  <a:sym typeface="Times New Roman"/>
                </a:rPr>
                <a:t>Phase 4: Visualization Design</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1400"/>
                </a:spcBef>
                <a:spcAft>
                  <a:spcPts val="0"/>
                </a:spcAft>
                <a:buNone/>
              </a:pPr>
              <a:r>
                <a:rPr lang="en-IN" sz="1700">
                  <a:solidFill>
                    <a:schemeClr val="dk1"/>
                  </a:solidFill>
                  <a:latin typeface="Times New Roman"/>
                  <a:ea typeface="Times New Roman"/>
                  <a:cs typeface="Times New Roman"/>
                  <a:sym typeface="Times New Roman"/>
                </a:rPr>
                <a:t>Phase 5: Implementation</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1400"/>
                </a:spcBef>
                <a:spcAft>
                  <a:spcPts val="0"/>
                </a:spcAft>
                <a:buNone/>
              </a:pPr>
              <a:r>
                <a:rPr lang="en-IN" sz="1700">
                  <a:solidFill>
                    <a:schemeClr val="dk1"/>
                  </a:solidFill>
                  <a:latin typeface="Times New Roman"/>
                  <a:ea typeface="Times New Roman"/>
                  <a:cs typeface="Times New Roman"/>
                  <a:sym typeface="Times New Roman"/>
                </a:rPr>
                <a:t>Phase 6: Testing &amp; Optimization</a:t>
              </a:r>
              <a:endParaRPr sz="1700">
                <a:solidFill>
                  <a:schemeClr val="dk1"/>
                </a:solidFill>
                <a:latin typeface="Times New Roman"/>
                <a:ea typeface="Times New Roman"/>
                <a:cs typeface="Times New Roman"/>
                <a:sym typeface="Times New Roman"/>
              </a:endParaRPr>
            </a:p>
            <a:p>
              <a:pPr indent="0" lvl="0" marL="0" rtl="0" algn="just">
                <a:lnSpc>
                  <a:spcPct val="115000"/>
                </a:lnSpc>
                <a:spcBef>
                  <a:spcPts val="1400"/>
                </a:spcBef>
                <a:spcAft>
                  <a:spcPts val="400"/>
                </a:spcAft>
                <a:buClr>
                  <a:schemeClr val="dk1"/>
                </a:buClr>
                <a:buSzPts val="1100"/>
                <a:buFont typeface="Arial"/>
                <a:buNone/>
              </a:pPr>
              <a:r>
                <a:rPr lang="en-IN" sz="1700">
                  <a:solidFill>
                    <a:schemeClr val="dk1"/>
                  </a:solidFill>
                  <a:latin typeface="Times New Roman"/>
                  <a:ea typeface="Times New Roman"/>
                  <a:cs typeface="Times New Roman"/>
                  <a:sym typeface="Times New Roman"/>
                </a:rPr>
                <a:t>Phase 7: Deployment &amp; Documentation</a:t>
              </a:r>
              <a:endParaRPr sz="1700">
                <a:solidFill>
                  <a:schemeClr val="dk1"/>
                </a:solidFill>
                <a:latin typeface="Times New Roman"/>
                <a:ea typeface="Times New Roman"/>
                <a:cs typeface="Times New Roman"/>
                <a:sym typeface="Times New Roman"/>
              </a:endParaRPr>
            </a:p>
          </p:txBody>
        </p:sp>
        <p:sp>
          <p:nvSpPr>
            <p:cNvPr id="158" name="Google Shape;158;p23"/>
            <p:cNvSpPr/>
            <p:nvPr/>
          </p:nvSpPr>
          <p:spPr>
            <a:xfrm>
              <a:off x="0" y="6471138"/>
              <a:ext cx="9144000" cy="386862"/>
            </a:xfrm>
            <a:prstGeom prst="rect">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59" name="Google Shape;159;p23"/>
            <p:cNvSpPr txBox="1"/>
            <p:nvPr/>
          </p:nvSpPr>
          <p:spPr>
            <a:xfrm>
              <a:off x="2897946" y="6506310"/>
              <a:ext cx="299641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4B53"/>
                  </a:solidFill>
                  <a:latin typeface="Times New Roman"/>
                  <a:ea typeface="Times New Roman"/>
                  <a:cs typeface="Times New Roman"/>
                  <a:sym typeface="Times New Roman"/>
                </a:rPr>
                <a:t>APCOER, PUNE (A.Y. 2025-26</a:t>
              </a:r>
              <a:r>
                <a:rPr b="0" i="0" lang="en-IN" sz="1400" u="none" cap="none" strike="noStrike">
                  <a:solidFill>
                    <a:srgbClr val="000000"/>
                  </a:solidFill>
                  <a:latin typeface="Arial"/>
                  <a:ea typeface="Arial"/>
                  <a:cs typeface="Arial"/>
                  <a:sym typeface="Arial"/>
                </a:rPr>
                <a:t>)</a:t>
              </a:r>
              <a:endParaRPr/>
            </a:p>
          </p:txBody>
        </p:sp>
      </p:grpSp>
      <p:sp>
        <p:nvSpPr>
          <p:cNvPr id="160" name="Google Shape;160;p23"/>
          <p:cNvSpPr txBox="1"/>
          <p:nvPr>
            <p:ph type="title"/>
          </p:nvPr>
        </p:nvSpPr>
        <p:spPr>
          <a:xfrm>
            <a:off x="1505243" y="239502"/>
            <a:ext cx="7526211" cy="99770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2800"/>
              <a:buNone/>
            </a:pPr>
            <a:r>
              <a:rPr b="1" lang="en-IN">
                <a:solidFill>
                  <a:schemeClr val="dk1"/>
                </a:solidFill>
              </a:rPr>
              <a:t>Project Requirement and Planning </a:t>
            </a:r>
            <a:br>
              <a:rPr b="1" lang="en-IN">
                <a:solidFill>
                  <a:schemeClr val="dk1"/>
                </a:solidFill>
              </a:rPr>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pSp>
        <p:nvGrpSpPr>
          <p:cNvPr id="166" name="Google Shape;166;p24"/>
          <p:cNvGrpSpPr/>
          <p:nvPr/>
        </p:nvGrpSpPr>
        <p:grpSpPr>
          <a:xfrm>
            <a:off x="0" y="0"/>
            <a:ext cx="9144000" cy="6858000"/>
            <a:chOff x="0" y="0"/>
            <a:chExt cx="9144000" cy="6858000"/>
          </a:xfrm>
        </p:grpSpPr>
        <p:sp>
          <p:nvSpPr>
            <p:cNvPr id="167" name="Google Shape;167;p24"/>
            <p:cNvSpPr/>
            <p:nvPr/>
          </p:nvSpPr>
          <p:spPr>
            <a:xfrm>
              <a:off x="0" y="0"/>
              <a:ext cx="9144000" cy="6858000"/>
            </a:xfrm>
            <a:prstGeom prst="rect">
              <a:avLst/>
            </a:prstGeom>
            <a:solidFill>
              <a:schemeClr val="lt1"/>
            </a:solidFill>
            <a:ln cap="flat" cmpd="sng" w="76200">
              <a:solidFill>
                <a:schemeClr val="accent5"/>
              </a:solidFill>
              <a:prstDash val="solid"/>
              <a:round/>
              <a:headEnd len="sm" w="sm" type="none"/>
              <a:tailEnd len="sm" w="sm" type="none"/>
            </a:ln>
          </p:spPr>
          <p:txBody>
            <a:bodyPr anchorCtr="0" anchor="t" bIns="91425" lIns="91425" spcFirstLastPara="1" rIns="91425" wrap="square" tIns="91425">
              <a:noAutofit/>
            </a:bodyPr>
            <a:lstStyle/>
            <a:p>
              <a:pPr indent="0" lvl="0" marL="457200" rtl="0" algn="just">
                <a:lnSpc>
                  <a:spcPct val="115000"/>
                </a:lnSpc>
                <a:spcBef>
                  <a:spcPts val="1200"/>
                </a:spcBef>
                <a:spcAft>
                  <a:spcPts val="0"/>
                </a:spcAft>
                <a:buClr>
                  <a:schemeClr val="dk1"/>
                </a:buClr>
                <a:buSzPts val="1100"/>
                <a:buFont typeface="Arial"/>
                <a:buNone/>
              </a:pPr>
              <a:r>
                <a:t/>
              </a:r>
              <a:endParaRPr b="1" sz="12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Clr>
                  <a:schemeClr val="dk1"/>
                </a:buClr>
                <a:buSzPts val="1100"/>
                <a:buFont typeface="Arial"/>
                <a:buNone/>
              </a:pPr>
              <a:r>
                <a:t/>
              </a:r>
              <a:endParaRPr b="1" sz="12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Clr>
                  <a:schemeClr val="dk1"/>
                </a:buClr>
                <a:buSzPts val="1100"/>
                <a:buFont typeface="Arial"/>
                <a:buNone/>
              </a:pPr>
              <a:r>
                <a:t/>
              </a:r>
              <a:endParaRPr b="1" sz="12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Clr>
                  <a:schemeClr val="dk1"/>
                </a:buClr>
                <a:buSzPts val="1100"/>
                <a:buFont typeface="Arial"/>
                <a:buNone/>
              </a:pPr>
              <a:r>
                <a:rPr b="1" lang="en-IN" sz="2400">
                  <a:solidFill>
                    <a:schemeClr val="dk1"/>
                  </a:solidFill>
                  <a:latin typeface="Times New Roman"/>
                  <a:ea typeface="Times New Roman"/>
                  <a:cs typeface="Times New Roman"/>
                  <a:sym typeface="Times New Roman"/>
                </a:rPr>
                <a:t>1. Enhanced Decision-Making</a:t>
              </a:r>
              <a:endParaRPr b="1" sz="24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Clr>
                  <a:schemeClr val="dk1"/>
                </a:buClr>
                <a:buSzPts val="1100"/>
                <a:buFont typeface="Arial"/>
                <a:buNone/>
              </a:pPr>
              <a:r>
                <a:rPr b="1" lang="en-IN" sz="2400">
                  <a:solidFill>
                    <a:schemeClr val="dk1"/>
                  </a:solidFill>
                  <a:latin typeface="Times New Roman"/>
                  <a:ea typeface="Times New Roman"/>
                  <a:cs typeface="Times New Roman"/>
                  <a:sym typeface="Times New Roman"/>
                </a:rPr>
                <a:t>2. Improved Data Accessibility</a:t>
              </a:r>
              <a:endParaRPr b="1" sz="24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Clr>
                  <a:schemeClr val="dk1"/>
                </a:buClr>
                <a:buSzPts val="1100"/>
                <a:buFont typeface="Arial"/>
                <a:buNone/>
              </a:pPr>
              <a:r>
                <a:rPr b="1" lang="en-IN" sz="2400">
                  <a:solidFill>
                    <a:schemeClr val="dk1"/>
                  </a:solidFill>
                  <a:latin typeface="Times New Roman"/>
                  <a:ea typeface="Times New Roman"/>
                  <a:cs typeface="Times New Roman"/>
                  <a:sym typeface="Times New Roman"/>
                </a:rPr>
                <a:t>3. Real-Time Monitoring &amp; Alerts</a:t>
              </a:r>
              <a:endParaRPr b="1" sz="24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Clr>
                  <a:schemeClr val="dk1"/>
                </a:buClr>
                <a:buSzPts val="1100"/>
                <a:buFont typeface="Arial"/>
                <a:buNone/>
              </a:pPr>
              <a:r>
                <a:rPr b="1" lang="en-IN" sz="2400">
                  <a:solidFill>
                    <a:schemeClr val="dk1"/>
                  </a:solidFill>
                  <a:latin typeface="Times New Roman"/>
                  <a:ea typeface="Times New Roman"/>
                  <a:cs typeface="Times New Roman"/>
                  <a:sym typeface="Times New Roman"/>
                </a:rPr>
                <a:t>4. Pattern Recognition &amp; Predictive Insights</a:t>
              </a:r>
              <a:endParaRPr b="1" sz="24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Clr>
                  <a:schemeClr val="dk1"/>
                </a:buClr>
                <a:buSzPts val="1100"/>
                <a:buFont typeface="Arial"/>
                <a:buNone/>
              </a:pPr>
              <a:r>
                <a:rPr b="1" lang="en-IN" sz="2400">
                  <a:solidFill>
                    <a:schemeClr val="dk1"/>
                  </a:solidFill>
                  <a:latin typeface="Times New Roman"/>
                  <a:ea typeface="Times New Roman"/>
                  <a:cs typeface="Times New Roman"/>
                  <a:sym typeface="Times New Roman"/>
                </a:rPr>
                <a:t>5. Better Communication &amp; Collaboration</a:t>
              </a:r>
              <a:endParaRPr b="1" sz="24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Clr>
                  <a:schemeClr val="dk1"/>
                </a:buClr>
                <a:buSzPts val="1100"/>
                <a:buFont typeface="Arial"/>
                <a:buNone/>
              </a:pPr>
              <a:r>
                <a:rPr b="1" lang="en-IN" sz="2400">
                  <a:solidFill>
                    <a:schemeClr val="dk1"/>
                  </a:solidFill>
                  <a:latin typeface="Times New Roman"/>
                  <a:ea typeface="Times New Roman"/>
                  <a:cs typeface="Times New Roman"/>
                  <a:sym typeface="Times New Roman"/>
                </a:rPr>
                <a:t>6. Operational Efficiency</a:t>
              </a:r>
              <a:endParaRPr b="1" sz="240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1200"/>
                </a:spcAft>
                <a:buNone/>
              </a:pPr>
              <a:r>
                <a:t/>
              </a:r>
              <a:endParaRPr>
                <a:solidFill>
                  <a:schemeClr val="dk1"/>
                </a:solidFill>
              </a:endParaRPr>
            </a:p>
          </p:txBody>
        </p:sp>
        <p:sp>
          <p:nvSpPr>
            <p:cNvPr id="168" name="Google Shape;168;p24"/>
            <p:cNvSpPr/>
            <p:nvPr/>
          </p:nvSpPr>
          <p:spPr>
            <a:xfrm>
              <a:off x="0" y="6471138"/>
              <a:ext cx="9144000" cy="386862"/>
            </a:xfrm>
            <a:prstGeom prst="rect">
              <a:avLst/>
            </a:prstGeom>
            <a:gradFill>
              <a:gsLst>
                <a:gs pos="0">
                  <a:srgbClr val="9CE7F5"/>
                </a:gs>
                <a:gs pos="35000">
                  <a:srgbClr val="BBEAF6"/>
                </a:gs>
                <a:gs pos="100000">
                  <a:srgbClr val="E4F9FC"/>
                </a:gs>
              </a:gsLst>
              <a:lin ang="16200000" scaled="0"/>
            </a:gradFill>
            <a:ln cap="flat" cmpd="sng" w="9525">
              <a:solidFill>
                <a:srgbClr val="0096A7"/>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sp>
          <p:nvSpPr>
            <p:cNvPr id="169" name="Google Shape;169;p24"/>
            <p:cNvSpPr txBox="1"/>
            <p:nvPr/>
          </p:nvSpPr>
          <p:spPr>
            <a:xfrm>
              <a:off x="2897946" y="6506310"/>
              <a:ext cx="299641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1400" u="none" cap="none" strike="noStrike">
                  <a:solidFill>
                    <a:srgbClr val="004B53"/>
                  </a:solidFill>
                  <a:latin typeface="Times New Roman"/>
                  <a:ea typeface="Times New Roman"/>
                  <a:cs typeface="Times New Roman"/>
                  <a:sym typeface="Times New Roman"/>
                </a:rPr>
                <a:t>APCOER, PUNE (A.Y. 2025-26</a:t>
              </a:r>
              <a:r>
                <a:rPr b="0" i="0" lang="en-IN" sz="1400" u="none" cap="none" strike="noStrike">
                  <a:solidFill>
                    <a:srgbClr val="000000"/>
                  </a:solidFill>
                  <a:latin typeface="Arial"/>
                  <a:ea typeface="Arial"/>
                  <a:cs typeface="Arial"/>
                  <a:sym typeface="Arial"/>
                </a:rPr>
                <a:t>)</a:t>
              </a:r>
              <a:endParaRPr/>
            </a:p>
          </p:txBody>
        </p:sp>
      </p:grpSp>
      <p:sp>
        <p:nvSpPr>
          <p:cNvPr id="170" name="Google Shape;170;p24"/>
          <p:cNvSpPr txBox="1"/>
          <p:nvPr>
            <p:ph type="title"/>
          </p:nvPr>
        </p:nvSpPr>
        <p:spPr>
          <a:xfrm>
            <a:off x="2878210" y="239502"/>
            <a:ext cx="4507328" cy="99770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2800"/>
              <a:buNone/>
            </a:pPr>
            <a:r>
              <a:rPr b="1" lang="en-IN">
                <a:solidFill>
                  <a:schemeClr val="dk1"/>
                </a:solidFill>
              </a:rPr>
              <a:t>Expected Outcome </a:t>
            </a:r>
            <a:br>
              <a:rPr b="1" lang="en-IN">
                <a:solidFill>
                  <a:schemeClr val="dk1"/>
                </a:solidFill>
              </a:rPr>
            </a:b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