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1/13/2024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1/13/2024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1/13/2024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1/13/2024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1/13/2024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1/13/2024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1/13/2024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1/13/2024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1/13/2024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1/13/2024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1/13/2024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1/13/2024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C7EF9-2A9A-3E72-31C7-BA6CAD8422D5}"/>
              </a:ext>
            </a:extLst>
          </p:cNvPr>
          <p:cNvSpPr>
            <a:spLocks noGrp="1"/>
          </p:cNvSpPr>
          <p:nvPr>
            <p:ph type="ctrTitle"/>
          </p:nvPr>
        </p:nvSpPr>
        <p:spPr>
          <a:xfrm>
            <a:off x="1655545" y="2158464"/>
            <a:ext cx="6891689" cy="2268559"/>
          </a:xfrm>
        </p:spPr>
        <p:txBody>
          <a:bodyPr>
            <a:normAutofit/>
          </a:bodyPr>
          <a:lstStyle/>
          <a:p>
            <a:pPr algn="l"/>
            <a:r>
              <a:rPr lang="en-US" sz="4000" dirty="0">
                <a:latin typeface="Times New Roman" panose="02020603050405020304" pitchFamily="18" charset="0"/>
                <a:cs typeface="Times New Roman" panose="02020603050405020304" pitchFamily="18" charset="0"/>
              </a:rPr>
              <a:t>Implementation of Features Flag in eCommerce Website</a:t>
            </a:r>
            <a:endParaRPr lang="en-IN"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6E0A88-A6B5-2467-008F-78B1948D6E93}"/>
              </a:ext>
            </a:extLst>
          </p:cNvPr>
          <p:cNvSpPr>
            <a:spLocks noGrp="1"/>
          </p:cNvSpPr>
          <p:nvPr>
            <p:ph type="subTitle" idx="1"/>
          </p:nvPr>
        </p:nvSpPr>
        <p:spPr>
          <a:xfrm>
            <a:off x="1261108" y="4100362"/>
            <a:ext cx="3898033" cy="2591601"/>
          </a:xfrm>
        </p:spPr>
        <p:txBody>
          <a:bodyPr/>
          <a:lstStyle/>
          <a:p>
            <a:pPr algn="l"/>
            <a:r>
              <a:rPr lang="en-US" dirty="0">
                <a:latin typeface="Times New Roman" panose="02020603050405020304" pitchFamily="18" charset="0"/>
                <a:cs typeface="Times New Roman" panose="02020603050405020304" pitchFamily="18" charset="0"/>
              </a:rPr>
              <a:t>Team Member :- </a:t>
            </a:r>
          </a:p>
          <a:p>
            <a:pPr algn="l"/>
            <a:r>
              <a:rPr lang="en-US">
                <a:latin typeface="Times New Roman" panose="02020603050405020304" pitchFamily="18" charset="0"/>
                <a:cs typeface="Times New Roman" panose="02020603050405020304" pitchFamily="18" charset="0"/>
              </a:rPr>
              <a:t>Yash Deshmukh </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Deepak </a:t>
            </a:r>
            <a:r>
              <a:rPr lang="en-US" dirty="0" err="1">
                <a:latin typeface="Times New Roman" panose="02020603050405020304" pitchFamily="18" charset="0"/>
                <a:cs typeface="Times New Roman" panose="02020603050405020304" pitchFamily="18" charset="0"/>
              </a:rPr>
              <a:t>Chahakar</a:t>
            </a:r>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Pratik Bagade</a:t>
            </a:r>
          </a:p>
        </p:txBody>
      </p:sp>
    </p:spTree>
    <p:extLst>
      <p:ext uri="{BB962C8B-B14F-4D97-AF65-F5344CB8AC3E}">
        <p14:creationId xmlns:p14="http://schemas.microsoft.com/office/powerpoint/2010/main" val="1032746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CC7845-599F-EDBC-BACA-80C99B040C26}"/>
              </a:ext>
            </a:extLst>
          </p:cNvPr>
          <p:cNvSpPr txBox="1"/>
          <p:nvPr/>
        </p:nvSpPr>
        <p:spPr>
          <a:xfrm>
            <a:off x="1309037" y="1020278"/>
            <a:ext cx="8450981" cy="61555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Introduction :-</a:t>
            </a:r>
            <a:endParaRPr lang="en-IN" sz="3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E87CA4-0B25-A598-E712-35F38386C82D}"/>
              </a:ext>
            </a:extLst>
          </p:cNvPr>
          <p:cNvSpPr txBox="1"/>
          <p:nvPr/>
        </p:nvSpPr>
        <p:spPr>
          <a:xfrm>
            <a:off x="1597794" y="2367814"/>
            <a:ext cx="8576110" cy="3754874"/>
          </a:xfrm>
          <a:prstGeom prst="rect">
            <a:avLst/>
          </a:prstGeom>
          <a:noFill/>
        </p:spPr>
        <p:txBody>
          <a:bodyPr wrap="square" rtlCol="0">
            <a:spAutoFit/>
          </a:bodyPr>
          <a:lstStyle/>
          <a:p>
            <a:pPr algn="l"/>
            <a:r>
              <a:rPr lang="en-US" sz="2000" b="0" i="0" dirty="0">
                <a:solidFill>
                  <a:srgbClr val="E3E3E3"/>
                </a:solidFill>
                <a:effectLst/>
                <a:latin typeface="Times New Roman" panose="02020603050405020304" pitchFamily="18" charset="0"/>
                <a:cs typeface="Times New Roman" panose="02020603050405020304" pitchFamily="18" charset="0"/>
              </a:rPr>
              <a:t>In the dynamic world of eCommerce, the ability to rapidly experiment with new features and functionalities is crucial to staying ahead of the curve and delivering exceptional customer experiences. </a:t>
            </a:r>
          </a:p>
          <a:p>
            <a:pPr algn="l"/>
            <a:endParaRPr lang="en-US" sz="2000" dirty="0">
              <a:solidFill>
                <a:srgbClr val="E3E3E3"/>
              </a:solidFill>
              <a:latin typeface="Times New Roman" panose="02020603050405020304" pitchFamily="18" charset="0"/>
              <a:cs typeface="Times New Roman" panose="02020603050405020304" pitchFamily="18" charset="0"/>
            </a:endParaRPr>
          </a:p>
          <a:p>
            <a:pPr algn="l"/>
            <a:r>
              <a:rPr lang="en-US" sz="2000" b="0" i="0" dirty="0">
                <a:solidFill>
                  <a:srgbClr val="E3E3E3"/>
                </a:solidFill>
                <a:effectLst/>
                <a:latin typeface="Times New Roman" panose="02020603050405020304" pitchFamily="18" charset="0"/>
                <a:cs typeface="Times New Roman" panose="02020603050405020304" pitchFamily="18" charset="0"/>
              </a:rPr>
              <a:t>Feature flags, also known as toggles or switches, offer a powerful mechanism to achieve this agility.</a:t>
            </a:r>
          </a:p>
          <a:p>
            <a:pPr algn="l"/>
            <a:endParaRPr lang="en-US" sz="2000" b="0" i="0" dirty="0">
              <a:solidFill>
                <a:srgbClr val="E3E3E3"/>
              </a:solidFill>
              <a:effectLst/>
              <a:latin typeface="Times New Roman" panose="02020603050405020304" pitchFamily="18" charset="0"/>
              <a:cs typeface="Times New Roman" panose="02020603050405020304" pitchFamily="18" charset="0"/>
            </a:endParaRPr>
          </a:p>
          <a:p>
            <a:pPr algn="l"/>
            <a:r>
              <a:rPr lang="en-US" sz="2000" b="0" i="0" dirty="0">
                <a:solidFill>
                  <a:srgbClr val="E3E3E3"/>
                </a:solidFill>
                <a:effectLst/>
                <a:latin typeface="Times New Roman" panose="02020603050405020304" pitchFamily="18" charset="0"/>
                <a:cs typeface="Times New Roman" panose="02020603050405020304" pitchFamily="18" charset="0"/>
              </a:rPr>
              <a:t>This project delves into the implementation of feature flags within the context of a clothing eCommerce website. It explores the benefits, strategies, and technical considerations involved in successfully integrating this approach into the development process.</a:t>
            </a:r>
          </a:p>
          <a:p>
            <a:endParaRPr lang="en-IN" dirty="0"/>
          </a:p>
        </p:txBody>
      </p:sp>
    </p:spTree>
    <p:extLst>
      <p:ext uri="{BB962C8B-B14F-4D97-AF65-F5344CB8AC3E}">
        <p14:creationId xmlns:p14="http://schemas.microsoft.com/office/powerpoint/2010/main" val="1986881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37647-BA8A-CE23-5BE8-41B51129F572}"/>
              </a:ext>
            </a:extLst>
          </p:cNvPr>
          <p:cNvSpPr>
            <a:spLocks noGrp="1"/>
          </p:cNvSpPr>
          <p:nvPr>
            <p:ph type="title"/>
          </p:nvPr>
        </p:nvSpPr>
        <p:spPr>
          <a:xfrm>
            <a:off x="1289788" y="993292"/>
            <a:ext cx="8722088" cy="568357"/>
          </a:xfrm>
        </p:spPr>
        <p:txBody>
          <a:bodyPr/>
          <a:lstStyle/>
          <a:p>
            <a:pPr algn="l"/>
            <a:r>
              <a:rPr lang="en-US" dirty="0">
                <a:latin typeface="Times New Roman" panose="02020603050405020304" pitchFamily="18" charset="0"/>
                <a:cs typeface="Times New Roman" panose="02020603050405020304" pitchFamily="18" charset="0"/>
              </a:rPr>
              <a:t>Abstract :-</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986C0A3-ED5A-EFD6-8AE7-C9AE6F2326AE}"/>
              </a:ext>
            </a:extLst>
          </p:cNvPr>
          <p:cNvSpPr txBox="1"/>
          <p:nvPr/>
        </p:nvSpPr>
        <p:spPr>
          <a:xfrm>
            <a:off x="1400472" y="2079056"/>
            <a:ext cx="9192127" cy="3785652"/>
          </a:xfrm>
          <a:prstGeom prst="rect">
            <a:avLst/>
          </a:prstGeom>
          <a:noFill/>
        </p:spPr>
        <p:txBody>
          <a:bodyPr wrap="square" rtlCol="0">
            <a:spAutoFit/>
          </a:bodyPr>
          <a:lstStyle/>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software project aims to enhance a clothing eCommerce website through the strategic implementation of feature flags.</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Feature flags, also known as feature toggles, provide a dynamic and flexible mechanism for controlling the activation of specific features within the website.</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project focuses on integrating feature flags seamlessly into both the frontend and backend of the platform, allowing for real-time adjustments and customization of various functionalities.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This approach enables the eCommerce website to adapt swiftly to changing market trends, conduct effective A/B testing, and streamline the deployment of new features. </a:t>
            </a:r>
          </a:p>
          <a:p>
            <a:pPr marL="285750" indent="-28575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The ultimate goal is to optimize the user experience, improve operational efficiency, and empower the platform to respond promptly to evolving customer preferences in the dynamic landscape of online fashion retail.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167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5105F8-D5DA-FE94-E566-C3C498F3AC2C}"/>
              </a:ext>
            </a:extLst>
          </p:cNvPr>
          <p:cNvSpPr txBox="1"/>
          <p:nvPr/>
        </p:nvSpPr>
        <p:spPr>
          <a:xfrm>
            <a:off x="1357161" y="471174"/>
            <a:ext cx="7401827" cy="61555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Problem Statement :-</a:t>
            </a:r>
            <a:endParaRPr lang="en-IN" sz="3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50BBCFE-E458-46C6-FB66-69144F9A9737}"/>
              </a:ext>
            </a:extLst>
          </p:cNvPr>
          <p:cNvSpPr txBox="1"/>
          <p:nvPr/>
        </p:nvSpPr>
        <p:spPr>
          <a:xfrm>
            <a:off x="1193532" y="1665170"/>
            <a:ext cx="10077651" cy="4370427"/>
          </a:xfrm>
          <a:prstGeom prst="rect">
            <a:avLst/>
          </a:prstGeom>
          <a:noFill/>
        </p:spPr>
        <p:txBody>
          <a:bodyPr wrap="square" rtlCol="0">
            <a:spAutoFit/>
          </a:bodyPr>
          <a:lstStyle/>
          <a:p>
            <a:pPr algn="l">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Risky Feature Releases:</a:t>
            </a:r>
          </a:p>
          <a:p>
            <a:pPr marL="742950" lvl="1" indent="-285750" algn="l">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New features can introduce bugs or unintended consequences, impacting user experience and potentially leading to revenue loss.</a:t>
            </a:r>
          </a:p>
          <a:p>
            <a:pPr algn="l">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Limited Experimentation:</a:t>
            </a:r>
          </a:p>
          <a:p>
            <a:pPr marL="742950" lvl="1" indent="-285750" algn="l">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Evaluating the effectiveness of new features or design changes can be difficult without the ability to conduct controlled experiments and gather data.</a:t>
            </a:r>
          </a:p>
          <a:p>
            <a:pPr algn="l">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Risk of User Disruption:</a:t>
            </a:r>
          </a:p>
          <a:p>
            <a:pPr lvl="1" algn="l"/>
            <a:r>
              <a:rPr lang="en-US" sz="2000" b="0" i="0" dirty="0">
                <a:solidFill>
                  <a:srgbClr val="D1D5DB"/>
                </a:solidFill>
                <a:effectLst/>
                <a:latin typeface="Times New Roman" panose="02020603050405020304" pitchFamily="18" charset="0"/>
                <a:cs typeface="Times New Roman" panose="02020603050405020304" pitchFamily="18" charset="0"/>
              </a:rPr>
              <a:t>Making changes to a live eCommerce website can introduce the risk of user disruption or dissatisfaction. Without a feature flagging system, implementing new features or updates becomes a high-stakes endeavor.</a:t>
            </a:r>
            <a:r>
              <a:rPr lang="en-US" sz="2000" b="0" i="0" dirty="0">
                <a:solidFill>
                  <a:srgbClr val="E3E3E3"/>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Inefficient Development Processes:</a:t>
            </a:r>
          </a:p>
          <a:p>
            <a:pPr marL="742950" lvl="1" indent="-285750" algn="l">
              <a:buFont typeface="Arial" panose="020B0604020202020204" pitchFamily="34" charset="0"/>
              <a:buChar char="•"/>
            </a:pPr>
            <a:r>
              <a:rPr lang="en-US" sz="2000" b="0" i="0" dirty="0">
                <a:solidFill>
                  <a:srgbClr val="E3E3E3"/>
                </a:solidFill>
                <a:effectLst/>
                <a:latin typeface="Times New Roman" panose="02020603050405020304" pitchFamily="18" charset="0"/>
                <a:cs typeface="Times New Roman" panose="02020603050405020304" pitchFamily="18" charset="0"/>
              </a:rPr>
              <a:t>Managing multiple feature branches and release schedules can introduce complexity and overhead, reducing developer productivity.</a:t>
            </a:r>
          </a:p>
          <a:p>
            <a:endParaRPr lang="en-IN" dirty="0"/>
          </a:p>
        </p:txBody>
      </p:sp>
    </p:spTree>
    <p:extLst>
      <p:ext uri="{BB962C8B-B14F-4D97-AF65-F5344CB8AC3E}">
        <p14:creationId xmlns:p14="http://schemas.microsoft.com/office/powerpoint/2010/main" val="161822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0C72C5-CECE-946D-093D-D479B8DC9993}"/>
              </a:ext>
            </a:extLst>
          </p:cNvPr>
          <p:cNvSpPr txBox="1"/>
          <p:nvPr/>
        </p:nvSpPr>
        <p:spPr>
          <a:xfrm>
            <a:off x="1049154" y="259882"/>
            <a:ext cx="8383604" cy="61555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Solution:-</a:t>
            </a:r>
          </a:p>
        </p:txBody>
      </p:sp>
      <p:sp>
        <p:nvSpPr>
          <p:cNvPr id="3" name="TextBox 2">
            <a:extLst>
              <a:ext uri="{FF2B5EF4-FFF2-40B4-BE49-F238E27FC236}">
                <a16:creationId xmlns:a16="http://schemas.microsoft.com/office/drawing/2014/main" id="{E64809F7-02BF-6B0F-73FA-C15EEEFD2B7A}"/>
              </a:ext>
            </a:extLst>
          </p:cNvPr>
          <p:cNvSpPr txBox="1"/>
          <p:nvPr/>
        </p:nvSpPr>
        <p:spPr>
          <a:xfrm>
            <a:off x="1126156" y="1174282"/>
            <a:ext cx="9827393" cy="4801314"/>
          </a:xfrm>
          <a:prstGeom prst="rect">
            <a:avLst/>
          </a:prstGeom>
          <a:noFill/>
        </p:spPr>
        <p:txBody>
          <a:bodyPr wrap="square" rtlCol="0">
            <a:spAutoFit/>
          </a:bodyPr>
          <a:lstStyle/>
          <a:p>
            <a:pPr algn="l"/>
            <a:r>
              <a:rPr lang="en-US" sz="1600" b="0" i="0" dirty="0">
                <a:solidFill>
                  <a:srgbClr val="D1D5DB"/>
                </a:solidFill>
                <a:effectLst/>
                <a:latin typeface="Times New Roman" panose="02020603050405020304" pitchFamily="18" charset="0"/>
                <a:cs typeface="Times New Roman" panose="02020603050405020304" pitchFamily="18" charset="0"/>
              </a:rPr>
              <a:t>The proposed solution involves the strategic implementation of feature flags within the clothing eCommerce website. Feature flags, or toggles, serve as a dynamic control mechanism, allowing for the seamless activation and deactivation of specific features in real-time. This solution addresses the identified challenges by:</a:t>
            </a:r>
          </a:p>
          <a:p>
            <a:pPr algn="l">
              <a:buFont typeface="+mj-lt"/>
              <a:buAutoNum type="arabicPeriod"/>
            </a:pPr>
            <a:r>
              <a:rPr lang="en-US" sz="1600" b="1" i="0" dirty="0">
                <a:solidFill>
                  <a:srgbClr val="D1D5DB"/>
                </a:solidFill>
                <a:effectLst/>
                <a:latin typeface="Times New Roman" panose="02020603050405020304" pitchFamily="18" charset="0"/>
                <a:cs typeface="Times New Roman" panose="02020603050405020304" pitchFamily="18" charset="0"/>
              </a:rPr>
              <a:t>Enhancing Agility:</a:t>
            </a:r>
            <a:endParaRPr lang="en-US" sz="1600" b="0" i="0" dirty="0">
              <a:solidFill>
                <a:srgbClr val="D1D5DB"/>
              </a:solidFill>
              <a:effectLst/>
              <a:latin typeface="Times New Roman" panose="02020603050405020304" pitchFamily="18" charset="0"/>
              <a:cs typeface="Times New Roman" panose="02020603050405020304" pitchFamily="18" charset="0"/>
            </a:endParaRPr>
          </a:p>
          <a:p>
            <a:pPr lvl="1" algn="l"/>
            <a:r>
              <a:rPr lang="en-US" sz="1600" b="0" i="0" dirty="0">
                <a:solidFill>
                  <a:srgbClr val="D1D5DB"/>
                </a:solidFill>
                <a:effectLst/>
                <a:latin typeface="Times New Roman" panose="02020603050405020304" pitchFamily="18" charset="0"/>
                <a:cs typeface="Times New Roman" panose="02020603050405020304" pitchFamily="18" charset="0"/>
              </a:rPr>
              <a:t>Introducing feature flags in both frontend and backend to enable rapid adjustments to the website's functionalities, ensuring quick adaptation to changing market trends and consumer preferences.</a:t>
            </a:r>
          </a:p>
          <a:p>
            <a:pPr algn="l">
              <a:buFont typeface="+mj-lt"/>
              <a:buAutoNum type="arabicPeriod"/>
            </a:pPr>
            <a:r>
              <a:rPr lang="en-US" sz="1600" b="1" i="0" dirty="0">
                <a:solidFill>
                  <a:srgbClr val="D1D5DB"/>
                </a:solidFill>
                <a:effectLst/>
                <a:latin typeface="Times New Roman" panose="02020603050405020304" pitchFamily="18" charset="0"/>
                <a:cs typeface="Times New Roman" panose="02020603050405020304" pitchFamily="18" charset="0"/>
              </a:rPr>
              <a:t>Optimizing Deployment Processes:</a:t>
            </a:r>
            <a:endParaRPr lang="en-US" sz="1600" b="0" i="0" dirty="0">
              <a:solidFill>
                <a:srgbClr val="D1D5DB"/>
              </a:solidFill>
              <a:effectLst/>
              <a:latin typeface="Times New Roman" panose="02020603050405020304" pitchFamily="18" charset="0"/>
              <a:cs typeface="Times New Roman" panose="02020603050405020304" pitchFamily="18" charset="0"/>
            </a:endParaRPr>
          </a:p>
          <a:p>
            <a:pPr lvl="1" algn="l"/>
            <a:r>
              <a:rPr lang="en-US" sz="1600" b="0" i="0" dirty="0">
                <a:solidFill>
                  <a:srgbClr val="D1D5DB"/>
                </a:solidFill>
                <a:effectLst/>
                <a:latin typeface="Times New Roman" panose="02020603050405020304" pitchFamily="18" charset="0"/>
                <a:cs typeface="Times New Roman" panose="02020603050405020304" pitchFamily="18" charset="0"/>
              </a:rPr>
              <a:t>Facilitating efficient and controlled feature rollouts, minimizing downtime and complexities associated with traditional deployment methods.</a:t>
            </a:r>
          </a:p>
          <a:p>
            <a:pPr algn="l">
              <a:buFont typeface="+mj-lt"/>
              <a:buAutoNum type="arabicPeriod"/>
            </a:pPr>
            <a:r>
              <a:rPr lang="en-US" sz="1600" b="1" i="0" dirty="0">
                <a:solidFill>
                  <a:srgbClr val="D1D5DB"/>
                </a:solidFill>
                <a:effectLst/>
                <a:latin typeface="Times New Roman" panose="02020603050405020304" pitchFamily="18" charset="0"/>
                <a:cs typeface="Times New Roman" panose="02020603050405020304" pitchFamily="18" charset="0"/>
              </a:rPr>
              <a:t>Enabling Effective Testing:</a:t>
            </a:r>
            <a:endParaRPr lang="en-US" sz="1600" b="0" i="0" dirty="0">
              <a:solidFill>
                <a:srgbClr val="D1D5DB"/>
              </a:solidFill>
              <a:effectLst/>
              <a:latin typeface="Times New Roman" panose="02020603050405020304" pitchFamily="18" charset="0"/>
              <a:cs typeface="Times New Roman" panose="02020603050405020304" pitchFamily="18" charset="0"/>
            </a:endParaRPr>
          </a:p>
          <a:p>
            <a:pPr lvl="1" algn="l"/>
            <a:r>
              <a:rPr lang="en-US" sz="1600" b="0" i="0" dirty="0">
                <a:solidFill>
                  <a:srgbClr val="D1D5DB"/>
                </a:solidFill>
                <a:effectLst/>
                <a:latin typeface="Times New Roman" panose="02020603050405020304" pitchFamily="18" charset="0"/>
                <a:cs typeface="Times New Roman" panose="02020603050405020304" pitchFamily="18" charset="0"/>
              </a:rPr>
              <a:t>Providing a framework for comprehensive A/B testing and phased feature releases, allowing for data-driven decision-making and optimal user experience refinement.</a:t>
            </a:r>
          </a:p>
          <a:p>
            <a:pPr algn="l">
              <a:buFont typeface="+mj-lt"/>
              <a:buAutoNum type="arabicPeriod"/>
            </a:pPr>
            <a:r>
              <a:rPr lang="en-US" sz="1600" b="1" i="0" dirty="0">
                <a:solidFill>
                  <a:srgbClr val="D1D5DB"/>
                </a:solidFill>
                <a:effectLst/>
                <a:latin typeface="Times New Roman" panose="02020603050405020304" pitchFamily="18" charset="0"/>
                <a:cs typeface="Times New Roman" panose="02020603050405020304" pitchFamily="18" charset="0"/>
              </a:rPr>
              <a:t>Mitigating User Disruption:</a:t>
            </a:r>
            <a:endParaRPr lang="en-US" sz="1600" b="0" i="0" dirty="0">
              <a:solidFill>
                <a:srgbClr val="D1D5DB"/>
              </a:solidFill>
              <a:effectLst/>
              <a:latin typeface="Times New Roman" panose="02020603050405020304" pitchFamily="18" charset="0"/>
              <a:cs typeface="Times New Roman" panose="02020603050405020304" pitchFamily="18" charset="0"/>
            </a:endParaRPr>
          </a:p>
          <a:p>
            <a:pPr lvl="1" algn="l"/>
            <a:r>
              <a:rPr lang="en-US" sz="1600" b="0" i="0" dirty="0">
                <a:solidFill>
                  <a:srgbClr val="D1D5DB"/>
                </a:solidFill>
                <a:effectLst/>
                <a:latin typeface="Times New Roman" panose="02020603050405020304" pitchFamily="18" charset="0"/>
                <a:cs typeface="Times New Roman" panose="02020603050405020304" pitchFamily="18" charset="0"/>
              </a:rPr>
              <a:t>Minimizing the risk of user disruption by allowing features to be activated or deactivated seamlessly, ensuring a smooth and reliable user experience during updates.</a:t>
            </a:r>
          </a:p>
          <a:p>
            <a:pPr algn="l">
              <a:buFont typeface="+mj-lt"/>
              <a:buAutoNum type="arabicPeriod"/>
            </a:pPr>
            <a:r>
              <a:rPr lang="en-US" sz="1600" b="1" i="0" dirty="0">
                <a:solidFill>
                  <a:srgbClr val="D1D5DB"/>
                </a:solidFill>
                <a:effectLst/>
                <a:latin typeface="Times New Roman" panose="02020603050405020304" pitchFamily="18" charset="0"/>
                <a:cs typeface="Times New Roman" panose="02020603050405020304" pitchFamily="18" charset="0"/>
              </a:rPr>
              <a:t>Promoting Scalability:</a:t>
            </a:r>
            <a:endParaRPr lang="en-US" sz="1600" b="0" i="0" dirty="0">
              <a:solidFill>
                <a:srgbClr val="D1D5DB"/>
              </a:solidFill>
              <a:effectLst/>
              <a:latin typeface="Times New Roman" panose="02020603050405020304" pitchFamily="18" charset="0"/>
              <a:cs typeface="Times New Roman" panose="02020603050405020304" pitchFamily="18" charset="0"/>
            </a:endParaRPr>
          </a:p>
          <a:p>
            <a:pPr lvl="1" algn="l"/>
            <a:r>
              <a:rPr lang="en-US" sz="1600" b="0" i="0" dirty="0">
                <a:solidFill>
                  <a:srgbClr val="D1D5DB"/>
                </a:solidFill>
                <a:effectLst/>
                <a:latin typeface="Times New Roman" panose="02020603050405020304" pitchFamily="18" charset="0"/>
                <a:cs typeface="Times New Roman" panose="02020603050405020304" pitchFamily="18" charset="0"/>
              </a:rPr>
              <a:t>Introducing a scalable feature management system to accommodate the growth of the eCommerce platform and efficiently manage new features as the website expands.</a:t>
            </a:r>
          </a:p>
          <a:p>
            <a:endParaRPr lang="en-IN" dirty="0"/>
          </a:p>
        </p:txBody>
      </p:sp>
    </p:spTree>
    <p:extLst>
      <p:ext uri="{BB962C8B-B14F-4D97-AF65-F5344CB8AC3E}">
        <p14:creationId xmlns:p14="http://schemas.microsoft.com/office/powerpoint/2010/main" val="218636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278688-8548-EA0A-29DB-59D95129FC4B}"/>
              </a:ext>
            </a:extLst>
          </p:cNvPr>
          <p:cNvSpPr txBox="1"/>
          <p:nvPr/>
        </p:nvSpPr>
        <p:spPr>
          <a:xfrm>
            <a:off x="1126156" y="288759"/>
            <a:ext cx="7295949" cy="61555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Technology :- </a:t>
            </a:r>
            <a:endParaRPr lang="en-IN" sz="3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B035AB6-380F-7508-0CFC-355CD296B945}"/>
              </a:ext>
            </a:extLst>
          </p:cNvPr>
          <p:cNvSpPr txBox="1"/>
          <p:nvPr/>
        </p:nvSpPr>
        <p:spPr>
          <a:xfrm>
            <a:off x="1126156" y="981777"/>
            <a:ext cx="10048775" cy="5632311"/>
          </a:xfrm>
          <a:prstGeom prst="rect">
            <a:avLst/>
          </a:prstGeom>
          <a:noFill/>
        </p:spPr>
        <p:txBody>
          <a:bodyPr wrap="square" rtlCol="0">
            <a:spAutoFit/>
          </a:bodyPr>
          <a:lstStyle/>
          <a:p>
            <a:pPr marL="342900" indent="-342900">
              <a:buAutoNum type="arabicPeriod"/>
            </a:pPr>
            <a:r>
              <a:rPr lang="en-US" dirty="0">
                <a:latin typeface="Times New Roman" panose="02020603050405020304" pitchFamily="18" charset="0"/>
                <a:cs typeface="Times New Roman" panose="02020603050405020304" pitchFamily="18" charset="0"/>
              </a:rPr>
              <a:t>Backend Development with Spring Boot: </a:t>
            </a:r>
          </a:p>
          <a:p>
            <a:r>
              <a:rPr lang="en-US" dirty="0">
                <a:latin typeface="Times New Roman" panose="02020603050405020304" pitchFamily="18" charset="0"/>
                <a:cs typeface="Times New Roman" panose="02020603050405020304" pitchFamily="18" charset="0"/>
              </a:rPr>
              <a:t>	- Building a RESTful API for your Ecommerce website.   </a:t>
            </a:r>
          </a:p>
          <a:p>
            <a:r>
              <a:rPr lang="en-US" dirty="0">
                <a:latin typeface="Times New Roman" panose="02020603050405020304" pitchFamily="18" charset="0"/>
                <a:cs typeface="Times New Roman" panose="02020603050405020304" pitchFamily="18" charset="0"/>
              </a:rPr>
              <a:t>	- Implementing user authentication and authorization.   </a:t>
            </a:r>
          </a:p>
          <a:p>
            <a:r>
              <a:rPr lang="en-US" dirty="0">
                <a:latin typeface="Times New Roman" panose="02020603050405020304" pitchFamily="18" charset="0"/>
                <a:cs typeface="Times New Roman" panose="02020603050405020304" pitchFamily="18" charset="0"/>
              </a:rPr>
              <a:t>	- Managing product listings, shopping carts, and orders.   </a:t>
            </a:r>
          </a:p>
          <a:p>
            <a:r>
              <a:rPr lang="en-US" dirty="0">
                <a:latin typeface="Times New Roman" panose="02020603050405020304" pitchFamily="18" charset="0"/>
                <a:cs typeface="Times New Roman" panose="02020603050405020304" pitchFamily="18" charset="0"/>
              </a:rPr>
              <a:t>	- Integrating MySQL as the database for data storage.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Frontend Development with React: </a:t>
            </a:r>
          </a:p>
          <a:p>
            <a:r>
              <a:rPr lang="en-US" dirty="0">
                <a:latin typeface="Times New Roman" panose="02020603050405020304" pitchFamily="18" charset="0"/>
                <a:cs typeface="Times New Roman" panose="02020603050405020304" pitchFamily="18" charset="0"/>
              </a:rPr>
              <a:t>	- Creating a responsive and dynamic user interface.   </a:t>
            </a:r>
          </a:p>
          <a:p>
            <a:r>
              <a:rPr lang="en-US" dirty="0">
                <a:latin typeface="Times New Roman" panose="02020603050405020304" pitchFamily="18" charset="0"/>
                <a:cs typeface="Times New Roman" panose="02020603050405020304" pitchFamily="18" charset="0"/>
              </a:rPr>
              <a:t>	- Implementing a product catalog and search functionality.   </a:t>
            </a:r>
          </a:p>
          <a:p>
            <a:r>
              <a:rPr lang="en-US" dirty="0">
                <a:latin typeface="Times New Roman" panose="02020603050405020304" pitchFamily="18" charset="0"/>
                <a:cs typeface="Times New Roman" panose="02020603050405020304" pitchFamily="18" charset="0"/>
              </a:rPr>
              <a:t>	- Building a shopping cart and checkout system.   </a:t>
            </a:r>
          </a:p>
          <a:p>
            <a:r>
              <a:rPr lang="en-US" dirty="0">
                <a:latin typeface="Times New Roman" panose="02020603050405020304" pitchFamily="18" charset="0"/>
                <a:cs typeface="Times New Roman" panose="02020603050405020304" pitchFamily="18" charset="0"/>
              </a:rPr>
              <a:t>	- Integrating user authentication on the frontend.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Styling with MUI (Material-UI) and Tailwind CSS:   </a:t>
            </a:r>
          </a:p>
          <a:p>
            <a:r>
              <a:rPr lang="en-US" dirty="0">
                <a:latin typeface="Times New Roman" panose="02020603050405020304" pitchFamily="18" charset="0"/>
                <a:cs typeface="Times New Roman" panose="02020603050405020304" pitchFamily="18" charset="0"/>
              </a:rPr>
              <a:t>	- Crafting a visually appealing and user-friendly design.   </a:t>
            </a:r>
          </a:p>
          <a:p>
            <a:r>
              <a:rPr lang="en-US" dirty="0">
                <a:latin typeface="Times New Roman" panose="02020603050405020304" pitchFamily="18" charset="0"/>
                <a:cs typeface="Times New Roman" panose="02020603050405020304" pitchFamily="18" charset="0"/>
              </a:rPr>
              <a:t>	- Customizing Material-UI components.   </a:t>
            </a:r>
          </a:p>
          <a:p>
            <a:r>
              <a:rPr lang="en-US" dirty="0">
                <a:latin typeface="Times New Roman" panose="02020603050405020304" pitchFamily="18" charset="0"/>
                <a:cs typeface="Times New Roman" panose="02020603050405020304" pitchFamily="18" charset="0"/>
              </a:rPr>
              <a:t>	- Enhancing the UI with Tailwind CSS for modern styling.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Connecting Frontend and Backend:   </a:t>
            </a:r>
          </a:p>
          <a:p>
            <a:r>
              <a:rPr lang="en-US" dirty="0">
                <a:latin typeface="Times New Roman" panose="02020603050405020304" pitchFamily="18" charset="0"/>
                <a:cs typeface="Times New Roman" panose="02020603050405020304" pitchFamily="18" charset="0"/>
              </a:rPr>
              <a:t>	- Setting up CORS (Cross-Origin Resource Sharing) for API requests.   </a:t>
            </a:r>
          </a:p>
          <a:p>
            <a:r>
              <a:rPr lang="en-US" dirty="0">
                <a:latin typeface="Times New Roman" panose="02020603050405020304" pitchFamily="18" charset="0"/>
                <a:cs typeface="Times New Roman" panose="02020603050405020304" pitchFamily="18" charset="0"/>
              </a:rPr>
              <a:t>	- Handling data exchange between the frontend and backend.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91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130181-7A14-7874-D7A8-CE952166004B}"/>
              </a:ext>
            </a:extLst>
          </p:cNvPr>
          <p:cNvSpPr txBox="1"/>
          <p:nvPr/>
        </p:nvSpPr>
        <p:spPr>
          <a:xfrm>
            <a:off x="1193532" y="1617044"/>
            <a:ext cx="7642459" cy="61555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Scope :-</a:t>
            </a:r>
            <a:endParaRPr lang="en-IN" sz="3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6951711-04E7-1335-474B-B152F9188E3A}"/>
              </a:ext>
            </a:extLst>
          </p:cNvPr>
          <p:cNvSpPr txBox="1"/>
          <p:nvPr/>
        </p:nvSpPr>
        <p:spPr>
          <a:xfrm>
            <a:off x="1289786" y="2791326"/>
            <a:ext cx="9442383" cy="2031325"/>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scope of this project includes the comprehensive integration of feature flags into the clothing eCommerce website, empowering it with dynamic control over specific features. This encompasses the enhancement of agility, optimization of deployment processes, effective testing mechanisms, mitigation of user disruption risks, and scalability. The project aims to elevate the platform's responsiveness to market trends, ensuring a seamless and personalized shopping experience while establishing a foundation for future growth and adaptability in the ever-evolving online fashion industry.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778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9F7E1D-3569-7DD0-518F-0E2832585444}"/>
              </a:ext>
            </a:extLst>
          </p:cNvPr>
          <p:cNvSpPr txBox="1"/>
          <p:nvPr/>
        </p:nvSpPr>
        <p:spPr>
          <a:xfrm>
            <a:off x="1145406" y="1135782"/>
            <a:ext cx="7565457" cy="615553"/>
          </a:xfrm>
          <a:prstGeom prst="rect">
            <a:avLst/>
          </a:prstGeom>
          <a:noFill/>
        </p:spPr>
        <p:txBody>
          <a:bodyPr wrap="square" rtlCol="0">
            <a:spAutoFit/>
          </a:bodyPr>
          <a:lstStyle/>
          <a:p>
            <a:r>
              <a:rPr lang="en-US" sz="3400" dirty="0">
                <a:latin typeface="Times New Roman" panose="02020603050405020304" pitchFamily="18" charset="0"/>
                <a:cs typeface="Times New Roman" panose="02020603050405020304" pitchFamily="18" charset="0"/>
              </a:rPr>
              <a:t>Conclusion :- </a:t>
            </a:r>
            <a:endParaRPr lang="en-IN" sz="3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4F0FAA3-C194-FCB3-C4D5-D17B29D8F5FE}"/>
              </a:ext>
            </a:extLst>
          </p:cNvPr>
          <p:cNvSpPr txBox="1"/>
          <p:nvPr/>
        </p:nvSpPr>
        <p:spPr>
          <a:xfrm>
            <a:off x="1222408" y="2274838"/>
            <a:ext cx="9721516" cy="230832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implementation of feature flags in our clothing eCommerce website marks a transformative stride towards addressing the challenges of a rapidly evolving online retail landscape. By introducing a dynamic control mechanism, we have successfully enhanced the platform's agility, streamlined deployment processes, and enabled effective testing. This not only mitigates the risk of user disruption during updates but also positions the website to scale seamlessly in response to industry growth. As a result, our project not only meets the current demands of the dynamic fashion market but also lays the foundation for sustained adaptability, ensuring our eCommerce platform remains at the forefront of user satisfaction and market relevance.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7736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2C2D1F"/>
      </a:dk2>
      <a:lt2>
        <a:srgbClr val="FAF2C5"/>
      </a:lt2>
      <a:accent1>
        <a:srgbClr val="EA9736"/>
      </a:accent1>
      <a:accent2>
        <a:srgbClr val="EACF56"/>
      </a:accent2>
      <a:accent3>
        <a:srgbClr val="77D4D6"/>
      </a:accent3>
      <a:accent4>
        <a:srgbClr val="54AFDC"/>
      </a:accent4>
      <a:accent5>
        <a:srgbClr val="88C363"/>
      </a:accent5>
      <a:accent6>
        <a:srgbClr val="D9D899"/>
      </a:accent6>
      <a:hlink>
        <a:srgbClr val="A7A574"/>
      </a:hlink>
      <a:folHlink>
        <a:srgbClr val="8B887A"/>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9B359FC9-1E88-4883-B31D-CCECAE2A7B38}"/>
    </a:ext>
  </a:extLst>
</a:theme>
</file>

<file path=docProps/app.xml><?xml version="1.0" encoding="utf-8"?>
<Properties xmlns="http://schemas.openxmlformats.org/officeDocument/2006/extended-properties" xmlns:vt="http://schemas.openxmlformats.org/officeDocument/2006/docPropsVTypes">
  <Template>TM16401375[[fn=Madison]]</Template>
  <TotalTime>287</TotalTime>
  <Words>919</Words>
  <Application>Microsoft Office PowerPoint</Application>
  <PresentationFormat>Widescreen</PresentationFormat>
  <Paragraphs>63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MS Shell Dlg 2</vt:lpstr>
      <vt:lpstr>Times New Roman</vt:lpstr>
      <vt:lpstr>Wingdings</vt:lpstr>
      <vt:lpstr>Wingdings 3</vt:lpstr>
      <vt:lpstr>Madison</vt:lpstr>
      <vt:lpstr>Implementation of Features Flag in eCommerce Website</vt:lpstr>
      <vt:lpstr>PowerPoint Presentation</vt:lpstr>
      <vt:lpstr>Abstract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Implementation of Features Flag in eCommerce Website</dc:title>
  <dc:creator>Yash Deshmukh</dc:creator>
  <cp:lastModifiedBy>Yash Deshmukh</cp:lastModifiedBy>
  <cp:revision>2</cp:revision>
  <dcterms:created xsi:type="dcterms:W3CDTF">2024-01-12T17:01:24Z</dcterms:created>
  <dcterms:modified xsi:type="dcterms:W3CDTF">2024-01-13T07:33:25Z</dcterms:modified>
</cp:coreProperties>
</file>