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7" r:id="rId3"/>
    <p:sldId id="258" r:id="rId4"/>
    <p:sldId id="413" r:id="rId5"/>
    <p:sldId id="388" r:id="rId6"/>
    <p:sldId id="414" r:id="rId7"/>
    <p:sldId id="415" r:id="rId8"/>
    <p:sldId id="416" r:id="rId9"/>
    <p:sldId id="417" r:id="rId10"/>
    <p:sldId id="422" r:id="rId11"/>
    <p:sldId id="423" r:id="rId12"/>
    <p:sldId id="424" r:id="rId13"/>
    <p:sldId id="418" r:id="rId14"/>
    <p:sldId id="425" r:id="rId15"/>
    <p:sldId id="419" r:id="rId16"/>
    <p:sldId id="420" r:id="rId17"/>
    <p:sldId id="421" r:id="rId18"/>
    <p:sldId id="39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EFE5D-F28E-425D-B710-35F65DC9691E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5D666-951B-48EB-87FD-60AA1AE2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5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089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577" indent="-280607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2426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1396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0367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9337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830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727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624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688D79-8BF5-4604-BB1E-BADDE5DFCE90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8975"/>
            <a:ext cx="4565650" cy="3425825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41" y="4343869"/>
            <a:ext cx="5026920" cy="4111050"/>
          </a:xfrm>
          <a:noFill/>
        </p:spPr>
        <p:txBody>
          <a:bodyPr lIns="89850" tIns="44922" rIns="89850" bIns="44922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089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577" indent="-280607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2426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1396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0367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9337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830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727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624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B34F8E-FF3F-435B-A519-24CB37F04C50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7237" cy="3427412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41" y="4342307"/>
            <a:ext cx="5026920" cy="4114174"/>
          </a:xfrm>
          <a:noFill/>
        </p:spPr>
        <p:txBody>
          <a:bodyPr lIns="89876" tIns="44937" rIns="89876" bIns="4493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089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577" indent="-280607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2426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1396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0367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9337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830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727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624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B34F8E-FF3F-435B-A519-24CB37F04C50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7237" cy="3427412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41" y="4342307"/>
            <a:ext cx="5026920" cy="4114174"/>
          </a:xfrm>
          <a:noFill/>
        </p:spPr>
        <p:txBody>
          <a:bodyPr lIns="89876" tIns="44937" rIns="89876" bIns="44937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595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46C4-40F4-4644-A48D-075DBBE8D754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778F-2000-4251-AD45-224CC63B8A47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4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DE1B-D8EF-4B43-BC80-E2C45B0942E0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66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9626-2759-48DE-9CFC-368EA5F31899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16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DF0-ABAD-429D-9453-F17752D0FDFD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26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B5BE-37D9-4E7F-9FF7-2859E1A96599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F7F3-D792-40BA-AFA1-50F84A4509D5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98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5A98-8F3F-4825-801A-81D76526C221}" type="datetime1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02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E314-48B5-4AF6-A17C-23248E6C70D7}" type="datetime1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5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8B4-F695-43C9-ABFA-6F4C9CFF05FF}" type="datetime1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33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5005-CF37-4190-A9D2-C48795E616FA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6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1DD6-B5D9-4867-B4DA-4D81BB8759DC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93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3DA2-838D-4026-AD0E-C5842A784CA9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11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A59-E2D2-4949-85C3-AE1B65F3895B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4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137D-B60A-440D-A152-655DF1A1771E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0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7E54-8C52-4FDD-A840-F195FF781EA5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3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C93A-CA82-442F-A5D4-1A051FC0EB25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1DA6-BFA8-4F33-8B92-405BBFA9CAAF}" type="datetime1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6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394D-FF84-442F-A1C0-32A933F7FAB7}" type="datetime1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7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EBEC-A931-4457-AD96-FDF8233AD429}" type="datetime1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3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59B2-716F-4325-8224-3EF3EA132305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9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5896-25FD-4E89-A63A-51A6842EA6BA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7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D86A1-D517-44C5-A284-56B023E844BF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7630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8F53A-65AD-4307-B4A7-FCE798B6C0F9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Pratik Shirbhate- Big data and data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7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atikshirbhate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ail.mit.edu/gjw/papers/healthcare.pdf" TargetMode="External"/><Relationship Id="rId2" Type="http://schemas.openxmlformats.org/officeDocument/2006/relationships/hyperlink" Target="https://www.sciencedirect.com/science/article/pii/S153204641600003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iteseerx.ist.psu.edu/viewdoc/download?doi=10.1.1.169.1518&amp;rep=rep1&amp;type=pd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km.fri.uni-lj.si/rmarko/papers/Bohanec17-ESwA-preprint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c2bsolutions.com/blog/why-health-insurance-companies-should-use-psychographic-segmentation-2018" TargetMode="External"/><Relationship Id="rId2" Type="http://schemas.openxmlformats.org/officeDocument/2006/relationships/hyperlink" Target="https://www.cmbinfo.com/cmb-cms/wp-content/uploads/2012/03/HealthDoc_FINAL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yanyoga/sample-sales-data" TargetMode="External"/><Relationship Id="rId2" Type="http://schemas.openxmlformats.org/officeDocument/2006/relationships/hyperlink" Target="http://dergipark.gov.tr/download/article-file/17762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7045689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8763000" cy="8382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Research- Case Studies Identification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40489" y="4419600"/>
            <a:ext cx="42273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Pratik Shirbhate</a:t>
            </a:r>
          </a:p>
          <a:p>
            <a:r>
              <a:rPr lang="en-US" sz="2800" dirty="0" smtClean="0">
                <a:hlinkClick r:id="rId3"/>
              </a:rPr>
              <a:t>pratikshirbhate@gmail.com</a:t>
            </a:r>
            <a:endParaRPr lang="en-US" sz="2800" dirty="0" smtClean="0"/>
          </a:p>
          <a:p>
            <a:r>
              <a:rPr lang="en-US" sz="2800" dirty="0" smtClean="0"/>
              <a:t>+91 7588809138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315200" y="381000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31-Aug-2018</a:t>
            </a:r>
          </a:p>
          <a:p>
            <a:r>
              <a:rPr lang="en-US" dirty="0" smtClean="0"/>
              <a:t>Pune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Statistical </a:t>
            </a:r>
            <a:r>
              <a:rPr lang="en-US" b="1" dirty="0"/>
              <a:t>healthcare fraud detection </a:t>
            </a:r>
            <a:r>
              <a:rPr lang="en-US" b="1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Total amount </a:t>
            </a:r>
            <a:r>
              <a:rPr lang="en-US" dirty="0" smtClean="0"/>
              <a:t>billed</a:t>
            </a:r>
            <a:endParaRPr lang="en-US" dirty="0"/>
          </a:p>
          <a:p>
            <a:r>
              <a:rPr lang="en-US" dirty="0"/>
              <a:t>Total number of </a:t>
            </a:r>
            <a:r>
              <a:rPr lang="en-US" dirty="0" smtClean="0"/>
              <a:t>patients</a:t>
            </a:r>
            <a:endParaRPr lang="en-US" dirty="0"/>
          </a:p>
          <a:p>
            <a:r>
              <a:rPr lang="en-US" dirty="0"/>
              <a:t>Total number of patient </a:t>
            </a:r>
            <a:r>
              <a:rPr lang="en-US" dirty="0" smtClean="0"/>
              <a:t>visits</a:t>
            </a:r>
            <a:endParaRPr lang="en-US" dirty="0"/>
          </a:p>
          <a:p>
            <a:r>
              <a:rPr lang="en-US" dirty="0"/>
              <a:t>Per-patient average billing </a:t>
            </a:r>
            <a:r>
              <a:rPr lang="en-US" dirty="0" smtClean="0"/>
              <a:t>amounts</a:t>
            </a:r>
            <a:endParaRPr lang="en-US" dirty="0"/>
          </a:p>
          <a:p>
            <a:r>
              <a:rPr lang="en-US" dirty="0"/>
              <a:t>Per-patient average visit </a:t>
            </a:r>
            <a:r>
              <a:rPr lang="en-US" dirty="0" smtClean="0"/>
              <a:t>numbers</a:t>
            </a:r>
            <a:endParaRPr lang="en-US" dirty="0"/>
          </a:p>
          <a:p>
            <a:r>
              <a:rPr lang="en-US" dirty="0"/>
              <a:t>Per-patient average medical </a:t>
            </a:r>
            <a:r>
              <a:rPr lang="en-US" dirty="0" smtClean="0"/>
              <a:t>tests</a:t>
            </a:r>
            <a:endParaRPr lang="en-US" dirty="0"/>
          </a:p>
          <a:p>
            <a:r>
              <a:rPr lang="en-US" dirty="0"/>
              <a:t>Per-patient average medical test </a:t>
            </a:r>
            <a:r>
              <a:rPr lang="en-US" dirty="0" smtClean="0"/>
              <a:t>costs</a:t>
            </a:r>
            <a:endParaRPr lang="en-US" dirty="0"/>
          </a:p>
          <a:p>
            <a:r>
              <a:rPr lang="en-US" dirty="0"/>
              <a:t>Per-patient average prescription ratios (of specially monitored drugs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5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can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Develop Predictive </a:t>
            </a:r>
            <a:r>
              <a:rPr lang="en-US" dirty="0"/>
              <a:t>models </a:t>
            </a:r>
            <a:r>
              <a:rPr lang="en-US" dirty="0" smtClean="0"/>
              <a:t>that can </a:t>
            </a:r>
            <a:r>
              <a:rPr lang="en-US" dirty="0"/>
              <a:t>predict potential fraudulent claims and providers. </a:t>
            </a:r>
            <a:endParaRPr lang="en-US" dirty="0" smtClean="0"/>
          </a:p>
          <a:p>
            <a:r>
              <a:rPr lang="en-US" dirty="0" smtClean="0"/>
              <a:t>Problem:</a:t>
            </a:r>
            <a:r>
              <a:rPr lang="en-US" dirty="0"/>
              <a:t> </a:t>
            </a:r>
            <a:r>
              <a:rPr lang="en-US" dirty="0" smtClean="0"/>
              <a:t>Difficult to </a:t>
            </a:r>
            <a:r>
              <a:rPr lang="en-US" dirty="0"/>
              <a:t>obtain training historical data as most fraudulent claims may have not been discovered!</a:t>
            </a:r>
          </a:p>
          <a:p>
            <a:r>
              <a:rPr lang="en-US" dirty="0" smtClean="0"/>
              <a:t>Predictive </a:t>
            </a:r>
            <a:r>
              <a:rPr lang="en-US" dirty="0"/>
              <a:t>modeling </a:t>
            </a:r>
            <a:r>
              <a:rPr lang="en-US" dirty="0" smtClean="0"/>
              <a:t>tips: </a:t>
            </a:r>
          </a:p>
          <a:p>
            <a:pPr lvl="1"/>
            <a:r>
              <a:rPr lang="en-US" dirty="0" smtClean="0"/>
              <a:t>Large neural networks with a large number of input and hidden nodes lead to </a:t>
            </a:r>
            <a:r>
              <a:rPr lang="en-US" i="1" dirty="0" smtClean="0"/>
              <a:t>overfitting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Large networks, especially with small training datasets, can remember individual records. This is no good predictive model. </a:t>
            </a:r>
          </a:p>
          <a:p>
            <a:pPr lvl="1"/>
            <a:r>
              <a:rPr lang="en-US" dirty="0" smtClean="0"/>
              <a:t>A better way is to decompose problems into multiple smaller neural networks with a small number of input and hidden layer nodes, each network predicting one type of frauds.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4- Claim Price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medical claim price based on Procedure code and Diagnosis code</a:t>
            </a:r>
          </a:p>
          <a:p>
            <a:r>
              <a:rPr lang="en-US" dirty="0" smtClean="0"/>
              <a:t>Obtain data from </a:t>
            </a:r>
            <a:r>
              <a:rPr lang="en-US" dirty="0"/>
              <a:t>United States’ Centers for Medicare &amp; Medicaid Services (CMS) website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863181"/>
            <a:ext cx="7696200" cy="28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0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Analyzing health insurance claims on different timescales to predict days in hospital</a:t>
            </a:r>
            <a:endParaRPr lang="en-US" dirty="0"/>
          </a:p>
          <a:p>
            <a:r>
              <a:rPr lang="en-US" dirty="0">
                <a:hlinkClick r:id="rId3"/>
              </a:rPr>
              <a:t>Algorithmic Prediction of Health-Care </a:t>
            </a:r>
            <a:r>
              <a:rPr lang="en-US" dirty="0" smtClean="0">
                <a:hlinkClick r:id="rId3"/>
              </a:rPr>
              <a:t>Costs</a:t>
            </a:r>
            <a:endParaRPr lang="en-US" dirty="0" smtClean="0"/>
          </a:p>
          <a:p>
            <a:r>
              <a:rPr lang="en-US" dirty="0">
                <a:hlinkClick r:id="rId4"/>
              </a:rPr>
              <a:t>Data Mining to Predict and Prevent Errors in Health Insurance Claims Processing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48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 5- Provider/Sales Agent Performance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Sales data--- data extract of IDV/ any other agent tool</a:t>
            </a:r>
          </a:p>
          <a:p>
            <a:r>
              <a:rPr lang="en-US" dirty="0" smtClean="0"/>
              <a:t>Analyze the success rate</a:t>
            </a:r>
          </a:p>
          <a:p>
            <a:r>
              <a:rPr lang="en-US" dirty="0" smtClean="0">
                <a:hlinkClick r:id="rId2"/>
              </a:rPr>
              <a:t>Research paper t study and implement to solve our case study</a:t>
            </a:r>
            <a:endParaRPr lang="en-US" dirty="0" smtClean="0"/>
          </a:p>
          <a:p>
            <a:r>
              <a:rPr lang="en-US" dirty="0" smtClean="0"/>
              <a:t>Explaining </a:t>
            </a:r>
            <a:r>
              <a:rPr lang="en-US" dirty="0"/>
              <a:t>machine learning models in sales predictions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0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6- Market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sales of various medical plans </a:t>
            </a:r>
            <a:r>
              <a:rPr lang="en-US" dirty="0" smtClean="0"/>
              <a:t>demographically</a:t>
            </a:r>
          </a:p>
          <a:p>
            <a:r>
              <a:rPr lang="en-US" dirty="0" smtClean="0"/>
              <a:t>Research Papers</a:t>
            </a:r>
          </a:p>
          <a:p>
            <a:r>
              <a:rPr lang="en-US" dirty="0">
                <a:hlinkClick r:id="rId2"/>
              </a:rPr>
              <a:t>A New Approach to Segmentation for the Changing Insurance </a:t>
            </a:r>
            <a:r>
              <a:rPr lang="en-US" dirty="0" smtClean="0">
                <a:hlinkClick r:id="rId2"/>
              </a:rPr>
              <a:t>Industry</a:t>
            </a:r>
            <a:endParaRPr lang="en-US" dirty="0" smtClean="0"/>
          </a:p>
          <a:p>
            <a:r>
              <a:rPr lang="en-US" dirty="0">
                <a:hlinkClick r:id="rId3"/>
              </a:rPr>
              <a:t>Why Health Insurance Companies Should Use Psychographic Segmentation in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7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15 AI Applications / </a:t>
            </a:r>
            <a:r>
              <a:rPr lang="en-US" sz="3600" b="1" dirty="0" err="1"/>
              <a:t>Usecases</a:t>
            </a:r>
            <a:r>
              <a:rPr lang="en-US" sz="3600" b="1" dirty="0"/>
              <a:t> in Healthcare [2018 update</a:t>
            </a:r>
            <a:r>
              <a:rPr lang="en-US" sz="3600" b="1" dirty="0" smtClean="0"/>
              <a:t>]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1700" b="1" dirty="0"/>
              <a:t>Source-https://blog.appliedai.com/healthcare-</a:t>
            </a:r>
            <a:r>
              <a:rPr lang="en-US" sz="1700" b="1" dirty="0" err="1"/>
              <a:t>ai</a:t>
            </a:r>
            <a:r>
              <a:rPr lang="en-US" sz="1700" b="1" dirty="0"/>
              <a:t>/</a:t>
            </a:r>
            <a:endParaRPr lang="en-US" sz="17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79" y="1624012"/>
            <a:ext cx="7418042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44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 smtClean="0"/>
          </a:p>
          <a:p>
            <a:pPr marL="0" indent="0" algn="ctr">
              <a:buNone/>
            </a:pPr>
            <a:r>
              <a:rPr lang="en-US" sz="8000" dirty="0" smtClean="0"/>
              <a:t>Thank you</a:t>
            </a:r>
            <a:endParaRPr lang="en-US" sz="8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8763000" cy="609600"/>
          </a:xfrm>
        </p:spPr>
        <p:txBody>
          <a:bodyPr lIns="0" rIns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How do I identify relevant use cases?</a:t>
            </a:r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038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New to the Data Science/Analytics Field</a:t>
            </a:r>
          </a:p>
          <a:p>
            <a:r>
              <a:rPr lang="en-US" dirty="0" smtClean="0"/>
              <a:t>Don’t know how to start!</a:t>
            </a:r>
          </a:p>
          <a:p>
            <a:r>
              <a:rPr lang="en-US" dirty="0" smtClean="0"/>
              <a:t>Research! Research! Research</a:t>
            </a:r>
          </a:p>
          <a:p>
            <a:r>
              <a:rPr lang="en-US" dirty="0" smtClean="0"/>
              <a:t>Analyze how data scientists are contributing in healthcare domain</a:t>
            </a:r>
          </a:p>
          <a:p>
            <a:pPr lvl="1"/>
            <a:r>
              <a:rPr lang="en-US" dirty="0" smtClean="0"/>
              <a:t>White papers may not be available </a:t>
            </a:r>
          </a:p>
          <a:p>
            <a:r>
              <a:rPr lang="en-US" dirty="0" smtClean="0"/>
              <a:t>Gather/study research papers and reproduce the results</a:t>
            </a:r>
          </a:p>
          <a:p>
            <a:pPr lvl="1"/>
            <a:r>
              <a:rPr lang="en-US" dirty="0" smtClean="0"/>
              <a:t>Science-Direct, Elsevier,</a:t>
            </a:r>
            <a:r>
              <a:rPr lang="en-US" dirty="0"/>
              <a:t> </a:t>
            </a:r>
            <a:r>
              <a:rPr lang="en-US" dirty="0" smtClean="0"/>
              <a:t>Academia.edu</a:t>
            </a:r>
          </a:p>
          <a:p>
            <a:pPr lvl="1"/>
            <a:r>
              <a:rPr lang="en-US" dirty="0" smtClean="0"/>
              <a:t>Data not available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Pratik Shirbhate- Big data and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8763000" cy="609600"/>
          </a:xfrm>
        </p:spPr>
        <p:txBody>
          <a:bodyPr lIns="0" rIns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How do I get the Data?</a:t>
            </a:r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Have you already identified the problem?</a:t>
            </a:r>
          </a:p>
          <a:p>
            <a:r>
              <a:rPr lang="en-US" dirty="0" smtClean="0"/>
              <a:t>Have your found high level idea to approach to the solution</a:t>
            </a:r>
          </a:p>
          <a:p>
            <a:r>
              <a:rPr lang="en-US" dirty="0" smtClean="0"/>
              <a:t>Where do I get the data?</a:t>
            </a:r>
          </a:p>
          <a:p>
            <a:endParaRPr lang="en-US" dirty="0"/>
          </a:p>
          <a:p>
            <a:r>
              <a:rPr lang="en-US" dirty="0" smtClean="0"/>
              <a:t>Get publically available related data from </a:t>
            </a:r>
            <a:r>
              <a:rPr lang="en-US" dirty="0" err="1" smtClean="0"/>
              <a:t>Kaggle</a:t>
            </a:r>
            <a:r>
              <a:rPr lang="en-US" dirty="0"/>
              <a:t>, UCI Machine Learning Repository, Data.gov, Data </a:t>
            </a:r>
            <a:r>
              <a:rPr lang="en-US" dirty="0" smtClean="0"/>
              <a:t>USA,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80978" y="4852261"/>
            <a:ext cx="3422123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12878" y="4852261"/>
            <a:ext cx="3289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Formatting, Cleaning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95378" y="6005441"/>
            <a:ext cx="1569236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27277" y="6005441"/>
            <a:ext cx="1313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Storage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41146" y="5983069"/>
            <a:ext cx="105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2528778" y="5385661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12878" y="3721453"/>
            <a:ext cx="3390223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2482" y="3688806"/>
            <a:ext cx="3163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Understanding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Up Arrow 30"/>
          <p:cNvSpPr/>
          <p:nvPr/>
        </p:nvSpPr>
        <p:spPr>
          <a:xfrm>
            <a:off x="2528778" y="4254853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78901" y="2602992"/>
            <a:ext cx="2185713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78902" y="2602992"/>
            <a:ext cx="1952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Access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Up Arrow 33"/>
          <p:cNvSpPr/>
          <p:nvPr/>
        </p:nvSpPr>
        <p:spPr>
          <a:xfrm>
            <a:off x="2452578" y="3136392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4517278" y="37175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93702" y="3702439"/>
            <a:ext cx="2735898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13305" y="3669792"/>
            <a:ext cx="2616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Integration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662650" y="2526792"/>
            <a:ext cx="2184060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62650" y="2526792"/>
            <a:ext cx="2184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Analysis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Up Arrow 39"/>
          <p:cNvSpPr/>
          <p:nvPr/>
        </p:nvSpPr>
        <p:spPr>
          <a:xfrm>
            <a:off x="6398923" y="3072384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Left Arrow 40"/>
          <p:cNvSpPr/>
          <p:nvPr/>
        </p:nvSpPr>
        <p:spPr>
          <a:xfrm>
            <a:off x="3773973" y="600544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8901" y="1470177"/>
            <a:ext cx="6467807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90801" y="1534180"/>
            <a:ext cx="350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Visualization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Up Arrow 43"/>
          <p:cNvSpPr/>
          <p:nvPr/>
        </p:nvSpPr>
        <p:spPr>
          <a:xfrm>
            <a:off x="2427023" y="1993392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Up Arrow 44"/>
          <p:cNvSpPr/>
          <p:nvPr/>
        </p:nvSpPr>
        <p:spPr>
          <a:xfrm>
            <a:off x="6373368" y="1929384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493" y="838200"/>
            <a:ext cx="681748" cy="69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565" y="658381"/>
            <a:ext cx="928094" cy="88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1- Predict Drug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Demand Forecasting in Pharmaceutical Industry Using Artificial Intelligence: Neuro-Fuzzy </a:t>
            </a:r>
            <a:r>
              <a:rPr lang="en-US" dirty="0" smtClean="0">
                <a:hlinkClick r:id="rId2"/>
              </a:rPr>
              <a:t>Approach</a:t>
            </a:r>
            <a:endParaRPr lang="en-US" dirty="0" smtClean="0"/>
          </a:p>
          <a:p>
            <a:r>
              <a:rPr lang="en-US" dirty="0"/>
              <a:t>In this study, the actual sales amounts of a pharmaceutical company for seven years period were considered in order to forecast next period’s </a:t>
            </a:r>
            <a:r>
              <a:rPr lang="en-US" dirty="0" smtClean="0"/>
              <a:t>demands</a:t>
            </a:r>
          </a:p>
          <a:p>
            <a:r>
              <a:rPr lang="en-US" dirty="0" smtClean="0"/>
              <a:t>Determine </a:t>
            </a:r>
            <a:r>
              <a:rPr lang="en-US" dirty="0"/>
              <a:t>which products are purchased, where, when, and in what </a:t>
            </a:r>
            <a:r>
              <a:rPr lang="en-US" dirty="0" smtClean="0"/>
              <a:t>quantities</a:t>
            </a:r>
          </a:p>
          <a:p>
            <a:r>
              <a:rPr lang="en-US" dirty="0" smtClean="0"/>
              <a:t>Researches will not share the data for various reasons</a:t>
            </a:r>
          </a:p>
          <a:p>
            <a:r>
              <a:rPr lang="en-US" dirty="0" smtClean="0"/>
              <a:t>Obtain a sample sales data</a:t>
            </a:r>
          </a:p>
          <a:p>
            <a:r>
              <a:rPr lang="en-US" dirty="0" smtClean="0">
                <a:hlinkClick r:id="rId3"/>
              </a:rPr>
              <a:t>Kaggle.com</a:t>
            </a:r>
            <a:endParaRPr lang="en-US" dirty="0" smtClean="0"/>
          </a:p>
          <a:p>
            <a:r>
              <a:rPr lang="en-US" dirty="0" smtClean="0"/>
              <a:t>Synthesize the data based on your needs</a:t>
            </a:r>
          </a:p>
          <a:p>
            <a:r>
              <a:rPr lang="en-US" dirty="0" smtClean="0"/>
              <a:t>This study will help to improve the sales and formulate better marketing strategies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6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2- Predict DME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Extension of use case 1</a:t>
            </a:r>
          </a:p>
          <a:p>
            <a:r>
              <a:rPr lang="en-US" dirty="0" smtClean="0"/>
              <a:t>Identify DME Claims data- Claims explorer</a:t>
            </a:r>
          </a:p>
          <a:p>
            <a:r>
              <a:rPr lang="en-US" dirty="0" smtClean="0"/>
              <a:t>Find pattern in the data</a:t>
            </a:r>
          </a:p>
          <a:p>
            <a:r>
              <a:rPr lang="en-US" dirty="0" smtClean="0"/>
              <a:t>Identify regions where sales of DME was high/low</a:t>
            </a:r>
          </a:p>
          <a:p>
            <a:r>
              <a:rPr lang="en-US" dirty="0" smtClean="0"/>
              <a:t>Forecast the sales and develop marketing strategies</a:t>
            </a:r>
          </a:p>
          <a:p>
            <a:r>
              <a:rPr lang="en-US" dirty="0" smtClean="0"/>
              <a:t>Reinforcement learning-</a:t>
            </a:r>
            <a:r>
              <a:rPr lang="en-US" dirty="0" smtClean="0">
                <a:sym typeface="Wingdings" panose="05000000000000000000" pitchFamily="2" charset="2"/>
              </a:rPr>
              <a:t> Which DMEs are often bought together- Give them discount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 3- Claim Review Prioritization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 of July 2017, HCCI held approximately </a:t>
            </a:r>
            <a:r>
              <a:rPr lang="en-US" b="1" dirty="0"/>
              <a:t>1 billion</a:t>
            </a:r>
            <a:r>
              <a:rPr lang="en-US" dirty="0"/>
              <a:t> commercial medical and pharmacy claims per </a:t>
            </a:r>
            <a:r>
              <a:rPr lang="en-US" dirty="0" smtClean="0"/>
              <a:t>year</a:t>
            </a:r>
          </a:p>
          <a:p>
            <a:r>
              <a:rPr lang="en-US" dirty="0"/>
              <a:t>The finding showed that out of </a:t>
            </a:r>
            <a:r>
              <a:rPr lang="en-US" dirty="0" smtClean="0"/>
              <a:t>these 1 billion claims submitted, </a:t>
            </a:r>
            <a:r>
              <a:rPr lang="en-US" dirty="0"/>
              <a:t>around </a:t>
            </a:r>
            <a:r>
              <a:rPr lang="en-US" b="1" dirty="0"/>
              <a:t>nine</a:t>
            </a:r>
            <a:r>
              <a:rPr lang="en-US" dirty="0"/>
              <a:t> percent of </a:t>
            </a:r>
            <a:r>
              <a:rPr lang="en-US" dirty="0" smtClean="0"/>
              <a:t>claims </a:t>
            </a:r>
            <a:r>
              <a:rPr lang="en-US" dirty="0"/>
              <a:t>were initially </a:t>
            </a:r>
            <a:r>
              <a:rPr lang="en-US" dirty="0" smtClean="0"/>
              <a:t>denied</a:t>
            </a:r>
          </a:p>
          <a:p>
            <a:r>
              <a:rPr lang="en-US" dirty="0" smtClean="0"/>
              <a:t>5 Million Medical claims are Audited</a:t>
            </a:r>
          </a:p>
          <a:p>
            <a:r>
              <a:rPr lang="en-US" dirty="0" smtClean="0"/>
              <a:t>Random Sampling-</a:t>
            </a:r>
            <a:r>
              <a:rPr lang="en-US" dirty="0" smtClean="0">
                <a:sym typeface="Wingdings" panose="05000000000000000000" pitchFamily="2" charset="2"/>
              </a:rPr>
              <a:t> Not optimal solution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Develop strategy by analyzing denied claims data/pattern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Identify potential claims that are more prone to incorrect denial/over payment/underpayment and route them to auditing systems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3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 4- Medical Claim Fraud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/>
              </a:rPr>
              <a:t>IEEE Paper</a:t>
            </a:r>
            <a:endParaRPr lang="en-US" dirty="0" smtClean="0"/>
          </a:p>
          <a:p>
            <a:r>
              <a:rPr lang="en-US" dirty="0"/>
              <a:t>According to a recent survey, it is estimated that the number of false claims in the industry is approximately 15 per cent of total </a:t>
            </a:r>
            <a:r>
              <a:rPr lang="en-US" dirty="0" smtClean="0"/>
              <a:t>claims</a:t>
            </a:r>
            <a:endParaRPr lang="en-US" dirty="0"/>
          </a:p>
          <a:p>
            <a:r>
              <a:rPr lang="en-US" dirty="0"/>
              <a:t>Insurance companies in USA incur losses over 30 billion USD annually to healthcare insurance </a:t>
            </a:r>
            <a:r>
              <a:rPr lang="en-US" dirty="0" smtClean="0"/>
              <a:t>frauds</a:t>
            </a:r>
          </a:p>
          <a:p>
            <a:r>
              <a:rPr lang="en-US" dirty="0"/>
              <a:t>H</a:t>
            </a:r>
            <a:r>
              <a:rPr lang="en-US" dirty="0" smtClean="0"/>
              <a:t>ealthcare </a:t>
            </a:r>
            <a:r>
              <a:rPr lang="en-US" dirty="0"/>
              <a:t>frauds are not obvious and thus difficult to </a:t>
            </a:r>
            <a:r>
              <a:rPr lang="en-US" dirty="0" smtClean="0"/>
              <a:t>detect-</a:t>
            </a:r>
            <a:r>
              <a:rPr lang="en-US" dirty="0" smtClean="0">
                <a:sym typeface="Wingdings" panose="05000000000000000000" pitchFamily="2" charset="2"/>
              </a:rPr>
              <a:t> Anomaly Detection</a:t>
            </a:r>
            <a:endParaRPr lang="en-US" dirty="0" smtClean="0"/>
          </a:p>
          <a:p>
            <a:r>
              <a:rPr lang="en-US" dirty="0" smtClean="0"/>
              <a:t>Don’t have access to read full text</a:t>
            </a:r>
          </a:p>
          <a:p>
            <a:r>
              <a:rPr lang="en-US" dirty="0" smtClean="0"/>
              <a:t>Don’t have data</a:t>
            </a:r>
          </a:p>
          <a:p>
            <a:r>
              <a:rPr lang="en-US" dirty="0" smtClean="0"/>
              <a:t>Get paid access to IEEE in order to get access to all paper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healthcare fraud by health care providers and patients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Providers: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/>
              <a:t>B</a:t>
            </a:r>
            <a:r>
              <a:rPr lang="en-US" dirty="0" smtClean="0"/>
              <a:t>illing </a:t>
            </a:r>
            <a:r>
              <a:rPr lang="en-US" dirty="0"/>
              <a:t>for services not </a:t>
            </a:r>
            <a:r>
              <a:rPr lang="en-US" dirty="0" smtClean="0"/>
              <a:t>provided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sz="2500" dirty="0" smtClean="0"/>
              <a:t>  Administering </a:t>
            </a:r>
            <a:r>
              <a:rPr lang="en-US" sz="2500" dirty="0"/>
              <a:t>(more) tests and treatments or providing </a:t>
            </a:r>
            <a:r>
              <a:rPr lang="en-US" sz="2500" dirty="0" smtClean="0"/>
              <a:t>equipment's </a:t>
            </a:r>
            <a:r>
              <a:rPr lang="en-US" sz="2500" dirty="0"/>
              <a:t>that are </a:t>
            </a:r>
            <a:r>
              <a:rPr lang="en-US" sz="2500" dirty="0" smtClean="0"/>
              <a:t>   not </a:t>
            </a:r>
            <a:r>
              <a:rPr lang="en-US" sz="2500" dirty="0"/>
              <a:t>medically </a:t>
            </a:r>
            <a:r>
              <a:rPr lang="en-US" sz="2500" dirty="0" smtClean="0"/>
              <a:t>necessary</a:t>
            </a:r>
            <a:endParaRPr lang="en-US" sz="2500" dirty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/>
              <a:t>A</a:t>
            </a:r>
            <a:r>
              <a:rPr lang="en-US" dirty="0" smtClean="0"/>
              <a:t>dministering </a:t>
            </a:r>
            <a:r>
              <a:rPr lang="en-US" dirty="0"/>
              <a:t>more expensive tests and </a:t>
            </a:r>
            <a:r>
              <a:rPr lang="en-US" dirty="0" smtClean="0"/>
              <a:t>equipment's </a:t>
            </a:r>
            <a:r>
              <a:rPr lang="en-US" dirty="0"/>
              <a:t>(up-coding</a:t>
            </a:r>
            <a:r>
              <a:rPr lang="en-US" dirty="0" smtClean="0"/>
              <a:t>)</a:t>
            </a:r>
            <a:endParaRPr lang="en-US" dirty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/>
              <a:t>M</a:t>
            </a:r>
            <a:r>
              <a:rPr lang="en-US" dirty="0" smtClean="0"/>
              <a:t>ultiple-billing </a:t>
            </a:r>
            <a:r>
              <a:rPr lang="en-US" dirty="0"/>
              <a:t>for services </a:t>
            </a:r>
            <a:r>
              <a:rPr lang="en-US" dirty="0" smtClean="0"/>
              <a:t>rendered</a:t>
            </a:r>
            <a:endParaRPr lang="en-US" dirty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/>
              <a:t>U</a:t>
            </a:r>
            <a:r>
              <a:rPr lang="en-US" dirty="0" smtClean="0"/>
              <a:t>nbundling </a:t>
            </a:r>
            <a:r>
              <a:rPr lang="en-US" dirty="0"/>
              <a:t>or billing separately for laboratory tests performed together to get higher </a:t>
            </a:r>
            <a:r>
              <a:rPr lang="en-US" dirty="0" smtClean="0"/>
              <a:t>reimbursements</a:t>
            </a:r>
            <a:endParaRPr lang="en-US" dirty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/>
              <a:t>C</a:t>
            </a:r>
            <a:r>
              <a:rPr lang="en-US" dirty="0" smtClean="0"/>
              <a:t>harging </a:t>
            </a:r>
            <a:r>
              <a:rPr lang="en-US" dirty="0"/>
              <a:t>more than peers for the same </a:t>
            </a:r>
            <a:r>
              <a:rPr lang="en-US" dirty="0" smtClean="0"/>
              <a:t>services</a:t>
            </a:r>
            <a:endParaRPr lang="en-US" dirty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/>
              <a:t>C</a:t>
            </a:r>
            <a:r>
              <a:rPr lang="en-US" dirty="0" smtClean="0"/>
              <a:t>onducting </a:t>
            </a:r>
            <a:r>
              <a:rPr lang="en-US" dirty="0"/>
              <a:t>medically unrelated procedures and </a:t>
            </a:r>
            <a:r>
              <a:rPr lang="en-US" dirty="0" smtClean="0"/>
              <a:t>services</a:t>
            </a:r>
          </a:p>
          <a:p>
            <a:pPr marL="400050" lvl="1" indent="0">
              <a:buNone/>
            </a:pPr>
            <a:endParaRPr lang="en-US" dirty="0"/>
          </a:p>
          <a:p>
            <a:r>
              <a:rPr lang="en-US" dirty="0"/>
              <a:t>Policy holders </a:t>
            </a:r>
            <a:endParaRPr lang="en-US" dirty="0" smtClean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raveling </a:t>
            </a:r>
            <a:r>
              <a:rPr lang="en-US" dirty="0"/>
              <a:t>long distance for treatment which may be available nearby. (Possibly scams by bogus providers.)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/>
              <a:t>L</a:t>
            </a:r>
            <a:r>
              <a:rPr lang="en-US" dirty="0" smtClean="0"/>
              <a:t>etting </a:t>
            </a:r>
            <a:r>
              <a:rPr lang="en-US" dirty="0"/>
              <a:t>others use their healthcare </a:t>
            </a:r>
            <a:r>
              <a:rPr lang="en-US" dirty="0" smtClean="0"/>
              <a:t>cards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8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880</Words>
  <Application>Microsoft Office PowerPoint</Application>
  <PresentationFormat>On-screen Show (4:3)</PresentationFormat>
  <Paragraphs>147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1_Office Theme</vt:lpstr>
      <vt:lpstr>Research- Case Studies Identification</vt:lpstr>
      <vt:lpstr>How do I identify relevant use cases?</vt:lpstr>
      <vt:lpstr>How do I get the Data?</vt:lpstr>
      <vt:lpstr>Approach</vt:lpstr>
      <vt:lpstr>Use Case 1- Predict Drug Demand</vt:lpstr>
      <vt:lpstr>Use Case 2- Predict DME Demand</vt:lpstr>
      <vt:lpstr>Use Case 3- Claim Review Prioritization</vt:lpstr>
      <vt:lpstr>Use Case 4- Medical Claim Fraud Detection</vt:lpstr>
      <vt:lpstr>Examples of healthcare fraud by health care providers and patients</vt:lpstr>
      <vt:lpstr>Statistical healthcare fraud detection techniques</vt:lpstr>
      <vt:lpstr>What we can do?</vt:lpstr>
      <vt:lpstr>Use Case 4- Claim Price Prediction</vt:lpstr>
      <vt:lpstr>Research Paper</vt:lpstr>
      <vt:lpstr>Use Case 5- Provider/Sales Agent Performance Prediction</vt:lpstr>
      <vt:lpstr>Use Case 6- Market Segmentation</vt:lpstr>
      <vt:lpstr>15 AI Applications / Usecases in Healthcare [2018 update] Source-https://blog.appliedai.com/healthcare-ai/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</dc:creator>
  <cp:lastModifiedBy>Shirbhate, Pratik (Cognizant)</cp:lastModifiedBy>
  <cp:revision>148</cp:revision>
  <dcterms:created xsi:type="dcterms:W3CDTF">2012-01-12T20:50:20Z</dcterms:created>
  <dcterms:modified xsi:type="dcterms:W3CDTF">2018-08-30T12:51:14Z</dcterms:modified>
</cp:coreProperties>
</file>