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7" r:id="rId3"/>
    <p:sldId id="258" r:id="rId4"/>
    <p:sldId id="413" r:id="rId5"/>
    <p:sldId id="388" r:id="rId6"/>
    <p:sldId id="414" r:id="rId7"/>
    <p:sldId id="415" r:id="rId8"/>
    <p:sldId id="416" r:id="rId9"/>
    <p:sldId id="417" r:id="rId10"/>
    <p:sldId id="418" r:id="rId11"/>
    <p:sldId id="419" r:id="rId12"/>
    <p:sldId id="420" r:id="rId13"/>
    <p:sldId id="421" r:id="rId14"/>
    <p:sldId id="39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EFE5D-F28E-425D-B710-35F65DC9691E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5D666-951B-48EB-87FD-60AA1AE28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58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089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29577" indent="-280607" defTabSz="915089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2426" indent="-224485" defTabSz="915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1396" indent="-224485" defTabSz="915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0367" indent="-224485" defTabSz="915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69337" indent="-224485" defTabSz="915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18308" indent="-224485" defTabSz="915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67278" indent="-224485" defTabSz="915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6248" indent="-224485" defTabSz="915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D688D79-8BF5-4604-BB1E-BADDE5DFCE90}" type="slidenum">
              <a:rPr lang="en-US"/>
              <a:pPr eaLnBrk="1" hangingPunct="1"/>
              <a:t>1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8975"/>
            <a:ext cx="4565650" cy="3425825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541" y="4343869"/>
            <a:ext cx="5026920" cy="4111050"/>
          </a:xfrm>
          <a:noFill/>
        </p:spPr>
        <p:txBody>
          <a:bodyPr lIns="89850" tIns="44922" rIns="89850" bIns="44922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089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29577" indent="-280607" defTabSz="915089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2426" indent="-224485" defTabSz="915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1396" indent="-224485" defTabSz="915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0367" indent="-224485" defTabSz="915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69337" indent="-224485" defTabSz="915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18308" indent="-224485" defTabSz="915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67278" indent="-224485" defTabSz="915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6248" indent="-224485" defTabSz="915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0B34F8E-FF3F-435B-A519-24CB37F04C50}" type="slidenum">
              <a:rPr lang="en-US"/>
              <a:pPr eaLnBrk="1" hangingPunct="1"/>
              <a:t>2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7388"/>
            <a:ext cx="4567237" cy="3427412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541" y="4342307"/>
            <a:ext cx="5026920" cy="4114174"/>
          </a:xfrm>
          <a:noFill/>
        </p:spPr>
        <p:txBody>
          <a:bodyPr lIns="89876" tIns="44937" rIns="89876" bIns="44937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089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29577" indent="-280607" defTabSz="915089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2426" indent="-224485" defTabSz="915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1396" indent="-224485" defTabSz="915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0367" indent="-224485" defTabSz="915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69337" indent="-224485" defTabSz="915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18308" indent="-224485" defTabSz="915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67278" indent="-224485" defTabSz="915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6248" indent="-224485" defTabSz="915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0B34F8E-FF3F-435B-A519-24CB37F04C50}" type="slidenum">
              <a:rPr lang="en-US"/>
              <a:pPr eaLnBrk="1" hangingPunct="1"/>
              <a:t>3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7388"/>
            <a:ext cx="4567237" cy="3427412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541" y="4342307"/>
            <a:ext cx="5026920" cy="4114174"/>
          </a:xfrm>
          <a:noFill/>
        </p:spPr>
        <p:txBody>
          <a:bodyPr lIns="89876" tIns="44937" rIns="89876" bIns="44937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85954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46C4-40F4-4644-A48D-075DBBE8D754}" type="datetime1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778F-2000-4251-AD45-224CC63B8A47}" type="datetime1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4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DE1B-D8EF-4B43-BC80-E2C45B0942E0}" type="datetime1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66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9626-2759-48DE-9CFC-368EA5F31899}" type="datetime1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16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7DF0-ABAD-429D-9453-F17752D0FDFD}" type="datetime1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26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B5BE-37D9-4E7F-9FF7-2859E1A96599}" type="datetime1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2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F7F3-D792-40BA-AFA1-50F84A4509D5}" type="datetime1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98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85A98-8F3F-4825-801A-81D76526C221}" type="datetime1">
              <a:rPr lang="en-US" smtClean="0"/>
              <a:t>8/30/2018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02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E314-48B5-4AF6-A17C-23248E6C70D7}" type="datetime1">
              <a:rPr lang="en-US" smtClean="0"/>
              <a:t>8/30/2018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255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A8B4-F695-43C9-ABFA-6F4C9CFF05FF}" type="datetime1">
              <a:rPr lang="en-US" smtClean="0"/>
              <a:t>8/30/2018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333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5005-CF37-4190-A9D2-C48795E616FA}" type="datetime1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6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1DD6-B5D9-4867-B4DA-4D81BB8759DC}" type="datetime1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936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3DA2-838D-4026-AD0E-C5842A784CA9}" type="datetime1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117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8A59-E2D2-4949-85C3-AE1B65F3895B}" type="datetime1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43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137D-B60A-440D-A152-655DF1A1771E}" type="datetime1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0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7E54-8C52-4FDD-A840-F195FF781EA5}" type="datetime1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3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C93A-CA82-442F-A5D4-1A051FC0EB25}" type="datetime1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5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1DA6-BFA8-4F33-8B92-405BBFA9CAAF}" type="datetime1">
              <a:rPr lang="en-US" smtClean="0"/>
              <a:t>8/30/2018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61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394D-FF84-442F-A1C0-32A933F7FAB7}" type="datetime1">
              <a:rPr lang="en-US" smtClean="0"/>
              <a:t>8/30/2018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7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EEBEC-A931-4457-AD96-FDF8233AD429}" type="datetime1">
              <a:rPr lang="en-US" smtClean="0"/>
              <a:t>8/30/2018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3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59B2-716F-4325-8224-3EF3EA132305}" type="datetime1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9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B5896-25FD-4E89-A63A-51A6842EA6BA}" type="datetime1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70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D86A1-D517-44C5-A284-56B023E844BF}" type="datetime1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447800"/>
            <a:ext cx="87630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68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8F53A-65AD-4307-B4A7-FCE798B6C0F9}" type="datetime1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6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Pratik Shirbhate- Big data and data Science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7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ratikshirbhate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kyanyoga/sample-sales-data" TargetMode="External"/><Relationship Id="rId2" Type="http://schemas.openxmlformats.org/officeDocument/2006/relationships/hyperlink" Target="http://dergipark.gov.tr/download/article-file/17762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133600"/>
            <a:ext cx="8763000" cy="838200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Research- Case Studies Identification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840489" y="4419600"/>
            <a:ext cx="42273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Pratik Shirbhate</a:t>
            </a:r>
          </a:p>
          <a:p>
            <a:r>
              <a:rPr lang="en-US" sz="2800" dirty="0" smtClean="0">
                <a:hlinkClick r:id="rId3"/>
              </a:rPr>
              <a:t>pratikshirbhate@gmail.com</a:t>
            </a:r>
            <a:endParaRPr lang="en-US" sz="2800" dirty="0" smtClean="0"/>
          </a:p>
          <a:p>
            <a:r>
              <a:rPr lang="en-US" sz="2800" dirty="0" smtClean="0"/>
              <a:t>+91 7588809138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315200" y="381000"/>
            <a:ext cx="139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31-Aug-2018</a:t>
            </a:r>
          </a:p>
          <a:p>
            <a:r>
              <a:rPr lang="en-US" dirty="0" smtClean="0"/>
              <a:t>Pune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5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Case 5- Provider/Sales Agent Performance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01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 6- Market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 sales of various medical plans demographically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73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15 AI Applications / </a:t>
            </a:r>
            <a:r>
              <a:rPr lang="en-US" sz="3600" b="1" dirty="0" err="1"/>
              <a:t>Usecases</a:t>
            </a:r>
            <a:r>
              <a:rPr lang="en-US" sz="3600" b="1" dirty="0"/>
              <a:t> in Healthcare [2018 update</a:t>
            </a:r>
            <a:r>
              <a:rPr lang="en-US" sz="3600" b="1" dirty="0" smtClean="0"/>
              <a:t>]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1700" b="1" dirty="0"/>
              <a:t>Source-https://blog.appliedai.com/healthcare-</a:t>
            </a:r>
            <a:r>
              <a:rPr lang="en-US" sz="1700" b="1" dirty="0" err="1"/>
              <a:t>ai</a:t>
            </a:r>
            <a:r>
              <a:rPr lang="en-US" sz="1700" b="1" dirty="0"/>
              <a:t>/</a:t>
            </a:r>
            <a:endParaRPr lang="en-US" sz="17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79" y="1624012"/>
            <a:ext cx="7418042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44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8000" dirty="0" smtClean="0"/>
          </a:p>
          <a:p>
            <a:pPr marL="0" indent="0" algn="ctr">
              <a:buNone/>
            </a:pPr>
            <a:r>
              <a:rPr lang="en-US" sz="8000" dirty="0" smtClean="0"/>
              <a:t>Thank you</a:t>
            </a:r>
            <a:endParaRPr lang="en-US" sz="8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838200"/>
            <a:ext cx="8763000" cy="609600"/>
          </a:xfrm>
        </p:spPr>
        <p:txBody>
          <a:bodyPr lIns="0" rIns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How do I identify relevant use cases?</a:t>
            </a:r>
            <a:endParaRPr lang="en-US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763000" cy="4038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New to the Data Science/Analytics Field</a:t>
            </a:r>
          </a:p>
          <a:p>
            <a:r>
              <a:rPr lang="en-US" dirty="0" smtClean="0"/>
              <a:t>Don’t know how to start!</a:t>
            </a:r>
          </a:p>
          <a:p>
            <a:r>
              <a:rPr lang="en-US" dirty="0" smtClean="0"/>
              <a:t>Research! Research! Research</a:t>
            </a:r>
          </a:p>
          <a:p>
            <a:r>
              <a:rPr lang="en-US" dirty="0" smtClean="0"/>
              <a:t>Analyze how data scientists are contributing in healthcare domain</a:t>
            </a:r>
          </a:p>
          <a:p>
            <a:pPr lvl="1"/>
            <a:r>
              <a:rPr lang="en-US" dirty="0" smtClean="0"/>
              <a:t>White papers may not be available </a:t>
            </a:r>
          </a:p>
          <a:p>
            <a:r>
              <a:rPr lang="en-US" dirty="0" smtClean="0"/>
              <a:t>Gather/study research papers and reproduce the results</a:t>
            </a:r>
          </a:p>
          <a:p>
            <a:pPr lvl="1"/>
            <a:r>
              <a:rPr lang="en-US" dirty="0" smtClean="0"/>
              <a:t>Science-Direct, Elsevier,</a:t>
            </a:r>
            <a:r>
              <a:rPr lang="en-US" dirty="0"/>
              <a:t> </a:t>
            </a:r>
            <a:r>
              <a:rPr lang="en-US" dirty="0" smtClean="0"/>
              <a:t>Academia.edu</a:t>
            </a:r>
          </a:p>
          <a:p>
            <a:pPr lvl="1"/>
            <a:r>
              <a:rPr lang="en-US" dirty="0" smtClean="0"/>
              <a:t>Data not available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(c) Pratik Shirbhate- Big data and data Science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3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838200"/>
            <a:ext cx="8763000" cy="609600"/>
          </a:xfrm>
        </p:spPr>
        <p:txBody>
          <a:bodyPr lIns="0" rIns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How do I get the Data?</a:t>
            </a:r>
            <a:endParaRPr lang="en-US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7630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Have you already identified the problem?</a:t>
            </a:r>
          </a:p>
          <a:p>
            <a:r>
              <a:rPr lang="en-US" dirty="0" smtClean="0"/>
              <a:t>Have your found high level idea to approach to the solution</a:t>
            </a:r>
          </a:p>
          <a:p>
            <a:r>
              <a:rPr lang="en-US" dirty="0" smtClean="0"/>
              <a:t>Where do I get the data?</a:t>
            </a:r>
          </a:p>
          <a:p>
            <a:endParaRPr lang="en-US" dirty="0"/>
          </a:p>
          <a:p>
            <a:r>
              <a:rPr lang="en-US" dirty="0" smtClean="0"/>
              <a:t>Get publically available related data from </a:t>
            </a:r>
            <a:r>
              <a:rPr lang="en-US" dirty="0" err="1" smtClean="0"/>
              <a:t>Kaggle</a:t>
            </a:r>
            <a:r>
              <a:rPr lang="en-US" dirty="0"/>
              <a:t>, UCI Machine Learning Repository, Data.gov, Data </a:t>
            </a:r>
            <a:r>
              <a:rPr lang="en-US" dirty="0" smtClean="0"/>
              <a:t>USA, </a:t>
            </a:r>
            <a:r>
              <a:rPr lang="en-US" dirty="0" err="1" smtClean="0"/>
              <a:t>github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9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80978" y="4852261"/>
            <a:ext cx="3422123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12878" y="4852261"/>
            <a:ext cx="3289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Formatting, Cleaning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95378" y="6005441"/>
            <a:ext cx="1569236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27277" y="6005441"/>
            <a:ext cx="1313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Storage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41146" y="5983069"/>
            <a:ext cx="105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Up Arrow 27"/>
          <p:cNvSpPr/>
          <p:nvPr/>
        </p:nvSpPr>
        <p:spPr>
          <a:xfrm>
            <a:off x="2528778" y="5385661"/>
            <a:ext cx="484632" cy="597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112878" y="3721453"/>
            <a:ext cx="3390223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32482" y="3688806"/>
            <a:ext cx="3163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Understanding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Up Arrow 30"/>
          <p:cNvSpPr/>
          <p:nvPr/>
        </p:nvSpPr>
        <p:spPr>
          <a:xfrm>
            <a:off x="2528778" y="4254853"/>
            <a:ext cx="484632" cy="597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378901" y="2602992"/>
            <a:ext cx="2185713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78902" y="2602992"/>
            <a:ext cx="1952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Access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Up Arrow 33"/>
          <p:cNvSpPr/>
          <p:nvPr/>
        </p:nvSpPr>
        <p:spPr>
          <a:xfrm>
            <a:off x="2452578" y="3136392"/>
            <a:ext cx="484632" cy="597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4517278" y="371759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493702" y="3702439"/>
            <a:ext cx="2735898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13305" y="3669792"/>
            <a:ext cx="2616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Integration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662650" y="2526792"/>
            <a:ext cx="2184060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62650" y="2526792"/>
            <a:ext cx="2184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Analysis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Up Arrow 39"/>
          <p:cNvSpPr/>
          <p:nvPr/>
        </p:nvSpPr>
        <p:spPr>
          <a:xfrm>
            <a:off x="6398923" y="3072384"/>
            <a:ext cx="484632" cy="597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Left Arrow 40"/>
          <p:cNvSpPr/>
          <p:nvPr/>
        </p:nvSpPr>
        <p:spPr>
          <a:xfrm>
            <a:off x="3773973" y="6005441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78901" y="1470177"/>
            <a:ext cx="6467807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90801" y="1534180"/>
            <a:ext cx="3505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Visualization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Up Arrow 43"/>
          <p:cNvSpPr/>
          <p:nvPr/>
        </p:nvSpPr>
        <p:spPr>
          <a:xfrm>
            <a:off x="2427023" y="1993392"/>
            <a:ext cx="484632" cy="597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Up Arrow 44"/>
          <p:cNvSpPr/>
          <p:nvPr/>
        </p:nvSpPr>
        <p:spPr>
          <a:xfrm>
            <a:off x="6373368" y="1929384"/>
            <a:ext cx="484632" cy="597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493" y="838200"/>
            <a:ext cx="681748" cy="69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565" y="658381"/>
            <a:ext cx="928094" cy="88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8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1- Predict Drug 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Demand Forecasting in Pharmaceutical Industry Using Artificial Intelligence: Neuro-Fuzzy </a:t>
            </a:r>
            <a:r>
              <a:rPr lang="en-US" dirty="0" smtClean="0">
                <a:hlinkClick r:id="rId2"/>
              </a:rPr>
              <a:t>Approach</a:t>
            </a:r>
            <a:endParaRPr lang="en-US" dirty="0" smtClean="0"/>
          </a:p>
          <a:p>
            <a:r>
              <a:rPr lang="en-US" dirty="0"/>
              <a:t>In this study, the actual sales amounts of a pharmaceutical company for seven years period were considered in order to forecast next period’s </a:t>
            </a:r>
            <a:r>
              <a:rPr lang="en-US" dirty="0" smtClean="0"/>
              <a:t>demands</a:t>
            </a:r>
          </a:p>
          <a:p>
            <a:r>
              <a:rPr lang="en-US" dirty="0" smtClean="0"/>
              <a:t>Determine </a:t>
            </a:r>
            <a:r>
              <a:rPr lang="en-US" dirty="0"/>
              <a:t>which products are purchased, where, when, and in what </a:t>
            </a:r>
            <a:r>
              <a:rPr lang="en-US" dirty="0" smtClean="0"/>
              <a:t>quantities</a:t>
            </a:r>
          </a:p>
          <a:p>
            <a:r>
              <a:rPr lang="en-US" dirty="0" smtClean="0"/>
              <a:t>Researches will not share the data for various reasons</a:t>
            </a:r>
          </a:p>
          <a:p>
            <a:r>
              <a:rPr lang="en-US" dirty="0" smtClean="0"/>
              <a:t>Obtain a sample sales data</a:t>
            </a:r>
          </a:p>
          <a:p>
            <a:r>
              <a:rPr lang="en-US" dirty="0" smtClean="0">
                <a:hlinkClick r:id="rId3"/>
              </a:rPr>
              <a:t>Kaggle.com</a:t>
            </a:r>
            <a:endParaRPr lang="en-US" dirty="0" smtClean="0"/>
          </a:p>
          <a:p>
            <a:r>
              <a:rPr lang="en-US" dirty="0" smtClean="0"/>
              <a:t>Synthesize the data based on your needs</a:t>
            </a:r>
          </a:p>
          <a:p>
            <a:r>
              <a:rPr lang="en-US" dirty="0" smtClean="0"/>
              <a:t>This study will help to improve the sales and formulate better marketing strategies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60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2- Predict DME 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Extension of use case 1</a:t>
            </a:r>
          </a:p>
          <a:p>
            <a:r>
              <a:rPr lang="en-US" dirty="0" smtClean="0"/>
              <a:t>Identify DME Claims data- Claims explorer</a:t>
            </a:r>
          </a:p>
          <a:p>
            <a:r>
              <a:rPr lang="en-US" dirty="0" smtClean="0"/>
              <a:t>Find pattern in the data</a:t>
            </a:r>
          </a:p>
          <a:p>
            <a:r>
              <a:rPr lang="en-US" dirty="0" smtClean="0"/>
              <a:t>Identify regions where sales of DME was high/low</a:t>
            </a:r>
          </a:p>
          <a:p>
            <a:r>
              <a:rPr lang="en-US" dirty="0" smtClean="0"/>
              <a:t>Forecast the sales and develop marketing strategies</a:t>
            </a:r>
          </a:p>
          <a:p>
            <a:r>
              <a:rPr lang="en-US" dirty="0" smtClean="0"/>
              <a:t>Reinforcement learning-</a:t>
            </a:r>
            <a:r>
              <a:rPr lang="en-US" dirty="0" smtClean="0">
                <a:sym typeface="Wingdings" panose="05000000000000000000" pitchFamily="2" charset="2"/>
              </a:rPr>
              <a:t> Which DMEs are often bought together- Give them discount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30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Case 3- Claim Review Prioritization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As of July 2017, HCCI held approximately </a:t>
            </a:r>
            <a:r>
              <a:rPr lang="en-US" b="1" dirty="0"/>
              <a:t>1 billion</a:t>
            </a:r>
            <a:r>
              <a:rPr lang="en-US" dirty="0"/>
              <a:t> commercial medical and pharmacy claims per </a:t>
            </a:r>
            <a:r>
              <a:rPr lang="en-US" dirty="0" smtClean="0"/>
              <a:t>year</a:t>
            </a:r>
          </a:p>
          <a:p>
            <a:r>
              <a:rPr lang="en-US" dirty="0"/>
              <a:t>The finding showed that out of </a:t>
            </a:r>
            <a:r>
              <a:rPr lang="en-US" dirty="0" smtClean="0"/>
              <a:t>these 1 billion claims submitted, </a:t>
            </a:r>
            <a:r>
              <a:rPr lang="en-US" dirty="0"/>
              <a:t>around </a:t>
            </a:r>
            <a:r>
              <a:rPr lang="en-US" b="1" dirty="0"/>
              <a:t>nine</a:t>
            </a:r>
            <a:r>
              <a:rPr lang="en-US" dirty="0"/>
              <a:t> percent of </a:t>
            </a:r>
            <a:r>
              <a:rPr lang="en-US" dirty="0" smtClean="0"/>
              <a:t>claims </a:t>
            </a:r>
            <a:r>
              <a:rPr lang="en-US" dirty="0"/>
              <a:t>were initially </a:t>
            </a:r>
            <a:r>
              <a:rPr lang="en-US" dirty="0" smtClean="0"/>
              <a:t>denied</a:t>
            </a:r>
          </a:p>
          <a:p>
            <a:r>
              <a:rPr lang="en-US" dirty="0" smtClean="0"/>
              <a:t>5 Million Medical claims are Audited</a:t>
            </a:r>
          </a:p>
          <a:p>
            <a:r>
              <a:rPr lang="en-US" dirty="0" smtClean="0"/>
              <a:t>Random Sampling-</a:t>
            </a:r>
            <a:r>
              <a:rPr lang="en-US" dirty="0" smtClean="0">
                <a:sym typeface="Wingdings" panose="05000000000000000000" pitchFamily="2" charset="2"/>
              </a:rPr>
              <a:t> Not optimal solution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Develop strategy by analyzing denied claims data/pattern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Identify potential claims that are more prone to incorrect denial/over payment/underpayment and route them to auditing systems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39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Case 4- Medical Claim Fraud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0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 4- Claim Price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Pratik Shirbhate- Big data and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00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480</Words>
  <Application>Microsoft Office PowerPoint</Application>
  <PresentationFormat>On-screen Show (4:3)</PresentationFormat>
  <Paragraphs>90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1_Office Theme</vt:lpstr>
      <vt:lpstr>Research- Case Studies Identification</vt:lpstr>
      <vt:lpstr>How do I identify relevant use cases?</vt:lpstr>
      <vt:lpstr>How do I get the Data?</vt:lpstr>
      <vt:lpstr>Approach</vt:lpstr>
      <vt:lpstr>Use Case 1- Predict Drug Demand</vt:lpstr>
      <vt:lpstr>Use Case 2- Predict DME Demand</vt:lpstr>
      <vt:lpstr>Use Case 3- Claim Review Prioritization</vt:lpstr>
      <vt:lpstr>Use Case 4- Medical Claim Fraud Detection</vt:lpstr>
      <vt:lpstr>Use Case 4- Claim Price Prediction</vt:lpstr>
      <vt:lpstr>Use Case 5- Provider/Sales Agent Performance Prediction</vt:lpstr>
      <vt:lpstr>Use Case 6- Market Segmentation</vt:lpstr>
      <vt:lpstr>15 AI Applications / Usecases in Healthcare [2018 update] Source-https://blog.appliedai.com/healthcare-ai/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</dc:creator>
  <cp:lastModifiedBy>Shirbhate, Pratik (Cognizant)</cp:lastModifiedBy>
  <cp:revision>131</cp:revision>
  <dcterms:created xsi:type="dcterms:W3CDTF">2012-01-12T20:50:20Z</dcterms:created>
  <dcterms:modified xsi:type="dcterms:W3CDTF">2018-08-30T11:54:19Z</dcterms:modified>
</cp:coreProperties>
</file>