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4"/>
  </p:sldMasterIdLst>
  <p:notesMasterIdLst>
    <p:notesMasterId r:id="rId19"/>
  </p:notesMasterIdLst>
  <p:handoutMasterIdLst>
    <p:handoutMasterId r:id="rId20"/>
  </p:handoutMasterIdLst>
  <p:sldIdLst>
    <p:sldId id="289" r:id="rId5"/>
    <p:sldId id="288" r:id="rId6"/>
    <p:sldId id="290" r:id="rId7"/>
    <p:sldId id="291" r:id="rId8"/>
    <p:sldId id="261" r:id="rId9"/>
    <p:sldId id="276" r:id="rId10"/>
    <p:sldId id="283" r:id="rId11"/>
    <p:sldId id="292" r:id="rId12"/>
    <p:sldId id="293" r:id="rId13"/>
    <p:sldId id="263" r:id="rId14"/>
    <p:sldId id="294" r:id="rId15"/>
    <p:sldId id="295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94" autoAdjust="0"/>
  </p:normalViewPr>
  <p:slideViewPr>
    <p:cSldViewPr snapToGrid="0">
      <p:cViewPr varScale="1">
        <p:scale>
          <a:sx n="65" d="100"/>
          <a:sy n="65" d="100"/>
        </p:scale>
        <p:origin x="11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07C98-3ACB-B1BE-FB45-B7A26BA1C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69968-61C5-5D67-0BB0-646132A80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67E3E-F41D-A14A-91D0-F785F369C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F34B6-9F7A-B95C-FE98-8C46E1828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85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0796D-99DE-5A2F-B4CD-A860E4ADB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5804E-D443-CE23-7E2F-B202A66A9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46496-8E9D-5900-DFBF-A865F937C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6BF3B-E4C4-C25B-872D-9F68E720E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9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C546-C089-D3B4-0309-5EFCB04F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71CED-2FBC-32FB-DF14-368F70105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C0D7-9897-515D-B495-42EC15E1F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F1848-9B95-03F9-31A1-3BB3A77FD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BC4D0-48A8-249F-9204-385D8296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79A60D-325F-E176-C1D2-352EB65B2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9C3E3-DB94-66D2-61D7-E99C015B1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18E8-EEAF-096E-C13C-1B5A68736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C414F-5A2C-FF7E-D48E-CE7B63A5E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8DD8F-FF89-D64A-D56B-EAB155BA0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D6345-B974-D1A9-1D05-505048A0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07662-18D4-C52A-3E13-C1CF15049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5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9AA76-8AB7-040D-FB17-8FBC7A8B6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A5B64-83D2-BF56-D534-D498E9AB78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A28FBE-4959-4466-AC75-22118F207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0561B-8D47-7276-A056-B958AAEC7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670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7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6060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835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133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8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8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137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7" r:id="rId17"/>
    <p:sldLayoutId id="2147483690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HOSPITALITY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CBF5A9-0697-8FCB-719F-93DA4F4F2A27}"/>
              </a:ext>
            </a:extLst>
          </p:cNvPr>
          <p:cNvSpPr txBox="1">
            <a:spLocks/>
          </p:cNvSpPr>
          <p:nvPr/>
        </p:nvSpPr>
        <p:spPr>
          <a:xfrm>
            <a:off x="274186" y="282625"/>
            <a:ext cx="9026012" cy="63866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My SQL syntax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62BB4C-5B28-28DE-1C4C-741349005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" y="1226777"/>
            <a:ext cx="8918277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EEFC33-2608-68C7-694B-49A22973A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206" y="1226777"/>
            <a:ext cx="2536723" cy="838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5EC78A-73F2-DEC1-13F8-C1B3F5B9E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86" y="2170929"/>
            <a:ext cx="9026012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D95AA5-085D-FD05-760B-2325170EC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2206" y="2256549"/>
            <a:ext cx="2536723" cy="752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BAC5C9-3E05-211C-2396-2367041356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186" y="3143924"/>
            <a:ext cx="9026012" cy="704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E4806F-938C-2B9A-0B55-1ECC4F451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206" y="3159702"/>
            <a:ext cx="2536723" cy="6891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5DDFE-846F-A432-14DB-2283341118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920" y="3917299"/>
            <a:ext cx="8918277" cy="6192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ED69DF-658A-7110-C28D-83688C30B6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2206" y="3917299"/>
            <a:ext cx="2536723" cy="6192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86C30E-298E-7A0C-AD46-AB13DEB2D6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920" y="4636679"/>
            <a:ext cx="8918277" cy="7906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9CF51F-A581-A00D-3E9E-B7B95A968B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5364" y="5552075"/>
            <a:ext cx="3848261" cy="11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DE366-A509-3906-F830-3E099712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9CD122C3-7DC6-1C46-1BA1-3B0DD45DC7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715E75-E3A6-0640-FC83-24467956502A}"/>
              </a:ext>
            </a:extLst>
          </p:cNvPr>
          <p:cNvSpPr txBox="1">
            <a:spLocks/>
          </p:cNvSpPr>
          <p:nvPr/>
        </p:nvSpPr>
        <p:spPr>
          <a:xfrm>
            <a:off x="274186" y="282625"/>
            <a:ext cx="9026012" cy="63866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My SQL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0AB76-C6D3-7E48-6FDA-E8F070B9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86" y="1226777"/>
            <a:ext cx="8132395" cy="1238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3FB02-D236-816B-3919-55679AFC8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263" y="735314"/>
            <a:ext cx="3535918" cy="1860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B882DD-1760-AFC0-6094-C35F2CA7E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86" y="2681706"/>
            <a:ext cx="8132395" cy="12193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08D867-AB8A-5238-2577-257B9A1EC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263" y="2877573"/>
            <a:ext cx="3535918" cy="9526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ADE518-8528-B94C-9044-463F2FC8C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186" y="3968251"/>
            <a:ext cx="8132395" cy="13432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22A891-6A40-1664-5388-30F1B338B2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6002" y="4639857"/>
            <a:ext cx="3568179" cy="19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3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89ED4-CBAF-AB7E-B60D-EDFB7489A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4CA6EAF4-6282-D86E-6BC9-9B1C12D684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BDF726-EB07-A502-6430-D42FD550F9D9}"/>
              </a:ext>
            </a:extLst>
          </p:cNvPr>
          <p:cNvSpPr txBox="1">
            <a:spLocks/>
          </p:cNvSpPr>
          <p:nvPr/>
        </p:nvSpPr>
        <p:spPr>
          <a:xfrm>
            <a:off x="274186" y="282625"/>
            <a:ext cx="9026012" cy="63866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My SQL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5EE28-EE00-4248-E367-99605F3C0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42" y="1226777"/>
            <a:ext cx="10734145" cy="1571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C68E3-A2D6-E29C-BA51-D966D521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806" y="2112339"/>
            <a:ext cx="3647299" cy="2065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4730A-53F5-5AE9-C332-2737E1A2C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86" y="3104106"/>
            <a:ext cx="8000726" cy="14751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779658-C9DF-5941-5FE5-0AAA7C534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155" y="4804402"/>
            <a:ext cx="5987845" cy="17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30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755"/>
            <a:ext cx="9906000" cy="457200"/>
          </a:xfrm>
          <a:noFill/>
        </p:spPr>
        <p:txBody>
          <a:bodyPr/>
          <a:lstStyle/>
          <a:p>
            <a:pPr algn="ctr"/>
            <a:r>
              <a:rPr lang="en-US" sz="2800" dirty="0"/>
              <a:t>KEY TAKE AWAYS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8A0393-EB64-6927-15A6-3190E899CF34}"/>
              </a:ext>
            </a:extLst>
          </p:cNvPr>
          <p:cNvSpPr txBox="1">
            <a:spLocks/>
          </p:cNvSpPr>
          <p:nvPr/>
        </p:nvSpPr>
        <p:spPr>
          <a:xfrm>
            <a:off x="462116" y="720955"/>
            <a:ext cx="11267768" cy="55599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Metrics Tracking: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captures essential service metrics such as Guest Satisfaction Scores, Reservation Rates, Occupancy Levels, and Cancellation Rates, providing a comprehensive overview of hospitality operations.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Insights: 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feedback and complaint rates, both by staff and service area, offers valuable insights into service quality, enabling proactive measures to address issues and enhance quality assurance practices.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Analysing service comparison trends and department-wise occupancy versus complaint rates helps identify operational inefficiencies, allowing for targeted optimization of processes and resource allocation.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Making: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empowers stakeholders to make informed decisions by providing accurate and timely data through analytics tools, enabling strategic planning and service enhancements.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Monitoring: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the dashboard, stakeholders can track daily, weekly, and monthly service metrics to monitor performance, set targets, and drive continuous improvement in hospitality services.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Optimization: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reducing cancellations and improving service quality, the dataset reveals opportunities for cost savings and resource optimization, contributing to overall operational efficiency and financial sustainability.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Quality Control: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 on service feedback and complaint rates enables a more detailed approach to quality control, leading to improved service delivery and increased guest satisfaction.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hospitality dataset and dashboard offer a wealth of information critical for optimizing service processes, enhancing quality control, and facilitating data-driven decision-making to drive efficiency and success in hospitality management.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594" y="1099222"/>
            <a:ext cx="4328932" cy="5027257"/>
          </a:xfrm>
          <a:noFill/>
        </p:spPr>
        <p:txBody>
          <a:bodyPr anchor="ctr">
            <a:normAutofit/>
          </a:bodyPr>
          <a:lstStyle/>
          <a:p>
            <a:r>
              <a:rPr lang="en-US" b="1" u="sng" dirty="0"/>
              <a:t>GROUP-5 TEAM MEMBERS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JAINI SAI HARSHINI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KALUVA RAHUL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ATHARV NILKANTH BUDHE</a:t>
            </a:r>
            <a:endParaRPr lang="en-US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IN" dirty="0"/>
              <a:t>ABHISHEK DEB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IN" dirty="0"/>
              <a:t>DARSHAN P HIDAKAL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IN" dirty="0"/>
              <a:t>AKHIL SABU ABRAHAM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IN" dirty="0"/>
              <a:t>PRAVEEN SOBANAD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5B0C5-2D4D-A897-D85C-AA7BCE834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9CCA-7E40-6F44-9CE5-2740CFF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EC1A-910A-87EC-6D45-34B04E585B5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SUMMARY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KPI LIST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EXCEL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TABLEAU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POWER BI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SQL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KEY TAKE AWAY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3D844C77-8657-0A54-CF8A-E28AC9AB5C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10240023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B3D9C-4B9A-10DC-7529-489B46F4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687E-5999-FF80-7F43-B9595BAD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27" y="149781"/>
            <a:ext cx="6930838" cy="776288"/>
          </a:xfrm>
          <a:noFill/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35A08B32-F214-2857-8D37-826B3D2D8E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220B-D1DD-FF6F-2875-DAC4C69C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2065" y="1034253"/>
            <a:ext cx="6636774" cy="5189566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insights derived from the dataset and dashboard, stakeholders can significantly elevate operational efficiency, optimize quality control protocols, reduce costs, and empower informed decision-making to propel manufacturing excellence.</a:t>
            </a:r>
          </a:p>
          <a:p>
            <a:pPr marL="0" indent="0">
              <a:buNone/>
            </a:pPr>
            <a:r>
              <a:rPr lang="en-GB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approach facilitates comprehensive performance monitoring, enabling the swift identification of issues and fostering a culture of data-driven decision-making. As a result, organizations can enhance productivity, streamline processes, and achieve strategic objectives with precision.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27" y="149781"/>
            <a:ext cx="6930838" cy="776288"/>
          </a:xfrm>
          <a:noFill/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0" y="1107995"/>
            <a:ext cx="7639665" cy="524856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OVER-VIEW:</a:t>
            </a:r>
          </a:p>
          <a:p>
            <a:pPr marL="0" indent="0">
              <a:buNone/>
            </a:pPr>
            <a:r>
              <a:rPr lang="en-GB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Delivers a holistic overview of service and operational metrics in hospitality management.</a:t>
            </a:r>
          </a:p>
          <a:p>
            <a:pPr marL="0" indent="0">
              <a:buNone/>
            </a:pPr>
            <a:r>
              <a:rPr lang="en-GB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Monitors service data to enhance guest satisfaction and operational efficiency. Provides actionable insights for evaluating performance and facilitating data-driven decision-making.</a:t>
            </a:r>
          </a:p>
          <a:p>
            <a:pPr marL="0" indent="0">
              <a:buNone/>
            </a:pPr>
            <a:r>
              <a:rPr lang="en-GB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Visual representations for improved comprehension.  Analysis on guest feedback, occupancy trends, revenue streams, and more.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64" y="44245"/>
            <a:ext cx="11091607" cy="889776"/>
          </a:xfrm>
          <a:noFill/>
        </p:spPr>
        <p:txBody>
          <a:bodyPr anchor="b"/>
          <a:lstStyle/>
          <a:p>
            <a:r>
              <a:rPr lang="en-US" dirty="0"/>
              <a:t>Kpi- list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70794B-89B9-5D98-BC20-0FDE12EFA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56284"/>
              </p:ext>
            </p:extLst>
          </p:nvPr>
        </p:nvGraphicFramePr>
        <p:xfrm>
          <a:off x="934883" y="1091382"/>
          <a:ext cx="10735188" cy="466609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367594">
                  <a:extLst>
                    <a:ext uri="{9D8B030D-6E8A-4147-A177-3AD203B41FA5}">
                      <a16:colId xmlns:a16="http://schemas.microsoft.com/office/drawing/2014/main" val="3447026462"/>
                    </a:ext>
                  </a:extLst>
                </a:gridCol>
                <a:gridCol w="5367594">
                  <a:extLst>
                    <a:ext uri="{9D8B030D-6E8A-4147-A177-3AD203B41FA5}">
                      <a16:colId xmlns:a16="http://schemas.microsoft.com/office/drawing/2014/main" val="3336952101"/>
                    </a:ext>
                  </a:extLst>
                </a:gridCol>
              </a:tblGrid>
              <a:tr h="459854">
                <a:tc gridSpan="2"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47986"/>
                  </a:ext>
                </a:extLst>
              </a:tr>
              <a:tr h="41563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Revenue: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dashboard indicates a total revenue of 2,007.5M, allowing management to see the overall financial health.</a:t>
                      </a:r>
                    </a:p>
                    <a:p>
                      <a:pPr marL="0" indent="0">
                        <a:buNone/>
                      </a:pPr>
                      <a:r>
                        <a:rPr lang="en-GB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Occupancy Rate: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58%, this metric reflects how well rooms are being utilized across the properties.</a:t>
                      </a:r>
                    </a:p>
                    <a:p>
                      <a:pPr marL="0" indent="0">
                        <a:buNone/>
                      </a:pPr>
                      <a:r>
                        <a:rPr lang="en-GB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Bookings and Cancellation Rate: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134,590 total bookings and a 25% cancellation rate, this allows stakeholders to assess customer behaviour and focus on reducing cancellations, perhaps through better customer engagement.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Status: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bookings into statuses such as “Cancelled,” “Checked Out,” and “No Show,” giving a quick snapshot of how many bookings convert into actual stays.</a:t>
                      </a:r>
                    </a:p>
                    <a:p>
                      <a:pPr marL="0" indent="0"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by Class and Platform: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This section shows how different booking platforms (like journey or laptop) and room classes (like Elite, Premium, etc.) contribute to overall revenue. </a:t>
                      </a:r>
                    </a:p>
                    <a:p>
                      <a:r>
                        <a:rPr lang="en-GB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City-Based Analysis: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revenue by city (e.g., Bangalore, Mumbai, Hyderabad), providing a geographic breakdown that can guide decisions about resource allocation and market focus.</a:t>
                      </a:r>
                    </a:p>
                    <a:p>
                      <a:r>
                        <a:rPr lang="en-GB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 Trends: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weekly trend analysis for total bookings and occupancy helps management understand fluctuations over time and adjust pricing, promotions, or staffing to better manage demand.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2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69" y="149070"/>
            <a:ext cx="9026012" cy="638667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Excel dashboard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4ECCB-7F07-61D4-6713-2D6A0A1D4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61" y="787737"/>
            <a:ext cx="11636478" cy="58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EB61E-3BCE-9154-F814-4A4E834A8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1E49-688C-87D7-4A88-B80C6E5B1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69" y="149070"/>
            <a:ext cx="9026012" cy="638667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tableau dashboard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FAFCADBF-2008-C0F5-203A-7EBD17A781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F6BB2-969F-365B-2EB0-C57017FAB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8" y="787737"/>
            <a:ext cx="11739864" cy="57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5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3CDA1-C8CF-4FA0-D069-AF6B605E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F238-5389-A700-D491-B115A6AE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69" y="149070"/>
            <a:ext cx="9026012" cy="638667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Power bi dashboard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0277B92A-3984-A465-E180-3A2C31FA47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387F9-CDFE-0B65-3349-E2F1CC50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26" y="787737"/>
            <a:ext cx="11754464" cy="58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34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846AD4-435D-4592-8088-FE2831A30D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D4B218-C04B-41F5-949D-06E9DAE96B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83731-47E9-4F14-86D1-57C1EA2672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AngleLinesVTI</Template>
  <TotalTime>0</TotalTime>
  <Words>683</Words>
  <Application>Microsoft Office PowerPoint</Application>
  <PresentationFormat>Widescreen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Times New Roman</vt:lpstr>
      <vt:lpstr>Univers Condensed Light</vt:lpstr>
      <vt:lpstr>Walbaum Display Light</vt:lpstr>
      <vt:lpstr>Wingdings</vt:lpstr>
      <vt:lpstr>AngleLinesVTI</vt:lpstr>
      <vt:lpstr>HOSPITALITY DATA ANALYSIS</vt:lpstr>
      <vt:lpstr>AGENDA</vt:lpstr>
      <vt:lpstr>AGENDA</vt:lpstr>
      <vt:lpstr>SUMMARY</vt:lpstr>
      <vt:lpstr>SUMMARY</vt:lpstr>
      <vt:lpstr>Kpi- list</vt:lpstr>
      <vt:lpstr>Excel dashboard</vt:lpstr>
      <vt:lpstr>tableau dashboard</vt:lpstr>
      <vt:lpstr>Power bi dashboard</vt:lpstr>
      <vt:lpstr>PowerPoint Presentation</vt:lpstr>
      <vt:lpstr>PowerPoint Presentation</vt:lpstr>
      <vt:lpstr>PowerPoint Presentation</vt:lpstr>
      <vt:lpstr>KEY TAKE 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2023-12-10T21:10:30Z</dcterms:created>
  <dcterms:modified xsi:type="dcterms:W3CDTF">2024-10-28T14:44:17Z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