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8" r:id="rId4"/>
    <p:sldId id="259" r:id="rId5"/>
    <p:sldId id="260" r:id="rId6"/>
    <p:sldId id="267" r:id="rId7"/>
    <p:sldId id="274" r:id="rId8"/>
    <p:sldId id="268" r:id="rId9"/>
    <p:sldId id="269" r:id="rId10"/>
    <p:sldId id="270" r:id="rId11"/>
    <p:sldId id="272" r:id="rId12"/>
    <p:sldId id="27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EC850-FAF6-2730-7E05-2C1DC1BE7D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A6B732-C99D-8983-3E57-C7E8E4A355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D452FC-45AD-A858-B5EC-D8AA627403CA}"/>
              </a:ext>
            </a:extLst>
          </p:cNvPr>
          <p:cNvSpPr>
            <a:spLocks noGrp="1"/>
          </p:cNvSpPr>
          <p:nvPr>
            <p:ph type="dt" sz="half" idx="10"/>
          </p:nvPr>
        </p:nvSpPr>
        <p:spPr/>
        <p:txBody>
          <a:bodyPr/>
          <a:lstStyle/>
          <a:p>
            <a:fld id="{110765EB-404A-4783-B550-D57FD8EF4A15}" type="datetimeFigureOut">
              <a:rPr lang="en-IN" smtClean="0"/>
              <a:t>15-11-2024</a:t>
            </a:fld>
            <a:endParaRPr lang="en-IN"/>
          </a:p>
        </p:txBody>
      </p:sp>
      <p:sp>
        <p:nvSpPr>
          <p:cNvPr id="5" name="Footer Placeholder 4">
            <a:extLst>
              <a:ext uri="{FF2B5EF4-FFF2-40B4-BE49-F238E27FC236}">
                <a16:creationId xmlns:a16="http://schemas.microsoft.com/office/drawing/2014/main" id="{83925C47-4E86-044D-34C0-F4B528049B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21013C-26C9-29AE-076E-75F42FE00437}"/>
              </a:ext>
            </a:extLst>
          </p:cNvPr>
          <p:cNvSpPr>
            <a:spLocks noGrp="1"/>
          </p:cNvSpPr>
          <p:nvPr>
            <p:ph type="sldNum" sz="quarter" idx="12"/>
          </p:nvPr>
        </p:nvSpPr>
        <p:spPr/>
        <p:txBody>
          <a:bodyPr/>
          <a:lstStyle/>
          <a:p>
            <a:fld id="{899FEEBD-6A0B-482B-8B67-876B4BE8F1B3}" type="slidenum">
              <a:rPr lang="en-IN" smtClean="0"/>
              <a:t>‹#›</a:t>
            </a:fld>
            <a:endParaRPr lang="en-IN"/>
          </a:p>
        </p:txBody>
      </p:sp>
    </p:spTree>
    <p:extLst>
      <p:ext uri="{BB962C8B-B14F-4D97-AF65-F5344CB8AC3E}">
        <p14:creationId xmlns:p14="http://schemas.microsoft.com/office/powerpoint/2010/main" val="1000597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F489B-9B1B-7B2D-75AE-A59652AEEB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987F25-464D-E5BF-96B6-BE598F36B4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02A36F-2B67-5920-B018-05666C4136B5}"/>
              </a:ext>
            </a:extLst>
          </p:cNvPr>
          <p:cNvSpPr>
            <a:spLocks noGrp="1"/>
          </p:cNvSpPr>
          <p:nvPr>
            <p:ph type="dt" sz="half" idx="10"/>
          </p:nvPr>
        </p:nvSpPr>
        <p:spPr/>
        <p:txBody>
          <a:bodyPr/>
          <a:lstStyle/>
          <a:p>
            <a:fld id="{110765EB-404A-4783-B550-D57FD8EF4A15}" type="datetimeFigureOut">
              <a:rPr lang="en-IN" smtClean="0"/>
              <a:t>15-11-2024</a:t>
            </a:fld>
            <a:endParaRPr lang="en-IN"/>
          </a:p>
        </p:txBody>
      </p:sp>
      <p:sp>
        <p:nvSpPr>
          <p:cNvPr id="5" name="Footer Placeholder 4">
            <a:extLst>
              <a:ext uri="{FF2B5EF4-FFF2-40B4-BE49-F238E27FC236}">
                <a16:creationId xmlns:a16="http://schemas.microsoft.com/office/drawing/2014/main" id="{1F7C4095-7CD3-2EC4-192A-52E6C378E2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60DB29-98E1-75A9-4179-79D95411731F}"/>
              </a:ext>
            </a:extLst>
          </p:cNvPr>
          <p:cNvSpPr>
            <a:spLocks noGrp="1"/>
          </p:cNvSpPr>
          <p:nvPr>
            <p:ph type="sldNum" sz="quarter" idx="12"/>
          </p:nvPr>
        </p:nvSpPr>
        <p:spPr/>
        <p:txBody>
          <a:bodyPr/>
          <a:lstStyle/>
          <a:p>
            <a:fld id="{899FEEBD-6A0B-482B-8B67-876B4BE8F1B3}" type="slidenum">
              <a:rPr lang="en-IN" smtClean="0"/>
              <a:t>‹#›</a:t>
            </a:fld>
            <a:endParaRPr lang="en-IN"/>
          </a:p>
        </p:txBody>
      </p:sp>
    </p:spTree>
    <p:extLst>
      <p:ext uri="{BB962C8B-B14F-4D97-AF65-F5344CB8AC3E}">
        <p14:creationId xmlns:p14="http://schemas.microsoft.com/office/powerpoint/2010/main" val="2468967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392D1-8B63-A134-0663-AD655BBB30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0C97C7-CE6C-A230-9229-2E4FD4C103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210DD0-8B35-85C4-8862-2BC31009D96A}"/>
              </a:ext>
            </a:extLst>
          </p:cNvPr>
          <p:cNvSpPr>
            <a:spLocks noGrp="1"/>
          </p:cNvSpPr>
          <p:nvPr>
            <p:ph type="dt" sz="half" idx="10"/>
          </p:nvPr>
        </p:nvSpPr>
        <p:spPr/>
        <p:txBody>
          <a:bodyPr/>
          <a:lstStyle/>
          <a:p>
            <a:fld id="{110765EB-404A-4783-B550-D57FD8EF4A15}" type="datetimeFigureOut">
              <a:rPr lang="en-IN" smtClean="0"/>
              <a:t>15-11-2024</a:t>
            </a:fld>
            <a:endParaRPr lang="en-IN"/>
          </a:p>
        </p:txBody>
      </p:sp>
      <p:sp>
        <p:nvSpPr>
          <p:cNvPr id="5" name="Footer Placeholder 4">
            <a:extLst>
              <a:ext uri="{FF2B5EF4-FFF2-40B4-BE49-F238E27FC236}">
                <a16:creationId xmlns:a16="http://schemas.microsoft.com/office/drawing/2014/main" id="{51D60CDD-7332-75DF-85E8-6EB7A1C81E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328017-283E-6A2A-2E5E-06482E2D3368}"/>
              </a:ext>
            </a:extLst>
          </p:cNvPr>
          <p:cNvSpPr>
            <a:spLocks noGrp="1"/>
          </p:cNvSpPr>
          <p:nvPr>
            <p:ph type="sldNum" sz="quarter" idx="12"/>
          </p:nvPr>
        </p:nvSpPr>
        <p:spPr/>
        <p:txBody>
          <a:bodyPr/>
          <a:lstStyle/>
          <a:p>
            <a:fld id="{899FEEBD-6A0B-482B-8B67-876B4BE8F1B3}" type="slidenum">
              <a:rPr lang="en-IN" smtClean="0"/>
              <a:t>‹#›</a:t>
            </a:fld>
            <a:endParaRPr lang="en-IN"/>
          </a:p>
        </p:txBody>
      </p:sp>
    </p:spTree>
    <p:extLst>
      <p:ext uri="{BB962C8B-B14F-4D97-AF65-F5344CB8AC3E}">
        <p14:creationId xmlns:p14="http://schemas.microsoft.com/office/powerpoint/2010/main" val="3022089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7628-9ABD-56B6-0277-D59994D66E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443A97-9738-2A8D-44F1-A94EE1F5A3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D6862D-9F8A-FB28-6986-CD7093E6A5C9}"/>
              </a:ext>
            </a:extLst>
          </p:cNvPr>
          <p:cNvSpPr>
            <a:spLocks noGrp="1"/>
          </p:cNvSpPr>
          <p:nvPr>
            <p:ph type="dt" sz="half" idx="10"/>
          </p:nvPr>
        </p:nvSpPr>
        <p:spPr/>
        <p:txBody>
          <a:bodyPr/>
          <a:lstStyle/>
          <a:p>
            <a:fld id="{110765EB-404A-4783-B550-D57FD8EF4A15}" type="datetimeFigureOut">
              <a:rPr lang="en-IN" smtClean="0"/>
              <a:t>15-11-2024</a:t>
            </a:fld>
            <a:endParaRPr lang="en-IN"/>
          </a:p>
        </p:txBody>
      </p:sp>
      <p:sp>
        <p:nvSpPr>
          <p:cNvPr id="5" name="Footer Placeholder 4">
            <a:extLst>
              <a:ext uri="{FF2B5EF4-FFF2-40B4-BE49-F238E27FC236}">
                <a16:creationId xmlns:a16="http://schemas.microsoft.com/office/drawing/2014/main" id="{03BA8EC6-381C-4967-CF07-1A28B4526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5E5704-974E-EE7C-0930-0BB75F95EA7E}"/>
              </a:ext>
            </a:extLst>
          </p:cNvPr>
          <p:cNvSpPr>
            <a:spLocks noGrp="1"/>
          </p:cNvSpPr>
          <p:nvPr>
            <p:ph type="sldNum" sz="quarter" idx="12"/>
          </p:nvPr>
        </p:nvSpPr>
        <p:spPr/>
        <p:txBody>
          <a:bodyPr/>
          <a:lstStyle/>
          <a:p>
            <a:fld id="{899FEEBD-6A0B-482B-8B67-876B4BE8F1B3}" type="slidenum">
              <a:rPr lang="en-IN" smtClean="0"/>
              <a:t>‹#›</a:t>
            </a:fld>
            <a:endParaRPr lang="en-IN"/>
          </a:p>
        </p:txBody>
      </p:sp>
    </p:spTree>
    <p:extLst>
      <p:ext uri="{BB962C8B-B14F-4D97-AF65-F5344CB8AC3E}">
        <p14:creationId xmlns:p14="http://schemas.microsoft.com/office/powerpoint/2010/main" val="3888469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64049-5155-C919-D7DC-23AA44F088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6960A4-10E0-D2C1-DC6F-028579208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2F88F2-0049-4150-339C-5C31577B51C3}"/>
              </a:ext>
            </a:extLst>
          </p:cNvPr>
          <p:cNvSpPr>
            <a:spLocks noGrp="1"/>
          </p:cNvSpPr>
          <p:nvPr>
            <p:ph type="dt" sz="half" idx="10"/>
          </p:nvPr>
        </p:nvSpPr>
        <p:spPr/>
        <p:txBody>
          <a:bodyPr/>
          <a:lstStyle/>
          <a:p>
            <a:fld id="{110765EB-404A-4783-B550-D57FD8EF4A15}" type="datetimeFigureOut">
              <a:rPr lang="en-IN" smtClean="0"/>
              <a:t>15-11-2024</a:t>
            </a:fld>
            <a:endParaRPr lang="en-IN"/>
          </a:p>
        </p:txBody>
      </p:sp>
      <p:sp>
        <p:nvSpPr>
          <p:cNvPr id="5" name="Footer Placeholder 4">
            <a:extLst>
              <a:ext uri="{FF2B5EF4-FFF2-40B4-BE49-F238E27FC236}">
                <a16:creationId xmlns:a16="http://schemas.microsoft.com/office/drawing/2014/main" id="{03D52044-D4AB-4FA1-84C2-15CD999CC3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0DFA4C-F6D5-08D1-100B-6FD2BA11C436}"/>
              </a:ext>
            </a:extLst>
          </p:cNvPr>
          <p:cNvSpPr>
            <a:spLocks noGrp="1"/>
          </p:cNvSpPr>
          <p:nvPr>
            <p:ph type="sldNum" sz="quarter" idx="12"/>
          </p:nvPr>
        </p:nvSpPr>
        <p:spPr/>
        <p:txBody>
          <a:bodyPr/>
          <a:lstStyle/>
          <a:p>
            <a:fld id="{899FEEBD-6A0B-482B-8B67-876B4BE8F1B3}" type="slidenum">
              <a:rPr lang="en-IN" smtClean="0"/>
              <a:t>‹#›</a:t>
            </a:fld>
            <a:endParaRPr lang="en-IN"/>
          </a:p>
        </p:txBody>
      </p:sp>
    </p:spTree>
    <p:extLst>
      <p:ext uri="{BB962C8B-B14F-4D97-AF65-F5344CB8AC3E}">
        <p14:creationId xmlns:p14="http://schemas.microsoft.com/office/powerpoint/2010/main" val="3156116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59945-E598-2D7E-191C-87F5AB5687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740A5F-271E-AA98-C357-A50FFE3DF5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BC27C9-CDFE-85A1-A114-5B62701B25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FDE5CC-BC60-9308-35A6-F08724BCB222}"/>
              </a:ext>
            </a:extLst>
          </p:cNvPr>
          <p:cNvSpPr>
            <a:spLocks noGrp="1"/>
          </p:cNvSpPr>
          <p:nvPr>
            <p:ph type="dt" sz="half" idx="10"/>
          </p:nvPr>
        </p:nvSpPr>
        <p:spPr/>
        <p:txBody>
          <a:bodyPr/>
          <a:lstStyle/>
          <a:p>
            <a:fld id="{110765EB-404A-4783-B550-D57FD8EF4A15}" type="datetimeFigureOut">
              <a:rPr lang="en-IN" smtClean="0"/>
              <a:t>15-11-2024</a:t>
            </a:fld>
            <a:endParaRPr lang="en-IN"/>
          </a:p>
        </p:txBody>
      </p:sp>
      <p:sp>
        <p:nvSpPr>
          <p:cNvPr id="6" name="Footer Placeholder 5">
            <a:extLst>
              <a:ext uri="{FF2B5EF4-FFF2-40B4-BE49-F238E27FC236}">
                <a16:creationId xmlns:a16="http://schemas.microsoft.com/office/drawing/2014/main" id="{8DF872AC-2903-7C13-4436-F71064123C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876A40-4F4B-6F0D-F83D-CA49C4F7B3AC}"/>
              </a:ext>
            </a:extLst>
          </p:cNvPr>
          <p:cNvSpPr>
            <a:spLocks noGrp="1"/>
          </p:cNvSpPr>
          <p:nvPr>
            <p:ph type="sldNum" sz="quarter" idx="12"/>
          </p:nvPr>
        </p:nvSpPr>
        <p:spPr/>
        <p:txBody>
          <a:bodyPr/>
          <a:lstStyle/>
          <a:p>
            <a:fld id="{899FEEBD-6A0B-482B-8B67-876B4BE8F1B3}" type="slidenum">
              <a:rPr lang="en-IN" smtClean="0"/>
              <a:t>‹#›</a:t>
            </a:fld>
            <a:endParaRPr lang="en-IN"/>
          </a:p>
        </p:txBody>
      </p:sp>
    </p:spTree>
    <p:extLst>
      <p:ext uri="{BB962C8B-B14F-4D97-AF65-F5344CB8AC3E}">
        <p14:creationId xmlns:p14="http://schemas.microsoft.com/office/powerpoint/2010/main" val="2861494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B6A8-5170-8F38-AFBA-04E7499B014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D9539F-0F68-C83C-85A1-0C321F0369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E76E7D-BF92-5A61-9B47-86D7086A1A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732150-6F34-CC54-B0BF-154E779D58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3C37DB-4D13-FF11-37A3-B97B500EF2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4C3448-287F-DC62-9C70-CA4742177345}"/>
              </a:ext>
            </a:extLst>
          </p:cNvPr>
          <p:cNvSpPr>
            <a:spLocks noGrp="1"/>
          </p:cNvSpPr>
          <p:nvPr>
            <p:ph type="dt" sz="half" idx="10"/>
          </p:nvPr>
        </p:nvSpPr>
        <p:spPr/>
        <p:txBody>
          <a:bodyPr/>
          <a:lstStyle/>
          <a:p>
            <a:fld id="{110765EB-404A-4783-B550-D57FD8EF4A15}" type="datetimeFigureOut">
              <a:rPr lang="en-IN" smtClean="0"/>
              <a:t>15-11-2024</a:t>
            </a:fld>
            <a:endParaRPr lang="en-IN"/>
          </a:p>
        </p:txBody>
      </p:sp>
      <p:sp>
        <p:nvSpPr>
          <p:cNvPr id="8" name="Footer Placeholder 7">
            <a:extLst>
              <a:ext uri="{FF2B5EF4-FFF2-40B4-BE49-F238E27FC236}">
                <a16:creationId xmlns:a16="http://schemas.microsoft.com/office/drawing/2014/main" id="{4A7B5E77-53FB-6341-0B3D-7C3D793289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C5E46F-8DED-3F57-0286-1395CD09CC8D}"/>
              </a:ext>
            </a:extLst>
          </p:cNvPr>
          <p:cNvSpPr>
            <a:spLocks noGrp="1"/>
          </p:cNvSpPr>
          <p:nvPr>
            <p:ph type="sldNum" sz="quarter" idx="12"/>
          </p:nvPr>
        </p:nvSpPr>
        <p:spPr/>
        <p:txBody>
          <a:bodyPr/>
          <a:lstStyle/>
          <a:p>
            <a:fld id="{899FEEBD-6A0B-482B-8B67-876B4BE8F1B3}" type="slidenum">
              <a:rPr lang="en-IN" smtClean="0"/>
              <a:t>‹#›</a:t>
            </a:fld>
            <a:endParaRPr lang="en-IN"/>
          </a:p>
        </p:txBody>
      </p:sp>
    </p:spTree>
    <p:extLst>
      <p:ext uri="{BB962C8B-B14F-4D97-AF65-F5344CB8AC3E}">
        <p14:creationId xmlns:p14="http://schemas.microsoft.com/office/powerpoint/2010/main" val="2474757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C71F-44DD-BBBA-D8E6-4F414CFC6A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25E6C3D-6199-1F76-D76C-B5A57135A7FA}"/>
              </a:ext>
            </a:extLst>
          </p:cNvPr>
          <p:cNvSpPr>
            <a:spLocks noGrp="1"/>
          </p:cNvSpPr>
          <p:nvPr>
            <p:ph type="dt" sz="half" idx="10"/>
          </p:nvPr>
        </p:nvSpPr>
        <p:spPr/>
        <p:txBody>
          <a:bodyPr/>
          <a:lstStyle/>
          <a:p>
            <a:fld id="{110765EB-404A-4783-B550-D57FD8EF4A15}" type="datetimeFigureOut">
              <a:rPr lang="en-IN" smtClean="0"/>
              <a:t>15-11-2024</a:t>
            </a:fld>
            <a:endParaRPr lang="en-IN"/>
          </a:p>
        </p:txBody>
      </p:sp>
      <p:sp>
        <p:nvSpPr>
          <p:cNvPr id="4" name="Footer Placeholder 3">
            <a:extLst>
              <a:ext uri="{FF2B5EF4-FFF2-40B4-BE49-F238E27FC236}">
                <a16:creationId xmlns:a16="http://schemas.microsoft.com/office/drawing/2014/main" id="{E628E3F1-7D6B-640F-BC6D-97787C864D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CAEFF9-6222-19A7-6C69-3E04977FB4A7}"/>
              </a:ext>
            </a:extLst>
          </p:cNvPr>
          <p:cNvSpPr>
            <a:spLocks noGrp="1"/>
          </p:cNvSpPr>
          <p:nvPr>
            <p:ph type="sldNum" sz="quarter" idx="12"/>
          </p:nvPr>
        </p:nvSpPr>
        <p:spPr/>
        <p:txBody>
          <a:bodyPr/>
          <a:lstStyle/>
          <a:p>
            <a:fld id="{899FEEBD-6A0B-482B-8B67-876B4BE8F1B3}" type="slidenum">
              <a:rPr lang="en-IN" smtClean="0"/>
              <a:t>‹#›</a:t>
            </a:fld>
            <a:endParaRPr lang="en-IN"/>
          </a:p>
        </p:txBody>
      </p:sp>
    </p:spTree>
    <p:extLst>
      <p:ext uri="{BB962C8B-B14F-4D97-AF65-F5344CB8AC3E}">
        <p14:creationId xmlns:p14="http://schemas.microsoft.com/office/powerpoint/2010/main" val="1396161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E608A0-58A8-571C-5002-7DE67CBD4185}"/>
              </a:ext>
            </a:extLst>
          </p:cNvPr>
          <p:cNvSpPr>
            <a:spLocks noGrp="1"/>
          </p:cNvSpPr>
          <p:nvPr>
            <p:ph type="dt" sz="half" idx="10"/>
          </p:nvPr>
        </p:nvSpPr>
        <p:spPr/>
        <p:txBody>
          <a:bodyPr/>
          <a:lstStyle/>
          <a:p>
            <a:fld id="{110765EB-404A-4783-B550-D57FD8EF4A15}" type="datetimeFigureOut">
              <a:rPr lang="en-IN" smtClean="0"/>
              <a:t>15-11-2024</a:t>
            </a:fld>
            <a:endParaRPr lang="en-IN"/>
          </a:p>
        </p:txBody>
      </p:sp>
      <p:sp>
        <p:nvSpPr>
          <p:cNvPr id="3" name="Footer Placeholder 2">
            <a:extLst>
              <a:ext uri="{FF2B5EF4-FFF2-40B4-BE49-F238E27FC236}">
                <a16:creationId xmlns:a16="http://schemas.microsoft.com/office/drawing/2014/main" id="{C4F0305B-54AB-70AA-C9A0-CD6E821F38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4B4129-D961-E185-0C9E-B5E34AF05202}"/>
              </a:ext>
            </a:extLst>
          </p:cNvPr>
          <p:cNvSpPr>
            <a:spLocks noGrp="1"/>
          </p:cNvSpPr>
          <p:nvPr>
            <p:ph type="sldNum" sz="quarter" idx="12"/>
          </p:nvPr>
        </p:nvSpPr>
        <p:spPr/>
        <p:txBody>
          <a:bodyPr/>
          <a:lstStyle/>
          <a:p>
            <a:fld id="{899FEEBD-6A0B-482B-8B67-876B4BE8F1B3}" type="slidenum">
              <a:rPr lang="en-IN" smtClean="0"/>
              <a:t>‹#›</a:t>
            </a:fld>
            <a:endParaRPr lang="en-IN"/>
          </a:p>
        </p:txBody>
      </p:sp>
    </p:spTree>
    <p:extLst>
      <p:ext uri="{BB962C8B-B14F-4D97-AF65-F5344CB8AC3E}">
        <p14:creationId xmlns:p14="http://schemas.microsoft.com/office/powerpoint/2010/main" val="3367846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3D1E-AF10-6245-1262-0AD225E224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907503-5E5D-227C-BC18-E8D09AE05D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142DB9-761C-9169-FAE3-3F7B49BF09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6CE78-2311-025E-2863-8FD2F88C07E6}"/>
              </a:ext>
            </a:extLst>
          </p:cNvPr>
          <p:cNvSpPr>
            <a:spLocks noGrp="1"/>
          </p:cNvSpPr>
          <p:nvPr>
            <p:ph type="dt" sz="half" idx="10"/>
          </p:nvPr>
        </p:nvSpPr>
        <p:spPr/>
        <p:txBody>
          <a:bodyPr/>
          <a:lstStyle/>
          <a:p>
            <a:fld id="{110765EB-404A-4783-B550-D57FD8EF4A15}" type="datetimeFigureOut">
              <a:rPr lang="en-IN" smtClean="0"/>
              <a:t>15-11-2024</a:t>
            </a:fld>
            <a:endParaRPr lang="en-IN"/>
          </a:p>
        </p:txBody>
      </p:sp>
      <p:sp>
        <p:nvSpPr>
          <p:cNvPr id="6" name="Footer Placeholder 5">
            <a:extLst>
              <a:ext uri="{FF2B5EF4-FFF2-40B4-BE49-F238E27FC236}">
                <a16:creationId xmlns:a16="http://schemas.microsoft.com/office/drawing/2014/main" id="{6BAAFE35-B5F9-4317-B4E1-3CA63E7A8C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122B72-0B6D-E420-A3F7-7A5AB8066AE3}"/>
              </a:ext>
            </a:extLst>
          </p:cNvPr>
          <p:cNvSpPr>
            <a:spLocks noGrp="1"/>
          </p:cNvSpPr>
          <p:nvPr>
            <p:ph type="sldNum" sz="quarter" idx="12"/>
          </p:nvPr>
        </p:nvSpPr>
        <p:spPr/>
        <p:txBody>
          <a:bodyPr/>
          <a:lstStyle/>
          <a:p>
            <a:fld id="{899FEEBD-6A0B-482B-8B67-876B4BE8F1B3}" type="slidenum">
              <a:rPr lang="en-IN" smtClean="0"/>
              <a:t>‹#›</a:t>
            </a:fld>
            <a:endParaRPr lang="en-IN"/>
          </a:p>
        </p:txBody>
      </p:sp>
    </p:spTree>
    <p:extLst>
      <p:ext uri="{BB962C8B-B14F-4D97-AF65-F5344CB8AC3E}">
        <p14:creationId xmlns:p14="http://schemas.microsoft.com/office/powerpoint/2010/main" val="1452745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2C44-E597-A30E-F6C7-9ED0D48BD4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D4B6EA-CABE-4436-39F8-5C52148AE6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CF7DB3-0C67-10AA-6BEF-2FF3F0055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81E5F-AFDD-3E32-8322-1B8EAC94013B}"/>
              </a:ext>
            </a:extLst>
          </p:cNvPr>
          <p:cNvSpPr>
            <a:spLocks noGrp="1"/>
          </p:cNvSpPr>
          <p:nvPr>
            <p:ph type="dt" sz="half" idx="10"/>
          </p:nvPr>
        </p:nvSpPr>
        <p:spPr/>
        <p:txBody>
          <a:bodyPr/>
          <a:lstStyle/>
          <a:p>
            <a:fld id="{110765EB-404A-4783-B550-D57FD8EF4A15}" type="datetimeFigureOut">
              <a:rPr lang="en-IN" smtClean="0"/>
              <a:t>15-11-2024</a:t>
            </a:fld>
            <a:endParaRPr lang="en-IN"/>
          </a:p>
        </p:txBody>
      </p:sp>
      <p:sp>
        <p:nvSpPr>
          <p:cNvPr id="6" name="Footer Placeholder 5">
            <a:extLst>
              <a:ext uri="{FF2B5EF4-FFF2-40B4-BE49-F238E27FC236}">
                <a16:creationId xmlns:a16="http://schemas.microsoft.com/office/drawing/2014/main" id="{F9995A76-26D8-7D32-2046-B3F96C627A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C719F2-7ADF-4629-043B-A607A55BF3C1}"/>
              </a:ext>
            </a:extLst>
          </p:cNvPr>
          <p:cNvSpPr>
            <a:spLocks noGrp="1"/>
          </p:cNvSpPr>
          <p:nvPr>
            <p:ph type="sldNum" sz="quarter" idx="12"/>
          </p:nvPr>
        </p:nvSpPr>
        <p:spPr/>
        <p:txBody>
          <a:bodyPr/>
          <a:lstStyle/>
          <a:p>
            <a:fld id="{899FEEBD-6A0B-482B-8B67-876B4BE8F1B3}" type="slidenum">
              <a:rPr lang="en-IN" smtClean="0"/>
              <a:t>‹#›</a:t>
            </a:fld>
            <a:endParaRPr lang="en-IN"/>
          </a:p>
        </p:txBody>
      </p:sp>
    </p:spTree>
    <p:extLst>
      <p:ext uri="{BB962C8B-B14F-4D97-AF65-F5344CB8AC3E}">
        <p14:creationId xmlns:p14="http://schemas.microsoft.com/office/powerpoint/2010/main" val="2345184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356DF6-4803-64CE-0AE0-14FA5A217E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310937-FEA2-E87D-F640-2E76010F31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7501F1-1BCB-9FB7-57D5-D25DE57474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0765EB-404A-4783-B550-D57FD8EF4A15}" type="datetimeFigureOut">
              <a:rPr lang="en-IN" smtClean="0"/>
              <a:t>15-11-2024</a:t>
            </a:fld>
            <a:endParaRPr lang="en-IN"/>
          </a:p>
        </p:txBody>
      </p:sp>
      <p:sp>
        <p:nvSpPr>
          <p:cNvPr id="5" name="Footer Placeholder 4">
            <a:extLst>
              <a:ext uri="{FF2B5EF4-FFF2-40B4-BE49-F238E27FC236}">
                <a16:creationId xmlns:a16="http://schemas.microsoft.com/office/drawing/2014/main" id="{4286AC4D-466A-B103-A91D-BAE905FCD2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483583-7D1A-83D8-B147-B3EA94F032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9FEEBD-6A0B-482B-8B67-876B4BE8F1B3}" type="slidenum">
              <a:rPr lang="en-IN" smtClean="0"/>
              <a:t>‹#›</a:t>
            </a:fld>
            <a:endParaRPr lang="en-IN"/>
          </a:p>
        </p:txBody>
      </p:sp>
    </p:spTree>
    <p:extLst>
      <p:ext uri="{BB962C8B-B14F-4D97-AF65-F5344CB8AC3E}">
        <p14:creationId xmlns:p14="http://schemas.microsoft.com/office/powerpoint/2010/main" val="653893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 Id="rId4" Type="http://schemas.openxmlformats.org/officeDocument/2006/relationships/image" Target="../media/image3.tmp"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9.xml" /><Relationship Id="rId2" Type="http://schemas.openxmlformats.org/officeDocument/2006/relationships/video" Target="../media/media1.mp4" /><Relationship Id="rId1" Type="http://schemas.microsoft.com/office/2007/relationships/media" Target="../media/media1.mp4" /><Relationship Id="rId6" Type="http://schemas.openxmlformats.org/officeDocument/2006/relationships/image" Target="../media/image6.jpeg" /><Relationship Id="rId5" Type="http://schemas.openxmlformats.org/officeDocument/2006/relationships/image" Target="../media/image5.jpeg" /><Relationship Id="rId4" Type="http://schemas.openxmlformats.org/officeDocument/2006/relationships/image" Target="../media/image4.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279CD-8F1D-6EA7-E617-0FB0F88CF794}"/>
              </a:ext>
            </a:extLst>
          </p:cNvPr>
          <p:cNvSpPr>
            <a:spLocks noGrp="1"/>
          </p:cNvSpPr>
          <p:nvPr>
            <p:ph type="ctrTitle"/>
          </p:nvPr>
        </p:nvSpPr>
        <p:spPr>
          <a:xfrm>
            <a:off x="101600" y="1816931"/>
            <a:ext cx="9409471" cy="1262345"/>
          </a:xfrm>
        </p:spPr>
        <p:txBody>
          <a:bodyPr anchor="t">
            <a:normAutofit fontScale="90000"/>
          </a:bodyPr>
          <a:lstStyle/>
          <a:p>
            <a:r>
              <a:rPr lang="en-IN"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Engine Oil Indicator In Backhoe Loader</a:t>
            </a:r>
          </a:p>
        </p:txBody>
      </p:sp>
      <p:pic>
        <p:nvPicPr>
          <p:cNvPr id="4" name="Picture 3">
            <a:extLst>
              <a:ext uri="{FF2B5EF4-FFF2-40B4-BE49-F238E27FC236}">
                <a16:creationId xmlns:a16="http://schemas.microsoft.com/office/drawing/2014/main" id="{F47C5F5D-D070-62CB-E144-6AF268A5BC6A}"/>
              </a:ext>
            </a:extLst>
          </p:cNvPr>
          <p:cNvPicPr>
            <a:picLocks noChangeAspect="1"/>
          </p:cNvPicPr>
          <p:nvPr/>
        </p:nvPicPr>
        <p:blipFill>
          <a:blip r:embed="rId2"/>
          <a:stretch>
            <a:fillRect/>
          </a:stretch>
        </p:blipFill>
        <p:spPr>
          <a:xfrm>
            <a:off x="101600" y="159285"/>
            <a:ext cx="3920565" cy="1395385"/>
          </a:xfrm>
          <a:prstGeom prst="rect">
            <a:avLst/>
          </a:prstGeom>
        </p:spPr>
      </p:pic>
      <p:pic>
        <p:nvPicPr>
          <p:cNvPr id="5" name="Picture 4">
            <a:extLst>
              <a:ext uri="{FF2B5EF4-FFF2-40B4-BE49-F238E27FC236}">
                <a16:creationId xmlns:a16="http://schemas.microsoft.com/office/drawing/2014/main" id="{EDB0B347-7BB9-0D88-911D-F3EF131C66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58558" y="0"/>
            <a:ext cx="1645581" cy="905668"/>
          </a:xfrm>
          <a:prstGeom prst="rect">
            <a:avLst/>
          </a:prstGeom>
        </p:spPr>
      </p:pic>
      <p:sp>
        <p:nvSpPr>
          <p:cNvPr id="9" name="TextBox 8">
            <a:extLst>
              <a:ext uri="{FF2B5EF4-FFF2-40B4-BE49-F238E27FC236}">
                <a16:creationId xmlns:a16="http://schemas.microsoft.com/office/drawing/2014/main" id="{BA66841A-3C21-11C8-954D-17EB0A39149B}"/>
              </a:ext>
            </a:extLst>
          </p:cNvPr>
          <p:cNvSpPr txBox="1"/>
          <p:nvPr/>
        </p:nvSpPr>
        <p:spPr>
          <a:xfrm>
            <a:off x="865256" y="4298800"/>
            <a:ext cx="2959510" cy="2246769"/>
          </a:xfrm>
          <a:prstGeom prst="rect">
            <a:avLst/>
          </a:prstGeom>
          <a:noFill/>
        </p:spPr>
        <p:txBody>
          <a:bodyPr wrap="square" rtlCol="0">
            <a:spAutoFit/>
          </a:bodyPr>
          <a:lstStyle/>
          <a:p>
            <a:r>
              <a:rPr lang="en-IN" sz="2000" b="1" dirty="0">
                <a:solidFill>
                  <a:schemeClr val="tx2"/>
                </a:solidFill>
                <a:latin typeface="Times New Roman" panose="02020603050405020304" pitchFamily="18" charset="0"/>
                <a:cs typeface="Times New Roman" panose="02020603050405020304" pitchFamily="18" charset="0"/>
              </a:rPr>
              <a:t>Presented by:</a:t>
            </a:r>
          </a:p>
          <a:p>
            <a:r>
              <a:rPr lang="en-IN" sz="2000" b="1" dirty="0" err="1">
                <a:solidFill>
                  <a:schemeClr val="tx2"/>
                </a:solidFill>
                <a:latin typeface="Times New Roman" panose="02020603050405020304" pitchFamily="18" charset="0"/>
                <a:cs typeface="Times New Roman" panose="02020603050405020304" pitchFamily="18" charset="0"/>
              </a:rPr>
              <a:t>M.Praveen</a:t>
            </a:r>
            <a:r>
              <a:rPr lang="en-IN" sz="2000" b="1" dirty="0">
                <a:solidFill>
                  <a:schemeClr val="tx2"/>
                </a:solidFill>
                <a:latin typeface="Times New Roman" panose="02020603050405020304" pitchFamily="18" charset="0"/>
                <a:cs typeface="Times New Roman" panose="02020603050405020304" pitchFamily="18" charset="0"/>
              </a:rPr>
              <a:t> (927622BME063)</a:t>
            </a:r>
          </a:p>
          <a:p>
            <a:r>
              <a:rPr lang="en-IN" sz="2000" b="1" dirty="0" err="1">
                <a:solidFill>
                  <a:schemeClr val="tx2"/>
                </a:solidFill>
                <a:latin typeface="Times New Roman" panose="02020603050405020304" pitchFamily="18" charset="0"/>
                <a:cs typeface="Times New Roman" panose="02020603050405020304" pitchFamily="18" charset="0"/>
              </a:rPr>
              <a:t>M.Puviyarasan</a:t>
            </a:r>
            <a:r>
              <a:rPr lang="en-IN" sz="2000" b="1" dirty="0">
                <a:solidFill>
                  <a:schemeClr val="tx2"/>
                </a:solidFill>
                <a:latin typeface="Times New Roman" panose="02020603050405020304" pitchFamily="18" charset="0"/>
                <a:cs typeface="Times New Roman" panose="02020603050405020304" pitchFamily="18" charset="0"/>
              </a:rPr>
              <a:t> (927622BME065)</a:t>
            </a:r>
          </a:p>
          <a:p>
            <a:r>
              <a:rPr lang="en-IN" sz="2000" b="1" dirty="0" err="1">
                <a:solidFill>
                  <a:schemeClr val="tx2"/>
                </a:solidFill>
                <a:latin typeface="Times New Roman" panose="02020603050405020304" pitchFamily="18" charset="0"/>
                <a:cs typeface="Times New Roman" panose="02020603050405020304" pitchFamily="18" charset="0"/>
              </a:rPr>
              <a:t>M.Ragul</a:t>
            </a:r>
            <a:r>
              <a:rPr lang="en-IN" sz="2000" b="1" dirty="0">
                <a:solidFill>
                  <a:schemeClr val="tx2"/>
                </a:solidFill>
                <a:latin typeface="Times New Roman" panose="02020603050405020304" pitchFamily="18" charset="0"/>
                <a:cs typeface="Times New Roman" panose="02020603050405020304" pitchFamily="18" charset="0"/>
              </a:rPr>
              <a:t> (927622BME066)</a:t>
            </a:r>
          </a:p>
        </p:txBody>
      </p:sp>
      <p:sp>
        <p:nvSpPr>
          <p:cNvPr id="10" name="TextBox 9">
            <a:extLst>
              <a:ext uri="{FF2B5EF4-FFF2-40B4-BE49-F238E27FC236}">
                <a16:creationId xmlns:a16="http://schemas.microsoft.com/office/drawing/2014/main" id="{646FFFA2-B2FE-F45B-76DF-2E10EDEEED18}"/>
              </a:ext>
            </a:extLst>
          </p:cNvPr>
          <p:cNvSpPr txBox="1"/>
          <p:nvPr/>
        </p:nvSpPr>
        <p:spPr>
          <a:xfrm rot="10800000" flipV="1">
            <a:off x="8835457" y="5252885"/>
            <a:ext cx="2845891" cy="707886"/>
          </a:xfrm>
          <a:prstGeom prst="rect">
            <a:avLst/>
          </a:prstGeom>
          <a:noFill/>
        </p:spPr>
        <p:txBody>
          <a:bodyPr wrap="square" rtlCol="0">
            <a:spAutoFit/>
          </a:bodyPr>
          <a:lstStyle/>
          <a:p>
            <a:r>
              <a:rPr lang="en-IN" sz="2000" b="1" dirty="0">
                <a:solidFill>
                  <a:schemeClr val="accent1"/>
                </a:solidFill>
                <a:latin typeface="Times New Roman" panose="02020603050405020304" pitchFamily="18" charset="0"/>
                <a:cs typeface="Times New Roman" panose="02020603050405020304" pitchFamily="18" charset="0"/>
              </a:rPr>
              <a:t>Guided By:</a:t>
            </a:r>
          </a:p>
          <a:p>
            <a:r>
              <a:rPr lang="en-IN" sz="2000" b="1" dirty="0" err="1">
                <a:solidFill>
                  <a:schemeClr val="accent1"/>
                </a:solidFill>
                <a:latin typeface="Times New Roman" panose="02020603050405020304" pitchFamily="18" charset="0"/>
                <a:cs typeface="Times New Roman" panose="02020603050405020304" pitchFamily="18" charset="0"/>
              </a:rPr>
              <a:t>Dr.T.Nithyanandam</a:t>
            </a:r>
            <a:endParaRPr lang="en-IN" sz="2000" b="1" dirty="0">
              <a:solidFill>
                <a:schemeClr val="accent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5E97522-5071-95E3-3E6D-3203F3AC679E}"/>
              </a:ext>
            </a:extLst>
          </p:cNvPr>
          <p:cNvPicPr>
            <a:picLocks noChangeAspect="1"/>
          </p:cNvPicPr>
          <p:nvPr/>
        </p:nvPicPr>
        <p:blipFill>
          <a:blip r:embed="rId4"/>
          <a:srcRect/>
          <a:stretch/>
        </p:blipFill>
        <p:spPr>
          <a:xfrm>
            <a:off x="8361976" y="1744383"/>
            <a:ext cx="3381073" cy="2294846"/>
          </a:xfrm>
          <a:prstGeom prst="rect">
            <a:avLst/>
          </a:prstGeom>
        </p:spPr>
      </p:pic>
    </p:spTree>
    <p:extLst>
      <p:ext uri="{BB962C8B-B14F-4D97-AF65-F5344CB8AC3E}">
        <p14:creationId xmlns:p14="http://schemas.microsoft.com/office/powerpoint/2010/main" val="2119850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FDBA-1547-04D7-C3CE-61A65709EF48}"/>
              </a:ext>
            </a:extLst>
          </p:cNvPr>
          <p:cNvSpPr>
            <a:spLocks noGrp="1"/>
          </p:cNvSpPr>
          <p:nvPr>
            <p:ph type="title"/>
          </p:nvPr>
        </p:nvSpPr>
        <p:spPr>
          <a:xfrm>
            <a:off x="2051470" y="-853141"/>
            <a:ext cx="8089059" cy="1706282"/>
          </a:xfrm>
        </p:spPr>
        <p:txBody>
          <a:bodyPr>
            <a:normAutofit/>
          </a:bodyPr>
          <a:lstStyle/>
          <a:p>
            <a:r>
              <a:rPr lang="en-IN" sz="4400" b="1" dirty="0">
                <a:solidFill>
                  <a:schemeClr val="accent2">
                    <a:lumMod val="75000"/>
                  </a:schemeClr>
                </a:solidFill>
              </a:rPr>
              <a:t>ADVANTAGES AND APPLICATION </a:t>
            </a:r>
            <a:endParaRPr lang="en-US" sz="4400" b="1" dirty="0">
              <a:solidFill>
                <a:schemeClr val="accent2">
                  <a:lumMod val="75000"/>
                </a:schemeClr>
              </a:solidFill>
            </a:endParaRPr>
          </a:p>
        </p:txBody>
      </p:sp>
      <p:sp>
        <p:nvSpPr>
          <p:cNvPr id="4" name="Text Placeholder 3">
            <a:extLst>
              <a:ext uri="{FF2B5EF4-FFF2-40B4-BE49-F238E27FC236}">
                <a16:creationId xmlns:a16="http://schemas.microsoft.com/office/drawing/2014/main" id="{7BB1243E-4852-32A8-CF57-8FC629F08877}"/>
              </a:ext>
            </a:extLst>
          </p:cNvPr>
          <p:cNvSpPr>
            <a:spLocks noGrp="1"/>
          </p:cNvSpPr>
          <p:nvPr>
            <p:ph type="body" sz="half" idx="2"/>
          </p:nvPr>
        </p:nvSpPr>
        <p:spPr>
          <a:xfrm>
            <a:off x="460188" y="930834"/>
            <a:ext cx="11271624" cy="5927165"/>
          </a:xfrm>
        </p:spPr>
        <p:txBody>
          <a:bodyPr>
            <a:noAutofit/>
          </a:bodyPr>
          <a:lstStyle/>
          <a:p>
            <a:pPr marL="342900" indent="-342900">
              <a:buFont typeface="Arial" panose="020B0604020202020204" pitchFamily="34" charset="0"/>
              <a:buChar char="•"/>
            </a:pPr>
            <a:r>
              <a:rPr lang="en-IN" sz="2800" b="1" dirty="0">
                <a:solidFill>
                  <a:schemeClr val="accent1">
                    <a:lumMod val="75000"/>
                  </a:schemeClr>
                </a:solidFill>
              </a:rPr>
              <a:t>Accurate Monitoring:</a:t>
            </a:r>
            <a:r>
              <a:rPr lang="en-IN" sz="2800" dirty="0">
                <a:solidFill>
                  <a:schemeClr val="accent1">
                    <a:lumMod val="75000"/>
                  </a:schemeClr>
                </a:solidFill>
              </a:rPr>
              <a:t> Provides real-time, accurate detection of oil level.
</a:t>
            </a:r>
            <a:r>
              <a:rPr lang="en-IN" sz="2800" b="1" dirty="0">
                <a:solidFill>
                  <a:schemeClr val="accent1">
                    <a:lumMod val="75000"/>
                  </a:schemeClr>
                </a:solidFill>
              </a:rPr>
              <a:t>Automation</a:t>
            </a:r>
            <a:r>
              <a:rPr lang="en-IN" sz="2800" dirty="0">
                <a:solidFill>
                  <a:schemeClr val="accent1">
                    <a:lumMod val="75000"/>
                  </a:schemeClr>
                </a:solidFill>
              </a:rPr>
              <a:t>: Eliminates the need for manual checks.
</a:t>
            </a:r>
            <a:r>
              <a:rPr lang="en-IN" sz="2800" b="1" dirty="0">
                <a:solidFill>
                  <a:schemeClr val="accent1">
                    <a:lumMod val="75000"/>
                  </a:schemeClr>
                </a:solidFill>
              </a:rPr>
              <a:t>Durable</a:t>
            </a:r>
            <a:r>
              <a:rPr lang="en-IN" sz="2800" dirty="0">
                <a:solidFill>
                  <a:schemeClr val="accent1">
                    <a:lumMod val="75000"/>
                  </a:schemeClr>
                </a:solidFill>
              </a:rPr>
              <a:t>: Stainless steel float sensors are corrosion-resistant and reliable under harsh operating conditions.
</a:t>
            </a:r>
            <a:r>
              <a:rPr lang="en-IN" sz="2800" b="1" dirty="0">
                <a:solidFill>
                  <a:schemeClr val="accent1">
                    <a:lumMod val="75000"/>
                  </a:schemeClr>
                </a:solidFill>
              </a:rPr>
              <a:t>User-Friendly</a:t>
            </a:r>
            <a:r>
              <a:rPr lang="en-IN" sz="2800" dirty="0">
                <a:solidFill>
                  <a:schemeClr val="accent1">
                    <a:lumMod val="75000"/>
                  </a:schemeClr>
                </a:solidFill>
              </a:rPr>
              <a:t>: Digital displays offer easy-to-read oil level data for quick user assessment.
</a:t>
            </a:r>
            <a:r>
              <a:rPr lang="en-IN" sz="2800" b="1" dirty="0">
                <a:solidFill>
                  <a:schemeClr val="accent1">
                    <a:lumMod val="75000"/>
                  </a:schemeClr>
                </a:solidFill>
              </a:rPr>
              <a:t>Prevents Engine Damage:</a:t>
            </a:r>
            <a:r>
              <a:rPr lang="en-IN" sz="2800" dirty="0">
                <a:solidFill>
                  <a:schemeClr val="accent1">
                    <a:lumMod val="75000"/>
                  </a:schemeClr>
                </a:solidFill>
              </a:rPr>
              <a:t> Early detection of low oil levels helps avoid overheating, friction, and potential engine failure.</a:t>
            </a:r>
          </a:p>
          <a:p>
            <a:pPr marL="342900" indent="-342900">
              <a:buFont typeface="Arial" panose="020B0604020202020204" pitchFamily="34" charset="0"/>
              <a:buChar char="•"/>
            </a:pPr>
            <a:endParaRPr lang="en-IN" sz="2800" dirty="0">
              <a:solidFill>
                <a:schemeClr val="accent1">
                  <a:lumMod val="75000"/>
                </a:schemeClr>
              </a:solidFill>
            </a:endParaRPr>
          </a:p>
          <a:p>
            <a:pPr marL="342900" indent="-342900">
              <a:buFont typeface="Arial" panose="020B0604020202020204" pitchFamily="34" charset="0"/>
              <a:buChar char="•"/>
            </a:pPr>
            <a:r>
              <a:rPr lang="en-IN" sz="2800" b="1" dirty="0">
                <a:solidFill>
                  <a:schemeClr val="accent1">
                    <a:lumMod val="75000"/>
                  </a:schemeClr>
                </a:solidFill>
              </a:rPr>
              <a:t>Backhoe Loaders:</a:t>
            </a:r>
            <a:r>
              <a:rPr lang="en-IN" sz="2800" dirty="0">
                <a:solidFill>
                  <a:schemeClr val="accent1">
                    <a:lumMod val="75000"/>
                  </a:schemeClr>
                </a:solidFill>
              </a:rPr>
              <a:t> The system can be used to monitor engine oil levels in backhoe loaders, ensuring that the engine operates efficiently and preventing potential damage due to low oil levels during demanding operations.</a:t>
            </a:r>
            <a:endParaRPr lang="en-US" sz="2800" dirty="0">
              <a:solidFill>
                <a:schemeClr val="accent1">
                  <a:lumMod val="75000"/>
                </a:schemeClr>
              </a:solidFill>
            </a:endParaRPr>
          </a:p>
        </p:txBody>
      </p:sp>
    </p:spTree>
    <p:extLst>
      <p:ext uri="{BB962C8B-B14F-4D97-AF65-F5344CB8AC3E}">
        <p14:creationId xmlns:p14="http://schemas.microsoft.com/office/powerpoint/2010/main" val="1593195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4A8BD-D8F4-8A4B-5D0C-2E7CD16DBFC1}"/>
              </a:ext>
            </a:extLst>
          </p:cNvPr>
          <p:cNvSpPr>
            <a:spLocks noGrp="1"/>
          </p:cNvSpPr>
          <p:nvPr>
            <p:ph type="title"/>
          </p:nvPr>
        </p:nvSpPr>
        <p:spPr>
          <a:xfrm>
            <a:off x="4772025" y="0"/>
            <a:ext cx="3932237" cy="797859"/>
          </a:xfrm>
        </p:spPr>
        <p:txBody>
          <a:bodyPr>
            <a:normAutofit/>
          </a:bodyPr>
          <a:lstStyle/>
          <a:p>
            <a:r>
              <a:rPr lang="en-IN" sz="4400" b="1" dirty="0">
                <a:solidFill>
                  <a:schemeClr val="accent2">
                    <a:lumMod val="75000"/>
                  </a:schemeClr>
                </a:solidFill>
              </a:rPr>
              <a:t>CONCLUSION </a:t>
            </a:r>
            <a:endParaRPr lang="en-US" sz="4400" b="1" dirty="0">
              <a:solidFill>
                <a:schemeClr val="accent2">
                  <a:lumMod val="75000"/>
                </a:schemeClr>
              </a:solidFill>
            </a:endParaRPr>
          </a:p>
        </p:txBody>
      </p:sp>
      <p:sp>
        <p:nvSpPr>
          <p:cNvPr id="4" name="Text Placeholder 3">
            <a:extLst>
              <a:ext uri="{FF2B5EF4-FFF2-40B4-BE49-F238E27FC236}">
                <a16:creationId xmlns:a16="http://schemas.microsoft.com/office/drawing/2014/main" id="{4E37FB04-FE9C-ADD5-D527-632E6F8E6939}"/>
              </a:ext>
            </a:extLst>
          </p:cNvPr>
          <p:cNvSpPr>
            <a:spLocks noGrp="1"/>
          </p:cNvSpPr>
          <p:nvPr>
            <p:ph type="body" sz="half" idx="2"/>
          </p:nvPr>
        </p:nvSpPr>
        <p:spPr>
          <a:xfrm>
            <a:off x="529011" y="1255058"/>
            <a:ext cx="10790424" cy="4721506"/>
          </a:xfrm>
        </p:spPr>
        <p:txBody>
          <a:bodyPr>
            <a:normAutofit lnSpcReduction="10000"/>
          </a:bodyPr>
          <a:lstStyle/>
          <a:p>
            <a:pPr marL="457200" indent="-457200">
              <a:buFont typeface="Arial" panose="020B0604020202020204" pitchFamily="34" charset="0"/>
              <a:buChar char="•"/>
            </a:pPr>
            <a:r>
              <a:rPr lang="en-IN" sz="2800" dirty="0">
                <a:solidFill>
                  <a:schemeClr val="accent1">
                    <a:lumMod val="75000"/>
                  </a:schemeClr>
                </a:solidFill>
              </a:rPr>
              <a:t>The “Engine Oil Level Indication Using Float Sensor” system provides an effective, cost-efficient solution for monitoring oil levels in backhoe loaders. By automating the oil level check, it reduces the need for manual inspections and enhances engine maintenance, preventing potential damage caused by low oil levels. The use of a stainless steel float sensor ensures durability and reliability in harsh operating conditions.</a:t>
            </a:r>
          </a:p>
          <a:p>
            <a:pPr marL="457200" indent="-457200">
              <a:buFont typeface="Arial" panose="020B0604020202020204" pitchFamily="34" charset="0"/>
              <a:buChar char="•"/>
            </a:pPr>
            <a:r>
              <a:rPr lang="en-IN" sz="2800" dirty="0">
                <a:solidFill>
                  <a:schemeClr val="accent1">
                    <a:lumMod val="75000"/>
                  </a:schemeClr>
                </a:solidFill>
              </a:rPr>
              <a:t>This system offers several advantages, including real-time oil level monitoring, user-friendly displays, and low maintenance requirements. Its practical application in backhoe loaders demonstrates its potential to improve engine performance, reduce downtime, and increase the longevity of machinery in the construction and agricultural industries.</a:t>
            </a:r>
            <a:endParaRPr lang="en-US" sz="2800" dirty="0">
              <a:solidFill>
                <a:schemeClr val="accent1">
                  <a:lumMod val="75000"/>
                </a:schemeClr>
              </a:solidFill>
            </a:endParaRPr>
          </a:p>
        </p:txBody>
      </p:sp>
    </p:spTree>
    <p:extLst>
      <p:ext uri="{BB962C8B-B14F-4D97-AF65-F5344CB8AC3E}">
        <p14:creationId xmlns:p14="http://schemas.microsoft.com/office/powerpoint/2010/main" val="4130216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7FE07-6259-6896-AC59-80AF26626026}"/>
              </a:ext>
            </a:extLst>
          </p:cNvPr>
          <p:cNvSpPr>
            <a:spLocks noGrp="1"/>
          </p:cNvSpPr>
          <p:nvPr>
            <p:ph type="title"/>
          </p:nvPr>
        </p:nvSpPr>
        <p:spPr>
          <a:xfrm>
            <a:off x="4389811" y="164258"/>
            <a:ext cx="3932237" cy="638082"/>
          </a:xfrm>
        </p:spPr>
        <p:txBody>
          <a:bodyPr>
            <a:noAutofit/>
          </a:bodyPr>
          <a:lstStyle/>
          <a:p>
            <a:r>
              <a:rPr lang="en-IN" sz="4400" b="1" dirty="0">
                <a:solidFill>
                  <a:schemeClr val="accent2">
                    <a:lumMod val="75000"/>
                  </a:schemeClr>
                </a:solidFill>
              </a:rPr>
              <a:t>REFERENCE </a:t>
            </a:r>
            <a:endParaRPr lang="en-US" sz="4400" b="1" dirty="0">
              <a:solidFill>
                <a:schemeClr val="accent2">
                  <a:lumMod val="75000"/>
                </a:schemeClr>
              </a:solidFill>
            </a:endParaRPr>
          </a:p>
        </p:txBody>
      </p:sp>
      <p:sp>
        <p:nvSpPr>
          <p:cNvPr id="4" name="Text Placeholder 3">
            <a:extLst>
              <a:ext uri="{FF2B5EF4-FFF2-40B4-BE49-F238E27FC236}">
                <a16:creationId xmlns:a16="http://schemas.microsoft.com/office/drawing/2014/main" id="{4631B4F7-E110-6098-3F55-26EF699B701A}"/>
              </a:ext>
            </a:extLst>
          </p:cNvPr>
          <p:cNvSpPr>
            <a:spLocks noGrp="1"/>
          </p:cNvSpPr>
          <p:nvPr>
            <p:ph type="body" sz="half" idx="2"/>
          </p:nvPr>
        </p:nvSpPr>
        <p:spPr>
          <a:xfrm>
            <a:off x="672726" y="802340"/>
            <a:ext cx="11029203" cy="5544672"/>
          </a:xfrm>
        </p:spPr>
        <p:txBody>
          <a:bodyPr>
            <a:noAutofit/>
          </a:bodyPr>
          <a:lstStyle/>
          <a:p>
            <a:r>
              <a:rPr lang="en-IN" sz="2800" dirty="0">
                <a:solidFill>
                  <a:schemeClr val="accent1">
                    <a:lumMod val="75000"/>
                  </a:schemeClr>
                </a:solidFill>
              </a:rPr>
              <a:t>Mahmud, M., et al. (2020). “Development of an Automated Engine Oil Level Monitoring System Using Float Sensors.” Journal of Engineering and Technology, 12(3), 45-52.
Zhang, X., &amp; Li, Y. (2019). “Oil Level Sensing in Automotive Engines Using Float Sensors.” International Journal of Automotive Engineering, 8(2), 114-121.
Patel, R., et al. (2021). “Comparative Study of Oil Level Monitoring Technologies in Industrial Machinery.” Journal of Industrial Automation, 15(1), 31-40.
Singh, A., &amp; Kumar, P. (2022). “Design and Implementation of an Oil Level Monitoring System for Heavy Machinery.” Journal of Mechanical Engineering Applications, 18(4), 22-28.</a:t>
            </a:r>
          </a:p>
          <a:p>
            <a:endParaRPr lang="en-US" sz="2800" dirty="0">
              <a:solidFill>
                <a:schemeClr val="accent1">
                  <a:lumMod val="75000"/>
                </a:schemeClr>
              </a:solidFill>
            </a:endParaRPr>
          </a:p>
        </p:txBody>
      </p:sp>
    </p:spTree>
    <p:extLst>
      <p:ext uri="{BB962C8B-B14F-4D97-AF65-F5344CB8AC3E}">
        <p14:creationId xmlns:p14="http://schemas.microsoft.com/office/powerpoint/2010/main" val="704190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486676-F731-4E07-603B-0978428A18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90801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521F9-1872-C054-E2F2-C21F1E2D8915}"/>
              </a:ext>
            </a:extLst>
          </p:cNvPr>
          <p:cNvSpPr>
            <a:spLocks noGrp="1"/>
          </p:cNvSpPr>
          <p:nvPr>
            <p:ph type="title"/>
          </p:nvPr>
        </p:nvSpPr>
        <p:spPr>
          <a:xfrm>
            <a:off x="575236" y="-276796"/>
            <a:ext cx="10515600" cy="1325563"/>
          </a:xfrm>
        </p:spPr>
        <p:txBody>
          <a:bodyPr/>
          <a:lstStyle/>
          <a:p>
            <a:pPr algn="ctr"/>
            <a:r>
              <a:rPr lang="en-IN" b="1" dirty="0">
                <a:solidFill>
                  <a:schemeClr val="accent2">
                    <a:lumMod val="75000"/>
                  </a:schemeClr>
                </a:solidFill>
              </a:rPr>
              <a:t>ABSTRACT</a:t>
            </a:r>
          </a:p>
        </p:txBody>
      </p:sp>
      <p:sp>
        <p:nvSpPr>
          <p:cNvPr id="3" name="Content Placeholder 2">
            <a:extLst>
              <a:ext uri="{FF2B5EF4-FFF2-40B4-BE49-F238E27FC236}">
                <a16:creationId xmlns:a16="http://schemas.microsoft.com/office/drawing/2014/main" id="{E5AE3FCB-2C33-C9C0-DFFA-B217DF51443F}"/>
              </a:ext>
            </a:extLst>
          </p:cNvPr>
          <p:cNvSpPr>
            <a:spLocks noGrp="1"/>
          </p:cNvSpPr>
          <p:nvPr>
            <p:ph idx="1"/>
          </p:nvPr>
        </p:nvSpPr>
        <p:spPr>
          <a:xfrm>
            <a:off x="575236" y="690179"/>
            <a:ext cx="11568336" cy="5183609"/>
          </a:xfrm>
        </p:spPr>
        <p:txBody>
          <a:bodyPr>
            <a:noAutofit/>
          </a:bodyPr>
          <a:lstStyle/>
          <a:p>
            <a:r>
              <a:rPr lang="en-IN" b="1" dirty="0">
                <a:solidFill>
                  <a:schemeClr val="accent1"/>
                </a:solidFill>
              </a:rPr>
              <a:t>The “Engine Oil Level indicator in backhoe loader ” project addresses the critical need for real-time monitoring of engine oil levels in vehicles and machinery. Maintaining optimal oil levels is essential for engine health, as it ensures proper lubrication, minimizes wear, and prevents overheating. This system utilizes a float sensor, which operates by floating on the engine oil and shifting position in response to oil level changes. The sensor’s movement generates electrical signals that are processed by a microcontroller and displayed for user reference.</a:t>
            </a:r>
          </a:p>
          <a:p>
            <a:r>
              <a:rPr lang="en-IN" b="1" dirty="0">
                <a:solidFill>
                  <a:schemeClr val="accent1"/>
                </a:solidFill>
              </a:rPr>
              <a:t>This setup allows users to quickly and easily monitor the oil level, reducing the risk of engine damage due to low oil. The project demonstrates the application of basic sensor technology for improved vehicle maintenance and safety. Potential future enhancements include integrating Internet of Things (IoT) technology for remote monitoring and predictive maintenance, further improving reliability and convenience for users.</a:t>
            </a:r>
          </a:p>
          <a:p>
            <a:endParaRPr lang="en-IN" b="1" dirty="0">
              <a:solidFill>
                <a:schemeClr val="accent1"/>
              </a:solidFill>
            </a:endParaRPr>
          </a:p>
          <a:p>
            <a:endParaRPr lang="en-IN" b="1" dirty="0">
              <a:solidFill>
                <a:schemeClr val="accent1"/>
              </a:solidFill>
            </a:endParaRPr>
          </a:p>
          <a:p>
            <a:endParaRPr lang="en-IN" b="1" dirty="0">
              <a:solidFill>
                <a:schemeClr val="accent1"/>
              </a:solidFill>
            </a:endParaRPr>
          </a:p>
          <a:p>
            <a:endParaRPr lang="en-IN" b="1" dirty="0">
              <a:solidFill>
                <a:schemeClr val="accent1"/>
              </a:solidFill>
            </a:endParaRPr>
          </a:p>
          <a:p>
            <a:endParaRPr lang="en-IN" b="1" dirty="0">
              <a:solidFill>
                <a:schemeClr val="accent1"/>
              </a:solidFill>
            </a:endParaRPr>
          </a:p>
          <a:p>
            <a:endParaRPr lang="en-IN" b="1" dirty="0">
              <a:solidFill>
                <a:schemeClr val="accent1"/>
              </a:solidFill>
            </a:endParaRPr>
          </a:p>
          <a:p>
            <a:endParaRPr lang="en-IN" b="1" dirty="0">
              <a:solidFill>
                <a:schemeClr val="accent1"/>
              </a:solidFill>
            </a:endParaRPr>
          </a:p>
        </p:txBody>
      </p:sp>
    </p:spTree>
    <p:extLst>
      <p:ext uri="{BB962C8B-B14F-4D97-AF65-F5344CB8AC3E}">
        <p14:creationId xmlns:p14="http://schemas.microsoft.com/office/powerpoint/2010/main" val="3416964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EAF64-3283-E6C7-9037-C3B33ADC524F}"/>
              </a:ext>
            </a:extLst>
          </p:cNvPr>
          <p:cNvSpPr>
            <a:spLocks noGrp="1"/>
          </p:cNvSpPr>
          <p:nvPr>
            <p:ph type="title"/>
          </p:nvPr>
        </p:nvSpPr>
        <p:spPr>
          <a:xfrm>
            <a:off x="839788" y="457200"/>
            <a:ext cx="10070667" cy="457200"/>
          </a:xfrm>
        </p:spPr>
        <p:txBody>
          <a:bodyPr>
            <a:noAutofit/>
          </a:bodyPr>
          <a:lstStyle/>
          <a:p>
            <a:pPr algn="ctr"/>
            <a:r>
              <a:rPr lang="en-IN" sz="4400" b="1" dirty="0">
                <a:solidFill>
                  <a:schemeClr val="accent2">
                    <a:lumMod val="75000"/>
                  </a:schemeClr>
                </a:solidFill>
                <a:cs typeface="Times New Roman" panose="02020603050405020304" pitchFamily="18" charset="0"/>
              </a:rPr>
              <a:t>INTRODUCTION </a:t>
            </a:r>
          </a:p>
        </p:txBody>
      </p:sp>
      <p:sp>
        <p:nvSpPr>
          <p:cNvPr id="5" name="Rectangle 2">
            <a:extLst>
              <a:ext uri="{FF2B5EF4-FFF2-40B4-BE49-F238E27FC236}">
                <a16:creationId xmlns:a16="http://schemas.microsoft.com/office/drawing/2014/main" id="{9B76731F-AA87-482C-DECA-F528E82DA083}"/>
              </a:ext>
            </a:extLst>
          </p:cNvPr>
          <p:cNvSpPr>
            <a:spLocks noGrp="1" noChangeArrowheads="1"/>
          </p:cNvSpPr>
          <p:nvPr>
            <p:ph type="body" sz="half" idx="2"/>
          </p:nvPr>
        </p:nvSpPr>
        <p:spPr bwMode="auto">
          <a:xfrm>
            <a:off x="695065" y="1188499"/>
            <a:ext cx="10801870"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altLang="en-US" sz="2800" b="1" dirty="0">
                <a:solidFill>
                  <a:schemeClr val="accent1"/>
                </a:solidFill>
                <a:latin typeface="Arial" panose="020B0604020202020204" pitchFamily="34" charset="0"/>
              </a:rPr>
              <a:t>Engine oil level monitoring is essential to maintain proper lubrication, prevent overheating, and avoid costly engine damage. Manual oil checks are often neglected, leading to potential engine issues. This project, “Engine Oil Level Indication Using Float Sensor,” provides an automated solution using a float sensor to detect real-time oil levels.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IN" altLang="en-US" sz="2800" b="1" dirty="0">
              <a:solidFill>
                <a:schemeClr val="accent1"/>
              </a:solidFill>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altLang="en-US" sz="2800" b="1" dirty="0">
                <a:solidFill>
                  <a:schemeClr val="accent1"/>
                </a:solidFill>
                <a:latin typeface="Arial" panose="020B0604020202020204" pitchFamily="34" charset="0"/>
              </a:rPr>
              <a:t>The sensor’s readings are processed by a microcontroller and displayed, giving users a quick view of the oil status. This system enhances maintenance efficiency and reliability, making it suitable for vehicles, heavy machinery, and industrial applications.</a:t>
            </a:r>
            <a:endParaRPr kumimoji="0" lang="en-US" altLang="en-US" sz="2800" b="1" i="0" u="none" strike="noStrike" cap="none" normalizeH="0" baseline="0" dirty="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1" i="0" u="none" strike="noStrike" cap="none" normalizeH="0" baseline="0" dirty="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1"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1794683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96B7DDB-1996-89E1-CED9-C2A83684FD1B}"/>
              </a:ext>
            </a:extLst>
          </p:cNvPr>
          <p:cNvSpPr>
            <a:spLocks noGrp="1"/>
          </p:cNvSpPr>
          <p:nvPr>
            <p:ph type="body" sz="half" idx="2"/>
          </p:nvPr>
        </p:nvSpPr>
        <p:spPr>
          <a:xfrm>
            <a:off x="373624" y="1148977"/>
            <a:ext cx="10886047" cy="5437094"/>
          </a:xfrm>
        </p:spPr>
        <p:txBody>
          <a:bodyPr>
            <a:normAutofit fontScale="92500" lnSpcReduction="10000"/>
          </a:bodyPr>
          <a:lstStyle/>
          <a:p>
            <a:pPr marL="457200" indent="-457200">
              <a:buFont typeface="Arial" panose="020B0604020202020204" pitchFamily="34" charset="0"/>
              <a:buChar char="•"/>
            </a:pPr>
            <a:r>
              <a:rPr lang="en-IN" sz="2800" b="1" dirty="0">
                <a:solidFill>
                  <a:schemeClr val="accent1"/>
                </a:solidFill>
                <a:latin typeface="Arial" panose="020B0604020202020204" pitchFamily="34" charset="0"/>
                <a:cs typeface="Arial" panose="020B0604020202020204" pitchFamily="34" charset="0"/>
              </a:rPr>
              <a:t>Traditional Methods</a:t>
            </a:r>
            <a:r>
              <a:rPr lang="en-IN" sz="2800" dirty="0">
                <a:solidFill>
                  <a:schemeClr val="accent1"/>
                </a:solidFill>
                <a:latin typeface="Arial" panose="020B0604020202020204" pitchFamily="34" charset="0"/>
                <a:cs typeface="Arial" panose="020B0604020202020204" pitchFamily="34" charset="0"/>
              </a:rPr>
              <a:t>: Manual oil checks (e.g., dipsticks) are commonly used but require regular user maintenance, which can be inconvenient and often overlooked.</a:t>
            </a:r>
          </a:p>
          <a:p>
            <a:pPr marL="457200" indent="-457200">
              <a:buFont typeface="Arial" panose="020B0604020202020204" pitchFamily="34" charset="0"/>
              <a:buChar char="•"/>
            </a:pPr>
            <a:r>
              <a:rPr lang="en-IN" sz="2800" b="1" dirty="0">
                <a:solidFill>
                  <a:schemeClr val="accent1"/>
                </a:solidFill>
                <a:latin typeface="Arial" panose="020B0604020202020204" pitchFamily="34" charset="0"/>
                <a:cs typeface="Arial" panose="020B0604020202020204" pitchFamily="34" charset="0"/>
              </a:rPr>
              <a:t>Importance of Automation</a:t>
            </a:r>
            <a:r>
              <a:rPr lang="en-IN" sz="2800" dirty="0">
                <a:solidFill>
                  <a:schemeClr val="accent1"/>
                </a:solidFill>
                <a:latin typeface="Arial" panose="020B0604020202020204" pitchFamily="34" charset="0"/>
                <a:cs typeface="Arial" panose="020B0604020202020204" pitchFamily="34" charset="0"/>
              </a:rPr>
              <a:t>: Research highlights the benefits of automated oil level monitoring for better maintenance and engine health, especially in high-demand or continuous-operation environments.</a:t>
            </a:r>
          </a:p>
          <a:p>
            <a:pPr marL="457200" indent="-457200">
              <a:buFont typeface="Arial" panose="020B0604020202020204" pitchFamily="34" charset="0"/>
              <a:buChar char="•"/>
            </a:pPr>
            <a:r>
              <a:rPr lang="en-IN" sz="2800" b="1" dirty="0">
                <a:solidFill>
                  <a:schemeClr val="accent1"/>
                </a:solidFill>
                <a:latin typeface="Arial" panose="020B0604020202020204" pitchFamily="34" charset="0"/>
                <a:cs typeface="Arial" panose="020B0604020202020204" pitchFamily="34" charset="0"/>
              </a:rPr>
              <a:t>Effectiveness of Float Sensors</a:t>
            </a:r>
            <a:r>
              <a:rPr lang="en-IN" sz="2800" dirty="0">
                <a:solidFill>
                  <a:schemeClr val="accent1"/>
                </a:solidFill>
                <a:latin typeface="Arial" panose="020B0604020202020204" pitchFamily="34" charset="0"/>
                <a:cs typeface="Arial" panose="020B0604020202020204" pitchFamily="34" charset="0"/>
              </a:rPr>
              <a:t>: Mahmud et al. (2020) and Zhang &amp; Li (2019) found float sensors to be reliable and cost-effective for real-time oil level monitoring.
Float sensors are accurate and simple to use, offering a practical solution for automotive and industrial applications.</a:t>
            </a:r>
          </a:p>
          <a:p>
            <a:pPr marL="457200" indent="-457200">
              <a:buFont typeface="Arial" panose="020B0604020202020204" pitchFamily="34" charset="0"/>
              <a:buChar char="•"/>
            </a:pPr>
            <a:r>
              <a:rPr lang="en-IN" sz="2800" b="1" dirty="0">
                <a:solidFill>
                  <a:schemeClr val="accent1"/>
                </a:solidFill>
                <a:latin typeface="Arial" panose="020B0604020202020204" pitchFamily="34" charset="0"/>
                <a:cs typeface="Arial" panose="020B0604020202020204" pitchFamily="34" charset="0"/>
              </a:rPr>
              <a:t>Project Relevance</a:t>
            </a:r>
            <a:r>
              <a:rPr lang="en-IN" sz="2800" dirty="0">
                <a:solidFill>
                  <a:schemeClr val="accent1"/>
                </a:solidFill>
                <a:latin typeface="Arial" panose="020B0604020202020204" pitchFamily="34" charset="0"/>
                <a:cs typeface="Arial" panose="020B0604020202020204" pitchFamily="34" charset="0"/>
              </a:rPr>
              <a:t>: This project </a:t>
            </a:r>
            <a:r>
              <a:rPr lang="en-IN" sz="2800" dirty="0" err="1">
                <a:solidFill>
                  <a:schemeClr val="accent1"/>
                </a:solidFill>
                <a:latin typeface="Arial" panose="020B0604020202020204" pitchFamily="34" charset="0"/>
                <a:cs typeface="Arial" panose="020B0604020202020204" pitchFamily="34" charset="0"/>
              </a:rPr>
              <a:t>everages</a:t>
            </a:r>
            <a:r>
              <a:rPr lang="en-IN" sz="2800" dirty="0">
                <a:solidFill>
                  <a:schemeClr val="accent1"/>
                </a:solidFill>
                <a:latin typeface="Arial" panose="020B0604020202020204" pitchFamily="34" charset="0"/>
                <a:cs typeface="Arial" panose="020B0604020202020204" pitchFamily="34" charset="0"/>
              </a:rPr>
              <a:t> these findings to create a cost-effective, user-friendly oil level indication system using float sensor technology.</a:t>
            </a:r>
            <a:endParaRPr lang="en-US" sz="2800" dirty="0">
              <a:solidFill>
                <a:schemeClr val="accent1"/>
              </a:solidFill>
              <a:latin typeface="Arial" panose="020B0604020202020204" pitchFamily="34" charset="0"/>
              <a:cs typeface="Arial" panose="020B0604020202020204" pitchFamily="34" charset="0"/>
            </a:endParaRPr>
          </a:p>
        </p:txBody>
      </p:sp>
      <p:sp>
        <p:nvSpPr>
          <p:cNvPr id="8" name="Title 7">
            <a:extLst>
              <a:ext uri="{FF2B5EF4-FFF2-40B4-BE49-F238E27FC236}">
                <a16:creationId xmlns:a16="http://schemas.microsoft.com/office/drawing/2014/main" id="{B91EDB3D-167C-2D64-ECA6-0F43C5B7A64E}"/>
              </a:ext>
            </a:extLst>
          </p:cNvPr>
          <p:cNvSpPr>
            <a:spLocks noGrp="1"/>
          </p:cNvSpPr>
          <p:nvPr>
            <p:ph type="title"/>
          </p:nvPr>
        </p:nvSpPr>
        <p:spPr>
          <a:xfrm>
            <a:off x="3282622" y="-309281"/>
            <a:ext cx="5610365" cy="1205752"/>
          </a:xfrm>
        </p:spPr>
        <p:txBody>
          <a:bodyPr>
            <a:noAutofit/>
          </a:bodyPr>
          <a:lstStyle/>
          <a:p>
            <a:r>
              <a:rPr lang="en-IN" sz="4400" b="1" dirty="0">
                <a:solidFill>
                  <a:schemeClr val="accent2">
                    <a:lumMod val="75000"/>
                  </a:schemeClr>
                </a:solidFill>
              </a:rPr>
              <a:t>LITERATURE SURVEY </a:t>
            </a:r>
            <a:endParaRPr lang="en-US" sz="4400" b="1" dirty="0">
              <a:solidFill>
                <a:schemeClr val="accent2">
                  <a:lumMod val="75000"/>
                </a:schemeClr>
              </a:solidFill>
            </a:endParaRPr>
          </a:p>
        </p:txBody>
      </p:sp>
    </p:spTree>
    <p:extLst>
      <p:ext uri="{BB962C8B-B14F-4D97-AF65-F5344CB8AC3E}">
        <p14:creationId xmlns:p14="http://schemas.microsoft.com/office/powerpoint/2010/main" val="93876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CB4A5E7-7EEE-1B34-358D-8523F754518D}"/>
              </a:ext>
            </a:extLst>
          </p:cNvPr>
          <p:cNvSpPr>
            <a:spLocks noGrp="1"/>
          </p:cNvSpPr>
          <p:nvPr>
            <p:ph type="body" sz="half" idx="2"/>
          </p:nvPr>
        </p:nvSpPr>
        <p:spPr>
          <a:xfrm>
            <a:off x="395988" y="1364130"/>
            <a:ext cx="10682847" cy="5341470"/>
          </a:xfrm>
        </p:spPr>
        <p:txBody>
          <a:bodyPr>
            <a:normAutofit/>
          </a:bodyPr>
          <a:lstStyle/>
          <a:p>
            <a:pPr marL="457200" indent="-457200">
              <a:buFont typeface="Arial" panose="020B0604020202020204" pitchFamily="34" charset="0"/>
              <a:buChar char="•"/>
            </a:pPr>
            <a:r>
              <a:rPr lang="en-IN" sz="2800" b="1" dirty="0">
                <a:solidFill>
                  <a:schemeClr val="accent1"/>
                </a:solidFill>
              </a:rPr>
              <a:t>Engine Health and Maintenance:</a:t>
            </a:r>
            <a:r>
              <a:rPr lang="en-IN" sz="2800" dirty="0">
                <a:solidFill>
                  <a:schemeClr val="accent1"/>
                </a:solidFill>
              </a:rPr>
              <a:t> Maintaining optimal engine oil levels is essential for proper lubrication, preventing overheating, and reducing wear and tear on engine components.</a:t>
            </a:r>
          </a:p>
          <a:p>
            <a:pPr marL="457200" indent="-457200">
              <a:buFont typeface="Arial" panose="020B0604020202020204" pitchFamily="34" charset="0"/>
              <a:buChar char="•"/>
            </a:pPr>
            <a:r>
              <a:rPr lang="en-IN" sz="2800" b="1" dirty="0">
                <a:solidFill>
                  <a:schemeClr val="accent1"/>
                </a:solidFill>
              </a:rPr>
              <a:t>Limitations of Manual Checks</a:t>
            </a:r>
            <a:r>
              <a:rPr lang="en-IN" sz="2800" dirty="0">
                <a:solidFill>
                  <a:schemeClr val="accent1"/>
                </a:solidFill>
              </a:rPr>
              <a:t>: Traditional oil level checks require manual inspection, which can be inconvenient, easily neglected, and impractical in high-demand or continuously operating machinery.</a:t>
            </a:r>
          </a:p>
          <a:p>
            <a:pPr marL="457200" indent="-457200">
              <a:buFont typeface="Arial" panose="020B0604020202020204" pitchFamily="34" charset="0"/>
              <a:buChar char="•"/>
            </a:pPr>
            <a:r>
              <a:rPr lang="en-IN" sz="2800" b="1" dirty="0">
                <a:solidFill>
                  <a:schemeClr val="accent1"/>
                </a:solidFill>
              </a:rPr>
              <a:t>Risk of Engine Damage</a:t>
            </a:r>
            <a:r>
              <a:rPr lang="en-IN" sz="2800" dirty="0">
                <a:solidFill>
                  <a:schemeClr val="accent1"/>
                </a:solidFill>
              </a:rPr>
              <a:t>: Low or insufficient oil levels can lead to engine damage, costly repairs, and potentially catastrophic failure if not addressed in time.</a:t>
            </a:r>
          </a:p>
          <a:p>
            <a:pPr marL="457200" indent="-457200">
              <a:buFont typeface="Arial" panose="020B0604020202020204" pitchFamily="34" charset="0"/>
              <a:buChar char="•"/>
            </a:pPr>
            <a:r>
              <a:rPr lang="en-IN" sz="2800" b="1" dirty="0">
                <a:solidFill>
                  <a:schemeClr val="accent1"/>
                </a:solidFill>
              </a:rPr>
              <a:t>Need for Automation</a:t>
            </a:r>
            <a:r>
              <a:rPr lang="en-IN" sz="2800" dirty="0">
                <a:solidFill>
                  <a:schemeClr val="accent1"/>
                </a:solidFill>
              </a:rPr>
              <a:t>: There is a need for a reliable, automated system to monitor engine oil levels in real time, reducing reliance on manual checks and enhancing maintenance efficiency.</a:t>
            </a:r>
            <a:endParaRPr lang="en-US" sz="2800" dirty="0">
              <a:solidFill>
                <a:schemeClr val="accent1"/>
              </a:solidFill>
            </a:endParaRPr>
          </a:p>
        </p:txBody>
      </p:sp>
      <p:sp>
        <p:nvSpPr>
          <p:cNvPr id="8" name="Title 7">
            <a:extLst>
              <a:ext uri="{FF2B5EF4-FFF2-40B4-BE49-F238E27FC236}">
                <a16:creationId xmlns:a16="http://schemas.microsoft.com/office/drawing/2014/main" id="{567D08B7-758B-4A64-ACFD-7B9B9493E5F1}"/>
              </a:ext>
            </a:extLst>
          </p:cNvPr>
          <p:cNvSpPr>
            <a:spLocks noGrp="1"/>
          </p:cNvSpPr>
          <p:nvPr>
            <p:ph type="title"/>
          </p:nvPr>
        </p:nvSpPr>
        <p:spPr>
          <a:xfrm>
            <a:off x="3366293" y="0"/>
            <a:ext cx="5459412" cy="996670"/>
          </a:xfrm>
        </p:spPr>
        <p:txBody>
          <a:bodyPr>
            <a:noAutofit/>
          </a:bodyPr>
          <a:lstStyle/>
          <a:p>
            <a:r>
              <a:rPr lang="en-IN" sz="4400" b="1" dirty="0">
                <a:solidFill>
                  <a:schemeClr val="accent2">
                    <a:lumMod val="75000"/>
                  </a:schemeClr>
                </a:solidFill>
              </a:rPr>
              <a:t>PROBLEM STATEMENT </a:t>
            </a:r>
            <a:endParaRPr lang="en-US" sz="4400" b="1" dirty="0">
              <a:solidFill>
                <a:schemeClr val="accent2">
                  <a:lumMod val="75000"/>
                </a:schemeClr>
              </a:solidFill>
            </a:endParaRPr>
          </a:p>
        </p:txBody>
      </p:sp>
    </p:spTree>
    <p:extLst>
      <p:ext uri="{BB962C8B-B14F-4D97-AF65-F5344CB8AC3E}">
        <p14:creationId xmlns:p14="http://schemas.microsoft.com/office/powerpoint/2010/main" val="2432748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4BB76-F8B1-D92A-59BF-18F24638FDEB}"/>
              </a:ext>
            </a:extLst>
          </p:cNvPr>
          <p:cNvSpPr>
            <a:spLocks noGrp="1"/>
          </p:cNvSpPr>
          <p:nvPr>
            <p:ph type="title"/>
          </p:nvPr>
        </p:nvSpPr>
        <p:spPr>
          <a:xfrm>
            <a:off x="4129881" y="-206283"/>
            <a:ext cx="3932237" cy="1195295"/>
          </a:xfrm>
        </p:spPr>
        <p:txBody>
          <a:bodyPr>
            <a:normAutofit/>
          </a:bodyPr>
          <a:lstStyle/>
          <a:p>
            <a:r>
              <a:rPr lang="en-IN" sz="4400" b="1" dirty="0">
                <a:solidFill>
                  <a:schemeClr val="accent2"/>
                </a:solidFill>
              </a:rPr>
              <a:t>METHODOLOGY</a:t>
            </a:r>
            <a:endParaRPr lang="en-US" sz="4400" b="1" dirty="0">
              <a:solidFill>
                <a:schemeClr val="accent2"/>
              </a:solidFill>
            </a:endParaRPr>
          </a:p>
        </p:txBody>
      </p:sp>
      <p:sp>
        <p:nvSpPr>
          <p:cNvPr id="4" name="Text Placeholder 3">
            <a:extLst>
              <a:ext uri="{FF2B5EF4-FFF2-40B4-BE49-F238E27FC236}">
                <a16:creationId xmlns:a16="http://schemas.microsoft.com/office/drawing/2014/main" id="{13D85DE0-7905-3FF0-C11D-B1BC7E133E9F}"/>
              </a:ext>
            </a:extLst>
          </p:cNvPr>
          <p:cNvSpPr>
            <a:spLocks noGrp="1"/>
          </p:cNvSpPr>
          <p:nvPr>
            <p:ph type="body" sz="half" idx="2"/>
          </p:nvPr>
        </p:nvSpPr>
        <p:spPr>
          <a:xfrm>
            <a:off x="184727" y="1171070"/>
            <a:ext cx="10718706" cy="5432929"/>
          </a:xfrm>
        </p:spPr>
        <p:txBody>
          <a:bodyPr>
            <a:normAutofit/>
          </a:bodyPr>
          <a:lstStyle/>
          <a:p>
            <a:pPr marL="457200" indent="-457200">
              <a:buFont typeface="Arial" panose="020B0604020202020204" pitchFamily="34" charset="0"/>
              <a:buChar char="•"/>
            </a:pPr>
            <a:r>
              <a:rPr lang="en-IN" sz="2800" b="1" dirty="0">
                <a:solidFill>
                  <a:schemeClr val="accent1"/>
                </a:solidFill>
              </a:rPr>
              <a:t>Component Selection: </a:t>
            </a:r>
            <a:r>
              <a:rPr lang="en-IN" sz="2800" dirty="0">
                <a:solidFill>
                  <a:schemeClr val="accent1"/>
                </a:solidFill>
              </a:rPr>
              <a:t>Use a float sensor (stainless steel) to detect oil level </a:t>
            </a:r>
            <a:r>
              <a:rPr lang="en-IN" sz="2800" dirty="0" err="1">
                <a:solidFill>
                  <a:schemeClr val="accent1"/>
                </a:solidFill>
              </a:rPr>
              <a:t>changes.Select</a:t>
            </a:r>
            <a:r>
              <a:rPr lang="en-IN" sz="2800" dirty="0">
                <a:solidFill>
                  <a:schemeClr val="accent1"/>
                </a:solidFill>
              </a:rPr>
              <a:t> a microcontroller to process sensor </a:t>
            </a:r>
            <a:r>
              <a:rPr lang="en-IN" sz="2800" dirty="0" err="1">
                <a:solidFill>
                  <a:schemeClr val="accent1"/>
                </a:solidFill>
              </a:rPr>
              <a:t>signals.Integrate</a:t>
            </a:r>
            <a:r>
              <a:rPr lang="en-IN" sz="2800" dirty="0">
                <a:solidFill>
                  <a:schemeClr val="accent1"/>
                </a:solidFill>
              </a:rPr>
              <a:t> a display module (e.g., LED/LCD) for visual feedback.</a:t>
            </a:r>
          </a:p>
          <a:p>
            <a:pPr marL="457200" indent="-457200">
              <a:buFont typeface="Arial" panose="020B0604020202020204" pitchFamily="34" charset="0"/>
              <a:buChar char="•"/>
            </a:pPr>
            <a:r>
              <a:rPr lang="en-IN" sz="2800" b="1" dirty="0">
                <a:solidFill>
                  <a:schemeClr val="accent1"/>
                </a:solidFill>
              </a:rPr>
              <a:t>Circuit Design</a:t>
            </a:r>
            <a:r>
              <a:rPr lang="en-IN" sz="2800" dirty="0">
                <a:solidFill>
                  <a:schemeClr val="accent1"/>
                </a:solidFill>
              </a:rPr>
              <a:t>: Connect the sensor, microcontroller, and display with proper power </a:t>
            </a:r>
            <a:r>
              <a:rPr lang="en-IN" sz="2800" dirty="0" err="1">
                <a:solidFill>
                  <a:schemeClr val="accent1"/>
                </a:solidFill>
              </a:rPr>
              <a:t>supply.Design</a:t>
            </a:r>
            <a:r>
              <a:rPr lang="en-IN" sz="2800" dirty="0">
                <a:solidFill>
                  <a:schemeClr val="accent1"/>
                </a:solidFill>
              </a:rPr>
              <a:t> for stable operation with minimal signal noise.</a:t>
            </a:r>
          </a:p>
          <a:p>
            <a:pPr marL="457200" indent="-457200">
              <a:buFont typeface="Arial" panose="020B0604020202020204" pitchFamily="34" charset="0"/>
              <a:buChar char="•"/>
            </a:pPr>
            <a:r>
              <a:rPr lang="en-IN" sz="2800" b="1" dirty="0">
                <a:solidFill>
                  <a:schemeClr val="accent1"/>
                </a:solidFill>
              </a:rPr>
              <a:t>Signal Processing</a:t>
            </a:r>
            <a:r>
              <a:rPr lang="en-IN" sz="2800" dirty="0">
                <a:solidFill>
                  <a:schemeClr val="accent1"/>
                </a:solidFill>
              </a:rPr>
              <a:t>: Program the microcontroller to interpret sensor data and display accurate oil </a:t>
            </a:r>
            <a:r>
              <a:rPr lang="en-IN" sz="2800" dirty="0" err="1">
                <a:solidFill>
                  <a:schemeClr val="accent1"/>
                </a:solidFill>
              </a:rPr>
              <a:t>levels.Calibrate</a:t>
            </a:r>
            <a:r>
              <a:rPr lang="en-IN" sz="2800" dirty="0">
                <a:solidFill>
                  <a:schemeClr val="accent1"/>
                </a:solidFill>
              </a:rPr>
              <a:t> the system for reliable readings under different conditions.</a:t>
            </a:r>
          </a:p>
          <a:p>
            <a:pPr marL="457200" indent="-457200">
              <a:buFont typeface="Arial" panose="020B0604020202020204" pitchFamily="34" charset="0"/>
              <a:buChar char="•"/>
            </a:pPr>
            <a:r>
              <a:rPr lang="en-IN" sz="2800" b="1" dirty="0">
                <a:solidFill>
                  <a:schemeClr val="accent1"/>
                </a:solidFill>
              </a:rPr>
              <a:t>Testing</a:t>
            </a:r>
            <a:r>
              <a:rPr lang="en-IN" sz="2800" dirty="0">
                <a:solidFill>
                  <a:schemeClr val="accent1"/>
                </a:solidFill>
              </a:rPr>
              <a:t>: Test the system in various conditions (temperature, vibrations) to ensure </a:t>
            </a:r>
            <a:r>
              <a:rPr lang="en-IN" sz="2800" dirty="0" err="1">
                <a:solidFill>
                  <a:schemeClr val="accent1"/>
                </a:solidFill>
              </a:rPr>
              <a:t>accuracy.Adjust</a:t>
            </a:r>
            <a:r>
              <a:rPr lang="en-IN" sz="2800" dirty="0">
                <a:solidFill>
                  <a:schemeClr val="accent1"/>
                </a:solidFill>
              </a:rPr>
              <a:t> calibration for precise oil level detection.</a:t>
            </a:r>
            <a:endParaRPr lang="en-US" sz="2800" dirty="0">
              <a:solidFill>
                <a:schemeClr val="accent1"/>
              </a:solidFill>
            </a:endParaRPr>
          </a:p>
        </p:txBody>
      </p:sp>
    </p:spTree>
    <p:extLst>
      <p:ext uri="{BB962C8B-B14F-4D97-AF65-F5344CB8AC3E}">
        <p14:creationId xmlns:p14="http://schemas.microsoft.com/office/powerpoint/2010/main" val="3458452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7A3C4-55BB-5155-A8CC-5FC34B366093}"/>
              </a:ext>
            </a:extLst>
          </p:cNvPr>
          <p:cNvSpPr>
            <a:spLocks noGrp="1"/>
          </p:cNvSpPr>
          <p:nvPr>
            <p:ph type="title"/>
          </p:nvPr>
        </p:nvSpPr>
        <p:spPr>
          <a:xfrm>
            <a:off x="5023318" y="0"/>
            <a:ext cx="3932237" cy="862106"/>
          </a:xfrm>
        </p:spPr>
        <p:txBody>
          <a:bodyPr>
            <a:normAutofit/>
          </a:bodyPr>
          <a:lstStyle/>
          <a:p>
            <a:r>
              <a:rPr lang="en-IN" sz="4400" b="1" dirty="0">
                <a:solidFill>
                  <a:schemeClr val="accent2">
                    <a:lumMod val="75000"/>
                  </a:schemeClr>
                </a:solidFill>
              </a:rPr>
              <a:t>DESIGN </a:t>
            </a:r>
            <a:endParaRPr lang="en-US" sz="4400" b="1" dirty="0">
              <a:solidFill>
                <a:schemeClr val="accent2">
                  <a:lumMod val="75000"/>
                </a:schemeClr>
              </a:solidFill>
            </a:endParaRPr>
          </a:p>
        </p:txBody>
      </p:sp>
      <p:pic>
        <p:nvPicPr>
          <p:cNvPr id="5" name="1000038056.mp4">
            <a:hlinkClick r:id="" action="ppaction://media"/>
            <a:extLst>
              <a:ext uri="{FF2B5EF4-FFF2-40B4-BE49-F238E27FC236}">
                <a16:creationId xmlns:a16="http://schemas.microsoft.com/office/drawing/2014/main" id="{1168B6C1-7046-E23E-5CE9-F75D32C2B6A6}"/>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95096" y="1781487"/>
            <a:ext cx="8287900" cy="4147172"/>
          </a:xfrm>
          <a:prstGeom prst="rect">
            <a:avLst/>
          </a:prstGeom>
        </p:spPr>
      </p:pic>
      <p:pic>
        <p:nvPicPr>
          <p:cNvPr id="6" name="Picture 5">
            <a:extLst>
              <a:ext uri="{FF2B5EF4-FFF2-40B4-BE49-F238E27FC236}">
                <a16:creationId xmlns:a16="http://schemas.microsoft.com/office/drawing/2014/main" id="{7230230C-ED35-4B9F-AEFC-57E13F0B6A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996" y="4132730"/>
            <a:ext cx="3809004" cy="2560917"/>
          </a:xfrm>
          <a:prstGeom prst="rect">
            <a:avLst/>
          </a:prstGeom>
        </p:spPr>
      </p:pic>
      <p:pic>
        <p:nvPicPr>
          <p:cNvPr id="7" name="Picture 6">
            <a:extLst>
              <a:ext uri="{FF2B5EF4-FFF2-40B4-BE49-F238E27FC236}">
                <a16:creationId xmlns:a16="http://schemas.microsoft.com/office/drawing/2014/main" id="{54C8A314-3657-0575-87FC-C46E517DDC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996" y="681317"/>
            <a:ext cx="3583338" cy="3413064"/>
          </a:xfrm>
          <a:prstGeom prst="rect">
            <a:avLst/>
          </a:prstGeom>
        </p:spPr>
      </p:pic>
    </p:spTree>
    <p:extLst>
      <p:ext uri="{BB962C8B-B14F-4D97-AF65-F5344CB8AC3E}">
        <p14:creationId xmlns:p14="http://schemas.microsoft.com/office/powerpoint/2010/main" val="340043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AD22-1D06-DF54-DD7B-EC1FE7C4118E}"/>
              </a:ext>
            </a:extLst>
          </p:cNvPr>
          <p:cNvSpPr>
            <a:spLocks noGrp="1"/>
          </p:cNvSpPr>
          <p:nvPr>
            <p:ph type="title"/>
          </p:nvPr>
        </p:nvSpPr>
        <p:spPr>
          <a:xfrm>
            <a:off x="3600918" y="-403412"/>
            <a:ext cx="7885859" cy="1228165"/>
          </a:xfrm>
        </p:spPr>
        <p:txBody>
          <a:bodyPr>
            <a:normAutofit/>
          </a:bodyPr>
          <a:lstStyle/>
          <a:p>
            <a:r>
              <a:rPr lang="en-IN" sz="4400" b="1" dirty="0">
                <a:solidFill>
                  <a:schemeClr val="accent2">
                    <a:lumMod val="75000"/>
                  </a:schemeClr>
                </a:solidFill>
              </a:rPr>
              <a:t>RESULT AND DISCUSSION </a:t>
            </a:r>
            <a:endParaRPr lang="en-US" sz="4400" b="1" dirty="0">
              <a:solidFill>
                <a:schemeClr val="accent2">
                  <a:lumMod val="75000"/>
                </a:schemeClr>
              </a:solidFill>
            </a:endParaRPr>
          </a:p>
        </p:txBody>
      </p:sp>
      <p:sp>
        <p:nvSpPr>
          <p:cNvPr id="4" name="Text Placeholder 3">
            <a:extLst>
              <a:ext uri="{FF2B5EF4-FFF2-40B4-BE49-F238E27FC236}">
                <a16:creationId xmlns:a16="http://schemas.microsoft.com/office/drawing/2014/main" id="{07FFA869-B2E4-B2E7-C033-EB9AF68D8341}"/>
              </a:ext>
            </a:extLst>
          </p:cNvPr>
          <p:cNvSpPr>
            <a:spLocks noGrp="1"/>
          </p:cNvSpPr>
          <p:nvPr>
            <p:ph type="body" sz="half" idx="2"/>
          </p:nvPr>
        </p:nvSpPr>
        <p:spPr>
          <a:xfrm>
            <a:off x="612682" y="1362635"/>
            <a:ext cx="10790424" cy="4637741"/>
          </a:xfrm>
        </p:spPr>
        <p:txBody>
          <a:bodyPr>
            <a:noAutofit/>
          </a:bodyPr>
          <a:lstStyle/>
          <a:p>
            <a:pPr marL="457200" indent="-457200">
              <a:buFont typeface="Arial" panose="020B0604020202020204" pitchFamily="34" charset="0"/>
              <a:buChar char="•"/>
            </a:pPr>
            <a:r>
              <a:rPr lang="en-IN" sz="2800" b="1" dirty="0">
                <a:solidFill>
                  <a:schemeClr val="accent1"/>
                </a:solidFill>
              </a:rPr>
              <a:t>Accurate Oil Level Detection</a:t>
            </a:r>
            <a:r>
              <a:rPr lang="en-IN" sz="2800" dirty="0">
                <a:solidFill>
                  <a:schemeClr val="accent1"/>
                </a:solidFill>
              </a:rPr>
              <a:t>: The float sensor is expected to accurately detect changes in oil levels, with the microcontroller processing the signal for real-time oil level display.
</a:t>
            </a:r>
            <a:r>
              <a:rPr lang="en-IN" sz="2800" b="1" dirty="0">
                <a:solidFill>
                  <a:schemeClr val="accent1"/>
                </a:solidFill>
              </a:rPr>
              <a:t>Real-time Monitoring:</a:t>
            </a:r>
            <a:r>
              <a:rPr lang="en-IN" sz="2800" dirty="0">
                <a:solidFill>
                  <a:schemeClr val="accent1"/>
                </a:solidFill>
              </a:rPr>
              <a:t> Continuous, automated oil level monitoring will provide immediate feedback to the user, with low oil level alerts triggered as needed.
</a:t>
            </a:r>
            <a:r>
              <a:rPr lang="en-IN" sz="2800" b="1" dirty="0">
                <a:solidFill>
                  <a:schemeClr val="accent1"/>
                </a:solidFill>
              </a:rPr>
              <a:t>System Reliability:</a:t>
            </a:r>
            <a:r>
              <a:rPr lang="en-IN" sz="2800" dirty="0">
                <a:solidFill>
                  <a:schemeClr val="accent1"/>
                </a:solidFill>
              </a:rPr>
              <a:t> The system is expected to function reliably under typical conditions, including engine vibrations and temperature changes, ensuring consistent performance.
</a:t>
            </a:r>
            <a:r>
              <a:rPr lang="en-IN" sz="2800" b="1" dirty="0">
                <a:solidFill>
                  <a:schemeClr val="accent1"/>
                </a:solidFill>
              </a:rPr>
              <a:t>User-Friendly Interface:</a:t>
            </a:r>
            <a:r>
              <a:rPr lang="en-IN" sz="2800" dirty="0">
                <a:solidFill>
                  <a:schemeClr val="accent1"/>
                </a:solidFill>
              </a:rPr>
              <a:t> The digital display is designed to present clear, easy-to-read oil level data, enabling users to assess oil levels quickly.</a:t>
            </a:r>
            <a:endParaRPr lang="en-US" sz="2800" dirty="0">
              <a:solidFill>
                <a:schemeClr val="accent1"/>
              </a:solidFill>
            </a:endParaRPr>
          </a:p>
        </p:txBody>
      </p:sp>
    </p:spTree>
    <p:extLst>
      <p:ext uri="{BB962C8B-B14F-4D97-AF65-F5344CB8AC3E}">
        <p14:creationId xmlns:p14="http://schemas.microsoft.com/office/powerpoint/2010/main" val="2981356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8725-6D76-4174-03D8-8F8304FA8502}"/>
              </a:ext>
            </a:extLst>
          </p:cNvPr>
          <p:cNvSpPr>
            <a:spLocks noGrp="1"/>
          </p:cNvSpPr>
          <p:nvPr>
            <p:ph type="title"/>
          </p:nvPr>
        </p:nvSpPr>
        <p:spPr>
          <a:xfrm>
            <a:off x="3541153" y="0"/>
            <a:ext cx="6941577" cy="909918"/>
          </a:xfrm>
        </p:spPr>
        <p:txBody>
          <a:bodyPr>
            <a:normAutofit/>
          </a:bodyPr>
          <a:lstStyle/>
          <a:p>
            <a:r>
              <a:rPr lang="en-IN" sz="4400" b="1" dirty="0">
                <a:solidFill>
                  <a:schemeClr val="accent2">
                    <a:lumMod val="75000"/>
                  </a:schemeClr>
                </a:solidFill>
              </a:rPr>
              <a:t>COST </a:t>
            </a:r>
            <a:r>
              <a:rPr lang="en-IN" sz="4400" b="1">
                <a:solidFill>
                  <a:schemeClr val="accent2">
                    <a:lumMod val="75000"/>
                  </a:schemeClr>
                </a:solidFill>
              </a:rPr>
              <a:t>ESTIMATION </a:t>
            </a:r>
            <a:endParaRPr lang="en-US" sz="4400" b="1" dirty="0">
              <a:solidFill>
                <a:schemeClr val="accent2">
                  <a:lumMod val="75000"/>
                </a:schemeClr>
              </a:solidFill>
            </a:endParaRPr>
          </a:p>
        </p:txBody>
      </p:sp>
      <p:graphicFrame>
        <p:nvGraphicFramePr>
          <p:cNvPr id="5" name="Table 4">
            <a:extLst>
              <a:ext uri="{FF2B5EF4-FFF2-40B4-BE49-F238E27FC236}">
                <a16:creationId xmlns:a16="http://schemas.microsoft.com/office/drawing/2014/main" id="{D9229A70-BAFF-CBFF-F1F0-521180499824}"/>
              </a:ext>
            </a:extLst>
          </p:cNvPr>
          <p:cNvGraphicFramePr>
            <a:graphicFrameLocks noGrp="1"/>
          </p:cNvGraphicFramePr>
          <p:nvPr>
            <p:extLst>
              <p:ext uri="{D42A27DB-BD31-4B8C-83A1-F6EECF244321}">
                <p14:modId xmlns:p14="http://schemas.microsoft.com/office/powerpoint/2010/main" val="1693907829"/>
              </p:ext>
            </p:extLst>
          </p:nvPr>
        </p:nvGraphicFramePr>
        <p:xfrm>
          <a:off x="2032000" y="1747619"/>
          <a:ext cx="8127999" cy="3779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799264953"/>
                    </a:ext>
                  </a:extLst>
                </a:gridCol>
                <a:gridCol w="2709333">
                  <a:extLst>
                    <a:ext uri="{9D8B030D-6E8A-4147-A177-3AD203B41FA5}">
                      <a16:colId xmlns:a16="http://schemas.microsoft.com/office/drawing/2014/main" val="1505147388"/>
                    </a:ext>
                  </a:extLst>
                </a:gridCol>
                <a:gridCol w="2709333">
                  <a:extLst>
                    <a:ext uri="{9D8B030D-6E8A-4147-A177-3AD203B41FA5}">
                      <a16:colId xmlns:a16="http://schemas.microsoft.com/office/drawing/2014/main" val="1788928156"/>
                    </a:ext>
                  </a:extLst>
                </a:gridCol>
              </a:tblGrid>
              <a:tr h="624840">
                <a:tc>
                  <a:txBody>
                    <a:bodyPr/>
                    <a:lstStyle/>
                    <a:p>
                      <a:r>
                        <a:rPr lang="en-IN" dirty="0"/>
                        <a:t>     NAME OF PRODUCT</a:t>
                      </a:r>
                      <a:endParaRPr lang="en-US" dirty="0"/>
                    </a:p>
                  </a:txBody>
                  <a:tcPr/>
                </a:tc>
                <a:tc>
                  <a:txBody>
                    <a:bodyPr/>
                    <a:lstStyle/>
                    <a:p>
                      <a:r>
                        <a:rPr lang="en-IN" dirty="0"/>
                        <a:t>             QUANTITY </a:t>
                      </a:r>
                      <a:endParaRPr lang="en-US" dirty="0"/>
                    </a:p>
                  </a:txBody>
                  <a:tcPr/>
                </a:tc>
                <a:tc>
                  <a:txBody>
                    <a:bodyPr/>
                    <a:lstStyle/>
                    <a:p>
                      <a:r>
                        <a:rPr lang="en-IN" dirty="0"/>
                        <a:t>COST OF PRODUCT </a:t>
                      </a:r>
                      <a:endParaRPr lang="en-US" dirty="0"/>
                    </a:p>
                  </a:txBody>
                  <a:tcPr/>
                </a:tc>
                <a:extLst>
                  <a:ext uri="{0D108BD9-81ED-4DB2-BD59-A6C34878D82A}">
                    <a16:rowId xmlns:a16="http://schemas.microsoft.com/office/drawing/2014/main" val="3146121300"/>
                  </a:ext>
                </a:extLst>
              </a:tr>
              <a:tr h="624840">
                <a:tc>
                  <a:txBody>
                    <a:bodyPr/>
                    <a:lstStyle/>
                    <a:p>
                      <a:r>
                        <a:rPr lang="en-IN" dirty="0"/>
                        <a:t>       FLOAT SENSOR                                      (STAINLESS STEEL)</a:t>
                      </a:r>
                    </a:p>
                  </a:txBody>
                  <a:tcPr/>
                </a:tc>
                <a:tc>
                  <a:txBody>
                    <a:bodyPr/>
                    <a:lstStyle/>
                    <a:p>
                      <a:r>
                        <a:rPr lang="en-IN" dirty="0"/>
                        <a:t>                   1</a:t>
                      </a:r>
                      <a:endParaRPr lang="en-US" dirty="0"/>
                    </a:p>
                  </a:txBody>
                  <a:tcPr/>
                </a:tc>
                <a:tc>
                  <a:txBody>
                    <a:bodyPr/>
                    <a:lstStyle/>
                    <a:p>
                      <a:r>
                        <a:rPr lang="en-IN" dirty="0"/>
                        <a:t>            1500</a:t>
                      </a:r>
                      <a:endParaRPr lang="en-US" dirty="0"/>
                    </a:p>
                  </a:txBody>
                  <a:tcPr/>
                </a:tc>
                <a:extLst>
                  <a:ext uri="{0D108BD9-81ED-4DB2-BD59-A6C34878D82A}">
                    <a16:rowId xmlns:a16="http://schemas.microsoft.com/office/drawing/2014/main" val="67769633"/>
                  </a:ext>
                </a:extLst>
              </a:tr>
              <a:tr h="624840">
                <a:tc>
                  <a:txBody>
                    <a:bodyPr/>
                    <a:lstStyle/>
                    <a:p>
                      <a:r>
                        <a:rPr lang="en-IN" dirty="0"/>
                        <a:t>   MICROCONTROLLER </a:t>
                      </a:r>
                      <a:endParaRPr lang="en-US" dirty="0"/>
                    </a:p>
                  </a:txBody>
                  <a:tcPr/>
                </a:tc>
                <a:tc>
                  <a:txBody>
                    <a:bodyPr/>
                    <a:lstStyle/>
                    <a:p>
                      <a:r>
                        <a:rPr lang="en-IN" dirty="0"/>
                        <a:t>                   1</a:t>
                      </a:r>
                      <a:endParaRPr lang="en-US" dirty="0"/>
                    </a:p>
                  </a:txBody>
                  <a:tcPr/>
                </a:tc>
                <a:tc>
                  <a:txBody>
                    <a:bodyPr/>
                    <a:lstStyle/>
                    <a:p>
                      <a:r>
                        <a:rPr lang="en-IN" dirty="0"/>
                        <a:t>              500</a:t>
                      </a:r>
                      <a:endParaRPr lang="en-US" dirty="0"/>
                    </a:p>
                  </a:txBody>
                  <a:tcPr/>
                </a:tc>
                <a:extLst>
                  <a:ext uri="{0D108BD9-81ED-4DB2-BD59-A6C34878D82A}">
                    <a16:rowId xmlns:a16="http://schemas.microsoft.com/office/drawing/2014/main" val="3965584523"/>
                  </a:ext>
                </a:extLst>
              </a:tr>
              <a:tr h="624840">
                <a:tc>
                  <a:txBody>
                    <a:bodyPr/>
                    <a:lstStyle/>
                    <a:p>
                      <a:r>
                        <a:rPr lang="en-IN" dirty="0"/>
                        <a:t>     DISPLAY MODULE </a:t>
                      </a:r>
                      <a:endParaRPr lang="en-US" dirty="0"/>
                    </a:p>
                  </a:txBody>
                  <a:tcPr/>
                </a:tc>
                <a:tc>
                  <a:txBody>
                    <a:bodyPr/>
                    <a:lstStyle/>
                    <a:p>
                      <a:r>
                        <a:rPr lang="en-IN" dirty="0"/>
                        <a:t>                   1</a:t>
                      </a:r>
                      <a:endParaRPr lang="en-US" dirty="0"/>
                    </a:p>
                  </a:txBody>
                  <a:tcPr/>
                </a:tc>
                <a:tc>
                  <a:txBody>
                    <a:bodyPr/>
                    <a:lstStyle/>
                    <a:p>
                      <a:r>
                        <a:rPr lang="en-IN" dirty="0"/>
                        <a:t>              500</a:t>
                      </a:r>
                      <a:endParaRPr lang="en-US" dirty="0"/>
                    </a:p>
                  </a:txBody>
                  <a:tcPr/>
                </a:tc>
                <a:extLst>
                  <a:ext uri="{0D108BD9-81ED-4DB2-BD59-A6C34878D82A}">
                    <a16:rowId xmlns:a16="http://schemas.microsoft.com/office/drawing/2014/main" val="1181191422"/>
                  </a:ext>
                </a:extLst>
              </a:tr>
              <a:tr h="624840">
                <a:tc>
                  <a:txBody>
                    <a:bodyPr/>
                    <a:lstStyle/>
                    <a:p>
                      <a:r>
                        <a:rPr lang="en-IN" dirty="0"/>
                        <a:t>         WIRING</a:t>
                      </a:r>
                    </a:p>
                    <a:p>
                      <a:r>
                        <a:rPr lang="en-IN" dirty="0"/>
                        <a:t>  AND CONNECTION </a:t>
                      </a:r>
                      <a:endParaRPr lang="en-US" dirty="0"/>
                    </a:p>
                  </a:txBody>
                  <a:tcPr/>
                </a:tc>
                <a:tc>
                  <a:txBody>
                    <a:bodyPr/>
                    <a:lstStyle/>
                    <a:p>
                      <a:r>
                        <a:rPr lang="en-IN" dirty="0"/>
                        <a:t>            REQUIRED </a:t>
                      </a:r>
                      <a:endParaRPr lang="en-US" dirty="0"/>
                    </a:p>
                  </a:txBody>
                  <a:tcPr/>
                </a:tc>
                <a:tc>
                  <a:txBody>
                    <a:bodyPr/>
                    <a:lstStyle/>
                    <a:p>
                      <a:r>
                        <a:rPr lang="en-IN" dirty="0"/>
                        <a:t>              200</a:t>
                      </a:r>
                      <a:endParaRPr lang="en-US" dirty="0"/>
                    </a:p>
                  </a:txBody>
                  <a:tcPr/>
                </a:tc>
                <a:extLst>
                  <a:ext uri="{0D108BD9-81ED-4DB2-BD59-A6C34878D82A}">
                    <a16:rowId xmlns:a16="http://schemas.microsoft.com/office/drawing/2014/main" val="3419922166"/>
                  </a:ext>
                </a:extLst>
              </a:tr>
              <a:tr h="624840">
                <a:tc>
                  <a:txBody>
                    <a:bodyPr/>
                    <a:lstStyle/>
                    <a:p>
                      <a:endParaRPr lang="en-US" dirty="0"/>
                    </a:p>
                  </a:txBody>
                  <a:tcPr/>
                </a:tc>
                <a:tc>
                  <a:txBody>
                    <a:bodyPr/>
                    <a:lstStyle/>
                    <a:p>
                      <a:r>
                        <a:rPr lang="en-IN" dirty="0"/>
                        <a:t>               TOTAL </a:t>
                      </a:r>
                      <a:endParaRPr lang="en-US" dirty="0"/>
                    </a:p>
                  </a:txBody>
                  <a:tcPr/>
                </a:tc>
                <a:tc>
                  <a:txBody>
                    <a:bodyPr/>
                    <a:lstStyle/>
                    <a:p>
                      <a:r>
                        <a:rPr lang="en-IN" dirty="0"/>
                        <a:t>            2700</a:t>
                      </a:r>
                      <a:endParaRPr lang="en-US" dirty="0"/>
                    </a:p>
                  </a:txBody>
                  <a:tcPr/>
                </a:tc>
                <a:extLst>
                  <a:ext uri="{0D108BD9-81ED-4DB2-BD59-A6C34878D82A}">
                    <a16:rowId xmlns:a16="http://schemas.microsoft.com/office/drawing/2014/main" val="1352645736"/>
                  </a:ext>
                </a:extLst>
              </a:tr>
            </a:tbl>
          </a:graphicData>
        </a:graphic>
      </p:graphicFrame>
    </p:spTree>
    <p:extLst>
      <p:ext uri="{BB962C8B-B14F-4D97-AF65-F5344CB8AC3E}">
        <p14:creationId xmlns:p14="http://schemas.microsoft.com/office/powerpoint/2010/main" val="4093397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248</Words>
  <Application>Microsoft Office PowerPoint</Application>
  <PresentationFormat>Widescreen</PresentationFormat>
  <Paragraphs>27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Engine Oil Indicator In Backhoe Loader</vt:lpstr>
      <vt:lpstr>ABSTRACT</vt:lpstr>
      <vt:lpstr>INTRODUCTION </vt:lpstr>
      <vt:lpstr>LITERATURE SURVEY </vt:lpstr>
      <vt:lpstr>PROBLEM STATEMENT </vt:lpstr>
      <vt:lpstr>METHODOLOGY</vt:lpstr>
      <vt:lpstr>DESIGN </vt:lpstr>
      <vt:lpstr>RESULT AND DISCUSSION </vt:lpstr>
      <vt:lpstr>COST ESTIMATION </vt:lpstr>
      <vt:lpstr>ADVANTAGES AND APPLICATION </vt:lpstr>
      <vt:lpstr>CONCLUSION </vt:lpstr>
      <vt:lpstr>REFERENCE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 Oil Indicator In Backhoe Loader</dc:title>
  <dc:creator>ragul m</dc:creator>
  <cp:lastModifiedBy>praveenmurugesan006@gmail.com</cp:lastModifiedBy>
  <cp:revision>8</cp:revision>
  <dcterms:created xsi:type="dcterms:W3CDTF">2024-08-09T15:45:01Z</dcterms:created>
  <dcterms:modified xsi:type="dcterms:W3CDTF">2024-11-15T03:19:39Z</dcterms:modified>
</cp:coreProperties>
</file>