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charts/chart1.xml" ContentType="application/vnd.openxmlformats-officedocument.drawingml.chart+xml"/>
  <Override PartName="/ppt/notesSlides/notesSlide12.xml" ContentType="application/vnd.openxmlformats-officedocument.presentationml.notesSlide+xml"/>
  <Override PartName="/ppt/slides/slide12.xml" ContentType="application/vnd.openxmlformats-officedocument.presentationml.slide+xml"/>
  <Override PartName="/ppt/notesSlides/notesSlide13.xml" ContentType="application/vnd.openxmlformats-officedocument.presentationml.notesSlide+xml"/>
  <Override PartName="/ppt/slides/slide13.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84" d="100"/>
          <a:sy n="84"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018510126"/>
          <c:y val="0.035106767"/>
          <c:w val="0.89070797"/>
          <c:h val="0.8591379"/>
        </c:manualLayout>
      </c:layout>
      <c:barChart>
        <c:barDir val="col"/>
        <c:grouping val="clustered"/>
        <c:varyColors val="0"/>
        <c:ser>
          <c:idx val="0"/>
          <c:order val="0"/>
          <c:tx>
            <c:v>Fixed Term</c:v>
          </c:tx>
          <c:spPr>
            <a:solidFill>
              <a:srgbClr val="4F81BD"/>
            </a:solidFill>
            <a:ln>
              <a:noFill/>
            </a:ln>
          </c:spPr>
          <c:invertIfNegative val="0"/>
          <c:dLbls>
            <c:showLegendKey val="0"/>
            <c:showVal val="0"/>
            <c:showCatName val="0"/>
            <c:showSerName val="0"/>
            <c:showPercent val="0"/>
            <c:showBubbleSize val="0"/>
            <c:showLeaderLines val="1"/>
          </c:dLbls>
          <c:cat>
            <c:strLit>
              <c:ptCount val="171"/>
              <c:pt idx="0">
                <c:v>0</c:v>
              </c:pt>
              <c:pt idx="1">
                <c:v>28160.79</c:v>
              </c:pt>
              <c:pt idx="2">
                <c:v>28481.16</c:v>
              </c:pt>
              <c:pt idx="3">
                <c:v>28974.03</c:v>
              </c:pt>
              <c:pt idx="4">
                <c:v>31042.51</c:v>
              </c:pt>
              <c:pt idx="5">
                <c:v>31172.77</c:v>
              </c:pt>
              <c:pt idx="6">
                <c:v>31241.24</c:v>
              </c:pt>
              <c:pt idx="7">
                <c:v>31816.57</c:v>
              </c:pt>
              <c:pt idx="8">
                <c:v>32192.15</c:v>
              </c:pt>
              <c:pt idx="9">
                <c:v>32496.88</c:v>
              </c:pt>
              <c:pt idx="10">
                <c:v>33031.26</c:v>
              </c:pt>
              <c:pt idx="11">
                <c:v>35943.62</c:v>
              </c:pt>
              <c:pt idx="12">
                <c:v>36536.26</c:v>
              </c:pt>
              <c:pt idx="13">
                <c:v>36547.58</c:v>
              </c:pt>
              <c:pt idx="14">
                <c:v>37062.1</c:v>
              </c:pt>
              <c:pt idx="15">
                <c:v>37362.3</c:v>
              </c:pt>
              <c:pt idx="16">
                <c:v>37902.35</c:v>
              </c:pt>
              <c:pt idx="17">
                <c:v>38438.24</c:v>
              </c:pt>
              <c:pt idx="18">
                <c:v>39535.49</c:v>
              </c:pt>
              <c:pt idx="19">
                <c:v>39700.82</c:v>
              </c:pt>
              <c:pt idx="20">
                <c:v>39784.24</c:v>
              </c:pt>
              <c:pt idx="21">
                <c:v>39969.72</c:v>
              </c:pt>
              <c:pt idx="22">
                <c:v>40445.29</c:v>
              </c:pt>
              <c:pt idx="23">
                <c:v>40753.54</c:v>
              </c:pt>
              <c:pt idx="24">
                <c:v>41934.71</c:v>
              </c:pt>
              <c:pt idx="25">
                <c:v>42161.77</c:v>
              </c:pt>
              <c:pt idx="26">
                <c:v>42314.39</c:v>
              </c:pt>
              <c:pt idx="27">
                <c:v>43329.22</c:v>
              </c:pt>
              <c:pt idx="28">
                <c:v>44403.77</c:v>
              </c:pt>
              <c:pt idx="29">
                <c:v>44447.26</c:v>
              </c:pt>
              <c:pt idx="30">
                <c:v>44845.33</c:v>
              </c:pt>
              <c:pt idx="31">
                <c:v>47362.62</c:v>
              </c:pt>
              <c:pt idx="32">
                <c:v>47646.95</c:v>
              </c:pt>
              <c:pt idx="33">
                <c:v>49915.14</c:v>
              </c:pt>
              <c:pt idx="34">
                <c:v>50310.09</c:v>
              </c:pt>
              <c:pt idx="35">
                <c:v>50449.46</c:v>
              </c:pt>
              <c:pt idx="36">
                <c:v>50855.53</c:v>
              </c:pt>
              <c:pt idx="37">
                <c:v>51165.37</c:v>
              </c:pt>
              <c:pt idx="38">
                <c:v>52246.29</c:v>
              </c:pt>
              <c:pt idx="39">
                <c:v>52270.22</c:v>
              </c:pt>
              <c:pt idx="40">
                <c:v>52748.63</c:v>
              </c:pt>
              <c:pt idx="41">
                <c:v>52963.65</c:v>
              </c:pt>
              <c:pt idx="42">
                <c:v>53949.26</c:v>
              </c:pt>
              <c:pt idx="43">
                <c:v>54137.05</c:v>
              </c:pt>
              <c:pt idx="44">
                <c:v>57002.02</c:v>
              </c:pt>
              <c:pt idx="45">
                <c:v>57419.35</c:v>
              </c:pt>
              <c:pt idx="46">
                <c:v>58744.17</c:v>
              </c:pt>
              <c:pt idx="47">
                <c:v>58861.19</c:v>
              </c:pt>
              <c:pt idx="48">
                <c:v>58935.92</c:v>
              </c:pt>
              <c:pt idx="49">
                <c:v>59258.19</c:v>
              </c:pt>
              <c:pt idx="50">
                <c:v>59434.18</c:v>
              </c:pt>
              <c:pt idx="51">
                <c:v>61214.26</c:v>
              </c:pt>
              <c:pt idx="52">
                <c:v>61624.77</c:v>
              </c:pt>
              <c:pt idx="53">
                <c:v>61688.77</c:v>
              </c:pt>
              <c:pt idx="54">
                <c:v>61994.76</c:v>
              </c:pt>
              <c:pt idx="55">
                <c:v>62195.47</c:v>
              </c:pt>
              <c:pt idx="56">
                <c:v>63447.07</c:v>
              </c:pt>
              <c:pt idx="57">
                <c:v>63555.73</c:v>
              </c:pt>
              <c:pt idx="58">
                <c:v>63705.4</c:v>
              </c:pt>
              <c:pt idx="59">
                <c:v>65699.02</c:v>
              </c:pt>
              <c:pt idx="60">
                <c:v>66017.18</c:v>
              </c:pt>
              <c:pt idx="61">
                <c:v>66572.58</c:v>
              </c:pt>
              <c:pt idx="62">
                <c:v>66865.49</c:v>
              </c:pt>
              <c:pt idx="63">
                <c:v>67633.85</c:v>
              </c:pt>
              <c:pt idx="64">
                <c:v>67818.14</c:v>
              </c:pt>
              <c:pt idx="65">
                <c:v>67957.9</c:v>
              </c:pt>
              <c:pt idx="66">
                <c:v>68008.55</c:v>
              </c:pt>
              <c:pt idx="67">
                <c:v>68860.4</c:v>
              </c:pt>
              <c:pt idx="68">
                <c:v>68887.84</c:v>
              </c:pt>
              <c:pt idx="69">
                <c:v>68980.52</c:v>
              </c:pt>
              <c:pt idx="70">
                <c:v>69057.32</c:v>
              </c:pt>
              <c:pt idx="71">
                <c:v>69163.39</c:v>
              </c:pt>
              <c:pt idx="72">
                <c:v>69192.85</c:v>
              </c:pt>
              <c:pt idx="73">
                <c:v>69764.1</c:v>
              </c:pt>
              <c:pt idx="74">
                <c:v>69913.39</c:v>
              </c:pt>
              <c:pt idx="75">
                <c:v>70649.46</c:v>
              </c:pt>
              <c:pt idx="76">
                <c:v>70755.5</c:v>
              </c:pt>
              <c:pt idx="77">
                <c:v>71371.37</c:v>
              </c:pt>
              <c:pt idx="78">
                <c:v>71570.99</c:v>
              </c:pt>
              <c:pt idx="79">
                <c:v>71823.56</c:v>
              </c:pt>
              <c:pt idx="80">
                <c:v>71924.85</c:v>
              </c:pt>
              <c:pt idx="81">
                <c:v>72843.23</c:v>
              </c:pt>
              <c:pt idx="82">
                <c:v>72876.91</c:v>
              </c:pt>
              <c:pt idx="83">
                <c:v>73360.38</c:v>
              </c:pt>
              <c:pt idx="84">
                <c:v>73488.68</c:v>
              </c:pt>
              <c:pt idx="85">
                <c:v>74279.01</c:v>
              </c:pt>
              <c:pt idx="86">
                <c:v>74924.65</c:v>
              </c:pt>
              <c:pt idx="87">
                <c:v>75475.93</c:v>
              </c:pt>
              <c:pt idx="88">
                <c:v>75733.74</c:v>
              </c:pt>
              <c:pt idx="89">
                <c:v>75974.99</c:v>
              </c:pt>
              <c:pt idx="90">
                <c:v>76303.82</c:v>
              </c:pt>
              <c:pt idx="91">
                <c:v>76320.44</c:v>
              </c:pt>
              <c:pt idx="92">
                <c:v>76932.6</c:v>
              </c:pt>
              <c:pt idx="93">
                <c:v>78443.78</c:v>
              </c:pt>
              <c:pt idx="94">
                <c:v>78840.23</c:v>
              </c:pt>
              <c:pt idx="95">
                <c:v>79567.69</c:v>
              </c:pt>
              <c:pt idx="96">
                <c:v>80169.42</c:v>
              </c:pt>
              <c:pt idx="97">
                <c:v>80695.74</c:v>
              </c:pt>
              <c:pt idx="98">
                <c:v>81897.79</c:v>
              </c:pt>
              <c:pt idx="99">
                <c:v>83191.95</c:v>
              </c:pt>
              <c:pt idx="100">
                <c:v>83396.5</c:v>
              </c:pt>
              <c:pt idx="101">
                <c:v>84309.95</c:v>
              </c:pt>
              <c:pt idx="102">
                <c:v>84598.88</c:v>
              </c:pt>
              <c:pt idx="103">
                <c:v>84745.93</c:v>
              </c:pt>
              <c:pt idx="104">
                <c:v>84762.76</c:v>
              </c:pt>
              <c:pt idx="105">
                <c:v>85455.53</c:v>
              </c:pt>
              <c:pt idx="106">
                <c:v>85879.23</c:v>
              </c:pt>
              <c:pt idx="107">
                <c:v>85918.61</c:v>
              </c:pt>
              <c:pt idx="108">
                <c:v>86010.54</c:v>
              </c:pt>
              <c:pt idx="109">
                <c:v>86233.83</c:v>
              </c:pt>
              <c:pt idx="110">
                <c:v>86556.96</c:v>
              </c:pt>
              <c:pt idx="111">
                <c:v>86558.58</c:v>
              </c:pt>
              <c:pt idx="112">
                <c:v>88034.67</c:v>
              </c:pt>
              <c:pt idx="113">
                <c:v>88360.79</c:v>
              </c:pt>
              <c:pt idx="114">
                <c:v>88425.08</c:v>
              </c:pt>
              <c:pt idx="115">
                <c:v>88511.17</c:v>
              </c:pt>
              <c:pt idx="116">
                <c:v>88689.09</c:v>
              </c:pt>
              <c:pt idx="117">
                <c:v>89605.13</c:v>
              </c:pt>
              <c:pt idx="118">
                <c:v>89690.38</c:v>
              </c:pt>
              <c:pt idx="119">
                <c:v>89829.33</c:v>
              </c:pt>
              <c:pt idx="120">
                <c:v>89838.77</c:v>
              </c:pt>
              <c:pt idx="121">
                <c:v>90697.67</c:v>
              </c:pt>
              <c:pt idx="122">
                <c:v>90884.32</c:v>
              </c:pt>
              <c:pt idx="123">
                <c:v>91645.04</c:v>
              </c:pt>
              <c:pt idx="124">
                <c:v>92336.08</c:v>
              </c:pt>
              <c:pt idx="125">
                <c:v>92704.48</c:v>
              </c:pt>
              <c:pt idx="126">
                <c:v>93128.34</c:v>
              </c:pt>
              <c:pt idx="127">
                <c:v>95017.1</c:v>
              </c:pt>
              <c:pt idx="128">
                <c:v>95677.9</c:v>
              </c:pt>
              <c:pt idx="129">
                <c:v>95954.02</c:v>
              </c:pt>
              <c:pt idx="130">
                <c:v>96555.53</c:v>
              </c:pt>
              <c:pt idx="131">
                <c:v>96753.78</c:v>
              </c:pt>
              <c:pt idx="132">
                <c:v>97105.19</c:v>
              </c:pt>
              <c:pt idx="133">
                <c:v>99448.78</c:v>
              </c:pt>
              <c:pt idx="134">
                <c:v>99460.78</c:v>
              </c:pt>
              <c:pt idx="135">
                <c:v>99683.67</c:v>
              </c:pt>
              <c:pt idx="136">
                <c:v>100371.31</c:v>
              </c:pt>
              <c:pt idx="137">
                <c:v>100424.23</c:v>
              </c:pt>
              <c:pt idx="138">
                <c:v>100731.95</c:v>
              </c:pt>
              <c:pt idx="139">
                <c:v>101187.36</c:v>
              </c:pt>
              <c:pt idx="140">
                <c:v>102934.09</c:v>
              </c:pt>
              <c:pt idx="141">
                <c:v>104038.9</c:v>
              </c:pt>
              <c:pt idx="142">
                <c:v>104335.04</c:v>
              </c:pt>
              <c:pt idx="143">
                <c:v>104802.63</c:v>
              </c:pt>
              <c:pt idx="144">
                <c:v>104903.79</c:v>
              </c:pt>
              <c:pt idx="145">
                <c:v>105468.7</c:v>
              </c:pt>
              <c:pt idx="146">
                <c:v>106665.67</c:v>
              </c:pt>
              <c:pt idx="147">
                <c:v>106775.14</c:v>
              </c:pt>
              <c:pt idx="148">
                <c:v>107107.6</c:v>
              </c:pt>
              <c:pt idx="149">
                <c:v>108872.77</c:v>
              </c:pt>
              <c:pt idx="150">
                <c:v>109143.17</c:v>
              </c:pt>
              <c:pt idx="151">
                <c:v>109163.39</c:v>
              </c:pt>
              <c:pt idx="152">
                <c:v>110042.37</c:v>
              </c:pt>
              <c:pt idx="153">
                <c:v>110906.35</c:v>
              </c:pt>
              <c:pt idx="154">
                <c:v>111049.84</c:v>
              </c:pt>
              <c:pt idx="155">
                <c:v>111229.47</c:v>
              </c:pt>
              <c:pt idx="156">
                <c:v>111815.49</c:v>
              </c:pt>
              <c:pt idx="157">
                <c:v>112645.99</c:v>
              </c:pt>
              <c:pt idx="158">
                <c:v>112778.28</c:v>
              </c:pt>
              <c:pt idx="159">
                <c:v>113616.23</c:v>
              </c:pt>
              <c:pt idx="160">
                <c:v>113747.56</c:v>
              </c:pt>
              <c:pt idx="161">
                <c:v>114177.23</c:v>
              </c:pt>
              <c:pt idx="162">
                <c:v>114425.19</c:v>
              </c:pt>
              <c:pt idx="163">
                <c:v>114465.93</c:v>
              </c:pt>
              <c:pt idx="164">
                <c:v>114691.03</c:v>
              </c:pt>
              <c:pt idx="165">
                <c:v>115191.38</c:v>
              </c:pt>
              <c:pt idx="166">
                <c:v>116767.63</c:v>
              </c:pt>
              <c:pt idx="167">
                <c:v>118442.54</c:v>
              </c:pt>
              <c:pt idx="168">
                <c:v>118976.16</c:v>
              </c:pt>
              <c:pt idx="169">
                <c:v>119022.49</c:v>
              </c:pt>
              <c:pt idx="170">
                <c:v>(blank)</c:v>
              </c:pt>
            </c:strLit>
          </c:cat>
          <c:val>
            <c:numRef>
              <c:f/>
              <c:numCache>
                <c:formatCode>General</c:formatCode>
                <c:ptCount val="171"/>
                <c:pt idx="0">
                  <c:v>0.0</c:v>
                </c:pt>
                <c:pt idx="1">
                  <c:v>0.0</c:v>
                </c:pt>
                <c:pt idx="2">
                  <c:v>0.0</c:v>
                </c:pt>
                <c:pt idx="3">
                  <c:v>0.0</c:v>
                </c:pt>
                <c:pt idx="4">
                  <c:v>1.0</c:v>
                </c:pt>
                <c:pt idx="5">
                  <c:v>1.0</c:v>
                </c:pt>
                <c:pt idx="6">
                  <c:v>0.0</c:v>
                </c:pt>
                <c:pt idx="7">
                  <c:v>1.0</c:v>
                </c:pt>
                <c:pt idx="8">
                  <c:v>0.0</c:v>
                </c:pt>
                <c:pt idx="9">
                  <c:v>0.0</c:v>
                </c:pt>
                <c:pt idx="10">
                  <c:v>0.0</c:v>
                </c:pt>
                <c:pt idx="11">
                  <c:v>0.0</c:v>
                </c:pt>
                <c:pt idx="12">
                  <c:v>0.0</c:v>
                </c:pt>
                <c:pt idx="13">
                  <c:v>0.0</c:v>
                </c:pt>
                <c:pt idx="14">
                  <c:v>0.0</c:v>
                </c:pt>
                <c:pt idx="15">
                  <c:v>0.0</c:v>
                </c:pt>
                <c:pt idx="16">
                  <c:v>0.0</c:v>
                </c:pt>
                <c:pt idx="17">
                  <c:v>0.0</c:v>
                </c:pt>
                <c:pt idx="18">
                  <c:v>0.0</c:v>
                </c:pt>
                <c:pt idx="19">
                  <c:v>0.0</c:v>
                </c:pt>
                <c:pt idx="20">
                  <c:v>1.0</c:v>
                </c:pt>
                <c:pt idx="21">
                  <c:v>0.0</c:v>
                </c:pt>
                <c:pt idx="22">
                  <c:v>0.0</c:v>
                </c:pt>
                <c:pt idx="23">
                  <c:v>0.0</c:v>
                </c:pt>
                <c:pt idx="24">
                  <c:v>0.0</c:v>
                </c:pt>
                <c:pt idx="25">
                  <c:v>0.0</c:v>
                </c:pt>
                <c:pt idx="26">
                  <c:v>1.0</c:v>
                </c:pt>
                <c:pt idx="27">
                  <c:v>1.0</c:v>
                </c:pt>
                <c:pt idx="28">
                  <c:v>0.0</c:v>
                </c:pt>
                <c:pt idx="29">
                  <c:v>0.0</c:v>
                </c:pt>
                <c:pt idx="30">
                  <c:v>0.0</c:v>
                </c:pt>
                <c:pt idx="31">
                  <c:v>0.0</c:v>
                </c:pt>
                <c:pt idx="32">
                  <c:v>1.0</c:v>
                </c:pt>
                <c:pt idx="33">
                  <c:v>0.0</c:v>
                </c:pt>
                <c:pt idx="34">
                  <c:v>0.0</c:v>
                </c:pt>
                <c:pt idx="35">
                  <c:v>0.0</c:v>
                </c:pt>
                <c:pt idx="36">
                  <c:v>0.0</c:v>
                </c:pt>
                <c:pt idx="37">
                  <c:v>1.0</c:v>
                </c:pt>
                <c:pt idx="38">
                  <c:v>0.0</c:v>
                </c:pt>
                <c:pt idx="39">
                  <c:v>0.0</c:v>
                </c:pt>
                <c:pt idx="40">
                  <c:v>0.0</c:v>
                </c:pt>
                <c:pt idx="41">
                  <c:v>0.0</c:v>
                </c:pt>
                <c:pt idx="42">
                  <c:v>0.0</c:v>
                </c:pt>
                <c:pt idx="43">
                  <c:v>0.0</c:v>
                </c:pt>
                <c:pt idx="44">
                  <c:v>0.0</c:v>
                </c:pt>
                <c:pt idx="45">
                  <c:v>1.0</c:v>
                </c:pt>
                <c:pt idx="46">
                  <c:v>0.0</c:v>
                </c:pt>
                <c:pt idx="47">
                  <c:v>0.0</c:v>
                </c:pt>
                <c:pt idx="48">
                  <c:v>0.0</c:v>
                </c:pt>
                <c:pt idx="49">
                  <c:v>0.0</c:v>
                </c:pt>
                <c:pt idx="50">
                  <c:v>0.0</c:v>
                </c:pt>
                <c:pt idx="51">
                  <c:v>0.0</c:v>
                </c:pt>
                <c:pt idx="52">
                  <c:v>1.0</c:v>
                </c:pt>
                <c:pt idx="53">
                  <c:v>0.0</c:v>
                </c:pt>
                <c:pt idx="54">
                  <c:v>0.0</c:v>
                </c:pt>
                <c:pt idx="55">
                  <c:v>0.0</c:v>
                </c:pt>
                <c:pt idx="56">
                  <c:v>0.0</c:v>
                </c:pt>
                <c:pt idx="57">
                  <c:v>0.0</c:v>
                </c:pt>
                <c:pt idx="58">
                  <c:v>0.0</c:v>
                </c:pt>
                <c:pt idx="59">
                  <c:v>0.0</c:v>
                </c:pt>
                <c:pt idx="60">
                  <c:v>0.0</c:v>
                </c:pt>
                <c:pt idx="61">
                  <c:v>0.0</c:v>
                </c:pt>
                <c:pt idx="62">
                  <c:v>0.0</c:v>
                </c:pt>
                <c:pt idx="63">
                  <c:v>0.0</c:v>
                </c:pt>
                <c:pt idx="64">
                  <c:v>1.0</c:v>
                </c:pt>
                <c:pt idx="65">
                  <c:v>0.0</c:v>
                </c:pt>
                <c:pt idx="66">
                  <c:v>0.0</c:v>
                </c:pt>
                <c:pt idx="67">
                  <c:v>0.0</c:v>
                </c:pt>
                <c:pt idx="68">
                  <c:v>0.0</c:v>
                </c:pt>
                <c:pt idx="69">
                  <c:v>0.0</c:v>
                </c:pt>
                <c:pt idx="70">
                  <c:v>0.0</c:v>
                </c:pt>
                <c:pt idx="71">
                  <c:v>0.0</c:v>
                </c:pt>
                <c:pt idx="72">
                  <c:v>0.0</c:v>
                </c:pt>
                <c:pt idx="73">
                  <c:v>1.0</c:v>
                </c:pt>
                <c:pt idx="74">
                  <c:v>0.0</c:v>
                </c:pt>
                <c:pt idx="75">
                  <c:v>0.0</c:v>
                </c:pt>
                <c:pt idx="76">
                  <c:v>0.0</c:v>
                </c:pt>
                <c:pt idx="77">
                  <c:v>0.0</c:v>
                </c:pt>
                <c:pt idx="78">
                  <c:v>0.0</c:v>
                </c:pt>
                <c:pt idx="79">
                  <c:v>0.0</c:v>
                </c:pt>
                <c:pt idx="80">
                  <c:v>0.0</c:v>
                </c:pt>
                <c:pt idx="81">
                  <c:v>1.0</c:v>
                </c:pt>
                <c:pt idx="82">
                  <c:v>1.0</c:v>
                </c:pt>
                <c:pt idx="83">
                  <c:v>0.0</c:v>
                </c:pt>
                <c:pt idx="84">
                  <c:v>1.0</c:v>
                </c:pt>
                <c:pt idx="85">
                  <c:v>0.0</c:v>
                </c:pt>
                <c:pt idx="86">
                  <c:v>0.0</c:v>
                </c:pt>
                <c:pt idx="87">
                  <c:v>0.0</c:v>
                </c:pt>
                <c:pt idx="88">
                  <c:v>0.0</c:v>
                </c:pt>
                <c:pt idx="89">
                  <c:v>0.0</c:v>
                </c:pt>
                <c:pt idx="90">
                  <c:v>2.0</c:v>
                </c:pt>
                <c:pt idx="91">
                  <c:v>0.0</c:v>
                </c:pt>
                <c:pt idx="92">
                  <c:v>0.0</c:v>
                </c:pt>
                <c:pt idx="93">
                  <c:v>1.0</c:v>
                </c:pt>
                <c:pt idx="94">
                  <c:v>0.0</c:v>
                </c:pt>
                <c:pt idx="95">
                  <c:v>1.0</c:v>
                </c:pt>
                <c:pt idx="96">
                  <c:v>0.0</c:v>
                </c:pt>
                <c:pt idx="97">
                  <c:v>0.0</c:v>
                </c:pt>
                <c:pt idx="98">
                  <c:v>0.0</c:v>
                </c:pt>
                <c:pt idx="99">
                  <c:v>0.0</c:v>
                </c:pt>
                <c:pt idx="100">
                  <c:v>0.0</c:v>
                </c:pt>
                <c:pt idx="101">
                  <c:v>0.0</c:v>
                </c:pt>
                <c:pt idx="102">
                  <c:v>1.0</c:v>
                </c:pt>
                <c:pt idx="103">
                  <c:v>0.0</c:v>
                </c:pt>
                <c:pt idx="104">
                  <c:v>0.0</c:v>
                </c:pt>
                <c:pt idx="105">
                  <c:v>0.0</c:v>
                </c:pt>
                <c:pt idx="106">
                  <c:v>0.0</c:v>
                </c:pt>
                <c:pt idx="107">
                  <c:v>0.0</c:v>
                </c:pt>
                <c:pt idx="108">
                  <c:v>0.0</c:v>
                </c:pt>
                <c:pt idx="109">
                  <c:v>1.0</c:v>
                </c:pt>
                <c:pt idx="110">
                  <c:v>0.0</c:v>
                </c:pt>
                <c:pt idx="111">
                  <c:v>1.0</c:v>
                </c:pt>
                <c:pt idx="112">
                  <c:v>0.0</c:v>
                </c:pt>
                <c:pt idx="113">
                  <c:v>0.0</c:v>
                </c:pt>
                <c:pt idx="114">
                  <c:v>0.0</c:v>
                </c:pt>
                <c:pt idx="115">
                  <c:v>0.0</c:v>
                </c:pt>
                <c:pt idx="116">
                  <c:v>0.0</c:v>
                </c:pt>
                <c:pt idx="117">
                  <c:v>0.0</c:v>
                </c:pt>
                <c:pt idx="118">
                  <c:v>0.0</c:v>
                </c:pt>
                <c:pt idx="119">
                  <c:v>0.0</c:v>
                </c:pt>
                <c:pt idx="120">
                  <c:v>0.0</c:v>
                </c:pt>
                <c:pt idx="121">
                  <c:v>0.0</c:v>
                </c:pt>
                <c:pt idx="122">
                  <c:v>0.0</c:v>
                </c:pt>
                <c:pt idx="123">
                  <c:v>0.0</c:v>
                </c:pt>
                <c:pt idx="124">
                  <c:v>0.0</c:v>
                </c:pt>
                <c:pt idx="125">
                  <c:v>1.0</c:v>
                </c:pt>
                <c:pt idx="126">
                  <c:v>1.0</c:v>
                </c:pt>
                <c:pt idx="127">
                  <c:v>1.0</c:v>
                </c:pt>
                <c:pt idx="128">
                  <c:v>0.0</c:v>
                </c:pt>
                <c:pt idx="129">
                  <c:v>0.0</c:v>
                </c:pt>
                <c:pt idx="130">
                  <c:v>0.0</c:v>
                </c:pt>
                <c:pt idx="131">
                  <c:v>0.0</c:v>
                </c:pt>
                <c:pt idx="132">
                  <c:v>0.0</c:v>
                </c:pt>
                <c:pt idx="133">
                  <c:v>1.0</c:v>
                </c:pt>
                <c:pt idx="134">
                  <c:v>0.0</c:v>
                </c:pt>
                <c:pt idx="135">
                  <c:v>1.0</c:v>
                </c:pt>
                <c:pt idx="136">
                  <c:v>1.0</c:v>
                </c:pt>
                <c:pt idx="137">
                  <c:v>0.0</c:v>
                </c:pt>
                <c:pt idx="138">
                  <c:v>0.0</c:v>
                </c:pt>
                <c:pt idx="139">
                  <c:v>1.0</c:v>
                </c:pt>
                <c:pt idx="140">
                  <c:v>0.0</c:v>
                </c:pt>
                <c:pt idx="141">
                  <c:v>1.0</c:v>
                </c:pt>
                <c:pt idx="142">
                  <c:v>0.0</c:v>
                </c:pt>
                <c:pt idx="143">
                  <c:v>0.0</c:v>
                </c:pt>
                <c:pt idx="144">
                  <c:v>0.0</c:v>
                </c:pt>
                <c:pt idx="145">
                  <c:v>0.0</c:v>
                </c:pt>
                <c:pt idx="146">
                  <c:v>0.0</c:v>
                </c:pt>
                <c:pt idx="147">
                  <c:v>2.0</c:v>
                </c:pt>
                <c:pt idx="148">
                  <c:v>0.0</c:v>
                </c:pt>
                <c:pt idx="149">
                  <c:v>0.0</c:v>
                </c:pt>
                <c:pt idx="150">
                  <c:v>0.0</c:v>
                </c:pt>
                <c:pt idx="151">
                  <c:v>0.0</c:v>
                </c:pt>
                <c:pt idx="152">
                  <c:v>0.0</c:v>
                </c:pt>
                <c:pt idx="153">
                  <c:v>0.0</c:v>
                </c:pt>
                <c:pt idx="154">
                  <c:v>0.0</c:v>
                </c:pt>
                <c:pt idx="155">
                  <c:v>0.0</c:v>
                </c:pt>
                <c:pt idx="156">
                  <c:v>0.0</c:v>
                </c:pt>
                <c:pt idx="157">
                  <c:v>0.0</c:v>
                </c:pt>
                <c:pt idx="158">
                  <c:v>2.0</c:v>
                </c:pt>
                <c:pt idx="159">
                  <c:v>0.0</c:v>
                </c:pt>
                <c:pt idx="160">
                  <c:v>0.0</c:v>
                </c:pt>
                <c:pt idx="161">
                  <c:v>0.0</c:v>
                </c:pt>
                <c:pt idx="162">
                  <c:v>0.0</c:v>
                </c:pt>
                <c:pt idx="163">
                  <c:v>0.0</c:v>
                </c:pt>
                <c:pt idx="164">
                  <c:v>0.0</c:v>
                </c:pt>
                <c:pt idx="165">
                  <c:v>0.0</c:v>
                </c:pt>
                <c:pt idx="166">
                  <c:v>0.0</c:v>
                </c:pt>
                <c:pt idx="167">
                  <c:v>0.0</c:v>
                </c:pt>
                <c:pt idx="168">
                  <c:v>0.0</c:v>
                </c:pt>
                <c:pt idx="169">
                  <c:v>0.0</c:v>
                </c:pt>
                <c:pt idx="170">
                  <c:v>1.0</c:v>
                </c:pt>
              </c:numCache>
            </c:numRef>
          </c:val>
        </c:ser>
        <c:ser>
          <c:idx val="1"/>
          <c:order val="1"/>
          <c:tx>
            <c:v>Permanent</c:v>
          </c:tx>
          <c:spPr>
            <a:solidFill>
              <a:srgbClr val="C0504D"/>
            </a:solidFill>
            <a:ln>
              <a:noFill/>
            </a:ln>
          </c:spPr>
          <c:invertIfNegative val="0"/>
          <c:dLbls>
            <c:showLegendKey val="0"/>
            <c:showVal val="0"/>
            <c:showCatName val="0"/>
            <c:showSerName val="0"/>
            <c:showPercent val="0"/>
            <c:showBubbleSize val="0"/>
            <c:showLeaderLines val="1"/>
          </c:dLbls>
          <c:cat>
            <c:strLit>
              <c:ptCount val="171"/>
              <c:pt idx="0">
                <c:v>0</c:v>
              </c:pt>
              <c:pt idx="1">
                <c:v>28160.79</c:v>
              </c:pt>
              <c:pt idx="2">
                <c:v>28481.16</c:v>
              </c:pt>
              <c:pt idx="3">
                <c:v>28974.03</c:v>
              </c:pt>
              <c:pt idx="4">
                <c:v>31042.51</c:v>
              </c:pt>
              <c:pt idx="5">
                <c:v>31172.77</c:v>
              </c:pt>
              <c:pt idx="6">
                <c:v>31241.24</c:v>
              </c:pt>
              <c:pt idx="7">
                <c:v>31816.57</c:v>
              </c:pt>
              <c:pt idx="8">
                <c:v>32192.15</c:v>
              </c:pt>
              <c:pt idx="9">
                <c:v>32496.88</c:v>
              </c:pt>
              <c:pt idx="10">
                <c:v>33031.26</c:v>
              </c:pt>
              <c:pt idx="11">
                <c:v>35943.62</c:v>
              </c:pt>
              <c:pt idx="12">
                <c:v>36536.26</c:v>
              </c:pt>
              <c:pt idx="13">
                <c:v>36547.58</c:v>
              </c:pt>
              <c:pt idx="14">
                <c:v>37062.1</c:v>
              </c:pt>
              <c:pt idx="15">
                <c:v>37362.3</c:v>
              </c:pt>
              <c:pt idx="16">
                <c:v>37902.35</c:v>
              </c:pt>
              <c:pt idx="17">
                <c:v>38438.24</c:v>
              </c:pt>
              <c:pt idx="18">
                <c:v>39535.49</c:v>
              </c:pt>
              <c:pt idx="19">
                <c:v>39700.82</c:v>
              </c:pt>
              <c:pt idx="20">
                <c:v>39784.24</c:v>
              </c:pt>
              <c:pt idx="21">
                <c:v>39969.72</c:v>
              </c:pt>
              <c:pt idx="22">
                <c:v>40445.29</c:v>
              </c:pt>
              <c:pt idx="23">
                <c:v>40753.54</c:v>
              </c:pt>
              <c:pt idx="24">
                <c:v>41934.71</c:v>
              </c:pt>
              <c:pt idx="25">
                <c:v>42161.77</c:v>
              </c:pt>
              <c:pt idx="26">
                <c:v>42314.39</c:v>
              </c:pt>
              <c:pt idx="27">
                <c:v>43329.22</c:v>
              </c:pt>
              <c:pt idx="28">
                <c:v>44403.77</c:v>
              </c:pt>
              <c:pt idx="29">
                <c:v>44447.26</c:v>
              </c:pt>
              <c:pt idx="30">
                <c:v>44845.33</c:v>
              </c:pt>
              <c:pt idx="31">
                <c:v>47362.62</c:v>
              </c:pt>
              <c:pt idx="32">
                <c:v>47646.95</c:v>
              </c:pt>
              <c:pt idx="33">
                <c:v>49915.14</c:v>
              </c:pt>
              <c:pt idx="34">
                <c:v>50310.09</c:v>
              </c:pt>
              <c:pt idx="35">
                <c:v>50449.46</c:v>
              </c:pt>
              <c:pt idx="36">
                <c:v>50855.53</c:v>
              </c:pt>
              <c:pt idx="37">
                <c:v>51165.37</c:v>
              </c:pt>
              <c:pt idx="38">
                <c:v>52246.29</c:v>
              </c:pt>
              <c:pt idx="39">
                <c:v>52270.22</c:v>
              </c:pt>
              <c:pt idx="40">
                <c:v>52748.63</c:v>
              </c:pt>
              <c:pt idx="41">
                <c:v>52963.65</c:v>
              </c:pt>
              <c:pt idx="42">
                <c:v>53949.26</c:v>
              </c:pt>
              <c:pt idx="43">
                <c:v>54137.05</c:v>
              </c:pt>
              <c:pt idx="44">
                <c:v>57002.02</c:v>
              </c:pt>
              <c:pt idx="45">
                <c:v>57419.35</c:v>
              </c:pt>
              <c:pt idx="46">
                <c:v>58744.17</c:v>
              </c:pt>
              <c:pt idx="47">
                <c:v>58861.19</c:v>
              </c:pt>
              <c:pt idx="48">
                <c:v>58935.92</c:v>
              </c:pt>
              <c:pt idx="49">
                <c:v>59258.19</c:v>
              </c:pt>
              <c:pt idx="50">
                <c:v>59434.18</c:v>
              </c:pt>
              <c:pt idx="51">
                <c:v>61214.26</c:v>
              </c:pt>
              <c:pt idx="52">
                <c:v>61624.77</c:v>
              </c:pt>
              <c:pt idx="53">
                <c:v>61688.77</c:v>
              </c:pt>
              <c:pt idx="54">
                <c:v>61994.76</c:v>
              </c:pt>
              <c:pt idx="55">
                <c:v>62195.47</c:v>
              </c:pt>
              <c:pt idx="56">
                <c:v>63447.07</c:v>
              </c:pt>
              <c:pt idx="57">
                <c:v>63555.73</c:v>
              </c:pt>
              <c:pt idx="58">
                <c:v>63705.4</c:v>
              </c:pt>
              <c:pt idx="59">
                <c:v>65699.02</c:v>
              </c:pt>
              <c:pt idx="60">
                <c:v>66017.18</c:v>
              </c:pt>
              <c:pt idx="61">
                <c:v>66572.58</c:v>
              </c:pt>
              <c:pt idx="62">
                <c:v>66865.49</c:v>
              </c:pt>
              <c:pt idx="63">
                <c:v>67633.85</c:v>
              </c:pt>
              <c:pt idx="64">
                <c:v>67818.14</c:v>
              </c:pt>
              <c:pt idx="65">
                <c:v>67957.9</c:v>
              </c:pt>
              <c:pt idx="66">
                <c:v>68008.55</c:v>
              </c:pt>
              <c:pt idx="67">
                <c:v>68860.4</c:v>
              </c:pt>
              <c:pt idx="68">
                <c:v>68887.84</c:v>
              </c:pt>
              <c:pt idx="69">
                <c:v>68980.52</c:v>
              </c:pt>
              <c:pt idx="70">
                <c:v>69057.32</c:v>
              </c:pt>
              <c:pt idx="71">
                <c:v>69163.39</c:v>
              </c:pt>
              <c:pt idx="72">
                <c:v>69192.85</c:v>
              </c:pt>
              <c:pt idx="73">
                <c:v>69764.1</c:v>
              </c:pt>
              <c:pt idx="74">
                <c:v>69913.39</c:v>
              </c:pt>
              <c:pt idx="75">
                <c:v>70649.46</c:v>
              </c:pt>
              <c:pt idx="76">
                <c:v>70755.5</c:v>
              </c:pt>
              <c:pt idx="77">
                <c:v>71371.37</c:v>
              </c:pt>
              <c:pt idx="78">
                <c:v>71570.99</c:v>
              </c:pt>
              <c:pt idx="79">
                <c:v>71823.56</c:v>
              </c:pt>
              <c:pt idx="80">
                <c:v>71924.85</c:v>
              </c:pt>
              <c:pt idx="81">
                <c:v>72843.23</c:v>
              </c:pt>
              <c:pt idx="82">
                <c:v>72876.91</c:v>
              </c:pt>
              <c:pt idx="83">
                <c:v>73360.38</c:v>
              </c:pt>
              <c:pt idx="84">
                <c:v>73488.68</c:v>
              </c:pt>
              <c:pt idx="85">
                <c:v>74279.01</c:v>
              </c:pt>
              <c:pt idx="86">
                <c:v>74924.65</c:v>
              </c:pt>
              <c:pt idx="87">
                <c:v>75475.93</c:v>
              </c:pt>
              <c:pt idx="88">
                <c:v>75733.74</c:v>
              </c:pt>
              <c:pt idx="89">
                <c:v>75974.99</c:v>
              </c:pt>
              <c:pt idx="90">
                <c:v>76303.82</c:v>
              </c:pt>
              <c:pt idx="91">
                <c:v>76320.44</c:v>
              </c:pt>
              <c:pt idx="92">
                <c:v>76932.6</c:v>
              </c:pt>
              <c:pt idx="93">
                <c:v>78443.78</c:v>
              </c:pt>
              <c:pt idx="94">
                <c:v>78840.23</c:v>
              </c:pt>
              <c:pt idx="95">
                <c:v>79567.69</c:v>
              </c:pt>
              <c:pt idx="96">
                <c:v>80169.42</c:v>
              </c:pt>
              <c:pt idx="97">
                <c:v>80695.74</c:v>
              </c:pt>
              <c:pt idx="98">
                <c:v>81897.79</c:v>
              </c:pt>
              <c:pt idx="99">
                <c:v>83191.95</c:v>
              </c:pt>
              <c:pt idx="100">
                <c:v>83396.5</c:v>
              </c:pt>
              <c:pt idx="101">
                <c:v>84309.95</c:v>
              </c:pt>
              <c:pt idx="102">
                <c:v>84598.88</c:v>
              </c:pt>
              <c:pt idx="103">
                <c:v>84745.93</c:v>
              </c:pt>
              <c:pt idx="104">
                <c:v>84762.76</c:v>
              </c:pt>
              <c:pt idx="105">
                <c:v>85455.53</c:v>
              </c:pt>
              <c:pt idx="106">
                <c:v>85879.23</c:v>
              </c:pt>
              <c:pt idx="107">
                <c:v>85918.61</c:v>
              </c:pt>
              <c:pt idx="108">
                <c:v>86010.54</c:v>
              </c:pt>
              <c:pt idx="109">
                <c:v>86233.83</c:v>
              </c:pt>
              <c:pt idx="110">
                <c:v>86556.96</c:v>
              </c:pt>
              <c:pt idx="111">
                <c:v>86558.58</c:v>
              </c:pt>
              <c:pt idx="112">
                <c:v>88034.67</c:v>
              </c:pt>
              <c:pt idx="113">
                <c:v>88360.79</c:v>
              </c:pt>
              <c:pt idx="114">
                <c:v>88425.08</c:v>
              </c:pt>
              <c:pt idx="115">
                <c:v>88511.17</c:v>
              </c:pt>
              <c:pt idx="116">
                <c:v>88689.09</c:v>
              </c:pt>
              <c:pt idx="117">
                <c:v>89605.13</c:v>
              </c:pt>
              <c:pt idx="118">
                <c:v>89690.38</c:v>
              </c:pt>
              <c:pt idx="119">
                <c:v>89829.33</c:v>
              </c:pt>
              <c:pt idx="120">
                <c:v>89838.77</c:v>
              </c:pt>
              <c:pt idx="121">
                <c:v>90697.67</c:v>
              </c:pt>
              <c:pt idx="122">
                <c:v>90884.32</c:v>
              </c:pt>
              <c:pt idx="123">
                <c:v>91645.04</c:v>
              </c:pt>
              <c:pt idx="124">
                <c:v>92336.08</c:v>
              </c:pt>
              <c:pt idx="125">
                <c:v>92704.48</c:v>
              </c:pt>
              <c:pt idx="126">
                <c:v>93128.34</c:v>
              </c:pt>
              <c:pt idx="127">
                <c:v>95017.1</c:v>
              </c:pt>
              <c:pt idx="128">
                <c:v>95677.9</c:v>
              </c:pt>
              <c:pt idx="129">
                <c:v>95954.02</c:v>
              </c:pt>
              <c:pt idx="130">
                <c:v>96555.53</c:v>
              </c:pt>
              <c:pt idx="131">
                <c:v>96753.78</c:v>
              </c:pt>
              <c:pt idx="132">
                <c:v>97105.19</c:v>
              </c:pt>
              <c:pt idx="133">
                <c:v>99448.78</c:v>
              </c:pt>
              <c:pt idx="134">
                <c:v>99460.78</c:v>
              </c:pt>
              <c:pt idx="135">
                <c:v>99683.67</c:v>
              </c:pt>
              <c:pt idx="136">
                <c:v>100371.31</c:v>
              </c:pt>
              <c:pt idx="137">
                <c:v>100424.23</c:v>
              </c:pt>
              <c:pt idx="138">
                <c:v>100731.95</c:v>
              </c:pt>
              <c:pt idx="139">
                <c:v>101187.36</c:v>
              </c:pt>
              <c:pt idx="140">
                <c:v>102934.09</c:v>
              </c:pt>
              <c:pt idx="141">
                <c:v>104038.9</c:v>
              </c:pt>
              <c:pt idx="142">
                <c:v>104335.04</c:v>
              </c:pt>
              <c:pt idx="143">
                <c:v>104802.63</c:v>
              </c:pt>
              <c:pt idx="144">
                <c:v>104903.79</c:v>
              </c:pt>
              <c:pt idx="145">
                <c:v>105468.7</c:v>
              </c:pt>
              <c:pt idx="146">
                <c:v>106665.67</c:v>
              </c:pt>
              <c:pt idx="147">
                <c:v>106775.14</c:v>
              </c:pt>
              <c:pt idx="148">
                <c:v>107107.6</c:v>
              </c:pt>
              <c:pt idx="149">
                <c:v>108872.77</c:v>
              </c:pt>
              <c:pt idx="150">
                <c:v>109143.17</c:v>
              </c:pt>
              <c:pt idx="151">
                <c:v>109163.39</c:v>
              </c:pt>
              <c:pt idx="152">
                <c:v>110042.37</c:v>
              </c:pt>
              <c:pt idx="153">
                <c:v>110906.35</c:v>
              </c:pt>
              <c:pt idx="154">
                <c:v>111049.84</c:v>
              </c:pt>
              <c:pt idx="155">
                <c:v>111229.47</c:v>
              </c:pt>
              <c:pt idx="156">
                <c:v>111815.49</c:v>
              </c:pt>
              <c:pt idx="157">
                <c:v>112645.99</c:v>
              </c:pt>
              <c:pt idx="158">
                <c:v>112778.28</c:v>
              </c:pt>
              <c:pt idx="159">
                <c:v>113616.23</c:v>
              </c:pt>
              <c:pt idx="160">
                <c:v>113747.56</c:v>
              </c:pt>
              <c:pt idx="161">
                <c:v>114177.23</c:v>
              </c:pt>
              <c:pt idx="162">
                <c:v>114425.19</c:v>
              </c:pt>
              <c:pt idx="163">
                <c:v>114465.93</c:v>
              </c:pt>
              <c:pt idx="164">
                <c:v>114691.03</c:v>
              </c:pt>
              <c:pt idx="165">
                <c:v>115191.38</c:v>
              </c:pt>
              <c:pt idx="166">
                <c:v>116767.63</c:v>
              </c:pt>
              <c:pt idx="167">
                <c:v>118442.54</c:v>
              </c:pt>
              <c:pt idx="168">
                <c:v>118976.16</c:v>
              </c:pt>
              <c:pt idx="169">
                <c:v>119022.49</c:v>
              </c:pt>
              <c:pt idx="170">
                <c:v>(blank)</c:v>
              </c:pt>
            </c:strLit>
          </c:cat>
          <c:val>
            <c:numRef>
              <c:f/>
              <c:numCache>
                <c:formatCode>General</c:formatCode>
                <c:ptCount val="171"/>
                <c:pt idx="0">
                  <c:v>4.0</c:v>
                </c:pt>
                <c:pt idx="1">
                  <c:v>0.0</c:v>
                </c:pt>
                <c:pt idx="2">
                  <c:v>1.0</c:v>
                </c:pt>
                <c:pt idx="3">
                  <c:v>1.0</c:v>
                </c:pt>
                <c:pt idx="4">
                  <c:v>0.0</c:v>
                </c:pt>
                <c:pt idx="5">
                  <c:v>0.0</c:v>
                </c:pt>
                <c:pt idx="6">
                  <c:v>1.0</c:v>
                </c:pt>
                <c:pt idx="7">
                  <c:v>0.0</c:v>
                </c:pt>
                <c:pt idx="8">
                  <c:v>1.0</c:v>
                </c:pt>
                <c:pt idx="9">
                  <c:v>0.0</c:v>
                </c:pt>
                <c:pt idx="10">
                  <c:v>1.0</c:v>
                </c:pt>
                <c:pt idx="11">
                  <c:v>1.0</c:v>
                </c:pt>
                <c:pt idx="12">
                  <c:v>0.0</c:v>
                </c:pt>
                <c:pt idx="13">
                  <c:v>1.0</c:v>
                </c:pt>
                <c:pt idx="14">
                  <c:v>0.0</c:v>
                </c:pt>
                <c:pt idx="15">
                  <c:v>1.0</c:v>
                </c:pt>
                <c:pt idx="16">
                  <c:v>2.0</c:v>
                </c:pt>
                <c:pt idx="17">
                  <c:v>2.0</c:v>
                </c:pt>
                <c:pt idx="18">
                  <c:v>1.0</c:v>
                </c:pt>
                <c:pt idx="19">
                  <c:v>1.0</c:v>
                </c:pt>
                <c:pt idx="20">
                  <c:v>0.0</c:v>
                </c:pt>
                <c:pt idx="21">
                  <c:v>0.0</c:v>
                </c:pt>
                <c:pt idx="22">
                  <c:v>1.0</c:v>
                </c:pt>
                <c:pt idx="23">
                  <c:v>1.0</c:v>
                </c:pt>
                <c:pt idx="24">
                  <c:v>1.0</c:v>
                </c:pt>
                <c:pt idx="25">
                  <c:v>1.0</c:v>
                </c:pt>
                <c:pt idx="26">
                  <c:v>0.0</c:v>
                </c:pt>
                <c:pt idx="27">
                  <c:v>0.0</c:v>
                </c:pt>
                <c:pt idx="28">
                  <c:v>1.0</c:v>
                </c:pt>
                <c:pt idx="29">
                  <c:v>1.0</c:v>
                </c:pt>
                <c:pt idx="30">
                  <c:v>1.0</c:v>
                </c:pt>
                <c:pt idx="31">
                  <c:v>0.0</c:v>
                </c:pt>
                <c:pt idx="32">
                  <c:v>0.0</c:v>
                </c:pt>
                <c:pt idx="33">
                  <c:v>1.0</c:v>
                </c:pt>
                <c:pt idx="34">
                  <c:v>1.0</c:v>
                </c:pt>
                <c:pt idx="35">
                  <c:v>1.0</c:v>
                </c:pt>
                <c:pt idx="36">
                  <c:v>1.0</c:v>
                </c:pt>
                <c:pt idx="37">
                  <c:v>0.0</c:v>
                </c:pt>
                <c:pt idx="38">
                  <c:v>0.0</c:v>
                </c:pt>
                <c:pt idx="39">
                  <c:v>1.0</c:v>
                </c:pt>
                <c:pt idx="40">
                  <c:v>1.0</c:v>
                </c:pt>
                <c:pt idx="41">
                  <c:v>1.0</c:v>
                </c:pt>
                <c:pt idx="42">
                  <c:v>0.0</c:v>
                </c:pt>
                <c:pt idx="43">
                  <c:v>1.0</c:v>
                </c:pt>
                <c:pt idx="44">
                  <c:v>1.0</c:v>
                </c:pt>
                <c:pt idx="45">
                  <c:v>0.0</c:v>
                </c:pt>
                <c:pt idx="46">
                  <c:v>0.0</c:v>
                </c:pt>
                <c:pt idx="47">
                  <c:v>1.0</c:v>
                </c:pt>
                <c:pt idx="48">
                  <c:v>0.0</c:v>
                </c:pt>
                <c:pt idx="49">
                  <c:v>2.0</c:v>
                </c:pt>
                <c:pt idx="50">
                  <c:v>0.0</c:v>
                </c:pt>
                <c:pt idx="51">
                  <c:v>0.0</c:v>
                </c:pt>
                <c:pt idx="52">
                  <c:v>0.0</c:v>
                </c:pt>
                <c:pt idx="53">
                  <c:v>1.0</c:v>
                </c:pt>
                <c:pt idx="54">
                  <c:v>1.0</c:v>
                </c:pt>
                <c:pt idx="55">
                  <c:v>1.0</c:v>
                </c:pt>
                <c:pt idx="56">
                  <c:v>0.0</c:v>
                </c:pt>
                <c:pt idx="57">
                  <c:v>1.0</c:v>
                </c:pt>
                <c:pt idx="58">
                  <c:v>1.0</c:v>
                </c:pt>
                <c:pt idx="59">
                  <c:v>1.0</c:v>
                </c:pt>
                <c:pt idx="60">
                  <c:v>1.0</c:v>
                </c:pt>
                <c:pt idx="61">
                  <c:v>1.0</c:v>
                </c:pt>
                <c:pt idx="62">
                  <c:v>2.0</c:v>
                </c:pt>
                <c:pt idx="63">
                  <c:v>1.0</c:v>
                </c:pt>
                <c:pt idx="64">
                  <c:v>0.0</c:v>
                </c:pt>
                <c:pt idx="65">
                  <c:v>1.0</c:v>
                </c:pt>
                <c:pt idx="66">
                  <c:v>1.0</c:v>
                </c:pt>
                <c:pt idx="67">
                  <c:v>1.0</c:v>
                </c:pt>
                <c:pt idx="68">
                  <c:v>1.0</c:v>
                </c:pt>
                <c:pt idx="69">
                  <c:v>1.0</c:v>
                </c:pt>
                <c:pt idx="70">
                  <c:v>2.0</c:v>
                </c:pt>
                <c:pt idx="71">
                  <c:v>1.0</c:v>
                </c:pt>
                <c:pt idx="72">
                  <c:v>1.0</c:v>
                </c:pt>
                <c:pt idx="73">
                  <c:v>0.0</c:v>
                </c:pt>
                <c:pt idx="74">
                  <c:v>1.0</c:v>
                </c:pt>
                <c:pt idx="75">
                  <c:v>1.0</c:v>
                </c:pt>
                <c:pt idx="76">
                  <c:v>0.0</c:v>
                </c:pt>
                <c:pt idx="77">
                  <c:v>1.0</c:v>
                </c:pt>
                <c:pt idx="78">
                  <c:v>1.0</c:v>
                </c:pt>
                <c:pt idx="79">
                  <c:v>0.0</c:v>
                </c:pt>
                <c:pt idx="80">
                  <c:v>1.0</c:v>
                </c:pt>
                <c:pt idx="81">
                  <c:v>0.0</c:v>
                </c:pt>
                <c:pt idx="82">
                  <c:v>0.0</c:v>
                </c:pt>
                <c:pt idx="83">
                  <c:v>0.0</c:v>
                </c:pt>
                <c:pt idx="84">
                  <c:v>0.0</c:v>
                </c:pt>
                <c:pt idx="85">
                  <c:v>1.0</c:v>
                </c:pt>
                <c:pt idx="86">
                  <c:v>1.0</c:v>
                </c:pt>
                <c:pt idx="87">
                  <c:v>1.0</c:v>
                </c:pt>
                <c:pt idx="88">
                  <c:v>1.0</c:v>
                </c:pt>
                <c:pt idx="89">
                  <c:v>1.0</c:v>
                </c:pt>
                <c:pt idx="90">
                  <c:v>0.0</c:v>
                </c:pt>
                <c:pt idx="91">
                  <c:v>0.0</c:v>
                </c:pt>
                <c:pt idx="92">
                  <c:v>1.0</c:v>
                </c:pt>
                <c:pt idx="93">
                  <c:v>0.0</c:v>
                </c:pt>
                <c:pt idx="94">
                  <c:v>0.0</c:v>
                </c:pt>
                <c:pt idx="95">
                  <c:v>0.0</c:v>
                </c:pt>
                <c:pt idx="96">
                  <c:v>2.0</c:v>
                </c:pt>
                <c:pt idx="97">
                  <c:v>1.0</c:v>
                </c:pt>
                <c:pt idx="98">
                  <c:v>1.0</c:v>
                </c:pt>
                <c:pt idx="99">
                  <c:v>0.0</c:v>
                </c:pt>
                <c:pt idx="100">
                  <c:v>0.0</c:v>
                </c:pt>
                <c:pt idx="101">
                  <c:v>1.0</c:v>
                </c:pt>
                <c:pt idx="102">
                  <c:v>0.0</c:v>
                </c:pt>
                <c:pt idx="103">
                  <c:v>1.0</c:v>
                </c:pt>
                <c:pt idx="104">
                  <c:v>1.0</c:v>
                </c:pt>
                <c:pt idx="105">
                  <c:v>1.0</c:v>
                </c:pt>
                <c:pt idx="106">
                  <c:v>1.0</c:v>
                </c:pt>
                <c:pt idx="107">
                  <c:v>1.0</c:v>
                </c:pt>
                <c:pt idx="108">
                  <c:v>1.0</c:v>
                </c:pt>
                <c:pt idx="109">
                  <c:v>0.0</c:v>
                </c:pt>
                <c:pt idx="110">
                  <c:v>1.0</c:v>
                </c:pt>
                <c:pt idx="111">
                  <c:v>0.0</c:v>
                </c:pt>
                <c:pt idx="112">
                  <c:v>1.0</c:v>
                </c:pt>
                <c:pt idx="113">
                  <c:v>1.0</c:v>
                </c:pt>
                <c:pt idx="114">
                  <c:v>1.0</c:v>
                </c:pt>
                <c:pt idx="115">
                  <c:v>1.0</c:v>
                </c:pt>
                <c:pt idx="116">
                  <c:v>1.0</c:v>
                </c:pt>
                <c:pt idx="117">
                  <c:v>1.0</c:v>
                </c:pt>
                <c:pt idx="118">
                  <c:v>2.0</c:v>
                </c:pt>
                <c:pt idx="119">
                  <c:v>0.0</c:v>
                </c:pt>
                <c:pt idx="120">
                  <c:v>1.0</c:v>
                </c:pt>
                <c:pt idx="121">
                  <c:v>1.0</c:v>
                </c:pt>
                <c:pt idx="122">
                  <c:v>2.0</c:v>
                </c:pt>
                <c:pt idx="123">
                  <c:v>1.0</c:v>
                </c:pt>
                <c:pt idx="124">
                  <c:v>1.0</c:v>
                </c:pt>
                <c:pt idx="125">
                  <c:v>0.0</c:v>
                </c:pt>
                <c:pt idx="126">
                  <c:v>0.0</c:v>
                </c:pt>
                <c:pt idx="127">
                  <c:v>0.0</c:v>
                </c:pt>
                <c:pt idx="128">
                  <c:v>1.0</c:v>
                </c:pt>
                <c:pt idx="129">
                  <c:v>1.0</c:v>
                </c:pt>
                <c:pt idx="130">
                  <c:v>0.0</c:v>
                </c:pt>
                <c:pt idx="131">
                  <c:v>1.0</c:v>
                </c:pt>
                <c:pt idx="132">
                  <c:v>1.0</c:v>
                </c:pt>
                <c:pt idx="133">
                  <c:v>0.0</c:v>
                </c:pt>
                <c:pt idx="134">
                  <c:v>1.0</c:v>
                </c:pt>
                <c:pt idx="135">
                  <c:v>0.0</c:v>
                </c:pt>
                <c:pt idx="136">
                  <c:v>0.0</c:v>
                </c:pt>
                <c:pt idx="137">
                  <c:v>1.0</c:v>
                </c:pt>
                <c:pt idx="138">
                  <c:v>1.0</c:v>
                </c:pt>
                <c:pt idx="139">
                  <c:v>0.0</c:v>
                </c:pt>
                <c:pt idx="140">
                  <c:v>1.0</c:v>
                </c:pt>
                <c:pt idx="141">
                  <c:v>0.0</c:v>
                </c:pt>
                <c:pt idx="142">
                  <c:v>1.0</c:v>
                </c:pt>
                <c:pt idx="143">
                  <c:v>1.0</c:v>
                </c:pt>
                <c:pt idx="144">
                  <c:v>1.0</c:v>
                </c:pt>
                <c:pt idx="145">
                  <c:v>1.0</c:v>
                </c:pt>
                <c:pt idx="146">
                  <c:v>0.0</c:v>
                </c:pt>
                <c:pt idx="147">
                  <c:v>0.0</c:v>
                </c:pt>
                <c:pt idx="148">
                  <c:v>1.0</c:v>
                </c:pt>
                <c:pt idx="149">
                  <c:v>1.0</c:v>
                </c:pt>
                <c:pt idx="150">
                  <c:v>1.0</c:v>
                </c:pt>
                <c:pt idx="151">
                  <c:v>1.0</c:v>
                </c:pt>
                <c:pt idx="152">
                  <c:v>1.0</c:v>
                </c:pt>
                <c:pt idx="153">
                  <c:v>0.0</c:v>
                </c:pt>
                <c:pt idx="154">
                  <c:v>1.0</c:v>
                </c:pt>
                <c:pt idx="155">
                  <c:v>1.0</c:v>
                </c:pt>
                <c:pt idx="156">
                  <c:v>0.0</c:v>
                </c:pt>
                <c:pt idx="157">
                  <c:v>1.0</c:v>
                </c:pt>
                <c:pt idx="158">
                  <c:v>0.0</c:v>
                </c:pt>
                <c:pt idx="159">
                  <c:v>1.0</c:v>
                </c:pt>
                <c:pt idx="160">
                  <c:v>0.0</c:v>
                </c:pt>
                <c:pt idx="161">
                  <c:v>1.0</c:v>
                </c:pt>
                <c:pt idx="162">
                  <c:v>1.0</c:v>
                </c:pt>
                <c:pt idx="163">
                  <c:v>0.0</c:v>
                </c:pt>
                <c:pt idx="164">
                  <c:v>0.0</c:v>
                </c:pt>
                <c:pt idx="165">
                  <c:v>1.0</c:v>
                </c:pt>
                <c:pt idx="166">
                  <c:v>0.0</c:v>
                </c:pt>
                <c:pt idx="167">
                  <c:v>1.0</c:v>
                </c:pt>
                <c:pt idx="168">
                  <c:v>1.0</c:v>
                </c:pt>
                <c:pt idx="169">
                  <c:v>1.0</c:v>
                </c:pt>
                <c:pt idx="170">
                  <c:v>6.0</c:v>
                </c:pt>
              </c:numCache>
            </c:numRef>
          </c:val>
        </c:ser>
        <c:ser>
          <c:idx val="2"/>
          <c:order val="2"/>
          <c:tx>
            <c:v>Temporary</c:v>
          </c:tx>
          <c:spPr>
            <a:solidFill>
              <a:srgbClr val="9BBB59"/>
            </a:solidFill>
            <a:ln>
              <a:noFill/>
            </a:ln>
          </c:spPr>
          <c:invertIfNegative val="0"/>
          <c:dLbls>
            <c:showLegendKey val="0"/>
            <c:showVal val="0"/>
            <c:showCatName val="0"/>
            <c:showSerName val="0"/>
            <c:showPercent val="0"/>
            <c:showBubbleSize val="0"/>
            <c:showLeaderLines val="1"/>
          </c:dLbls>
          <c:cat>
            <c:strLit>
              <c:ptCount val="171"/>
              <c:pt idx="0">
                <c:v>0</c:v>
              </c:pt>
              <c:pt idx="1">
                <c:v>28160.79</c:v>
              </c:pt>
              <c:pt idx="2">
                <c:v>28481.16</c:v>
              </c:pt>
              <c:pt idx="3">
                <c:v>28974.03</c:v>
              </c:pt>
              <c:pt idx="4">
                <c:v>31042.51</c:v>
              </c:pt>
              <c:pt idx="5">
                <c:v>31172.77</c:v>
              </c:pt>
              <c:pt idx="6">
                <c:v>31241.24</c:v>
              </c:pt>
              <c:pt idx="7">
                <c:v>31816.57</c:v>
              </c:pt>
              <c:pt idx="8">
                <c:v>32192.15</c:v>
              </c:pt>
              <c:pt idx="9">
                <c:v>32496.88</c:v>
              </c:pt>
              <c:pt idx="10">
                <c:v>33031.26</c:v>
              </c:pt>
              <c:pt idx="11">
                <c:v>35943.62</c:v>
              </c:pt>
              <c:pt idx="12">
                <c:v>36536.26</c:v>
              </c:pt>
              <c:pt idx="13">
                <c:v>36547.58</c:v>
              </c:pt>
              <c:pt idx="14">
                <c:v>37062.1</c:v>
              </c:pt>
              <c:pt idx="15">
                <c:v>37362.3</c:v>
              </c:pt>
              <c:pt idx="16">
                <c:v>37902.35</c:v>
              </c:pt>
              <c:pt idx="17">
                <c:v>38438.24</c:v>
              </c:pt>
              <c:pt idx="18">
                <c:v>39535.49</c:v>
              </c:pt>
              <c:pt idx="19">
                <c:v>39700.82</c:v>
              </c:pt>
              <c:pt idx="20">
                <c:v>39784.24</c:v>
              </c:pt>
              <c:pt idx="21">
                <c:v>39969.72</c:v>
              </c:pt>
              <c:pt idx="22">
                <c:v>40445.29</c:v>
              </c:pt>
              <c:pt idx="23">
                <c:v>40753.54</c:v>
              </c:pt>
              <c:pt idx="24">
                <c:v>41934.71</c:v>
              </c:pt>
              <c:pt idx="25">
                <c:v>42161.77</c:v>
              </c:pt>
              <c:pt idx="26">
                <c:v>42314.39</c:v>
              </c:pt>
              <c:pt idx="27">
                <c:v>43329.22</c:v>
              </c:pt>
              <c:pt idx="28">
                <c:v>44403.77</c:v>
              </c:pt>
              <c:pt idx="29">
                <c:v>44447.26</c:v>
              </c:pt>
              <c:pt idx="30">
                <c:v>44845.33</c:v>
              </c:pt>
              <c:pt idx="31">
                <c:v>47362.62</c:v>
              </c:pt>
              <c:pt idx="32">
                <c:v>47646.95</c:v>
              </c:pt>
              <c:pt idx="33">
                <c:v>49915.14</c:v>
              </c:pt>
              <c:pt idx="34">
                <c:v>50310.09</c:v>
              </c:pt>
              <c:pt idx="35">
                <c:v>50449.46</c:v>
              </c:pt>
              <c:pt idx="36">
                <c:v>50855.53</c:v>
              </c:pt>
              <c:pt idx="37">
                <c:v>51165.37</c:v>
              </c:pt>
              <c:pt idx="38">
                <c:v>52246.29</c:v>
              </c:pt>
              <c:pt idx="39">
                <c:v>52270.22</c:v>
              </c:pt>
              <c:pt idx="40">
                <c:v>52748.63</c:v>
              </c:pt>
              <c:pt idx="41">
                <c:v>52963.65</c:v>
              </c:pt>
              <c:pt idx="42">
                <c:v>53949.26</c:v>
              </c:pt>
              <c:pt idx="43">
                <c:v>54137.05</c:v>
              </c:pt>
              <c:pt idx="44">
                <c:v>57002.02</c:v>
              </c:pt>
              <c:pt idx="45">
                <c:v>57419.35</c:v>
              </c:pt>
              <c:pt idx="46">
                <c:v>58744.17</c:v>
              </c:pt>
              <c:pt idx="47">
                <c:v>58861.19</c:v>
              </c:pt>
              <c:pt idx="48">
                <c:v>58935.92</c:v>
              </c:pt>
              <c:pt idx="49">
                <c:v>59258.19</c:v>
              </c:pt>
              <c:pt idx="50">
                <c:v>59434.18</c:v>
              </c:pt>
              <c:pt idx="51">
                <c:v>61214.26</c:v>
              </c:pt>
              <c:pt idx="52">
                <c:v>61624.77</c:v>
              </c:pt>
              <c:pt idx="53">
                <c:v>61688.77</c:v>
              </c:pt>
              <c:pt idx="54">
                <c:v>61994.76</c:v>
              </c:pt>
              <c:pt idx="55">
                <c:v>62195.47</c:v>
              </c:pt>
              <c:pt idx="56">
                <c:v>63447.07</c:v>
              </c:pt>
              <c:pt idx="57">
                <c:v>63555.73</c:v>
              </c:pt>
              <c:pt idx="58">
                <c:v>63705.4</c:v>
              </c:pt>
              <c:pt idx="59">
                <c:v>65699.02</c:v>
              </c:pt>
              <c:pt idx="60">
                <c:v>66017.18</c:v>
              </c:pt>
              <c:pt idx="61">
                <c:v>66572.58</c:v>
              </c:pt>
              <c:pt idx="62">
                <c:v>66865.49</c:v>
              </c:pt>
              <c:pt idx="63">
                <c:v>67633.85</c:v>
              </c:pt>
              <c:pt idx="64">
                <c:v>67818.14</c:v>
              </c:pt>
              <c:pt idx="65">
                <c:v>67957.9</c:v>
              </c:pt>
              <c:pt idx="66">
                <c:v>68008.55</c:v>
              </c:pt>
              <c:pt idx="67">
                <c:v>68860.4</c:v>
              </c:pt>
              <c:pt idx="68">
                <c:v>68887.84</c:v>
              </c:pt>
              <c:pt idx="69">
                <c:v>68980.52</c:v>
              </c:pt>
              <c:pt idx="70">
                <c:v>69057.32</c:v>
              </c:pt>
              <c:pt idx="71">
                <c:v>69163.39</c:v>
              </c:pt>
              <c:pt idx="72">
                <c:v>69192.85</c:v>
              </c:pt>
              <c:pt idx="73">
                <c:v>69764.1</c:v>
              </c:pt>
              <c:pt idx="74">
                <c:v>69913.39</c:v>
              </c:pt>
              <c:pt idx="75">
                <c:v>70649.46</c:v>
              </c:pt>
              <c:pt idx="76">
                <c:v>70755.5</c:v>
              </c:pt>
              <c:pt idx="77">
                <c:v>71371.37</c:v>
              </c:pt>
              <c:pt idx="78">
                <c:v>71570.99</c:v>
              </c:pt>
              <c:pt idx="79">
                <c:v>71823.56</c:v>
              </c:pt>
              <c:pt idx="80">
                <c:v>71924.85</c:v>
              </c:pt>
              <c:pt idx="81">
                <c:v>72843.23</c:v>
              </c:pt>
              <c:pt idx="82">
                <c:v>72876.91</c:v>
              </c:pt>
              <c:pt idx="83">
                <c:v>73360.38</c:v>
              </c:pt>
              <c:pt idx="84">
                <c:v>73488.68</c:v>
              </c:pt>
              <c:pt idx="85">
                <c:v>74279.01</c:v>
              </c:pt>
              <c:pt idx="86">
                <c:v>74924.65</c:v>
              </c:pt>
              <c:pt idx="87">
                <c:v>75475.93</c:v>
              </c:pt>
              <c:pt idx="88">
                <c:v>75733.74</c:v>
              </c:pt>
              <c:pt idx="89">
                <c:v>75974.99</c:v>
              </c:pt>
              <c:pt idx="90">
                <c:v>76303.82</c:v>
              </c:pt>
              <c:pt idx="91">
                <c:v>76320.44</c:v>
              </c:pt>
              <c:pt idx="92">
                <c:v>76932.6</c:v>
              </c:pt>
              <c:pt idx="93">
                <c:v>78443.78</c:v>
              </c:pt>
              <c:pt idx="94">
                <c:v>78840.23</c:v>
              </c:pt>
              <c:pt idx="95">
                <c:v>79567.69</c:v>
              </c:pt>
              <c:pt idx="96">
                <c:v>80169.42</c:v>
              </c:pt>
              <c:pt idx="97">
                <c:v>80695.74</c:v>
              </c:pt>
              <c:pt idx="98">
                <c:v>81897.79</c:v>
              </c:pt>
              <c:pt idx="99">
                <c:v>83191.95</c:v>
              </c:pt>
              <c:pt idx="100">
                <c:v>83396.5</c:v>
              </c:pt>
              <c:pt idx="101">
                <c:v>84309.95</c:v>
              </c:pt>
              <c:pt idx="102">
                <c:v>84598.88</c:v>
              </c:pt>
              <c:pt idx="103">
                <c:v>84745.93</c:v>
              </c:pt>
              <c:pt idx="104">
                <c:v>84762.76</c:v>
              </c:pt>
              <c:pt idx="105">
                <c:v>85455.53</c:v>
              </c:pt>
              <c:pt idx="106">
                <c:v>85879.23</c:v>
              </c:pt>
              <c:pt idx="107">
                <c:v>85918.61</c:v>
              </c:pt>
              <c:pt idx="108">
                <c:v>86010.54</c:v>
              </c:pt>
              <c:pt idx="109">
                <c:v>86233.83</c:v>
              </c:pt>
              <c:pt idx="110">
                <c:v>86556.96</c:v>
              </c:pt>
              <c:pt idx="111">
                <c:v>86558.58</c:v>
              </c:pt>
              <c:pt idx="112">
                <c:v>88034.67</c:v>
              </c:pt>
              <c:pt idx="113">
                <c:v>88360.79</c:v>
              </c:pt>
              <c:pt idx="114">
                <c:v>88425.08</c:v>
              </c:pt>
              <c:pt idx="115">
                <c:v>88511.17</c:v>
              </c:pt>
              <c:pt idx="116">
                <c:v>88689.09</c:v>
              </c:pt>
              <c:pt idx="117">
                <c:v>89605.13</c:v>
              </c:pt>
              <c:pt idx="118">
                <c:v>89690.38</c:v>
              </c:pt>
              <c:pt idx="119">
                <c:v>89829.33</c:v>
              </c:pt>
              <c:pt idx="120">
                <c:v>89838.77</c:v>
              </c:pt>
              <c:pt idx="121">
                <c:v>90697.67</c:v>
              </c:pt>
              <c:pt idx="122">
                <c:v>90884.32</c:v>
              </c:pt>
              <c:pt idx="123">
                <c:v>91645.04</c:v>
              </c:pt>
              <c:pt idx="124">
                <c:v>92336.08</c:v>
              </c:pt>
              <c:pt idx="125">
                <c:v>92704.48</c:v>
              </c:pt>
              <c:pt idx="126">
                <c:v>93128.34</c:v>
              </c:pt>
              <c:pt idx="127">
                <c:v>95017.1</c:v>
              </c:pt>
              <c:pt idx="128">
                <c:v>95677.9</c:v>
              </c:pt>
              <c:pt idx="129">
                <c:v>95954.02</c:v>
              </c:pt>
              <c:pt idx="130">
                <c:v>96555.53</c:v>
              </c:pt>
              <c:pt idx="131">
                <c:v>96753.78</c:v>
              </c:pt>
              <c:pt idx="132">
                <c:v>97105.19</c:v>
              </c:pt>
              <c:pt idx="133">
                <c:v>99448.78</c:v>
              </c:pt>
              <c:pt idx="134">
                <c:v>99460.78</c:v>
              </c:pt>
              <c:pt idx="135">
                <c:v>99683.67</c:v>
              </c:pt>
              <c:pt idx="136">
                <c:v>100371.31</c:v>
              </c:pt>
              <c:pt idx="137">
                <c:v>100424.23</c:v>
              </c:pt>
              <c:pt idx="138">
                <c:v>100731.95</c:v>
              </c:pt>
              <c:pt idx="139">
                <c:v>101187.36</c:v>
              </c:pt>
              <c:pt idx="140">
                <c:v>102934.09</c:v>
              </c:pt>
              <c:pt idx="141">
                <c:v>104038.9</c:v>
              </c:pt>
              <c:pt idx="142">
                <c:v>104335.04</c:v>
              </c:pt>
              <c:pt idx="143">
                <c:v>104802.63</c:v>
              </c:pt>
              <c:pt idx="144">
                <c:v>104903.79</c:v>
              </c:pt>
              <c:pt idx="145">
                <c:v>105468.7</c:v>
              </c:pt>
              <c:pt idx="146">
                <c:v>106665.67</c:v>
              </c:pt>
              <c:pt idx="147">
                <c:v>106775.14</c:v>
              </c:pt>
              <c:pt idx="148">
                <c:v>107107.6</c:v>
              </c:pt>
              <c:pt idx="149">
                <c:v>108872.77</c:v>
              </c:pt>
              <c:pt idx="150">
                <c:v>109143.17</c:v>
              </c:pt>
              <c:pt idx="151">
                <c:v>109163.39</c:v>
              </c:pt>
              <c:pt idx="152">
                <c:v>110042.37</c:v>
              </c:pt>
              <c:pt idx="153">
                <c:v>110906.35</c:v>
              </c:pt>
              <c:pt idx="154">
                <c:v>111049.84</c:v>
              </c:pt>
              <c:pt idx="155">
                <c:v>111229.47</c:v>
              </c:pt>
              <c:pt idx="156">
                <c:v>111815.49</c:v>
              </c:pt>
              <c:pt idx="157">
                <c:v>112645.99</c:v>
              </c:pt>
              <c:pt idx="158">
                <c:v>112778.28</c:v>
              </c:pt>
              <c:pt idx="159">
                <c:v>113616.23</c:v>
              </c:pt>
              <c:pt idx="160">
                <c:v>113747.56</c:v>
              </c:pt>
              <c:pt idx="161">
                <c:v>114177.23</c:v>
              </c:pt>
              <c:pt idx="162">
                <c:v>114425.19</c:v>
              </c:pt>
              <c:pt idx="163">
                <c:v>114465.93</c:v>
              </c:pt>
              <c:pt idx="164">
                <c:v>114691.03</c:v>
              </c:pt>
              <c:pt idx="165">
                <c:v>115191.38</c:v>
              </c:pt>
              <c:pt idx="166">
                <c:v>116767.63</c:v>
              </c:pt>
              <c:pt idx="167">
                <c:v>118442.54</c:v>
              </c:pt>
              <c:pt idx="168">
                <c:v>118976.16</c:v>
              </c:pt>
              <c:pt idx="169">
                <c:v>119022.49</c:v>
              </c:pt>
              <c:pt idx="170">
                <c:v>(blank)</c:v>
              </c:pt>
            </c:strLit>
          </c:cat>
          <c:val>
            <c:numRef>
              <c:f/>
              <c:numCache>
                <c:formatCode>General</c:formatCode>
                <c:ptCount val="167"/>
                <c:pt idx="0">
                  <c:v>0.0</c:v>
                </c:pt>
                <c:pt idx="1">
                  <c:v>1.0</c:v>
                </c:pt>
                <c:pt idx="2">
                  <c:v>1.0</c:v>
                </c:pt>
                <c:pt idx="3">
                  <c:v>0.0</c:v>
                </c:pt>
                <c:pt idx="4">
                  <c:v>0.0</c:v>
                </c:pt>
                <c:pt idx="5">
                  <c:v>0.0</c:v>
                </c:pt>
                <c:pt idx="6">
                  <c:v>0.0</c:v>
                </c:pt>
                <c:pt idx="7">
                  <c:v>0.0</c:v>
                </c:pt>
                <c:pt idx="8">
                  <c:v>0.0</c:v>
                </c:pt>
                <c:pt idx="9">
                  <c:v>1.0</c:v>
                </c:pt>
                <c:pt idx="10">
                  <c:v>0.0</c:v>
                </c:pt>
                <c:pt idx="11">
                  <c:v>0.0</c:v>
                </c:pt>
                <c:pt idx="12">
                  <c:v>1.0</c:v>
                </c:pt>
                <c:pt idx="13">
                  <c:v>0.0</c:v>
                </c:pt>
                <c:pt idx="14">
                  <c:v>1.0</c:v>
                </c:pt>
                <c:pt idx="15">
                  <c:v>0.0</c:v>
                </c:pt>
                <c:pt idx="16">
                  <c:v>0.0</c:v>
                </c:pt>
                <c:pt idx="17">
                  <c:v>0.0</c:v>
                </c:pt>
                <c:pt idx="18">
                  <c:v>0.0</c:v>
                </c:pt>
                <c:pt idx="19">
                  <c:v>0.0</c:v>
                </c:pt>
                <c:pt idx="20">
                  <c:v>0.0</c:v>
                </c:pt>
                <c:pt idx="21">
                  <c:v>1.0</c:v>
                </c:pt>
                <c:pt idx="22">
                  <c:v>0.0</c:v>
                </c:pt>
                <c:pt idx="23">
                  <c:v>0.0</c:v>
                </c:pt>
                <c:pt idx="24">
                  <c:v>0.0</c:v>
                </c:pt>
                <c:pt idx="25">
                  <c:v>0.0</c:v>
                </c:pt>
                <c:pt idx="26">
                  <c:v>0.0</c:v>
                </c:pt>
                <c:pt idx="27">
                  <c:v>0.0</c:v>
                </c:pt>
                <c:pt idx="28">
                  <c:v>0.0</c:v>
                </c:pt>
                <c:pt idx="29">
                  <c:v>0.0</c:v>
                </c:pt>
                <c:pt idx="30">
                  <c:v>0.0</c:v>
                </c:pt>
                <c:pt idx="31">
                  <c:v>1.0</c:v>
                </c:pt>
                <c:pt idx="32">
                  <c:v>0.0</c:v>
                </c:pt>
                <c:pt idx="33">
                  <c:v>0.0</c:v>
                </c:pt>
                <c:pt idx="34">
                  <c:v>0.0</c:v>
                </c:pt>
                <c:pt idx="35">
                  <c:v>0.0</c:v>
                </c:pt>
                <c:pt idx="36">
                  <c:v>0.0</c:v>
                </c:pt>
                <c:pt idx="37">
                  <c:v>0.0</c:v>
                </c:pt>
                <c:pt idx="38">
                  <c:v>1.0</c:v>
                </c:pt>
                <c:pt idx="39">
                  <c:v>0.0</c:v>
                </c:pt>
                <c:pt idx="40">
                  <c:v>0.0</c:v>
                </c:pt>
                <c:pt idx="41">
                  <c:v>0.0</c:v>
                </c:pt>
                <c:pt idx="42">
                  <c:v>2.0</c:v>
                </c:pt>
                <c:pt idx="43">
                  <c:v>0.0</c:v>
                </c:pt>
                <c:pt idx="44">
                  <c:v>0.0</c:v>
                </c:pt>
                <c:pt idx="45">
                  <c:v>0.0</c:v>
                </c:pt>
                <c:pt idx="46">
                  <c:v>1.0</c:v>
                </c:pt>
                <c:pt idx="47">
                  <c:v>0.0</c:v>
                </c:pt>
                <c:pt idx="48">
                  <c:v>1.0</c:v>
                </c:pt>
                <c:pt idx="49">
                  <c:v>0.0</c:v>
                </c:pt>
                <c:pt idx="50">
                  <c:v>1.0</c:v>
                </c:pt>
                <c:pt idx="51">
                  <c:v>1.0</c:v>
                </c:pt>
                <c:pt idx="52">
                  <c:v>0.0</c:v>
                </c:pt>
                <c:pt idx="53">
                  <c:v>0.0</c:v>
                </c:pt>
                <c:pt idx="54">
                  <c:v>0.0</c:v>
                </c:pt>
                <c:pt idx="55">
                  <c:v>0.0</c:v>
                </c:pt>
                <c:pt idx="56">
                  <c:v>1.0</c:v>
                </c:pt>
                <c:pt idx="57">
                  <c:v>0.0</c:v>
                </c:pt>
                <c:pt idx="58">
                  <c:v>0.0</c:v>
                </c:pt>
                <c:pt idx="59">
                  <c:v>0.0</c:v>
                </c:pt>
                <c:pt idx="60">
                  <c:v>0.0</c:v>
                </c:pt>
                <c:pt idx="61">
                  <c:v>0.0</c:v>
                </c:pt>
                <c:pt idx="62">
                  <c:v>0.0</c:v>
                </c:pt>
                <c:pt idx="63">
                  <c:v>0.0</c:v>
                </c:pt>
                <c:pt idx="64">
                  <c:v>0.0</c:v>
                </c:pt>
                <c:pt idx="65">
                  <c:v>0.0</c:v>
                </c:pt>
                <c:pt idx="66">
                  <c:v>0.0</c:v>
                </c:pt>
                <c:pt idx="67">
                  <c:v>0.0</c:v>
                </c:pt>
                <c:pt idx="68">
                  <c:v>0.0</c:v>
                </c:pt>
                <c:pt idx="69">
                  <c:v>0.0</c:v>
                </c:pt>
                <c:pt idx="70">
                  <c:v>0.0</c:v>
                </c:pt>
                <c:pt idx="71">
                  <c:v>0.0</c:v>
                </c:pt>
                <c:pt idx="72">
                  <c:v>0.0</c:v>
                </c:pt>
                <c:pt idx="73">
                  <c:v>0.0</c:v>
                </c:pt>
                <c:pt idx="74">
                  <c:v>0.0</c:v>
                </c:pt>
                <c:pt idx="75">
                  <c:v>0.0</c:v>
                </c:pt>
                <c:pt idx="76">
                  <c:v>1.0</c:v>
                </c:pt>
                <c:pt idx="77">
                  <c:v>0.0</c:v>
                </c:pt>
                <c:pt idx="78">
                  <c:v>0.0</c:v>
                </c:pt>
                <c:pt idx="79">
                  <c:v>2.0</c:v>
                </c:pt>
                <c:pt idx="80">
                  <c:v>0.0</c:v>
                </c:pt>
                <c:pt idx="81">
                  <c:v>0.0</c:v>
                </c:pt>
                <c:pt idx="82">
                  <c:v>0.0</c:v>
                </c:pt>
                <c:pt idx="83">
                  <c:v>2.0</c:v>
                </c:pt>
                <c:pt idx="84">
                  <c:v>0.0</c:v>
                </c:pt>
                <c:pt idx="85">
                  <c:v>0.0</c:v>
                </c:pt>
                <c:pt idx="86">
                  <c:v>0.0</c:v>
                </c:pt>
                <c:pt idx="87">
                  <c:v>0.0</c:v>
                </c:pt>
                <c:pt idx="88">
                  <c:v>0.0</c:v>
                </c:pt>
                <c:pt idx="89">
                  <c:v>0.0</c:v>
                </c:pt>
                <c:pt idx="90">
                  <c:v>0.0</c:v>
                </c:pt>
                <c:pt idx="91">
                  <c:v>1.0</c:v>
                </c:pt>
                <c:pt idx="92">
                  <c:v>0.0</c:v>
                </c:pt>
                <c:pt idx="93">
                  <c:v>0.0</c:v>
                </c:pt>
                <c:pt idx="94">
                  <c:v>1.0</c:v>
                </c:pt>
                <c:pt idx="95">
                  <c:v>0.0</c:v>
                </c:pt>
                <c:pt idx="96">
                  <c:v>0.0</c:v>
                </c:pt>
                <c:pt idx="97">
                  <c:v>0.0</c:v>
                </c:pt>
                <c:pt idx="98">
                  <c:v>0.0</c:v>
                </c:pt>
                <c:pt idx="99">
                  <c:v>1.0</c:v>
                </c:pt>
                <c:pt idx="100">
                  <c:v>1.0</c:v>
                </c:pt>
                <c:pt idx="101">
                  <c:v>0.0</c:v>
                </c:pt>
                <c:pt idx="102">
                  <c:v>0.0</c:v>
                </c:pt>
                <c:pt idx="103">
                  <c:v>0.0</c:v>
                </c:pt>
                <c:pt idx="104">
                  <c:v>0.0</c:v>
                </c:pt>
                <c:pt idx="105">
                  <c:v>0.0</c:v>
                </c:pt>
                <c:pt idx="106">
                  <c:v>0.0</c:v>
                </c:pt>
                <c:pt idx="107">
                  <c:v>0.0</c:v>
                </c:pt>
                <c:pt idx="108">
                  <c:v>0.0</c:v>
                </c:pt>
                <c:pt idx="109">
                  <c:v>0.0</c:v>
                </c:pt>
                <c:pt idx="110">
                  <c:v>0.0</c:v>
                </c:pt>
                <c:pt idx="111">
                  <c:v>0.0</c:v>
                </c:pt>
                <c:pt idx="112">
                  <c:v>0.0</c:v>
                </c:pt>
                <c:pt idx="113">
                  <c:v>0.0</c:v>
                </c:pt>
                <c:pt idx="114">
                  <c:v>0.0</c:v>
                </c:pt>
                <c:pt idx="115">
                  <c:v>0.0</c:v>
                </c:pt>
                <c:pt idx="116">
                  <c:v>0.0</c:v>
                </c:pt>
                <c:pt idx="117">
                  <c:v>0.0</c:v>
                </c:pt>
                <c:pt idx="118">
                  <c:v>0.0</c:v>
                </c:pt>
                <c:pt idx="119">
                  <c:v>1.0</c:v>
                </c:pt>
                <c:pt idx="120">
                  <c:v>0.0</c:v>
                </c:pt>
                <c:pt idx="121">
                  <c:v>0.0</c:v>
                </c:pt>
                <c:pt idx="122">
                  <c:v>0.0</c:v>
                </c:pt>
                <c:pt idx="123">
                  <c:v>0.0</c:v>
                </c:pt>
                <c:pt idx="124">
                  <c:v>0.0</c:v>
                </c:pt>
                <c:pt idx="125">
                  <c:v>0.0</c:v>
                </c:pt>
                <c:pt idx="126">
                  <c:v>0.0</c:v>
                </c:pt>
                <c:pt idx="127">
                  <c:v>0.0</c:v>
                </c:pt>
                <c:pt idx="128">
                  <c:v>0.0</c:v>
                </c:pt>
                <c:pt idx="129">
                  <c:v>0.0</c:v>
                </c:pt>
                <c:pt idx="130">
                  <c:v>1.0</c:v>
                </c:pt>
                <c:pt idx="131">
                  <c:v>0.0</c:v>
                </c:pt>
                <c:pt idx="132">
                  <c:v>0.0</c:v>
                </c:pt>
                <c:pt idx="133">
                  <c:v>0.0</c:v>
                </c:pt>
                <c:pt idx="134">
                  <c:v>0.0</c:v>
                </c:pt>
                <c:pt idx="135">
                  <c:v>0.0</c:v>
                </c:pt>
                <c:pt idx="136">
                  <c:v>0.0</c:v>
                </c:pt>
                <c:pt idx="137">
                  <c:v>0.0</c:v>
                </c:pt>
                <c:pt idx="138">
                  <c:v>0.0</c:v>
                </c:pt>
                <c:pt idx="139">
                  <c:v>0.0</c:v>
                </c:pt>
                <c:pt idx="140">
                  <c:v>0.0</c:v>
                </c:pt>
                <c:pt idx="141">
                  <c:v>0.0</c:v>
                </c:pt>
                <c:pt idx="142">
                  <c:v>0.0</c:v>
                </c:pt>
                <c:pt idx="143">
                  <c:v>0.0</c:v>
                </c:pt>
                <c:pt idx="144">
                  <c:v>0.0</c:v>
                </c:pt>
                <c:pt idx="145">
                  <c:v>0.0</c:v>
                </c:pt>
                <c:pt idx="146">
                  <c:v>1.0</c:v>
                </c:pt>
                <c:pt idx="147">
                  <c:v>0.0</c:v>
                </c:pt>
                <c:pt idx="148">
                  <c:v>0.0</c:v>
                </c:pt>
                <c:pt idx="149">
                  <c:v>0.0</c:v>
                </c:pt>
                <c:pt idx="150">
                  <c:v>0.0</c:v>
                </c:pt>
                <c:pt idx="151">
                  <c:v>0.0</c:v>
                </c:pt>
                <c:pt idx="152">
                  <c:v>0.0</c:v>
                </c:pt>
                <c:pt idx="153">
                  <c:v>1.0</c:v>
                </c:pt>
                <c:pt idx="154">
                  <c:v>0.0</c:v>
                </c:pt>
                <c:pt idx="155">
                  <c:v>0.0</c:v>
                </c:pt>
                <c:pt idx="156">
                  <c:v>2.0</c:v>
                </c:pt>
                <c:pt idx="157">
                  <c:v>0.0</c:v>
                </c:pt>
                <c:pt idx="158">
                  <c:v>0.0</c:v>
                </c:pt>
                <c:pt idx="159">
                  <c:v>0.0</c:v>
                </c:pt>
                <c:pt idx="160">
                  <c:v>1.0</c:v>
                </c:pt>
                <c:pt idx="161">
                  <c:v>0.0</c:v>
                </c:pt>
                <c:pt idx="162">
                  <c:v>0.0</c:v>
                </c:pt>
                <c:pt idx="163">
                  <c:v>1.0</c:v>
                </c:pt>
                <c:pt idx="164">
                  <c:v>1.0</c:v>
                </c:pt>
                <c:pt idx="165">
                  <c:v>0.0</c:v>
                </c:pt>
                <c:pt idx="166">
                  <c:v>1.0</c:v>
                </c:pt>
              </c:numCache>
            </c:numRef>
          </c:val>
        </c:ser>
        <c:overlap val="-27"/>
        <c:gapWidth val="219"/>
        <c:axId val="0"/>
        <c:axId val="1"/>
      </c:barChart>
      <c:catAx>
        <c:axId val="0"/>
        <c:scaling>
          <c:orientation val="minMax"/>
        </c:scaling>
        <c:delete val="0"/>
        <c:axPos val="b"/>
        <c:numFmt formatCode="General" sourceLinked="0"/>
        <c:majorTickMark val="none"/>
        <c:minorTickMark val="none"/>
        <c:tickLblPos val="nextTo"/>
        <c:spPr>
          <a:ln w="12700">
            <a:solidFill>
              <a:srgbClr val="D9D9D9"/>
            </a:solidFill>
            <a:prstDash val="solid"/>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auto val="1"/>
        <c:lblOffset val="100"/>
        <c:lblAlgn val="ctr"/>
        <c:noMultiLvlLbl val="0"/>
        <c:crossAx val="1"/>
      </c:catAx>
      <c:valAx>
        <c:axId val="1"/>
        <c:scaling>
          <c:orientation val="minMax"/>
        </c:scaling>
        <c:delete val="0"/>
        <c:axPos val="l"/>
        <c:majorGridlines>
          <c:spPr>
            <a:ln w="12700">
              <a:solidFill>
                <a:srgbClr val="D9D9D9"/>
              </a:solidFill>
              <a:prstDash val="solid"/>
            </a:ln>
          </c:spPr>
        </c:majorGridlines>
        <c:numFmt formatCode="General" sourceLinked="0"/>
        <c:majorTickMark val="none"/>
        <c:minorTickMark val="none"/>
        <c:tickLblPos val="nextTo"/>
        <c:spPr>
          <a:ln>
            <a:noFill/>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crossBetween val="between"/>
        <c:crossAx val="0"/>
      </c:valAx>
      <c:spPr>
        <a:noFill/>
        <a:ln>
          <a:noFill/>
        </a:ln>
      </c:spPr>
    </c:plotArea>
    <c:legend>
      <c:legendPos val="r"/>
      <c:layout>
        <c:manualLayout>
          <c:xMode val="edge"/>
          <c:yMode val="edge"/>
          <c:x val="0.16552031"/>
          <c:y val="0.005174102"/>
          <c:w val="0.7098811"/>
          <c:h val="0.27654544"/>
        </c:manualLayout>
      </c:layout>
      <c:overlay val="0"/>
      <c:spPr>
        <a:noFill/>
        <a:ln>
          <a:noFill/>
        </a:ln>
      </c:spPr>
      <c:txPr>
        <a:bodyPr/>
        <a:lstStyle/>
        <a:p>
          <a:pPr>
            <a:defRPr sz="20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noFill/>
    <a:ln>
      <a:noFill/>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7"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9/16/2024</a:t>
            </a:fld>
            <a:endParaRPr lang="zh-CN" altLang="en-US" sz="1200">
              <a:latin typeface="Calibri" pitchFamily="0" charset="0"/>
              <a:ea typeface="等线" pitchFamily="0" charset="0"/>
              <a:cs typeface="Calibri" pitchFamily="0" charset="0"/>
            </a:endParaRPr>
          </a:p>
        </p:txBody>
      </p:sp>
      <p:sp>
        <p:nvSpPr>
          <p:cNvPr id="19"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0"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1"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923832044"/>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156193196"/>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352236068"/>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604528524"/>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889151470"/>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64961775"/>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983789337"/>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568312511"/>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08596405"/>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915442747"/>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864543290"/>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973850267"/>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874715079"/>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0758354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128195213"/>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31091290"/>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63160636"/>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7"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36"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35"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34"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3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2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2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5"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2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2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949113060"/>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62"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61"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60"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4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50"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5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5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337308361"/>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09589754"/>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30126642"/>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71308065"/>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20726678"/>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7154656"/>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80005722"/>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25104555"/>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57575727"/>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9"/>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40"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9/16/2024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751360844"/>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3.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slideLayout" Target="../slideLayouts/slideLayout13.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9.jp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3"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5"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sp>
        <p:nvSpPr>
          <p:cNvPr id="45" name="矩形"/>
          <p:cNvSpPr>
            <a:spLocks/>
          </p:cNvSpPr>
          <p:nvPr/>
        </p:nvSpPr>
        <p:spPr>
          <a:xfrm rot="0">
            <a:off x="1411559" y="3504647"/>
            <a:ext cx="8610599" cy="15392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 : </a:t>
            </a:r>
            <a:r>
              <a:rPr lang="en-US" altLang="zh-CN" sz="2400" b="0" i="0" u="none" strike="noStrike" kern="1200" cap="none" spc="0" baseline="0">
                <a:solidFill>
                  <a:schemeClr val="tx1"/>
                </a:solidFill>
                <a:latin typeface="Calibri" pitchFamily="0" charset="0"/>
                <a:ea typeface="宋体" pitchFamily="0" charset="0"/>
                <a:cs typeface="Calibri" pitchFamily="0" charset="0"/>
              </a:rPr>
              <a:t>PRAVEEN KUMAR M</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 : </a:t>
            </a:r>
            <a:r>
              <a:rPr lang="en-US" altLang="zh-CN" sz="2400" b="0" i="0" u="none" strike="noStrike" kern="1200" cap="none" spc="0" baseline="0">
                <a:solidFill>
                  <a:schemeClr val="tx1"/>
                </a:solidFill>
                <a:latin typeface="Calibri" pitchFamily="0" charset="0"/>
                <a:ea typeface="宋体" pitchFamily="0" charset="0"/>
                <a:cs typeface="Calibri" pitchFamily="0" charset="0"/>
              </a:rPr>
              <a:t>312204311</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 : B.COM (GENERAL)</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 : </a:t>
            </a:r>
            <a:r>
              <a:rPr lang="en-US" altLang="zh-CN" sz="2400" b="0" i="0" u="none" strike="noStrike" kern="1200" cap="none" spc="0" baseline="0">
                <a:solidFill>
                  <a:schemeClr val="tx1"/>
                </a:solidFill>
                <a:latin typeface="Calibri" pitchFamily="0" charset="0"/>
                <a:ea typeface="宋体" pitchFamily="0" charset="0"/>
                <a:cs typeface="Calibri" pitchFamily="0" charset="0"/>
              </a:rPr>
              <a:t> ANNAI VIOLET ACTS AND SCIENCE COLLEGE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
        <p:nvSpPr>
          <p:cNvPr id="46" name="矩形"/>
          <p:cNvSpPr>
            <a:spLocks/>
          </p:cNvSpPr>
          <p:nvPr/>
        </p:nvSpPr>
        <p:spPr>
          <a:xfrm rot="0">
            <a:off x="10123220" y="449793"/>
            <a:ext cx="468580" cy="273685"/>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800" b="0" i="0" u="none" strike="noStrike" kern="1200" cap="none" spc="10" baseline="0">
                <a:solidFill>
                  <a:schemeClr val="tx1"/>
                </a:solidFill>
                <a:latin typeface="Trebuchet MS" pitchFamily="0" charset="0"/>
                <a:ea typeface="宋体" pitchFamily="0" charset="0"/>
                <a:cs typeface="Trebuchet MS" pitchFamily="0" charset="0"/>
              </a:rPr>
              <a:t>1</a:t>
            </a:fld>
            <a:endParaRPr lang="zh-CN" altLang="en-US" sz="1800" b="0" i="0" u="none" strike="noStrike" kern="1200" cap="none" spc="0" baseline="0">
              <a:solidFill>
                <a:schemeClr val="tx1"/>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928572352"/>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46"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47" name="矩形"/>
          <p:cNvSpPr>
            <a:spLocks/>
          </p:cNvSpPr>
          <p:nvPr/>
        </p:nvSpPr>
        <p:spPr>
          <a:xfrm rot="0">
            <a:off x="739774" y="291147"/>
            <a:ext cx="3303904"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8" name="矩形"/>
          <p:cNvSpPr>
            <a:spLocks/>
          </p:cNvSpPr>
          <p:nvPr/>
        </p:nvSpPr>
        <p:spPr>
          <a:xfrm rot="0">
            <a:off x="1295399" y="1600200"/>
            <a:ext cx="5257800" cy="5016758"/>
          </a:xfrm>
          <a:prstGeom prst="rect"/>
          <a:noFill/>
          <a:ln w="12700" cmpd="sng" cap="flat">
            <a:noFill/>
            <a:prstDash val="solid"/>
            <a:miter/>
          </a:ln>
        </p:spPr>
        <p:txBody>
          <a:bodyPr vert="horz" wrap="square" lIns="91440" tIns="45720" rIns="91440" bIns="45720" anchor="t" anchorCtr="0">
            <a:prstTxWarp prst="textNoShape"/>
            <a:spAutoFit/>
          </a:bodyPr>
          <a:lstStyle/>
          <a:p>
            <a:pPr marL="342900" indent="-342900" algn="l">
              <a:lnSpc>
                <a:spcPct val="100000"/>
              </a:lnSpc>
              <a:spcBef>
                <a:spcPts val="0"/>
              </a:spcBef>
              <a:spcAft>
                <a:spcPts val="0"/>
              </a:spcAft>
              <a:buFont typeface="Wingdings" pitchFamily="2" charset="2"/>
              <a:buChar char="Ø"/>
            </a:pPr>
            <a:r>
              <a:rPr lang="en-US" altLang="zh-CN" sz="2000" b="1" i="0" u="none" strike="noStrike" kern="1200" cap="none" spc="0" baseline="0">
                <a:solidFill>
                  <a:schemeClr val="tx1"/>
                </a:solidFill>
                <a:latin typeface="Times New Roman" pitchFamily="18" charset="0"/>
                <a:ea typeface="宋体" pitchFamily="0" charset="0"/>
                <a:cs typeface="Times New Roman" pitchFamily="18" charset="0"/>
              </a:rPr>
              <a:t>Organize Data</a:t>
            </a: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 Set up salary and compensation information in a structured way in Excel.</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342900" indent="-342900" algn="l">
              <a:lnSpc>
                <a:spcPct val="100000"/>
              </a:lnSpc>
              <a:spcBef>
                <a:spcPts val="0"/>
              </a:spcBef>
              <a:spcAft>
                <a:spcPts val="0"/>
              </a:spcAft>
              <a:buFont typeface="Wingdings" pitchFamily="2" charset="2"/>
              <a:buChar char="Ø"/>
            </a:pPr>
            <a:r>
              <a:rPr lang="en-US" altLang="zh-CN" sz="2000" b="1" i="0" u="none" strike="noStrike" kern="1200" cap="none" spc="0" baseline="0">
                <a:solidFill>
                  <a:schemeClr val="tx1"/>
                </a:solidFill>
                <a:latin typeface="Times New Roman" pitchFamily="18" charset="0"/>
                <a:ea typeface="宋体" pitchFamily="0" charset="0"/>
                <a:cs typeface="Times New Roman" pitchFamily="18" charset="0"/>
              </a:rPr>
              <a:t>Analyze Trends</a:t>
            </a: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 Use Excel tools to spot patterns, such as which roles have higher or lower pay.</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342900" indent="-342900" algn="l">
              <a:lnSpc>
                <a:spcPct val="100000"/>
              </a:lnSpc>
              <a:spcBef>
                <a:spcPts val="0"/>
              </a:spcBef>
              <a:spcAft>
                <a:spcPts val="0"/>
              </a:spcAft>
              <a:buFont typeface="Wingdings" pitchFamily="2" charset="2"/>
              <a:buChar char="Ø"/>
            </a:pPr>
            <a:r>
              <a:rPr lang="en-US" altLang="zh-CN" sz="2000" b="1" i="0" u="none" strike="noStrike" kern="1200" cap="none" spc="0" baseline="0">
                <a:solidFill>
                  <a:schemeClr val="tx1"/>
                </a:solidFill>
                <a:latin typeface="Times New Roman" pitchFamily="18" charset="0"/>
                <a:ea typeface="宋体" pitchFamily="0" charset="0"/>
                <a:cs typeface="Times New Roman" pitchFamily="18" charset="0"/>
              </a:rPr>
              <a:t>Compare Benchmarks</a:t>
            </a: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 Check how your salaries match up against industry standards to ensure competitiveness.</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342900" indent="-342900" algn="l">
              <a:lnSpc>
                <a:spcPct val="100000"/>
              </a:lnSpc>
              <a:spcBef>
                <a:spcPts val="0"/>
              </a:spcBef>
              <a:spcAft>
                <a:spcPts val="0"/>
              </a:spcAft>
              <a:buFont typeface="Wingdings" pitchFamily="2" charset="2"/>
              <a:buChar char="Ø"/>
            </a:pPr>
            <a:r>
              <a:rPr lang="en-US" altLang="zh-CN" sz="2000" b="1" i="0" u="none" strike="noStrike" kern="1200" cap="none" spc="0" baseline="0">
                <a:solidFill>
                  <a:schemeClr val="tx1"/>
                </a:solidFill>
                <a:latin typeface="Times New Roman" pitchFamily="18" charset="0"/>
                <a:ea typeface="宋体" pitchFamily="0" charset="0"/>
                <a:cs typeface="Times New Roman" pitchFamily="18" charset="0"/>
              </a:rPr>
              <a:t>Identify Disparities</a:t>
            </a: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 Find any differences in pay between different groups or roles to address fairness.</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342900" indent="-342900" algn="l">
              <a:lnSpc>
                <a:spcPct val="100000"/>
              </a:lnSpc>
              <a:spcBef>
                <a:spcPts val="0"/>
              </a:spcBef>
              <a:spcAft>
                <a:spcPts val="0"/>
              </a:spcAft>
              <a:buFont typeface="Wingdings" pitchFamily="2" charset="2"/>
              <a:buChar char="ü"/>
            </a:pPr>
            <a:r>
              <a:rPr lang="en-US" altLang="zh-CN" sz="2000" b="1" i="0" u="none" strike="noStrike" kern="1200" cap="none" spc="0" baseline="0">
                <a:solidFill>
                  <a:schemeClr val="tx1"/>
                </a:solidFill>
                <a:latin typeface="Times New Roman" pitchFamily="18" charset="0"/>
                <a:ea typeface="宋体" pitchFamily="0" charset="0"/>
                <a:cs typeface="Times New Roman" pitchFamily="18" charset="0"/>
              </a:rPr>
              <a:t>Visualize Data</a:t>
            </a: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 Create charts and graphs to make the data easier to understand and use in decision-making.</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0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49" name="矩形"/>
          <p:cNvSpPr>
            <a:spLocks/>
          </p:cNvSpPr>
          <p:nvPr/>
        </p:nvSpPr>
        <p:spPr>
          <a:xfrm rot="0">
            <a:off x="10123220" y="449793"/>
            <a:ext cx="468580" cy="284052"/>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800" b="0" i="0" u="none" strike="noStrike" kern="1200" cap="none" spc="10" baseline="0">
                <a:solidFill>
                  <a:schemeClr val="tx1"/>
                </a:solidFill>
                <a:latin typeface="Trebuchet MS" pitchFamily="0" charset="0"/>
                <a:ea typeface="宋体" pitchFamily="0" charset="0"/>
                <a:cs typeface="Trebuchet MS" pitchFamily="0" charset="0"/>
              </a:rPr>
              <a:t>10</a:t>
            </a:fld>
            <a:endParaRPr lang="zh-CN" altLang="en-US" sz="1800" b="0" i="0" u="none" strike="noStrike" kern="1200" cap="none" spc="0" baseline="0">
              <a:solidFill>
                <a:schemeClr val="tx1"/>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993096423"/>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2"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53" name="文本框"/>
          <p:cNvSpPr>
            <a:spLocks noGrp="1"/>
          </p:cNvSpPr>
          <p:nvPr>
            <p:ph type="title"/>
          </p:nvPr>
        </p:nvSpPr>
        <p:spPr>
          <a:xfrm rot="0">
            <a:off x="755332" y="385444"/>
            <a:ext cx="2437130"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4" name="矩形"/>
          <p:cNvSpPr>
            <a:spLocks/>
          </p:cNvSpPr>
          <p:nvPr/>
        </p:nvSpPr>
        <p:spPr>
          <a:xfrm rot="0">
            <a:off x="457200" y="1549400"/>
            <a:ext cx="10363199" cy="6740307"/>
          </a:xfrm>
          <a:prstGeom prst="rect"/>
          <a:noFill/>
          <a:ln w="12700" cmpd="sng" cap="flat">
            <a:noFill/>
            <a:prstDash val="solid"/>
            <a:miter/>
          </a:ln>
        </p:spPr>
        <p:txBody>
          <a:bodyPr vert="horz" wrap="square" lIns="91440" tIns="45720" rIns="91440" bIns="45720" anchor="t" anchorCtr="0">
            <a:prstTxWarp prst="textNoShape"/>
            <a:spAutoFit/>
          </a:bodyPr>
          <a:lstStyle/>
          <a:p>
            <a:pPr marL="342900" indent="-342900" algn="l">
              <a:lnSpc>
                <a:spcPct val="100000"/>
              </a:lnSpc>
              <a:spcBef>
                <a:spcPts val="0"/>
              </a:spcBef>
              <a:spcAft>
                <a:spcPts val="0"/>
              </a:spcAft>
              <a:buFont typeface="Wingdings" pitchFamily="2" charset="2"/>
              <a:buChar char="Ø"/>
            </a:pPr>
            <a:r>
              <a:rPr lang="en-US" altLang="zh-CN" sz="1800" b="1" i="0" u="none" strike="noStrike" kern="1200" cap="none" spc="0" baseline="0">
                <a:solidFill>
                  <a:schemeClr val="tx1"/>
                </a:solidFill>
                <a:latin typeface="Calibri" pitchFamily="0" charset="0"/>
                <a:ea typeface="宋体" pitchFamily="0" charset="0"/>
                <a:cs typeface="Calibri" pitchFamily="0" charset="0"/>
              </a:rPr>
              <a:t>Clear Salary Trends</a:t>
            </a:r>
            <a:r>
              <a:rPr lang="en-US" altLang="zh-CN" sz="1800" b="0" i="0" u="none" strike="noStrike" kern="1200" cap="none" spc="0" baseline="0">
                <a:solidFill>
                  <a:schemeClr val="tx1"/>
                </a:solidFill>
                <a:latin typeface="Calibri" pitchFamily="0" charset="0"/>
                <a:ea typeface="宋体" pitchFamily="0" charset="0"/>
                <a:cs typeface="Calibri" pitchFamily="0" charset="0"/>
              </a:rPr>
              <a:t>: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eriod"/>
            </a:pPr>
            <a:r>
              <a:rPr lang="en-US" altLang="zh-CN" sz="1800" b="0" i="0" u="none" strike="noStrike" kern="1200" cap="none" spc="0" baseline="0">
                <a:solidFill>
                  <a:schemeClr val="tx1"/>
                </a:solidFill>
                <a:latin typeface="Calibri" pitchFamily="0" charset="0"/>
                <a:ea typeface="宋体" pitchFamily="0" charset="0"/>
                <a:cs typeface="Calibri" pitchFamily="0" charset="0"/>
              </a:rPr>
              <a:t>Identified patterns and trends in salary distributions across different roles and departments.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Font typeface="Wingdings" pitchFamily="2" charset="2"/>
              <a:buChar char="Ø"/>
            </a:pPr>
            <a:r>
              <a:rPr lang="en-US" altLang="zh-CN" sz="1800" b="1" i="0" u="none" strike="noStrike" kern="1200" cap="none" spc="0" baseline="0">
                <a:solidFill>
                  <a:schemeClr val="tx1"/>
                </a:solidFill>
                <a:latin typeface="Calibri" pitchFamily="0" charset="0"/>
                <a:ea typeface="宋体" pitchFamily="0" charset="0"/>
                <a:cs typeface="Calibri" pitchFamily="0" charset="0"/>
              </a:rPr>
              <a:t>Benchmark Insights</a:t>
            </a:r>
            <a:r>
              <a:rPr lang="en-US" altLang="zh-CN" sz="1800" b="0" i="0" u="none" strike="noStrike" kern="1200" cap="none" spc="0" baseline="0">
                <a:solidFill>
                  <a:schemeClr val="tx1"/>
                </a:solidFill>
                <a:latin typeface="Calibri" pitchFamily="0" charset="0"/>
                <a:ea typeface="宋体" pitchFamily="0" charset="0"/>
                <a:cs typeface="Calibri" pitchFamily="0" charset="0"/>
              </a:rPr>
              <a:t>: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eriod"/>
            </a:pPr>
            <a:r>
              <a:rPr lang="en-US" altLang="zh-CN" sz="1800" b="0" i="0" u="none" strike="noStrike" kern="1200" cap="none" spc="0" baseline="0">
                <a:solidFill>
                  <a:schemeClr val="tx1"/>
                </a:solidFill>
                <a:latin typeface="Calibri" pitchFamily="0" charset="0"/>
                <a:ea typeface="宋体" pitchFamily="0" charset="0"/>
                <a:cs typeface="Calibri" pitchFamily="0" charset="0"/>
              </a:rPr>
              <a:t>Provided comparisons of internal salaries against industry standards, highlighting areas where adjustments may be needed.</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Font typeface="Wingdings" pitchFamily="2" charset="2"/>
              <a:buChar char="Ø"/>
            </a:pPr>
            <a:r>
              <a:rPr lang="en-US" altLang="zh-CN" sz="1800" b="1" i="0" u="none" strike="noStrike" kern="1200" cap="none" spc="0" baseline="0">
                <a:solidFill>
                  <a:schemeClr val="tx1"/>
                </a:solidFill>
                <a:latin typeface="Calibri" pitchFamily="0" charset="0"/>
                <a:ea typeface="宋体" pitchFamily="0" charset="0"/>
                <a:cs typeface="Calibri" pitchFamily="0" charset="0"/>
              </a:rPr>
              <a:t>Equity Analysis</a:t>
            </a:r>
            <a:r>
              <a:rPr lang="en-US" altLang="zh-CN" sz="1800" b="0" i="0" u="none" strike="noStrike" kern="1200" cap="none" spc="0" baseline="0">
                <a:solidFill>
                  <a:schemeClr val="tx1"/>
                </a:solidFill>
                <a:latin typeface="Calibri" pitchFamily="0" charset="0"/>
                <a:ea typeface="宋体" pitchFamily="0" charset="0"/>
                <a:cs typeface="Calibri" pitchFamily="0" charset="0"/>
              </a:rPr>
              <a:t>: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eriod"/>
            </a:pPr>
            <a:r>
              <a:rPr lang="en-US" altLang="zh-CN" sz="1800" b="0" i="0" u="none" strike="noStrike" kern="1200" cap="none" spc="0" baseline="0">
                <a:solidFill>
                  <a:schemeClr val="tx1"/>
                </a:solidFill>
                <a:latin typeface="Calibri" pitchFamily="0" charset="0"/>
                <a:ea typeface="宋体" pitchFamily="0" charset="0"/>
                <a:cs typeface="Calibri" pitchFamily="0" charset="0"/>
              </a:rPr>
              <a:t>Revealed pay disparities and gaps, enabling corrective actions to ensure fair compensation practices.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Font typeface="Wingdings" pitchFamily="2" charset="2"/>
              <a:buChar char="Ø"/>
            </a:pPr>
            <a:r>
              <a:rPr lang="en-US" altLang="zh-CN" sz="1800" b="1" i="0" u="none" strike="noStrike" kern="1200" cap="none" spc="0" baseline="0">
                <a:solidFill>
                  <a:schemeClr val="tx1"/>
                </a:solidFill>
                <a:latin typeface="Calibri" pitchFamily="0" charset="0"/>
                <a:ea typeface="宋体" pitchFamily="0" charset="0"/>
                <a:cs typeface="Calibri" pitchFamily="0" charset="0"/>
              </a:rPr>
              <a:t>Informed Decisions</a:t>
            </a:r>
            <a:r>
              <a:rPr lang="en-US" altLang="zh-CN" sz="1800" b="0" i="0" u="none" strike="noStrike" kern="1200" cap="none" spc="0" baseline="0">
                <a:solidFill>
                  <a:schemeClr val="tx1"/>
                </a:solidFill>
                <a:latin typeface="Calibri" pitchFamily="0" charset="0"/>
                <a:ea typeface="宋体" pitchFamily="0" charset="0"/>
                <a:cs typeface="Calibri" pitchFamily="0" charset="0"/>
              </a:rPr>
              <a:t>: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eriod"/>
            </a:pPr>
            <a:r>
              <a:rPr lang="en-US" altLang="zh-CN" sz="1800" b="0" i="0" u="none" strike="noStrike" kern="1200" cap="none" spc="0" baseline="0">
                <a:solidFill>
                  <a:schemeClr val="tx1"/>
                </a:solidFill>
                <a:latin typeface="Calibri" pitchFamily="0" charset="0"/>
                <a:ea typeface="宋体" pitchFamily="0" charset="0"/>
                <a:cs typeface="Calibri" pitchFamily="0" charset="0"/>
              </a:rPr>
              <a:t>Delivered actionable insights for strategic salary adjustments and budget planning.</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Font typeface="Wingdings" pitchFamily="2" charset="2"/>
              <a:buChar char="Ø"/>
            </a:pPr>
            <a:r>
              <a:rPr lang="en-US" altLang="zh-CN" sz="1800" b="1" i="0" u="none" strike="noStrike" kern="1200" cap="none" spc="0" baseline="0">
                <a:solidFill>
                  <a:schemeClr val="tx1"/>
                </a:solidFill>
                <a:latin typeface="Calibri" pitchFamily="0" charset="0"/>
                <a:ea typeface="宋体" pitchFamily="0" charset="0"/>
                <a:cs typeface="Calibri" pitchFamily="0" charset="0"/>
              </a:rPr>
              <a:t>Visual </a:t>
            </a:r>
            <a:r>
              <a:rPr lang="en-US" altLang="zh-CN" sz="1800" b="0" i="0" u="none" strike="noStrike" kern="1200" cap="none" spc="0" baseline="0">
                <a:solidFill>
                  <a:schemeClr val="tx1"/>
                </a:solidFill>
                <a:latin typeface="Calibri" pitchFamily="0" charset="0"/>
                <a:ea typeface="宋体" pitchFamily="0" charset="0"/>
                <a:cs typeface="Calibri" pitchFamily="0" charset="0"/>
              </a:rPr>
              <a:t>: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eriod"/>
            </a:pPr>
            <a:r>
              <a:rPr lang="en-US" altLang="zh-CN" sz="1800" b="0" i="0" u="none" strike="noStrike" kern="1200" cap="none" spc="0" baseline="0">
                <a:solidFill>
                  <a:schemeClr val="tx1"/>
                </a:solidFill>
                <a:latin typeface="Calibri" pitchFamily="0" charset="0"/>
                <a:ea typeface="宋体" pitchFamily="0" charset="0"/>
                <a:cs typeface="Calibri" pitchFamily="0" charset="0"/>
              </a:rPr>
              <a:t>.</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Font typeface="Wingdings" pitchFamily="2" charset="2"/>
              <a:buChar char="Ø"/>
            </a:pPr>
            <a:r>
              <a:rPr lang="en-US" altLang="zh-CN" sz="1800" b="1" i="0" u="none" strike="noStrike" kern="1200" cap="none" spc="0" baseline="0">
                <a:solidFill>
                  <a:schemeClr val="tx1"/>
                </a:solidFill>
                <a:latin typeface="Calibri" pitchFamily="0" charset="0"/>
                <a:ea typeface="宋体" pitchFamily="0" charset="0"/>
                <a:cs typeface="Calibri" pitchFamily="0" charset="0"/>
              </a:rPr>
              <a:t>Identified Pay Patterns</a:t>
            </a:r>
            <a:r>
              <a:rPr lang="en-US" altLang="zh-CN" sz="1800" b="0" i="0" u="none" strike="noStrike" kern="1200" cap="none" spc="0" baseline="0">
                <a:solidFill>
                  <a:schemeClr val="tx1"/>
                </a:solidFill>
                <a:latin typeface="Calibri" pitchFamily="0" charset="0"/>
                <a:ea typeface="宋体" pitchFamily="0" charset="0"/>
                <a:cs typeface="Calibri" pitchFamily="0" charset="0"/>
              </a:rPr>
              <a:t>:</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eriod"/>
            </a:pPr>
            <a:r>
              <a:rPr lang="en-US" altLang="zh-CN" sz="1800" b="0" i="0" u="none" strike="noStrike" kern="1200" cap="none" spc="0" baseline="0">
                <a:solidFill>
                  <a:schemeClr val="tx1"/>
                </a:solidFill>
                <a:latin typeface="Calibri" pitchFamily="0" charset="0"/>
                <a:ea typeface="宋体" pitchFamily="0" charset="0"/>
                <a:cs typeface="Calibri" pitchFamily="0" charset="0"/>
              </a:rPr>
              <a:t> Found trends in how salaries are distributed across roles and departments.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Font typeface="Wingdings" pitchFamily="2" charset="2"/>
              <a:buChar char="Ø"/>
            </a:pPr>
            <a:r>
              <a:rPr lang="en-US" altLang="zh-CN" sz="1800" b="1" i="0" u="none" strike="noStrike" kern="1200" cap="none" spc="0" baseline="0">
                <a:solidFill>
                  <a:schemeClr val="tx1"/>
                </a:solidFill>
                <a:latin typeface="Calibri" pitchFamily="0" charset="0"/>
                <a:ea typeface="宋体" pitchFamily="0" charset="0"/>
                <a:cs typeface="Calibri" pitchFamily="0" charset="0"/>
              </a:rPr>
              <a:t>Benchmark Comparisons</a:t>
            </a:r>
            <a:r>
              <a:rPr lang="en-US" altLang="zh-CN" sz="1800" b="0" i="0" u="none" strike="noStrike" kern="1200" cap="none" spc="0" baseline="0">
                <a:solidFill>
                  <a:schemeClr val="tx1"/>
                </a:solidFill>
                <a:latin typeface="Calibri" pitchFamily="0" charset="0"/>
                <a:ea typeface="宋体" pitchFamily="0" charset="0"/>
                <a:cs typeface="Calibri" pitchFamily="0" charset="0"/>
              </a:rPr>
              <a:t>: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eriod"/>
            </a:pPr>
            <a:r>
              <a:rPr lang="en-US" altLang="zh-CN" sz="1800" b="0" i="0" u="none" strike="noStrike" kern="1200" cap="none" spc="0" baseline="0">
                <a:solidFill>
                  <a:schemeClr val="tx1"/>
                </a:solidFill>
                <a:latin typeface="Calibri" pitchFamily="0" charset="0"/>
                <a:ea typeface="宋体" pitchFamily="0" charset="0"/>
                <a:cs typeface="Calibri" pitchFamily="0" charset="0"/>
              </a:rPr>
              <a:t>Compared salaries with industry standards to see if they are competitive.</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Font typeface="Wingdings" pitchFamily="2" charset="2"/>
              <a:buChar char="Ø"/>
            </a:pPr>
            <a:r>
              <a:rPr lang="en-US" altLang="zh-CN" sz="1800" b="1" i="0" u="none" strike="noStrike" kern="1200" cap="none" spc="0" baseline="0">
                <a:solidFill>
                  <a:schemeClr val="tx1"/>
                </a:solidFill>
                <a:latin typeface="Calibri" pitchFamily="0" charset="0"/>
                <a:ea typeface="宋体" pitchFamily="0" charset="0"/>
                <a:cs typeface="Calibri" pitchFamily="0" charset="0"/>
              </a:rPr>
              <a:t>Detected Pay Gaps</a:t>
            </a:r>
            <a:r>
              <a:rPr lang="en-US" altLang="zh-CN" sz="1800" b="0" i="0" u="none" strike="noStrike" kern="1200" cap="none" spc="0" baseline="0">
                <a:solidFill>
                  <a:schemeClr val="tx1"/>
                </a:solidFill>
                <a:latin typeface="Calibri" pitchFamily="0" charset="0"/>
                <a:ea typeface="宋体" pitchFamily="0" charset="0"/>
                <a:cs typeface="Calibri" pitchFamily="0" charset="0"/>
              </a:rPr>
              <a:t>: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eriod"/>
            </a:pPr>
            <a:r>
              <a:rPr lang="en-US" altLang="zh-CN" sz="1800" b="0" i="0" u="none" strike="noStrike" kern="1200" cap="none" spc="0" baseline="0">
                <a:solidFill>
                  <a:schemeClr val="tx1"/>
                </a:solidFill>
                <a:latin typeface="Calibri" pitchFamily="0" charset="0"/>
                <a:ea typeface="宋体" pitchFamily="0" charset="0"/>
                <a:cs typeface="Calibri" pitchFamily="0" charset="0"/>
              </a:rPr>
              <a:t>Uncovered differences in pay to address fairness issues.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Font typeface="Wingdings" pitchFamily="2" charset="2"/>
              <a:buChar char="Ø"/>
            </a:pPr>
            <a:r>
              <a:rPr lang="en-US" altLang="zh-CN" sz="1800" b="1" i="0" u="none" strike="noStrike" kern="1200" cap="none" spc="0" baseline="0">
                <a:solidFill>
                  <a:schemeClr val="tx1"/>
                </a:solidFill>
                <a:latin typeface="Calibri" pitchFamily="0" charset="0"/>
                <a:ea typeface="宋体" pitchFamily="0" charset="0"/>
                <a:cs typeface="Calibri" pitchFamily="0" charset="0"/>
              </a:rPr>
              <a:t>Supported Decisions</a:t>
            </a:r>
            <a:r>
              <a:rPr lang="en-US" altLang="zh-CN" sz="1800" b="0" i="0" u="none" strike="noStrike" kern="1200" cap="none" spc="0" baseline="0">
                <a:solidFill>
                  <a:schemeClr val="tx1"/>
                </a:solidFill>
                <a:latin typeface="Calibri" pitchFamily="0" charset="0"/>
                <a:ea typeface="宋体" pitchFamily="0" charset="0"/>
                <a:cs typeface="Calibri" pitchFamily="0" charset="0"/>
              </a:rPr>
              <a:t>: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eriod"/>
            </a:pPr>
            <a:r>
              <a:rPr lang="en-US" altLang="zh-CN" sz="1800" b="0" i="0" u="none" strike="noStrike" kern="1200" cap="none" spc="0" baseline="0">
                <a:solidFill>
                  <a:schemeClr val="tx1"/>
                </a:solidFill>
                <a:latin typeface="Calibri" pitchFamily="0" charset="0"/>
                <a:ea typeface="宋体" pitchFamily="0" charset="0"/>
                <a:cs typeface="Calibri" pitchFamily="0" charset="0"/>
              </a:rPr>
              <a:t>Provided useful information for making salary adjustments and planning budgets.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Font typeface="Wingdings" pitchFamily="2" charset="2"/>
              <a:buChar char="Ø"/>
            </a:pPr>
            <a:r>
              <a:rPr lang="en-US" altLang="zh-CN" sz="1800" b="1" i="0" u="none" strike="noStrike" kern="1200" cap="none" spc="0" baseline="0">
                <a:solidFill>
                  <a:schemeClr val="tx1"/>
                </a:solidFill>
                <a:latin typeface="Calibri" pitchFamily="0" charset="0"/>
                <a:ea typeface="宋体" pitchFamily="0" charset="0"/>
                <a:cs typeface="Calibri" pitchFamily="0" charset="0"/>
              </a:rPr>
              <a:t>Visual Insights &amp; Reports</a:t>
            </a:r>
            <a:r>
              <a:rPr lang="en-US" altLang="zh-CN" sz="1800" b="0" i="0" u="none" strike="noStrike" kern="1200" cap="none" spc="0" baseline="0">
                <a:solidFill>
                  <a:schemeClr val="tx1"/>
                </a:solidFill>
                <a:latin typeface="Calibri" pitchFamily="0" charset="0"/>
                <a:ea typeface="宋体" pitchFamily="0" charset="0"/>
                <a:cs typeface="Calibri" pitchFamily="0" charset="0"/>
              </a:rPr>
              <a:t>: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eriod"/>
            </a:pPr>
            <a:r>
              <a:rPr lang="en-US" altLang="zh-CN" sz="1800" b="0" i="0" u="none" strike="noStrike" kern="1200" cap="none" spc="0" baseline="0">
                <a:solidFill>
                  <a:schemeClr val="tx1"/>
                </a:solidFill>
                <a:latin typeface="Calibri" pitchFamily="0" charset="0"/>
                <a:ea typeface="宋体" pitchFamily="0" charset="0"/>
                <a:cs typeface="Calibri" pitchFamily="0" charset="0"/>
              </a:rPr>
              <a:t>Created easy-to-understand charts and graphs to present the findings clearly</a:t>
            </a:r>
            <a:r>
              <a:rPr lang="en-US" altLang="zh-CN" sz="1800" b="0" i="0" u="none" strike="noStrike" kern="1200" cap="none" spc="0" baseline="0">
                <a:solidFill>
                  <a:schemeClr val="tx1"/>
                </a:solidFill>
                <a:latin typeface="Calibri" pitchFamily="0" charset="0"/>
                <a:ea typeface="宋体" pitchFamily="0" charset="0"/>
                <a:cs typeface="Calibri" pitchFamily="0" charset="0"/>
              </a:rPr>
              <a:t>.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eriod"/>
            </a:pPr>
            <a:r>
              <a:rPr lang="en-US" altLang="zh-CN" sz="1800" b="0" i="0" u="none" strike="noStrike" kern="1200" cap="none" spc="0" baseline="0">
                <a:solidFill>
                  <a:schemeClr val="tx1"/>
                </a:solidFill>
                <a:latin typeface="Calibri" pitchFamily="0" charset="0"/>
                <a:ea typeface="宋体" pitchFamily="0" charset="0"/>
                <a:cs typeface="Calibri" pitchFamily="0" charset="0"/>
              </a:rPr>
              <a:t>Produced </a:t>
            </a:r>
            <a:r>
              <a:rPr lang="en-US" altLang="zh-CN" sz="1800" b="0" i="0" u="none" strike="noStrike" kern="1200" cap="none" spc="0" baseline="0">
                <a:solidFill>
                  <a:schemeClr val="tx1"/>
                </a:solidFill>
                <a:latin typeface="Calibri" pitchFamily="0" charset="0"/>
                <a:ea typeface="宋体" pitchFamily="0" charset="0"/>
                <a:cs typeface="Calibri" pitchFamily="0" charset="0"/>
              </a:rPr>
              <a:t>charts and graphs that effectively communicated findings and supported data-driven decision-making</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
        <p:nvSpPr>
          <p:cNvPr id="155" name="矩形"/>
          <p:cNvSpPr>
            <a:spLocks/>
          </p:cNvSpPr>
          <p:nvPr/>
        </p:nvSpPr>
        <p:spPr>
          <a:xfrm rot="0">
            <a:off x="10123220" y="449793"/>
            <a:ext cx="468580" cy="284052"/>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800" b="0" i="0" u="none" strike="noStrike" kern="1200" cap="none" spc="10" baseline="0">
                <a:solidFill>
                  <a:schemeClr val="tx1"/>
                </a:solidFill>
                <a:latin typeface="Trebuchet MS" pitchFamily="0" charset="0"/>
                <a:ea typeface="宋体" pitchFamily="0" charset="0"/>
                <a:cs typeface="Trebuchet MS" pitchFamily="0" charset="0"/>
              </a:rPr>
              <a:t>11</a:t>
            </a:fld>
            <a:endParaRPr lang="zh-CN" altLang="en-US" sz="1800" b="0" i="0" u="none" strike="noStrike" kern="1200" cap="none" spc="0" baseline="0">
              <a:solidFill>
                <a:schemeClr val="tx1"/>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585922265"/>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aphicFrame>
        <p:nvGraphicFramePr>
          <p:cNvPr id="156" name="图表"/>
          <p:cNvGraphicFramePr/>
          <p:nvPr/>
        </p:nvGraphicFramePr>
        <p:xfrm>
          <a:off x="669302" y="433633"/>
          <a:ext cx="9785024" cy="5788058"/>
        </p:xfrm>
        <a:graphic>
          <a:graphicData uri="http://schemas.openxmlformats.org/drawingml/2006/chart">
            <c:chart xmlns:c="http://schemas.openxmlformats.org/drawingml/2006/chart" r:id="rId1"/>
          </a:graphicData>
        </a:graphic>
      </p:graphicFrame>
      <p:sp>
        <p:nvSpPr>
          <p:cNvPr id="157" name="矩形"/>
          <p:cNvSpPr>
            <a:spLocks/>
          </p:cNvSpPr>
          <p:nvPr/>
        </p:nvSpPr>
        <p:spPr>
          <a:xfrm rot="0">
            <a:off x="10123220" y="449793"/>
            <a:ext cx="468580" cy="284052"/>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800" b="0" i="0" u="none" strike="noStrike" kern="1200" cap="none" spc="10" baseline="0">
                <a:solidFill>
                  <a:schemeClr val="tx1"/>
                </a:solidFill>
                <a:latin typeface="Trebuchet MS" pitchFamily="0" charset="0"/>
                <a:ea typeface="宋体" pitchFamily="0" charset="0"/>
                <a:cs typeface="Trebuchet MS" pitchFamily="0" charset="0"/>
              </a:rPr>
              <a:t>12</a:t>
            </a:fld>
            <a:endParaRPr lang="zh-CN" altLang="en-US" sz="1800" b="0" i="0" u="none" strike="noStrike" kern="1200" cap="none" spc="0" baseline="0">
              <a:solidFill>
                <a:schemeClr val="tx1"/>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372511310"/>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8"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59" name="矩形"/>
          <p:cNvSpPr>
            <a:spLocks/>
          </p:cNvSpPr>
          <p:nvPr/>
        </p:nvSpPr>
        <p:spPr>
          <a:xfrm rot="0">
            <a:off x="838200" y="1305341"/>
            <a:ext cx="9906001" cy="4247317"/>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eaLnBrk="0" fontAlgn="base" latinLnBrk="0" hangingPunct="0">
              <a:lnSpc>
                <a:spcPct val="100000"/>
              </a:lnSpc>
              <a:spcBef>
                <a:spcPts val="0"/>
              </a:spcBef>
              <a:spcAft>
                <a:spcPts val="0"/>
              </a:spcAft>
              <a:buNone/>
            </a:pPr>
            <a:r>
              <a:rPr lang="en-US" altLang="zh-CN" sz="1800" b="0" i="0" u="none" strike="noStrike" kern="1200" cap="none" spc="0" baseline="0">
                <a:solidFill>
                  <a:schemeClr val="tx1"/>
                </a:solidFill>
                <a:latin typeface="Arial" pitchFamily="34" charset="0"/>
                <a:ea typeface="宋体" pitchFamily="0" charset="0"/>
                <a:cs typeface="Calibri" pitchFamily="0" charset="0"/>
              </a:rPr>
              <a:t>In conclusion, the salary and compensation analysis through Excel data modeling provides a robust framework for understanding and optimizing employee remuneration within an organization. By leveraging Excel’s powerful data analysis and visualization tools, we can derive actionable insights into salary distribution, compensation equity, and market competitiveness.</a:t>
            </a:r>
            <a:endParaRPr lang="en-US" altLang="zh-CN" sz="1800" b="0" i="0" u="none" strike="noStrike" kern="1200" cap="none" spc="0" baseline="0">
              <a:solidFill>
                <a:schemeClr val="tx1"/>
              </a:solidFill>
              <a:latin typeface="Arial" pitchFamily="34" charset="0"/>
              <a:ea typeface="宋体" pitchFamily="0" charset="0"/>
              <a:cs typeface="Calibri" pitchFamily="0" charset="0"/>
            </a:endParaRPr>
          </a:p>
          <a:p>
            <a:pPr marL="0" indent="0" algn="l" eaLnBrk="0" fontAlgn="base" latinLnBrk="0" hangingPunct="0">
              <a:lnSpc>
                <a:spcPct val="100000"/>
              </a:lnSpc>
              <a:spcBef>
                <a:spcPts val="0"/>
              </a:spcBef>
              <a:spcAft>
                <a:spcPts val="0"/>
              </a:spcAft>
              <a:buNone/>
            </a:pPr>
            <a:r>
              <a:rPr lang="en-US" altLang="zh-CN" sz="1800" b="0" i="0" u="none" strike="noStrike" kern="1200" cap="none" spc="0" baseline="0">
                <a:solidFill>
                  <a:schemeClr val="tx1"/>
                </a:solidFill>
                <a:latin typeface="Arial" pitchFamily="34" charset="0"/>
                <a:ea typeface="宋体" pitchFamily="0" charset="0"/>
                <a:cs typeface="Calibri" pitchFamily="0" charset="0"/>
              </a:rPr>
              <a:t>Excel’s versatility in handling large datasets, coupled with its advanced analytical functions, enables a comprehensive examination of various compensation factors, including base salary, bonuses, and benefits..</a:t>
            </a:r>
            <a:endParaRPr lang="en-US" altLang="zh-CN" sz="1800" b="0" i="0" u="none" strike="noStrike" kern="1200" cap="none" spc="0" baseline="0">
              <a:solidFill>
                <a:schemeClr val="tx1"/>
              </a:solidFill>
              <a:latin typeface="Arial" pitchFamily="34" charset="0"/>
              <a:ea typeface="宋体" pitchFamily="0" charset="0"/>
              <a:cs typeface="Calibri" pitchFamily="0" charset="0"/>
            </a:endParaRPr>
          </a:p>
          <a:p>
            <a:pPr marL="0" indent="0" algn="l" eaLnBrk="0" fontAlgn="base" latinLnBrk="0" hangingPunct="0">
              <a:lnSpc>
                <a:spcPct val="100000"/>
              </a:lnSpc>
              <a:spcBef>
                <a:spcPts val="0"/>
              </a:spcBef>
              <a:spcAft>
                <a:spcPts val="0"/>
              </a:spcAft>
              <a:buNone/>
            </a:pPr>
            <a:r>
              <a:rPr lang="en-US" altLang="zh-CN" sz="1800" b="0" i="0" u="none" strike="noStrike" kern="1200" cap="none" spc="0" baseline="0">
                <a:solidFill>
                  <a:schemeClr val="tx1"/>
                </a:solidFill>
                <a:latin typeface="Arial" pitchFamily="34" charset="0"/>
                <a:ea typeface="宋体" pitchFamily="0" charset="0"/>
                <a:cs typeface="Calibri" pitchFamily="0" charset="0"/>
              </a:rPr>
              <a:t>Overall, Excel data modeling serves as an invaluable tool for making data-driven decisions in salary and compensation management, ultimately contributing to a more equitable and competitive compensation strategy.</a:t>
            </a:r>
            <a:endParaRPr lang="en-US" altLang="zh-CN" sz="500" b="1" i="0" u="none" strike="noStrike" kern="1200" cap="none" spc="0" baseline="0">
              <a:solidFill>
                <a:schemeClr val="tx1"/>
              </a:solidFill>
              <a:latin typeface="Arial" pitchFamily="34" charset="0"/>
              <a:ea typeface="宋体" pitchFamily="0" charset="0"/>
              <a:cs typeface="Calibri" pitchFamily="0" charset="0"/>
            </a:endParaRPr>
          </a:p>
          <a:p>
            <a:pPr marL="0" indent="0" algn="l" eaLnBrk="0" fontAlgn="base" latinLnBrk="0" hangingPunct="0">
              <a:lnSpc>
                <a:spcPct val="100000"/>
              </a:lnSpc>
              <a:spcBef>
                <a:spcPts val="0"/>
              </a:spcBef>
              <a:spcAft>
                <a:spcPts val="0"/>
              </a:spcAft>
              <a:buNone/>
            </a:pPr>
            <a:r>
              <a:rPr lang="en-US" altLang="zh-CN" sz="1800" b="0" i="0" u="none" strike="noStrike" kern="1200" cap="none" spc="0" baseline="0">
                <a:solidFill>
                  <a:schemeClr val="tx1"/>
                </a:solidFill>
                <a:latin typeface="Arial" pitchFamily="34" charset="0"/>
                <a:ea typeface="宋体" pitchFamily="0" charset="0"/>
                <a:cs typeface="Calibri" pitchFamily="0" charset="0"/>
              </a:rPr>
              <a:t>In summary, Excel data modeling for salary and compensation analysis provides a clear, data-driven approach to evaluate and optimize employee remuneration. By analyzing salary distributions and compensation structures, it helps identify disparities, ensure equity, and align with industry standards. This method supports informed decision-making and strategic adjustments to improve compensation practices and enhance organizational competitiveness.</a:t>
            </a:r>
            <a:endParaRPr lang="zh-CN" altLang="en-US" sz="1800" b="0" i="0" u="none" strike="noStrike" kern="1200" cap="none" spc="0" baseline="0">
              <a:solidFill>
                <a:schemeClr val="tx1"/>
              </a:solidFill>
              <a:latin typeface="Arial" pitchFamily="34" charset="0"/>
              <a:ea typeface="宋体" pitchFamily="0" charset="0"/>
              <a:cs typeface="Calibri" pitchFamily="0" charset="0"/>
            </a:endParaRPr>
          </a:p>
        </p:txBody>
      </p:sp>
    </p:spTree>
    <p:extLst>
      <p:ext uri="{BB962C8B-B14F-4D97-AF65-F5344CB8AC3E}">
        <p14:creationId xmlns:p14="http://schemas.microsoft.com/office/powerpoint/2010/main" val="1767129621"/>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66"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矩形"/>
          <p:cNvSpPr>
            <a:spLocks/>
          </p:cNvSpPr>
          <p:nvPr/>
        </p:nvSpPr>
        <p:spPr>
          <a:xfrm rot="0">
            <a:off x="1217522" y="2123271"/>
            <a:ext cx="8593228" cy="20916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Salary And Compensation Analysis Through Excel Data Modeling</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
        <p:nvSpPr>
          <p:cNvPr id="83" name="矩形"/>
          <p:cNvSpPr>
            <a:spLocks/>
          </p:cNvSpPr>
          <p:nvPr/>
        </p:nvSpPr>
        <p:spPr>
          <a:xfrm rot="0">
            <a:off x="10123220" y="449793"/>
            <a:ext cx="468580" cy="273685"/>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800" b="0" i="0" u="none" strike="noStrike" kern="1200" cap="none" spc="10" baseline="0">
                <a:solidFill>
                  <a:schemeClr val="tx1"/>
                </a:solidFill>
                <a:latin typeface="Trebuchet MS" pitchFamily="0" charset="0"/>
                <a:ea typeface="宋体" pitchFamily="0" charset="0"/>
                <a:cs typeface="Trebuchet MS" pitchFamily="0" charset="0"/>
              </a:rPr>
              <a:t>2</a:t>
            </a:fld>
            <a:endParaRPr lang="zh-CN" altLang="en-US" sz="1800" b="0" i="0" u="none" strike="noStrike" kern="1200" cap="none" spc="0" baseline="0">
              <a:solidFill>
                <a:schemeClr val="tx1"/>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33517864"/>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4" name="曲线"/>
          <p:cNvSpPr>
            <a:spLocks/>
          </p:cNvSpPr>
          <p:nvPr/>
        </p:nvSpPr>
        <p:spPr>
          <a:xfrm rot="0">
            <a:off x="0" y="6285"/>
            <a:ext cx="12481713"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94" name="组合"/>
          <p:cNvGrpSpPr>
            <a:grpSpLocks/>
          </p:cNvGrpSpPr>
          <p:nvPr/>
        </p:nvGrpSpPr>
        <p:grpSpPr>
          <a:xfrm>
            <a:off x="7729538" y="1205"/>
            <a:ext cx="4743795" cy="6858467"/>
            <a:chOff x="7729538" y="1205"/>
            <a:chExt cx="4743795" cy="6858467"/>
          </a:xfrm>
        </p:grpSpPr>
        <p:sp>
          <p:nvSpPr>
            <p:cNvPr id="85" name="曲线"/>
            <p:cNvSpPr>
              <a:spLocks/>
            </p:cNvSpPr>
            <p:nvPr/>
          </p:nvSpPr>
          <p:spPr>
            <a:xfrm rot="0">
              <a:off x="9658352" y="6029"/>
              <a:ext cx="1218564" cy="6853555"/>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86" name="曲线"/>
            <p:cNvSpPr>
              <a:spLocks/>
            </p:cNvSpPr>
            <p:nvPr/>
          </p:nvSpPr>
          <p:spPr>
            <a:xfrm rot="0">
              <a:off x="7729538" y="3696101"/>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87" name="曲线"/>
            <p:cNvSpPr>
              <a:spLocks/>
            </p:cNvSpPr>
            <p:nvPr/>
          </p:nvSpPr>
          <p:spPr>
            <a:xfrm rot="0">
              <a:off x="9463026" y="1205"/>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88" name="曲线"/>
            <p:cNvSpPr>
              <a:spLocks/>
            </p:cNvSpPr>
            <p:nvPr/>
          </p:nvSpPr>
          <p:spPr>
            <a:xfrm rot="0">
              <a:off x="9883804" y="1205"/>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89" name="曲线"/>
            <p:cNvSpPr>
              <a:spLocks/>
            </p:cNvSpPr>
            <p:nvPr/>
          </p:nvSpPr>
          <p:spPr>
            <a:xfrm rot="0">
              <a:off x="9215376" y="3049205"/>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0" name="曲线"/>
            <p:cNvSpPr>
              <a:spLocks/>
            </p:cNvSpPr>
            <p:nvPr/>
          </p:nvSpPr>
          <p:spPr>
            <a:xfrm rot="0">
              <a:off x="9618856" y="1205"/>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91" name="曲线"/>
            <p:cNvSpPr>
              <a:spLocks/>
            </p:cNvSpPr>
            <p:nvPr/>
          </p:nvSpPr>
          <p:spPr>
            <a:xfrm rot="0">
              <a:off x="11177527" y="1205"/>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2" name="曲线"/>
            <p:cNvSpPr>
              <a:spLocks/>
            </p:cNvSpPr>
            <p:nvPr/>
          </p:nvSpPr>
          <p:spPr>
            <a:xfrm rot="0">
              <a:off x="11217173" y="1205"/>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3" name="曲线"/>
            <p:cNvSpPr>
              <a:spLocks/>
            </p:cNvSpPr>
            <p:nvPr/>
          </p:nvSpPr>
          <p:spPr>
            <a:xfrm rot="0">
              <a:off x="10653652" y="3592130"/>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5"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6"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7"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miter/>
          </a:ln>
        </p:spPr>
      </p:sp>
      <p:sp>
        <p:nvSpPr>
          <p:cNvPr id="98"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miter/>
          </a:ln>
        </p:spPr>
      </p:sp>
      <p:pic>
        <p:nvPicPr>
          <p:cNvPr id="99" name="图片"/>
          <p:cNvPicPr>
            <a:picLocks/>
          </p:cNvPicPr>
          <p:nvPr/>
        </p:nvPicPr>
        <p:blipFill>
          <a:blip r:embed="rId1" cstate="print"/>
          <a:stretch>
            <a:fillRect/>
          </a:stretch>
        </p:blipFill>
        <p:spPr>
          <a:xfrm rot="0">
            <a:off x="10687050" y="6134100"/>
            <a:ext cx="247649" cy="247650"/>
          </a:xfrm>
          <a:prstGeom prst="rect"/>
          <a:noFill/>
          <a:ln w="12700" cmpd="sng" cap="flat">
            <a:noFill/>
            <a:prstDash val="solid"/>
            <a:miter/>
          </a:ln>
        </p:spPr>
      </p:pic>
      <p:grpSp>
        <p:nvGrpSpPr>
          <p:cNvPr id="102" name="组合"/>
          <p:cNvGrpSpPr>
            <a:grpSpLocks/>
          </p:cNvGrpSpPr>
          <p:nvPr/>
        </p:nvGrpSpPr>
        <p:grpSpPr>
          <a:xfrm>
            <a:off x="47625" y="3819523"/>
            <a:ext cx="4124324" cy="3009897"/>
            <a:chOff x="47625" y="3819523"/>
            <a:chExt cx="4124324" cy="3009897"/>
          </a:xfrm>
        </p:grpSpPr>
        <p:pic>
          <p:nvPicPr>
            <p:cNvPr id="10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1" name="图片"/>
            <p:cNvPicPr>
              <a:picLocks/>
            </p:cNvPicPr>
            <p:nvPr/>
          </p:nvPicPr>
          <p:blipFill>
            <a:blip r:embed="rId3" cstate="print"/>
            <a:stretch>
              <a:fillRect/>
            </a:stretch>
          </p:blipFill>
          <p:spPr>
            <a:xfrm rot="0">
              <a:off x="47625" y="3819523"/>
              <a:ext cx="1733550" cy="3009897"/>
            </a:xfrm>
            <a:prstGeom prst="rect"/>
            <a:noFill/>
            <a:ln w="12700" cmpd="sng" cap="flat">
              <a:noFill/>
              <a:prstDash val="solid"/>
              <a:miter/>
            </a:ln>
          </p:spPr>
        </p:pic>
      </p:grpSp>
      <p:sp>
        <p:nvSpPr>
          <p:cNvPr id="103"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4" name="矩形"/>
          <p:cNvSpPr>
            <a:spLocks/>
          </p:cNvSpPr>
          <p:nvPr/>
        </p:nvSpPr>
        <p:spPr>
          <a:xfrm rot="0">
            <a:off x="2509806" y="1041533"/>
            <a:ext cx="5029200" cy="48063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05" name="矩形"/>
          <p:cNvSpPr>
            <a:spLocks/>
          </p:cNvSpPr>
          <p:nvPr/>
        </p:nvSpPr>
        <p:spPr>
          <a:xfrm rot="0">
            <a:off x="10123220" y="449793"/>
            <a:ext cx="468580" cy="273685"/>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800" b="0" i="0" u="none" strike="noStrike" kern="1200" cap="none" spc="10" baseline="0">
                <a:solidFill>
                  <a:schemeClr val="tx1"/>
                </a:solidFill>
                <a:latin typeface="Trebuchet MS" pitchFamily="0" charset="0"/>
                <a:ea typeface="宋体" pitchFamily="0" charset="0"/>
                <a:cs typeface="Trebuchet MS" pitchFamily="0" charset="0"/>
              </a:rPr>
              <a:t>3</a:t>
            </a:fld>
            <a:endParaRPr lang="zh-CN" altLang="en-US" sz="1800" b="0" i="0" u="none" strike="noStrike" kern="1200" cap="none" spc="0" baseline="0">
              <a:solidFill>
                <a:schemeClr val="tx1"/>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730254029"/>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09" name="组合"/>
          <p:cNvGrpSpPr>
            <a:grpSpLocks/>
          </p:cNvGrpSpPr>
          <p:nvPr/>
        </p:nvGrpSpPr>
        <p:grpSpPr>
          <a:xfrm>
            <a:off x="7991475" y="2933700"/>
            <a:ext cx="2762249" cy="3257550"/>
            <a:chOff x="7991475" y="2933700"/>
            <a:chExt cx="2762249" cy="3257550"/>
          </a:xfrm>
        </p:grpSpPr>
        <p:sp>
          <p:nvSpPr>
            <p:cNvPr id="10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0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08"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0" name="文本框"/>
          <p:cNvSpPr>
            <a:spLocks noGrp="1"/>
          </p:cNvSpPr>
          <p:nvPr>
            <p:ph type="title"/>
          </p:nvPr>
        </p:nvSpPr>
        <p:spPr>
          <a:xfrm rot="0">
            <a:off x="834071" y="575055"/>
            <a:ext cx="9452929"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1"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12" name="矩形"/>
          <p:cNvSpPr>
            <a:spLocks/>
          </p:cNvSpPr>
          <p:nvPr/>
        </p:nvSpPr>
        <p:spPr>
          <a:xfrm rot="0">
            <a:off x="1600200" y="1752599"/>
            <a:ext cx="5638800" cy="3634741"/>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"Organizations often struggle to effectively analyze and optimize their salary and compensation structures due to a lack of systematic data analysis. This project aims to utilize Excel data modeling techniques to analyze salary and compensation data, identify trends and disparities, and provide actionable insights for equitable compensation practices. The goal is to enhance data-driven decision-making and ensure competitive and fair compensation strategies within the organization.".</a:t>
            </a:r>
            <a:endParaRPr lang="zh-CN" altLang="en-US" sz="20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13" name="矩形"/>
          <p:cNvSpPr>
            <a:spLocks/>
          </p:cNvSpPr>
          <p:nvPr/>
        </p:nvSpPr>
        <p:spPr>
          <a:xfrm rot="0">
            <a:off x="10123220" y="449793"/>
            <a:ext cx="468580" cy="273685"/>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800" b="0" i="0" u="none" strike="noStrike" kern="1200" cap="none" spc="10" baseline="0">
                <a:solidFill>
                  <a:schemeClr val="tx1"/>
                </a:solidFill>
                <a:latin typeface="Trebuchet MS" pitchFamily="0" charset="0"/>
                <a:ea typeface="宋体" pitchFamily="0" charset="0"/>
                <a:cs typeface="Trebuchet MS" pitchFamily="0" charset="0"/>
              </a:rPr>
              <a:t>4</a:t>
            </a:fld>
            <a:endParaRPr lang="zh-CN" altLang="en-US" sz="1800" b="0" i="0" u="none" strike="noStrike" kern="1200" cap="none" spc="0" baseline="0">
              <a:solidFill>
                <a:schemeClr val="tx1"/>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768119054"/>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7" name="组合"/>
          <p:cNvGrpSpPr>
            <a:grpSpLocks/>
          </p:cNvGrpSpPr>
          <p:nvPr/>
        </p:nvGrpSpPr>
        <p:grpSpPr>
          <a:xfrm>
            <a:off x="8658225" y="2647950"/>
            <a:ext cx="3533775" cy="3810000"/>
            <a:chOff x="8658225" y="2647950"/>
            <a:chExt cx="3533775" cy="3810000"/>
          </a:xfrm>
        </p:grpSpPr>
        <p:sp>
          <p:nvSpPr>
            <p:cNvPr id="114"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6"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18"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9"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0"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21" name="矩形"/>
          <p:cNvSpPr>
            <a:spLocks/>
          </p:cNvSpPr>
          <p:nvPr/>
        </p:nvSpPr>
        <p:spPr>
          <a:xfrm rot="0">
            <a:off x="990600" y="2133600"/>
            <a:ext cx="7924800" cy="8153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rPr>
              <a:t>.</a:t>
            </a:r>
            <a:endPar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22" name="矩形"/>
          <p:cNvSpPr>
            <a:spLocks/>
          </p:cNvSpPr>
          <p:nvPr/>
        </p:nvSpPr>
        <p:spPr>
          <a:xfrm rot="0">
            <a:off x="1003300" y="2159000"/>
            <a:ext cx="5368925" cy="33394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   This project focuses on analyzing salary and compensation data using Excel data modeling. The goal is to identify salary trends, detect disparities, and benchmark compensation against industry standards. By applying advanced Excel techniques, the project will provide actionable insights to enhance compensation strategies, ensure fairness, and support data-driven decision-making for better organizational outcomes."</a:t>
            </a:r>
            <a:endParaRPr lang="zh-CN" altLang="en-US" sz="20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23" name="矩形"/>
          <p:cNvSpPr>
            <a:spLocks/>
          </p:cNvSpPr>
          <p:nvPr/>
        </p:nvSpPr>
        <p:spPr>
          <a:xfrm rot="0">
            <a:off x="10123220" y="449793"/>
            <a:ext cx="468580" cy="273685"/>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800" b="0" i="0" u="none" strike="noStrike" kern="1200" cap="none" spc="10" baseline="0">
                <a:solidFill>
                  <a:schemeClr val="tx1"/>
                </a:solidFill>
                <a:latin typeface="Trebuchet MS" pitchFamily="0" charset="0"/>
                <a:ea typeface="宋体" pitchFamily="0" charset="0"/>
                <a:cs typeface="Trebuchet MS" pitchFamily="0" charset="0"/>
              </a:rPr>
              <a:t>5</a:t>
            </a:fld>
            <a:endParaRPr lang="zh-CN" altLang="en-US" sz="1800" b="0" i="0" u="none" strike="noStrike" kern="1200" cap="none" spc="0" baseline="0">
              <a:solidFill>
                <a:schemeClr val="tx1"/>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251688230"/>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4"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26"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7"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28" name="矩形"/>
          <p:cNvSpPr>
            <a:spLocks/>
          </p:cNvSpPr>
          <p:nvPr/>
        </p:nvSpPr>
        <p:spPr>
          <a:xfrm rot="0">
            <a:off x="1371600" y="1676400"/>
            <a:ext cx="6705600" cy="4091939"/>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l">
              <a:lnSpc>
                <a:spcPct val="100000"/>
              </a:lnSpc>
              <a:spcBef>
                <a:spcPts val="0"/>
              </a:spcBef>
              <a:spcAft>
                <a:spcPts val="0"/>
              </a:spcAft>
              <a:buFont typeface="Arial" pitchFamily="34" charset="0"/>
              <a:buChar char="•"/>
            </a:pPr>
            <a:r>
              <a:rPr lang="en-US" altLang="zh-CN" sz="1800" b="1" i="0" u="none" strike="noStrike" kern="1200" cap="none" spc="0" baseline="0">
                <a:solidFill>
                  <a:schemeClr val="tx1"/>
                </a:solidFill>
                <a:latin typeface="Calibri" pitchFamily="0" charset="0"/>
                <a:ea typeface="宋体" pitchFamily="0" charset="0"/>
                <a:cs typeface="Calibri" pitchFamily="0" charset="0"/>
              </a:rPr>
              <a:t>HR Professionals &amp; HR Departments </a:t>
            </a:r>
            <a:r>
              <a:rPr lang="en-US" altLang="zh-CN" sz="1800" b="0" i="0" u="none" strike="noStrike" kern="1200" cap="none" spc="0" baseline="0">
                <a:solidFill>
                  <a:schemeClr val="tx1"/>
                </a:solidFill>
                <a:latin typeface="Calibri" pitchFamily="0" charset="0"/>
                <a:ea typeface="宋体" pitchFamily="0" charset="0"/>
                <a:cs typeface="Calibri" pitchFamily="0" charset="0"/>
              </a:rPr>
              <a:t>: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For developing equitable compensation strategies and policies.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For optimizing compensation policies and ensuring fairness.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1800" b="1" i="0" u="none" strike="noStrike" kern="1200" cap="none" spc="0" baseline="0">
                <a:solidFill>
                  <a:schemeClr val="tx1"/>
                </a:solidFill>
                <a:latin typeface="Calibri" pitchFamily="0" charset="0"/>
                <a:ea typeface="宋体" pitchFamily="0" charset="0"/>
                <a:cs typeface="Calibri" pitchFamily="0" charset="0"/>
              </a:rPr>
              <a:t>Compensation Analysts</a:t>
            </a:r>
            <a:r>
              <a:rPr lang="en-US" altLang="zh-CN" sz="1800" b="0" i="0" u="none" strike="noStrike" kern="1200" cap="none" spc="0" baseline="0">
                <a:solidFill>
                  <a:schemeClr val="tx1"/>
                </a:solidFill>
                <a:latin typeface="Calibri" pitchFamily="0" charset="0"/>
                <a:ea typeface="宋体" pitchFamily="0" charset="0"/>
                <a:cs typeface="Calibri" pitchFamily="0" charset="0"/>
              </a:rPr>
              <a:t>: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To identify pay trends and disparities.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1800" b="1" i="0" u="none" strike="noStrike" kern="1200" cap="none" spc="0" baseline="0">
                <a:solidFill>
                  <a:schemeClr val="tx1"/>
                </a:solidFill>
                <a:latin typeface="Calibri" pitchFamily="0" charset="0"/>
                <a:ea typeface="宋体" pitchFamily="0" charset="0"/>
                <a:cs typeface="Calibri" pitchFamily="0" charset="0"/>
              </a:rPr>
              <a:t>Finance Teams</a:t>
            </a:r>
            <a:r>
              <a:rPr lang="en-US" altLang="zh-CN" sz="1800" b="0" i="0" u="none" strike="noStrike" kern="1200" cap="none" spc="0" baseline="0">
                <a:solidFill>
                  <a:schemeClr val="tx1"/>
                </a:solidFill>
                <a:latin typeface="Calibri" pitchFamily="0" charset="0"/>
                <a:ea typeface="宋体" pitchFamily="0" charset="0"/>
                <a:cs typeface="Calibri" pitchFamily="0" charset="0"/>
              </a:rPr>
              <a:t>: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For budget planning and financial forecasting.</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To align salaries with budgetary constraints and forecasts.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1800" b="1" i="0" u="none" strike="noStrike" kern="1200" cap="none" spc="0" baseline="0">
                <a:solidFill>
                  <a:schemeClr val="tx1"/>
                </a:solidFill>
                <a:latin typeface="Calibri" pitchFamily="0" charset="0"/>
                <a:ea typeface="宋体" pitchFamily="0" charset="0"/>
                <a:cs typeface="Calibri" pitchFamily="0" charset="0"/>
              </a:rPr>
              <a:t>Executives</a:t>
            </a:r>
            <a:r>
              <a:rPr lang="en-US" altLang="zh-CN" sz="1800" b="0" i="0" u="none" strike="noStrike" kern="1200" cap="none" spc="0" baseline="0">
                <a:solidFill>
                  <a:schemeClr val="tx1"/>
                </a:solidFill>
                <a:latin typeface="Calibri" pitchFamily="0" charset="0"/>
                <a:ea typeface="宋体" pitchFamily="0" charset="0"/>
                <a:cs typeface="Calibri" pitchFamily="0" charset="0"/>
              </a:rPr>
              <a:t>: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To make informed decisions on salary structures and adjustments.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For strategic planning and competitive positioning in the market.</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1800" b="1" i="0" u="none" strike="noStrike" kern="1200" cap="none" spc="0" baseline="0">
                <a:solidFill>
                  <a:schemeClr val="tx1"/>
                </a:solidFill>
                <a:latin typeface="Calibri" pitchFamily="0" charset="0"/>
                <a:ea typeface="宋体" pitchFamily="0" charset="0"/>
                <a:cs typeface="Calibri" pitchFamily="0" charset="0"/>
              </a:rPr>
              <a:t>Employees</a:t>
            </a:r>
            <a:r>
              <a:rPr lang="en-US" altLang="zh-CN" sz="1800" b="0" i="0" u="none" strike="noStrike" kern="1200" cap="none" spc="0" baseline="0">
                <a:solidFill>
                  <a:schemeClr val="tx1"/>
                </a:solidFill>
                <a:latin typeface="Calibri" pitchFamily="0" charset="0"/>
                <a:ea typeface="宋体" pitchFamily="0" charset="0"/>
                <a:cs typeface="Calibri" pitchFamily="0" charset="0"/>
              </a:rPr>
              <a:t>: As beneficiaries of fair and transparent compensation practices.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1800" b="1" i="0" u="none" strike="noStrike" kern="1200" cap="none" spc="0" baseline="0">
                <a:solidFill>
                  <a:schemeClr val="tx1"/>
                </a:solidFill>
                <a:latin typeface="Calibri" pitchFamily="0" charset="0"/>
                <a:ea typeface="宋体" pitchFamily="0" charset="0"/>
                <a:cs typeface="Calibri" pitchFamily="0" charset="0"/>
              </a:rPr>
              <a:t>Management</a:t>
            </a:r>
            <a:r>
              <a:rPr lang="en-US" altLang="zh-CN" sz="1800" b="0" i="0" u="none" strike="noStrike" kern="1200" cap="none" spc="0" baseline="0">
                <a:solidFill>
                  <a:schemeClr val="tx1"/>
                </a:solidFill>
                <a:latin typeface="Calibri" pitchFamily="0" charset="0"/>
                <a:ea typeface="宋体" pitchFamily="0" charset="0"/>
                <a:cs typeface="Calibri" pitchFamily="0" charset="0"/>
              </a:rPr>
              <a:t>: To make informed decisions on salary adjustments and equity.</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
        <p:nvSpPr>
          <p:cNvPr id="129" name="矩形"/>
          <p:cNvSpPr>
            <a:spLocks/>
          </p:cNvSpPr>
          <p:nvPr/>
        </p:nvSpPr>
        <p:spPr>
          <a:xfrm rot="0">
            <a:off x="10123220" y="449793"/>
            <a:ext cx="468580" cy="273685"/>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800" b="0" i="0" u="none" strike="noStrike" kern="1200" cap="none" spc="10" baseline="0">
                <a:solidFill>
                  <a:schemeClr val="tx1"/>
                </a:solidFill>
                <a:latin typeface="Trebuchet MS" pitchFamily="0" charset="0"/>
                <a:ea typeface="宋体" pitchFamily="0" charset="0"/>
                <a:cs typeface="Trebuchet MS" pitchFamily="0" charset="0"/>
              </a:rPr>
              <a:t>6</a:t>
            </a:fld>
            <a:endParaRPr lang="zh-CN" altLang="en-US" sz="1800" b="0" i="0" u="none" strike="noStrike" kern="1200" cap="none" spc="0" baseline="0">
              <a:solidFill>
                <a:schemeClr val="tx1"/>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620957799"/>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30"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3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3" name="文本框"/>
          <p:cNvSpPr>
            <a:spLocks noGrp="1"/>
          </p:cNvSpPr>
          <p:nvPr>
            <p:ph type="title"/>
          </p:nvPr>
        </p:nvSpPr>
        <p:spPr>
          <a:xfrm rot="0">
            <a:off x="558165" y="857885"/>
            <a:ext cx="9763125" cy="55626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4"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35" name="矩形"/>
          <p:cNvSpPr>
            <a:spLocks/>
          </p:cNvSpPr>
          <p:nvPr/>
        </p:nvSpPr>
        <p:spPr>
          <a:xfrm rot="0">
            <a:off x="3352800" y="2133600"/>
            <a:ext cx="5715000" cy="4091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Value Proposition:</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1" i="0" u="none" strike="noStrike" kern="1200" cap="none" spc="0" baseline="0">
                <a:solidFill>
                  <a:schemeClr val="tx1"/>
                </a:solidFill>
                <a:latin typeface="Calibri" pitchFamily="0" charset="0"/>
                <a:ea typeface="宋体" pitchFamily="0" charset="0"/>
                <a:cs typeface="Calibri" pitchFamily="0" charset="0"/>
              </a:rPr>
              <a:t>Clear Insights</a:t>
            </a:r>
            <a:r>
              <a:rPr lang="en-US" altLang="zh-CN" sz="1800" b="0" i="0" u="none" strike="noStrike" kern="1200" cap="none" spc="0" baseline="0">
                <a:solidFill>
                  <a:schemeClr val="tx1"/>
                </a:solidFill>
                <a:latin typeface="Calibri" pitchFamily="0" charset="0"/>
                <a:ea typeface="宋体" pitchFamily="0" charset="0"/>
                <a:cs typeface="Calibri" pitchFamily="0" charset="0"/>
              </a:rPr>
              <a:t>: Provides a clear view of salary patterns and issues.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1" i="0" u="none" strike="noStrike" kern="1200" cap="none" spc="0" baseline="0">
                <a:solidFill>
                  <a:schemeClr val="tx1"/>
                </a:solidFill>
                <a:latin typeface="Calibri" pitchFamily="0" charset="0"/>
                <a:ea typeface="宋体" pitchFamily="0" charset="0"/>
                <a:cs typeface="Calibri" pitchFamily="0" charset="0"/>
              </a:rPr>
              <a:t>Competitive Edge</a:t>
            </a:r>
            <a:r>
              <a:rPr lang="en-US" altLang="zh-CN" sz="1800" b="0" i="0" u="none" strike="noStrike" kern="1200" cap="none" spc="0" baseline="0">
                <a:solidFill>
                  <a:schemeClr val="tx1"/>
                </a:solidFill>
                <a:latin typeface="Calibri" pitchFamily="0" charset="0"/>
                <a:ea typeface="宋体" pitchFamily="0" charset="0"/>
                <a:cs typeface="Calibri" pitchFamily="0" charset="0"/>
              </a:rPr>
              <a:t>: Keeps salaries aligned with market rates to attract and retain talent.</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1" i="0" u="none" strike="noStrike" kern="1200" cap="none" spc="0" baseline="0">
                <a:solidFill>
                  <a:schemeClr val="tx1"/>
                </a:solidFill>
                <a:latin typeface="Calibri" pitchFamily="0" charset="0"/>
                <a:ea typeface="宋体" pitchFamily="0" charset="0"/>
                <a:cs typeface="Calibri" pitchFamily="0" charset="0"/>
              </a:rPr>
              <a:t>Equitable Pay</a:t>
            </a:r>
            <a:r>
              <a:rPr lang="en-US" altLang="zh-CN" sz="1800" b="0" i="0" u="none" strike="noStrike" kern="1200" cap="none" spc="0" baseline="0">
                <a:solidFill>
                  <a:schemeClr val="tx1"/>
                </a:solidFill>
                <a:latin typeface="Calibri" pitchFamily="0" charset="0"/>
                <a:ea typeface="宋体" pitchFamily="0" charset="0"/>
                <a:cs typeface="Calibri" pitchFamily="0" charset="0"/>
              </a:rPr>
              <a:t>: Ensures fair pay practices across the organization.</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Solutions: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1800" b="1" i="0" u="none" strike="noStrike" kern="1200" cap="none" spc="0" baseline="0">
                <a:solidFill>
                  <a:schemeClr val="tx1"/>
                </a:solidFill>
                <a:latin typeface="Calibri" pitchFamily="0" charset="0"/>
                <a:ea typeface="宋体" pitchFamily="0" charset="0"/>
                <a:cs typeface="Calibri" pitchFamily="0" charset="0"/>
              </a:rPr>
              <a:t>Detailed Salary Analysis</a:t>
            </a:r>
            <a:r>
              <a:rPr lang="en-US" altLang="zh-CN" sz="1800" b="0" i="0" u="none" strike="noStrike" kern="1200" cap="none" spc="0" baseline="0">
                <a:solidFill>
                  <a:schemeClr val="tx1"/>
                </a:solidFill>
                <a:latin typeface="Calibri" pitchFamily="0" charset="0"/>
                <a:ea typeface="宋体" pitchFamily="0" charset="0"/>
                <a:cs typeface="Calibri" pitchFamily="0" charset="0"/>
              </a:rPr>
              <a:t>: Uses Excel to break down and understand salary data.</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1800" b="1" i="0" u="none" strike="noStrike" kern="1200" cap="none" spc="0" baseline="0">
                <a:solidFill>
                  <a:schemeClr val="tx1"/>
                </a:solidFill>
                <a:latin typeface="Calibri" pitchFamily="0" charset="0"/>
                <a:ea typeface="宋体" pitchFamily="0" charset="0"/>
                <a:cs typeface="Calibri" pitchFamily="0" charset="0"/>
              </a:rPr>
              <a:t>Market Comparison</a:t>
            </a:r>
            <a:r>
              <a:rPr lang="en-US" altLang="zh-CN" sz="1800" b="0" i="0" u="none" strike="noStrike" kern="1200" cap="none" spc="0" baseline="0">
                <a:solidFill>
                  <a:schemeClr val="tx1"/>
                </a:solidFill>
                <a:latin typeface="Calibri" pitchFamily="0" charset="0"/>
                <a:ea typeface="宋体" pitchFamily="0" charset="0"/>
                <a:cs typeface="Calibri" pitchFamily="0" charset="0"/>
              </a:rPr>
              <a:t>: Compares salaries to industry standards to stay competitive.</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1800" b="1" i="0" u="none" strike="noStrike" kern="1200" cap="none" spc="0" baseline="0">
                <a:solidFill>
                  <a:schemeClr val="tx1"/>
                </a:solidFill>
                <a:latin typeface="Calibri" pitchFamily="0" charset="0"/>
                <a:ea typeface="宋体" pitchFamily="0" charset="0"/>
                <a:cs typeface="Calibri" pitchFamily="0" charset="0"/>
              </a:rPr>
              <a:t>Fairness Check</a:t>
            </a:r>
            <a:r>
              <a:rPr lang="en-US" altLang="zh-CN" sz="1800" b="0" i="0" u="none" strike="noStrike" kern="1200" cap="none" spc="0" baseline="0">
                <a:solidFill>
                  <a:schemeClr val="tx1"/>
                </a:solidFill>
                <a:latin typeface="Calibri" pitchFamily="0" charset="0"/>
                <a:ea typeface="宋体" pitchFamily="0" charset="0"/>
                <a:cs typeface="Calibri" pitchFamily="0" charset="0"/>
              </a:rPr>
              <a:t>: Finds and fixes any pay gaps to ensure fair compensation.</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
        <p:nvSpPr>
          <p:cNvPr id="136" name="矩形"/>
          <p:cNvSpPr>
            <a:spLocks/>
          </p:cNvSpPr>
          <p:nvPr/>
        </p:nvSpPr>
        <p:spPr>
          <a:xfrm rot="0">
            <a:off x="10123220" y="449793"/>
            <a:ext cx="468580" cy="273685"/>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800" b="0" i="0" u="none" strike="noStrike" kern="1200" cap="none" spc="10" baseline="0">
                <a:solidFill>
                  <a:schemeClr val="tx1"/>
                </a:solidFill>
                <a:latin typeface="Trebuchet MS" pitchFamily="0" charset="0"/>
                <a:ea typeface="宋体" pitchFamily="0" charset="0"/>
                <a:cs typeface="Trebuchet MS" pitchFamily="0" charset="0"/>
              </a:rPr>
              <a:t>7</a:t>
            </a:fld>
            <a:endParaRPr lang="zh-CN" altLang="en-US" sz="1800" b="0" i="0" u="none" strike="noStrike" kern="1200" cap="none" spc="0" baseline="0">
              <a:solidFill>
                <a:schemeClr val="tx1"/>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785270788"/>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7"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38" name="矩形"/>
          <p:cNvSpPr>
            <a:spLocks/>
          </p:cNvSpPr>
          <p:nvPr/>
        </p:nvSpPr>
        <p:spPr>
          <a:xfrm rot="0">
            <a:off x="10123220" y="449793"/>
            <a:ext cx="468580" cy="284052"/>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800" b="0" i="0" u="none" strike="noStrike" kern="1200" cap="none" spc="10" baseline="0">
                <a:solidFill>
                  <a:schemeClr val="tx1"/>
                </a:solidFill>
                <a:latin typeface="Trebuchet MS" pitchFamily="0" charset="0"/>
                <a:ea typeface="宋体" pitchFamily="0" charset="0"/>
                <a:cs typeface="Trebuchet MS" pitchFamily="0" charset="0"/>
              </a:rPr>
              <a:t>8</a:t>
            </a:fld>
            <a:endParaRPr lang="zh-CN" altLang="en-US" sz="1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39" name="矩形"/>
          <p:cNvSpPr>
            <a:spLocks/>
          </p:cNvSpPr>
          <p:nvPr/>
        </p:nvSpPr>
        <p:spPr>
          <a:xfrm rot="0">
            <a:off x="2818613" y="1780226"/>
            <a:ext cx="4920792" cy="2862322"/>
          </a:xfrm>
          <a:prstGeom prst="rect"/>
          <a:noFill/>
          <a:ln w="12700" cmpd="sng" cap="flat">
            <a:noFill/>
            <a:prstDash val="solid"/>
            <a:miter/>
          </a:ln>
        </p:spPr>
        <p:txBody>
          <a:bodyPr vert="horz" wrap="square" lIns="91440" tIns="45720" rIns="91440" bIns="45720" anchor="t" anchorCtr="0">
            <a:prstTxWarp prst="textNoShape"/>
            <a:spAutoFit/>
          </a:bodyPr>
          <a:lstStyle/>
          <a:p>
            <a:pPr marL="457200" indent="-457200" algn="l">
              <a:lnSpc>
                <a:spcPct val="100000"/>
              </a:lnSpc>
              <a:spcBef>
                <a:spcPts val="0"/>
              </a:spcBef>
              <a:spcAft>
                <a:spcPts val="0"/>
              </a:spcAft>
              <a:buClrTx/>
              <a:buAutoNum type="alphaUcPeriod"/>
            </a:pPr>
            <a:r>
              <a:rPr lang="en-US" altLang="zh-CN" sz="2000" b="1" i="0" u="none" strike="noStrike" kern="1200" cap="none" spc="0" baseline="0">
                <a:solidFill>
                  <a:srgbClr val="000000"/>
                </a:solidFill>
                <a:latin typeface="Times New Roman" pitchFamily="18" charset="0"/>
                <a:ea typeface="宋体" pitchFamily="0" charset="0"/>
                <a:cs typeface="Times New Roman" pitchFamily="18" charset="0"/>
              </a:rPr>
              <a:t>Emp ID</a:t>
            </a: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 </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457200" indent="-457200" algn="l">
              <a:lnSpc>
                <a:spcPct val="100000"/>
              </a:lnSpc>
              <a:spcBef>
                <a:spcPts val="0"/>
              </a:spcBef>
              <a:spcAft>
                <a:spcPts val="0"/>
              </a:spcAft>
              <a:buClrTx/>
              <a:buAutoNum type="alphaUcPeriod"/>
            </a:pPr>
            <a:r>
              <a:rPr lang="en-US" altLang="zh-CN" sz="2000" b="1" i="0" u="none" strike="noStrike" kern="1200" cap="none" spc="0" baseline="0">
                <a:solidFill>
                  <a:srgbClr val="000000"/>
                </a:solidFill>
                <a:latin typeface="Times New Roman" pitchFamily="18" charset="0"/>
                <a:ea typeface="宋体" pitchFamily="0" charset="0"/>
                <a:cs typeface="Times New Roman" pitchFamily="18" charset="0"/>
              </a:rPr>
              <a:t>Name</a:t>
            </a: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 </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457200" indent="-457200" algn="l">
              <a:lnSpc>
                <a:spcPct val="100000"/>
              </a:lnSpc>
              <a:spcBef>
                <a:spcPts val="0"/>
              </a:spcBef>
              <a:spcAft>
                <a:spcPts val="0"/>
              </a:spcAft>
              <a:buClrTx/>
              <a:buAutoNum type="alphaUcPeriod"/>
            </a:pPr>
            <a:r>
              <a:rPr lang="en-US" altLang="zh-CN" sz="2000" b="1" i="0" u="none" strike="noStrike" kern="1200" cap="none" spc="0" baseline="0">
                <a:solidFill>
                  <a:srgbClr val="000000"/>
                </a:solidFill>
                <a:latin typeface="Times New Roman" pitchFamily="18" charset="0"/>
                <a:ea typeface="宋体" pitchFamily="0" charset="0"/>
                <a:cs typeface="Times New Roman" pitchFamily="18" charset="0"/>
              </a:rPr>
              <a:t>Gender</a:t>
            </a: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 </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457200" indent="-457200" algn="l">
              <a:lnSpc>
                <a:spcPct val="100000"/>
              </a:lnSpc>
              <a:spcBef>
                <a:spcPts val="0"/>
              </a:spcBef>
              <a:spcAft>
                <a:spcPts val="0"/>
              </a:spcAft>
              <a:buClrTx/>
              <a:buAutoNum type="alphaUcPeriod"/>
            </a:pPr>
            <a:r>
              <a:rPr lang="en-US" altLang="zh-CN" sz="2000" b="1" i="0" u="none" strike="noStrike" kern="1200" cap="none" spc="0" baseline="0">
                <a:solidFill>
                  <a:srgbClr val="000000"/>
                </a:solidFill>
                <a:latin typeface="Times New Roman" pitchFamily="18" charset="0"/>
                <a:ea typeface="宋体" pitchFamily="0" charset="0"/>
                <a:cs typeface="Times New Roman" pitchFamily="18" charset="0"/>
              </a:rPr>
              <a:t>Department</a:t>
            </a: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 </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457200" indent="-457200" algn="l">
              <a:lnSpc>
                <a:spcPct val="100000"/>
              </a:lnSpc>
              <a:spcBef>
                <a:spcPts val="0"/>
              </a:spcBef>
              <a:spcAft>
                <a:spcPts val="0"/>
              </a:spcAft>
              <a:buClrTx/>
              <a:buAutoNum type="alphaUcPeriod"/>
            </a:pPr>
            <a:r>
              <a:rPr lang="en-US" altLang="zh-CN" sz="2000" b="1" i="0" u="none" strike="noStrike" kern="1200" cap="none" spc="0" baseline="0">
                <a:solidFill>
                  <a:srgbClr val="000000"/>
                </a:solidFill>
                <a:latin typeface="Times New Roman" pitchFamily="18" charset="0"/>
                <a:ea typeface="宋体" pitchFamily="0" charset="0"/>
                <a:cs typeface="Times New Roman" pitchFamily="18" charset="0"/>
              </a:rPr>
              <a:t>Salary</a:t>
            </a: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 </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457200" indent="-457200" algn="l">
              <a:lnSpc>
                <a:spcPct val="100000"/>
              </a:lnSpc>
              <a:spcBef>
                <a:spcPts val="0"/>
              </a:spcBef>
              <a:spcAft>
                <a:spcPts val="0"/>
              </a:spcAft>
              <a:buClrTx/>
              <a:buAutoNum type="alphaUcPeriod"/>
            </a:pPr>
            <a:r>
              <a:rPr lang="en-US" altLang="zh-CN" sz="2000" b="1" i="0" u="none" strike="noStrike" kern="1200" cap="none" spc="0" baseline="0">
                <a:solidFill>
                  <a:srgbClr val="000000"/>
                </a:solidFill>
                <a:latin typeface="Times New Roman" pitchFamily="18" charset="0"/>
                <a:ea typeface="宋体" pitchFamily="0" charset="0"/>
                <a:cs typeface="Times New Roman" pitchFamily="18" charset="0"/>
              </a:rPr>
              <a:t>Start Date</a:t>
            </a: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 </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457200" indent="-457200" algn="l">
              <a:lnSpc>
                <a:spcPct val="100000"/>
              </a:lnSpc>
              <a:spcBef>
                <a:spcPts val="0"/>
              </a:spcBef>
              <a:spcAft>
                <a:spcPts val="0"/>
              </a:spcAft>
              <a:buClrTx/>
              <a:buAutoNum type="alphaUcPeriod"/>
            </a:pPr>
            <a:r>
              <a:rPr lang="en-US" altLang="zh-CN" sz="2000" b="1" i="0" u="none" strike="noStrike" kern="1200" cap="none" spc="0" baseline="0">
                <a:solidFill>
                  <a:srgbClr val="000000"/>
                </a:solidFill>
                <a:latin typeface="Times New Roman" pitchFamily="18" charset="0"/>
                <a:ea typeface="宋体" pitchFamily="0" charset="0"/>
                <a:cs typeface="Times New Roman" pitchFamily="18" charset="0"/>
              </a:rPr>
              <a:t>FTE</a:t>
            </a: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 </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457200" indent="-457200" algn="l">
              <a:lnSpc>
                <a:spcPct val="100000"/>
              </a:lnSpc>
              <a:spcBef>
                <a:spcPts val="0"/>
              </a:spcBef>
              <a:spcAft>
                <a:spcPts val="0"/>
              </a:spcAft>
              <a:buClrTx/>
              <a:buAutoNum type="alphaUcPeriod"/>
            </a:pPr>
            <a:r>
              <a:rPr lang="en-US" altLang="zh-CN" sz="2000" b="1" i="0" u="none" strike="noStrike" kern="1200" cap="none" spc="0" baseline="0">
                <a:solidFill>
                  <a:srgbClr val="000000"/>
                </a:solidFill>
                <a:latin typeface="Times New Roman" pitchFamily="18" charset="0"/>
                <a:ea typeface="宋体" pitchFamily="0" charset="0"/>
                <a:cs typeface="Times New Roman" pitchFamily="18" charset="0"/>
              </a:rPr>
              <a:t>Employee type</a:t>
            </a: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 </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457200" indent="-457200" algn="l">
              <a:lnSpc>
                <a:spcPct val="100000"/>
              </a:lnSpc>
              <a:spcBef>
                <a:spcPts val="0"/>
              </a:spcBef>
              <a:spcAft>
                <a:spcPts val="0"/>
              </a:spcAft>
              <a:buClrTx/>
              <a:buAutoNum type="alphaUcPeriod"/>
            </a:pPr>
            <a:r>
              <a:rPr lang="en-US" altLang="zh-CN" sz="2000" b="1" i="0" u="none" strike="noStrike" kern="1200" cap="none" spc="0" baseline="0">
                <a:solidFill>
                  <a:srgbClr val="000000"/>
                </a:solidFill>
                <a:latin typeface="Times New Roman" pitchFamily="18" charset="0"/>
                <a:ea typeface="宋体" pitchFamily="0" charset="0"/>
                <a:cs typeface="Times New Roman" pitchFamily="18" charset="0"/>
              </a:rPr>
              <a:t>Work location</a:t>
            </a: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 </a:t>
            </a:r>
            <a:endParaRPr lang="zh-CN" altLang="en-US" sz="20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799838672"/>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0"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pic>
        <p:nvPicPr>
          <p:cNvPr id="141" name="图片"/>
          <p:cNvPicPr>
            <a:picLocks/>
          </p:cNvPicPr>
          <p:nvPr/>
        </p:nvPicPr>
        <p:blipFill>
          <a:blip r:embed="rId1" cstate="print"/>
          <a:stretch>
            <a:fillRect/>
          </a:stretch>
        </p:blipFill>
        <p:spPr>
          <a:xfrm rot="0">
            <a:off x="0" y="4819651"/>
            <a:ext cx="1609725" cy="2000247"/>
          </a:xfrm>
          <a:prstGeom prst="rect"/>
          <a:noFill/>
          <a:ln w="12700" cmpd="sng" cap="flat">
            <a:noFill/>
            <a:prstDash val="solid"/>
            <a:miter/>
          </a:ln>
        </p:spPr>
      </p:pic>
      <p:sp>
        <p:nvSpPr>
          <p:cNvPr id="142" name="文本框"/>
          <p:cNvSpPr>
            <a:spLocks noGrp="1"/>
          </p:cNvSpPr>
          <p:nvPr>
            <p:ph type="title"/>
          </p:nvPr>
        </p:nvSpPr>
        <p:spPr>
          <a:xfrm rot="0">
            <a:off x="739774" y="654938"/>
            <a:ext cx="8480425" cy="670696"/>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3" name="矩形"/>
          <p:cNvSpPr>
            <a:spLocks/>
          </p:cNvSpPr>
          <p:nvPr/>
        </p:nvSpPr>
        <p:spPr>
          <a:xfrm rot="0">
            <a:off x="10123220" y="449793"/>
            <a:ext cx="468580" cy="284052"/>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800" b="0" i="0" u="none" strike="noStrike" kern="1200" cap="none" spc="10" baseline="0">
                <a:solidFill>
                  <a:schemeClr val="tx1"/>
                </a:solidFill>
                <a:latin typeface="Trebuchet MS" pitchFamily="0" charset="0"/>
                <a:ea typeface="宋体" pitchFamily="0" charset="0"/>
                <a:cs typeface="Trebuchet MS" pitchFamily="0" charset="0"/>
              </a:rPr>
              <a:t>9</a:t>
            </a:fld>
            <a:endParaRPr lang="zh-CN" altLang="en-US" sz="1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4" name="矩形"/>
          <p:cNvSpPr>
            <a:spLocks/>
          </p:cNvSpPr>
          <p:nvPr/>
        </p:nvSpPr>
        <p:spPr>
          <a:xfrm rot="0">
            <a:off x="804861" y="1555176"/>
            <a:ext cx="10022670" cy="4247317"/>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The "wow" factor in our solution for salary and compensation analysis through Excel data modeling lies in its ability to transform complex data into actionable insights with clarity and precision. By using advanced Excel features like pivot tables, dynamic charts, and custom formulas, our model offers: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ClrTx/>
              <a:buAutoNum type="arabicPeriod"/>
            </a:pPr>
            <a:r>
              <a:rPr lang="en-US" altLang="zh-CN" sz="1800" b="1" i="0" u="none" strike="noStrike" kern="1200" cap="none" spc="0" baseline="0">
                <a:solidFill>
                  <a:schemeClr val="tx1"/>
                </a:solidFill>
                <a:latin typeface="Calibri" pitchFamily="0" charset="0"/>
                <a:ea typeface="宋体" pitchFamily="0" charset="0"/>
                <a:cs typeface="Calibri" pitchFamily="0" charset="0"/>
              </a:rPr>
              <a:t>Interactive Dashboards</a:t>
            </a:r>
            <a:r>
              <a:rPr lang="en-US" altLang="zh-CN" sz="1800" b="0" i="0" u="none" strike="noStrike" kern="1200" cap="none" spc="0" baseline="0">
                <a:solidFill>
                  <a:schemeClr val="tx1"/>
                </a:solidFill>
                <a:latin typeface="Calibri" pitchFamily="0" charset="0"/>
                <a:ea typeface="宋体" pitchFamily="0" charset="0"/>
                <a:cs typeface="Calibri" pitchFamily="0" charset="0"/>
              </a:rPr>
              <a:t>: Engaging and user-friendly dashboards that visualize salary distributions, trends, and disparities at a glance, making data interpretation intuitive and impactful.</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ClrTx/>
              <a:buAutoNum type="arabicPeriod"/>
            </a:pPr>
            <a:r>
              <a:rPr lang="en-US" altLang="zh-CN" sz="1800" b="1" i="0" u="none" strike="noStrike" kern="1200" cap="none" spc="0" baseline="0">
                <a:solidFill>
                  <a:schemeClr val="tx1"/>
                </a:solidFill>
                <a:latin typeface="Calibri" pitchFamily="0" charset="0"/>
                <a:ea typeface="宋体" pitchFamily="0" charset="0"/>
                <a:cs typeface="Calibri" pitchFamily="0" charset="0"/>
              </a:rPr>
              <a:t>Scenario Analysis</a:t>
            </a:r>
            <a:r>
              <a:rPr lang="en-US" altLang="zh-CN" sz="1800" b="0" i="0" u="none" strike="noStrike" kern="1200" cap="none" spc="0" baseline="0">
                <a:solidFill>
                  <a:schemeClr val="tx1"/>
                </a:solidFill>
                <a:latin typeface="Calibri" pitchFamily="0" charset="0"/>
                <a:ea typeface="宋体" pitchFamily="0" charset="0"/>
                <a:cs typeface="Calibri" pitchFamily="0" charset="0"/>
              </a:rPr>
              <a:t>: The ability to model different compensation scenarios and forecasts, allowing for strategic planning and what-if analysis to anticipate and address potential issues.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ClrTx/>
              <a:buAutoNum type="arabicPeriod"/>
            </a:pPr>
            <a:r>
              <a:rPr lang="en-US" altLang="zh-CN" sz="1800" b="1" i="0" u="none" strike="noStrike" kern="1200" cap="none" spc="0" baseline="0">
                <a:solidFill>
                  <a:schemeClr val="tx1"/>
                </a:solidFill>
                <a:latin typeface="Calibri" pitchFamily="0" charset="0"/>
                <a:ea typeface="宋体" pitchFamily="0" charset="0"/>
                <a:cs typeface="Calibri" pitchFamily="0" charset="0"/>
              </a:rPr>
              <a:t>Automated Insights</a:t>
            </a:r>
            <a:r>
              <a:rPr lang="en-US" altLang="zh-CN" sz="1800" b="0" i="0" u="none" strike="noStrike" kern="1200" cap="none" spc="0" baseline="0">
                <a:solidFill>
                  <a:schemeClr val="tx1"/>
                </a:solidFill>
                <a:latin typeface="Calibri" pitchFamily="0" charset="0"/>
                <a:ea typeface="宋体" pitchFamily="0" charset="0"/>
                <a:cs typeface="Calibri" pitchFamily="0" charset="0"/>
              </a:rPr>
              <a:t>: Streamlined data processing and automated reporting that significantly reduce manual effort and errors, providing reliable and timely insights.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ClrTx/>
              <a:buAutoNum type="arabicPeriod"/>
            </a:pPr>
            <a:r>
              <a:rPr lang="en-US" altLang="zh-CN" sz="1800" b="1" i="0" u="none" strike="noStrike" kern="1200" cap="none" spc="0" baseline="0">
                <a:solidFill>
                  <a:schemeClr val="tx1"/>
                </a:solidFill>
                <a:latin typeface="Calibri" pitchFamily="0" charset="0"/>
                <a:ea typeface="宋体" pitchFamily="0" charset="0"/>
                <a:cs typeface="Calibri" pitchFamily="0" charset="0"/>
              </a:rPr>
              <a:t>Equity and Benchmarking</a:t>
            </a:r>
            <a:r>
              <a:rPr lang="en-US" altLang="zh-CN" sz="1800" b="0" i="0" u="none" strike="noStrike" kern="1200" cap="none" spc="0" baseline="0">
                <a:solidFill>
                  <a:schemeClr val="tx1"/>
                </a:solidFill>
                <a:latin typeface="Calibri" pitchFamily="0" charset="0"/>
                <a:ea typeface="宋体" pitchFamily="0" charset="0"/>
                <a:cs typeface="Calibri" pitchFamily="0" charset="0"/>
              </a:rPr>
              <a:t>: In-depth analysis of compensation equity and alignment with market benchmarks, helping ensure fair and competitive remuneration practices.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Overall, the solution not only simplifies complex data management but also empowers decision-makers</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881812746"/>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228</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root</cp:lastModifiedBy>
  <cp:revision>17</cp:revision>
  <dcterms:created xsi:type="dcterms:W3CDTF">2024-03-29T15:07:22Z</dcterms:created>
  <dcterms:modified xsi:type="dcterms:W3CDTF">2024-09-16T09:46:03Z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