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M Sans Bold" charset="1" panose="00000000000000000000"/>
      <p:regular r:id="rId23"/>
    </p:embeddedFont>
    <p:embeddedFont>
      <p:font typeface="Canva Sans Bold" charset="1" panose="020B0803030501040103"/>
      <p:regular r:id="rId24"/>
    </p:embeddedFont>
    <p:embeddedFont>
      <p:font typeface="DM San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6.png" Type="http://schemas.openxmlformats.org/officeDocument/2006/relationships/image"/><Relationship Id="rId24"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7" id="17"/>
          <p:cNvSpPr txBox="true"/>
          <p:nvPr/>
        </p:nvSpPr>
        <p:spPr>
          <a:xfrm rot="0">
            <a:off x="478477" y="3005549"/>
            <a:ext cx="18288000" cy="2946422"/>
          </a:xfrm>
          <a:prstGeom prst="rect">
            <a:avLst/>
          </a:prstGeom>
        </p:spPr>
        <p:txBody>
          <a:bodyPr anchor="t" rtlCol="false" tIns="0" lIns="0" bIns="0" rIns="0">
            <a:spAutoFit/>
          </a:bodyPr>
          <a:lstStyle/>
          <a:p>
            <a:pPr algn="ctr">
              <a:lnSpc>
                <a:spcPts val="11898"/>
              </a:lnSpc>
              <a:spcBef>
                <a:spcPct val="0"/>
              </a:spcBef>
            </a:pPr>
            <a:r>
              <a:rPr lang="en-US" sz="8499">
                <a:solidFill>
                  <a:srgbClr val="000000"/>
                </a:solidFill>
                <a:latin typeface="DM Sans Bold"/>
              </a:rPr>
              <a:t>Customer Churn Analysis and Recommendations</a:t>
            </a:r>
          </a:p>
        </p:txBody>
      </p:sp>
      <p:sp>
        <p:nvSpPr>
          <p:cNvPr name="TextBox 18" id="18"/>
          <p:cNvSpPr txBox="true"/>
          <p:nvPr/>
        </p:nvSpPr>
        <p:spPr>
          <a:xfrm rot="0">
            <a:off x="1569600" y="6323445"/>
            <a:ext cx="15638859" cy="738519"/>
          </a:xfrm>
          <a:prstGeom prst="rect">
            <a:avLst/>
          </a:prstGeom>
        </p:spPr>
        <p:txBody>
          <a:bodyPr anchor="t" rtlCol="false" tIns="0" lIns="0" bIns="0" rIns="0">
            <a:spAutoFit/>
          </a:bodyPr>
          <a:lstStyle/>
          <a:p>
            <a:pPr algn="ctr">
              <a:lnSpc>
                <a:spcPts val="6019"/>
              </a:lnSpc>
              <a:spcBef>
                <a:spcPct val="0"/>
              </a:spcBef>
            </a:pPr>
            <a:r>
              <a:rPr lang="en-US" sz="4299">
                <a:solidFill>
                  <a:srgbClr val="000000"/>
                </a:solidFill>
                <a:latin typeface="DM Sans Bold"/>
              </a:rPr>
              <a:t>Leveraging Data Insights to Enhance Customer Satisfaction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628343" y="1930400"/>
            <a:ext cx="7659657" cy="4595794"/>
          </a:xfrm>
          <a:custGeom>
            <a:avLst/>
            <a:gdLst/>
            <a:ahLst/>
            <a:cxnLst/>
            <a:rect r="r" b="b" t="t" l="l"/>
            <a:pathLst>
              <a:path h="4595794" w="7659657">
                <a:moveTo>
                  <a:pt x="0" y="0"/>
                </a:moveTo>
                <a:lnTo>
                  <a:pt x="7659657" y="0"/>
                </a:lnTo>
                <a:lnTo>
                  <a:pt x="7659657" y="4595794"/>
                </a:lnTo>
                <a:lnTo>
                  <a:pt x="0" y="4595794"/>
                </a:lnTo>
                <a:lnTo>
                  <a:pt x="0" y="0"/>
                </a:lnTo>
                <a:close/>
              </a:path>
            </a:pathLst>
          </a:custGeom>
          <a:blipFill>
            <a:blip r:embed="rId3"/>
            <a:stretch>
              <a:fillRect l="0" t="0" r="0" b="0"/>
            </a:stretch>
          </a:blipFill>
        </p:spPr>
      </p:sp>
      <p:sp>
        <p:nvSpPr>
          <p:cNvPr name="TextBox 4" id="4"/>
          <p:cNvSpPr txBox="true"/>
          <p:nvPr/>
        </p:nvSpPr>
        <p:spPr>
          <a:xfrm rot="0">
            <a:off x="0" y="31750"/>
            <a:ext cx="18288000" cy="1898650"/>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DM Sans Bold"/>
              </a:rPr>
              <a:t>Spending Patterns Across Customer Tenure: New vs. Long-term</a:t>
            </a:r>
          </a:p>
        </p:txBody>
      </p:sp>
      <p:sp>
        <p:nvSpPr>
          <p:cNvPr name="TextBox 5" id="5"/>
          <p:cNvSpPr txBox="true"/>
          <p:nvPr/>
        </p:nvSpPr>
        <p:spPr>
          <a:xfrm rot="0">
            <a:off x="0" y="1892300"/>
            <a:ext cx="10628343" cy="4633894"/>
          </a:xfrm>
          <a:prstGeom prst="rect">
            <a:avLst/>
          </a:prstGeom>
        </p:spPr>
        <p:txBody>
          <a:bodyPr anchor="t" rtlCol="false" tIns="0" lIns="0" bIns="0" rIns="0">
            <a:spAutoFit/>
          </a:bodyPr>
          <a:lstStyle/>
          <a:p>
            <a:pPr algn="ctr">
              <a:lnSpc>
                <a:spcPts val="2855"/>
              </a:lnSpc>
              <a:spcBef>
                <a:spcPct val="0"/>
              </a:spcBef>
            </a:pPr>
            <a:r>
              <a:rPr lang="en-US" sz="2039">
                <a:solidFill>
                  <a:srgbClr val="000000"/>
                </a:solidFill>
                <a:latin typeface="DM Sans Bold"/>
              </a:rPr>
              <a:t>This report here represents the customer’s behaviour patterns in terms of spending for both new and long-term customers, these patterns help us to get the details about customer loyalty</a:t>
            </a:r>
          </a:p>
          <a:p>
            <a:pPr algn="ctr">
              <a:lnSpc>
                <a:spcPts val="2855"/>
              </a:lnSpc>
              <a:spcBef>
                <a:spcPct val="0"/>
              </a:spcBef>
            </a:pPr>
            <a:r>
              <a:rPr lang="en-US" sz="2039">
                <a:solidFill>
                  <a:srgbClr val="000000"/>
                </a:solidFill>
                <a:latin typeface="DM Sans Bold"/>
              </a:rPr>
              <a:t>Number of Products:</a:t>
            </a:r>
          </a:p>
          <a:p>
            <a:pPr algn="ctr">
              <a:lnSpc>
                <a:spcPts val="2855"/>
              </a:lnSpc>
              <a:spcBef>
                <a:spcPct val="0"/>
              </a:spcBef>
            </a:pPr>
            <a:r>
              <a:rPr lang="en-US" sz="2039">
                <a:solidFill>
                  <a:srgbClr val="000000"/>
                </a:solidFill>
                <a:latin typeface="DM Sans Bold"/>
              </a:rPr>
              <a:t>Long-term customers purchase fewer products across all categories compared to new customers.</a:t>
            </a:r>
          </a:p>
          <a:p>
            <a:pPr algn="ctr">
              <a:lnSpc>
                <a:spcPts val="2855"/>
              </a:lnSpc>
              <a:spcBef>
                <a:spcPct val="0"/>
              </a:spcBef>
            </a:pPr>
            <a:r>
              <a:rPr lang="en-US" sz="2039">
                <a:solidFill>
                  <a:srgbClr val="000000"/>
                </a:solidFill>
                <a:latin typeface="DM Sans Bold"/>
              </a:rPr>
              <a:t>Indicates settled preferences or specific needs among long-term customers, while new customers are still exploring.</a:t>
            </a:r>
          </a:p>
          <a:p>
            <a:pPr algn="ctr">
              <a:lnSpc>
                <a:spcPts val="2855"/>
              </a:lnSpc>
              <a:spcBef>
                <a:spcPct val="0"/>
              </a:spcBef>
            </a:pPr>
            <a:r>
              <a:rPr lang="en-US" sz="2039">
                <a:solidFill>
                  <a:srgbClr val="000000"/>
                </a:solidFill>
                <a:latin typeface="DM Sans Bold"/>
              </a:rPr>
              <a:t>Average Balance:</a:t>
            </a:r>
          </a:p>
          <a:p>
            <a:pPr algn="ctr">
              <a:lnSpc>
                <a:spcPts val="2855"/>
              </a:lnSpc>
              <a:spcBef>
                <a:spcPct val="0"/>
              </a:spcBef>
            </a:pPr>
            <a:r>
              <a:rPr lang="en-US" sz="2039">
                <a:solidFill>
                  <a:srgbClr val="000000"/>
                </a:solidFill>
                <a:latin typeface="DM Sans Bold"/>
              </a:rPr>
              <a:t>Long-term customers have a slightly higher average balance compared to new customers.</a:t>
            </a:r>
          </a:p>
          <a:p>
            <a:pPr algn="ctr">
              <a:lnSpc>
                <a:spcPts val="2855"/>
              </a:lnSpc>
              <a:spcBef>
                <a:spcPct val="0"/>
              </a:spcBef>
            </a:pPr>
            <a:r>
              <a:rPr lang="en-US" sz="2039">
                <a:solidFill>
                  <a:srgbClr val="000000"/>
                </a:solidFill>
                <a:latin typeface="DM Sans Bold"/>
              </a:rPr>
              <a:t>Suggests higher trust or commitment among long-term customers, leading to larger account balances over time.</a:t>
            </a:r>
          </a:p>
        </p:txBody>
      </p:sp>
      <p:sp>
        <p:nvSpPr>
          <p:cNvPr name="TextBox 6" id="6"/>
          <p:cNvSpPr txBox="true"/>
          <p:nvPr/>
        </p:nvSpPr>
        <p:spPr>
          <a:xfrm rot="0">
            <a:off x="0" y="6735750"/>
            <a:ext cx="17931436" cy="3194749"/>
          </a:xfrm>
          <a:prstGeom prst="rect">
            <a:avLst/>
          </a:prstGeom>
        </p:spPr>
        <p:txBody>
          <a:bodyPr anchor="t" rtlCol="false" tIns="0" lIns="0" bIns="0" rIns="0">
            <a:spAutoFit/>
          </a:bodyPr>
          <a:lstStyle/>
          <a:p>
            <a:pPr algn="ctr">
              <a:lnSpc>
                <a:spcPts val="2858"/>
              </a:lnSpc>
              <a:spcBef>
                <a:spcPct val="0"/>
              </a:spcBef>
            </a:pPr>
            <a:r>
              <a:rPr lang="en-US" sz="2041">
                <a:solidFill>
                  <a:srgbClr val="000000"/>
                </a:solidFill>
                <a:latin typeface="DM Sans Bold"/>
              </a:rPr>
              <a:t>Customer Exits:</a:t>
            </a:r>
          </a:p>
          <a:p>
            <a:pPr algn="ctr">
              <a:lnSpc>
                <a:spcPts val="2858"/>
              </a:lnSpc>
              <a:spcBef>
                <a:spcPct val="0"/>
              </a:spcBef>
            </a:pPr>
            <a:r>
              <a:rPr lang="en-US" sz="2041">
                <a:solidFill>
                  <a:srgbClr val="000000"/>
                </a:solidFill>
                <a:latin typeface="DM Sans Bold"/>
              </a:rPr>
              <a:t>New customers have a higher rate of exiting compared to long-term customers.</a:t>
            </a:r>
          </a:p>
          <a:p>
            <a:pPr algn="ctr">
              <a:lnSpc>
                <a:spcPts val="2858"/>
              </a:lnSpc>
              <a:spcBef>
                <a:spcPct val="0"/>
              </a:spcBef>
            </a:pPr>
            <a:r>
              <a:rPr lang="en-US" sz="2041">
                <a:solidFill>
                  <a:srgbClr val="000000"/>
                </a:solidFill>
                <a:latin typeface="DM Sans Bold"/>
              </a:rPr>
              <a:t>Indicates potentially lower satisfaction or commitment among new customers, resulting in higher churn rates.</a:t>
            </a:r>
          </a:p>
          <a:p>
            <a:pPr algn="ctr">
              <a:lnSpc>
                <a:spcPts val="2858"/>
              </a:lnSpc>
              <a:spcBef>
                <a:spcPct val="0"/>
              </a:spcBef>
            </a:pPr>
            <a:r>
              <a:rPr lang="en-US" sz="2041">
                <a:solidFill>
                  <a:srgbClr val="000000"/>
                </a:solidFill>
                <a:latin typeface="DM Sans Bold"/>
              </a:rPr>
              <a:t>Customer Activity:</a:t>
            </a:r>
          </a:p>
          <a:p>
            <a:pPr algn="ctr">
              <a:lnSpc>
                <a:spcPts val="2858"/>
              </a:lnSpc>
              <a:spcBef>
                <a:spcPct val="0"/>
              </a:spcBef>
            </a:pPr>
            <a:r>
              <a:rPr lang="en-US" sz="2041">
                <a:solidFill>
                  <a:srgbClr val="000000"/>
                </a:solidFill>
                <a:latin typeface="DM Sans Bold"/>
              </a:rPr>
              <a:t>Long-term customers are more likely to be active compared to new customers.</a:t>
            </a:r>
          </a:p>
          <a:p>
            <a:pPr algn="ctr">
              <a:lnSpc>
                <a:spcPts val="2858"/>
              </a:lnSpc>
              <a:spcBef>
                <a:spcPct val="0"/>
              </a:spcBef>
            </a:pPr>
            <a:r>
              <a:rPr lang="en-US" sz="2041">
                <a:solidFill>
                  <a:srgbClr val="000000"/>
                </a:solidFill>
                <a:latin typeface="DM Sans Bold"/>
              </a:rPr>
              <a:t>Shows higher engagement among long-term customers, possibly due to established relationships and satisfaction.</a:t>
            </a:r>
          </a:p>
          <a:p>
            <a:pPr algn="ctr">
              <a:lnSpc>
                <a:spcPts val="2858"/>
              </a:lnSpc>
              <a:spcBef>
                <a:spcPct val="0"/>
              </a:spcBef>
            </a:pPr>
            <a:r>
              <a:rPr lang="en-US" sz="2041">
                <a:solidFill>
                  <a:srgbClr val="000000"/>
                </a:solidFill>
                <a:latin typeface="DM Sans Bold"/>
              </a:rPr>
              <a:t>Credit Card Usage:</a:t>
            </a:r>
          </a:p>
          <a:p>
            <a:pPr algn="ctr">
              <a:lnSpc>
                <a:spcPts val="2858"/>
              </a:lnSpc>
              <a:spcBef>
                <a:spcPct val="0"/>
              </a:spcBef>
            </a:pPr>
            <a:r>
              <a:rPr lang="en-US" sz="2041">
                <a:solidFill>
                  <a:srgbClr val="000000"/>
                </a:solidFill>
                <a:latin typeface="DM Sans Bold"/>
              </a:rPr>
              <a:t>Long-term customers are more likely to have credit cards compared to new customers.</a:t>
            </a:r>
          </a:p>
          <a:p>
            <a:pPr algn="ctr">
              <a:lnSpc>
                <a:spcPts val="2858"/>
              </a:lnSpc>
              <a:spcBef>
                <a:spcPct val="0"/>
              </a:spcBef>
            </a:pPr>
            <a:r>
              <a:rPr lang="en-US" sz="2041">
                <a:solidFill>
                  <a:srgbClr val="000000"/>
                </a:solidFill>
                <a:latin typeface="DM Sans Bold"/>
              </a:rPr>
              <a:t>Implies higher trust and willingness to engage in financial transactions among long-term customers, potentially leading to increased loyalty.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4722611" y="1046647"/>
            <a:ext cx="7999487" cy="4522496"/>
          </a:xfrm>
          <a:custGeom>
            <a:avLst/>
            <a:gdLst/>
            <a:ahLst/>
            <a:cxnLst/>
            <a:rect r="r" b="b" t="t" l="l"/>
            <a:pathLst>
              <a:path h="4522496" w="7999487">
                <a:moveTo>
                  <a:pt x="0" y="0"/>
                </a:moveTo>
                <a:lnTo>
                  <a:pt x="7999487" y="0"/>
                </a:lnTo>
                <a:lnTo>
                  <a:pt x="7999487" y="4522496"/>
                </a:lnTo>
                <a:lnTo>
                  <a:pt x="0" y="4522496"/>
                </a:lnTo>
                <a:lnTo>
                  <a:pt x="0" y="0"/>
                </a:lnTo>
                <a:close/>
              </a:path>
            </a:pathLst>
          </a:custGeom>
          <a:blipFill>
            <a:blip r:embed="rId3"/>
            <a:stretch>
              <a:fillRect l="-1215" t="0" r="0" b="0"/>
            </a:stretch>
          </a:blipFill>
        </p:spPr>
      </p:sp>
      <p:sp>
        <p:nvSpPr>
          <p:cNvPr name="TextBox 4" id="4"/>
          <p:cNvSpPr txBox="true"/>
          <p:nvPr/>
        </p:nvSpPr>
        <p:spPr>
          <a:xfrm rot="0">
            <a:off x="0" y="183047"/>
            <a:ext cx="18288000"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DM Sans Bold"/>
              </a:rPr>
              <a:t>Product Affinity Study &amp; Risk Management Assessment </a:t>
            </a:r>
          </a:p>
        </p:txBody>
      </p:sp>
      <p:sp>
        <p:nvSpPr>
          <p:cNvPr name="TextBox 5" id="5"/>
          <p:cNvSpPr txBox="true"/>
          <p:nvPr/>
        </p:nvSpPr>
        <p:spPr>
          <a:xfrm rot="0">
            <a:off x="0" y="5690235"/>
            <a:ext cx="18288000" cy="4596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DM Sans Bold"/>
              </a:rPr>
              <a:t>This report helps us identify which demographic segments appear to pose the highest financial risk to the bank based on customer profiles, and why</a:t>
            </a:r>
          </a:p>
          <a:p>
            <a:pPr algn="ctr">
              <a:lnSpc>
                <a:spcPts val="3359"/>
              </a:lnSpc>
              <a:spcBef>
                <a:spcPct val="0"/>
              </a:spcBef>
            </a:pPr>
            <a:r>
              <a:rPr lang="en-US" sz="2400">
                <a:solidFill>
                  <a:srgbClr val="000000"/>
                </a:solidFill>
                <a:latin typeface="DM Sans Bold"/>
              </a:rPr>
              <a:t>Credit Score and Age:</a:t>
            </a:r>
          </a:p>
          <a:p>
            <a:pPr algn="ctr">
              <a:lnSpc>
                <a:spcPts val="3359"/>
              </a:lnSpc>
              <a:spcBef>
                <a:spcPct val="0"/>
              </a:spcBef>
            </a:pPr>
            <a:r>
              <a:rPr lang="en-US" sz="2400">
                <a:solidFill>
                  <a:srgbClr val="000000"/>
                </a:solidFill>
                <a:latin typeface="DM Sans Bold"/>
              </a:rPr>
              <a:t>Customers with lower credit scores and younger age might pose higher financial risks as they could have less financial stability and experience managing their finances.</a:t>
            </a:r>
          </a:p>
          <a:p>
            <a:pPr algn="ctr">
              <a:lnSpc>
                <a:spcPts val="3359"/>
              </a:lnSpc>
              <a:spcBef>
                <a:spcPct val="0"/>
              </a:spcBef>
            </a:pPr>
            <a:r>
              <a:rPr lang="en-US" sz="2400">
                <a:solidFill>
                  <a:srgbClr val="000000"/>
                </a:solidFill>
                <a:latin typeface="DM Sans Bold"/>
              </a:rPr>
              <a:t>Tenure and Age:</a:t>
            </a:r>
          </a:p>
          <a:p>
            <a:pPr algn="ctr">
              <a:lnSpc>
                <a:spcPts val="3359"/>
              </a:lnSpc>
              <a:spcBef>
                <a:spcPct val="0"/>
              </a:spcBef>
            </a:pPr>
            <a:r>
              <a:rPr lang="en-US" sz="2400">
                <a:solidFill>
                  <a:srgbClr val="000000"/>
                </a:solidFill>
                <a:latin typeface="DM Sans Bold"/>
              </a:rPr>
              <a:t>Newer customers, especially younger ones, might be riskier as they may not have established a long-term relationship with the bank yet.</a:t>
            </a:r>
          </a:p>
          <a:p>
            <a:pPr algn="ctr">
              <a:lnSpc>
                <a:spcPts val="3359"/>
              </a:lnSpc>
              <a:spcBef>
                <a:spcPct val="0"/>
              </a:spcBef>
            </a:pPr>
            <a:r>
              <a:rPr lang="en-US" sz="2400">
                <a:solidFill>
                  <a:srgbClr val="000000"/>
                </a:solidFill>
                <a:latin typeface="DM Sans Bold"/>
              </a:rPr>
              <a:t>Balance and Estimated Salary:</a:t>
            </a:r>
          </a:p>
          <a:p>
            <a:pPr algn="ctr">
              <a:lnSpc>
                <a:spcPts val="3359"/>
              </a:lnSpc>
              <a:spcBef>
                <a:spcPct val="0"/>
              </a:spcBef>
            </a:pPr>
            <a:r>
              <a:rPr lang="en-US" sz="2400">
                <a:solidFill>
                  <a:srgbClr val="000000"/>
                </a:solidFill>
                <a:latin typeface="DM Sans Bold"/>
              </a:rPr>
              <a:t>Customers with lower balances and salaries might be more prone to financial difficulties, increasing the risk of default or leaving the bank.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614029" y="128536"/>
            <a:ext cx="14074769" cy="6890432"/>
          </a:xfrm>
          <a:custGeom>
            <a:avLst/>
            <a:gdLst/>
            <a:ahLst/>
            <a:cxnLst/>
            <a:rect r="r" b="b" t="t" l="l"/>
            <a:pathLst>
              <a:path h="6890432" w="14074769">
                <a:moveTo>
                  <a:pt x="0" y="0"/>
                </a:moveTo>
                <a:lnTo>
                  <a:pt x="14074769" y="0"/>
                </a:lnTo>
                <a:lnTo>
                  <a:pt x="14074769" y="6890433"/>
                </a:lnTo>
                <a:lnTo>
                  <a:pt x="0" y="6890433"/>
                </a:lnTo>
                <a:lnTo>
                  <a:pt x="0" y="0"/>
                </a:lnTo>
                <a:close/>
              </a:path>
            </a:pathLst>
          </a:custGeom>
          <a:blipFill>
            <a:blip r:embed="rId3"/>
            <a:stretch>
              <a:fillRect l="0" t="0" r="0" b="0"/>
            </a:stretch>
          </a:blipFill>
        </p:spPr>
      </p:sp>
      <p:sp>
        <p:nvSpPr>
          <p:cNvPr name="TextBox 4" id="4"/>
          <p:cNvSpPr txBox="true"/>
          <p:nvPr/>
        </p:nvSpPr>
        <p:spPr>
          <a:xfrm rot="0">
            <a:off x="514350" y="6971344"/>
            <a:ext cx="17259300" cy="30511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DM Sans Bold"/>
              </a:rPr>
              <a:t>This report helps us identify which bank products or services are most commonly used together, and how might this influence cross-selling strategies</a:t>
            </a:r>
          </a:p>
          <a:p>
            <a:pPr algn="ctr">
              <a:lnSpc>
                <a:spcPts val="3499"/>
              </a:lnSpc>
              <a:spcBef>
                <a:spcPct val="0"/>
              </a:spcBef>
            </a:pPr>
          </a:p>
          <a:p>
            <a:pPr algn="ctr">
              <a:lnSpc>
                <a:spcPts val="3499"/>
              </a:lnSpc>
              <a:spcBef>
                <a:spcPct val="0"/>
              </a:spcBef>
            </a:pPr>
            <a:r>
              <a:rPr lang="en-US" sz="2499">
                <a:solidFill>
                  <a:srgbClr val="000000"/>
                </a:solidFill>
                <a:latin typeface="DM Sans Bold"/>
              </a:rPr>
              <a:t>The customers frequently using a credit card, might also be interested in other banking products like personal loans or investment accounts.</a:t>
            </a:r>
          </a:p>
          <a:p>
            <a:pPr algn="ctr">
              <a:lnSpc>
                <a:spcPts val="3499"/>
              </a:lnSpc>
              <a:spcBef>
                <a:spcPct val="0"/>
              </a:spcBef>
            </a:pPr>
            <a:r>
              <a:rPr lang="en-US" sz="2499">
                <a:solidFill>
                  <a:srgbClr val="000000"/>
                </a:solidFill>
                <a:latin typeface="DM Sans Bold"/>
              </a:rPr>
              <a:t>The active members tend to have multiple products, so offering incentives or rewards for bundling additional services could be effective in retaining these customers.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197359" y="1199533"/>
            <a:ext cx="8790789" cy="4895263"/>
          </a:xfrm>
          <a:custGeom>
            <a:avLst/>
            <a:gdLst/>
            <a:ahLst/>
            <a:cxnLst/>
            <a:rect r="r" b="b" t="t" l="l"/>
            <a:pathLst>
              <a:path h="4895263" w="8790789">
                <a:moveTo>
                  <a:pt x="0" y="0"/>
                </a:moveTo>
                <a:lnTo>
                  <a:pt x="8790789" y="0"/>
                </a:lnTo>
                <a:lnTo>
                  <a:pt x="8790789" y="4895262"/>
                </a:lnTo>
                <a:lnTo>
                  <a:pt x="0" y="4895262"/>
                </a:lnTo>
                <a:lnTo>
                  <a:pt x="0" y="0"/>
                </a:lnTo>
                <a:close/>
              </a:path>
            </a:pathLst>
          </a:custGeom>
          <a:blipFill>
            <a:blip r:embed="rId3"/>
            <a:stretch>
              <a:fillRect l="0" t="0" r="0" b="0"/>
            </a:stretch>
          </a:blipFill>
        </p:spPr>
      </p:sp>
      <p:sp>
        <p:nvSpPr>
          <p:cNvPr name="TextBox 4" id="4"/>
          <p:cNvSpPr txBox="true"/>
          <p:nvPr/>
        </p:nvSpPr>
        <p:spPr>
          <a:xfrm rot="0">
            <a:off x="122130" y="-152400"/>
            <a:ext cx="18043740" cy="1351933"/>
          </a:xfrm>
          <a:prstGeom prst="rect">
            <a:avLst/>
          </a:prstGeom>
        </p:spPr>
        <p:txBody>
          <a:bodyPr anchor="t" rtlCol="false" tIns="0" lIns="0" bIns="0" rIns="0">
            <a:spAutoFit/>
          </a:bodyPr>
          <a:lstStyle/>
          <a:p>
            <a:pPr algn="ctr">
              <a:lnSpc>
                <a:spcPts val="11059"/>
              </a:lnSpc>
              <a:spcBef>
                <a:spcPct val="0"/>
              </a:spcBef>
            </a:pPr>
            <a:r>
              <a:rPr lang="en-US" sz="7899">
                <a:solidFill>
                  <a:srgbClr val="000000"/>
                </a:solidFill>
                <a:latin typeface="DM Sans Bold"/>
              </a:rPr>
              <a:t>Customer Exit Reasons Exploration</a:t>
            </a:r>
          </a:p>
        </p:txBody>
      </p:sp>
      <p:sp>
        <p:nvSpPr>
          <p:cNvPr name="TextBox 5" id="5"/>
          <p:cNvSpPr txBox="true"/>
          <p:nvPr/>
        </p:nvSpPr>
        <p:spPr>
          <a:xfrm rot="0">
            <a:off x="499189" y="5921375"/>
            <a:ext cx="17788811" cy="43656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DM Sans Bold"/>
              </a:rPr>
              <a:t>This report provides insights into common characteristics or trends among customers who have exited that could explain their reasons for leaving</a:t>
            </a:r>
          </a:p>
          <a:p>
            <a:pPr algn="ctr">
              <a:lnSpc>
                <a:spcPts val="3499"/>
              </a:lnSpc>
              <a:spcBef>
                <a:spcPct val="0"/>
              </a:spcBef>
            </a:pPr>
          </a:p>
          <a:p>
            <a:pPr algn="ctr">
              <a:lnSpc>
                <a:spcPts val="3499"/>
              </a:lnSpc>
              <a:spcBef>
                <a:spcPct val="0"/>
              </a:spcBef>
            </a:pPr>
            <a:r>
              <a:rPr lang="en-US" sz="2499">
                <a:solidFill>
                  <a:srgbClr val="000000"/>
                </a:solidFill>
                <a:latin typeface="DM Sans Bold"/>
              </a:rPr>
              <a:t>Low Credit Score: Customers with lower credit scores tend to have higher churn rates. This could indicate that customers with poor credit scores may face financial difficulties, leading them to exit.</a:t>
            </a:r>
          </a:p>
          <a:p>
            <a:pPr algn="ctr">
              <a:lnSpc>
                <a:spcPts val="3499"/>
              </a:lnSpc>
              <a:spcBef>
                <a:spcPct val="0"/>
              </a:spcBef>
            </a:pPr>
            <a:r>
              <a:rPr lang="en-US" sz="2499">
                <a:solidFill>
                  <a:srgbClr val="000000"/>
                </a:solidFill>
                <a:latin typeface="DM Sans Bold"/>
              </a:rPr>
              <a:t>Gender: Female customers have a higher churn rate compared to male customers. This difference could be due to various factors such as different financial needs or experiences.</a:t>
            </a:r>
          </a:p>
          <a:p>
            <a:pPr algn="ctr">
              <a:lnSpc>
                <a:spcPts val="3499"/>
              </a:lnSpc>
              <a:spcBef>
                <a:spcPct val="0"/>
              </a:spcBef>
            </a:pPr>
            <a:r>
              <a:rPr lang="en-US" sz="2499">
                <a:solidFill>
                  <a:srgbClr val="000000"/>
                </a:solidFill>
                <a:latin typeface="DM Sans Bold"/>
              </a:rPr>
              <a:t>Non-Credit Card Holders: Customers who do not hold credit cards have a slightly higher churn rate compared to credit card holders. This could suggest that those without credit cards might have limited financial flexibility or access to certain services, leading them to churn.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0" y="158750"/>
            <a:ext cx="18288000" cy="98933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DM Sans"/>
              </a:rPr>
              <a:t>Number of Products: Customers with fewer products (likely banking or financial products) have higher churn rates. This could imply that customers who have a limited relationship with the bank are more likely to leave.</a:t>
            </a:r>
          </a:p>
          <a:p>
            <a:pPr algn="ctr">
              <a:lnSpc>
                <a:spcPts val="4900"/>
              </a:lnSpc>
              <a:spcBef>
                <a:spcPct val="0"/>
              </a:spcBef>
            </a:pPr>
            <a:r>
              <a:rPr lang="en-US" sz="3500">
                <a:solidFill>
                  <a:srgbClr val="000000"/>
                </a:solidFill>
                <a:latin typeface="DM Sans"/>
              </a:rPr>
              <a:t>Age Above 50: Surprisingly, customers aged 50 and above have a significantly high churn rate. This may be due to changes in financial needs, relocation, or retirement.</a:t>
            </a:r>
          </a:p>
          <a:p>
            <a:pPr algn="ctr">
              <a:lnSpc>
                <a:spcPts val="4900"/>
              </a:lnSpc>
              <a:spcBef>
                <a:spcPct val="0"/>
              </a:spcBef>
            </a:pPr>
            <a:r>
              <a:rPr lang="en-US" sz="3500">
                <a:solidFill>
                  <a:srgbClr val="000000"/>
                </a:solidFill>
                <a:latin typeface="DM Sans"/>
              </a:rPr>
              <a:t>Credit Score and Tenure Interaction: While there isn't a direct correlation between tenure and churn rate, customers with longer tenure and higher credit scores seem to have slightly lower churn rates. This could imply that building a longer-term relationship and financial stability reduces the likelihood of churn.</a:t>
            </a:r>
          </a:p>
          <a:p>
            <a:pPr algn="ctr">
              <a:lnSpc>
                <a:spcPts val="4900"/>
              </a:lnSpc>
              <a:spcBef>
                <a:spcPct val="0"/>
              </a:spcBef>
            </a:pPr>
            <a:r>
              <a:rPr lang="en-US" sz="3500">
                <a:solidFill>
                  <a:srgbClr val="000000"/>
                </a:solidFill>
                <a:latin typeface="DM Sans"/>
              </a:rPr>
              <a:t>Churn Rate by Tenure: There isn't a clear trend in churn rate based on tenure alone, but it's worth noting that customers with a tenure of 5 years have a higher churn rate compared to other tenures. This could indicate a potential dissatisfaction or need for revaluation of services around the 5-year mark.</a:t>
            </a:r>
          </a:p>
          <a:p>
            <a:pPr algn="ctr">
              <a:lnSpc>
                <a:spcPts val="4900"/>
              </a:lnSpc>
              <a:spcBef>
                <a:spcPct val="0"/>
              </a:spcBef>
            </a:pPr>
            <a:r>
              <a:rPr lang="en-US" sz="3500">
                <a:solidFill>
                  <a:srgbClr val="000000"/>
                </a:solidFill>
                <a:latin typeface="DM Sans"/>
              </a:rPr>
              <a:t>In summary, customers who have exited tend to be older, have lower credit scores, and have fewer banking products. However, there are also interesting variations based on gender, age, and credit card usage.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06775" y="2255335"/>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184792"/>
            <a:ext cx="11106775" cy="10183798"/>
          </a:xfrm>
          <a:prstGeom prst="rect">
            <a:avLst/>
          </a:prstGeom>
        </p:spPr>
        <p:txBody>
          <a:bodyPr anchor="t" rtlCol="false" tIns="0" lIns="0" bIns="0" rIns="0">
            <a:spAutoFit/>
          </a:bodyPr>
          <a:lstStyle/>
          <a:p>
            <a:pPr algn="ctr">
              <a:lnSpc>
                <a:spcPts val="6999"/>
              </a:lnSpc>
              <a:spcBef>
                <a:spcPct val="0"/>
              </a:spcBef>
            </a:pPr>
            <a:r>
              <a:rPr lang="en-US" sz="4999">
                <a:solidFill>
                  <a:srgbClr val="000000"/>
                </a:solidFill>
                <a:latin typeface="DM Sans Bold"/>
              </a:rPr>
              <a:t>Recommendations: </a:t>
            </a:r>
          </a:p>
          <a:p>
            <a:pPr algn="ctr">
              <a:lnSpc>
                <a:spcPts val="2659"/>
              </a:lnSpc>
              <a:spcBef>
                <a:spcPct val="0"/>
              </a:spcBef>
            </a:pPr>
          </a:p>
          <a:p>
            <a:pPr algn="ctr">
              <a:lnSpc>
                <a:spcPts val="2659"/>
              </a:lnSpc>
              <a:spcBef>
                <a:spcPct val="0"/>
              </a:spcBef>
            </a:pPr>
            <a:r>
              <a:rPr lang="en-US" sz="1899">
                <a:solidFill>
                  <a:srgbClr val="000000"/>
                </a:solidFill>
                <a:latin typeface="DM Sans"/>
              </a:rPr>
              <a:t>Targeted Communication: Personalized communication and offers for at-risk customers.</a:t>
            </a:r>
          </a:p>
          <a:p>
            <a:pPr algn="ctr">
              <a:lnSpc>
                <a:spcPts val="2659"/>
              </a:lnSpc>
              <a:spcBef>
                <a:spcPct val="0"/>
              </a:spcBef>
            </a:pPr>
          </a:p>
          <a:p>
            <a:pPr algn="ctr">
              <a:lnSpc>
                <a:spcPts val="2659"/>
              </a:lnSpc>
              <a:spcBef>
                <a:spcPct val="0"/>
              </a:spcBef>
            </a:pPr>
            <a:r>
              <a:rPr lang="en-US" sz="1899">
                <a:solidFill>
                  <a:srgbClr val="000000"/>
                </a:solidFill>
                <a:latin typeface="DM Sans"/>
              </a:rPr>
              <a:t>Retention Incentives: Customers who are above 50 years of age are more inclined to exit the bank. Special offers and rewards for older customers and those with lower credit scores or balances.</a:t>
            </a:r>
          </a:p>
          <a:p>
            <a:pPr algn="ctr">
              <a:lnSpc>
                <a:spcPts val="2659"/>
              </a:lnSpc>
              <a:spcBef>
                <a:spcPct val="0"/>
              </a:spcBef>
            </a:pPr>
          </a:p>
          <a:p>
            <a:pPr algn="ctr">
              <a:lnSpc>
                <a:spcPts val="2659"/>
              </a:lnSpc>
              <a:spcBef>
                <a:spcPct val="0"/>
              </a:spcBef>
            </a:pPr>
            <a:r>
              <a:rPr lang="en-US" sz="1899">
                <a:solidFill>
                  <a:srgbClr val="000000"/>
                </a:solidFill>
                <a:latin typeface="DM Sans"/>
              </a:rPr>
              <a:t>Product Enhancement: Introduce new products tailored to specific customer segments.</a:t>
            </a:r>
          </a:p>
          <a:p>
            <a:pPr algn="ctr">
              <a:lnSpc>
                <a:spcPts val="2659"/>
              </a:lnSpc>
              <a:spcBef>
                <a:spcPct val="0"/>
              </a:spcBef>
            </a:pPr>
          </a:p>
          <a:p>
            <a:pPr algn="ctr">
              <a:lnSpc>
                <a:spcPts val="2659"/>
              </a:lnSpc>
              <a:spcBef>
                <a:spcPct val="0"/>
              </a:spcBef>
            </a:pPr>
            <a:r>
              <a:rPr lang="en-US" sz="1899">
                <a:solidFill>
                  <a:srgbClr val="000000"/>
                </a:solidFill>
                <a:latin typeface="DM Sans"/>
              </a:rPr>
              <a:t>Customer Service: Customers with low balances and estimated salaries are more susceptible to exiting the bank. Focus on excellent service and proactive outreach to address concerns.</a:t>
            </a:r>
          </a:p>
          <a:p>
            <a:pPr algn="ctr">
              <a:lnSpc>
                <a:spcPts val="2659"/>
              </a:lnSpc>
              <a:spcBef>
                <a:spcPct val="0"/>
              </a:spcBef>
            </a:pPr>
          </a:p>
          <a:p>
            <a:pPr algn="ctr">
              <a:lnSpc>
                <a:spcPts val="2659"/>
              </a:lnSpc>
              <a:spcBef>
                <a:spcPct val="0"/>
              </a:spcBef>
            </a:pPr>
            <a:r>
              <a:rPr lang="en-US" sz="1899">
                <a:solidFill>
                  <a:srgbClr val="000000"/>
                </a:solidFill>
                <a:latin typeface="DM Sans"/>
              </a:rPr>
              <a:t>Credit Card Promotion: Customers who do not hold credit cards are more inclined to exit the bank. Encourage credit card adoption with benefits and rewards.</a:t>
            </a:r>
          </a:p>
          <a:p>
            <a:pPr algn="ctr">
              <a:lnSpc>
                <a:spcPts val="2659"/>
              </a:lnSpc>
              <a:spcBef>
                <a:spcPct val="0"/>
              </a:spcBef>
            </a:pPr>
          </a:p>
          <a:p>
            <a:pPr algn="ctr">
              <a:lnSpc>
                <a:spcPts val="2659"/>
              </a:lnSpc>
              <a:spcBef>
                <a:spcPct val="0"/>
              </a:spcBef>
            </a:pPr>
            <a:r>
              <a:rPr lang="en-US" sz="1899">
                <a:solidFill>
                  <a:srgbClr val="000000"/>
                </a:solidFill>
                <a:latin typeface="DM Sans"/>
              </a:rPr>
              <a:t>Product Bundling: Customers with fewer products are more predisposed to exit the bank. Offer discounts for using multiple bank services.</a:t>
            </a:r>
          </a:p>
          <a:p>
            <a:pPr algn="ctr">
              <a:lnSpc>
                <a:spcPts val="2659"/>
              </a:lnSpc>
              <a:spcBef>
                <a:spcPct val="0"/>
              </a:spcBef>
            </a:pPr>
          </a:p>
          <a:p>
            <a:pPr algn="ctr">
              <a:lnSpc>
                <a:spcPts val="2659"/>
              </a:lnSpc>
              <a:spcBef>
                <a:spcPct val="0"/>
              </a:spcBef>
            </a:pPr>
            <a:r>
              <a:rPr lang="en-US" sz="1899">
                <a:solidFill>
                  <a:srgbClr val="000000"/>
                </a:solidFill>
                <a:latin typeface="DM Sans"/>
              </a:rPr>
              <a:t>Financial Education: Provide resources to improve financial literacy and promote loyalty.</a:t>
            </a:r>
          </a:p>
          <a:p>
            <a:pPr algn="ctr">
              <a:lnSpc>
                <a:spcPts val="2659"/>
              </a:lnSpc>
              <a:spcBef>
                <a:spcPct val="0"/>
              </a:spcBef>
            </a:pPr>
          </a:p>
          <a:p>
            <a:pPr algn="ctr">
              <a:lnSpc>
                <a:spcPts val="2659"/>
              </a:lnSpc>
              <a:spcBef>
                <a:spcPct val="0"/>
              </a:spcBef>
            </a:pPr>
            <a:r>
              <a:rPr lang="en-US" sz="1899">
                <a:solidFill>
                  <a:srgbClr val="000000"/>
                </a:solidFill>
                <a:latin typeface="DM Sans"/>
              </a:rPr>
              <a:t>Retention Campaigns: Targeted campaigns based on segmentation and behavior analysis.</a:t>
            </a:r>
          </a:p>
          <a:p>
            <a:pPr algn="ctr">
              <a:lnSpc>
                <a:spcPts val="2659"/>
              </a:lnSpc>
              <a:spcBef>
                <a:spcPct val="0"/>
              </a:spcBef>
            </a:pPr>
          </a:p>
          <a:p>
            <a:pPr algn="ctr">
              <a:lnSpc>
                <a:spcPts val="2659"/>
              </a:lnSpc>
              <a:spcBef>
                <a:spcPct val="0"/>
              </a:spcBef>
            </a:pPr>
            <a:r>
              <a:rPr lang="en-US" sz="1899">
                <a:solidFill>
                  <a:srgbClr val="000000"/>
                </a:solidFill>
                <a:latin typeface="DM Sans"/>
              </a:rPr>
              <a:t>Feedback Collection: Regularly gather feedback to improve products and services.</a:t>
            </a:r>
          </a:p>
          <a:p>
            <a:pPr algn="ctr">
              <a:lnSpc>
                <a:spcPts val="2659"/>
              </a:lnSpc>
              <a:spcBef>
                <a:spcPct val="0"/>
              </a:spcBef>
            </a:pPr>
          </a:p>
          <a:p>
            <a:pPr algn="ctr">
              <a:lnSpc>
                <a:spcPts val="2659"/>
              </a:lnSpc>
              <a:spcBef>
                <a:spcPct val="0"/>
              </a:spcBef>
            </a:pPr>
            <a:r>
              <a:rPr lang="en-US" sz="1899">
                <a:solidFill>
                  <a:srgbClr val="000000"/>
                </a:solidFill>
                <a:latin typeface="DM Sans"/>
              </a:rPr>
              <a:t>Relationship Building: Customers with a 4-to-5-year tenure are more predisposed to exit the bank. Foster long-term relationships through reliability and trustworthiness.</a:t>
            </a:r>
          </a:p>
          <a:p>
            <a:pPr algn="ctr">
              <a:lnSpc>
                <a:spcPts val="2659"/>
              </a:lnSpc>
              <a:spcBef>
                <a:spcPct val="0"/>
              </a:spcBef>
            </a:pPr>
          </a:p>
          <a:p>
            <a:pPr algn="ctr">
              <a:lnSpc>
                <a:spcPts val="2659"/>
              </a:lnSpc>
              <a:spcBef>
                <a:spcPct val="0"/>
              </a:spcBef>
            </a:pPr>
            <a:r>
              <a:rPr lang="en-US" sz="1899">
                <a:solidFill>
                  <a:srgbClr val="000000"/>
                </a:solidFill>
                <a:latin typeface="DM Sans"/>
              </a:rPr>
              <a:t>By implementing these strategies, the bank can effectively reduce churn rates and improve customer retention, leading to increased customer satisfaction and loyalty.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5384"/>
            <a:ext cx="18288000" cy="10256231"/>
          </a:xfrm>
          <a:custGeom>
            <a:avLst/>
            <a:gdLst/>
            <a:ahLst/>
            <a:cxnLst/>
            <a:rect r="r" b="b" t="t" l="l"/>
            <a:pathLst>
              <a:path h="10256231" w="18288000">
                <a:moveTo>
                  <a:pt x="0" y="0"/>
                </a:moveTo>
                <a:lnTo>
                  <a:pt x="18288000" y="0"/>
                </a:lnTo>
                <a:lnTo>
                  <a:pt x="18288000" y="10256232"/>
                </a:lnTo>
                <a:lnTo>
                  <a:pt x="0" y="10256232"/>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234356"/>
            <a:ext cx="11494598" cy="37020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DM Sans Bold"/>
              </a:rPr>
              <a:t>A bank is a financial institution that is licensed to accept checking and savings deposits and make loans. Banks also provide related services such as individual retirement accounts (IRAs), certificates of deposit (CDs), currency exchange, and safe deposit boxes.</a:t>
            </a:r>
          </a:p>
        </p:txBody>
      </p:sp>
      <p:sp>
        <p:nvSpPr>
          <p:cNvPr name="TextBox 5" id="5"/>
          <p:cNvSpPr txBox="true"/>
          <p:nvPr/>
        </p:nvSpPr>
        <p:spPr>
          <a:xfrm rot="0">
            <a:off x="372043" y="4174513"/>
            <a:ext cx="10485043" cy="49085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M Sans Bold"/>
              </a:rPr>
              <a:t>A bank is a financial institution that is licensed to accept checking and savings deposits and make loans. Banks also provide related services such as individual retirement accounts (IRAs), certificates of deposit (CDs), currency exchange, and safe deposit boxes.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571005" y="1464300"/>
            <a:ext cx="7145991" cy="4149538"/>
          </a:xfrm>
          <a:custGeom>
            <a:avLst/>
            <a:gdLst/>
            <a:ahLst/>
            <a:cxnLst/>
            <a:rect r="r" b="b" t="t" l="l"/>
            <a:pathLst>
              <a:path h="4149538" w="7145991">
                <a:moveTo>
                  <a:pt x="0" y="0"/>
                </a:moveTo>
                <a:lnTo>
                  <a:pt x="7145990" y="0"/>
                </a:lnTo>
                <a:lnTo>
                  <a:pt x="7145990" y="4149538"/>
                </a:lnTo>
                <a:lnTo>
                  <a:pt x="0" y="4149538"/>
                </a:lnTo>
                <a:lnTo>
                  <a:pt x="0" y="0"/>
                </a:lnTo>
                <a:close/>
              </a:path>
            </a:pathLst>
          </a:custGeom>
          <a:blipFill>
            <a:blip r:embed="rId3"/>
            <a:stretch>
              <a:fillRect l="0" t="0" r="0" b="0"/>
            </a:stretch>
          </a:blipFill>
        </p:spPr>
      </p:sp>
      <p:sp>
        <p:nvSpPr>
          <p:cNvPr name="TextBox 4" id="4"/>
          <p:cNvSpPr txBox="true"/>
          <p:nvPr/>
        </p:nvSpPr>
        <p:spPr>
          <a:xfrm rot="0">
            <a:off x="0" y="5616369"/>
            <a:ext cx="17860124" cy="4670631"/>
          </a:xfrm>
          <a:prstGeom prst="rect">
            <a:avLst/>
          </a:prstGeom>
        </p:spPr>
        <p:txBody>
          <a:bodyPr anchor="t" rtlCol="false" tIns="0" lIns="0" bIns="0" rIns="0">
            <a:spAutoFit/>
          </a:bodyPr>
          <a:lstStyle/>
          <a:p>
            <a:pPr algn="ctr">
              <a:lnSpc>
                <a:spcPts val="4647"/>
              </a:lnSpc>
              <a:spcBef>
                <a:spcPct val="0"/>
              </a:spcBef>
            </a:pPr>
            <a:r>
              <a:rPr lang="en-US" sz="3319">
                <a:solidFill>
                  <a:srgbClr val="000000"/>
                </a:solidFill>
                <a:latin typeface="DM Sans Bold"/>
              </a:rPr>
              <a:t>Welcome, everyone. Today, we'll delve into the critical task of understanding and reducing customer churn for our bank. As an analytical CRM specialist, my aim is to present actionable insights derived from our customer-related datasets. By leveraging these insights, we can not only reduce churn but also improve service delivery and enhance overall customer satisfaction.</a:t>
            </a:r>
          </a:p>
          <a:p>
            <a:pPr algn="ctr">
              <a:lnSpc>
                <a:spcPts val="4647"/>
              </a:lnSpc>
              <a:spcBef>
                <a:spcPct val="0"/>
              </a:spcBef>
            </a:pPr>
            <a:r>
              <a:rPr lang="en-US" sz="3319">
                <a:solidFill>
                  <a:srgbClr val="000000"/>
                </a:solidFill>
                <a:latin typeface="DM Sans Bold"/>
              </a:rPr>
              <a:t>In this presentation, we'll explore the factors contributing to customer churn, analyze customer demographics and behavior, and provide recommendations for decreasing churn and improving service. Let's dive in.</a:t>
            </a:r>
          </a:p>
        </p:txBody>
      </p:sp>
      <p:sp>
        <p:nvSpPr>
          <p:cNvPr name="TextBox 5" id="5"/>
          <p:cNvSpPr txBox="true"/>
          <p:nvPr/>
        </p:nvSpPr>
        <p:spPr>
          <a:xfrm rot="0">
            <a:off x="4039371" y="-171450"/>
            <a:ext cx="9781382" cy="1566544"/>
          </a:xfrm>
          <a:prstGeom prst="rect">
            <a:avLst/>
          </a:prstGeom>
        </p:spPr>
        <p:txBody>
          <a:bodyPr anchor="t" rtlCol="false" tIns="0" lIns="0" bIns="0" rIns="0">
            <a:spAutoFit/>
          </a:bodyPr>
          <a:lstStyle/>
          <a:p>
            <a:pPr algn="ctr">
              <a:lnSpc>
                <a:spcPts val="12880"/>
              </a:lnSpc>
            </a:pPr>
            <a:r>
              <a:rPr lang="en-US" sz="9200">
                <a:solidFill>
                  <a:srgbClr val="FF914D"/>
                </a:solidFill>
                <a:latin typeface="Canva Sans Bold"/>
              </a:rPr>
              <a:t>Working of banks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6" id="6"/>
          <p:cNvSpPr txBox="true"/>
          <p:nvPr/>
        </p:nvSpPr>
        <p:spPr>
          <a:xfrm rot="0">
            <a:off x="541658" y="-152400"/>
            <a:ext cx="16717642" cy="2946422"/>
          </a:xfrm>
          <a:prstGeom prst="rect">
            <a:avLst/>
          </a:prstGeom>
        </p:spPr>
        <p:txBody>
          <a:bodyPr anchor="t" rtlCol="false" tIns="0" lIns="0" bIns="0" rIns="0">
            <a:spAutoFit/>
          </a:bodyPr>
          <a:lstStyle/>
          <a:p>
            <a:pPr algn="ctr">
              <a:lnSpc>
                <a:spcPts val="11898"/>
              </a:lnSpc>
              <a:spcBef>
                <a:spcPct val="0"/>
              </a:spcBef>
            </a:pPr>
            <a:r>
              <a:rPr lang="en-US" sz="8499">
                <a:solidFill>
                  <a:srgbClr val="000000"/>
                </a:solidFill>
                <a:latin typeface="DM Sans Bold"/>
              </a:rPr>
              <a:t>Capstone Bank’s Data Snapshot</a:t>
            </a:r>
          </a:p>
        </p:txBody>
      </p:sp>
      <p:sp>
        <p:nvSpPr>
          <p:cNvPr name="TextBox 7" id="7"/>
          <p:cNvSpPr txBox="true"/>
          <p:nvPr/>
        </p:nvSpPr>
        <p:spPr>
          <a:xfrm rot="0">
            <a:off x="1141212" y="2808818"/>
            <a:ext cx="9853722" cy="7540603"/>
          </a:xfrm>
          <a:prstGeom prst="rect">
            <a:avLst/>
          </a:prstGeom>
        </p:spPr>
        <p:txBody>
          <a:bodyPr anchor="t" rtlCol="false" tIns="0" lIns="0" bIns="0" rIns="0">
            <a:spAutoFit/>
          </a:bodyPr>
          <a:lstStyle/>
          <a:p>
            <a:pPr algn="ctr">
              <a:lnSpc>
                <a:spcPts val="3320"/>
              </a:lnSpc>
              <a:spcBef>
                <a:spcPct val="0"/>
              </a:spcBef>
            </a:pPr>
            <a:r>
              <a:rPr lang="en-US" sz="2372">
                <a:solidFill>
                  <a:srgbClr val="000000"/>
                </a:solidFill>
                <a:latin typeface="DM Sans Bold"/>
              </a:rPr>
              <a:t>CustomerId: A unique identifier for each customer.</a:t>
            </a:r>
          </a:p>
          <a:p>
            <a:pPr algn="ctr">
              <a:lnSpc>
                <a:spcPts val="3320"/>
              </a:lnSpc>
              <a:spcBef>
                <a:spcPct val="0"/>
              </a:spcBef>
            </a:pPr>
            <a:r>
              <a:rPr lang="en-US" sz="2372">
                <a:solidFill>
                  <a:srgbClr val="000000"/>
                </a:solidFill>
                <a:latin typeface="DM Sans Bold"/>
              </a:rPr>
              <a:t>CreditScore: A numerical representation of the customer's creditworthiness.</a:t>
            </a:r>
          </a:p>
          <a:p>
            <a:pPr algn="ctr">
              <a:lnSpc>
                <a:spcPts val="3320"/>
              </a:lnSpc>
              <a:spcBef>
                <a:spcPct val="0"/>
              </a:spcBef>
            </a:pPr>
            <a:r>
              <a:rPr lang="en-US" sz="2372">
                <a:solidFill>
                  <a:srgbClr val="000000"/>
                </a:solidFill>
                <a:latin typeface="DM Sans Bold"/>
              </a:rPr>
              <a:t>Credit score: </a:t>
            </a:r>
          </a:p>
          <a:p>
            <a:pPr algn="ctr">
              <a:lnSpc>
                <a:spcPts val="3320"/>
              </a:lnSpc>
              <a:spcBef>
                <a:spcPct val="0"/>
              </a:spcBef>
            </a:pPr>
            <a:r>
              <a:rPr lang="en-US" sz="2372">
                <a:solidFill>
                  <a:srgbClr val="000000"/>
                </a:solidFill>
                <a:latin typeface="DM Sans Bold"/>
              </a:rPr>
              <a:t>Excellent: 800–850</a:t>
            </a:r>
          </a:p>
          <a:p>
            <a:pPr algn="ctr">
              <a:lnSpc>
                <a:spcPts val="3320"/>
              </a:lnSpc>
              <a:spcBef>
                <a:spcPct val="0"/>
              </a:spcBef>
            </a:pPr>
            <a:r>
              <a:rPr lang="en-US" sz="2372">
                <a:solidFill>
                  <a:srgbClr val="000000"/>
                </a:solidFill>
                <a:latin typeface="DM Sans Bold"/>
              </a:rPr>
              <a:t>Very Good: 740–799</a:t>
            </a:r>
          </a:p>
          <a:p>
            <a:pPr algn="ctr">
              <a:lnSpc>
                <a:spcPts val="3320"/>
              </a:lnSpc>
              <a:spcBef>
                <a:spcPct val="0"/>
              </a:spcBef>
            </a:pPr>
            <a:r>
              <a:rPr lang="en-US" sz="2372">
                <a:solidFill>
                  <a:srgbClr val="000000"/>
                </a:solidFill>
                <a:latin typeface="DM Sans Bold"/>
              </a:rPr>
              <a:t>Good: 670–739</a:t>
            </a:r>
          </a:p>
          <a:p>
            <a:pPr algn="ctr">
              <a:lnSpc>
                <a:spcPts val="3320"/>
              </a:lnSpc>
              <a:spcBef>
                <a:spcPct val="0"/>
              </a:spcBef>
            </a:pPr>
            <a:r>
              <a:rPr lang="en-US" sz="2372">
                <a:solidFill>
                  <a:srgbClr val="000000"/>
                </a:solidFill>
                <a:latin typeface="DM Sans Bold"/>
              </a:rPr>
              <a:t>Fair: 580–669</a:t>
            </a:r>
          </a:p>
          <a:p>
            <a:pPr algn="ctr">
              <a:lnSpc>
                <a:spcPts val="3320"/>
              </a:lnSpc>
              <a:spcBef>
                <a:spcPct val="0"/>
              </a:spcBef>
            </a:pPr>
            <a:r>
              <a:rPr lang="en-US" sz="2372">
                <a:solidFill>
                  <a:srgbClr val="000000"/>
                </a:solidFill>
                <a:latin typeface="DM Sans Bold"/>
              </a:rPr>
              <a:t>Poor: 300–579</a:t>
            </a:r>
          </a:p>
          <a:p>
            <a:pPr algn="ctr">
              <a:lnSpc>
                <a:spcPts val="3320"/>
              </a:lnSpc>
              <a:spcBef>
                <a:spcPct val="0"/>
              </a:spcBef>
            </a:pPr>
            <a:r>
              <a:rPr lang="en-US" sz="2372">
                <a:solidFill>
                  <a:srgbClr val="000000"/>
                </a:solidFill>
                <a:latin typeface="DM Sans Bold"/>
              </a:rPr>
              <a:t>Tenure: The number of years the customer has been with the bank.</a:t>
            </a:r>
          </a:p>
          <a:p>
            <a:pPr algn="ctr">
              <a:lnSpc>
                <a:spcPts val="3320"/>
              </a:lnSpc>
              <a:spcBef>
                <a:spcPct val="0"/>
              </a:spcBef>
            </a:pPr>
            <a:r>
              <a:rPr lang="en-US" sz="2372">
                <a:solidFill>
                  <a:srgbClr val="000000"/>
                </a:solidFill>
                <a:latin typeface="DM Sans Bold"/>
              </a:rPr>
              <a:t>Balance: Current balance in the customer's account.</a:t>
            </a:r>
          </a:p>
          <a:p>
            <a:pPr algn="ctr">
              <a:lnSpc>
                <a:spcPts val="3320"/>
              </a:lnSpc>
              <a:spcBef>
                <a:spcPct val="0"/>
              </a:spcBef>
            </a:pPr>
            <a:r>
              <a:rPr lang="en-US" sz="2372">
                <a:solidFill>
                  <a:srgbClr val="000000"/>
                </a:solidFill>
                <a:latin typeface="DM Sans Bold"/>
              </a:rPr>
              <a:t>NumOfProducts: refers to the number of products that a customer has purchased through the bank. </a:t>
            </a:r>
          </a:p>
          <a:p>
            <a:pPr algn="ctr">
              <a:lnSpc>
                <a:spcPts val="3320"/>
              </a:lnSpc>
              <a:spcBef>
                <a:spcPct val="0"/>
              </a:spcBef>
            </a:pPr>
            <a:r>
              <a:rPr lang="en-US" sz="2372">
                <a:solidFill>
                  <a:srgbClr val="000000"/>
                </a:solidFill>
                <a:latin typeface="DM Sans Bold"/>
              </a:rPr>
              <a:t>HasCrCard: denotes whether or not a customer has a credit card. This column is also relevant, since people with a credit card are less likely to leave the bank.</a:t>
            </a:r>
          </a:p>
          <a:p>
            <a:pPr algn="ctr">
              <a:lnSpc>
                <a:spcPts val="3320"/>
              </a:lnSpc>
              <a:spcBef>
                <a:spcPct val="0"/>
              </a:spcBef>
            </a:pPr>
            <a:r>
              <a:rPr lang="en-US" sz="2372">
                <a:solidFill>
                  <a:srgbClr val="000000"/>
                </a:solidFill>
                <a:latin typeface="DM Sans Bold"/>
              </a:rPr>
              <a:t>1 represents credit card holder</a:t>
            </a:r>
          </a:p>
          <a:p>
            <a:pPr algn="ctr">
              <a:lnSpc>
                <a:spcPts val="3320"/>
              </a:lnSpc>
              <a:spcBef>
                <a:spcPct val="0"/>
              </a:spcBef>
            </a:pPr>
            <a:r>
              <a:rPr lang="en-US" sz="2372">
                <a:solidFill>
                  <a:srgbClr val="000000"/>
                </a:solidFill>
                <a:latin typeface="DM Sans Bold"/>
              </a:rPr>
              <a:t>0 represents non credit card holder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242683"/>
            <a:ext cx="16467206" cy="6317366"/>
          </a:xfrm>
          <a:prstGeom prst="rect">
            <a:avLst/>
          </a:prstGeom>
        </p:spPr>
        <p:txBody>
          <a:bodyPr anchor="t" rtlCol="false" tIns="0" lIns="0" bIns="0" rIns="0">
            <a:spAutoFit/>
          </a:bodyPr>
          <a:lstStyle/>
          <a:p>
            <a:pPr algn="ctr">
              <a:lnSpc>
                <a:spcPts val="2773"/>
              </a:lnSpc>
              <a:spcBef>
                <a:spcPct val="0"/>
              </a:spcBef>
            </a:pPr>
            <a:r>
              <a:rPr lang="en-US" sz="1980">
                <a:solidFill>
                  <a:srgbClr val="000000"/>
                </a:solidFill>
                <a:latin typeface="DM Sans Bold"/>
              </a:rPr>
              <a:t>IsActiveMember: active customers are less likely to leave the bank (as per the criteria defined by the bank for identifying the activeness).</a:t>
            </a:r>
          </a:p>
          <a:p>
            <a:pPr algn="ctr">
              <a:lnSpc>
                <a:spcPts val="2773"/>
              </a:lnSpc>
              <a:spcBef>
                <a:spcPct val="0"/>
              </a:spcBef>
            </a:pPr>
            <a:r>
              <a:rPr lang="en-US" sz="1980">
                <a:solidFill>
                  <a:srgbClr val="000000"/>
                </a:solidFill>
                <a:latin typeface="DM Sans Bold"/>
              </a:rPr>
              <a:t>1 represents Active Member</a:t>
            </a:r>
          </a:p>
          <a:p>
            <a:pPr algn="ctr">
              <a:lnSpc>
                <a:spcPts val="2773"/>
              </a:lnSpc>
              <a:spcBef>
                <a:spcPct val="0"/>
              </a:spcBef>
            </a:pPr>
            <a:r>
              <a:rPr lang="en-US" sz="1980">
                <a:solidFill>
                  <a:srgbClr val="000000"/>
                </a:solidFill>
                <a:latin typeface="DM Sans Bold"/>
              </a:rPr>
              <a:t>0 represents Inactive Member</a:t>
            </a:r>
          </a:p>
          <a:p>
            <a:pPr algn="ctr">
              <a:lnSpc>
                <a:spcPts val="2773"/>
              </a:lnSpc>
              <a:spcBef>
                <a:spcPct val="0"/>
              </a:spcBef>
            </a:pPr>
          </a:p>
          <a:p>
            <a:pPr algn="ctr">
              <a:lnSpc>
                <a:spcPts val="2773"/>
              </a:lnSpc>
              <a:spcBef>
                <a:spcPct val="0"/>
              </a:spcBef>
            </a:pPr>
            <a:r>
              <a:rPr lang="en-US" sz="1980">
                <a:solidFill>
                  <a:srgbClr val="000000"/>
                </a:solidFill>
                <a:latin typeface="DM Sans Bold"/>
              </a:rPr>
              <a:t>Exited: whether or not the customer left the bank.</a:t>
            </a:r>
          </a:p>
          <a:p>
            <a:pPr algn="ctr">
              <a:lnSpc>
                <a:spcPts val="2773"/>
              </a:lnSpc>
              <a:spcBef>
                <a:spcPct val="0"/>
              </a:spcBef>
            </a:pPr>
            <a:r>
              <a:rPr lang="en-US" sz="1980">
                <a:solidFill>
                  <a:srgbClr val="000000"/>
                </a:solidFill>
                <a:latin typeface="DM Sans Bold"/>
              </a:rPr>
              <a:t>0 represents Retain </a:t>
            </a:r>
          </a:p>
          <a:p>
            <a:pPr algn="ctr">
              <a:lnSpc>
                <a:spcPts val="2773"/>
              </a:lnSpc>
              <a:spcBef>
                <a:spcPct val="0"/>
              </a:spcBef>
            </a:pPr>
            <a:r>
              <a:rPr lang="en-US" sz="1980">
                <a:solidFill>
                  <a:srgbClr val="000000"/>
                </a:solidFill>
                <a:latin typeface="DM Sans Bold"/>
              </a:rPr>
              <a:t>1 represents Exit</a:t>
            </a:r>
          </a:p>
          <a:p>
            <a:pPr algn="ctr">
              <a:lnSpc>
                <a:spcPts val="2773"/>
              </a:lnSpc>
              <a:spcBef>
                <a:spcPct val="0"/>
              </a:spcBef>
            </a:pPr>
          </a:p>
          <a:p>
            <a:pPr algn="ctr">
              <a:lnSpc>
                <a:spcPts val="2773"/>
              </a:lnSpc>
              <a:spcBef>
                <a:spcPct val="0"/>
              </a:spcBef>
            </a:pPr>
            <a:r>
              <a:rPr lang="en-US" sz="1980">
                <a:solidFill>
                  <a:srgbClr val="000000"/>
                </a:solidFill>
                <a:latin typeface="DM Sans Bold"/>
              </a:rPr>
              <a:t>Age: The age of the customer.</a:t>
            </a:r>
          </a:p>
          <a:p>
            <a:pPr algn="ctr">
              <a:lnSpc>
                <a:spcPts val="2773"/>
              </a:lnSpc>
              <a:spcBef>
                <a:spcPct val="0"/>
              </a:spcBef>
            </a:pPr>
          </a:p>
          <a:p>
            <a:pPr algn="ctr">
              <a:lnSpc>
                <a:spcPts val="2773"/>
              </a:lnSpc>
              <a:spcBef>
                <a:spcPct val="0"/>
              </a:spcBef>
            </a:pPr>
            <a:r>
              <a:rPr lang="en-US" sz="1980">
                <a:solidFill>
                  <a:srgbClr val="000000"/>
                </a:solidFill>
                <a:latin typeface="DM Sans Bold"/>
              </a:rPr>
              <a:t>Estimated Salary: as with balance, people with lower salaries are more likely to leave the bank compared to those with higher salaries.</a:t>
            </a:r>
          </a:p>
          <a:p>
            <a:pPr algn="ctr">
              <a:lnSpc>
                <a:spcPts val="2773"/>
              </a:lnSpc>
              <a:spcBef>
                <a:spcPct val="0"/>
              </a:spcBef>
            </a:pPr>
          </a:p>
          <a:p>
            <a:pPr algn="ctr">
              <a:lnSpc>
                <a:spcPts val="2773"/>
              </a:lnSpc>
              <a:spcBef>
                <a:spcPct val="0"/>
              </a:spcBef>
            </a:pPr>
            <a:r>
              <a:rPr lang="en-US" sz="1980">
                <a:solidFill>
                  <a:srgbClr val="000000"/>
                </a:solidFill>
                <a:latin typeface="DM Sans Bold"/>
              </a:rPr>
              <a:t>GeographyID: A numerical identifier that likely corresponds to a geographical location, such as a country or region.</a:t>
            </a:r>
          </a:p>
          <a:p>
            <a:pPr algn="ctr">
              <a:lnSpc>
                <a:spcPts val="2773"/>
              </a:lnSpc>
              <a:spcBef>
                <a:spcPct val="0"/>
              </a:spcBef>
            </a:pPr>
          </a:p>
          <a:p>
            <a:pPr algn="ctr">
              <a:lnSpc>
                <a:spcPts val="2773"/>
              </a:lnSpc>
              <a:spcBef>
                <a:spcPct val="0"/>
              </a:spcBef>
            </a:pPr>
            <a:r>
              <a:rPr lang="en-US" sz="1980">
                <a:solidFill>
                  <a:srgbClr val="000000"/>
                </a:solidFill>
                <a:latin typeface="DM Sans Bold"/>
              </a:rPr>
              <a:t>GenderID: A numerical identifier for the customer's gender, where for example, '1' could represent male and '2' could represent female.</a:t>
            </a:r>
          </a:p>
          <a:p>
            <a:pPr algn="ctr">
              <a:lnSpc>
                <a:spcPts val="2773"/>
              </a:lnSpc>
              <a:spcBef>
                <a:spcPct val="0"/>
              </a:spcBef>
            </a:pPr>
          </a:p>
          <a:p>
            <a:pPr algn="ctr">
              <a:lnSpc>
                <a:spcPts val="2773"/>
              </a:lnSpc>
              <a:spcBef>
                <a:spcPct val="0"/>
              </a:spcBef>
            </a:pPr>
            <a:r>
              <a:rPr lang="en-US" sz="1980">
                <a:solidFill>
                  <a:srgbClr val="000000"/>
                </a:solidFill>
                <a:latin typeface="DM Sans Bold"/>
              </a:rPr>
              <a:t>Bank DOJ: date when the Customer associated/joined  with the bank.</a:t>
            </a:r>
          </a:p>
        </p:txBody>
      </p:sp>
      <p:sp>
        <p:nvSpPr>
          <p:cNvPr name="TextBox 4" id="4"/>
          <p:cNvSpPr txBox="true"/>
          <p:nvPr/>
        </p:nvSpPr>
        <p:spPr>
          <a:xfrm rot="0">
            <a:off x="0" y="6797675"/>
            <a:ext cx="18288000" cy="34893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DM Sans Bold"/>
              </a:rPr>
              <a:t>This data set allows for an in-depth understanding of Capstone bank's demographics, transaction details, customer exit information and active customers profiles.</a:t>
            </a:r>
          </a:p>
          <a:p>
            <a:pPr algn="ctr">
              <a:lnSpc>
                <a:spcPts val="3499"/>
              </a:lnSpc>
              <a:spcBef>
                <a:spcPct val="0"/>
              </a:spcBef>
            </a:pPr>
          </a:p>
          <a:p>
            <a:pPr algn="ctr">
              <a:lnSpc>
                <a:spcPts val="3499"/>
              </a:lnSpc>
              <a:spcBef>
                <a:spcPct val="0"/>
              </a:spcBef>
            </a:pPr>
            <a:r>
              <a:rPr lang="en-US" sz="2499">
                <a:solidFill>
                  <a:srgbClr val="000000"/>
                </a:solidFill>
                <a:latin typeface="DM Sans Bold"/>
              </a:rPr>
              <a:t>High quality data is crucial for analyzing customer behavior, spending patterns and customers satisfaction with the bank.</a:t>
            </a:r>
          </a:p>
          <a:p>
            <a:pPr algn="ctr">
              <a:lnSpc>
                <a:spcPts val="3499"/>
              </a:lnSpc>
              <a:spcBef>
                <a:spcPct val="0"/>
              </a:spcBef>
            </a:pPr>
          </a:p>
          <a:p>
            <a:pPr algn="ctr">
              <a:lnSpc>
                <a:spcPts val="3499"/>
              </a:lnSpc>
              <a:spcBef>
                <a:spcPct val="0"/>
              </a:spcBef>
            </a:pPr>
            <a:r>
              <a:rPr lang="en-US" sz="2499">
                <a:solidFill>
                  <a:srgbClr val="000000"/>
                </a:solidFill>
                <a:latin typeface="DM Sans Bold"/>
              </a:rPr>
              <a:t>Insights from analyzing customers tenure, balances, estimated salaries, credit score and activity are useful customer exit patterns.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36563" y="2334235"/>
            <a:ext cx="18089947" cy="6683747"/>
          </a:xfrm>
          <a:prstGeom prst="rect">
            <a:avLst/>
          </a:prstGeom>
        </p:spPr>
        <p:txBody>
          <a:bodyPr anchor="t" rtlCol="false" tIns="0" lIns="0" bIns="0" rIns="0">
            <a:spAutoFit/>
          </a:bodyPr>
          <a:lstStyle/>
          <a:p>
            <a:pPr algn="ctr">
              <a:lnSpc>
                <a:spcPts val="2779"/>
              </a:lnSpc>
              <a:spcBef>
                <a:spcPct val="0"/>
              </a:spcBef>
            </a:pPr>
            <a:r>
              <a:rPr lang="en-US" sz="1985">
                <a:solidFill>
                  <a:srgbClr val="000000"/>
                </a:solidFill>
                <a:latin typeface="DM Sans Bold"/>
              </a:rPr>
              <a:t>Data Import: </a:t>
            </a:r>
          </a:p>
          <a:p>
            <a:pPr algn="ctr">
              <a:lnSpc>
                <a:spcPts val="2779"/>
              </a:lnSpc>
              <a:spcBef>
                <a:spcPct val="0"/>
              </a:spcBef>
            </a:pPr>
            <a:r>
              <a:rPr lang="en-US" sz="1985">
                <a:solidFill>
                  <a:srgbClr val="000000"/>
                </a:solidFill>
                <a:latin typeface="DM Sans Bold"/>
              </a:rPr>
              <a:t>Converted the excel files into csv files and imported the csv files onto MySQL Database</a:t>
            </a:r>
          </a:p>
          <a:p>
            <a:pPr algn="ctr">
              <a:lnSpc>
                <a:spcPts val="2779"/>
              </a:lnSpc>
              <a:spcBef>
                <a:spcPct val="0"/>
              </a:spcBef>
            </a:pPr>
            <a:r>
              <a:rPr lang="en-US" sz="1985">
                <a:solidFill>
                  <a:srgbClr val="000000"/>
                </a:solidFill>
                <a:latin typeface="DM Sans Bold"/>
              </a:rPr>
              <a:t>Imported the data into Power BI desktop from MySQL database</a:t>
            </a:r>
          </a:p>
          <a:p>
            <a:pPr algn="ctr">
              <a:lnSpc>
                <a:spcPts val="2779"/>
              </a:lnSpc>
              <a:spcBef>
                <a:spcPct val="0"/>
              </a:spcBef>
            </a:pPr>
          </a:p>
          <a:p>
            <a:pPr algn="ctr">
              <a:lnSpc>
                <a:spcPts val="2779"/>
              </a:lnSpc>
              <a:spcBef>
                <a:spcPct val="0"/>
              </a:spcBef>
            </a:pPr>
            <a:r>
              <a:rPr lang="en-US" sz="1985">
                <a:solidFill>
                  <a:srgbClr val="000000"/>
                </a:solidFill>
                <a:latin typeface="DM Sans Bold"/>
              </a:rPr>
              <a:t>Data Cleaning:</a:t>
            </a:r>
          </a:p>
          <a:p>
            <a:pPr algn="ctr">
              <a:lnSpc>
                <a:spcPts val="2779"/>
              </a:lnSpc>
              <a:spcBef>
                <a:spcPct val="0"/>
              </a:spcBef>
            </a:pPr>
            <a:r>
              <a:rPr lang="en-US" sz="1985">
                <a:solidFill>
                  <a:srgbClr val="000000"/>
                </a:solidFill>
                <a:latin typeface="DM Sans Bold"/>
              </a:rPr>
              <a:t>Renamed HasCrCard column into Has_creditcard for clear understanding</a:t>
            </a:r>
          </a:p>
          <a:p>
            <a:pPr algn="ctr">
              <a:lnSpc>
                <a:spcPts val="2779"/>
              </a:lnSpc>
              <a:spcBef>
                <a:spcPct val="0"/>
              </a:spcBef>
            </a:pPr>
            <a:r>
              <a:rPr lang="en-US" sz="1985">
                <a:solidFill>
                  <a:srgbClr val="000000"/>
                </a:solidFill>
                <a:latin typeface="DM Sans Bold"/>
              </a:rPr>
              <a:t>Created a new column as CustomerID_Surname for combining with a column to another table's primary key of same format </a:t>
            </a:r>
          </a:p>
          <a:p>
            <a:pPr algn="ctr">
              <a:lnSpc>
                <a:spcPts val="2779"/>
              </a:lnSpc>
              <a:spcBef>
                <a:spcPct val="0"/>
              </a:spcBef>
            </a:pPr>
          </a:p>
          <a:p>
            <a:pPr algn="ctr">
              <a:lnSpc>
                <a:spcPts val="2779"/>
              </a:lnSpc>
              <a:spcBef>
                <a:spcPct val="0"/>
              </a:spcBef>
            </a:pPr>
            <a:r>
              <a:rPr lang="en-US" sz="1985">
                <a:solidFill>
                  <a:srgbClr val="000000"/>
                </a:solidFill>
                <a:latin typeface="DM Sans Bold"/>
              </a:rPr>
              <a:t>Data Enrichment:</a:t>
            </a:r>
          </a:p>
          <a:p>
            <a:pPr algn="ctr">
              <a:lnSpc>
                <a:spcPts val="2779"/>
              </a:lnSpc>
              <a:spcBef>
                <a:spcPct val="0"/>
              </a:spcBef>
            </a:pPr>
            <a:r>
              <a:rPr lang="en-US" sz="1985">
                <a:solidFill>
                  <a:srgbClr val="000000"/>
                </a:solidFill>
                <a:latin typeface="DM Sans Bold"/>
              </a:rPr>
              <a:t>Added conditional columns for customer's tenure categorization and customer's age segmentation</a:t>
            </a:r>
          </a:p>
          <a:p>
            <a:pPr algn="ctr">
              <a:lnSpc>
                <a:spcPts val="2779"/>
              </a:lnSpc>
              <a:spcBef>
                <a:spcPct val="0"/>
              </a:spcBef>
            </a:pPr>
            <a:r>
              <a:rPr lang="en-US" sz="1985">
                <a:solidFill>
                  <a:srgbClr val="000000"/>
                </a:solidFill>
                <a:latin typeface="DM Sans Bold"/>
              </a:rPr>
              <a:t>Created a calculated column for credit score segmentation from Column tools - Data groups</a:t>
            </a:r>
          </a:p>
          <a:p>
            <a:pPr algn="ctr">
              <a:lnSpc>
                <a:spcPts val="2779"/>
              </a:lnSpc>
              <a:spcBef>
                <a:spcPct val="0"/>
              </a:spcBef>
            </a:pPr>
            <a:r>
              <a:rPr lang="en-US" sz="1985">
                <a:solidFill>
                  <a:srgbClr val="000000"/>
                </a:solidFill>
                <a:latin typeface="DM Sans Bold"/>
              </a:rPr>
              <a:t>Created calculated columns for flagging the churn risk and outliers and for finding the z-score</a:t>
            </a:r>
          </a:p>
          <a:p>
            <a:pPr algn="ctr">
              <a:lnSpc>
                <a:spcPts val="2779"/>
              </a:lnSpc>
              <a:spcBef>
                <a:spcPct val="0"/>
              </a:spcBef>
            </a:pPr>
          </a:p>
          <a:p>
            <a:pPr algn="ctr">
              <a:lnSpc>
                <a:spcPts val="2779"/>
              </a:lnSpc>
              <a:spcBef>
                <a:spcPct val="0"/>
              </a:spcBef>
            </a:pPr>
            <a:r>
              <a:rPr lang="en-US" sz="1985">
                <a:solidFill>
                  <a:srgbClr val="000000"/>
                </a:solidFill>
                <a:latin typeface="DM Sans Bold"/>
              </a:rPr>
              <a:t>Descriptive analysis:</a:t>
            </a:r>
          </a:p>
          <a:p>
            <a:pPr algn="ctr">
              <a:lnSpc>
                <a:spcPts val="2779"/>
              </a:lnSpc>
              <a:spcBef>
                <a:spcPct val="0"/>
              </a:spcBef>
            </a:pPr>
            <a:r>
              <a:rPr lang="en-US" sz="1985">
                <a:solidFill>
                  <a:srgbClr val="000000"/>
                </a:solidFill>
                <a:latin typeface="DM Sans Bold"/>
              </a:rPr>
              <a:t>Created calculated measures using DAX formulas for Acquisition Rate, Active Credit Card Users, Average Balance, Balance to Salary Ratio, Churn Rate, Retention Rate, Total Revenue, Average Estimated Salary etc.</a:t>
            </a:r>
          </a:p>
          <a:p>
            <a:pPr algn="ctr">
              <a:lnSpc>
                <a:spcPts val="2779"/>
              </a:lnSpc>
              <a:spcBef>
                <a:spcPct val="0"/>
              </a:spcBef>
            </a:pPr>
          </a:p>
          <a:p>
            <a:pPr algn="ctr">
              <a:lnSpc>
                <a:spcPts val="2779"/>
              </a:lnSpc>
              <a:spcBef>
                <a:spcPct val="0"/>
              </a:spcBef>
            </a:pPr>
            <a:r>
              <a:rPr lang="en-US" sz="1985">
                <a:solidFill>
                  <a:srgbClr val="000000"/>
                </a:solidFill>
                <a:latin typeface="DM Sans Bold"/>
              </a:rPr>
              <a:t>Visualization:</a:t>
            </a:r>
          </a:p>
          <a:p>
            <a:pPr algn="ctr">
              <a:lnSpc>
                <a:spcPts val="2779"/>
              </a:lnSpc>
              <a:spcBef>
                <a:spcPct val="0"/>
              </a:spcBef>
            </a:pPr>
            <a:r>
              <a:rPr lang="en-US" sz="1985">
                <a:solidFill>
                  <a:srgbClr val="000000"/>
                </a:solidFill>
                <a:latin typeface="DM Sans Bold"/>
              </a:rPr>
              <a:t>Created dynamic charts and dashboards for data representation, enabling interactive data exploration</a:t>
            </a:r>
          </a:p>
        </p:txBody>
      </p:sp>
      <p:sp>
        <p:nvSpPr>
          <p:cNvPr name="TextBox 15" id="15"/>
          <p:cNvSpPr txBox="true"/>
          <p:nvPr/>
        </p:nvSpPr>
        <p:spPr>
          <a:xfrm rot="0">
            <a:off x="1280812" y="697170"/>
            <a:ext cx="16372573" cy="3003242"/>
          </a:xfrm>
          <a:prstGeom prst="rect">
            <a:avLst/>
          </a:prstGeom>
        </p:spPr>
        <p:txBody>
          <a:bodyPr anchor="t" rtlCol="false" tIns="0" lIns="0" bIns="0" rIns="0">
            <a:spAutoFit/>
          </a:bodyPr>
          <a:lstStyle/>
          <a:p>
            <a:pPr algn="ctr">
              <a:lnSpc>
                <a:spcPts val="12102"/>
              </a:lnSpc>
            </a:pPr>
            <a:r>
              <a:rPr lang="en-US" sz="8644">
                <a:solidFill>
                  <a:srgbClr val="000000"/>
                </a:solidFill>
                <a:latin typeface="Canva Sans Bold"/>
              </a:rPr>
              <a:t>Analytical Approach and Tools</a:t>
            </a:r>
          </a:p>
          <a:p>
            <a:pPr algn="ctr">
              <a:lnSpc>
                <a:spcPts val="1210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64177" y="0"/>
            <a:ext cx="7338661" cy="4062174"/>
          </a:xfrm>
          <a:custGeom>
            <a:avLst/>
            <a:gdLst/>
            <a:ahLst/>
            <a:cxnLst/>
            <a:rect r="r" b="b" t="t" l="l"/>
            <a:pathLst>
              <a:path h="4062174" w="7338661">
                <a:moveTo>
                  <a:pt x="0" y="0"/>
                </a:moveTo>
                <a:lnTo>
                  <a:pt x="7338661" y="0"/>
                </a:lnTo>
                <a:lnTo>
                  <a:pt x="7338661" y="4062174"/>
                </a:lnTo>
                <a:lnTo>
                  <a:pt x="0" y="4062174"/>
                </a:lnTo>
                <a:lnTo>
                  <a:pt x="0" y="0"/>
                </a:lnTo>
                <a:close/>
              </a:path>
            </a:pathLst>
          </a:custGeom>
          <a:blipFill>
            <a:blip r:embed="rId3"/>
            <a:stretch>
              <a:fillRect l="0" t="0" r="0" b="0"/>
            </a:stretch>
          </a:blipFill>
        </p:spPr>
      </p:sp>
      <p:sp>
        <p:nvSpPr>
          <p:cNvPr name="Freeform 4" id="4"/>
          <p:cNvSpPr/>
          <p:nvPr/>
        </p:nvSpPr>
        <p:spPr>
          <a:xfrm flipH="false" flipV="false" rot="0">
            <a:off x="10246681" y="0"/>
            <a:ext cx="6586139" cy="4062174"/>
          </a:xfrm>
          <a:custGeom>
            <a:avLst/>
            <a:gdLst/>
            <a:ahLst/>
            <a:cxnLst/>
            <a:rect r="r" b="b" t="t" l="l"/>
            <a:pathLst>
              <a:path h="4062174" w="6586139">
                <a:moveTo>
                  <a:pt x="0" y="0"/>
                </a:moveTo>
                <a:lnTo>
                  <a:pt x="6586139" y="0"/>
                </a:lnTo>
                <a:lnTo>
                  <a:pt x="6586139" y="4062174"/>
                </a:lnTo>
                <a:lnTo>
                  <a:pt x="0" y="4062174"/>
                </a:lnTo>
                <a:lnTo>
                  <a:pt x="0" y="0"/>
                </a:lnTo>
                <a:close/>
              </a:path>
            </a:pathLst>
          </a:custGeom>
          <a:blipFill>
            <a:blip r:embed="rId4"/>
            <a:stretch>
              <a:fillRect l="0" t="0" r="0" b="0"/>
            </a:stretch>
          </a:blipFill>
        </p:spPr>
      </p:sp>
      <p:sp>
        <p:nvSpPr>
          <p:cNvPr name="TextBox 5" id="5"/>
          <p:cNvSpPr txBox="true"/>
          <p:nvPr/>
        </p:nvSpPr>
        <p:spPr>
          <a:xfrm rot="0">
            <a:off x="10246681" y="4486612"/>
            <a:ext cx="7690090" cy="52419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DM Sans Bold"/>
              </a:rPr>
              <a:t>This donut talks about the impact of having a credit card on customer churn, based on the available data</a:t>
            </a:r>
          </a:p>
          <a:p>
            <a:pPr algn="ctr">
              <a:lnSpc>
                <a:spcPts val="3499"/>
              </a:lnSpc>
              <a:spcBef>
                <a:spcPct val="0"/>
              </a:spcBef>
            </a:pPr>
          </a:p>
          <a:p>
            <a:pPr algn="ctr">
              <a:lnSpc>
                <a:spcPts val="3499"/>
              </a:lnSpc>
              <a:spcBef>
                <a:spcPct val="0"/>
              </a:spcBef>
            </a:pPr>
            <a:r>
              <a:rPr lang="en-US" sz="2499">
                <a:solidFill>
                  <a:srgbClr val="000000"/>
                </a:solidFill>
                <a:latin typeface="DM Sans Bold"/>
              </a:rPr>
              <a:t>Having a credit card is associated with a slightly lower churn rate.</a:t>
            </a:r>
          </a:p>
          <a:p>
            <a:pPr algn="ctr">
              <a:lnSpc>
                <a:spcPts val="3499"/>
              </a:lnSpc>
              <a:spcBef>
                <a:spcPct val="0"/>
              </a:spcBef>
            </a:pPr>
            <a:r>
              <a:rPr lang="en-US" sz="2499">
                <a:solidFill>
                  <a:srgbClr val="000000"/>
                </a:solidFill>
                <a:latin typeface="DM Sans Bold"/>
              </a:rPr>
              <a:t>Having a credit card may slightly reduce the likelihood of churn.</a:t>
            </a:r>
          </a:p>
          <a:p>
            <a:pPr algn="ctr">
              <a:lnSpc>
                <a:spcPts val="3499"/>
              </a:lnSpc>
              <a:spcBef>
                <a:spcPct val="0"/>
              </a:spcBef>
            </a:pPr>
            <a:r>
              <a:rPr lang="en-US" sz="2499">
                <a:solidFill>
                  <a:srgbClr val="000000"/>
                </a:solidFill>
                <a:latin typeface="DM Sans Bold"/>
              </a:rPr>
              <a:t>The difference in churn rates between having and not having a credit card is relatively small.</a:t>
            </a:r>
          </a:p>
          <a:p>
            <a:pPr algn="ctr">
              <a:lnSpc>
                <a:spcPts val="3499"/>
              </a:lnSpc>
              <a:spcBef>
                <a:spcPct val="0"/>
              </a:spcBef>
            </a:pPr>
            <a:r>
              <a:rPr lang="en-US" sz="2499">
                <a:solidFill>
                  <a:srgbClr val="000000"/>
                </a:solidFill>
                <a:latin typeface="DM Sans Bold"/>
              </a:rPr>
              <a:t>Other factors may also play a significant role in determining churn behaviour.</a:t>
            </a:r>
          </a:p>
        </p:txBody>
      </p:sp>
      <p:sp>
        <p:nvSpPr>
          <p:cNvPr name="TextBox 6" id="6"/>
          <p:cNvSpPr txBox="true"/>
          <p:nvPr/>
        </p:nvSpPr>
        <p:spPr>
          <a:xfrm rot="0">
            <a:off x="764177" y="4617084"/>
            <a:ext cx="8329662" cy="5111453"/>
          </a:xfrm>
          <a:prstGeom prst="rect">
            <a:avLst/>
          </a:prstGeom>
        </p:spPr>
        <p:txBody>
          <a:bodyPr anchor="t" rtlCol="false" tIns="0" lIns="0" bIns="0" rIns="0">
            <a:spAutoFit/>
          </a:bodyPr>
          <a:lstStyle/>
          <a:p>
            <a:pPr algn="ctr">
              <a:lnSpc>
                <a:spcPts val="2919"/>
              </a:lnSpc>
              <a:spcBef>
                <a:spcPct val="0"/>
              </a:spcBef>
            </a:pPr>
            <a:r>
              <a:rPr lang="en-US" sz="2085">
                <a:solidFill>
                  <a:srgbClr val="000000"/>
                </a:solidFill>
                <a:latin typeface="DM Sans Bold"/>
              </a:rPr>
              <a:t>This clustered column chart provides us the distribution of account balances across different regions which helps us how the amounts of money held in bank accounts are spread out among various geographical areas</a:t>
            </a:r>
          </a:p>
          <a:p>
            <a:pPr algn="ctr">
              <a:lnSpc>
                <a:spcPts val="2919"/>
              </a:lnSpc>
              <a:spcBef>
                <a:spcPct val="0"/>
              </a:spcBef>
            </a:pPr>
          </a:p>
          <a:p>
            <a:pPr algn="ctr">
              <a:lnSpc>
                <a:spcPts val="2919"/>
              </a:lnSpc>
              <a:spcBef>
                <a:spcPct val="0"/>
              </a:spcBef>
            </a:pPr>
            <a:r>
              <a:rPr lang="en-US" sz="2085">
                <a:solidFill>
                  <a:srgbClr val="000000"/>
                </a:solidFill>
                <a:latin typeface="DM Sans Bold"/>
              </a:rPr>
              <a:t>Less number of customers in Spain and Germany than in France</a:t>
            </a:r>
          </a:p>
          <a:p>
            <a:pPr algn="ctr">
              <a:lnSpc>
                <a:spcPts val="2919"/>
              </a:lnSpc>
              <a:spcBef>
                <a:spcPct val="0"/>
              </a:spcBef>
            </a:pPr>
            <a:r>
              <a:rPr lang="en-US" sz="2085">
                <a:solidFill>
                  <a:srgbClr val="000000"/>
                </a:solidFill>
                <a:latin typeface="DM Sans Bold"/>
              </a:rPr>
              <a:t>The average balance is lower in Germany than in France and Spain</a:t>
            </a:r>
          </a:p>
          <a:p>
            <a:pPr algn="ctr">
              <a:lnSpc>
                <a:spcPts val="2919"/>
              </a:lnSpc>
              <a:spcBef>
                <a:spcPct val="0"/>
              </a:spcBef>
            </a:pPr>
            <a:r>
              <a:rPr lang="en-US" sz="2085">
                <a:solidFill>
                  <a:srgbClr val="000000"/>
                </a:solidFill>
                <a:latin typeface="DM Sans Bold"/>
              </a:rPr>
              <a:t>There is very little deviation in the maximum balance across the regions</a:t>
            </a:r>
          </a:p>
          <a:p>
            <a:pPr algn="ctr">
              <a:lnSpc>
                <a:spcPts val="2919"/>
              </a:lnSpc>
              <a:spcBef>
                <a:spcPct val="0"/>
              </a:spcBef>
            </a:pPr>
            <a:r>
              <a:rPr lang="en-US" sz="2085">
                <a:solidFill>
                  <a:srgbClr val="000000"/>
                </a:solidFill>
                <a:latin typeface="DM Sans Bold"/>
              </a:rPr>
              <a:t>The minimum balance is zero in both France and Spain and 27288.3 in Germany</a:t>
            </a:r>
          </a:p>
          <a:p>
            <a:pPr algn="ctr">
              <a:lnSpc>
                <a:spcPts val="2919"/>
              </a:lnSpc>
              <a:spcBef>
                <a:spcPct val="0"/>
              </a:spcBef>
            </a:pPr>
            <a:r>
              <a:rPr lang="en-US" sz="2085">
                <a:solidFill>
                  <a:srgbClr val="000000"/>
                </a:solidFill>
                <a:latin typeface="DM Sans Bold"/>
              </a:rPr>
              <a:t>The standard deviation is lower in Germany than in France and Spain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31127" y="0"/>
            <a:ext cx="7472387" cy="3880006"/>
          </a:xfrm>
          <a:custGeom>
            <a:avLst/>
            <a:gdLst/>
            <a:ahLst/>
            <a:cxnLst/>
            <a:rect r="r" b="b" t="t" l="l"/>
            <a:pathLst>
              <a:path h="3880006" w="7472387">
                <a:moveTo>
                  <a:pt x="0" y="0"/>
                </a:moveTo>
                <a:lnTo>
                  <a:pt x="7472387" y="0"/>
                </a:lnTo>
                <a:lnTo>
                  <a:pt x="7472387" y="3880006"/>
                </a:lnTo>
                <a:lnTo>
                  <a:pt x="0" y="3880006"/>
                </a:lnTo>
                <a:lnTo>
                  <a:pt x="0" y="0"/>
                </a:lnTo>
                <a:close/>
              </a:path>
            </a:pathLst>
          </a:custGeom>
          <a:blipFill>
            <a:blip r:embed="rId3"/>
            <a:stretch>
              <a:fillRect l="0" t="-2011" r="0" b="-2011"/>
            </a:stretch>
          </a:blipFill>
        </p:spPr>
      </p:sp>
      <p:sp>
        <p:nvSpPr>
          <p:cNvPr name="Freeform 4" id="4"/>
          <p:cNvSpPr/>
          <p:nvPr/>
        </p:nvSpPr>
        <p:spPr>
          <a:xfrm flipH="false" flipV="false" rot="0">
            <a:off x="9816427" y="5409137"/>
            <a:ext cx="8471573" cy="4877863"/>
          </a:xfrm>
          <a:custGeom>
            <a:avLst/>
            <a:gdLst/>
            <a:ahLst/>
            <a:cxnLst/>
            <a:rect r="r" b="b" t="t" l="l"/>
            <a:pathLst>
              <a:path h="4877863" w="8471573">
                <a:moveTo>
                  <a:pt x="0" y="0"/>
                </a:moveTo>
                <a:lnTo>
                  <a:pt x="8471573" y="0"/>
                </a:lnTo>
                <a:lnTo>
                  <a:pt x="8471573" y="4877863"/>
                </a:lnTo>
                <a:lnTo>
                  <a:pt x="0" y="4877863"/>
                </a:lnTo>
                <a:lnTo>
                  <a:pt x="0" y="0"/>
                </a:lnTo>
                <a:close/>
              </a:path>
            </a:pathLst>
          </a:custGeom>
          <a:blipFill>
            <a:blip r:embed="rId4"/>
            <a:stretch>
              <a:fillRect l="0" t="0" r="0" b="0"/>
            </a:stretch>
          </a:blipFill>
        </p:spPr>
      </p:sp>
      <p:sp>
        <p:nvSpPr>
          <p:cNvPr name="TextBox 5" id="5"/>
          <p:cNvSpPr txBox="true"/>
          <p:nvPr/>
        </p:nvSpPr>
        <p:spPr>
          <a:xfrm rot="0">
            <a:off x="531127" y="4106617"/>
            <a:ext cx="7858804" cy="5906231"/>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DM Sans Bold"/>
              </a:rPr>
              <a:t>This column chart shows the number of customers for each credit score range who have exited</a:t>
            </a:r>
          </a:p>
          <a:p>
            <a:pPr algn="ctr">
              <a:lnSpc>
                <a:spcPts val="3640"/>
              </a:lnSpc>
              <a:spcBef>
                <a:spcPct val="0"/>
              </a:spcBef>
            </a:pPr>
          </a:p>
          <a:p>
            <a:pPr algn="ctr">
              <a:lnSpc>
                <a:spcPts val="3640"/>
              </a:lnSpc>
              <a:spcBef>
                <a:spcPct val="0"/>
              </a:spcBef>
            </a:pPr>
            <a:r>
              <a:rPr lang="en-US" sz="2600">
                <a:solidFill>
                  <a:srgbClr val="000000"/>
                </a:solidFill>
                <a:latin typeface="DM Sans Bold"/>
              </a:rPr>
              <a:t>Exited customers having a credit score from 580 to 669 are the highest</a:t>
            </a:r>
          </a:p>
          <a:p>
            <a:pPr algn="ctr">
              <a:lnSpc>
                <a:spcPts val="3640"/>
              </a:lnSpc>
              <a:spcBef>
                <a:spcPct val="0"/>
              </a:spcBef>
            </a:pPr>
            <a:r>
              <a:rPr lang="en-US" sz="2600">
                <a:solidFill>
                  <a:srgbClr val="000000"/>
                </a:solidFill>
                <a:latin typeface="DM Sans Bold"/>
              </a:rPr>
              <a:t>Exited customers having a credit score from 800 to 850 are the lowest</a:t>
            </a:r>
          </a:p>
          <a:p>
            <a:pPr algn="ctr">
              <a:lnSpc>
                <a:spcPts val="3640"/>
              </a:lnSpc>
              <a:spcBef>
                <a:spcPct val="0"/>
              </a:spcBef>
            </a:pPr>
          </a:p>
          <a:p>
            <a:pPr algn="ctr">
              <a:lnSpc>
                <a:spcPts val="3640"/>
              </a:lnSpc>
              <a:spcBef>
                <a:spcPct val="0"/>
              </a:spcBef>
            </a:pPr>
            <a:r>
              <a:rPr lang="en-US" sz="2600">
                <a:solidFill>
                  <a:srgbClr val="000000"/>
                </a:solidFill>
                <a:latin typeface="DM Sans Bold"/>
              </a:rPr>
              <a:t>Customers with higher credit scores seem to have slightly lower exit rates. This could imply that building financial stability reduces the likelihood of churn</a:t>
            </a:r>
          </a:p>
        </p:txBody>
      </p:sp>
      <p:sp>
        <p:nvSpPr>
          <p:cNvPr name="TextBox 6" id="6"/>
          <p:cNvSpPr txBox="true"/>
          <p:nvPr/>
        </p:nvSpPr>
        <p:spPr>
          <a:xfrm rot="0">
            <a:off x="9816427" y="-46355"/>
            <a:ext cx="8471573" cy="51898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DM Sans Bold"/>
              </a:rPr>
              <a:t>This stacked bar chart gives insights into the most common number of products they have used for customers who have exited which will help us understand if there's any discernible pattern or correlation between the number of products and the exit rate</a:t>
            </a:r>
          </a:p>
          <a:p>
            <a:pPr algn="ctr">
              <a:lnSpc>
                <a:spcPts val="3220"/>
              </a:lnSpc>
              <a:spcBef>
                <a:spcPct val="0"/>
              </a:spcBef>
            </a:pPr>
          </a:p>
          <a:p>
            <a:pPr algn="ctr">
              <a:lnSpc>
                <a:spcPts val="3220"/>
              </a:lnSpc>
              <a:spcBef>
                <a:spcPct val="0"/>
              </a:spcBef>
            </a:pPr>
            <a:r>
              <a:rPr lang="en-US" sz="2300">
                <a:solidFill>
                  <a:srgbClr val="000000"/>
                </a:solidFill>
                <a:latin typeface="DM Sans Bold"/>
              </a:rPr>
              <a:t>For Product 1: 1409 exited out of 5084</a:t>
            </a:r>
          </a:p>
          <a:p>
            <a:pPr algn="ctr">
              <a:lnSpc>
                <a:spcPts val="3220"/>
              </a:lnSpc>
              <a:spcBef>
                <a:spcPct val="0"/>
              </a:spcBef>
            </a:pPr>
            <a:r>
              <a:rPr lang="en-US" sz="2300">
                <a:solidFill>
                  <a:srgbClr val="000000"/>
                </a:solidFill>
                <a:latin typeface="DM Sans Bold"/>
              </a:rPr>
              <a:t>For Product 2: 348 exited out of 4509</a:t>
            </a:r>
          </a:p>
          <a:p>
            <a:pPr algn="ctr">
              <a:lnSpc>
                <a:spcPts val="3220"/>
              </a:lnSpc>
              <a:spcBef>
                <a:spcPct val="0"/>
              </a:spcBef>
            </a:pPr>
            <a:r>
              <a:rPr lang="en-US" sz="2300">
                <a:solidFill>
                  <a:srgbClr val="000000"/>
                </a:solidFill>
                <a:latin typeface="DM Sans Bold"/>
              </a:rPr>
              <a:t>For Product 3: 220 exited out of 266</a:t>
            </a:r>
          </a:p>
          <a:p>
            <a:pPr algn="ctr">
              <a:lnSpc>
                <a:spcPts val="3220"/>
              </a:lnSpc>
              <a:spcBef>
                <a:spcPct val="0"/>
              </a:spcBef>
            </a:pPr>
            <a:r>
              <a:rPr lang="en-US" sz="2300">
                <a:solidFill>
                  <a:srgbClr val="000000"/>
                </a:solidFill>
                <a:latin typeface="DM Sans Bold"/>
              </a:rPr>
              <a:t>For Product 4: 60 exited out of 60</a:t>
            </a:r>
          </a:p>
          <a:p>
            <a:pPr algn="ctr">
              <a:lnSpc>
                <a:spcPts val="3220"/>
              </a:lnSpc>
              <a:spcBef>
                <a:spcPct val="0"/>
              </a:spcBef>
            </a:pPr>
            <a:r>
              <a:rPr lang="en-US" sz="2300">
                <a:solidFill>
                  <a:srgbClr val="000000"/>
                </a:solidFill>
                <a:latin typeface="DM Sans Bold"/>
              </a:rPr>
              <a:t>The most common number of products purchased by exited customers was 1 and the most common number of products purchased by all customers.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53700" y="0"/>
            <a:ext cx="7465084" cy="4130803"/>
          </a:xfrm>
          <a:custGeom>
            <a:avLst/>
            <a:gdLst/>
            <a:ahLst/>
            <a:cxnLst/>
            <a:rect r="r" b="b" t="t" l="l"/>
            <a:pathLst>
              <a:path h="4130803" w="7465084">
                <a:moveTo>
                  <a:pt x="0" y="0"/>
                </a:moveTo>
                <a:lnTo>
                  <a:pt x="7465084" y="0"/>
                </a:lnTo>
                <a:lnTo>
                  <a:pt x="7465084" y="4130803"/>
                </a:lnTo>
                <a:lnTo>
                  <a:pt x="0" y="4130803"/>
                </a:lnTo>
                <a:lnTo>
                  <a:pt x="0" y="0"/>
                </a:lnTo>
                <a:close/>
              </a:path>
            </a:pathLst>
          </a:custGeom>
          <a:blipFill>
            <a:blip r:embed="rId3"/>
            <a:stretch>
              <a:fillRect l="0" t="0" r="0" b="0"/>
            </a:stretch>
          </a:blipFill>
        </p:spPr>
      </p:sp>
      <p:sp>
        <p:nvSpPr>
          <p:cNvPr name="TextBox 4" id="4"/>
          <p:cNvSpPr txBox="true"/>
          <p:nvPr/>
        </p:nvSpPr>
        <p:spPr>
          <a:xfrm rot="0">
            <a:off x="8165306" y="-47625"/>
            <a:ext cx="10122694" cy="39274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DM Sans Bold"/>
              </a:rPr>
              <a:t>This line chart provides us with the trend of customers joining over time which will us to identify any seasonal patterns (yearly or monthly)</a:t>
            </a:r>
          </a:p>
          <a:p>
            <a:pPr algn="ctr">
              <a:lnSpc>
                <a:spcPts val="3499"/>
              </a:lnSpc>
              <a:spcBef>
                <a:spcPct val="0"/>
              </a:spcBef>
            </a:pPr>
          </a:p>
          <a:p>
            <a:pPr algn="ctr">
              <a:lnSpc>
                <a:spcPts val="3499"/>
              </a:lnSpc>
              <a:spcBef>
                <a:spcPct val="0"/>
              </a:spcBef>
            </a:pPr>
            <a:r>
              <a:rPr lang="en-US" sz="2499">
                <a:solidFill>
                  <a:srgbClr val="000000"/>
                </a:solidFill>
                <a:latin typeface="DM Sans Bold"/>
              </a:rPr>
              <a:t>Overall Trend:</a:t>
            </a:r>
          </a:p>
          <a:p>
            <a:pPr algn="ctr">
              <a:lnSpc>
                <a:spcPts val="3499"/>
              </a:lnSpc>
              <a:spcBef>
                <a:spcPct val="0"/>
              </a:spcBef>
            </a:pPr>
            <a:r>
              <a:rPr lang="en-US" sz="2499">
                <a:solidFill>
                  <a:srgbClr val="000000"/>
                </a:solidFill>
                <a:latin typeface="DM Sans Bold"/>
              </a:rPr>
              <a:t>The number of customers who joined seems to have increased over the years, with some fluctuations.</a:t>
            </a:r>
          </a:p>
          <a:p>
            <a:pPr algn="ctr">
              <a:lnSpc>
                <a:spcPts val="3499"/>
              </a:lnSpc>
              <a:spcBef>
                <a:spcPct val="0"/>
              </a:spcBef>
            </a:pPr>
            <a:r>
              <a:rPr lang="en-US" sz="2499">
                <a:solidFill>
                  <a:srgbClr val="000000"/>
                </a:solidFill>
                <a:latin typeface="DM Sans Bold"/>
              </a:rPr>
              <a:t>There is a general upward trend from 2016 to 2019, indicating business growth over time.</a:t>
            </a:r>
          </a:p>
        </p:txBody>
      </p:sp>
      <p:sp>
        <p:nvSpPr>
          <p:cNvPr name="TextBox 5" id="5"/>
          <p:cNvSpPr txBox="true"/>
          <p:nvPr/>
        </p:nvSpPr>
        <p:spPr>
          <a:xfrm rot="0">
            <a:off x="0" y="4083178"/>
            <a:ext cx="18288000" cy="56800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DM Sans Bold"/>
              </a:rPr>
              <a:t>Yearly Seasonality:</a:t>
            </a:r>
          </a:p>
          <a:p>
            <a:pPr algn="ctr">
              <a:lnSpc>
                <a:spcPts val="3499"/>
              </a:lnSpc>
              <a:spcBef>
                <a:spcPct val="0"/>
              </a:spcBef>
            </a:pPr>
            <a:r>
              <a:rPr lang="en-US" sz="2499">
                <a:solidFill>
                  <a:srgbClr val="000000"/>
                </a:solidFill>
                <a:latin typeface="DM Sans Bold"/>
              </a:rPr>
              <a:t>Each year shows a similar fluctuation pattern, with more customers joining towards the end of each year (November and December), followed by a decrease in January of the next year. This might be attributed to seasonal factors like holidays or year-end promotions.</a:t>
            </a:r>
          </a:p>
          <a:p>
            <a:pPr algn="ctr">
              <a:lnSpc>
                <a:spcPts val="3499"/>
              </a:lnSpc>
              <a:spcBef>
                <a:spcPct val="0"/>
              </a:spcBef>
            </a:pPr>
            <a:r>
              <a:rPr lang="en-US" sz="2499">
                <a:solidFill>
                  <a:srgbClr val="000000"/>
                </a:solidFill>
                <a:latin typeface="DM Sans Bold"/>
              </a:rPr>
              <a:t>There's a notable increase in customers joining during September of each year, except for 2016, which could be due to specific marketing campaigns or seasonal trends.</a:t>
            </a:r>
          </a:p>
          <a:p>
            <a:pPr algn="ctr">
              <a:lnSpc>
                <a:spcPts val="3499"/>
              </a:lnSpc>
              <a:spcBef>
                <a:spcPct val="0"/>
              </a:spcBef>
            </a:pPr>
            <a:r>
              <a:rPr lang="en-US" sz="2499">
                <a:solidFill>
                  <a:srgbClr val="000000"/>
                </a:solidFill>
                <a:latin typeface="DM Sans Bold"/>
              </a:rPr>
              <a:t>Monthly Patterns:</a:t>
            </a:r>
          </a:p>
          <a:p>
            <a:pPr algn="ctr">
              <a:lnSpc>
                <a:spcPts val="3499"/>
              </a:lnSpc>
              <a:spcBef>
                <a:spcPct val="0"/>
              </a:spcBef>
            </a:pPr>
            <a:r>
              <a:rPr lang="en-US" sz="2499">
                <a:solidFill>
                  <a:srgbClr val="000000"/>
                </a:solidFill>
                <a:latin typeface="DM Sans Bold"/>
              </a:rPr>
              <a:t>Looking at individual months, we can see some variability in the number of customers joining, but certain months consistently have higher or lower numbers.</a:t>
            </a:r>
          </a:p>
          <a:p>
            <a:pPr algn="ctr">
              <a:lnSpc>
                <a:spcPts val="3499"/>
              </a:lnSpc>
              <a:spcBef>
                <a:spcPct val="0"/>
              </a:spcBef>
            </a:pPr>
            <a:r>
              <a:rPr lang="en-US" sz="2499">
                <a:solidFill>
                  <a:srgbClr val="000000"/>
                </a:solidFill>
                <a:latin typeface="DM Sans Bold"/>
              </a:rPr>
              <a:t>For example, November and December tend to have the highest numbers of customers joining, while January and February usually have lower numbers.</a:t>
            </a:r>
          </a:p>
          <a:p>
            <a:pPr algn="ctr">
              <a:lnSpc>
                <a:spcPts val="3499"/>
              </a:lnSpc>
              <a:spcBef>
                <a:spcPct val="0"/>
              </a:spcBef>
            </a:pPr>
            <a:r>
              <a:rPr lang="en-US" sz="2499">
                <a:solidFill>
                  <a:srgbClr val="000000"/>
                </a:solidFill>
                <a:latin typeface="DM Sans Bold"/>
              </a:rPr>
              <a:t>There are fluctuations throughout the year, but no consistent trend for every month across all years.</a:t>
            </a:r>
          </a:p>
          <a:p>
            <a:pPr algn="ctr">
              <a:lnSpc>
                <a:spcPts val="34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DAGHVP0tu-A</dc:identifier>
  <dcterms:modified xsi:type="dcterms:W3CDTF">2011-08-01T06:04:30Z</dcterms:modified>
  <cp:revision>1</cp:revision>
  <dc:title>Blue Doodle Project Presentation</dc:title>
</cp:coreProperties>
</file>