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30"/>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x="18288000" cy="10287000"/>
  <p:notesSz cx="6858000" cy="9144000"/>
  <p:embeddedFontLst>
    <p:embeddedFont>
      <p:font typeface="Advent Pro Bold" charset="1" panose="02000506040000020004"/>
      <p:regular r:id="rId33"/>
    </p:embeddedFont>
    <p:embeddedFont>
      <p:font typeface="Evolventa Bold" charset="1" panose="020B0702020202020204"/>
      <p:regular r:id="rId35"/>
    </p:embeddedFont>
    <p:embeddedFont>
      <p:font typeface="Evolventa" charset="1" panose="020B0502020202020204"/>
      <p:regular r:id="rId36"/>
    </p:embeddedFont>
    <p:embeddedFont>
      <p:font typeface="Advent Pro" charset="1" panose="02000506040000020004"/>
      <p:regular r:id="rId37"/>
    </p:embeddedFont>
    <p:embeddedFont>
      <p:font typeface="Arial" charset="1" panose="020B0502020202020204"/>
      <p:regular r:id="rId39"/>
    </p:embeddedFont>
    <p:embeddedFont>
      <p:font typeface="Roboto Bold" charset="1" panose="02000000000000000000"/>
      <p:regular r:id="rId41"/>
    </p:embeddedFont>
    <p:embeddedFont>
      <p:font typeface="Roboto" charset="1" panose="02000000000000000000"/>
      <p:regular r:id="rId42"/>
    </p:embeddedFont>
    <p:embeddedFont>
      <p:font typeface="Arimo Bold" charset="1" panose="020B0704020202020204"/>
      <p:regular r:id="rId43"/>
    </p:embeddedFont>
    <p:embeddedFont>
      <p:font typeface="Arial Bold" charset="1" panose="020B0802020202020204"/>
      <p:regular r:id="rId44"/>
    </p:embeddedFont>
    <p:embeddedFont>
      <p:font typeface="Arimo Bold Italics" charset="1" panose="020B0704020202090204"/>
      <p:regular r:id="rId4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notesMasters/notesMaster1.xml" Type="http://schemas.openxmlformats.org/officeDocument/2006/relationships/notesMaster"/><Relationship Id="rId31" Target="theme/theme2.xml" Type="http://schemas.openxmlformats.org/officeDocument/2006/relationships/theme"/><Relationship Id="rId32" Target="notesSlides/notesSlide1.xml" Type="http://schemas.openxmlformats.org/officeDocument/2006/relationships/notesSlide"/><Relationship Id="rId33" Target="fonts/font33.fntdata" Type="http://schemas.openxmlformats.org/officeDocument/2006/relationships/font"/><Relationship Id="rId34" Target="notesSlides/notesSlide2.xml" Type="http://schemas.openxmlformats.org/officeDocument/2006/relationships/notesSlide"/><Relationship Id="rId35" Target="fonts/font35.fntdata" Type="http://schemas.openxmlformats.org/officeDocument/2006/relationships/font"/><Relationship Id="rId36" Target="fonts/font36.fntdata" Type="http://schemas.openxmlformats.org/officeDocument/2006/relationships/font"/><Relationship Id="rId37" Target="fonts/font37.fntdata" Type="http://schemas.openxmlformats.org/officeDocument/2006/relationships/font"/><Relationship Id="rId38" Target="notesSlides/notesSlide3.xml" Type="http://schemas.openxmlformats.org/officeDocument/2006/relationships/notesSlide"/><Relationship Id="rId39" Target="fonts/font39.fntdata" Type="http://schemas.openxmlformats.org/officeDocument/2006/relationships/font"/><Relationship Id="rId4" Target="theme/theme1.xml" Type="http://schemas.openxmlformats.org/officeDocument/2006/relationships/theme"/><Relationship Id="rId40" Target="notesSlides/notesSlide4.xml" Type="http://schemas.openxmlformats.org/officeDocument/2006/relationships/notesSlide"/><Relationship Id="rId41" Target="fonts/font41.fntdata" Type="http://schemas.openxmlformats.org/officeDocument/2006/relationships/font"/><Relationship Id="rId42" Target="fonts/font42.fntdata" Type="http://schemas.openxmlformats.org/officeDocument/2006/relationships/font"/><Relationship Id="rId43" Target="fonts/font43.fntdata" Type="http://schemas.openxmlformats.org/officeDocument/2006/relationships/font"/><Relationship Id="rId44" Target="fonts/font44.fntdata" Type="http://schemas.openxmlformats.org/officeDocument/2006/relationships/font"/><Relationship Id="rId45" Target="notesSlides/notesSlide5.xml" Type="http://schemas.openxmlformats.org/officeDocument/2006/relationships/notesSlide"/><Relationship Id="rId46" Target="notesSlides/notesSlide6.xml" Type="http://schemas.openxmlformats.org/officeDocument/2006/relationships/notesSlide"/><Relationship Id="rId47" Target="fonts/font47.fntdata" Type="http://schemas.openxmlformats.org/officeDocument/2006/relationships/font"/><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_rels/notesSlide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xml" Type="http://schemas.openxmlformats.org/officeDocument/2006/relationships/slide"/></Relationships>
</file>

<file path=ppt/notesSlides/_rels/notesSlide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4.xml" Type="http://schemas.openxmlformats.org/officeDocument/2006/relationships/slide"/></Relationships>
</file>

<file path=ppt/notesSlides/_rels/notesSlide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5.xml" Type="http://schemas.openxmlformats.org/officeDocument/2006/relationships/slide"/></Relationships>
</file>

<file path=ppt/notesSlides/_rels/notesSlide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3.xml" Type="http://schemas.openxmlformats.org/officeDocument/2006/relationships/slide"/></Relationships>
</file>

<file path=ppt/notesSlides/_rels/notesSlide6.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4.xml" Type="http://schemas.openxmlformats.org/officeDocument/2006/relationships/slide"/></Relationships>
</file>

<file path=ppt/notesSlides/notesSlide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2.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3.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4.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5.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6.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1.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jpeg" Type="http://schemas.openxmlformats.org/officeDocument/2006/relationships/image"/><Relationship Id="rId3" Target="../media/image13.jpeg" Type="http://schemas.openxmlformats.org/officeDocument/2006/relationships/image"/><Relationship Id="rId4" Target="../media/image14.jpeg" Type="http://schemas.openxmlformats.org/officeDocument/2006/relationships/image"/><Relationship Id="rId5" Target="../media/image15.jpeg" Type="http://schemas.openxmlformats.org/officeDocument/2006/relationships/image"/><Relationship Id="rId6" Target="../media/image16.jpeg" Type="http://schemas.openxmlformats.org/officeDocument/2006/relationships/image"/><Relationship Id="rId7" Target="../media/image17.png" Type="http://schemas.openxmlformats.org/officeDocument/2006/relationships/image"/><Relationship Id="rId8" Target="../media/image18.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xml" Type="http://schemas.openxmlformats.org/officeDocument/2006/relationships/notesSlid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2.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3.pn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4.pn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5.xml" Type="http://schemas.openxmlformats.org/officeDocument/2006/relationships/notesSlid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6.xml" Type="http://schemas.openxmlformats.org/officeDocument/2006/relationships/notesSlid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3.xml" Type="http://schemas.openxmlformats.org/officeDocument/2006/relationships/notesSlide"/><Relationship Id="rId3" Target="../media/image3.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4.xml" Type="http://schemas.openxmlformats.org/officeDocument/2006/relationships/notesSlid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E4DF6F"/>
        </a:solidFill>
      </p:bgPr>
    </p:bg>
    <p:spTree>
      <p:nvGrpSpPr>
        <p:cNvPr id="1" name=""/>
        <p:cNvGrpSpPr/>
        <p:nvPr/>
      </p:nvGrpSpPr>
      <p:grpSpPr>
        <a:xfrm>
          <a:off x="0" y="0"/>
          <a:ext cx="0" cy="0"/>
          <a:chOff x="0" y="0"/>
          <a:chExt cx="0" cy="0"/>
        </a:xfrm>
      </p:grpSpPr>
      <p:sp>
        <p:nvSpPr>
          <p:cNvPr name="TextBox 2" id="2"/>
          <p:cNvSpPr txBox="true"/>
          <p:nvPr/>
        </p:nvSpPr>
        <p:spPr>
          <a:xfrm rot="0">
            <a:off x="492869" y="3455841"/>
            <a:ext cx="9600486" cy="2321630"/>
          </a:xfrm>
          <a:prstGeom prst="rect">
            <a:avLst/>
          </a:prstGeom>
        </p:spPr>
        <p:txBody>
          <a:bodyPr anchor="t" rtlCol="false" tIns="0" lIns="0" bIns="0" rIns="0">
            <a:spAutoFit/>
          </a:bodyPr>
          <a:lstStyle/>
          <a:p>
            <a:pPr algn="ctr">
              <a:lnSpc>
                <a:spcPts val="9216"/>
              </a:lnSpc>
            </a:pPr>
            <a:r>
              <a:rPr lang="en-US" sz="9600">
                <a:solidFill>
                  <a:srgbClr val="CB202D"/>
                </a:solidFill>
                <a:latin typeface="Advent Pro Bold"/>
              </a:rPr>
              <a:t>Zomato Restaurants Data Analysis</a:t>
            </a:r>
          </a:p>
        </p:txBody>
      </p:sp>
      <p:sp>
        <p:nvSpPr>
          <p:cNvPr name="Freeform 3" id="3" descr="zomato food delivery"/>
          <p:cNvSpPr/>
          <p:nvPr/>
        </p:nvSpPr>
        <p:spPr>
          <a:xfrm flipH="false" flipV="false" rot="0">
            <a:off x="7804924" y="1301198"/>
            <a:ext cx="11242288" cy="7684602"/>
          </a:xfrm>
          <a:custGeom>
            <a:avLst/>
            <a:gdLst/>
            <a:ahLst/>
            <a:cxnLst/>
            <a:rect r="r" b="b" t="t" l="l"/>
            <a:pathLst>
              <a:path h="7684602" w="11242288">
                <a:moveTo>
                  <a:pt x="0" y="0"/>
                </a:moveTo>
                <a:lnTo>
                  <a:pt x="11242288" y="0"/>
                </a:lnTo>
                <a:lnTo>
                  <a:pt x="11242288" y="7684602"/>
                </a:lnTo>
                <a:lnTo>
                  <a:pt x="0" y="7684602"/>
                </a:lnTo>
                <a:lnTo>
                  <a:pt x="0" y="0"/>
                </a:lnTo>
                <a:close/>
              </a:path>
            </a:pathLst>
          </a:custGeom>
          <a:blipFill>
            <a:blip r:embed="rId3"/>
            <a:stretch>
              <a:fillRect l="0" t="0" r="0" b="-7"/>
            </a:stretch>
          </a:blipFill>
        </p:spPr>
      </p:sp>
    </p:spTree>
  </p:cSld>
  <p:clrMapOvr>
    <a:masterClrMapping/>
  </p:clrMapOvr>
</p:sld>
</file>

<file path=ppt/slides/slide10.xml><?xml version="1.0" encoding="utf-8"?>
<p:sld xmlns:p="http://schemas.openxmlformats.org/presentationml/2006/main" xmlns:a="http://schemas.openxmlformats.org/drawingml/2006/main">
  <p:cSld>
    <p:bg>
      <p:bgPr>
        <a:solidFill>
          <a:srgbClr val="E4DF6F"/>
        </a:solidFill>
      </p:bgPr>
    </p:bg>
    <p:spTree>
      <p:nvGrpSpPr>
        <p:cNvPr id="1" name=""/>
        <p:cNvGrpSpPr/>
        <p:nvPr/>
      </p:nvGrpSpPr>
      <p:grpSpPr>
        <a:xfrm>
          <a:off x="0" y="0"/>
          <a:ext cx="0" cy="0"/>
          <a:chOff x="0" y="0"/>
          <a:chExt cx="0" cy="0"/>
        </a:xfrm>
      </p:grpSpPr>
      <p:sp>
        <p:nvSpPr>
          <p:cNvPr name="TextBox 2" id="2"/>
          <p:cNvSpPr txBox="true"/>
          <p:nvPr/>
        </p:nvSpPr>
        <p:spPr>
          <a:xfrm rot="0">
            <a:off x="6824436" y="342057"/>
            <a:ext cx="4639128" cy="1087635"/>
          </a:xfrm>
          <a:prstGeom prst="rect">
            <a:avLst/>
          </a:prstGeom>
        </p:spPr>
        <p:txBody>
          <a:bodyPr anchor="t" rtlCol="false" tIns="0" lIns="0" bIns="0" rIns="0">
            <a:spAutoFit/>
          </a:bodyPr>
          <a:lstStyle/>
          <a:p>
            <a:pPr algn="ctr">
              <a:lnSpc>
                <a:spcPts val="7680"/>
              </a:lnSpc>
            </a:pPr>
            <a:r>
              <a:rPr lang="en-US" sz="6400">
                <a:solidFill>
                  <a:srgbClr val="CB202D"/>
                </a:solidFill>
                <a:latin typeface="Advent Pro Bold"/>
              </a:rPr>
              <a:t>Data Analysis</a:t>
            </a:r>
          </a:p>
        </p:txBody>
      </p:sp>
      <p:sp>
        <p:nvSpPr>
          <p:cNvPr name="TextBox 3" id="3"/>
          <p:cNvSpPr txBox="true"/>
          <p:nvPr/>
        </p:nvSpPr>
        <p:spPr>
          <a:xfrm rot="0">
            <a:off x="1593138" y="2182572"/>
            <a:ext cx="15250408" cy="6575584"/>
          </a:xfrm>
          <a:prstGeom prst="rect">
            <a:avLst/>
          </a:prstGeom>
        </p:spPr>
        <p:txBody>
          <a:bodyPr anchor="t" rtlCol="false" tIns="0" lIns="0" bIns="0" rIns="0">
            <a:spAutoFit/>
          </a:bodyPr>
          <a:lstStyle/>
          <a:p>
            <a:pPr algn="l" marL="675640" indent="-337820" lvl="1">
              <a:lnSpc>
                <a:spcPts val="3359"/>
              </a:lnSpc>
              <a:buFont typeface="Arial"/>
              <a:buChar char="•"/>
            </a:pPr>
            <a:r>
              <a:rPr lang="en-US" sz="2799">
                <a:solidFill>
                  <a:srgbClr val="000000"/>
                </a:solidFill>
                <a:latin typeface="Roboto"/>
              </a:rPr>
              <a:t>In this analysis I used arithmetic and aggregation functions like Sum(), Count(), Counta().</a:t>
            </a:r>
          </a:p>
          <a:p>
            <a:pPr algn="l" marL="675640" indent="-337820" lvl="1">
              <a:lnSpc>
                <a:spcPts val="3359"/>
              </a:lnSpc>
            </a:pPr>
          </a:p>
          <a:p>
            <a:pPr algn="l" marL="675640" indent="-337820" lvl="1">
              <a:lnSpc>
                <a:spcPts val="3359"/>
              </a:lnSpc>
              <a:buFont typeface="Arial"/>
              <a:buChar char="•"/>
            </a:pPr>
            <a:r>
              <a:rPr lang="en-US" sz="2799">
                <a:solidFill>
                  <a:srgbClr val="000000"/>
                </a:solidFill>
                <a:latin typeface="Roboto"/>
              </a:rPr>
              <a:t>I used count() to find the total number of restaurants in the data base. The formula was =COUNT('Raw Data'!$A$1:$A$9552)</a:t>
            </a:r>
          </a:p>
          <a:p>
            <a:pPr algn="l" marL="675640" indent="-337820" lvl="1">
              <a:lnSpc>
                <a:spcPts val="3359"/>
              </a:lnSpc>
            </a:pPr>
          </a:p>
          <a:p>
            <a:pPr algn="l" marL="675640" indent="-337820" lvl="1">
              <a:lnSpc>
                <a:spcPts val="3359"/>
              </a:lnSpc>
              <a:buFont typeface="Arial"/>
              <a:buChar char="•"/>
            </a:pPr>
            <a:r>
              <a:rPr lang="en-US" sz="2799">
                <a:solidFill>
                  <a:srgbClr val="000000"/>
                </a:solidFill>
                <a:latin typeface="Roboto"/>
              </a:rPr>
              <a:t>I also used count() with unique() and filter() to count the number of unique cities, countries and cuisines.</a:t>
            </a:r>
          </a:p>
          <a:p>
            <a:pPr algn="l" marL="675640" indent="-337820" lvl="1">
              <a:lnSpc>
                <a:spcPts val="3359"/>
              </a:lnSpc>
            </a:pPr>
          </a:p>
          <a:p>
            <a:pPr algn="l" marL="675640" indent="-337820" lvl="1">
              <a:lnSpc>
                <a:spcPts val="3359"/>
              </a:lnSpc>
              <a:buFont typeface="Arial"/>
              <a:buChar char="•"/>
            </a:pPr>
            <a:r>
              <a:rPr lang="en-US" sz="2799">
                <a:solidFill>
                  <a:srgbClr val="000000"/>
                </a:solidFill>
                <a:latin typeface="Roboto"/>
              </a:rPr>
              <a:t>Formula for total number of unique cuisines is  =COUNTA(UNIQUE(FILTER('Raw Data'!H2:H9552,'Raw Data'!H2:H9552&lt;&gt;"")))</a:t>
            </a:r>
          </a:p>
          <a:p>
            <a:pPr algn="l" marL="675640" indent="-337820" lvl="1">
              <a:lnSpc>
                <a:spcPts val="3359"/>
              </a:lnSpc>
            </a:pPr>
          </a:p>
          <a:p>
            <a:pPr algn="l" marL="675640" indent="-337820" lvl="1">
              <a:lnSpc>
                <a:spcPts val="3359"/>
              </a:lnSpc>
              <a:buFont typeface="Arial"/>
              <a:buChar char="•"/>
            </a:pPr>
            <a:r>
              <a:rPr lang="en-US" sz="2799">
                <a:solidFill>
                  <a:srgbClr val="000000"/>
                </a:solidFill>
                <a:latin typeface="Roboto"/>
              </a:rPr>
              <a:t>Formula for total number of unique cities is =COUNTA(UNIQUE('Raw Data'!E2:E9552))</a:t>
            </a:r>
          </a:p>
          <a:p>
            <a:pPr algn="l" marL="675640" indent="-337820" lvl="1">
              <a:lnSpc>
                <a:spcPts val="3359"/>
              </a:lnSpc>
            </a:pPr>
          </a:p>
          <a:p>
            <a:pPr algn="l" marL="675640" indent="-337820" lvl="1">
              <a:lnSpc>
                <a:spcPts val="3359"/>
              </a:lnSpc>
              <a:buFont typeface="Arial"/>
              <a:buChar char="•"/>
            </a:pPr>
            <a:r>
              <a:rPr lang="en-US" sz="2799">
                <a:solidFill>
                  <a:srgbClr val="000000"/>
                </a:solidFill>
                <a:latin typeface="Roboto"/>
              </a:rPr>
              <a:t>I used Sum() function to find total number of voters in the raw dataset. The formula was =SUM('Raw Data'!$O$1:$O$9552)</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E4DF6F"/>
        </a:solidFill>
      </p:bgPr>
    </p:bg>
    <p:spTree>
      <p:nvGrpSpPr>
        <p:cNvPr id="1" name=""/>
        <p:cNvGrpSpPr/>
        <p:nvPr/>
      </p:nvGrpSpPr>
      <p:grpSpPr>
        <a:xfrm>
          <a:off x="0" y="0"/>
          <a:ext cx="0" cy="0"/>
          <a:chOff x="0" y="0"/>
          <a:chExt cx="0" cy="0"/>
        </a:xfrm>
      </p:grpSpPr>
      <p:sp>
        <p:nvSpPr>
          <p:cNvPr name="Freeform 2" id="2"/>
          <p:cNvSpPr/>
          <p:nvPr/>
        </p:nvSpPr>
        <p:spPr>
          <a:xfrm flipH="false" flipV="false" rot="0">
            <a:off x="2250420" y="3881186"/>
            <a:ext cx="6051398" cy="3534082"/>
          </a:xfrm>
          <a:custGeom>
            <a:avLst/>
            <a:gdLst/>
            <a:ahLst/>
            <a:cxnLst/>
            <a:rect r="r" b="b" t="t" l="l"/>
            <a:pathLst>
              <a:path h="3534082" w="6051398">
                <a:moveTo>
                  <a:pt x="0" y="0"/>
                </a:moveTo>
                <a:lnTo>
                  <a:pt x="6051398" y="0"/>
                </a:lnTo>
                <a:lnTo>
                  <a:pt x="6051398" y="3534082"/>
                </a:lnTo>
                <a:lnTo>
                  <a:pt x="0" y="3534082"/>
                </a:lnTo>
                <a:lnTo>
                  <a:pt x="0" y="0"/>
                </a:lnTo>
                <a:close/>
              </a:path>
            </a:pathLst>
          </a:custGeom>
          <a:blipFill>
            <a:blip r:embed="rId2"/>
            <a:stretch>
              <a:fillRect l="-3899" t="0" r="-3899" b="0"/>
            </a:stretch>
          </a:blipFill>
        </p:spPr>
      </p:sp>
      <p:sp>
        <p:nvSpPr>
          <p:cNvPr name="Freeform 3" id="3"/>
          <p:cNvSpPr/>
          <p:nvPr/>
        </p:nvSpPr>
        <p:spPr>
          <a:xfrm flipH="false" flipV="false" rot="0">
            <a:off x="11693665" y="3395244"/>
            <a:ext cx="4948766" cy="4293577"/>
          </a:xfrm>
          <a:custGeom>
            <a:avLst/>
            <a:gdLst/>
            <a:ahLst/>
            <a:cxnLst/>
            <a:rect r="r" b="b" t="t" l="l"/>
            <a:pathLst>
              <a:path h="4293577" w="4948766">
                <a:moveTo>
                  <a:pt x="0" y="0"/>
                </a:moveTo>
                <a:lnTo>
                  <a:pt x="4948766" y="0"/>
                </a:lnTo>
                <a:lnTo>
                  <a:pt x="4948766" y="4293577"/>
                </a:lnTo>
                <a:lnTo>
                  <a:pt x="0" y="4293577"/>
                </a:lnTo>
                <a:lnTo>
                  <a:pt x="0" y="0"/>
                </a:lnTo>
                <a:close/>
              </a:path>
            </a:pathLst>
          </a:custGeom>
          <a:blipFill>
            <a:blip r:embed="rId3"/>
            <a:stretch>
              <a:fillRect l="0" t="0" r="0" b="0"/>
            </a:stretch>
          </a:blipFill>
        </p:spPr>
      </p:sp>
      <p:sp>
        <p:nvSpPr>
          <p:cNvPr name="TextBox 4" id="4"/>
          <p:cNvSpPr txBox="true"/>
          <p:nvPr/>
        </p:nvSpPr>
        <p:spPr>
          <a:xfrm rot="0">
            <a:off x="567230" y="1951777"/>
            <a:ext cx="7102580" cy="718305"/>
          </a:xfrm>
          <a:prstGeom prst="rect">
            <a:avLst/>
          </a:prstGeom>
        </p:spPr>
        <p:txBody>
          <a:bodyPr anchor="t" rtlCol="false" tIns="0" lIns="0" bIns="0" rIns="0">
            <a:spAutoFit/>
          </a:bodyPr>
          <a:lstStyle/>
          <a:p>
            <a:pPr algn="l">
              <a:lnSpc>
                <a:spcPts val="4800"/>
              </a:lnSpc>
            </a:pPr>
            <a:r>
              <a:rPr lang="en-US" sz="4000">
                <a:solidFill>
                  <a:srgbClr val="434343"/>
                </a:solidFill>
                <a:latin typeface="Roboto"/>
              </a:rPr>
              <a:t>1. </a:t>
            </a:r>
            <a:r>
              <a:rPr lang="en-US" sz="4000" u="sng">
                <a:solidFill>
                  <a:srgbClr val="404040"/>
                </a:solidFill>
                <a:latin typeface="Roboto"/>
              </a:rPr>
              <a:t>Analyzing restaurant trends </a:t>
            </a:r>
          </a:p>
        </p:txBody>
      </p:sp>
      <p:sp>
        <p:nvSpPr>
          <p:cNvPr name="TextBox 5" id="5"/>
          <p:cNvSpPr txBox="true"/>
          <p:nvPr/>
        </p:nvSpPr>
        <p:spPr>
          <a:xfrm rot="0">
            <a:off x="7426801" y="418621"/>
            <a:ext cx="3434396" cy="1162484"/>
          </a:xfrm>
          <a:prstGeom prst="rect">
            <a:avLst/>
          </a:prstGeom>
        </p:spPr>
        <p:txBody>
          <a:bodyPr anchor="t" rtlCol="false" tIns="0" lIns="0" bIns="0" rIns="0">
            <a:spAutoFit/>
          </a:bodyPr>
          <a:lstStyle/>
          <a:p>
            <a:pPr algn="l">
              <a:lnSpc>
                <a:spcPts val="8447"/>
              </a:lnSpc>
            </a:pPr>
            <a:r>
              <a:rPr lang="en-US" sz="8800">
                <a:solidFill>
                  <a:srgbClr val="C5404E"/>
                </a:solidFill>
                <a:latin typeface="Advent Pro Bold"/>
              </a:rPr>
              <a:t>Insights</a:t>
            </a:r>
          </a:p>
        </p:txBody>
      </p:sp>
      <p:sp>
        <p:nvSpPr>
          <p:cNvPr name="TextBox 6" id="6"/>
          <p:cNvSpPr txBox="true"/>
          <p:nvPr/>
        </p:nvSpPr>
        <p:spPr>
          <a:xfrm rot="0">
            <a:off x="1057876" y="2801944"/>
            <a:ext cx="16856186" cy="974050"/>
          </a:xfrm>
          <a:prstGeom prst="rect">
            <a:avLst/>
          </a:prstGeom>
        </p:spPr>
        <p:txBody>
          <a:bodyPr anchor="t" rtlCol="false" tIns="0" lIns="0" bIns="0" rIns="0">
            <a:spAutoFit/>
          </a:bodyPr>
          <a:lstStyle/>
          <a:p>
            <a:pPr algn="l">
              <a:lnSpc>
                <a:spcPts val="3359"/>
              </a:lnSpc>
            </a:pPr>
            <a:r>
              <a:rPr lang="en-US" sz="2799">
                <a:solidFill>
                  <a:srgbClr val="323232"/>
                </a:solidFill>
                <a:latin typeface="Roboto"/>
              </a:rPr>
              <a:t>Explore the dining landscape globally. A pivot table will illustrate the number of restaurants in each country represented in our dataset, unveiling culinary hotspots around the world. </a:t>
            </a:r>
          </a:p>
        </p:txBody>
      </p:sp>
      <p:sp>
        <p:nvSpPr>
          <p:cNvPr name="TextBox 7" id="7"/>
          <p:cNvSpPr txBox="true"/>
          <p:nvPr/>
        </p:nvSpPr>
        <p:spPr>
          <a:xfrm rot="0">
            <a:off x="1057876" y="7926946"/>
            <a:ext cx="16856184" cy="974050"/>
          </a:xfrm>
          <a:prstGeom prst="rect">
            <a:avLst/>
          </a:prstGeom>
        </p:spPr>
        <p:txBody>
          <a:bodyPr anchor="t" rtlCol="false" tIns="0" lIns="0" bIns="0" rIns="0">
            <a:spAutoFit/>
          </a:bodyPr>
          <a:lstStyle/>
          <a:p>
            <a:pPr algn="l" marL="675640" indent="-337820" lvl="1">
              <a:lnSpc>
                <a:spcPts val="3359"/>
              </a:lnSpc>
              <a:buFont typeface="Arial"/>
              <a:buChar char="•"/>
            </a:pPr>
            <a:r>
              <a:rPr lang="en-US" sz="2799">
                <a:solidFill>
                  <a:srgbClr val="323232"/>
                </a:solidFill>
                <a:latin typeface="Roboto"/>
              </a:rPr>
              <a:t>Total number of restaurants are 9551 from which 8652 (90.5 %) are located in India, following which USA has 434 and UK has 80 restaurants respectively. Canada has least number of restaurants i.e. 4.</a:t>
            </a:r>
          </a:p>
        </p:txBody>
      </p:sp>
      <p:sp>
        <p:nvSpPr>
          <p:cNvPr name="TextBox 8" id="8"/>
          <p:cNvSpPr txBox="true"/>
          <p:nvPr/>
        </p:nvSpPr>
        <p:spPr>
          <a:xfrm rot="0">
            <a:off x="1057876" y="9136934"/>
            <a:ext cx="16856184" cy="543164"/>
          </a:xfrm>
          <a:prstGeom prst="rect">
            <a:avLst/>
          </a:prstGeom>
        </p:spPr>
        <p:txBody>
          <a:bodyPr anchor="t" rtlCol="false" tIns="0" lIns="0" bIns="0" rIns="0">
            <a:spAutoFit/>
          </a:bodyPr>
          <a:lstStyle/>
          <a:p>
            <a:pPr algn="l" marL="675640" indent="-337820" lvl="1">
              <a:lnSpc>
                <a:spcPts val="3359"/>
              </a:lnSpc>
              <a:buFont typeface="Arial"/>
              <a:buChar char="•"/>
            </a:pPr>
            <a:r>
              <a:rPr lang="en-US" sz="2799">
                <a:solidFill>
                  <a:srgbClr val="323232"/>
                </a:solidFill>
                <a:latin typeface="Roboto"/>
              </a:rPr>
              <a:t>Most number of restaurants opened in 2018 (1102), following that in 2011 (1098) and 2017 (1086). </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E4DF6F"/>
        </a:solidFill>
      </p:bgPr>
    </p:bg>
    <p:spTree>
      <p:nvGrpSpPr>
        <p:cNvPr id="1" name=""/>
        <p:cNvGrpSpPr/>
        <p:nvPr/>
      </p:nvGrpSpPr>
      <p:grpSpPr>
        <a:xfrm>
          <a:off x="0" y="0"/>
          <a:ext cx="0" cy="0"/>
          <a:chOff x="0" y="0"/>
          <a:chExt cx="0" cy="0"/>
        </a:xfrm>
      </p:grpSpPr>
      <p:sp>
        <p:nvSpPr>
          <p:cNvPr name="Freeform 2" id="2"/>
          <p:cNvSpPr/>
          <p:nvPr/>
        </p:nvSpPr>
        <p:spPr>
          <a:xfrm flipH="false" flipV="false" rot="0">
            <a:off x="10161126" y="6588064"/>
            <a:ext cx="6809678" cy="3314340"/>
          </a:xfrm>
          <a:custGeom>
            <a:avLst/>
            <a:gdLst/>
            <a:ahLst/>
            <a:cxnLst/>
            <a:rect r="r" b="b" t="t" l="l"/>
            <a:pathLst>
              <a:path h="3314340" w="6809678">
                <a:moveTo>
                  <a:pt x="0" y="0"/>
                </a:moveTo>
                <a:lnTo>
                  <a:pt x="6809678" y="0"/>
                </a:lnTo>
                <a:lnTo>
                  <a:pt x="6809678" y="3314340"/>
                </a:lnTo>
                <a:lnTo>
                  <a:pt x="0" y="3314340"/>
                </a:lnTo>
                <a:lnTo>
                  <a:pt x="0" y="0"/>
                </a:lnTo>
                <a:close/>
              </a:path>
            </a:pathLst>
          </a:custGeom>
          <a:blipFill>
            <a:blip r:embed="rId2"/>
            <a:stretch>
              <a:fillRect l="0" t="-10946" r="0" b="-10946"/>
            </a:stretch>
          </a:blipFill>
        </p:spPr>
      </p:sp>
      <p:sp>
        <p:nvSpPr>
          <p:cNvPr name="Freeform 3" id="3"/>
          <p:cNvSpPr/>
          <p:nvPr/>
        </p:nvSpPr>
        <p:spPr>
          <a:xfrm flipH="false" flipV="false" rot="0">
            <a:off x="11178350" y="807514"/>
            <a:ext cx="5792454" cy="5256436"/>
          </a:xfrm>
          <a:custGeom>
            <a:avLst/>
            <a:gdLst/>
            <a:ahLst/>
            <a:cxnLst/>
            <a:rect r="r" b="b" t="t" l="l"/>
            <a:pathLst>
              <a:path h="5256436" w="5792454">
                <a:moveTo>
                  <a:pt x="0" y="0"/>
                </a:moveTo>
                <a:lnTo>
                  <a:pt x="5792454" y="0"/>
                </a:lnTo>
                <a:lnTo>
                  <a:pt x="5792454" y="5256436"/>
                </a:lnTo>
                <a:lnTo>
                  <a:pt x="0" y="5256436"/>
                </a:lnTo>
                <a:lnTo>
                  <a:pt x="0" y="0"/>
                </a:lnTo>
                <a:close/>
              </a:path>
            </a:pathLst>
          </a:custGeom>
          <a:blipFill>
            <a:blip r:embed="rId3"/>
            <a:stretch>
              <a:fillRect l="0" t="0" r="0" b="0"/>
            </a:stretch>
          </a:blipFill>
        </p:spPr>
      </p:sp>
      <p:sp>
        <p:nvSpPr>
          <p:cNvPr name="TextBox 4" id="4"/>
          <p:cNvSpPr txBox="true"/>
          <p:nvPr/>
        </p:nvSpPr>
        <p:spPr>
          <a:xfrm rot="0">
            <a:off x="567230" y="554159"/>
            <a:ext cx="7102580" cy="718305"/>
          </a:xfrm>
          <a:prstGeom prst="rect">
            <a:avLst/>
          </a:prstGeom>
        </p:spPr>
        <p:txBody>
          <a:bodyPr anchor="t" rtlCol="false" tIns="0" lIns="0" bIns="0" rIns="0">
            <a:spAutoFit/>
          </a:bodyPr>
          <a:lstStyle/>
          <a:p>
            <a:pPr algn="l">
              <a:lnSpc>
                <a:spcPts val="4800"/>
              </a:lnSpc>
            </a:pPr>
            <a:r>
              <a:rPr lang="en-US" sz="4000">
                <a:solidFill>
                  <a:srgbClr val="434343"/>
                </a:solidFill>
                <a:latin typeface="Roboto"/>
              </a:rPr>
              <a:t>2. </a:t>
            </a:r>
            <a:r>
              <a:rPr lang="en-US" sz="4000" u="sng">
                <a:solidFill>
                  <a:srgbClr val="323232"/>
                </a:solidFill>
                <a:latin typeface="Roboto"/>
              </a:rPr>
              <a:t>Exploring Price Dynamics</a:t>
            </a:r>
          </a:p>
        </p:txBody>
      </p:sp>
      <p:sp>
        <p:nvSpPr>
          <p:cNvPr name="TextBox 5" id="5"/>
          <p:cNvSpPr txBox="true"/>
          <p:nvPr/>
        </p:nvSpPr>
        <p:spPr>
          <a:xfrm rot="0">
            <a:off x="1057876" y="1374596"/>
            <a:ext cx="16856186" cy="543164"/>
          </a:xfrm>
          <a:prstGeom prst="rect">
            <a:avLst/>
          </a:prstGeom>
        </p:spPr>
        <p:txBody>
          <a:bodyPr anchor="t" rtlCol="false" tIns="0" lIns="0" bIns="0" rIns="0">
            <a:spAutoFit/>
          </a:bodyPr>
          <a:lstStyle/>
          <a:p>
            <a:pPr algn="l">
              <a:lnSpc>
                <a:spcPts val="3359"/>
              </a:lnSpc>
            </a:pPr>
            <a:r>
              <a:rPr lang="en-US" sz="2799">
                <a:solidFill>
                  <a:srgbClr val="323232"/>
                </a:solidFill>
                <a:latin typeface="Roboto"/>
              </a:rPr>
              <a:t>Unraveling the Influence of Geography on Dining Costs:</a:t>
            </a:r>
          </a:p>
        </p:txBody>
      </p:sp>
      <p:sp>
        <p:nvSpPr>
          <p:cNvPr name="TextBox 6" id="6"/>
          <p:cNvSpPr txBox="true"/>
          <p:nvPr/>
        </p:nvSpPr>
        <p:spPr>
          <a:xfrm rot="0">
            <a:off x="1057876" y="2238548"/>
            <a:ext cx="6626794" cy="1835824"/>
          </a:xfrm>
          <a:prstGeom prst="rect">
            <a:avLst/>
          </a:prstGeom>
        </p:spPr>
        <p:txBody>
          <a:bodyPr anchor="t" rtlCol="false" tIns="0" lIns="0" bIns="0" rIns="0">
            <a:spAutoFit/>
          </a:bodyPr>
          <a:lstStyle/>
          <a:p>
            <a:pPr algn="l" marL="675640" indent="-337820" lvl="1">
              <a:lnSpc>
                <a:spcPts val="3359"/>
              </a:lnSpc>
              <a:buFont typeface="Arial"/>
              <a:buChar char="•"/>
            </a:pPr>
            <a:r>
              <a:rPr lang="en-US" sz="2799">
                <a:solidFill>
                  <a:srgbClr val="323232"/>
                </a:solidFill>
                <a:latin typeface="Roboto"/>
              </a:rPr>
              <a:t>Singapore has highest average cost for two as 155.75 USD and Turkey is least expensive with avg. cost for two as 2.80 USD.</a:t>
            </a:r>
          </a:p>
        </p:txBody>
      </p:sp>
      <p:sp>
        <p:nvSpPr>
          <p:cNvPr name="TextBox 7" id="7"/>
          <p:cNvSpPr txBox="true"/>
          <p:nvPr/>
        </p:nvSpPr>
        <p:spPr>
          <a:xfrm rot="0">
            <a:off x="1057874" y="6044900"/>
            <a:ext cx="12782274" cy="543164"/>
          </a:xfrm>
          <a:prstGeom prst="rect">
            <a:avLst/>
          </a:prstGeom>
        </p:spPr>
        <p:txBody>
          <a:bodyPr anchor="t" rtlCol="false" tIns="0" lIns="0" bIns="0" rIns="0">
            <a:spAutoFit/>
          </a:bodyPr>
          <a:lstStyle/>
          <a:p>
            <a:pPr algn="l">
              <a:lnSpc>
                <a:spcPts val="3359"/>
              </a:lnSpc>
            </a:pPr>
            <a:r>
              <a:rPr lang="en-US" sz="2799">
                <a:solidFill>
                  <a:srgbClr val="323232"/>
                </a:solidFill>
                <a:latin typeface="Roboto"/>
              </a:rPr>
              <a:t>Understanding Price Ranges: From Budget-Friendly to Fine Dining Experiences:</a:t>
            </a:r>
          </a:p>
        </p:txBody>
      </p:sp>
      <p:sp>
        <p:nvSpPr>
          <p:cNvPr name="TextBox 8" id="8"/>
          <p:cNvSpPr txBox="true"/>
          <p:nvPr/>
        </p:nvSpPr>
        <p:spPr>
          <a:xfrm rot="0">
            <a:off x="1057872" y="7089630"/>
            <a:ext cx="6626798" cy="1835824"/>
          </a:xfrm>
          <a:prstGeom prst="rect">
            <a:avLst/>
          </a:prstGeom>
        </p:spPr>
        <p:txBody>
          <a:bodyPr anchor="t" rtlCol="false" tIns="0" lIns="0" bIns="0" rIns="0">
            <a:spAutoFit/>
          </a:bodyPr>
          <a:lstStyle/>
          <a:p>
            <a:pPr algn="l" marL="675640" indent="-337820" lvl="1">
              <a:lnSpc>
                <a:spcPts val="3359"/>
              </a:lnSpc>
              <a:buFont typeface="Arial"/>
              <a:buChar char="•"/>
            </a:pPr>
            <a:r>
              <a:rPr lang="en-US" sz="2799">
                <a:solidFill>
                  <a:srgbClr val="323232"/>
                </a:solidFill>
                <a:latin typeface="Roboto"/>
              </a:rPr>
              <a:t>Price range 1 has most number of restaurants as 4444 and price range 2 , 3, 4 has 3113, 1408 and 586 number of restaurants respectively.</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E4DF6F"/>
        </a:solidFill>
      </p:bgPr>
    </p:bg>
    <p:spTree>
      <p:nvGrpSpPr>
        <p:cNvPr id="1" name=""/>
        <p:cNvGrpSpPr/>
        <p:nvPr/>
      </p:nvGrpSpPr>
      <p:grpSpPr>
        <a:xfrm>
          <a:off x="0" y="0"/>
          <a:ext cx="0" cy="0"/>
          <a:chOff x="0" y="0"/>
          <a:chExt cx="0" cy="0"/>
        </a:xfrm>
      </p:grpSpPr>
      <p:sp>
        <p:nvSpPr>
          <p:cNvPr name="TextBox 2" id="2"/>
          <p:cNvSpPr txBox="true"/>
          <p:nvPr/>
        </p:nvSpPr>
        <p:spPr>
          <a:xfrm rot="0">
            <a:off x="567230" y="554159"/>
            <a:ext cx="7102580" cy="718305"/>
          </a:xfrm>
          <a:prstGeom prst="rect">
            <a:avLst/>
          </a:prstGeom>
        </p:spPr>
        <p:txBody>
          <a:bodyPr anchor="t" rtlCol="false" tIns="0" lIns="0" bIns="0" rIns="0">
            <a:spAutoFit/>
          </a:bodyPr>
          <a:lstStyle/>
          <a:p>
            <a:pPr algn="l">
              <a:lnSpc>
                <a:spcPts val="4800"/>
              </a:lnSpc>
            </a:pPr>
            <a:r>
              <a:rPr lang="en-US" sz="4000">
                <a:solidFill>
                  <a:srgbClr val="434343"/>
                </a:solidFill>
                <a:latin typeface="Roboto"/>
              </a:rPr>
              <a:t>3. </a:t>
            </a:r>
            <a:r>
              <a:rPr lang="en-US" sz="4000" u="sng">
                <a:solidFill>
                  <a:srgbClr val="323232"/>
                </a:solidFill>
                <a:latin typeface="Roboto"/>
              </a:rPr>
              <a:t>Unveiling Culinary Trends</a:t>
            </a:r>
          </a:p>
        </p:txBody>
      </p:sp>
      <p:sp>
        <p:nvSpPr>
          <p:cNvPr name="TextBox 3" id="3"/>
          <p:cNvSpPr txBox="true"/>
          <p:nvPr/>
        </p:nvSpPr>
        <p:spPr>
          <a:xfrm rot="0">
            <a:off x="1057876" y="1374596"/>
            <a:ext cx="16856186" cy="543164"/>
          </a:xfrm>
          <a:prstGeom prst="rect">
            <a:avLst/>
          </a:prstGeom>
        </p:spPr>
        <p:txBody>
          <a:bodyPr anchor="t" rtlCol="false" tIns="0" lIns="0" bIns="0" rIns="0">
            <a:spAutoFit/>
          </a:bodyPr>
          <a:lstStyle/>
          <a:p>
            <a:pPr algn="l">
              <a:lnSpc>
                <a:spcPts val="3359"/>
              </a:lnSpc>
            </a:pPr>
            <a:r>
              <a:rPr lang="en-US" sz="2799">
                <a:solidFill>
                  <a:srgbClr val="323232"/>
                </a:solidFill>
                <a:latin typeface="Roboto"/>
              </a:rPr>
              <a:t>A Culinary Melting Pot: Exploring the Diversity of Cuisines:</a:t>
            </a:r>
          </a:p>
        </p:txBody>
      </p:sp>
      <p:sp>
        <p:nvSpPr>
          <p:cNvPr name="TextBox 4" id="4"/>
          <p:cNvSpPr txBox="true"/>
          <p:nvPr/>
        </p:nvSpPr>
        <p:spPr>
          <a:xfrm rot="0">
            <a:off x="1057876" y="2238548"/>
            <a:ext cx="7444558" cy="1404938"/>
          </a:xfrm>
          <a:prstGeom prst="rect">
            <a:avLst/>
          </a:prstGeom>
        </p:spPr>
        <p:txBody>
          <a:bodyPr anchor="t" rtlCol="false" tIns="0" lIns="0" bIns="0" rIns="0">
            <a:spAutoFit/>
          </a:bodyPr>
          <a:lstStyle/>
          <a:p>
            <a:pPr algn="l" marL="675640" indent="-337820" lvl="1">
              <a:lnSpc>
                <a:spcPts val="3359"/>
              </a:lnSpc>
              <a:buFont typeface="Arial"/>
              <a:buChar char="•"/>
            </a:pPr>
            <a:r>
              <a:rPr lang="en-US" sz="2799">
                <a:solidFill>
                  <a:srgbClr val="323232"/>
                </a:solidFill>
                <a:latin typeface="Roboto"/>
              </a:rPr>
              <a:t>A visual representation will showcase the distribution of different cuisines, revealing the rich tapestry of flavors.</a:t>
            </a:r>
          </a:p>
        </p:txBody>
      </p:sp>
      <p:sp>
        <p:nvSpPr>
          <p:cNvPr name="TextBox 5" id="5"/>
          <p:cNvSpPr txBox="true"/>
          <p:nvPr/>
        </p:nvSpPr>
        <p:spPr>
          <a:xfrm rot="0">
            <a:off x="1043012" y="3964274"/>
            <a:ext cx="8009548" cy="1404938"/>
          </a:xfrm>
          <a:prstGeom prst="rect">
            <a:avLst/>
          </a:prstGeom>
        </p:spPr>
        <p:txBody>
          <a:bodyPr anchor="t" rtlCol="false" tIns="0" lIns="0" bIns="0" rIns="0">
            <a:spAutoFit/>
          </a:bodyPr>
          <a:lstStyle/>
          <a:p>
            <a:pPr algn="l" marL="675640" indent="-337820" lvl="1">
              <a:lnSpc>
                <a:spcPts val="3359"/>
              </a:lnSpc>
              <a:buFont typeface="Arial"/>
              <a:buChar char="•"/>
            </a:pPr>
            <a:r>
              <a:rPr lang="en-US" sz="2799">
                <a:solidFill>
                  <a:srgbClr val="323232"/>
                </a:solidFill>
                <a:latin typeface="Roboto"/>
              </a:rPr>
              <a:t>As we can see North India cuisine is the most popular cuisine and is available in 936 restaurants.</a:t>
            </a:r>
          </a:p>
        </p:txBody>
      </p:sp>
      <p:sp>
        <p:nvSpPr>
          <p:cNvPr name="TextBox 6" id="6"/>
          <p:cNvSpPr txBox="true"/>
          <p:nvPr/>
        </p:nvSpPr>
        <p:spPr>
          <a:xfrm rot="0">
            <a:off x="1043012" y="5694940"/>
            <a:ext cx="8009548" cy="1404938"/>
          </a:xfrm>
          <a:prstGeom prst="rect">
            <a:avLst/>
          </a:prstGeom>
        </p:spPr>
        <p:txBody>
          <a:bodyPr anchor="t" rtlCol="false" tIns="0" lIns="0" bIns="0" rIns="0">
            <a:spAutoFit/>
          </a:bodyPr>
          <a:lstStyle/>
          <a:p>
            <a:pPr algn="l" marL="675640" indent="-337820" lvl="1">
              <a:lnSpc>
                <a:spcPts val="3359"/>
              </a:lnSpc>
              <a:buFont typeface="Arial"/>
              <a:buChar char="•"/>
            </a:pPr>
            <a:r>
              <a:rPr lang="en-US" sz="2799">
                <a:solidFill>
                  <a:srgbClr val="323232"/>
                </a:solidFill>
                <a:latin typeface="Roboto"/>
              </a:rPr>
              <a:t>In the given data most popular cuisines are mostly from Indian restaurants because most number of restaurants are located in India.</a:t>
            </a:r>
          </a:p>
        </p:txBody>
      </p:sp>
      <p:sp>
        <p:nvSpPr>
          <p:cNvPr name="Freeform 7" id="7"/>
          <p:cNvSpPr/>
          <p:nvPr/>
        </p:nvSpPr>
        <p:spPr>
          <a:xfrm flipH="false" flipV="false" rot="0">
            <a:off x="11133422" y="1318184"/>
            <a:ext cx="6356980" cy="8643572"/>
          </a:xfrm>
          <a:custGeom>
            <a:avLst/>
            <a:gdLst/>
            <a:ahLst/>
            <a:cxnLst/>
            <a:rect r="r" b="b" t="t" l="l"/>
            <a:pathLst>
              <a:path h="8643572" w="6356980">
                <a:moveTo>
                  <a:pt x="0" y="0"/>
                </a:moveTo>
                <a:lnTo>
                  <a:pt x="6356980" y="0"/>
                </a:lnTo>
                <a:lnTo>
                  <a:pt x="6356980" y="8643572"/>
                </a:lnTo>
                <a:lnTo>
                  <a:pt x="0" y="8643572"/>
                </a:lnTo>
                <a:lnTo>
                  <a:pt x="0" y="0"/>
                </a:lnTo>
                <a:close/>
              </a:path>
            </a:pathLst>
          </a:custGeom>
          <a:blipFill>
            <a:blip r:embed="rId2"/>
            <a:stretch>
              <a:fillRect l="-3140" t="0" r="-3140" b="0"/>
            </a:stretch>
          </a:blipFill>
        </p:spPr>
      </p:sp>
      <p:sp>
        <p:nvSpPr>
          <p:cNvPr name="TextBox 8" id="8"/>
          <p:cNvSpPr txBox="true"/>
          <p:nvPr/>
        </p:nvSpPr>
        <p:spPr>
          <a:xfrm rot="0">
            <a:off x="1057876" y="7415726"/>
            <a:ext cx="8009548" cy="1835824"/>
          </a:xfrm>
          <a:prstGeom prst="rect">
            <a:avLst/>
          </a:prstGeom>
        </p:spPr>
        <p:txBody>
          <a:bodyPr anchor="t" rtlCol="false" tIns="0" lIns="0" bIns="0" rIns="0">
            <a:spAutoFit/>
          </a:bodyPr>
          <a:lstStyle/>
          <a:p>
            <a:pPr algn="l" marL="675640" indent="-337820" lvl="1">
              <a:lnSpc>
                <a:spcPts val="3359"/>
              </a:lnSpc>
              <a:buFont typeface="Arial"/>
              <a:buChar char="•"/>
            </a:pPr>
            <a:r>
              <a:rPr lang="en-US" sz="2799">
                <a:solidFill>
                  <a:srgbClr val="323232"/>
                </a:solidFill>
                <a:latin typeface="Roboto"/>
              </a:rPr>
              <a:t>Alongside number of restaurant the cuisine is available in we also have average rating of each cuisine which can also help us to identify most popular cuisine.</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E4DF6F"/>
        </a:solidFill>
      </p:bgPr>
    </p:bg>
    <p:spTree>
      <p:nvGrpSpPr>
        <p:cNvPr id="1" name=""/>
        <p:cNvGrpSpPr/>
        <p:nvPr/>
      </p:nvGrpSpPr>
      <p:grpSpPr>
        <a:xfrm>
          <a:off x="0" y="0"/>
          <a:ext cx="0" cy="0"/>
          <a:chOff x="0" y="0"/>
          <a:chExt cx="0" cy="0"/>
        </a:xfrm>
      </p:grpSpPr>
      <p:sp>
        <p:nvSpPr>
          <p:cNvPr name="TextBox 2" id="2"/>
          <p:cNvSpPr txBox="true"/>
          <p:nvPr/>
        </p:nvSpPr>
        <p:spPr>
          <a:xfrm rot="0">
            <a:off x="567228" y="554159"/>
            <a:ext cx="7444558" cy="718305"/>
          </a:xfrm>
          <a:prstGeom prst="rect">
            <a:avLst/>
          </a:prstGeom>
        </p:spPr>
        <p:txBody>
          <a:bodyPr anchor="t" rtlCol="false" tIns="0" lIns="0" bIns="0" rIns="0">
            <a:spAutoFit/>
          </a:bodyPr>
          <a:lstStyle/>
          <a:p>
            <a:pPr algn="l">
              <a:lnSpc>
                <a:spcPts val="4800"/>
              </a:lnSpc>
            </a:pPr>
            <a:r>
              <a:rPr lang="en-US" sz="4000">
                <a:solidFill>
                  <a:srgbClr val="434343"/>
                </a:solidFill>
                <a:latin typeface="Roboto"/>
              </a:rPr>
              <a:t>4. </a:t>
            </a:r>
            <a:r>
              <a:rPr lang="en-US" sz="4000" u="sng">
                <a:solidFill>
                  <a:srgbClr val="323232"/>
                </a:solidFill>
                <a:latin typeface="Roboto"/>
              </a:rPr>
              <a:t>Gauging Customer Sentiment</a:t>
            </a:r>
          </a:p>
        </p:txBody>
      </p:sp>
      <p:sp>
        <p:nvSpPr>
          <p:cNvPr name="TextBox 3" id="3"/>
          <p:cNvSpPr txBox="true"/>
          <p:nvPr/>
        </p:nvSpPr>
        <p:spPr>
          <a:xfrm rot="0">
            <a:off x="1057876" y="1374596"/>
            <a:ext cx="16856186" cy="543164"/>
          </a:xfrm>
          <a:prstGeom prst="rect">
            <a:avLst/>
          </a:prstGeom>
        </p:spPr>
        <p:txBody>
          <a:bodyPr anchor="t" rtlCol="false" tIns="0" lIns="0" bIns="0" rIns="0">
            <a:spAutoFit/>
          </a:bodyPr>
          <a:lstStyle/>
          <a:p>
            <a:pPr algn="l">
              <a:lnSpc>
                <a:spcPts val="3359"/>
              </a:lnSpc>
            </a:pPr>
            <a:r>
              <a:rPr lang="en-US" sz="2799">
                <a:solidFill>
                  <a:srgbClr val="323232"/>
                </a:solidFill>
                <a:latin typeface="Roboto"/>
              </a:rPr>
              <a:t>Global Participation: Average Number of Voters Across Countries:</a:t>
            </a:r>
          </a:p>
        </p:txBody>
      </p:sp>
      <p:sp>
        <p:nvSpPr>
          <p:cNvPr name="Freeform 4" id="4"/>
          <p:cNvSpPr/>
          <p:nvPr/>
        </p:nvSpPr>
        <p:spPr>
          <a:xfrm flipH="false" flipV="false" rot="0">
            <a:off x="12290014" y="1840094"/>
            <a:ext cx="5624048" cy="3505504"/>
          </a:xfrm>
          <a:custGeom>
            <a:avLst/>
            <a:gdLst/>
            <a:ahLst/>
            <a:cxnLst/>
            <a:rect r="r" b="b" t="t" l="l"/>
            <a:pathLst>
              <a:path h="3505504" w="5624048">
                <a:moveTo>
                  <a:pt x="0" y="0"/>
                </a:moveTo>
                <a:lnTo>
                  <a:pt x="5624048" y="0"/>
                </a:lnTo>
                <a:lnTo>
                  <a:pt x="5624048" y="3505504"/>
                </a:lnTo>
                <a:lnTo>
                  <a:pt x="0" y="3505504"/>
                </a:lnTo>
                <a:lnTo>
                  <a:pt x="0" y="0"/>
                </a:lnTo>
                <a:close/>
              </a:path>
            </a:pathLst>
          </a:custGeom>
          <a:blipFill>
            <a:blip r:embed="rId2"/>
            <a:stretch>
              <a:fillRect l="0" t="0" r="0" b="0"/>
            </a:stretch>
          </a:blipFill>
        </p:spPr>
      </p:sp>
      <p:sp>
        <p:nvSpPr>
          <p:cNvPr name="TextBox 5" id="5"/>
          <p:cNvSpPr txBox="true"/>
          <p:nvPr/>
        </p:nvSpPr>
        <p:spPr>
          <a:xfrm rot="0">
            <a:off x="1057876" y="2238548"/>
            <a:ext cx="7444558" cy="543164"/>
          </a:xfrm>
          <a:prstGeom prst="rect">
            <a:avLst/>
          </a:prstGeom>
        </p:spPr>
        <p:txBody>
          <a:bodyPr anchor="t" rtlCol="false" tIns="0" lIns="0" bIns="0" rIns="0">
            <a:spAutoFit/>
          </a:bodyPr>
          <a:lstStyle/>
          <a:p>
            <a:pPr algn="l" marL="675640" indent="-337820" lvl="1">
              <a:lnSpc>
                <a:spcPts val="3359"/>
              </a:lnSpc>
              <a:buFont typeface="Arial"/>
              <a:buChar char="•"/>
            </a:pPr>
            <a:r>
              <a:rPr lang="en-US" sz="2799">
                <a:solidFill>
                  <a:srgbClr val="323232"/>
                </a:solidFill>
                <a:latin typeface="Roboto"/>
              </a:rPr>
              <a:t>We have total of 1498645 voters</a:t>
            </a:r>
          </a:p>
        </p:txBody>
      </p:sp>
      <p:sp>
        <p:nvSpPr>
          <p:cNvPr name="TextBox 6" id="6"/>
          <p:cNvSpPr txBox="true"/>
          <p:nvPr/>
        </p:nvSpPr>
        <p:spPr>
          <a:xfrm rot="0">
            <a:off x="1057876" y="3096296"/>
            <a:ext cx="7444558" cy="974050"/>
          </a:xfrm>
          <a:prstGeom prst="rect">
            <a:avLst/>
          </a:prstGeom>
        </p:spPr>
        <p:txBody>
          <a:bodyPr anchor="t" rtlCol="false" tIns="0" lIns="0" bIns="0" rIns="0">
            <a:spAutoFit/>
          </a:bodyPr>
          <a:lstStyle/>
          <a:p>
            <a:pPr algn="l" marL="675640" indent="-337820" lvl="1">
              <a:lnSpc>
                <a:spcPts val="3359"/>
              </a:lnSpc>
              <a:buFont typeface="Arial"/>
              <a:buChar char="•"/>
            </a:pPr>
            <a:r>
              <a:rPr lang="en-US" sz="2799">
                <a:solidFill>
                  <a:srgbClr val="323232"/>
                </a:solidFill>
                <a:latin typeface="Roboto"/>
              </a:rPr>
              <a:t>Indonesia has most average number of voters i.e. 772.1</a:t>
            </a:r>
          </a:p>
        </p:txBody>
      </p:sp>
      <p:sp>
        <p:nvSpPr>
          <p:cNvPr name="TextBox 7" id="7"/>
          <p:cNvSpPr txBox="true"/>
          <p:nvPr/>
        </p:nvSpPr>
        <p:spPr>
          <a:xfrm rot="0">
            <a:off x="1057876" y="4276556"/>
            <a:ext cx="7444558" cy="974050"/>
          </a:xfrm>
          <a:prstGeom prst="rect">
            <a:avLst/>
          </a:prstGeom>
        </p:spPr>
        <p:txBody>
          <a:bodyPr anchor="t" rtlCol="false" tIns="0" lIns="0" bIns="0" rIns="0">
            <a:spAutoFit/>
          </a:bodyPr>
          <a:lstStyle/>
          <a:p>
            <a:pPr algn="l" marL="675640" indent="-337820" lvl="1">
              <a:lnSpc>
                <a:spcPts val="3359"/>
              </a:lnSpc>
              <a:buFont typeface="Arial"/>
              <a:buChar char="•"/>
            </a:pPr>
            <a:r>
              <a:rPr lang="en-US" sz="2799">
                <a:solidFill>
                  <a:srgbClr val="323232"/>
                </a:solidFill>
                <a:latin typeface="Roboto"/>
              </a:rPr>
              <a:t>Brazil has least average number of voters i.e. 19.6</a:t>
            </a:r>
          </a:p>
        </p:txBody>
      </p:sp>
      <p:sp>
        <p:nvSpPr>
          <p:cNvPr name="TextBox 8" id="8"/>
          <p:cNvSpPr txBox="true"/>
          <p:nvPr/>
        </p:nvSpPr>
        <p:spPr>
          <a:xfrm rot="0">
            <a:off x="1057876" y="5986246"/>
            <a:ext cx="16856186" cy="543164"/>
          </a:xfrm>
          <a:prstGeom prst="rect">
            <a:avLst/>
          </a:prstGeom>
        </p:spPr>
        <p:txBody>
          <a:bodyPr anchor="t" rtlCol="false" tIns="0" lIns="0" bIns="0" rIns="0">
            <a:spAutoFit/>
          </a:bodyPr>
          <a:lstStyle/>
          <a:p>
            <a:pPr algn="l">
              <a:lnSpc>
                <a:spcPts val="3359"/>
              </a:lnSpc>
            </a:pPr>
            <a:r>
              <a:rPr lang="en-US" sz="2799">
                <a:solidFill>
                  <a:srgbClr val="323232"/>
                </a:solidFill>
                <a:latin typeface="Roboto"/>
              </a:rPr>
              <a:t>Global Flavor: Average Ratings Across Countries:</a:t>
            </a:r>
          </a:p>
        </p:txBody>
      </p:sp>
      <p:sp>
        <p:nvSpPr>
          <p:cNvPr name="Freeform 9" id="9"/>
          <p:cNvSpPr/>
          <p:nvPr/>
        </p:nvSpPr>
        <p:spPr>
          <a:xfrm flipH="false" flipV="false" rot="0">
            <a:off x="13198897" y="6005296"/>
            <a:ext cx="3806282" cy="3825234"/>
          </a:xfrm>
          <a:custGeom>
            <a:avLst/>
            <a:gdLst/>
            <a:ahLst/>
            <a:cxnLst/>
            <a:rect r="r" b="b" t="t" l="l"/>
            <a:pathLst>
              <a:path h="3825234" w="3806282">
                <a:moveTo>
                  <a:pt x="0" y="0"/>
                </a:moveTo>
                <a:lnTo>
                  <a:pt x="3806282" y="0"/>
                </a:lnTo>
                <a:lnTo>
                  <a:pt x="3806282" y="3825234"/>
                </a:lnTo>
                <a:lnTo>
                  <a:pt x="0" y="3825234"/>
                </a:lnTo>
                <a:lnTo>
                  <a:pt x="0" y="0"/>
                </a:lnTo>
                <a:close/>
              </a:path>
            </a:pathLst>
          </a:custGeom>
          <a:blipFill>
            <a:blip r:embed="rId3"/>
            <a:stretch>
              <a:fillRect l="0" t="-3781" r="0" b="-3781"/>
            </a:stretch>
          </a:blipFill>
        </p:spPr>
      </p:sp>
      <p:sp>
        <p:nvSpPr>
          <p:cNvPr name="TextBox 10" id="10"/>
          <p:cNvSpPr txBox="true"/>
          <p:nvPr/>
        </p:nvSpPr>
        <p:spPr>
          <a:xfrm rot="0">
            <a:off x="1057876" y="6858728"/>
            <a:ext cx="7444558" cy="974050"/>
          </a:xfrm>
          <a:prstGeom prst="rect">
            <a:avLst/>
          </a:prstGeom>
        </p:spPr>
        <p:txBody>
          <a:bodyPr anchor="t" rtlCol="false" tIns="0" lIns="0" bIns="0" rIns="0">
            <a:spAutoFit/>
          </a:bodyPr>
          <a:lstStyle/>
          <a:p>
            <a:pPr algn="l" marL="675640" indent="-337820" lvl="1">
              <a:lnSpc>
                <a:spcPts val="3359"/>
              </a:lnSpc>
              <a:buFont typeface="Arial"/>
              <a:buChar char="•"/>
            </a:pPr>
            <a:r>
              <a:rPr lang="en-US" sz="2799">
                <a:solidFill>
                  <a:srgbClr val="323232"/>
                </a:solidFill>
                <a:latin typeface="Roboto"/>
              </a:rPr>
              <a:t>Philippines has highest average rating of 4.5</a:t>
            </a:r>
          </a:p>
        </p:txBody>
      </p:sp>
      <p:sp>
        <p:nvSpPr>
          <p:cNvPr name="TextBox 11" id="11"/>
          <p:cNvSpPr txBox="true"/>
          <p:nvPr/>
        </p:nvSpPr>
        <p:spPr>
          <a:xfrm rot="0">
            <a:off x="1057876" y="8101792"/>
            <a:ext cx="7444558" cy="1404938"/>
          </a:xfrm>
          <a:prstGeom prst="rect">
            <a:avLst/>
          </a:prstGeom>
        </p:spPr>
        <p:txBody>
          <a:bodyPr anchor="t" rtlCol="false" tIns="0" lIns="0" bIns="0" rIns="0">
            <a:spAutoFit/>
          </a:bodyPr>
          <a:lstStyle/>
          <a:p>
            <a:pPr algn="l" marL="675640" indent="-337820" lvl="1">
              <a:lnSpc>
                <a:spcPts val="3359"/>
              </a:lnSpc>
              <a:buFont typeface="Arial"/>
              <a:buChar char="•"/>
            </a:pPr>
            <a:r>
              <a:rPr lang="en-US" sz="2799">
                <a:solidFill>
                  <a:srgbClr val="323232"/>
                </a:solidFill>
                <a:latin typeface="Roboto"/>
              </a:rPr>
              <a:t>India lowest average rating of 2.8, but we have to also remember that India has most number of restaurants.</a:t>
            </a:r>
          </a:p>
        </p:txBody>
      </p:sp>
    </p:spTree>
  </p:cSld>
  <p:clrMapOvr>
    <a:masterClrMapping/>
  </p:clrMapOvr>
</p:sld>
</file>

<file path=ppt/slides/slide15.xml><?xml version="1.0" encoding="utf-8"?>
<p:sld xmlns:p="http://schemas.openxmlformats.org/presentationml/2006/main" xmlns:a="http://schemas.openxmlformats.org/drawingml/2006/main">
  <p:cSld>
    <p:bg>
      <p:bgPr>
        <a:solidFill>
          <a:srgbClr val="E4DF6F"/>
        </a:solidFill>
      </p:bgPr>
    </p:bg>
    <p:spTree>
      <p:nvGrpSpPr>
        <p:cNvPr id="1" name=""/>
        <p:cNvGrpSpPr/>
        <p:nvPr/>
      </p:nvGrpSpPr>
      <p:grpSpPr>
        <a:xfrm>
          <a:off x="0" y="0"/>
          <a:ext cx="0" cy="0"/>
          <a:chOff x="0" y="0"/>
          <a:chExt cx="0" cy="0"/>
        </a:xfrm>
      </p:grpSpPr>
      <p:sp>
        <p:nvSpPr>
          <p:cNvPr name="TextBox 2" id="2"/>
          <p:cNvSpPr txBox="true"/>
          <p:nvPr/>
        </p:nvSpPr>
        <p:spPr>
          <a:xfrm rot="0">
            <a:off x="7144586" y="288959"/>
            <a:ext cx="3998826" cy="1456967"/>
          </a:xfrm>
          <a:prstGeom prst="rect">
            <a:avLst/>
          </a:prstGeom>
        </p:spPr>
        <p:txBody>
          <a:bodyPr anchor="t" rtlCol="false" tIns="0" lIns="0" bIns="0" rIns="0">
            <a:spAutoFit/>
          </a:bodyPr>
          <a:lstStyle/>
          <a:p>
            <a:pPr algn="l">
              <a:lnSpc>
                <a:spcPts val="10560"/>
              </a:lnSpc>
            </a:pPr>
            <a:r>
              <a:rPr lang="en-US" sz="8800">
                <a:solidFill>
                  <a:srgbClr val="C00000"/>
                </a:solidFill>
                <a:latin typeface="Advent Pro Bold"/>
              </a:rPr>
              <a:t>PHASE 4</a:t>
            </a:r>
          </a:p>
        </p:txBody>
      </p:sp>
      <p:sp>
        <p:nvSpPr>
          <p:cNvPr name="TextBox 3" id="3"/>
          <p:cNvSpPr txBox="true"/>
          <p:nvPr/>
        </p:nvSpPr>
        <p:spPr>
          <a:xfrm rot="0">
            <a:off x="2737996" y="2492514"/>
            <a:ext cx="12812008" cy="5282922"/>
          </a:xfrm>
          <a:prstGeom prst="rect">
            <a:avLst/>
          </a:prstGeom>
        </p:spPr>
        <p:txBody>
          <a:bodyPr anchor="t" rtlCol="false" tIns="0" lIns="0" bIns="0" rIns="0">
            <a:spAutoFit/>
          </a:bodyPr>
          <a:lstStyle/>
          <a:p>
            <a:pPr algn="ctr">
              <a:lnSpc>
                <a:spcPts val="6719"/>
              </a:lnSpc>
            </a:pPr>
            <a:r>
              <a:rPr lang="en-US" sz="5599">
                <a:solidFill>
                  <a:srgbClr val="AF0013"/>
                </a:solidFill>
                <a:latin typeface="Advent Pro"/>
              </a:rPr>
              <a:t>So now we are done with our analysis, it’s time for using the findings and insights we gathered to make recommendations, and at last we’ll present our dashboard by which our stakeholders can interact with and gain more insights needed.</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E4DF6F"/>
        </a:solidFill>
      </p:bgPr>
    </p:bg>
    <p:spTree>
      <p:nvGrpSpPr>
        <p:cNvPr id="1" name=""/>
        <p:cNvGrpSpPr/>
        <p:nvPr/>
      </p:nvGrpSpPr>
      <p:grpSpPr>
        <a:xfrm>
          <a:off x="0" y="0"/>
          <a:ext cx="0" cy="0"/>
          <a:chOff x="0" y="0"/>
          <a:chExt cx="0" cy="0"/>
        </a:xfrm>
      </p:grpSpPr>
      <p:sp>
        <p:nvSpPr>
          <p:cNvPr name="TextBox 2" id="2"/>
          <p:cNvSpPr txBox="true"/>
          <p:nvPr/>
        </p:nvSpPr>
        <p:spPr>
          <a:xfrm rot="0">
            <a:off x="567230" y="1951777"/>
            <a:ext cx="7102580" cy="718305"/>
          </a:xfrm>
          <a:prstGeom prst="rect">
            <a:avLst/>
          </a:prstGeom>
        </p:spPr>
        <p:txBody>
          <a:bodyPr anchor="t" rtlCol="false" tIns="0" lIns="0" bIns="0" rIns="0">
            <a:spAutoFit/>
          </a:bodyPr>
          <a:lstStyle/>
          <a:p>
            <a:pPr algn="l">
              <a:lnSpc>
                <a:spcPts val="4800"/>
              </a:lnSpc>
            </a:pPr>
            <a:r>
              <a:rPr lang="en-US" sz="4000">
                <a:solidFill>
                  <a:srgbClr val="434343"/>
                </a:solidFill>
                <a:latin typeface="Roboto"/>
              </a:rPr>
              <a:t>1. </a:t>
            </a:r>
            <a:r>
              <a:rPr lang="en-US" sz="4000" u="sng">
                <a:solidFill>
                  <a:srgbClr val="404040"/>
                </a:solidFill>
                <a:latin typeface="Roboto"/>
              </a:rPr>
              <a:t>Recommended Countries</a:t>
            </a:r>
          </a:p>
        </p:txBody>
      </p:sp>
      <p:sp>
        <p:nvSpPr>
          <p:cNvPr name="TextBox 3" id="3"/>
          <p:cNvSpPr txBox="true"/>
          <p:nvPr/>
        </p:nvSpPr>
        <p:spPr>
          <a:xfrm rot="0">
            <a:off x="1057876" y="2801944"/>
            <a:ext cx="16856186" cy="543164"/>
          </a:xfrm>
          <a:prstGeom prst="rect">
            <a:avLst/>
          </a:prstGeom>
        </p:spPr>
        <p:txBody>
          <a:bodyPr anchor="t" rtlCol="false" tIns="0" lIns="0" bIns="0" rIns="0">
            <a:spAutoFit/>
          </a:bodyPr>
          <a:lstStyle/>
          <a:p>
            <a:pPr algn="l">
              <a:lnSpc>
                <a:spcPts val="3359"/>
              </a:lnSpc>
            </a:pPr>
            <a:r>
              <a:rPr lang="en-US" sz="2799">
                <a:solidFill>
                  <a:srgbClr val="000000"/>
                </a:solidFill>
                <a:latin typeface="Roboto"/>
              </a:rPr>
              <a:t>Some countries where the team can open the restaurants with lesser competition are:</a:t>
            </a:r>
          </a:p>
        </p:txBody>
      </p:sp>
      <p:sp>
        <p:nvSpPr>
          <p:cNvPr name="TextBox 4" id="4"/>
          <p:cNvSpPr txBox="true"/>
          <p:nvPr/>
        </p:nvSpPr>
        <p:spPr>
          <a:xfrm rot="0">
            <a:off x="844519" y="3556511"/>
            <a:ext cx="4057055" cy="609600"/>
          </a:xfrm>
          <a:prstGeom prst="rect">
            <a:avLst/>
          </a:prstGeom>
        </p:spPr>
        <p:txBody>
          <a:bodyPr anchor="t" rtlCol="false" tIns="0" lIns="0" bIns="0" rIns="0">
            <a:spAutoFit/>
          </a:bodyPr>
          <a:lstStyle/>
          <a:p>
            <a:pPr algn="l" marL="965200" indent="-482600" lvl="1">
              <a:lnSpc>
                <a:spcPts val="4800"/>
              </a:lnSpc>
              <a:buFont typeface="Arial"/>
              <a:buChar char="•"/>
            </a:pPr>
            <a:r>
              <a:rPr lang="en-US" sz="4000">
                <a:solidFill>
                  <a:srgbClr val="323232"/>
                </a:solidFill>
                <a:latin typeface="Roboto"/>
              </a:rPr>
              <a:t>Indonesia</a:t>
            </a:r>
          </a:p>
        </p:txBody>
      </p:sp>
      <p:sp>
        <p:nvSpPr>
          <p:cNvPr name="TextBox 5" id="5"/>
          <p:cNvSpPr txBox="true"/>
          <p:nvPr/>
        </p:nvSpPr>
        <p:spPr>
          <a:xfrm rot="0">
            <a:off x="1057872" y="8308892"/>
            <a:ext cx="9862208" cy="1589604"/>
          </a:xfrm>
          <a:prstGeom prst="rect">
            <a:avLst/>
          </a:prstGeom>
        </p:spPr>
        <p:txBody>
          <a:bodyPr anchor="t" rtlCol="false" tIns="0" lIns="0" bIns="0" rIns="0">
            <a:spAutoFit/>
          </a:bodyPr>
          <a:lstStyle/>
          <a:p>
            <a:pPr algn="l" marL="772160" indent="-386080" lvl="1">
              <a:lnSpc>
                <a:spcPts val="3840"/>
              </a:lnSpc>
              <a:buFont typeface="Arial"/>
              <a:buChar char="•"/>
            </a:pPr>
            <a:r>
              <a:rPr lang="en-US" sz="3200">
                <a:solidFill>
                  <a:srgbClr val="323232"/>
                </a:solidFill>
                <a:latin typeface="Roboto Bold"/>
              </a:rPr>
              <a:t>Recommended countries are the countries with least number of restaurants among the low rated countries (less than 4). </a:t>
            </a:r>
          </a:p>
        </p:txBody>
      </p:sp>
      <p:sp>
        <p:nvSpPr>
          <p:cNvPr name="TextBox 6" id="6"/>
          <p:cNvSpPr txBox="true"/>
          <p:nvPr/>
        </p:nvSpPr>
        <p:spPr>
          <a:xfrm rot="0">
            <a:off x="1057876" y="4318511"/>
            <a:ext cx="2984072" cy="609600"/>
          </a:xfrm>
          <a:prstGeom prst="rect">
            <a:avLst/>
          </a:prstGeom>
        </p:spPr>
        <p:txBody>
          <a:bodyPr anchor="t" rtlCol="false" tIns="0" lIns="0" bIns="0" rIns="0">
            <a:spAutoFit/>
          </a:bodyPr>
          <a:lstStyle/>
          <a:p>
            <a:pPr algn="l" marL="965200" indent="-482600" lvl="1">
              <a:lnSpc>
                <a:spcPts val="4800"/>
              </a:lnSpc>
              <a:buFont typeface="Arial"/>
              <a:buChar char="•"/>
            </a:pPr>
            <a:r>
              <a:rPr lang="en-US" sz="4000">
                <a:solidFill>
                  <a:srgbClr val="323232"/>
                </a:solidFill>
                <a:latin typeface="Roboto"/>
              </a:rPr>
              <a:t>Turkey</a:t>
            </a:r>
          </a:p>
        </p:txBody>
      </p:sp>
      <p:sp>
        <p:nvSpPr>
          <p:cNvPr name="TextBox 7" id="7"/>
          <p:cNvSpPr txBox="true"/>
          <p:nvPr/>
        </p:nvSpPr>
        <p:spPr>
          <a:xfrm rot="0">
            <a:off x="1057876" y="5118731"/>
            <a:ext cx="5156260" cy="609600"/>
          </a:xfrm>
          <a:prstGeom prst="rect">
            <a:avLst/>
          </a:prstGeom>
        </p:spPr>
        <p:txBody>
          <a:bodyPr anchor="t" rtlCol="false" tIns="0" lIns="0" bIns="0" rIns="0">
            <a:spAutoFit/>
          </a:bodyPr>
          <a:lstStyle/>
          <a:p>
            <a:pPr algn="l" marL="965200" indent="-482600" lvl="1">
              <a:lnSpc>
                <a:spcPts val="4800"/>
              </a:lnSpc>
              <a:buFont typeface="Arial"/>
              <a:buChar char="•"/>
            </a:pPr>
            <a:r>
              <a:rPr lang="en-US" sz="4000">
                <a:solidFill>
                  <a:srgbClr val="323232"/>
                </a:solidFill>
                <a:latin typeface="Roboto"/>
              </a:rPr>
              <a:t>New Zealand</a:t>
            </a:r>
          </a:p>
        </p:txBody>
      </p:sp>
      <p:sp>
        <p:nvSpPr>
          <p:cNvPr name="TextBox 8" id="8"/>
          <p:cNvSpPr txBox="true"/>
          <p:nvPr/>
        </p:nvSpPr>
        <p:spPr>
          <a:xfrm rot="0">
            <a:off x="1057876" y="5932265"/>
            <a:ext cx="2984072" cy="718305"/>
          </a:xfrm>
          <a:prstGeom prst="rect">
            <a:avLst/>
          </a:prstGeom>
        </p:spPr>
        <p:txBody>
          <a:bodyPr anchor="t" rtlCol="false" tIns="0" lIns="0" bIns="0" rIns="0">
            <a:spAutoFit/>
          </a:bodyPr>
          <a:lstStyle/>
          <a:p>
            <a:pPr algn="l" marL="965200" indent="-482600" lvl="1">
              <a:lnSpc>
                <a:spcPts val="4800"/>
              </a:lnSpc>
              <a:buFont typeface="Arial"/>
              <a:buChar char="•"/>
            </a:pPr>
            <a:r>
              <a:rPr lang="en-US" sz="4000">
                <a:solidFill>
                  <a:srgbClr val="323232"/>
                </a:solidFill>
                <a:latin typeface="Roboto"/>
              </a:rPr>
              <a:t>Canada</a:t>
            </a:r>
          </a:p>
        </p:txBody>
      </p:sp>
      <p:sp>
        <p:nvSpPr>
          <p:cNvPr name="TextBox 9" id="9"/>
          <p:cNvSpPr txBox="true"/>
          <p:nvPr/>
        </p:nvSpPr>
        <p:spPr>
          <a:xfrm rot="0">
            <a:off x="1057876" y="6803073"/>
            <a:ext cx="3630341" cy="609600"/>
          </a:xfrm>
          <a:prstGeom prst="rect">
            <a:avLst/>
          </a:prstGeom>
        </p:spPr>
        <p:txBody>
          <a:bodyPr anchor="t" rtlCol="false" tIns="0" lIns="0" bIns="0" rIns="0">
            <a:spAutoFit/>
          </a:bodyPr>
          <a:lstStyle/>
          <a:p>
            <a:pPr algn="l" marL="965200" indent="-482600" lvl="1">
              <a:lnSpc>
                <a:spcPts val="4800"/>
              </a:lnSpc>
              <a:buFont typeface="Arial"/>
              <a:buChar char="•"/>
            </a:pPr>
            <a:r>
              <a:rPr lang="en-US" sz="4000">
                <a:solidFill>
                  <a:srgbClr val="323232"/>
                </a:solidFill>
                <a:latin typeface="Roboto"/>
              </a:rPr>
              <a:t>Philippines</a:t>
            </a:r>
          </a:p>
        </p:txBody>
      </p:sp>
      <p:sp>
        <p:nvSpPr>
          <p:cNvPr name="Freeform 10" id="10" descr="Turkey Flag Images – Browse 114,307 Stock Photos, Vectors, and Video |  Adobe Stock"/>
          <p:cNvSpPr/>
          <p:nvPr/>
        </p:nvSpPr>
        <p:spPr>
          <a:xfrm flipH="true" flipV="false" rot="-10800000">
            <a:off x="5184009" y="4328036"/>
            <a:ext cx="922068" cy="616996"/>
          </a:xfrm>
          <a:custGeom>
            <a:avLst/>
            <a:gdLst/>
            <a:ahLst/>
            <a:cxnLst/>
            <a:rect r="r" b="b" t="t" l="l"/>
            <a:pathLst>
              <a:path h="616996" w="922068">
                <a:moveTo>
                  <a:pt x="922068" y="0"/>
                </a:moveTo>
                <a:lnTo>
                  <a:pt x="0" y="0"/>
                </a:lnTo>
                <a:lnTo>
                  <a:pt x="0" y="616996"/>
                </a:lnTo>
                <a:lnTo>
                  <a:pt x="922068" y="616996"/>
                </a:lnTo>
                <a:lnTo>
                  <a:pt x="922068" y="0"/>
                </a:lnTo>
                <a:close/>
              </a:path>
            </a:pathLst>
          </a:custGeom>
          <a:blipFill>
            <a:blip r:embed="rId2"/>
            <a:stretch>
              <a:fillRect l="0" t="0" r="0" b="0"/>
            </a:stretch>
          </a:blipFill>
        </p:spPr>
      </p:sp>
      <p:sp>
        <p:nvSpPr>
          <p:cNvPr name="Freeform 11" id="11" descr="4,600+ New Zealand Flag Stock Photos, Pictures &amp; Royalty-Free Images -  iStock | New zealand flag vector, Australia and new zealand flag, New  zealand flag icon"/>
          <p:cNvSpPr/>
          <p:nvPr/>
        </p:nvSpPr>
        <p:spPr>
          <a:xfrm flipH="false" flipV="false" rot="0">
            <a:off x="5114932" y="5174868"/>
            <a:ext cx="1099204" cy="615554"/>
          </a:xfrm>
          <a:custGeom>
            <a:avLst/>
            <a:gdLst/>
            <a:ahLst/>
            <a:cxnLst/>
            <a:rect r="r" b="b" t="t" l="l"/>
            <a:pathLst>
              <a:path h="615554" w="1099204">
                <a:moveTo>
                  <a:pt x="0" y="0"/>
                </a:moveTo>
                <a:lnTo>
                  <a:pt x="1099204" y="0"/>
                </a:lnTo>
                <a:lnTo>
                  <a:pt x="1099204" y="615554"/>
                </a:lnTo>
                <a:lnTo>
                  <a:pt x="0" y="615554"/>
                </a:lnTo>
                <a:lnTo>
                  <a:pt x="0" y="0"/>
                </a:lnTo>
                <a:close/>
              </a:path>
            </a:pathLst>
          </a:custGeom>
          <a:blipFill>
            <a:blip r:embed="rId3"/>
            <a:stretch>
              <a:fillRect l="0" t="0" r="0" b="0"/>
            </a:stretch>
          </a:blipFill>
        </p:spPr>
      </p:sp>
      <p:sp>
        <p:nvSpPr>
          <p:cNvPr name="Freeform 12" id="12" descr="Canada Flag Background&quot; Images – Browse 76 Stock Photos, Vectors, and Video  | Adobe Stock"/>
          <p:cNvSpPr/>
          <p:nvPr/>
        </p:nvSpPr>
        <p:spPr>
          <a:xfrm flipH="true" flipV="false" rot="0">
            <a:off x="5114931" y="6019022"/>
            <a:ext cx="991146" cy="615554"/>
          </a:xfrm>
          <a:custGeom>
            <a:avLst/>
            <a:gdLst/>
            <a:ahLst/>
            <a:cxnLst/>
            <a:rect r="r" b="b" t="t" l="l"/>
            <a:pathLst>
              <a:path h="615554" w="991146">
                <a:moveTo>
                  <a:pt x="991146" y="0"/>
                </a:moveTo>
                <a:lnTo>
                  <a:pt x="0" y="0"/>
                </a:lnTo>
                <a:lnTo>
                  <a:pt x="0" y="615554"/>
                </a:lnTo>
                <a:lnTo>
                  <a:pt x="991146" y="615554"/>
                </a:lnTo>
                <a:lnTo>
                  <a:pt x="991146" y="0"/>
                </a:lnTo>
                <a:close/>
              </a:path>
            </a:pathLst>
          </a:custGeom>
          <a:blipFill>
            <a:blip r:embed="rId4"/>
            <a:stretch>
              <a:fillRect l="0" t="0" r="0" b="0"/>
            </a:stretch>
          </a:blipFill>
        </p:spPr>
      </p:sp>
      <p:sp>
        <p:nvSpPr>
          <p:cNvPr name="Freeform 13" id="13" descr="1,655 Philippine Flag Logo Images, Stock Photos, 3D objects, &amp; Vectors |  Shutterstock"/>
          <p:cNvSpPr/>
          <p:nvPr/>
        </p:nvSpPr>
        <p:spPr>
          <a:xfrm flipH="false" flipV="false" rot="0">
            <a:off x="5193042" y="6863176"/>
            <a:ext cx="1021094" cy="582692"/>
          </a:xfrm>
          <a:custGeom>
            <a:avLst/>
            <a:gdLst/>
            <a:ahLst/>
            <a:cxnLst/>
            <a:rect r="r" b="b" t="t" l="l"/>
            <a:pathLst>
              <a:path h="582692" w="1021094">
                <a:moveTo>
                  <a:pt x="0" y="0"/>
                </a:moveTo>
                <a:lnTo>
                  <a:pt x="1021094" y="0"/>
                </a:lnTo>
                <a:lnTo>
                  <a:pt x="1021094" y="582692"/>
                </a:lnTo>
                <a:lnTo>
                  <a:pt x="0" y="582692"/>
                </a:lnTo>
                <a:lnTo>
                  <a:pt x="0" y="0"/>
                </a:lnTo>
                <a:close/>
              </a:path>
            </a:pathLst>
          </a:custGeom>
          <a:blipFill>
            <a:blip r:embed="rId5"/>
            <a:stretch>
              <a:fillRect l="0" t="0" r="-2573" b="-8843"/>
            </a:stretch>
          </a:blipFill>
        </p:spPr>
      </p:sp>
      <p:sp>
        <p:nvSpPr>
          <p:cNvPr name="Freeform 14" id="14" descr="Indonesia Flag Images – Browse 73,818 Stock Photos, Vectors, and Video |  Adobe Stock"/>
          <p:cNvSpPr/>
          <p:nvPr/>
        </p:nvSpPr>
        <p:spPr>
          <a:xfrm flipH="false" flipV="false" rot="0">
            <a:off x="5217724" y="3385241"/>
            <a:ext cx="996412" cy="666690"/>
          </a:xfrm>
          <a:custGeom>
            <a:avLst/>
            <a:gdLst/>
            <a:ahLst/>
            <a:cxnLst/>
            <a:rect r="r" b="b" t="t" l="l"/>
            <a:pathLst>
              <a:path h="666690" w="996412">
                <a:moveTo>
                  <a:pt x="0" y="0"/>
                </a:moveTo>
                <a:lnTo>
                  <a:pt x="996412" y="0"/>
                </a:lnTo>
                <a:lnTo>
                  <a:pt x="996412" y="666690"/>
                </a:lnTo>
                <a:lnTo>
                  <a:pt x="0" y="666690"/>
                </a:lnTo>
                <a:lnTo>
                  <a:pt x="0" y="0"/>
                </a:lnTo>
                <a:close/>
              </a:path>
            </a:pathLst>
          </a:custGeom>
          <a:blipFill>
            <a:blip r:embed="rId6"/>
            <a:stretch>
              <a:fillRect l="0" t="0" r="0" b="0"/>
            </a:stretch>
          </a:blipFill>
        </p:spPr>
      </p:sp>
      <p:sp>
        <p:nvSpPr>
          <p:cNvPr name="Freeform 15" id="15"/>
          <p:cNvSpPr/>
          <p:nvPr/>
        </p:nvSpPr>
        <p:spPr>
          <a:xfrm flipH="false" flipV="false" rot="0">
            <a:off x="9485969" y="3661268"/>
            <a:ext cx="2159000" cy="3784600"/>
          </a:xfrm>
          <a:custGeom>
            <a:avLst/>
            <a:gdLst/>
            <a:ahLst/>
            <a:cxnLst/>
            <a:rect r="r" b="b" t="t" l="l"/>
            <a:pathLst>
              <a:path h="3784600" w="2159000">
                <a:moveTo>
                  <a:pt x="0" y="0"/>
                </a:moveTo>
                <a:lnTo>
                  <a:pt x="2159000" y="0"/>
                </a:lnTo>
                <a:lnTo>
                  <a:pt x="2159000" y="3784600"/>
                </a:lnTo>
                <a:lnTo>
                  <a:pt x="0" y="3784600"/>
                </a:lnTo>
                <a:lnTo>
                  <a:pt x="0" y="0"/>
                </a:lnTo>
                <a:close/>
              </a:path>
            </a:pathLst>
          </a:custGeom>
          <a:blipFill>
            <a:blip r:embed="rId7"/>
            <a:stretch>
              <a:fillRect l="0" t="-6" r="0" b="-6"/>
            </a:stretch>
          </a:blipFill>
        </p:spPr>
      </p:sp>
      <p:sp>
        <p:nvSpPr>
          <p:cNvPr name="Freeform 16" id="16" descr="A graph of restaurants in each country  Description automatically generated"/>
          <p:cNvSpPr/>
          <p:nvPr/>
        </p:nvSpPr>
        <p:spPr>
          <a:xfrm flipH="false" flipV="false" rot="0">
            <a:off x="12417758" y="3621632"/>
            <a:ext cx="5496304" cy="3824236"/>
          </a:xfrm>
          <a:custGeom>
            <a:avLst/>
            <a:gdLst/>
            <a:ahLst/>
            <a:cxnLst/>
            <a:rect r="r" b="b" t="t" l="l"/>
            <a:pathLst>
              <a:path h="3824236" w="5496304">
                <a:moveTo>
                  <a:pt x="0" y="0"/>
                </a:moveTo>
                <a:lnTo>
                  <a:pt x="5496304" y="0"/>
                </a:lnTo>
                <a:lnTo>
                  <a:pt x="5496304" y="3824236"/>
                </a:lnTo>
                <a:lnTo>
                  <a:pt x="0" y="3824236"/>
                </a:lnTo>
                <a:lnTo>
                  <a:pt x="0" y="0"/>
                </a:lnTo>
                <a:close/>
              </a:path>
            </a:pathLst>
          </a:custGeom>
          <a:blipFill>
            <a:blip r:embed="rId8"/>
            <a:stretch>
              <a:fillRect l="0" t="0" r="0" b="0"/>
            </a:stretch>
          </a:blipFill>
        </p:spPr>
      </p:sp>
      <p:sp>
        <p:nvSpPr>
          <p:cNvPr name="TextBox 17" id="17"/>
          <p:cNvSpPr txBox="true"/>
          <p:nvPr/>
        </p:nvSpPr>
        <p:spPr>
          <a:xfrm rot="0">
            <a:off x="1461502" y="275794"/>
            <a:ext cx="14826775" cy="752906"/>
          </a:xfrm>
          <a:prstGeom prst="rect">
            <a:avLst/>
          </a:prstGeom>
        </p:spPr>
        <p:txBody>
          <a:bodyPr anchor="t" rtlCol="false" tIns="0" lIns="0" bIns="0" rIns="0">
            <a:spAutoFit/>
          </a:bodyPr>
          <a:lstStyle/>
          <a:p>
            <a:pPr algn="ctr">
              <a:lnSpc>
                <a:spcPts val="5145"/>
              </a:lnSpc>
            </a:pPr>
            <a:r>
              <a:rPr lang="en-US" sz="4636">
                <a:solidFill>
                  <a:srgbClr val="4FAB4E"/>
                </a:solidFill>
                <a:latin typeface="Arimo Bold"/>
              </a:rPr>
              <a:t>Suggested Countries on the basis of provided analysis</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E4DF6F"/>
        </a:solidFill>
      </p:bgPr>
    </p:bg>
    <p:spTree>
      <p:nvGrpSpPr>
        <p:cNvPr id="1" name=""/>
        <p:cNvGrpSpPr/>
        <p:nvPr/>
      </p:nvGrpSpPr>
      <p:grpSpPr>
        <a:xfrm>
          <a:off x="0" y="0"/>
          <a:ext cx="0" cy="0"/>
          <a:chOff x="0" y="0"/>
          <a:chExt cx="0" cy="0"/>
        </a:xfrm>
      </p:grpSpPr>
      <p:sp>
        <p:nvSpPr>
          <p:cNvPr name="TextBox 2" id="2"/>
          <p:cNvSpPr txBox="true"/>
          <p:nvPr/>
        </p:nvSpPr>
        <p:spPr>
          <a:xfrm rot="0">
            <a:off x="567230" y="1059677"/>
            <a:ext cx="7102580" cy="718305"/>
          </a:xfrm>
          <a:prstGeom prst="rect">
            <a:avLst/>
          </a:prstGeom>
        </p:spPr>
        <p:txBody>
          <a:bodyPr anchor="t" rtlCol="false" tIns="0" lIns="0" bIns="0" rIns="0">
            <a:spAutoFit/>
          </a:bodyPr>
          <a:lstStyle/>
          <a:p>
            <a:pPr algn="l">
              <a:lnSpc>
                <a:spcPts val="4800"/>
              </a:lnSpc>
            </a:pPr>
            <a:r>
              <a:rPr lang="en-US" sz="4000">
                <a:solidFill>
                  <a:srgbClr val="434343"/>
                </a:solidFill>
                <a:latin typeface="Roboto"/>
              </a:rPr>
              <a:t>2. </a:t>
            </a:r>
            <a:r>
              <a:rPr lang="en-US" sz="4000" u="sng">
                <a:solidFill>
                  <a:srgbClr val="404040"/>
                </a:solidFill>
                <a:latin typeface="Roboto"/>
              </a:rPr>
              <a:t>Recommended Cities</a:t>
            </a:r>
          </a:p>
        </p:txBody>
      </p:sp>
      <p:sp>
        <p:nvSpPr>
          <p:cNvPr name="TextBox 3" id="3"/>
          <p:cNvSpPr txBox="true"/>
          <p:nvPr/>
        </p:nvSpPr>
        <p:spPr>
          <a:xfrm rot="0">
            <a:off x="1057876" y="1909844"/>
            <a:ext cx="16856186" cy="974050"/>
          </a:xfrm>
          <a:prstGeom prst="rect">
            <a:avLst/>
          </a:prstGeom>
        </p:spPr>
        <p:txBody>
          <a:bodyPr anchor="t" rtlCol="false" tIns="0" lIns="0" bIns="0" rIns="0">
            <a:spAutoFit/>
          </a:bodyPr>
          <a:lstStyle/>
          <a:p>
            <a:pPr algn="l">
              <a:lnSpc>
                <a:spcPts val="3359"/>
              </a:lnSpc>
            </a:pPr>
            <a:r>
              <a:rPr lang="en-US" sz="2799">
                <a:solidFill>
                  <a:srgbClr val="000000"/>
                </a:solidFill>
                <a:latin typeface="Roboto"/>
              </a:rPr>
              <a:t>Some cities in the selected countries where the team can open the restaurants with lesser competition are:</a:t>
            </a:r>
          </a:p>
        </p:txBody>
      </p:sp>
      <p:sp>
        <p:nvSpPr>
          <p:cNvPr name="TextBox 4" id="4"/>
          <p:cNvSpPr txBox="true"/>
          <p:nvPr/>
        </p:nvSpPr>
        <p:spPr>
          <a:xfrm rot="0">
            <a:off x="1028700" y="3390449"/>
            <a:ext cx="8961120" cy="4615493"/>
          </a:xfrm>
          <a:prstGeom prst="rect">
            <a:avLst/>
          </a:prstGeom>
        </p:spPr>
        <p:txBody>
          <a:bodyPr anchor="t" rtlCol="false" tIns="0" lIns="0" bIns="0" rIns="0">
            <a:spAutoFit/>
          </a:bodyPr>
          <a:lstStyle/>
          <a:p>
            <a:pPr algn="l">
              <a:lnSpc>
                <a:spcPts val="3863"/>
              </a:lnSpc>
            </a:pPr>
            <a:r>
              <a:rPr lang="en-US" sz="2799">
                <a:solidFill>
                  <a:srgbClr val="000000"/>
                </a:solidFill>
                <a:latin typeface="Arial"/>
              </a:rPr>
              <a:t>CANADA</a:t>
            </a:r>
            <a:r>
              <a:rPr lang="en-US" sz="2799">
                <a:solidFill>
                  <a:srgbClr val="000000"/>
                </a:solidFill>
                <a:latin typeface="Arial Bold"/>
              </a:rPr>
              <a:t>: </a:t>
            </a:r>
            <a:r>
              <a:rPr lang="en-US" sz="2799" u="sng">
                <a:solidFill>
                  <a:srgbClr val="000000"/>
                </a:solidFill>
                <a:latin typeface="Arial Bold"/>
              </a:rPr>
              <a:t>Consort, Yorton, Chatham-Kent</a:t>
            </a:r>
          </a:p>
          <a:p>
            <a:pPr algn="l">
              <a:lnSpc>
                <a:spcPts val="3863"/>
              </a:lnSpc>
            </a:pPr>
            <a:r>
              <a:rPr lang="en-US" sz="2799">
                <a:solidFill>
                  <a:srgbClr val="000000"/>
                </a:solidFill>
                <a:latin typeface="Arial Bold"/>
              </a:rPr>
              <a:t>				          </a:t>
            </a:r>
            <a:r>
              <a:rPr lang="en-US" sz="2799">
                <a:solidFill>
                  <a:srgbClr val="000000"/>
                </a:solidFill>
                <a:latin typeface="Arial"/>
              </a:rPr>
              <a:t>INDONESIA</a:t>
            </a:r>
            <a:r>
              <a:rPr lang="en-US" sz="2799">
                <a:solidFill>
                  <a:srgbClr val="000000"/>
                </a:solidFill>
                <a:latin typeface="Arial Bold"/>
              </a:rPr>
              <a:t>: </a:t>
            </a:r>
            <a:r>
              <a:rPr lang="en-US" sz="2799" u="sng">
                <a:solidFill>
                  <a:srgbClr val="000000"/>
                </a:solidFill>
                <a:latin typeface="Arial Bold"/>
              </a:rPr>
              <a:t>Bogor, Jakarta, Tangerang</a:t>
            </a:r>
          </a:p>
          <a:p>
            <a:pPr algn="l">
              <a:lnSpc>
                <a:spcPts val="3863"/>
              </a:lnSpc>
            </a:pPr>
            <a:r>
              <a:rPr lang="en-US" sz="2799">
                <a:solidFill>
                  <a:srgbClr val="000000"/>
                </a:solidFill>
                <a:latin typeface="Arial Bold"/>
              </a:rPr>
              <a:t>				          </a:t>
            </a:r>
            <a:r>
              <a:rPr lang="en-US" sz="2799">
                <a:solidFill>
                  <a:srgbClr val="000000"/>
                </a:solidFill>
                <a:latin typeface="Arial"/>
              </a:rPr>
              <a:t>NEW ZELAND</a:t>
            </a:r>
            <a:r>
              <a:rPr lang="en-US" sz="2799">
                <a:solidFill>
                  <a:srgbClr val="000000"/>
                </a:solidFill>
                <a:latin typeface="Arial Bold"/>
              </a:rPr>
              <a:t>: </a:t>
            </a:r>
            <a:r>
              <a:rPr lang="en-US" sz="2799" u="sng">
                <a:solidFill>
                  <a:srgbClr val="000000"/>
                </a:solidFill>
                <a:latin typeface="Arial Bold"/>
              </a:rPr>
              <a:t>Auckland, Wellington City</a:t>
            </a:r>
          </a:p>
          <a:p>
            <a:pPr algn="l">
              <a:lnSpc>
                <a:spcPts val="3863"/>
              </a:lnSpc>
            </a:pPr>
            <a:r>
              <a:rPr lang="en-US" sz="2799">
                <a:solidFill>
                  <a:srgbClr val="000000"/>
                </a:solidFill>
                <a:latin typeface="Arial Bold"/>
              </a:rPr>
              <a:t>				          </a:t>
            </a:r>
            <a:r>
              <a:rPr lang="en-US" sz="2799">
                <a:solidFill>
                  <a:srgbClr val="000000"/>
                </a:solidFill>
                <a:latin typeface="Arial"/>
              </a:rPr>
              <a:t>TURKEY</a:t>
            </a:r>
            <a:r>
              <a:rPr lang="en-US" sz="2799">
                <a:solidFill>
                  <a:srgbClr val="000000"/>
                </a:solidFill>
                <a:latin typeface="Arial Bold"/>
              </a:rPr>
              <a:t>: </a:t>
            </a:r>
            <a:r>
              <a:rPr lang="en-US" sz="2799" u="sng">
                <a:solidFill>
                  <a:srgbClr val="000000"/>
                </a:solidFill>
                <a:latin typeface="Arial Bold"/>
              </a:rPr>
              <a:t>Ankara, Istanbul</a:t>
            </a:r>
          </a:p>
          <a:p>
            <a:pPr algn="l">
              <a:lnSpc>
                <a:spcPts val="3863"/>
              </a:lnSpc>
            </a:pPr>
            <a:r>
              <a:rPr lang="en-US" sz="2799">
                <a:solidFill>
                  <a:srgbClr val="000000"/>
                </a:solidFill>
                <a:latin typeface="Arial Bold"/>
              </a:rPr>
              <a:t>				          </a:t>
            </a:r>
            <a:r>
              <a:rPr lang="en-US" sz="2799">
                <a:solidFill>
                  <a:srgbClr val="000000"/>
                </a:solidFill>
                <a:latin typeface="Arial"/>
              </a:rPr>
              <a:t>PHILIPPINES</a:t>
            </a:r>
            <a:r>
              <a:rPr lang="en-US" sz="2799">
                <a:solidFill>
                  <a:srgbClr val="000000"/>
                </a:solidFill>
                <a:latin typeface="Arial Bold"/>
              </a:rPr>
              <a:t>: </a:t>
            </a:r>
            <a:r>
              <a:rPr lang="en-US" sz="2799" u="sng">
                <a:solidFill>
                  <a:srgbClr val="000000"/>
                </a:solidFill>
                <a:latin typeface="Arial Bold"/>
              </a:rPr>
              <a:t>Santa Rosa</a:t>
            </a:r>
          </a:p>
        </p:txBody>
      </p:sp>
      <p:sp>
        <p:nvSpPr>
          <p:cNvPr name="Freeform 5" id="5" descr="A screenshot of a computer  Description automatically generated"/>
          <p:cNvSpPr/>
          <p:nvPr/>
        </p:nvSpPr>
        <p:spPr>
          <a:xfrm flipH="false" flipV="false" rot="0">
            <a:off x="10110436" y="3104558"/>
            <a:ext cx="7166526" cy="5799614"/>
          </a:xfrm>
          <a:custGeom>
            <a:avLst/>
            <a:gdLst/>
            <a:ahLst/>
            <a:cxnLst/>
            <a:rect r="r" b="b" t="t" l="l"/>
            <a:pathLst>
              <a:path h="5799614" w="7166526">
                <a:moveTo>
                  <a:pt x="0" y="0"/>
                </a:moveTo>
                <a:lnTo>
                  <a:pt x="7166526" y="0"/>
                </a:lnTo>
                <a:lnTo>
                  <a:pt x="7166526" y="5799614"/>
                </a:lnTo>
                <a:lnTo>
                  <a:pt x="0" y="5799614"/>
                </a:lnTo>
                <a:lnTo>
                  <a:pt x="0" y="0"/>
                </a:lnTo>
                <a:close/>
              </a:path>
            </a:pathLst>
          </a:custGeom>
          <a:blipFill>
            <a:blip r:embed="rId2"/>
            <a:stretch>
              <a:fillRect l="0" t="0" r="0" b="0"/>
            </a:stretch>
          </a:blipFill>
        </p:spPr>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E4DF6F"/>
        </a:solidFill>
      </p:bgPr>
    </p:bg>
    <p:spTree>
      <p:nvGrpSpPr>
        <p:cNvPr id="1" name=""/>
        <p:cNvGrpSpPr/>
        <p:nvPr/>
      </p:nvGrpSpPr>
      <p:grpSpPr>
        <a:xfrm>
          <a:off x="0" y="0"/>
          <a:ext cx="0" cy="0"/>
          <a:chOff x="0" y="0"/>
          <a:chExt cx="0" cy="0"/>
        </a:xfrm>
      </p:grpSpPr>
      <p:sp>
        <p:nvSpPr>
          <p:cNvPr name="Freeform 2" id="2"/>
          <p:cNvSpPr/>
          <p:nvPr/>
        </p:nvSpPr>
        <p:spPr>
          <a:xfrm flipH="false" flipV="false" rot="0">
            <a:off x="12260051" y="2731426"/>
            <a:ext cx="3629052" cy="5843206"/>
          </a:xfrm>
          <a:custGeom>
            <a:avLst/>
            <a:gdLst/>
            <a:ahLst/>
            <a:cxnLst/>
            <a:rect r="r" b="b" t="t" l="l"/>
            <a:pathLst>
              <a:path h="5843206" w="3629052">
                <a:moveTo>
                  <a:pt x="0" y="0"/>
                </a:moveTo>
                <a:lnTo>
                  <a:pt x="3629052" y="0"/>
                </a:lnTo>
                <a:lnTo>
                  <a:pt x="3629052" y="5843206"/>
                </a:lnTo>
                <a:lnTo>
                  <a:pt x="0" y="5843206"/>
                </a:lnTo>
                <a:lnTo>
                  <a:pt x="0" y="0"/>
                </a:lnTo>
                <a:close/>
              </a:path>
            </a:pathLst>
          </a:custGeom>
          <a:blipFill>
            <a:blip r:embed="rId2"/>
            <a:stretch>
              <a:fillRect l="0" t="0" r="0" b="0"/>
            </a:stretch>
          </a:blipFill>
        </p:spPr>
      </p:sp>
      <p:sp>
        <p:nvSpPr>
          <p:cNvPr name="TextBox 3" id="3"/>
          <p:cNvSpPr txBox="true"/>
          <p:nvPr/>
        </p:nvSpPr>
        <p:spPr>
          <a:xfrm rot="0">
            <a:off x="567230" y="1059677"/>
            <a:ext cx="7102580" cy="718305"/>
          </a:xfrm>
          <a:prstGeom prst="rect">
            <a:avLst/>
          </a:prstGeom>
        </p:spPr>
        <p:txBody>
          <a:bodyPr anchor="t" rtlCol="false" tIns="0" lIns="0" bIns="0" rIns="0">
            <a:spAutoFit/>
          </a:bodyPr>
          <a:lstStyle/>
          <a:p>
            <a:pPr algn="l">
              <a:lnSpc>
                <a:spcPts val="4800"/>
              </a:lnSpc>
            </a:pPr>
            <a:r>
              <a:rPr lang="en-US" sz="4000">
                <a:solidFill>
                  <a:srgbClr val="434343"/>
                </a:solidFill>
                <a:latin typeface="Roboto"/>
              </a:rPr>
              <a:t>3. </a:t>
            </a:r>
            <a:r>
              <a:rPr lang="en-US" sz="4000" u="sng">
                <a:solidFill>
                  <a:srgbClr val="404040"/>
                </a:solidFill>
                <a:latin typeface="Roboto"/>
              </a:rPr>
              <a:t>Biggest Competitors</a:t>
            </a:r>
          </a:p>
        </p:txBody>
      </p:sp>
      <p:sp>
        <p:nvSpPr>
          <p:cNvPr name="TextBox 4" id="4"/>
          <p:cNvSpPr txBox="true"/>
          <p:nvPr/>
        </p:nvSpPr>
        <p:spPr>
          <a:xfrm rot="0">
            <a:off x="1057876" y="1909844"/>
            <a:ext cx="16856186" cy="604718"/>
          </a:xfrm>
          <a:prstGeom prst="rect">
            <a:avLst/>
          </a:prstGeom>
        </p:spPr>
        <p:txBody>
          <a:bodyPr anchor="t" rtlCol="false" tIns="0" lIns="0" bIns="0" rIns="0">
            <a:spAutoFit/>
          </a:bodyPr>
          <a:lstStyle/>
          <a:p>
            <a:pPr algn="l">
              <a:lnSpc>
                <a:spcPts val="3840"/>
              </a:lnSpc>
            </a:pPr>
            <a:r>
              <a:rPr lang="en-US" sz="3200">
                <a:solidFill>
                  <a:srgbClr val="000000"/>
                </a:solidFill>
                <a:latin typeface="Roboto"/>
              </a:rPr>
              <a:t>restaurants from the recommended states that are our biggest competitors:</a:t>
            </a:r>
          </a:p>
        </p:txBody>
      </p:sp>
      <p:sp>
        <p:nvSpPr>
          <p:cNvPr name="TextBox 5" id="5"/>
          <p:cNvSpPr txBox="true"/>
          <p:nvPr/>
        </p:nvSpPr>
        <p:spPr>
          <a:xfrm rot="0">
            <a:off x="1057876" y="7627964"/>
            <a:ext cx="9154410" cy="2266712"/>
          </a:xfrm>
          <a:prstGeom prst="rect">
            <a:avLst/>
          </a:prstGeom>
        </p:spPr>
        <p:txBody>
          <a:bodyPr anchor="t" rtlCol="false" tIns="0" lIns="0" bIns="0" rIns="0">
            <a:spAutoFit/>
          </a:bodyPr>
          <a:lstStyle/>
          <a:p>
            <a:pPr algn="just" marL="675640" indent="-337820" lvl="1">
              <a:lnSpc>
                <a:spcPts val="3359"/>
              </a:lnSpc>
              <a:buFont typeface="Arial"/>
              <a:buChar char="•"/>
            </a:pPr>
            <a:r>
              <a:rPr lang="en-US" sz="2799">
                <a:solidFill>
                  <a:srgbClr val="000000"/>
                </a:solidFill>
                <a:latin typeface="Roboto Bold"/>
              </a:rPr>
              <a:t>For our primary competitors, here is a pivot table I created for each restaurant by name in every location and nation. Restaurants with an average rating of more than 3.5 are regarded to be our primary competitors.</a:t>
            </a:r>
          </a:p>
        </p:txBody>
      </p:sp>
      <p:sp>
        <p:nvSpPr>
          <p:cNvPr name="TextBox 6" id="6"/>
          <p:cNvSpPr txBox="true"/>
          <p:nvPr/>
        </p:nvSpPr>
        <p:spPr>
          <a:xfrm rot="0">
            <a:off x="1057876" y="2626651"/>
            <a:ext cx="8961120" cy="4757071"/>
          </a:xfrm>
          <a:prstGeom prst="rect">
            <a:avLst/>
          </a:prstGeom>
        </p:spPr>
        <p:txBody>
          <a:bodyPr anchor="t" rtlCol="false" tIns="0" lIns="0" bIns="0" rIns="0">
            <a:spAutoFit/>
          </a:bodyPr>
          <a:lstStyle/>
          <a:p>
            <a:pPr algn="l">
              <a:lnSpc>
                <a:spcPts val="3863"/>
              </a:lnSpc>
            </a:pPr>
            <a:r>
              <a:rPr lang="en-US" sz="2799">
                <a:solidFill>
                  <a:srgbClr val="000000"/>
                </a:solidFill>
                <a:latin typeface="Arial"/>
              </a:rPr>
              <a:t>CANADA</a:t>
            </a:r>
            <a:r>
              <a:rPr lang="en-US" sz="2799">
                <a:solidFill>
                  <a:srgbClr val="000000"/>
                </a:solidFill>
                <a:latin typeface="Arial Bold"/>
              </a:rPr>
              <a:t>: </a:t>
            </a:r>
            <a:r>
              <a:rPr lang="en-US" sz="2799" u="sng">
                <a:solidFill>
                  <a:srgbClr val="000000"/>
                </a:solidFill>
                <a:latin typeface="Arial Bold"/>
              </a:rPr>
              <a:t>Tokyo Sushi</a:t>
            </a:r>
          </a:p>
          <a:p>
            <a:pPr algn="l">
              <a:lnSpc>
                <a:spcPts val="3863"/>
              </a:lnSpc>
            </a:pPr>
            <a:r>
              <a:rPr lang="en-US" sz="2799">
                <a:solidFill>
                  <a:srgbClr val="000000"/>
                </a:solidFill>
                <a:latin typeface="Arial Bold"/>
              </a:rPr>
              <a:t>				          </a:t>
            </a:r>
            <a:r>
              <a:rPr lang="en-US" sz="2799">
                <a:solidFill>
                  <a:srgbClr val="000000"/>
                </a:solidFill>
                <a:latin typeface="Arial"/>
              </a:rPr>
              <a:t>INDONESIA</a:t>
            </a:r>
            <a:r>
              <a:rPr lang="en-US" sz="2799">
                <a:solidFill>
                  <a:srgbClr val="000000"/>
                </a:solidFill>
                <a:latin typeface="Arial Bold"/>
              </a:rPr>
              <a:t>: </a:t>
            </a:r>
            <a:r>
              <a:rPr lang="en-US" sz="2799" u="sng">
                <a:solidFill>
                  <a:srgbClr val="000000"/>
                </a:solidFill>
                <a:latin typeface="Arial Bold"/>
              </a:rPr>
              <a:t>Momo Milk, OJJU, Onokabe</a:t>
            </a:r>
          </a:p>
          <a:p>
            <a:pPr algn="l">
              <a:lnSpc>
                <a:spcPts val="3863"/>
              </a:lnSpc>
            </a:pPr>
            <a:r>
              <a:rPr lang="en-US" sz="2799">
                <a:solidFill>
                  <a:srgbClr val="000000"/>
                </a:solidFill>
                <a:latin typeface="Arial Bold"/>
              </a:rPr>
              <a:t>				          </a:t>
            </a:r>
            <a:r>
              <a:rPr lang="en-US" sz="2799">
                <a:solidFill>
                  <a:srgbClr val="000000"/>
                </a:solidFill>
                <a:latin typeface="Arial"/>
              </a:rPr>
              <a:t>NEW ZELAND</a:t>
            </a:r>
            <a:r>
              <a:rPr lang="en-US" sz="2799">
                <a:solidFill>
                  <a:srgbClr val="000000"/>
                </a:solidFill>
                <a:latin typeface="Arial Bold"/>
              </a:rPr>
              <a:t>: </a:t>
            </a:r>
            <a:r>
              <a:rPr lang="en-US" sz="2799" u="sng">
                <a:solidFill>
                  <a:srgbClr val="000000"/>
                </a:solidFill>
                <a:latin typeface="Arial Bold"/>
              </a:rPr>
              <a:t>Wagamama</a:t>
            </a:r>
          </a:p>
          <a:p>
            <a:pPr algn="l">
              <a:lnSpc>
                <a:spcPts val="3863"/>
              </a:lnSpc>
            </a:pPr>
            <a:r>
              <a:rPr lang="en-US" sz="2799">
                <a:solidFill>
                  <a:srgbClr val="000000"/>
                </a:solidFill>
                <a:latin typeface="Arial Bold"/>
              </a:rPr>
              <a:t>				          </a:t>
            </a:r>
            <a:r>
              <a:rPr lang="en-US" sz="2799">
                <a:solidFill>
                  <a:srgbClr val="000000"/>
                </a:solidFill>
                <a:latin typeface="Arial"/>
              </a:rPr>
              <a:t>TURKEY</a:t>
            </a:r>
            <a:r>
              <a:rPr lang="en-US" sz="2799">
                <a:solidFill>
                  <a:srgbClr val="000000"/>
                </a:solidFill>
                <a:latin typeface="Arial Bold"/>
              </a:rPr>
              <a:t>: </a:t>
            </a:r>
            <a:r>
              <a:rPr lang="en-US" sz="2799" u="sng">
                <a:solidFill>
                  <a:srgbClr val="000000"/>
                </a:solidFill>
                <a:latin typeface="Arial Bold"/>
              </a:rPr>
              <a:t>Huqqa, Leman Kí_ltí_r , The Bigos</a:t>
            </a:r>
            <a:r>
              <a:rPr lang="en-US" sz="2799">
                <a:solidFill>
                  <a:srgbClr val="000000"/>
                </a:solidFill>
                <a:latin typeface="Arial Bold"/>
              </a:rPr>
              <a:t>				          </a:t>
            </a:r>
            <a:r>
              <a:rPr lang="en-US" sz="2799">
                <a:solidFill>
                  <a:srgbClr val="000000"/>
                </a:solidFill>
                <a:latin typeface="Arial"/>
              </a:rPr>
              <a:t>PHILIPPINES</a:t>
            </a:r>
            <a:r>
              <a:rPr lang="en-US" sz="2799">
                <a:solidFill>
                  <a:srgbClr val="000000"/>
                </a:solidFill>
                <a:latin typeface="Arial Bold"/>
              </a:rPr>
              <a:t>: </a:t>
            </a:r>
            <a:r>
              <a:rPr lang="en-US" sz="2799" u="sng">
                <a:solidFill>
                  <a:srgbClr val="000000"/>
                </a:solidFill>
                <a:latin typeface="Arial Bold"/>
              </a:rPr>
              <a:t>Café Arabelle</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E4DF6F"/>
        </a:solidFill>
      </p:bgPr>
    </p:bg>
    <p:spTree>
      <p:nvGrpSpPr>
        <p:cNvPr id="1" name=""/>
        <p:cNvGrpSpPr/>
        <p:nvPr/>
      </p:nvGrpSpPr>
      <p:grpSpPr>
        <a:xfrm>
          <a:off x="0" y="0"/>
          <a:ext cx="0" cy="0"/>
          <a:chOff x="0" y="0"/>
          <a:chExt cx="0" cy="0"/>
        </a:xfrm>
      </p:grpSpPr>
      <p:sp>
        <p:nvSpPr>
          <p:cNvPr name="TextBox 2" id="2"/>
          <p:cNvSpPr txBox="true"/>
          <p:nvPr/>
        </p:nvSpPr>
        <p:spPr>
          <a:xfrm rot="0">
            <a:off x="567230" y="777185"/>
            <a:ext cx="7102580" cy="718305"/>
          </a:xfrm>
          <a:prstGeom prst="rect">
            <a:avLst/>
          </a:prstGeom>
        </p:spPr>
        <p:txBody>
          <a:bodyPr anchor="t" rtlCol="false" tIns="0" lIns="0" bIns="0" rIns="0">
            <a:spAutoFit/>
          </a:bodyPr>
          <a:lstStyle/>
          <a:p>
            <a:pPr algn="l">
              <a:lnSpc>
                <a:spcPts val="4800"/>
              </a:lnSpc>
            </a:pPr>
            <a:r>
              <a:rPr lang="en-US" sz="4000">
                <a:solidFill>
                  <a:srgbClr val="434343"/>
                </a:solidFill>
                <a:latin typeface="Roboto"/>
              </a:rPr>
              <a:t>4. </a:t>
            </a:r>
            <a:r>
              <a:rPr lang="en-US" sz="4000" u="sng">
                <a:solidFill>
                  <a:srgbClr val="404040"/>
                </a:solidFill>
                <a:latin typeface="Roboto"/>
              </a:rPr>
              <a:t>Recommended Cuisines</a:t>
            </a:r>
          </a:p>
        </p:txBody>
      </p:sp>
      <p:sp>
        <p:nvSpPr>
          <p:cNvPr name="TextBox 3" id="3"/>
          <p:cNvSpPr txBox="true"/>
          <p:nvPr/>
        </p:nvSpPr>
        <p:spPr>
          <a:xfrm rot="0">
            <a:off x="1057876" y="1627352"/>
            <a:ext cx="16856186" cy="604718"/>
          </a:xfrm>
          <a:prstGeom prst="rect">
            <a:avLst/>
          </a:prstGeom>
        </p:spPr>
        <p:txBody>
          <a:bodyPr anchor="t" rtlCol="false" tIns="0" lIns="0" bIns="0" rIns="0">
            <a:spAutoFit/>
          </a:bodyPr>
          <a:lstStyle/>
          <a:p>
            <a:pPr algn="l">
              <a:lnSpc>
                <a:spcPts val="3840"/>
              </a:lnSpc>
            </a:pPr>
            <a:r>
              <a:rPr lang="en-US" sz="3200">
                <a:solidFill>
                  <a:srgbClr val="000000"/>
                </a:solidFill>
                <a:latin typeface="Roboto"/>
              </a:rPr>
              <a:t>Cuisines for the restaurants according to the recommended countries:</a:t>
            </a:r>
          </a:p>
        </p:txBody>
      </p:sp>
      <p:sp>
        <p:nvSpPr>
          <p:cNvPr name="TextBox 4" id="4"/>
          <p:cNvSpPr txBox="true"/>
          <p:nvPr/>
        </p:nvSpPr>
        <p:spPr>
          <a:xfrm rot="0">
            <a:off x="1057876" y="8912010"/>
            <a:ext cx="15019954" cy="974050"/>
          </a:xfrm>
          <a:prstGeom prst="rect">
            <a:avLst/>
          </a:prstGeom>
        </p:spPr>
        <p:txBody>
          <a:bodyPr anchor="t" rtlCol="false" tIns="0" lIns="0" bIns="0" rIns="0">
            <a:spAutoFit/>
          </a:bodyPr>
          <a:lstStyle/>
          <a:p>
            <a:pPr algn="just" marL="675640" indent="-337820" lvl="1">
              <a:lnSpc>
                <a:spcPts val="3359"/>
              </a:lnSpc>
              <a:buFont typeface="Arial"/>
              <a:buChar char="•"/>
            </a:pPr>
            <a:r>
              <a:rPr lang="en-US" sz="2799">
                <a:solidFill>
                  <a:srgbClr val="000000"/>
                </a:solidFill>
                <a:latin typeface="Roboto"/>
              </a:rPr>
              <a:t>For cuisines I prepared a pivot table and pivot chart and selected the cuisines that have rating of more than 3.5 as recommended cuisines for every selected countries. </a:t>
            </a:r>
          </a:p>
        </p:txBody>
      </p:sp>
      <p:sp>
        <p:nvSpPr>
          <p:cNvPr name="TextBox 5" id="5"/>
          <p:cNvSpPr txBox="true"/>
          <p:nvPr/>
        </p:nvSpPr>
        <p:spPr>
          <a:xfrm rot="0">
            <a:off x="1057876" y="2382259"/>
            <a:ext cx="8961120" cy="5576511"/>
          </a:xfrm>
          <a:prstGeom prst="rect">
            <a:avLst/>
          </a:prstGeom>
        </p:spPr>
        <p:txBody>
          <a:bodyPr anchor="t" rtlCol="false" tIns="0" lIns="0" bIns="0" rIns="0">
            <a:spAutoFit/>
          </a:bodyPr>
          <a:lstStyle/>
          <a:p>
            <a:pPr algn="l">
              <a:lnSpc>
                <a:spcPts val="3863"/>
              </a:lnSpc>
            </a:pPr>
            <a:r>
              <a:rPr lang="en-US" sz="2799">
                <a:solidFill>
                  <a:srgbClr val="000000"/>
                </a:solidFill>
                <a:latin typeface="Roboto"/>
              </a:rPr>
              <a:t>CANADA</a:t>
            </a:r>
            <a:r>
              <a:rPr lang="en-US" sz="2799">
                <a:solidFill>
                  <a:srgbClr val="000000"/>
                </a:solidFill>
                <a:latin typeface="Roboto Bold"/>
              </a:rPr>
              <a:t>: Japanese, Sushi</a:t>
            </a:r>
          </a:p>
          <a:p>
            <a:pPr algn="l">
              <a:lnSpc>
                <a:spcPts val="3863"/>
              </a:lnSpc>
            </a:pPr>
          </a:p>
          <a:p>
            <a:pPr algn="l">
              <a:lnSpc>
                <a:spcPts val="3863"/>
              </a:lnSpc>
            </a:pPr>
            <a:r>
              <a:rPr lang="en-US" sz="2799">
                <a:solidFill>
                  <a:srgbClr val="000000"/>
                </a:solidFill>
                <a:latin typeface="Roboto"/>
              </a:rPr>
              <a:t>INDONESIA</a:t>
            </a:r>
            <a:r>
              <a:rPr lang="en-US" sz="2799">
                <a:solidFill>
                  <a:srgbClr val="000000"/>
                </a:solidFill>
                <a:latin typeface="Roboto Bold"/>
              </a:rPr>
              <a:t>: Korean</a:t>
            </a:r>
          </a:p>
          <a:p>
            <a:pPr algn="l">
              <a:lnSpc>
                <a:spcPts val="3863"/>
              </a:lnSpc>
            </a:pPr>
            <a:r>
              <a:rPr lang="en-US" sz="2799">
                <a:solidFill>
                  <a:srgbClr val="000000"/>
                </a:solidFill>
                <a:latin typeface="Roboto Bold"/>
              </a:rPr>
              <a:t>	       Café, Desserts, Beverages </a:t>
            </a:r>
          </a:p>
          <a:p>
            <a:pPr algn="l">
              <a:lnSpc>
                <a:spcPts val="3863"/>
              </a:lnSpc>
            </a:pPr>
          </a:p>
          <a:p>
            <a:pPr algn="l">
              <a:lnSpc>
                <a:spcPts val="3863"/>
              </a:lnSpc>
            </a:pPr>
            <a:r>
              <a:rPr lang="en-US" sz="2799">
                <a:solidFill>
                  <a:srgbClr val="000000"/>
                </a:solidFill>
                <a:latin typeface="Roboto"/>
              </a:rPr>
              <a:t>TURKEY</a:t>
            </a:r>
            <a:r>
              <a:rPr lang="en-US" sz="2799">
                <a:solidFill>
                  <a:srgbClr val="000000"/>
                </a:solidFill>
                <a:latin typeface="Roboto Bold"/>
              </a:rPr>
              <a:t>: Café</a:t>
            </a:r>
          </a:p>
          <a:p>
            <a:pPr algn="l">
              <a:lnSpc>
                <a:spcPts val="3863"/>
              </a:lnSpc>
            </a:pPr>
            <a:r>
              <a:rPr lang="en-US" sz="2799">
                <a:solidFill>
                  <a:srgbClr val="000000"/>
                </a:solidFill>
                <a:latin typeface="Roboto Bold"/>
              </a:rPr>
              <a:t>	  Restaurant Café</a:t>
            </a:r>
          </a:p>
          <a:p>
            <a:pPr algn="l">
              <a:lnSpc>
                <a:spcPts val="3863"/>
              </a:lnSpc>
            </a:pPr>
          </a:p>
          <a:p>
            <a:pPr algn="l">
              <a:lnSpc>
                <a:spcPts val="3863"/>
              </a:lnSpc>
            </a:pPr>
            <a:r>
              <a:rPr lang="en-US" sz="2799">
                <a:solidFill>
                  <a:srgbClr val="000000"/>
                </a:solidFill>
                <a:latin typeface="Roboto"/>
              </a:rPr>
              <a:t>PHILIPPINES</a:t>
            </a:r>
            <a:r>
              <a:rPr lang="en-US" sz="2799">
                <a:solidFill>
                  <a:srgbClr val="000000"/>
                </a:solidFill>
                <a:latin typeface="Roboto Bold"/>
              </a:rPr>
              <a:t>: Café, American, Italian, Filipino</a:t>
            </a:r>
          </a:p>
          <a:p>
            <a:pPr algn="l">
              <a:lnSpc>
                <a:spcPts val="3863"/>
              </a:lnSpc>
            </a:pPr>
          </a:p>
          <a:p>
            <a:pPr algn="l">
              <a:lnSpc>
                <a:spcPts val="3863"/>
              </a:lnSpc>
            </a:pPr>
            <a:r>
              <a:rPr lang="en-US" sz="2799">
                <a:solidFill>
                  <a:srgbClr val="000000"/>
                </a:solidFill>
                <a:latin typeface="Roboto"/>
              </a:rPr>
              <a:t>NEW ZELAND</a:t>
            </a:r>
            <a:r>
              <a:rPr lang="en-US" sz="2799">
                <a:solidFill>
                  <a:srgbClr val="000000"/>
                </a:solidFill>
                <a:latin typeface="Roboto Bold"/>
              </a:rPr>
              <a:t>: Japanese, Asian</a:t>
            </a:r>
          </a:p>
        </p:txBody>
      </p:sp>
      <p:sp>
        <p:nvSpPr>
          <p:cNvPr name="Freeform 6" id="6"/>
          <p:cNvSpPr/>
          <p:nvPr/>
        </p:nvSpPr>
        <p:spPr>
          <a:xfrm flipH="false" flipV="false" rot="0">
            <a:off x="9753596" y="2277790"/>
            <a:ext cx="6021664" cy="6482126"/>
          </a:xfrm>
          <a:custGeom>
            <a:avLst/>
            <a:gdLst/>
            <a:ahLst/>
            <a:cxnLst/>
            <a:rect r="r" b="b" t="t" l="l"/>
            <a:pathLst>
              <a:path h="6482126" w="6021664">
                <a:moveTo>
                  <a:pt x="0" y="0"/>
                </a:moveTo>
                <a:lnTo>
                  <a:pt x="6021664" y="0"/>
                </a:lnTo>
                <a:lnTo>
                  <a:pt x="6021664" y="6482126"/>
                </a:lnTo>
                <a:lnTo>
                  <a:pt x="0" y="6482126"/>
                </a:lnTo>
                <a:lnTo>
                  <a:pt x="0" y="0"/>
                </a:lnTo>
                <a:close/>
              </a:path>
            </a:pathLst>
          </a:custGeom>
          <a:blipFill>
            <a:blip r:embed="rId2"/>
            <a:stretch>
              <a:fillRect l="-21052" t="0" r="-21052" b="0"/>
            </a:stretch>
          </a:blipFill>
        </p:spPr>
      </p:sp>
    </p:spTree>
  </p:cSld>
  <p:clrMapOvr>
    <a:masterClrMapping/>
  </p:clrMapOvr>
</p:sld>
</file>

<file path=ppt/slides/slide2.xml><?xml version="1.0" encoding="utf-8"?>
<p:sld xmlns:p="http://schemas.openxmlformats.org/presentationml/2006/main" xmlns:a="http://schemas.openxmlformats.org/drawingml/2006/main">
  <p:cSld>
    <p:bg>
      <p:bgPr>
        <a:solidFill>
          <a:srgbClr val="E4DF6F"/>
        </a:solidFill>
      </p:bgPr>
    </p:bg>
    <p:spTree>
      <p:nvGrpSpPr>
        <p:cNvPr id="1" name=""/>
        <p:cNvGrpSpPr/>
        <p:nvPr/>
      </p:nvGrpSpPr>
      <p:grpSpPr>
        <a:xfrm>
          <a:off x="0" y="0"/>
          <a:ext cx="0" cy="0"/>
          <a:chOff x="0" y="0"/>
          <a:chExt cx="0" cy="0"/>
        </a:xfrm>
      </p:grpSpPr>
      <p:sp>
        <p:nvSpPr>
          <p:cNvPr name="AutoShape 2" id="2"/>
          <p:cNvSpPr/>
          <p:nvPr/>
        </p:nvSpPr>
        <p:spPr>
          <a:xfrm rot="232494">
            <a:off x="8580211" y="2037575"/>
            <a:ext cx="1127578" cy="0"/>
          </a:xfrm>
          <a:prstGeom prst="line">
            <a:avLst/>
          </a:prstGeom>
          <a:ln cap="rnd" w="28575">
            <a:solidFill>
              <a:srgbClr val="C5404E"/>
            </a:solidFill>
            <a:prstDash val="solid"/>
            <a:headEnd type="none" len="sm" w="sm"/>
            <a:tailEnd type="none" len="sm" w="sm"/>
          </a:ln>
        </p:spPr>
      </p:sp>
      <p:sp>
        <p:nvSpPr>
          <p:cNvPr name="TextBox 3" id="3"/>
          <p:cNvSpPr txBox="true"/>
          <p:nvPr/>
        </p:nvSpPr>
        <p:spPr>
          <a:xfrm rot="0">
            <a:off x="1683525" y="237811"/>
            <a:ext cx="14920950" cy="1519050"/>
          </a:xfrm>
          <a:prstGeom prst="rect">
            <a:avLst/>
          </a:prstGeom>
        </p:spPr>
        <p:txBody>
          <a:bodyPr anchor="t" rtlCol="false" tIns="0" lIns="0" bIns="0" rIns="0">
            <a:spAutoFit/>
          </a:bodyPr>
          <a:lstStyle/>
          <a:p>
            <a:pPr algn="ctr">
              <a:lnSpc>
                <a:spcPts val="7200"/>
              </a:lnSpc>
            </a:pPr>
            <a:r>
              <a:rPr lang="en-US" sz="6000" spc="-28">
                <a:solidFill>
                  <a:srgbClr val="C5404E"/>
                </a:solidFill>
                <a:latin typeface="Evolventa Bold"/>
              </a:rPr>
              <a:t>Project Journey</a:t>
            </a:r>
          </a:p>
        </p:txBody>
      </p:sp>
      <p:grpSp>
        <p:nvGrpSpPr>
          <p:cNvPr name="Group 4" id="4"/>
          <p:cNvGrpSpPr/>
          <p:nvPr/>
        </p:nvGrpSpPr>
        <p:grpSpPr>
          <a:xfrm rot="0">
            <a:off x="2430336" y="4922430"/>
            <a:ext cx="714600" cy="714600"/>
            <a:chOff x="0" y="0"/>
            <a:chExt cx="952800" cy="952800"/>
          </a:xfrm>
        </p:grpSpPr>
        <p:sp>
          <p:nvSpPr>
            <p:cNvPr name="Freeform 5" id="5"/>
            <p:cNvSpPr/>
            <p:nvPr/>
          </p:nvSpPr>
          <p:spPr>
            <a:xfrm flipH="false" flipV="false" rot="0">
              <a:off x="0" y="0"/>
              <a:ext cx="952754" cy="952754"/>
            </a:xfrm>
            <a:custGeom>
              <a:avLst/>
              <a:gdLst/>
              <a:ahLst/>
              <a:cxnLst/>
              <a:rect r="r" b="b" t="t" l="l"/>
              <a:pathLst>
                <a:path h="952754" w="952754">
                  <a:moveTo>
                    <a:pt x="0" y="476377"/>
                  </a:moveTo>
                  <a:cubicBezTo>
                    <a:pt x="0" y="213233"/>
                    <a:pt x="213233" y="0"/>
                    <a:pt x="476377" y="0"/>
                  </a:cubicBezTo>
                  <a:cubicBezTo>
                    <a:pt x="739521" y="0"/>
                    <a:pt x="952754" y="213233"/>
                    <a:pt x="952754" y="476377"/>
                  </a:cubicBezTo>
                  <a:cubicBezTo>
                    <a:pt x="952754" y="739521"/>
                    <a:pt x="739521" y="952754"/>
                    <a:pt x="476377" y="952754"/>
                  </a:cubicBezTo>
                  <a:cubicBezTo>
                    <a:pt x="213233" y="952754"/>
                    <a:pt x="0" y="739521"/>
                    <a:pt x="0" y="476377"/>
                  </a:cubicBezTo>
                  <a:close/>
                </a:path>
              </a:pathLst>
            </a:custGeom>
            <a:solidFill>
              <a:srgbClr val="E4DF6F"/>
            </a:solidFill>
          </p:spPr>
        </p:sp>
      </p:grpSp>
      <p:grpSp>
        <p:nvGrpSpPr>
          <p:cNvPr name="Group 6" id="6"/>
          <p:cNvGrpSpPr/>
          <p:nvPr/>
        </p:nvGrpSpPr>
        <p:grpSpPr>
          <a:xfrm rot="0">
            <a:off x="6846684" y="4841258"/>
            <a:ext cx="714600" cy="714600"/>
            <a:chOff x="0" y="0"/>
            <a:chExt cx="952800" cy="952800"/>
          </a:xfrm>
        </p:grpSpPr>
        <p:sp>
          <p:nvSpPr>
            <p:cNvPr name="Freeform 7" id="7"/>
            <p:cNvSpPr/>
            <p:nvPr/>
          </p:nvSpPr>
          <p:spPr>
            <a:xfrm flipH="false" flipV="false" rot="0">
              <a:off x="0" y="0"/>
              <a:ext cx="952754" cy="952754"/>
            </a:xfrm>
            <a:custGeom>
              <a:avLst/>
              <a:gdLst/>
              <a:ahLst/>
              <a:cxnLst/>
              <a:rect r="r" b="b" t="t" l="l"/>
              <a:pathLst>
                <a:path h="952754" w="952754">
                  <a:moveTo>
                    <a:pt x="0" y="476377"/>
                  </a:moveTo>
                  <a:cubicBezTo>
                    <a:pt x="0" y="213233"/>
                    <a:pt x="213233" y="0"/>
                    <a:pt x="476377" y="0"/>
                  </a:cubicBezTo>
                  <a:cubicBezTo>
                    <a:pt x="739521" y="0"/>
                    <a:pt x="952754" y="213233"/>
                    <a:pt x="952754" y="476377"/>
                  </a:cubicBezTo>
                  <a:cubicBezTo>
                    <a:pt x="952754" y="739521"/>
                    <a:pt x="739521" y="952754"/>
                    <a:pt x="476377" y="952754"/>
                  </a:cubicBezTo>
                  <a:cubicBezTo>
                    <a:pt x="213233" y="952754"/>
                    <a:pt x="0" y="739521"/>
                    <a:pt x="0" y="476377"/>
                  </a:cubicBezTo>
                  <a:close/>
                </a:path>
              </a:pathLst>
            </a:custGeom>
            <a:solidFill>
              <a:srgbClr val="E4DF6F"/>
            </a:solidFill>
          </p:spPr>
        </p:sp>
      </p:grpSp>
      <p:grpSp>
        <p:nvGrpSpPr>
          <p:cNvPr name="Group 8" id="8"/>
          <p:cNvGrpSpPr/>
          <p:nvPr/>
        </p:nvGrpSpPr>
        <p:grpSpPr>
          <a:xfrm rot="0">
            <a:off x="11263032" y="4879546"/>
            <a:ext cx="714600" cy="714600"/>
            <a:chOff x="0" y="0"/>
            <a:chExt cx="952800" cy="952800"/>
          </a:xfrm>
        </p:grpSpPr>
        <p:sp>
          <p:nvSpPr>
            <p:cNvPr name="Freeform 9" id="9"/>
            <p:cNvSpPr/>
            <p:nvPr/>
          </p:nvSpPr>
          <p:spPr>
            <a:xfrm flipH="false" flipV="false" rot="0">
              <a:off x="0" y="0"/>
              <a:ext cx="952754" cy="952754"/>
            </a:xfrm>
            <a:custGeom>
              <a:avLst/>
              <a:gdLst/>
              <a:ahLst/>
              <a:cxnLst/>
              <a:rect r="r" b="b" t="t" l="l"/>
              <a:pathLst>
                <a:path h="952754" w="952754">
                  <a:moveTo>
                    <a:pt x="0" y="476377"/>
                  </a:moveTo>
                  <a:cubicBezTo>
                    <a:pt x="0" y="213233"/>
                    <a:pt x="213233" y="0"/>
                    <a:pt x="476377" y="0"/>
                  </a:cubicBezTo>
                  <a:cubicBezTo>
                    <a:pt x="739521" y="0"/>
                    <a:pt x="952754" y="213233"/>
                    <a:pt x="952754" y="476377"/>
                  </a:cubicBezTo>
                  <a:cubicBezTo>
                    <a:pt x="952754" y="739521"/>
                    <a:pt x="739521" y="952754"/>
                    <a:pt x="476377" y="952754"/>
                  </a:cubicBezTo>
                  <a:cubicBezTo>
                    <a:pt x="213233" y="952754"/>
                    <a:pt x="0" y="739521"/>
                    <a:pt x="0" y="476377"/>
                  </a:cubicBezTo>
                  <a:close/>
                </a:path>
              </a:pathLst>
            </a:custGeom>
            <a:solidFill>
              <a:srgbClr val="E4DF6F"/>
            </a:solidFill>
          </p:spPr>
        </p:sp>
      </p:grpSp>
      <p:grpSp>
        <p:nvGrpSpPr>
          <p:cNvPr name="Group 10" id="10"/>
          <p:cNvGrpSpPr/>
          <p:nvPr/>
        </p:nvGrpSpPr>
        <p:grpSpPr>
          <a:xfrm rot="0">
            <a:off x="15453622" y="4879546"/>
            <a:ext cx="714600" cy="714600"/>
            <a:chOff x="0" y="0"/>
            <a:chExt cx="952800" cy="952800"/>
          </a:xfrm>
        </p:grpSpPr>
        <p:sp>
          <p:nvSpPr>
            <p:cNvPr name="Freeform 11" id="11"/>
            <p:cNvSpPr/>
            <p:nvPr/>
          </p:nvSpPr>
          <p:spPr>
            <a:xfrm flipH="false" flipV="false" rot="0">
              <a:off x="0" y="0"/>
              <a:ext cx="952754" cy="952754"/>
            </a:xfrm>
            <a:custGeom>
              <a:avLst/>
              <a:gdLst/>
              <a:ahLst/>
              <a:cxnLst/>
              <a:rect r="r" b="b" t="t" l="l"/>
              <a:pathLst>
                <a:path h="952754" w="952754">
                  <a:moveTo>
                    <a:pt x="0" y="476377"/>
                  </a:moveTo>
                  <a:cubicBezTo>
                    <a:pt x="0" y="213233"/>
                    <a:pt x="213233" y="0"/>
                    <a:pt x="476377" y="0"/>
                  </a:cubicBezTo>
                  <a:cubicBezTo>
                    <a:pt x="739521" y="0"/>
                    <a:pt x="952754" y="213233"/>
                    <a:pt x="952754" y="476377"/>
                  </a:cubicBezTo>
                  <a:cubicBezTo>
                    <a:pt x="952754" y="739521"/>
                    <a:pt x="739521" y="952754"/>
                    <a:pt x="476377" y="952754"/>
                  </a:cubicBezTo>
                  <a:cubicBezTo>
                    <a:pt x="213233" y="952754"/>
                    <a:pt x="0" y="739521"/>
                    <a:pt x="0" y="476377"/>
                  </a:cubicBezTo>
                  <a:close/>
                </a:path>
              </a:pathLst>
            </a:custGeom>
            <a:solidFill>
              <a:srgbClr val="E4DF6F"/>
            </a:solidFill>
          </p:spPr>
        </p:sp>
      </p:grpSp>
      <p:sp>
        <p:nvSpPr>
          <p:cNvPr name="AutoShape 12" id="12"/>
          <p:cNvSpPr/>
          <p:nvPr/>
        </p:nvSpPr>
        <p:spPr>
          <a:xfrm>
            <a:off x="2823891" y="5248763"/>
            <a:ext cx="13382696" cy="28575"/>
          </a:xfrm>
          <a:prstGeom prst="line">
            <a:avLst/>
          </a:prstGeom>
          <a:ln cap="rnd" w="28575">
            <a:solidFill>
              <a:srgbClr val="E4DF6F"/>
            </a:solidFill>
            <a:prstDash val="solid"/>
            <a:headEnd type="none" len="sm" w="sm"/>
            <a:tailEnd type="none" len="sm" w="sm"/>
          </a:ln>
        </p:spPr>
      </p:sp>
      <p:sp>
        <p:nvSpPr>
          <p:cNvPr name="TextBox 13" id="13"/>
          <p:cNvSpPr txBox="true"/>
          <p:nvPr/>
        </p:nvSpPr>
        <p:spPr>
          <a:xfrm rot="0">
            <a:off x="1305013" y="3302025"/>
            <a:ext cx="3025950" cy="944550"/>
          </a:xfrm>
          <a:prstGeom prst="rect">
            <a:avLst/>
          </a:prstGeom>
        </p:spPr>
        <p:txBody>
          <a:bodyPr anchor="t" rtlCol="false" tIns="0" lIns="0" bIns="0" rIns="0">
            <a:spAutoFit/>
          </a:bodyPr>
          <a:lstStyle/>
          <a:p>
            <a:pPr algn="ctr">
              <a:lnSpc>
                <a:spcPts val="5759"/>
              </a:lnSpc>
            </a:pPr>
            <a:r>
              <a:rPr lang="en-US" sz="4800">
                <a:solidFill>
                  <a:srgbClr val="C00000"/>
                </a:solidFill>
                <a:latin typeface="Advent Pro Bold"/>
              </a:rPr>
              <a:t>Phase 1</a:t>
            </a:r>
          </a:p>
        </p:txBody>
      </p:sp>
      <p:sp>
        <p:nvSpPr>
          <p:cNvPr name="TextBox 14" id="14"/>
          <p:cNvSpPr txBox="true"/>
          <p:nvPr/>
        </p:nvSpPr>
        <p:spPr>
          <a:xfrm rot="0">
            <a:off x="5691009" y="3323389"/>
            <a:ext cx="3025950" cy="944550"/>
          </a:xfrm>
          <a:prstGeom prst="rect">
            <a:avLst/>
          </a:prstGeom>
        </p:spPr>
        <p:txBody>
          <a:bodyPr anchor="t" rtlCol="false" tIns="0" lIns="0" bIns="0" rIns="0">
            <a:spAutoFit/>
          </a:bodyPr>
          <a:lstStyle/>
          <a:p>
            <a:pPr algn="ctr">
              <a:lnSpc>
                <a:spcPts val="5759"/>
              </a:lnSpc>
            </a:pPr>
            <a:r>
              <a:rPr lang="en-US" sz="4800">
                <a:solidFill>
                  <a:srgbClr val="C00000"/>
                </a:solidFill>
                <a:latin typeface="Advent Pro Bold"/>
              </a:rPr>
              <a:t>Phase 2</a:t>
            </a:r>
          </a:p>
        </p:txBody>
      </p:sp>
      <p:sp>
        <p:nvSpPr>
          <p:cNvPr name="TextBox 15" id="15"/>
          <p:cNvSpPr txBox="true"/>
          <p:nvPr/>
        </p:nvSpPr>
        <p:spPr>
          <a:xfrm rot="0">
            <a:off x="10107357" y="3278367"/>
            <a:ext cx="3025950" cy="944550"/>
          </a:xfrm>
          <a:prstGeom prst="rect">
            <a:avLst/>
          </a:prstGeom>
        </p:spPr>
        <p:txBody>
          <a:bodyPr anchor="t" rtlCol="false" tIns="0" lIns="0" bIns="0" rIns="0">
            <a:spAutoFit/>
          </a:bodyPr>
          <a:lstStyle/>
          <a:p>
            <a:pPr algn="ctr">
              <a:lnSpc>
                <a:spcPts val="5759"/>
              </a:lnSpc>
            </a:pPr>
            <a:r>
              <a:rPr lang="en-US" sz="4800">
                <a:solidFill>
                  <a:srgbClr val="C00000"/>
                </a:solidFill>
                <a:latin typeface="Advent Pro Bold"/>
              </a:rPr>
              <a:t>Phase 3</a:t>
            </a:r>
          </a:p>
        </p:txBody>
      </p:sp>
      <p:sp>
        <p:nvSpPr>
          <p:cNvPr name="TextBox 16" id="16"/>
          <p:cNvSpPr txBox="true"/>
          <p:nvPr/>
        </p:nvSpPr>
        <p:spPr>
          <a:xfrm rot="0">
            <a:off x="14281625" y="3353235"/>
            <a:ext cx="3025950" cy="944550"/>
          </a:xfrm>
          <a:prstGeom prst="rect">
            <a:avLst/>
          </a:prstGeom>
        </p:spPr>
        <p:txBody>
          <a:bodyPr anchor="t" rtlCol="false" tIns="0" lIns="0" bIns="0" rIns="0">
            <a:spAutoFit/>
          </a:bodyPr>
          <a:lstStyle/>
          <a:p>
            <a:pPr algn="ctr">
              <a:lnSpc>
                <a:spcPts val="5759"/>
              </a:lnSpc>
            </a:pPr>
            <a:r>
              <a:rPr lang="en-US" sz="4800">
                <a:solidFill>
                  <a:srgbClr val="C00000"/>
                </a:solidFill>
                <a:latin typeface="Advent Pro Bold"/>
              </a:rPr>
              <a:t>Phase 4</a:t>
            </a:r>
          </a:p>
        </p:txBody>
      </p:sp>
      <p:sp>
        <p:nvSpPr>
          <p:cNvPr name="TextBox 17" id="17"/>
          <p:cNvSpPr txBox="true"/>
          <p:nvPr/>
        </p:nvSpPr>
        <p:spPr>
          <a:xfrm rot="0">
            <a:off x="5691011" y="5957146"/>
            <a:ext cx="3025950" cy="3353333"/>
          </a:xfrm>
          <a:prstGeom prst="rect">
            <a:avLst/>
          </a:prstGeom>
        </p:spPr>
        <p:txBody>
          <a:bodyPr anchor="t" rtlCol="false" tIns="0" lIns="0" bIns="0" rIns="0">
            <a:spAutoFit/>
          </a:bodyPr>
          <a:lstStyle/>
          <a:p>
            <a:pPr algn="ctr">
              <a:lnSpc>
                <a:spcPts val="3359"/>
              </a:lnSpc>
            </a:pPr>
            <a:r>
              <a:rPr lang="en-US" sz="2799" spc="-13">
                <a:solidFill>
                  <a:srgbClr val="434343"/>
                </a:solidFill>
                <a:latin typeface="Evolventa"/>
              </a:rPr>
              <a:t>Cleaned the raw data by removing the unwanted columns and adding few new ones</a:t>
            </a:r>
          </a:p>
        </p:txBody>
      </p:sp>
      <p:sp>
        <p:nvSpPr>
          <p:cNvPr name="TextBox 18" id="18"/>
          <p:cNvSpPr txBox="true"/>
          <p:nvPr/>
        </p:nvSpPr>
        <p:spPr>
          <a:xfrm rot="0">
            <a:off x="10144473" y="5930730"/>
            <a:ext cx="3025950" cy="3094925"/>
          </a:xfrm>
          <a:prstGeom prst="rect">
            <a:avLst/>
          </a:prstGeom>
        </p:spPr>
        <p:txBody>
          <a:bodyPr anchor="t" rtlCol="false" tIns="0" lIns="0" bIns="0" rIns="0">
            <a:spAutoFit/>
          </a:bodyPr>
          <a:lstStyle/>
          <a:p>
            <a:pPr algn="ctr">
              <a:lnSpc>
                <a:spcPts val="3359"/>
              </a:lnSpc>
            </a:pPr>
            <a:r>
              <a:rPr lang="en-US" sz="2799" spc="-13">
                <a:solidFill>
                  <a:srgbClr val="434343"/>
                </a:solidFill>
                <a:latin typeface="Evolventa"/>
              </a:rPr>
              <a:t>Start analyzing the data in Excel and putting forward the insights we gathered during the process</a:t>
            </a:r>
          </a:p>
          <a:p>
            <a:pPr algn="ctr">
              <a:lnSpc>
                <a:spcPts val="3359"/>
              </a:lnSpc>
            </a:pPr>
          </a:p>
        </p:txBody>
      </p:sp>
      <p:sp>
        <p:nvSpPr>
          <p:cNvPr name="AutoShape 19" id="19"/>
          <p:cNvSpPr/>
          <p:nvPr/>
        </p:nvSpPr>
        <p:spPr>
          <a:xfrm rot="5289197">
            <a:off x="1900920" y="5273399"/>
            <a:ext cx="1773431" cy="0"/>
          </a:xfrm>
          <a:prstGeom prst="line">
            <a:avLst/>
          </a:prstGeom>
          <a:ln cap="rnd" w="19050">
            <a:solidFill>
              <a:srgbClr val="E4DF6F"/>
            </a:solidFill>
            <a:prstDash val="solid"/>
            <a:headEnd type="none" len="sm" w="sm"/>
            <a:tailEnd type="none" len="sm" w="sm"/>
          </a:ln>
        </p:spPr>
      </p:sp>
      <p:sp>
        <p:nvSpPr>
          <p:cNvPr name="AutoShape 20" id="20"/>
          <p:cNvSpPr/>
          <p:nvPr/>
        </p:nvSpPr>
        <p:spPr>
          <a:xfrm rot="5285153">
            <a:off x="6348481" y="5095686"/>
            <a:ext cx="1711011" cy="0"/>
          </a:xfrm>
          <a:prstGeom prst="line">
            <a:avLst/>
          </a:prstGeom>
          <a:ln cap="rnd" w="19050">
            <a:solidFill>
              <a:srgbClr val="E4DF6F"/>
            </a:solidFill>
            <a:prstDash val="solid"/>
            <a:headEnd type="none" len="sm" w="sm"/>
            <a:tailEnd type="none" len="sm" w="sm"/>
          </a:ln>
        </p:spPr>
      </p:sp>
      <p:sp>
        <p:nvSpPr>
          <p:cNvPr name="AutoShape 21" id="21"/>
          <p:cNvSpPr/>
          <p:nvPr/>
        </p:nvSpPr>
        <p:spPr>
          <a:xfrm rot="5516114">
            <a:off x="10774077" y="5124721"/>
            <a:ext cx="1692515" cy="0"/>
          </a:xfrm>
          <a:prstGeom prst="line">
            <a:avLst/>
          </a:prstGeom>
          <a:ln cap="rnd" w="19050">
            <a:solidFill>
              <a:srgbClr val="E4DF6F"/>
            </a:solidFill>
            <a:prstDash val="solid"/>
            <a:headEnd type="none" len="sm" w="sm"/>
            <a:tailEnd type="none" len="sm" w="sm"/>
          </a:ln>
        </p:spPr>
      </p:sp>
      <p:sp>
        <p:nvSpPr>
          <p:cNvPr name="AutoShape 22" id="22"/>
          <p:cNvSpPr/>
          <p:nvPr/>
        </p:nvSpPr>
        <p:spPr>
          <a:xfrm>
            <a:off x="14965495" y="5179719"/>
            <a:ext cx="1658203" cy="19050"/>
          </a:xfrm>
          <a:prstGeom prst="line">
            <a:avLst/>
          </a:prstGeom>
          <a:ln cap="rnd" w="19050">
            <a:solidFill>
              <a:srgbClr val="E4DF6F"/>
            </a:solidFill>
            <a:prstDash val="solid"/>
            <a:headEnd type="none" len="sm" w="sm"/>
            <a:tailEnd type="none" len="sm" w="sm"/>
          </a:ln>
        </p:spPr>
      </p:sp>
      <p:sp>
        <p:nvSpPr>
          <p:cNvPr name="TextBox 23" id="23"/>
          <p:cNvSpPr txBox="true"/>
          <p:nvPr/>
        </p:nvSpPr>
        <p:spPr>
          <a:xfrm rot="0">
            <a:off x="1165398" y="6087361"/>
            <a:ext cx="3244474" cy="2764275"/>
          </a:xfrm>
          <a:prstGeom prst="rect">
            <a:avLst/>
          </a:prstGeom>
        </p:spPr>
        <p:txBody>
          <a:bodyPr anchor="t" rtlCol="false" tIns="0" lIns="0" bIns="0" rIns="0">
            <a:spAutoFit/>
          </a:bodyPr>
          <a:lstStyle/>
          <a:p>
            <a:pPr algn="ctr">
              <a:lnSpc>
                <a:spcPts val="3359"/>
              </a:lnSpc>
            </a:pPr>
            <a:r>
              <a:rPr lang="en-US" sz="2799" spc="-13">
                <a:solidFill>
                  <a:srgbClr val="404040"/>
                </a:solidFill>
                <a:latin typeface="Evolventa"/>
              </a:rPr>
              <a:t>Understanding the problem statement and data description of the given dataset</a:t>
            </a:r>
          </a:p>
        </p:txBody>
      </p:sp>
      <p:sp>
        <p:nvSpPr>
          <p:cNvPr name="TextBox 24" id="24"/>
          <p:cNvSpPr txBox="true"/>
          <p:nvPr/>
        </p:nvSpPr>
        <p:spPr>
          <a:xfrm rot="0">
            <a:off x="14083188" y="5941855"/>
            <a:ext cx="3422812" cy="3195161"/>
          </a:xfrm>
          <a:prstGeom prst="rect">
            <a:avLst/>
          </a:prstGeom>
        </p:spPr>
        <p:txBody>
          <a:bodyPr anchor="t" rtlCol="false" tIns="0" lIns="0" bIns="0" rIns="0">
            <a:spAutoFit/>
          </a:bodyPr>
          <a:lstStyle/>
          <a:p>
            <a:pPr algn="ctr">
              <a:lnSpc>
                <a:spcPts val="3359"/>
              </a:lnSpc>
            </a:pPr>
            <a:r>
              <a:rPr lang="en-US" sz="2799" spc="-13">
                <a:solidFill>
                  <a:srgbClr val="404040"/>
                </a:solidFill>
                <a:latin typeface="Evolventa"/>
              </a:rPr>
              <a:t>Create a dashboard in Excel and provided recommendations on the basis of insights acquired</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E4DF6F"/>
        </a:solidFill>
      </p:bgPr>
    </p:bg>
    <p:spTree>
      <p:nvGrpSpPr>
        <p:cNvPr id="1" name=""/>
        <p:cNvGrpSpPr/>
        <p:nvPr/>
      </p:nvGrpSpPr>
      <p:grpSpPr>
        <a:xfrm>
          <a:off x="0" y="0"/>
          <a:ext cx="0" cy="0"/>
          <a:chOff x="0" y="0"/>
          <a:chExt cx="0" cy="0"/>
        </a:xfrm>
      </p:grpSpPr>
      <p:sp>
        <p:nvSpPr>
          <p:cNvPr name="Freeform 2" id="2"/>
          <p:cNvSpPr/>
          <p:nvPr/>
        </p:nvSpPr>
        <p:spPr>
          <a:xfrm flipH="false" flipV="false" rot="0">
            <a:off x="11275263" y="2599476"/>
            <a:ext cx="6638799" cy="5217484"/>
          </a:xfrm>
          <a:custGeom>
            <a:avLst/>
            <a:gdLst/>
            <a:ahLst/>
            <a:cxnLst/>
            <a:rect r="r" b="b" t="t" l="l"/>
            <a:pathLst>
              <a:path h="5217484" w="6638799">
                <a:moveTo>
                  <a:pt x="0" y="0"/>
                </a:moveTo>
                <a:lnTo>
                  <a:pt x="6638799" y="0"/>
                </a:lnTo>
                <a:lnTo>
                  <a:pt x="6638799" y="5217484"/>
                </a:lnTo>
                <a:lnTo>
                  <a:pt x="0" y="5217484"/>
                </a:lnTo>
                <a:lnTo>
                  <a:pt x="0" y="0"/>
                </a:lnTo>
                <a:close/>
              </a:path>
            </a:pathLst>
          </a:custGeom>
          <a:blipFill>
            <a:blip r:embed="rId2"/>
            <a:stretch>
              <a:fillRect l="0" t="0" r="0" b="0"/>
            </a:stretch>
          </a:blipFill>
        </p:spPr>
      </p:sp>
      <p:sp>
        <p:nvSpPr>
          <p:cNvPr name="TextBox 3" id="3"/>
          <p:cNvSpPr txBox="true"/>
          <p:nvPr/>
        </p:nvSpPr>
        <p:spPr>
          <a:xfrm rot="0">
            <a:off x="567230" y="777185"/>
            <a:ext cx="7102580" cy="718305"/>
          </a:xfrm>
          <a:prstGeom prst="rect">
            <a:avLst/>
          </a:prstGeom>
        </p:spPr>
        <p:txBody>
          <a:bodyPr anchor="t" rtlCol="false" tIns="0" lIns="0" bIns="0" rIns="0">
            <a:spAutoFit/>
          </a:bodyPr>
          <a:lstStyle/>
          <a:p>
            <a:pPr algn="l">
              <a:lnSpc>
                <a:spcPts val="4800"/>
              </a:lnSpc>
            </a:pPr>
            <a:r>
              <a:rPr lang="en-US" sz="4000">
                <a:solidFill>
                  <a:srgbClr val="434343"/>
                </a:solidFill>
                <a:latin typeface="Roboto"/>
              </a:rPr>
              <a:t>5. </a:t>
            </a:r>
            <a:r>
              <a:rPr lang="en-US" sz="4000" u="sng">
                <a:solidFill>
                  <a:srgbClr val="404040"/>
                </a:solidFill>
                <a:latin typeface="Roboto"/>
              </a:rPr>
              <a:t>Recommended Services</a:t>
            </a:r>
          </a:p>
        </p:txBody>
      </p:sp>
      <p:sp>
        <p:nvSpPr>
          <p:cNvPr name="TextBox 4" id="4"/>
          <p:cNvSpPr txBox="true"/>
          <p:nvPr/>
        </p:nvSpPr>
        <p:spPr>
          <a:xfrm rot="0">
            <a:off x="1057876" y="1627352"/>
            <a:ext cx="16856186" cy="604718"/>
          </a:xfrm>
          <a:prstGeom prst="rect">
            <a:avLst/>
          </a:prstGeom>
        </p:spPr>
        <p:txBody>
          <a:bodyPr anchor="t" rtlCol="false" tIns="0" lIns="0" bIns="0" rIns="0">
            <a:spAutoFit/>
          </a:bodyPr>
          <a:lstStyle/>
          <a:p>
            <a:pPr algn="l">
              <a:lnSpc>
                <a:spcPts val="3840"/>
              </a:lnSpc>
            </a:pPr>
            <a:r>
              <a:rPr lang="en-US" sz="3200">
                <a:solidFill>
                  <a:srgbClr val="000000"/>
                </a:solidFill>
                <a:latin typeface="Roboto"/>
              </a:rPr>
              <a:t>Recommended services to be provided in our restaurants:</a:t>
            </a:r>
          </a:p>
        </p:txBody>
      </p:sp>
      <p:sp>
        <p:nvSpPr>
          <p:cNvPr name="TextBox 5" id="5"/>
          <p:cNvSpPr txBox="true"/>
          <p:nvPr/>
        </p:nvSpPr>
        <p:spPr>
          <a:xfrm rot="0">
            <a:off x="567230" y="4569855"/>
            <a:ext cx="8039284" cy="3630865"/>
          </a:xfrm>
          <a:prstGeom prst="rect">
            <a:avLst/>
          </a:prstGeom>
        </p:spPr>
        <p:txBody>
          <a:bodyPr anchor="t" rtlCol="false" tIns="0" lIns="0" bIns="0" rIns="0">
            <a:spAutoFit/>
          </a:bodyPr>
          <a:lstStyle/>
          <a:p>
            <a:pPr algn="just">
              <a:lnSpc>
                <a:spcPts val="3863"/>
              </a:lnSpc>
            </a:pPr>
            <a:r>
              <a:rPr lang="en-US" sz="2799">
                <a:solidFill>
                  <a:srgbClr val="000000"/>
                </a:solidFill>
                <a:latin typeface="Arial"/>
              </a:rPr>
              <a:t>As we can see, none of the restaurants in the selected cities offer online delivery or table booking, so we should definitely choose them; it will provide our customers with more options for how they want to eat their meal, put us one step ahead of our competitors, and help us expand our customer base and business.</a:t>
            </a:r>
          </a:p>
        </p:txBody>
      </p:sp>
      <p:sp>
        <p:nvSpPr>
          <p:cNvPr name="TextBox 6" id="6"/>
          <p:cNvSpPr txBox="true"/>
          <p:nvPr/>
        </p:nvSpPr>
        <p:spPr>
          <a:xfrm rot="0">
            <a:off x="567230" y="2494701"/>
            <a:ext cx="3816686" cy="1650449"/>
          </a:xfrm>
          <a:prstGeom prst="rect">
            <a:avLst/>
          </a:prstGeom>
        </p:spPr>
        <p:txBody>
          <a:bodyPr anchor="t" rtlCol="false" tIns="0" lIns="0" bIns="0" rIns="0">
            <a:spAutoFit/>
          </a:bodyPr>
          <a:lstStyle/>
          <a:p>
            <a:pPr algn="just" marL="1132840" indent="-566420" lvl="1">
              <a:lnSpc>
                <a:spcPts val="3863"/>
              </a:lnSpc>
              <a:buFont typeface="Arial"/>
              <a:buChar char="•"/>
            </a:pPr>
            <a:r>
              <a:rPr lang="en-US" sz="2799">
                <a:solidFill>
                  <a:srgbClr val="000000"/>
                </a:solidFill>
                <a:latin typeface="Arial"/>
              </a:rPr>
              <a:t>Online Delivery</a:t>
            </a:r>
          </a:p>
          <a:p>
            <a:pPr algn="just" marL="1132840" indent="-566420" lvl="1">
              <a:lnSpc>
                <a:spcPts val="3863"/>
              </a:lnSpc>
            </a:pPr>
          </a:p>
          <a:p>
            <a:pPr algn="just" marL="1132840" indent="-566420" lvl="1">
              <a:lnSpc>
                <a:spcPts val="3863"/>
              </a:lnSpc>
              <a:buFont typeface="Arial"/>
              <a:buChar char="•"/>
            </a:pPr>
            <a:r>
              <a:rPr lang="en-US" sz="2799">
                <a:solidFill>
                  <a:srgbClr val="000000"/>
                </a:solidFill>
                <a:latin typeface="Arial"/>
              </a:rPr>
              <a:t>Table Booking</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E4DF6F"/>
        </a:solidFill>
      </p:bgPr>
    </p:bg>
    <p:spTree>
      <p:nvGrpSpPr>
        <p:cNvPr id="1" name=""/>
        <p:cNvGrpSpPr/>
        <p:nvPr/>
      </p:nvGrpSpPr>
      <p:grpSpPr>
        <a:xfrm>
          <a:off x="0" y="0"/>
          <a:ext cx="0" cy="0"/>
          <a:chOff x="0" y="0"/>
          <a:chExt cx="0" cy="0"/>
        </a:xfrm>
      </p:grpSpPr>
      <p:sp>
        <p:nvSpPr>
          <p:cNvPr name="Freeform 2" id="2"/>
          <p:cNvSpPr/>
          <p:nvPr/>
        </p:nvSpPr>
        <p:spPr>
          <a:xfrm flipH="false" flipV="false" rot="0">
            <a:off x="9694884" y="3065721"/>
            <a:ext cx="8593116" cy="3534265"/>
          </a:xfrm>
          <a:custGeom>
            <a:avLst/>
            <a:gdLst/>
            <a:ahLst/>
            <a:cxnLst/>
            <a:rect r="r" b="b" t="t" l="l"/>
            <a:pathLst>
              <a:path h="3534265" w="8593116">
                <a:moveTo>
                  <a:pt x="0" y="0"/>
                </a:moveTo>
                <a:lnTo>
                  <a:pt x="8593116" y="0"/>
                </a:lnTo>
                <a:lnTo>
                  <a:pt x="8593116" y="3534266"/>
                </a:lnTo>
                <a:lnTo>
                  <a:pt x="0" y="3534266"/>
                </a:lnTo>
                <a:lnTo>
                  <a:pt x="0" y="0"/>
                </a:lnTo>
                <a:close/>
              </a:path>
            </a:pathLst>
          </a:custGeom>
          <a:blipFill>
            <a:blip r:embed="rId2"/>
            <a:stretch>
              <a:fillRect l="0" t="0" r="0" b="0"/>
            </a:stretch>
          </a:blipFill>
        </p:spPr>
      </p:sp>
      <p:sp>
        <p:nvSpPr>
          <p:cNvPr name="TextBox 3" id="3"/>
          <p:cNvSpPr txBox="true"/>
          <p:nvPr/>
        </p:nvSpPr>
        <p:spPr>
          <a:xfrm rot="0">
            <a:off x="567230" y="777185"/>
            <a:ext cx="7741916" cy="718305"/>
          </a:xfrm>
          <a:prstGeom prst="rect">
            <a:avLst/>
          </a:prstGeom>
        </p:spPr>
        <p:txBody>
          <a:bodyPr anchor="t" rtlCol="false" tIns="0" lIns="0" bIns="0" rIns="0">
            <a:spAutoFit/>
          </a:bodyPr>
          <a:lstStyle/>
          <a:p>
            <a:pPr algn="l">
              <a:lnSpc>
                <a:spcPts val="4800"/>
              </a:lnSpc>
            </a:pPr>
            <a:r>
              <a:rPr lang="en-US" sz="4000">
                <a:solidFill>
                  <a:srgbClr val="434343"/>
                </a:solidFill>
                <a:latin typeface="Roboto"/>
              </a:rPr>
              <a:t>6. </a:t>
            </a:r>
            <a:r>
              <a:rPr lang="en-US" sz="4000" u="sng">
                <a:solidFill>
                  <a:srgbClr val="404040"/>
                </a:solidFill>
                <a:latin typeface="Roboto"/>
              </a:rPr>
              <a:t>Recommended Cuisine Prices</a:t>
            </a:r>
          </a:p>
        </p:txBody>
      </p:sp>
      <p:sp>
        <p:nvSpPr>
          <p:cNvPr name="TextBox 4" id="4"/>
          <p:cNvSpPr txBox="true"/>
          <p:nvPr/>
        </p:nvSpPr>
        <p:spPr>
          <a:xfrm rot="0">
            <a:off x="711820" y="2575366"/>
            <a:ext cx="8340740" cy="5713810"/>
          </a:xfrm>
          <a:prstGeom prst="rect">
            <a:avLst/>
          </a:prstGeom>
        </p:spPr>
        <p:txBody>
          <a:bodyPr anchor="t" rtlCol="false" tIns="0" lIns="0" bIns="0" rIns="0">
            <a:spAutoFit/>
          </a:bodyPr>
          <a:lstStyle/>
          <a:p>
            <a:pPr algn="just" marL="675640" indent="-337820" lvl="1">
              <a:lnSpc>
                <a:spcPts val="3359"/>
              </a:lnSpc>
              <a:buFont typeface="Arial"/>
              <a:buChar char="•"/>
            </a:pPr>
            <a:r>
              <a:rPr lang="en-US" sz="2799">
                <a:solidFill>
                  <a:srgbClr val="000000"/>
                </a:solidFill>
                <a:latin typeface="Roboto"/>
              </a:rPr>
              <a:t>We may adjust the prices when we calculate cuisine rates for our restaurant, because it has low-rated rivals. </a:t>
            </a:r>
          </a:p>
          <a:p>
            <a:pPr algn="just" marL="675640" indent="-337820" lvl="1">
              <a:lnSpc>
                <a:spcPts val="3359"/>
              </a:lnSpc>
            </a:pPr>
          </a:p>
          <a:p>
            <a:pPr algn="just" marL="675640" indent="-337820" lvl="1">
              <a:lnSpc>
                <a:spcPts val="3359"/>
              </a:lnSpc>
              <a:buFont typeface="Arial"/>
              <a:buChar char="•"/>
            </a:pPr>
            <a:r>
              <a:rPr lang="en-US" sz="2799">
                <a:solidFill>
                  <a:srgbClr val="000000"/>
                </a:solidFill>
                <a:latin typeface="Roboto"/>
              </a:rPr>
              <a:t>As we can see, New Zealand and the Philippines have higher average costs, which we can compete with them by offering our meals at comparably cheaper pricing.</a:t>
            </a:r>
          </a:p>
          <a:p>
            <a:pPr algn="just" marL="675640" indent="-337820" lvl="1">
              <a:lnSpc>
                <a:spcPts val="3359"/>
              </a:lnSpc>
            </a:pPr>
          </a:p>
          <a:p>
            <a:pPr algn="just" marL="675640" indent="-337820" lvl="1">
              <a:lnSpc>
                <a:spcPts val="3359"/>
              </a:lnSpc>
              <a:buFont typeface="Arial"/>
              <a:buChar char="•"/>
            </a:pPr>
            <a:r>
              <a:rPr lang="en-US" sz="2799">
                <a:solidFill>
                  <a:srgbClr val="000000"/>
                </a:solidFill>
                <a:latin typeface="Roboto"/>
              </a:rPr>
              <a:t>While we can raise our prices in Turkey and Indonesia to compete with restaurants there by providing our consumers with a sense of superior quality.</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bg>
      <p:bgPr>
        <a:solidFill>
          <a:srgbClr val="E4DF6F"/>
        </a:solidFill>
      </p:bgPr>
    </p:bg>
    <p:spTree>
      <p:nvGrpSpPr>
        <p:cNvPr id="1" name=""/>
        <p:cNvGrpSpPr/>
        <p:nvPr/>
      </p:nvGrpSpPr>
      <p:grpSpPr>
        <a:xfrm>
          <a:off x="0" y="0"/>
          <a:ext cx="0" cy="0"/>
          <a:chOff x="0" y="0"/>
          <a:chExt cx="0" cy="0"/>
        </a:xfrm>
      </p:grpSpPr>
      <p:sp>
        <p:nvSpPr>
          <p:cNvPr name="Freeform 2" id="2"/>
          <p:cNvSpPr/>
          <p:nvPr/>
        </p:nvSpPr>
        <p:spPr>
          <a:xfrm flipH="false" flipV="false" rot="0">
            <a:off x="0" y="1552336"/>
            <a:ext cx="18288000" cy="8741736"/>
          </a:xfrm>
          <a:custGeom>
            <a:avLst/>
            <a:gdLst/>
            <a:ahLst/>
            <a:cxnLst/>
            <a:rect r="r" b="b" t="t" l="l"/>
            <a:pathLst>
              <a:path h="8741736" w="18288000">
                <a:moveTo>
                  <a:pt x="0" y="0"/>
                </a:moveTo>
                <a:lnTo>
                  <a:pt x="18288000" y="0"/>
                </a:lnTo>
                <a:lnTo>
                  <a:pt x="18288000" y="8741736"/>
                </a:lnTo>
                <a:lnTo>
                  <a:pt x="0" y="8741736"/>
                </a:lnTo>
                <a:lnTo>
                  <a:pt x="0" y="0"/>
                </a:lnTo>
                <a:close/>
              </a:path>
            </a:pathLst>
          </a:custGeom>
          <a:blipFill>
            <a:blip r:embed="rId2"/>
            <a:stretch>
              <a:fillRect l="0" t="0" r="0" b="0"/>
            </a:stretch>
          </a:blipFill>
        </p:spPr>
      </p:sp>
      <p:sp>
        <p:nvSpPr>
          <p:cNvPr name="TextBox 3" id="3"/>
          <p:cNvSpPr txBox="true"/>
          <p:nvPr/>
        </p:nvSpPr>
        <p:spPr>
          <a:xfrm rot="0">
            <a:off x="5908643" y="418142"/>
            <a:ext cx="6470712" cy="1337975"/>
          </a:xfrm>
          <a:prstGeom prst="rect">
            <a:avLst/>
          </a:prstGeom>
        </p:spPr>
        <p:txBody>
          <a:bodyPr anchor="t" rtlCol="false" tIns="0" lIns="0" bIns="0" rIns="0">
            <a:spAutoFit/>
          </a:bodyPr>
          <a:lstStyle/>
          <a:p>
            <a:pPr algn="ctr">
              <a:lnSpc>
                <a:spcPts val="7680"/>
              </a:lnSpc>
            </a:pPr>
            <a:r>
              <a:rPr lang="en-US" sz="6400">
                <a:solidFill>
                  <a:srgbClr val="C00000"/>
                </a:solidFill>
                <a:latin typeface="Advent Pro Bold"/>
              </a:rPr>
              <a:t>Dashboard Snippet</a:t>
            </a:r>
          </a:p>
        </p:txBody>
      </p:sp>
    </p:spTree>
  </p:cSld>
  <p:clrMapOvr>
    <a:masterClrMapping/>
  </p:clrMapOvr>
</p:sld>
</file>

<file path=ppt/slides/slide23.xml><?xml version="1.0" encoding="utf-8"?>
<p:sld xmlns:p="http://schemas.openxmlformats.org/presentationml/2006/main" xmlns:a="http://schemas.openxmlformats.org/drawingml/2006/main">
  <p:cSld>
    <p:bg>
      <p:bgPr>
        <a:solidFill>
          <a:srgbClr val="E4DF6F"/>
        </a:solidFill>
      </p:bgPr>
    </p:bg>
    <p:spTree>
      <p:nvGrpSpPr>
        <p:cNvPr id="1" name=""/>
        <p:cNvGrpSpPr/>
        <p:nvPr/>
      </p:nvGrpSpPr>
      <p:grpSpPr>
        <a:xfrm>
          <a:off x="0" y="0"/>
          <a:ext cx="0" cy="0"/>
          <a:chOff x="0" y="0"/>
          <a:chExt cx="0" cy="0"/>
        </a:xfrm>
      </p:grpSpPr>
      <p:sp>
        <p:nvSpPr>
          <p:cNvPr name="TextBox 2" id="2"/>
          <p:cNvSpPr txBox="true"/>
          <p:nvPr/>
        </p:nvSpPr>
        <p:spPr>
          <a:xfrm rot="0">
            <a:off x="5617425" y="983059"/>
            <a:ext cx="7053150" cy="1007080"/>
          </a:xfrm>
          <a:prstGeom prst="rect">
            <a:avLst/>
          </a:prstGeom>
        </p:spPr>
        <p:txBody>
          <a:bodyPr anchor="t" rtlCol="false" tIns="0" lIns="0" bIns="0" rIns="0">
            <a:spAutoFit/>
          </a:bodyPr>
          <a:lstStyle/>
          <a:p>
            <a:pPr algn="ctr">
              <a:lnSpc>
                <a:spcPts val="9216"/>
              </a:lnSpc>
            </a:pPr>
            <a:r>
              <a:rPr lang="en-US" sz="9600">
                <a:solidFill>
                  <a:srgbClr val="C5404E"/>
                </a:solidFill>
                <a:latin typeface="Advent Pro Bold"/>
              </a:rPr>
              <a:t>Conclusion</a:t>
            </a:r>
          </a:p>
        </p:txBody>
      </p:sp>
      <p:sp>
        <p:nvSpPr>
          <p:cNvPr name="TextBox 3" id="3"/>
          <p:cNvSpPr txBox="true"/>
          <p:nvPr/>
        </p:nvSpPr>
        <p:spPr>
          <a:xfrm rot="0">
            <a:off x="1531513" y="2513695"/>
            <a:ext cx="14865998" cy="6851114"/>
          </a:xfrm>
          <a:prstGeom prst="rect">
            <a:avLst/>
          </a:prstGeom>
        </p:spPr>
        <p:txBody>
          <a:bodyPr anchor="t" rtlCol="false" tIns="0" lIns="0" bIns="0" rIns="0">
            <a:spAutoFit/>
          </a:bodyPr>
          <a:lstStyle/>
          <a:p>
            <a:pPr algn="l" marL="904240" indent="-452120" lvl="1">
              <a:lnSpc>
                <a:spcPts val="3359"/>
              </a:lnSpc>
              <a:buFont typeface="Arial"/>
              <a:buChar char="•"/>
            </a:pPr>
            <a:r>
              <a:rPr lang="en-US" sz="2799">
                <a:solidFill>
                  <a:srgbClr val="434343"/>
                </a:solidFill>
                <a:latin typeface="Roboto"/>
              </a:rPr>
              <a:t>The analysis on dataset shows countries having the greater number of restaurants, and the services provided by restaurants in different countries and cities like online delivery and table booking.</a:t>
            </a:r>
          </a:p>
          <a:p>
            <a:pPr algn="l" marL="904240" indent="-452120" lvl="1">
              <a:lnSpc>
                <a:spcPts val="3359"/>
              </a:lnSpc>
            </a:pPr>
          </a:p>
          <a:p>
            <a:pPr algn="l" marL="904240" indent="-452120" lvl="1">
              <a:lnSpc>
                <a:spcPts val="3359"/>
              </a:lnSpc>
              <a:buFont typeface="Arial"/>
              <a:buChar char="•"/>
            </a:pPr>
            <a:r>
              <a:rPr lang="en-US" sz="2799">
                <a:solidFill>
                  <a:srgbClr val="434343"/>
                </a:solidFill>
                <a:latin typeface="Roboto"/>
              </a:rPr>
              <a:t>We identified the most popular cuisines in the area based on the number of restaurants and user ratings.</a:t>
            </a:r>
          </a:p>
          <a:p>
            <a:pPr algn="l" marL="904240" indent="-452120" lvl="1">
              <a:lnSpc>
                <a:spcPts val="3359"/>
              </a:lnSpc>
            </a:pPr>
          </a:p>
          <a:p>
            <a:pPr algn="l" marL="904240" indent="-452120" lvl="1">
              <a:lnSpc>
                <a:spcPts val="3359"/>
              </a:lnSpc>
              <a:buFont typeface="Arial"/>
              <a:buChar char="•"/>
            </a:pPr>
            <a:r>
              <a:rPr lang="en-US" sz="2799">
                <a:solidFill>
                  <a:srgbClr val="434343"/>
                </a:solidFill>
                <a:latin typeface="Roboto"/>
              </a:rPr>
              <a:t>We examined the correlation between restaurant pricing and customer ratings and found out that the correlation in 0.31 which means restaurant pricing and customer ratings are loosely correlated.</a:t>
            </a:r>
          </a:p>
          <a:p>
            <a:pPr algn="l" marL="904240" indent="-452120" lvl="1">
              <a:lnSpc>
                <a:spcPts val="3359"/>
              </a:lnSpc>
            </a:pPr>
          </a:p>
          <a:p>
            <a:pPr algn="l" marL="904240" indent="-452120" lvl="1">
              <a:lnSpc>
                <a:spcPts val="3359"/>
              </a:lnSpc>
              <a:buFont typeface="Arial"/>
              <a:buChar char="•"/>
            </a:pPr>
            <a:r>
              <a:rPr lang="en-US" sz="2799">
                <a:solidFill>
                  <a:srgbClr val="434343"/>
                </a:solidFill>
                <a:latin typeface="Roboto"/>
              </a:rPr>
              <a:t>To sum up, Zomato restaurant data research may provide a thorough grasp of the regional eating scene, empowering businesses and other stakeholders to improve consumer experiences, make wise decisions, and take advantage of new trends.</a:t>
            </a:r>
          </a:p>
          <a:p>
            <a:pPr algn="l" marL="904240" indent="-452120" lvl="1">
              <a:lnSpc>
                <a:spcPts val="3359"/>
              </a:lnSpc>
            </a:pPr>
          </a:p>
        </p:txBody>
      </p:sp>
    </p:spTree>
  </p:cSld>
  <p:clrMapOvr>
    <a:masterClrMapping/>
  </p:clrMapOvr>
</p:sld>
</file>

<file path=ppt/slides/slide24.xml><?xml version="1.0" encoding="utf-8"?>
<p:sld xmlns:p="http://schemas.openxmlformats.org/presentationml/2006/main" xmlns:a="http://schemas.openxmlformats.org/drawingml/2006/main">
  <p:cSld>
    <p:bg>
      <p:bgPr>
        <a:solidFill>
          <a:srgbClr val="E4DF6F"/>
        </a:solidFill>
      </p:bgPr>
    </p:bg>
    <p:spTree>
      <p:nvGrpSpPr>
        <p:cNvPr id="1" name=""/>
        <p:cNvGrpSpPr/>
        <p:nvPr/>
      </p:nvGrpSpPr>
      <p:grpSpPr>
        <a:xfrm>
          <a:off x="0" y="0"/>
          <a:ext cx="0" cy="0"/>
          <a:chOff x="0" y="0"/>
          <a:chExt cx="0" cy="0"/>
        </a:xfrm>
      </p:grpSpPr>
      <p:sp>
        <p:nvSpPr>
          <p:cNvPr name="TextBox 2" id="2"/>
          <p:cNvSpPr txBox="true"/>
          <p:nvPr/>
        </p:nvSpPr>
        <p:spPr>
          <a:xfrm rot="0">
            <a:off x="4130670" y="3859447"/>
            <a:ext cx="11061161" cy="2473666"/>
          </a:xfrm>
          <a:prstGeom prst="rect">
            <a:avLst/>
          </a:prstGeom>
        </p:spPr>
        <p:txBody>
          <a:bodyPr anchor="t" rtlCol="false" tIns="0" lIns="0" bIns="0" rIns="0">
            <a:spAutoFit/>
          </a:bodyPr>
          <a:lstStyle/>
          <a:p>
            <a:pPr algn="l">
              <a:lnSpc>
                <a:spcPts val="17938"/>
              </a:lnSpc>
            </a:pPr>
            <a:r>
              <a:rPr lang="en-US" sz="14948">
                <a:solidFill>
                  <a:srgbClr val="FF5F70"/>
                </a:solidFill>
                <a:latin typeface="Arimo Medium"/>
              </a:rPr>
              <a:t>Thank You</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E4DF6F"/>
        </a:solidFill>
      </p:bgPr>
    </p:bg>
    <p:spTree>
      <p:nvGrpSpPr>
        <p:cNvPr id="1" name=""/>
        <p:cNvGrpSpPr/>
        <p:nvPr/>
      </p:nvGrpSpPr>
      <p:grpSpPr>
        <a:xfrm>
          <a:off x="0" y="0"/>
          <a:ext cx="0" cy="0"/>
          <a:chOff x="0" y="0"/>
          <a:chExt cx="0" cy="0"/>
        </a:xfrm>
      </p:grpSpPr>
      <p:sp>
        <p:nvSpPr>
          <p:cNvPr name="TextBox 2" id="2"/>
          <p:cNvSpPr txBox="true"/>
          <p:nvPr/>
        </p:nvSpPr>
        <p:spPr>
          <a:xfrm rot="0">
            <a:off x="7295128" y="467379"/>
            <a:ext cx="3697744" cy="1456967"/>
          </a:xfrm>
          <a:prstGeom prst="rect">
            <a:avLst/>
          </a:prstGeom>
        </p:spPr>
        <p:txBody>
          <a:bodyPr anchor="t" rtlCol="false" tIns="0" lIns="0" bIns="0" rIns="0">
            <a:spAutoFit/>
          </a:bodyPr>
          <a:lstStyle/>
          <a:p>
            <a:pPr algn="l">
              <a:lnSpc>
                <a:spcPts val="10560"/>
              </a:lnSpc>
            </a:pPr>
            <a:r>
              <a:rPr lang="en-US" sz="8800">
                <a:solidFill>
                  <a:srgbClr val="C00000"/>
                </a:solidFill>
                <a:latin typeface="Advent Pro Bold"/>
              </a:rPr>
              <a:t>PHASE 1</a:t>
            </a:r>
          </a:p>
        </p:txBody>
      </p:sp>
      <p:sp>
        <p:nvSpPr>
          <p:cNvPr name="TextBox 3" id="3"/>
          <p:cNvSpPr txBox="true"/>
          <p:nvPr/>
        </p:nvSpPr>
        <p:spPr>
          <a:xfrm rot="0">
            <a:off x="2737996" y="3476114"/>
            <a:ext cx="12812008" cy="4421148"/>
          </a:xfrm>
          <a:prstGeom prst="rect">
            <a:avLst/>
          </a:prstGeom>
        </p:spPr>
        <p:txBody>
          <a:bodyPr anchor="t" rtlCol="false" tIns="0" lIns="0" bIns="0" rIns="0">
            <a:spAutoFit/>
          </a:bodyPr>
          <a:lstStyle/>
          <a:p>
            <a:pPr algn="ctr">
              <a:lnSpc>
                <a:spcPts val="6719"/>
              </a:lnSpc>
            </a:pPr>
            <a:r>
              <a:rPr lang="en-US" sz="5599">
                <a:solidFill>
                  <a:srgbClr val="AF0013"/>
                </a:solidFill>
                <a:latin typeface="Advent Pro"/>
              </a:rPr>
              <a:t>We will see our problem statement and data description and will formulate the further strategy to approach the problem. Data description includes the description of each column in dataset and it’s significance.</a:t>
            </a:r>
          </a:p>
        </p:txBody>
      </p:sp>
      <p:sp>
        <p:nvSpPr>
          <p:cNvPr name="Freeform 4" id="4" descr="Let Go PNG, Vector, PSD, and Clipart With Transparent Background for Free  Download | Pngtree"/>
          <p:cNvSpPr/>
          <p:nvPr/>
        </p:nvSpPr>
        <p:spPr>
          <a:xfrm flipH="false" flipV="false" rot="0">
            <a:off x="13714142" y="6185212"/>
            <a:ext cx="4514384" cy="4210496"/>
          </a:xfrm>
          <a:custGeom>
            <a:avLst/>
            <a:gdLst/>
            <a:ahLst/>
            <a:cxnLst/>
            <a:rect r="r" b="b" t="t" l="l"/>
            <a:pathLst>
              <a:path h="4210496" w="4514384">
                <a:moveTo>
                  <a:pt x="0" y="0"/>
                </a:moveTo>
                <a:lnTo>
                  <a:pt x="4514384" y="0"/>
                </a:lnTo>
                <a:lnTo>
                  <a:pt x="4514384" y="4210496"/>
                </a:lnTo>
                <a:lnTo>
                  <a:pt x="0" y="4210496"/>
                </a:lnTo>
                <a:lnTo>
                  <a:pt x="0" y="0"/>
                </a:lnTo>
                <a:close/>
              </a:path>
            </a:pathLst>
          </a:custGeom>
          <a:blipFill>
            <a:blip r:embed="rId2"/>
            <a:stretch>
              <a:fillRect l="0" t="0" r="0" b="-7217"/>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E4DF6F"/>
        </a:solidFill>
      </p:bgPr>
    </p:bg>
    <p:spTree>
      <p:nvGrpSpPr>
        <p:cNvPr id="1" name=""/>
        <p:cNvGrpSpPr/>
        <p:nvPr/>
      </p:nvGrpSpPr>
      <p:grpSpPr>
        <a:xfrm>
          <a:off x="0" y="0"/>
          <a:ext cx="0" cy="0"/>
          <a:chOff x="0" y="0"/>
          <a:chExt cx="0" cy="0"/>
        </a:xfrm>
      </p:grpSpPr>
      <p:sp>
        <p:nvSpPr>
          <p:cNvPr name="AutoShape 2" id="2"/>
          <p:cNvSpPr/>
          <p:nvPr/>
        </p:nvSpPr>
        <p:spPr>
          <a:xfrm rot="232494">
            <a:off x="8580211" y="2037575"/>
            <a:ext cx="1127578" cy="0"/>
          </a:xfrm>
          <a:prstGeom prst="line">
            <a:avLst/>
          </a:prstGeom>
          <a:ln cap="rnd" w="28575">
            <a:solidFill>
              <a:srgbClr val="C5404E"/>
            </a:solidFill>
            <a:prstDash val="solid"/>
            <a:headEnd type="none" len="sm" w="sm"/>
            <a:tailEnd type="none" len="sm" w="sm"/>
          </a:ln>
        </p:spPr>
      </p:sp>
      <p:sp>
        <p:nvSpPr>
          <p:cNvPr name="TextBox 3" id="3"/>
          <p:cNvSpPr txBox="true"/>
          <p:nvPr/>
        </p:nvSpPr>
        <p:spPr>
          <a:xfrm rot="0">
            <a:off x="1683525" y="474575"/>
            <a:ext cx="14920950" cy="1347600"/>
          </a:xfrm>
          <a:prstGeom prst="rect">
            <a:avLst/>
          </a:prstGeom>
        </p:spPr>
        <p:txBody>
          <a:bodyPr anchor="t" rtlCol="false" tIns="0" lIns="0" bIns="0" rIns="0">
            <a:spAutoFit/>
          </a:bodyPr>
          <a:lstStyle/>
          <a:p>
            <a:pPr algn="ctr">
              <a:lnSpc>
                <a:spcPts val="7200"/>
              </a:lnSpc>
            </a:pPr>
            <a:r>
              <a:rPr lang="en-US" sz="6000">
                <a:solidFill>
                  <a:srgbClr val="C5404E"/>
                </a:solidFill>
                <a:latin typeface="Advent Pro Bold"/>
              </a:rPr>
              <a:t>Problem Statement</a:t>
            </a:r>
          </a:p>
        </p:txBody>
      </p:sp>
      <p:sp>
        <p:nvSpPr>
          <p:cNvPr name="TextBox 4" id="4"/>
          <p:cNvSpPr txBox="true"/>
          <p:nvPr/>
        </p:nvSpPr>
        <p:spPr>
          <a:xfrm rot="0">
            <a:off x="971456" y="2489596"/>
            <a:ext cx="16437084" cy="2423518"/>
          </a:xfrm>
          <a:prstGeom prst="rect">
            <a:avLst/>
          </a:prstGeom>
        </p:spPr>
        <p:txBody>
          <a:bodyPr anchor="t" rtlCol="false" tIns="0" lIns="0" bIns="0" rIns="0">
            <a:spAutoFit/>
          </a:bodyPr>
          <a:lstStyle/>
          <a:p>
            <a:pPr algn="l">
              <a:lnSpc>
                <a:spcPts val="4320"/>
              </a:lnSpc>
            </a:pPr>
            <a:r>
              <a:rPr lang="en-US" sz="3600" spc="-17">
                <a:solidFill>
                  <a:srgbClr val="000000"/>
                </a:solidFill>
                <a:latin typeface="Evolventa"/>
              </a:rPr>
              <a:t>You are hired as a consultant data analyst by zomato where the team is looking for expansion and</a:t>
            </a:r>
            <a:r>
              <a:rPr lang="en-US" sz="3600" spc="-17">
                <a:solidFill>
                  <a:srgbClr val="000000"/>
                </a:solidFill>
                <a:latin typeface="Evolventa Bold"/>
              </a:rPr>
              <a:t> </a:t>
            </a:r>
            <a:r>
              <a:rPr lang="en-US" sz="3600" spc="-17">
                <a:solidFill>
                  <a:srgbClr val="000000"/>
                </a:solidFill>
                <a:latin typeface="Evolventa"/>
              </a:rPr>
              <a:t>opening restaurants. Your task is to come up with strategies/suggestions about opening newer restaurants.</a:t>
            </a:r>
          </a:p>
          <a:p>
            <a:pPr algn="l">
              <a:lnSpc>
                <a:spcPts val="4320"/>
              </a:lnSpc>
            </a:pPr>
            <a:r>
              <a:rPr lang="en-US" sz="3600" spc="-17">
                <a:solidFill>
                  <a:srgbClr val="000000"/>
                </a:solidFill>
                <a:latin typeface="Arial"/>
              </a:rPr>
              <a:t> </a:t>
            </a:r>
          </a:p>
        </p:txBody>
      </p:sp>
      <p:sp>
        <p:nvSpPr>
          <p:cNvPr name="Freeform 5" id="5"/>
          <p:cNvSpPr/>
          <p:nvPr/>
        </p:nvSpPr>
        <p:spPr>
          <a:xfrm flipH="false" flipV="false" rot="0">
            <a:off x="1824622" y="4543550"/>
            <a:ext cx="14638754" cy="5504800"/>
          </a:xfrm>
          <a:custGeom>
            <a:avLst/>
            <a:gdLst/>
            <a:ahLst/>
            <a:cxnLst/>
            <a:rect r="r" b="b" t="t" l="l"/>
            <a:pathLst>
              <a:path h="5504800" w="14638754">
                <a:moveTo>
                  <a:pt x="0" y="0"/>
                </a:moveTo>
                <a:lnTo>
                  <a:pt x="14638754" y="0"/>
                </a:lnTo>
                <a:lnTo>
                  <a:pt x="14638754" y="5504800"/>
                </a:lnTo>
                <a:lnTo>
                  <a:pt x="0" y="5504800"/>
                </a:lnTo>
                <a:lnTo>
                  <a:pt x="0" y="0"/>
                </a:lnTo>
                <a:close/>
              </a:path>
            </a:pathLst>
          </a:custGeom>
          <a:blipFill>
            <a:blip r:embed="rId3"/>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p:cSld>
    <p:bg>
      <p:bgPr>
        <a:solidFill>
          <a:srgbClr val="E4DF6F"/>
        </a:solidFill>
      </p:bgPr>
    </p:bg>
    <p:spTree>
      <p:nvGrpSpPr>
        <p:cNvPr id="1" name=""/>
        <p:cNvGrpSpPr/>
        <p:nvPr/>
      </p:nvGrpSpPr>
      <p:grpSpPr>
        <a:xfrm>
          <a:off x="0" y="0"/>
          <a:ext cx="0" cy="0"/>
          <a:chOff x="0" y="0"/>
          <a:chExt cx="0" cy="0"/>
        </a:xfrm>
      </p:grpSpPr>
      <p:sp>
        <p:nvSpPr>
          <p:cNvPr name="TextBox 2" id="2"/>
          <p:cNvSpPr txBox="true"/>
          <p:nvPr/>
        </p:nvSpPr>
        <p:spPr>
          <a:xfrm rot="0">
            <a:off x="1682099" y="438507"/>
            <a:ext cx="14923800" cy="1347500"/>
          </a:xfrm>
          <a:prstGeom prst="rect">
            <a:avLst/>
          </a:prstGeom>
        </p:spPr>
        <p:txBody>
          <a:bodyPr anchor="t" rtlCol="false" tIns="0" lIns="0" bIns="0" rIns="0">
            <a:spAutoFit/>
          </a:bodyPr>
          <a:lstStyle/>
          <a:p>
            <a:pPr algn="ctr">
              <a:lnSpc>
                <a:spcPts val="6719"/>
              </a:lnSpc>
            </a:pPr>
            <a:r>
              <a:rPr lang="en-US" sz="5599">
                <a:solidFill>
                  <a:srgbClr val="C00000"/>
                </a:solidFill>
                <a:latin typeface="Advent Pro Bold"/>
              </a:rPr>
              <a:t>Data Description </a:t>
            </a:r>
          </a:p>
        </p:txBody>
      </p:sp>
      <p:sp>
        <p:nvSpPr>
          <p:cNvPr name="TextBox 3" id="3"/>
          <p:cNvSpPr txBox="true"/>
          <p:nvPr/>
        </p:nvSpPr>
        <p:spPr>
          <a:xfrm rot="0">
            <a:off x="721921" y="2391133"/>
            <a:ext cx="7116450" cy="7438310"/>
          </a:xfrm>
          <a:prstGeom prst="rect">
            <a:avLst/>
          </a:prstGeom>
        </p:spPr>
        <p:txBody>
          <a:bodyPr anchor="t" rtlCol="false" tIns="0" lIns="0" bIns="0" rIns="0">
            <a:spAutoFit/>
          </a:bodyPr>
          <a:lstStyle/>
          <a:p>
            <a:pPr algn="l" marL="759460" indent="-379730" lvl="1">
              <a:lnSpc>
                <a:spcPts val="2376"/>
              </a:lnSpc>
              <a:buFont typeface="Arial"/>
              <a:buChar char="•"/>
            </a:pPr>
            <a:r>
              <a:rPr lang="en-US" sz="2200">
                <a:solidFill>
                  <a:srgbClr val="434343"/>
                </a:solidFill>
                <a:latin typeface="Roboto Bold"/>
              </a:rPr>
              <a:t>Restaurant ID</a:t>
            </a:r>
            <a:r>
              <a:rPr lang="en-US" sz="2200">
                <a:solidFill>
                  <a:srgbClr val="434343"/>
                </a:solidFill>
                <a:latin typeface="Roboto"/>
              </a:rPr>
              <a:t>: Unique identifier for each restaurant.</a:t>
            </a:r>
          </a:p>
          <a:p>
            <a:pPr algn="l" marL="759460" indent="-379730" lvl="1">
              <a:lnSpc>
                <a:spcPts val="2376"/>
              </a:lnSpc>
              <a:buFont typeface="Arial"/>
              <a:buChar char="•"/>
            </a:pPr>
            <a:r>
              <a:rPr lang="en-US" sz="2200">
                <a:solidFill>
                  <a:srgbClr val="434343"/>
                </a:solidFill>
                <a:latin typeface="Roboto Bold"/>
              </a:rPr>
              <a:t>Restaurant Name</a:t>
            </a:r>
            <a:r>
              <a:rPr lang="en-US" sz="2200">
                <a:solidFill>
                  <a:srgbClr val="434343"/>
                </a:solidFill>
                <a:latin typeface="Roboto"/>
              </a:rPr>
              <a:t>: The name of the restaurant.</a:t>
            </a:r>
          </a:p>
          <a:p>
            <a:pPr algn="l" marL="759460" indent="-379730" lvl="1">
              <a:lnSpc>
                <a:spcPts val="2376"/>
              </a:lnSpc>
              <a:buFont typeface="Arial"/>
              <a:buChar char="•"/>
            </a:pPr>
            <a:r>
              <a:rPr lang="en-US" sz="2200">
                <a:solidFill>
                  <a:srgbClr val="434343"/>
                </a:solidFill>
                <a:latin typeface="Roboto Bold"/>
              </a:rPr>
              <a:t>Country Code</a:t>
            </a:r>
            <a:r>
              <a:rPr lang="en-US" sz="2200">
                <a:solidFill>
                  <a:srgbClr val="434343"/>
                </a:solidFill>
                <a:latin typeface="Roboto"/>
              </a:rPr>
              <a:t>: Country code of the location where the restaurant is situated.</a:t>
            </a:r>
          </a:p>
          <a:p>
            <a:pPr algn="l" marL="759460" indent="-379730" lvl="1">
              <a:lnSpc>
                <a:spcPts val="2376"/>
              </a:lnSpc>
              <a:buFont typeface="Arial"/>
              <a:buChar char="•"/>
            </a:pPr>
            <a:r>
              <a:rPr lang="en-US" sz="2200">
                <a:solidFill>
                  <a:srgbClr val="434343"/>
                </a:solidFill>
                <a:latin typeface="Roboto Bold"/>
              </a:rPr>
              <a:t>City</a:t>
            </a:r>
            <a:r>
              <a:rPr lang="en-US" sz="2200">
                <a:solidFill>
                  <a:srgbClr val="434343"/>
                </a:solidFill>
                <a:latin typeface="Roboto"/>
              </a:rPr>
              <a:t>: The city where the restaurant is located.</a:t>
            </a:r>
          </a:p>
          <a:p>
            <a:pPr algn="l" marL="759460" indent="-379730" lvl="1">
              <a:lnSpc>
                <a:spcPts val="2376"/>
              </a:lnSpc>
              <a:buFont typeface="Arial"/>
              <a:buChar char="•"/>
            </a:pPr>
            <a:r>
              <a:rPr lang="en-US" sz="2200">
                <a:solidFill>
                  <a:srgbClr val="434343"/>
                </a:solidFill>
                <a:latin typeface="Roboto Bold"/>
              </a:rPr>
              <a:t>Address</a:t>
            </a:r>
            <a:r>
              <a:rPr lang="en-US" sz="2200">
                <a:solidFill>
                  <a:srgbClr val="434343"/>
                </a:solidFill>
                <a:latin typeface="Roboto"/>
              </a:rPr>
              <a:t>: The specific address of the restaurant.</a:t>
            </a:r>
          </a:p>
          <a:p>
            <a:pPr algn="l" marL="759460" indent="-379730" lvl="1">
              <a:lnSpc>
                <a:spcPts val="2376"/>
              </a:lnSpc>
              <a:buFont typeface="Arial"/>
              <a:buChar char="•"/>
            </a:pPr>
            <a:r>
              <a:rPr lang="en-US" sz="2200">
                <a:solidFill>
                  <a:srgbClr val="434343"/>
                </a:solidFill>
                <a:latin typeface="Roboto Bold"/>
              </a:rPr>
              <a:t>Locality</a:t>
            </a:r>
            <a:r>
              <a:rPr lang="en-US" sz="2200">
                <a:solidFill>
                  <a:srgbClr val="434343"/>
                </a:solidFill>
                <a:latin typeface="Roboto"/>
              </a:rPr>
              <a:t>: The locality or neighborhood where the restaurant is situated.</a:t>
            </a:r>
          </a:p>
          <a:p>
            <a:pPr algn="l" marL="759460" indent="-379730" lvl="1">
              <a:lnSpc>
                <a:spcPts val="2376"/>
              </a:lnSpc>
              <a:buFont typeface="Arial"/>
              <a:buChar char="•"/>
            </a:pPr>
            <a:r>
              <a:rPr lang="en-US" sz="2200">
                <a:solidFill>
                  <a:srgbClr val="434343"/>
                </a:solidFill>
                <a:latin typeface="Roboto Bold"/>
              </a:rPr>
              <a:t>Locality Verbose</a:t>
            </a:r>
            <a:r>
              <a:rPr lang="en-US" sz="2200">
                <a:solidFill>
                  <a:srgbClr val="434343"/>
                </a:solidFill>
                <a:latin typeface="Roboto"/>
              </a:rPr>
              <a:t>: Detailed information about the locality.</a:t>
            </a:r>
          </a:p>
          <a:p>
            <a:pPr algn="l" marL="759460" indent="-379730" lvl="1">
              <a:lnSpc>
                <a:spcPts val="2376"/>
              </a:lnSpc>
              <a:buFont typeface="Arial"/>
              <a:buChar char="•"/>
            </a:pPr>
            <a:r>
              <a:rPr lang="en-US" sz="2200">
                <a:solidFill>
                  <a:srgbClr val="434343"/>
                </a:solidFill>
                <a:latin typeface="Roboto Bold"/>
              </a:rPr>
              <a:t>Longitude</a:t>
            </a:r>
            <a:r>
              <a:rPr lang="en-US" sz="2200">
                <a:solidFill>
                  <a:srgbClr val="434343"/>
                </a:solidFill>
                <a:latin typeface="Roboto"/>
              </a:rPr>
              <a:t>: The geographical longitude coordinate of the restaurant.</a:t>
            </a:r>
          </a:p>
          <a:p>
            <a:pPr algn="l" marL="759460" indent="-379730" lvl="1">
              <a:lnSpc>
                <a:spcPts val="2376"/>
              </a:lnSpc>
              <a:buFont typeface="Arial"/>
              <a:buChar char="•"/>
            </a:pPr>
            <a:r>
              <a:rPr lang="en-US" sz="2200">
                <a:solidFill>
                  <a:srgbClr val="434343"/>
                </a:solidFill>
                <a:latin typeface="Roboto Bold"/>
              </a:rPr>
              <a:t>Latitude</a:t>
            </a:r>
            <a:r>
              <a:rPr lang="en-US" sz="2200">
                <a:solidFill>
                  <a:srgbClr val="434343"/>
                </a:solidFill>
                <a:latin typeface="Roboto"/>
              </a:rPr>
              <a:t>: The geographical latitude coordinate of the restaurant.</a:t>
            </a:r>
          </a:p>
          <a:p>
            <a:pPr algn="l" marL="759460" indent="-379730" lvl="1">
              <a:lnSpc>
                <a:spcPts val="2376"/>
              </a:lnSpc>
              <a:buFont typeface="Arial"/>
              <a:buChar char="•"/>
            </a:pPr>
            <a:r>
              <a:rPr lang="en-US" sz="2200">
                <a:solidFill>
                  <a:srgbClr val="434343"/>
                </a:solidFill>
                <a:latin typeface="Roboto Bold"/>
              </a:rPr>
              <a:t>Cuisines</a:t>
            </a:r>
            <a:r>
              <a:rPr lang="en-US" sz="2200">
                <a:solidFill>
                  <a:srgbClr val="434343"/>
                </a:solidFill>
                <a:latin typeface="Roboto"/>
              </a:rPr>
              <a:t>: The type of cuisine offered by the restaurant.</a:t>
            </a:r>
          </a:p>
          <a:p>
            <a:pPr algn="l" marL="759460" indent="-379730" lvl="1">
              <a:lnSpc>
                <a:spcPts val="2376"/>
              </a:lnSpc>
              <a:buFont typeface="Arial"/>
              <a:buChar char="•"/>
            </a:pPr>
            <a:r>
              <a:rPr lang="en-US" sz="2200">
                <a:solidFill>
                  <a:srgbClr val="434343"/>
                </a:solidFill>
                <a:latin typeface="Roboto Bold"/>
              </a:rPr>
              <a:t>Currency</a:t>
            </a:r>
            <a:r>
              <a:rPr lang="en-US" sz="2200">
                <a:solidFill>
                  <a:srgbClr val="434343"/>
                </a:solidFill>
                <a:latin typeface="Roboto"/>
              </a:rPr>
              <a:t>: The currency used for transactions in the restaurant.</a:t>
            </a:r>
          </a:p>
        </p:txBody>
      </p:sp>
      <p:sp>
        <p:nvSpPr>
          <p:cNvPr name="TextBox 4" id="4"/>
          <p:cNvSpPr txBox="true"/>
          <p:nvPr/>
        </p:nvSpPr>
        <p:spPr>
          <a:xfrm rot="0">
            <a:off x="9489464" y="2515887"/>
            <a:ext cx="7116420" cy="7122123"/>
          </a:xfrm>
          <a:prstGeom prst="rect">
            <a:avLst/>
          </a:prstGeom>
        </p:spPr>
        <p:txBody>
          <a:bodyPr anchor="t" rtlCol="false" tIns="0" lIns="0" bIns="0" rIns="0">
            <a:spAutoFit/>
          </a:bodyPr>
          <a:lstStyle/>
          <a:p>
            <a:pPr algn="l" marL="822960" indent="-411480" lvl="1">
              <a:lnSpc>
                <a:spcPts val="3036"/>
              </a:lnSpc>
              <a:buFont typeface="Arial"/>
              <a:buChar char="•"/>
            </a:pPr>
            <a:r>
              <a:rPr lang="en-US" sz="2200">
                <a:solidFill>
                  <a:srgbClr val="434343"/>
                </a:solidFill>
                <a:latin typeface="Roboto Bold"/>
              </a:rPr>
              <a:t>Has_Table_booking: </a:t>
            </a:r>
            <a:r>
              <a:rPr lang="en-US" sz="2200">
                <a:solidFill>
                  <a:srgbClr val="434343"/>
                </a:solidFill>
                <a:latin typeface="Roboto"/>
              </a:rPr>
              <a:t>Indicates whether the restaurant has a table booking option (Yes/No).</a:t>
            </a:r>
          </a:p>
          <a:p>
            <a:pPr algn="l" marL="822960" indent="-411480" lvl="1">
              <a:lnSpc>
                <a:spcPts val="3036"/>
              </a:lnSpc>
              <a:buFont typeface="Arial"/>
              <a:buChar char="•"/>
            </a:pPr>
            <a:r>
              <a:rPr lang="en-US" sz="2200">
                <a:solidFill>
                  <a:srgbClr val="434343"/>
                </a:solidFill>
                <a:latin typeface="Roboto Bold"/>
              </a:rPr>
              <a:t>Has_Online_delivery: </a:t>
            </a:r>
            <a:r>
              <a:rPr lang="en-US" sz="2200">
                <a:solidFill>
                  <a:srgbClr val="434343"/>
                </a:solidFill>
                <a:latin typeface="Roboto"/>
              </a:rPr>
              <a:t>Indicates whether the restaurant offers online delivery (Yes/No).</a:t>
            </a:r>
          </a:p>
          <a:p>
            <a:pPr algn="l" marL="822960" indent="-411480" lvl="1">
              <a:lnSpc>
                <a:spcPts val="3036"/>
              </a:lnSpc>
              <a:buFont typeface="Arial"/>
              <a:buChar char="•"/>
            </a:pPr>
            <a:r>
              <a:rPr lang="en-US" sz="2200">
                <a:solidFill>
                  <a:srgbClr val="434343"/>
                </a:solidFill>
                <a:latin typeface="Roboto Bold"/>
              </a:rPr>
              <a:t>Is_delivering_now: </a:t>
            </a:r>
            <a:r>
              <a:rPr lang="en-US" sz="2200">
                <a:solidFill>
                  <a:srgbClr val="434343"/>
                </a:solidFill>
                <a:latin typeface="Roboto"/>
              </a:rPr>
              <a:t>Indicates whether the restaurant is currently delivering (Yes/No).</a:t>
            </a:r>
          </a:p>
          <a:p>
            <a:pPr algn="l" marL="822960" indent="-411480" lvl="1">
              <a:lnSpc>
                <a:spcPts val="3036"/>
              </a:lnSpc>
              <a:buFont typeface="Arial"/>
              <a:buChar char="•"/>
            </a:pPr>
            <a:r>
              <a:rPr lang="en-US" sz="2200">
                <a:solidFill>
                  <a:srgbClr val="434343"/>
                </a:solidFill>
                <a:latin typeface="Roboto Bold"/>
              </a:rPr>
              <a:t>Switch_to_order_menu: </a:t>
            </a:r>
            <a:r>
              <a:rPr lang="en-US" sz="2200">
                <a:solidFill>
                  <a:srgbClr val="434343"/>
                </a:solidFill>
                <a:latin typeface="Roboto"/>
              </a:rPr>
              <a:t>Indicates whether users can switch to the order menu (Yes/No).</a:t>
            </a:r>
          </a:p>
          <a:p>
            <a:pPr algn="l" marL="822960" indent="-411480" lvl="1">
              <a:lnSpc>
                <a:spcPts val="3036"/>
              </a:lnSpc>
              <a:buFont typeface="Arial"/>
              <a:buChar char="•"/>
            </a:pPr>
            <a:r>
              <a:rPr lang="en-US" sz="2200">
                <a:solidFill>
                  <a:srgbClr val="434343"/>
                </a:solidFill>
                <a:latin typeface="Roboto Bold"/>
              </a:rPr>
              <a:t>Price_range: </a:t>
            </a:r>
            <a:r>
              <a:rPr lang="en-US" sz="2200">
                <a:solidFill>
                  <a:srgbClr val="434343"/>
                </a:solidFill>
                <a:latin typeface="Roboto"/>
              </a:rPr>
              <a:t>A numeric value indicating the price range category of the restaurant.</a:t>
            </a:r>
          </a:p>
          <a:p>
            <a:pPr algn="l" marL="822960" indent="-411480" lvl="1">
              <a:lnSpc>
                <a:spcPts val="3036"/>
              </a:lnSpc>
              <a:buFont typeface="Arial"/>
              <a:buChar char="•"/>
            </a:pPr>
            <a:r>
              <a:rPr lang="en-US" sz="2200">
                <a:solidFill>
                  <a:srgbClr val="434343"/>
                </a:solidFill>
                <a:latin typeface="Roboto Bold"/>
              </a:rPr>
              <a:t>Votes: </a:t>
            </a:r>
            <a:r>
              <a:rPr lang="en-US" sz="2200">
                <a:solidFill>
                  <a:srgbClr val="434343"/>
                </a:solidFill>
                <a:latin typeface="Roboto"/>
              </a:rPr>
              <a:t>The number of votes or ratings/(feedback) received by the restaurant.</a:t>
            </a:r>
          </a:p>
          <a:p>
            <a:pPr algn="l" marL="822960" indent="-411480" lvl="1">
              <a:lnSpc>
                <a:spcPts val="3036"/>
              </a:lnSpc>
              <a:buFont typeface="Arial"/>
              <a:buChar char="•"/>
            </a:pPr>
            <a:r>
              <a:rPr lang="en-US" sz="2200">
                <a:solidFill>
                  <a:srgbClr val="434343"/>
                </a:solidFill>
                <a:latin typeface="Roboto Bold"/>
              </a:rPr>
              <a:t>Average_Cost_for_two: </a:t>
            </a:r>
            <a:r>
              <a:rPr lang="en-US" sz="2200">
                <a:solidFill>
                  <a:srgbClr val="434343"/>
                </a:solidFill>
                <a:latin typeface="Roboto"/>
              </a:rPr>
              <a:t>The average cost for two people dining at the restaurant.</a:t>
            </a:r>
          </a:p>
          <a:p>
            <a:pPr algn="l" marL="835660" indent="-417830" lvl="1">
              <a:lnSpc>
                <a:spcPts val="3036"/>
              </a:lnSpc>
              <a:buFont typeface="Arial"/>
              <a:buChar char="•"/>
            </a:pPr>
            <a:r>
              <a:rPr lang="en-US" sz="2200">
                <a:solidFill>
                  <a:srgbClr val="434343"/>
                </a:solidFill>
                <a:latin typeface="Roboto Bold"/>
              </a:rPr>
              <a:t>Rating: </a:t>
            </a:r>
            <a:r>
              <a:rPr lang="en-US" sz="2200">
                <a:solidFill>
                  <a:srgbClr val="434343"/>
                </a:solidFill>
                <a:latin typeface="Roboto"/>
              </a:rPr>
              <a:t>The overall rating of the restaurant is based on user reviews.</a:t>
            </a:r>
          </a:p>
          <a:p>
            <a:pPr algn="l" marL="835660" indent="-417830" lvl="1">
              <a:lnSpc>
                <a:spcPts val="3036"/>
              </a:lnSpc>
              <a:buFont typeface="Arial"/>
              <a:buChar char="•"/>
            </a:pPr>
            <a:r>
              <a:rPr lang="en-US" sz="2200">
                <a:solidFill>
                  <a:srgbClr val="434343"/>
                </a:solidFill>
                <a:latin typeface="Roboto Bold"/>
              </a:rPr>
              <a:t>Datekey_opening: </a:t>
            </a:r>
            <a:r>
              <a:rPr lang="en-US" sz="2200">
                <a:solidFill>
                  <a:srgbClr val="434343"/>
                </a:solidFill>
                <a:latin typeface="Roboto"/>
              </a:rPr>
              <a:t>The date when the restaurant was opened.</a:t>
            </a:r>
          </a:p>
        </p:txBody>
      </p:sp>
    </p:spTree>
  </p:cSld>
  <p:clrMapOvr>
    <a:masterClrMapping/>
  </p:clrMapOvr>
</p:sld>
</file>

<file path=ppt/slides/slide6.xml><?xml version="1.0" encoding="utf-8"?>
<p:sld xmlns:p="http://schemas.openxmlformats.org/presentationml/2006/main" xmlns:a="http://schemas.openxmlformats.org/drawingml/2006/main">
  <p:cSld>
    <p:bg>
      <p:bgPr>
        <a:solidFill>
          <a:srgbClr val="E4DF6F"/>
        </a:solidFill>
      </p:bgPr>
    </p:bg>
    <p:spTree>
      <p:nvGrpSpPr>
        <p:cNvPr id="1" name=""/>
        <p:cNvGrpSpPr/>
        <p:nvPr/>
      </p:nvGrpSpPr>
      <p:grpSpPr>
        <a:xfrm>
          <a:off x="0" y="0"/>
          <a:ext cx="0" cy="0"/>
          <a:chOff x="0" y="0"/>
          <a:chExt cx="0" cy="0"/>
        </a:xfrm>
      </p:grpSpPr>
      <p:sp>
        <p:nvSpPr>
          <p:cNvPr name="TextBox 2" id="2"/>
          <p:cNvSpPr txBox="true"/>
          <p:nvPr/>
        </p:nvSpPr>
        <p:spPr>
          <a:xfrm rot="0">
            <a:off x="7224504" y="363301"/>
            <a:ext cx="3838992" cy="1456967"/>
          </a:xfrm>
          <a:prstGeom prst="rect">
            <a:avLst/>
          </a:prstGeom>
        </p:spPr>
        <p:txBody>
          <a:bodyPr anchor="t" rtlCol="false" tIns="0" lIns="0" bIns="0" rIns="0">
            <a:spAutoFit/>
          </a:bodyPr>
          <a:lstStyle/>
          <a:p>
            <a:pPr algn="l">
              <a:lnSpc>
                <a:spcPts val="10560"/>
              </a:lnSpc>
            </a:pPr>
            <a:r>
              <a:rPr lang="en-US" sz="8800">
                <a:solidFill>
                  <a:srgbClr val="C00000"/>
                </a:solidFill>
                <a:latin typeface="Advent Pro Bold"/>
              </a:rPr>
              <a:t>PHASE 2</a:t>
            </a:r>
          </a:p>
        </p:txBody>
      </p:sp>
      <p:sp>
        <p:nvSpPr>
          <p:cNvPr name="TextBox 3" id="3"/>
          <p:cNvSpPr txBox="true"/>
          <p:nvPr/>
        </p:nvSpPr>
        <p:spPr>
          <a:xfrm rot="0">
            <a:off x="2737996" y="2492514"/>
            <a:ext cx="12812008" cy="5282922"/>
          </a:xfrm>
          <a:prstGeom prst="rect">
            <a:avLst/>
          </a:prstGeom>
        </p:spPr>
        <p:txBody>
          <a:bodyPr anchor="t" rtlCol="false" tIns="0" lIns="0" bIns="0" rIns="0">
            <a:spAutoFit/>
          </a:bodyPr>
          <a:lstStyle/>
          <a:p>
            <a:pPr algn="ctr">
              <a:lnSpc>
                <a:spcPts val="6719"/>
              </a:lnSpc>
            </a:pPr>
            <a:r>
              <a:rPr lang="en-US" sz="5599">
                <a:solidFill>
                  <a:srgbClr val="AF0013"/>
                </a:solidFill>
                <a:latin typeface="Advent Pro"/>
              </a:rPr>
              <a:t>Now when we are done with understanding our problem statement and dataset, we will start cleaning our data. In this process we’ll remove any null values, remove any columns that are not necessary in achieving our goal and will also add some more calculated columns.</a:t>
            </a:r>
          </a:p>
        </p:txBody>
      </p:sp>
    </p:spTree>
  </p:cSld>
  <p:clrMapOvr>
    <a:masterClrMapping/>
  </p:clrMapOvr>
</p:sld>
</file>

<file path=ppt/slides/slide7.xml><?xml version="1.0" encoding="utf-8"?>
<p:sld xmlns:p="http://schemas.openxmlformats.org/presentationml/2006/main" xmlns:a="http://schemas.openxmlformats.org/drawingml/2006/main">
  <p:cSld>
    <p:bg>
      <p:bgPr>
        <a:solidFill>
          <a:srgbClr val="E4DF6F"/>
        </a:solidFill>
      </p:bgPr>
    </p:bg>
    <p:spTree>
      <p:nvGrpSpPr>
        <p:cNvPr id="1" name=""/>
        <p:cNvGrpSpPr/>
        <p:nvPr/>
      </p:nvGrpSpPr>
      <p:grpSpPr>
        <a:xfrm>
          <a:off x="0" y="0"/>
          <a:ext cx="0" cy="0"/>
          <a:chOff x="0" y="0"/>
          <a:chExt cx="0" cy="0"/>
        </a:xfrm>
      </p:grpSpPr>
      <p:sp>
        <p:nvSpPr>
          <p:cNvPr name="TextBox 2" id="2"/>
          <p:cNvSpPr txBox="true"/>
          <p:nvPr/>
        </p:nvSpPr>
        <p:spPr>
          <a:xfrm rot="0">
            <a:off x="6073813" y="671669"/>
            <a:ext cx="6140374" cy="1391220"/>
          </a:xfrm>
          <a:prstGeom prst="rect">
            <a:avLst/>
          </a:prstGeom>
        </p:spPr>
        <p:txBody>
          <a:bodyPr anchor="t" rtlCol="false" tIns="0" lIns="0" bIns="0" rIns="0">
            <a:spAutoFit/>
          </a:bodyPr>
          <a:lstStyle/>
          <a:p>
            <a:pPr algn="ctr">
              <a:lnSpc>
                <a:spcPts val="8447"/>
              </a:lnSpc>
            </a:pPr>
            <a:r>
              <a:rPr lang="en-US" sz="8800">
                <a:solidFill>
                  <a:srgbClr val="C5404E"/>
                </a:solidFill>
                <a:latin typeface="Advent Pro Bold"/>
              </a:rPr>
              <a:t>Data Cleaning</a:t>
            </a:r>
          </a:p>
        </p:txBody>
      </p:sp>
      <p:sp>
        <p:nvSpPr>
          <p:cNvPr name="TextBox 3" id="3"/>
          <p:cNvSpPr txBox="true"/>
          <p:nvPr/>
        </p:nvSpPr>
        <p:spPr>
          <a:xfrm rot="0">
            <a:off x="1148246" y="2180984"/>
            <a:ext cx="15991506" cy="7991356"/>
          </a:xfrm>
          <a:prstGeom prst="rect">
            <a:avLst/>
          </a:prstGeom>
        </p:spPr>
        <p:txBody>
          <a:bodyPr anchor="t" rtlCol="false" tIns="0" lIns="0" bIns="0" rIns="0">
            <a:spAutoFit/>
          </a:bodyPr>
          <a:lstStyle/>
          <a:p>
            <a:pPr algn="l" marL="675640" indent="-337820" lvl="1">
              <a:lnSpc>
                <a:spcPts val="3359"/>
              </a:lnSpc>
              <a:buFont typeface="Arial"/>
              <a:buChar char="•"/>
            </a:pPr>
            <a:r>
              <a:rPr lang="en-US" sz="2799">
                <a:solidFill>
                  <a:srgbClr val="222222"/>
                </a:solidFill>
                <a:latin typeface="Roboto"/>
              </a:rPr>
              <a:t>Data cleaning is a crucial step in the data analysis process. It involves identifying and correcting errors or inconsistencies in your data to ensure accurate and reliable analysis.</a:t>
            </a:r>
          </a:p>
          <a:p>
            <a:pPr algn="l" marL="675640" indent="-337820" lvl="1">
              <a:lnSpc>
                <a:spcPts val="3359"/>
              </a:lnSpc>
            </a:pPr>
          </a:p>
          <a:p>
            <a:pPr algn="l" marL="675640" indent="-337820" lvl="1">
              <a:lnSpc>
                <a:spcPts val="3359"/>
              </a:lnSpc>
              <a:buFont typeface="Arial"/>
              <a:buChar char="•"/>
            </a:pPr>
            <a:r>
              <a:rPr lang="en-US" sz="2799">
                <a:solidFill>
                  <a:srgbClr val="222222"/>
                </a:solidFill>
                <a:latin typeface="Roboto"/>
              </a:rPr>
              <a:t>Data cleaning is performed on inconsistent data to obtain consistent and better result</a:t>
            </a:r>
          </a:p>
          <a:p>
            <a:pPr algn="l" marL="675640" indent="-337820" lvl="1">
              <a:lnSpc>
                <a:spcPts val="3359"/>
              </a:lnSpc>
            </a:pPr>
          </a:p>
          <a:p>
            <a:pPr algn="l" marL="675640" indent="-337820" lvl="1">
              <a:lnSpc>
                <a:spcPts val="3359"/>
              </a:lnSpc>
              <a:buFont typeface="Arial"/>
              <a:buChar char="•"/>
            </a:pPr>
            <a:r>
              <a:rPr lang="en-US" sz="2799">
                <a:solidFill>
                  <a:srgbClr val="222222"/>
                </a:solidFill>
                <a:latin typeface="Roboto"/>
              </a:rPr>
              <a:t>In this dataset I removed columns like locality verbose, longitude and latitude which are not used for fulfilling my goal set.</a:t>
            </a:r>
          </a:p>
          <a:p>
            <a:pPr algn="l" marL="675640" indent="-337820" lvl="1">
              <a:lnSpc>
                <a:spcPts val="3359"/>
              </a:lnSpc>
            </a:pPr>
          </a:p>
          <a:p>
            <a:pPr algn="l" marL="675640" indent="-337820" lvl="1">
              <a:lnSpc>
                <a:spcPts val="3359"/>
              </a:lnSpc>
              <a:buFont typeface="Arial"/>
              <a:buChar char="•"/>
            </a:pPr>
            <a:r>
              <a:rPr lang="en-US" sz="2799">
                <a:solidFill>
                  <a:srgbClr val="222222"/>
                </a:solidFill>
                <a:latin typeface="Roboto"/>
              </a:rPr>
              <a:t>I also added column Country where I added countries in which the restaurants are located using Vlookup function in country description worksheet.</a:t>
            </a:r>
          </a:p>
          <a:p>
            <a:pPr algn="l" marL="675640" indent="-337820" lvl="1">
              <a:lnSpc>
                <a:spcPts val="3359"/>
              </a:lnSpc>
            </a:pPr>
          </a:p>
          <a:p>
            <a:pPr algn="l" marL="675640" indent="-337820" lvl="1">
              <a:lnSpc>
                <a:spcPts val="3359"/>
              </a:lnSpc>
              <a:buFont typeface="Arial"/>
              <a:buChar char="•"/>
            </a:pPr>
            <a:r>
              <a:rPr lang="en-US" sz="2799">
                <a:solidFill>
                  <a:srgbClr val="222222"/>
                </a:solidFill>
                <a:latin typeface="Roboto"/>
              </a:rPr>
              <a:t>In addition to Country column I also added a column Average_Cost_for _two (in USD) in which I converted different currency values to USD for Average_Cost_for_two column for easier analysis. I used IFS() function for that and converted currencies according to recent exchange rates.</a:t>
            </a:r>
          </a:p>
          <a:p>
            <a:pPr algn="l" marL="675640" indent="-337820" lvl="1">
              <a:lnSpc>
                <a:spcPts val="3359"/>
              </a:lnSpc>
            </a:pPr>
          </a:p>
          <a:p>
            <a:pPr algn="l" marL="675640" indent="-337820" lvl="1">
              <a:lnSpc>
                <a:spcPts val="3359"/>
              </a:lnSpc>
              <a:buFont typeface="Arial"/>
              <a:buChar char="•"/>
            </a:pPr>
            <a:r>
              <a:rPr lang="en-US" sz="2799">
                <a:solidFill>
                  <a:srgbClr val="222222"/>
                </a:solidFill>
                <a:latin typeface="Roboto"/>
              </a:rPr>
              <a:t>I also added a Opening_year column in which I extracted the year from date in Datekey_Opening column using LEFT() function.</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E4DF6F"/>
        </a:solidFill>
      </p:bgPr>
    </p:bg>
    <p:spTree>
      <p:nvGrpSpPr>
        <p:cNvPr id="1" name=""/>
        <p:cNvGrpSpPr/>
        <p:nvPr/>
      </p:nvGrpSpPr>
      <p:grpSpPr>
        <a:xfrm>
          <a:off x="0" y="0"/>
          <a:ext cx="0" cy="0"/>
          <a:chOff x="0" y="0"/>
          <a:chExt cx="0" cy="0"/>
        </a:xfrm>
      </p:grpSpPr>
      <p:sp>
        <p:nvSpPr>
          <p:cNvPr name="TextBox 2" id="2"/>
          <p:cNvSpPr txBox="true"/>
          <p:nvPr/>
        </p:nvSpPr>
        <p:spPr>
          <a:xfrm rot="0">
            <a:off x="1935108" y="610990"/>
            <a:ext cx="14848964" cy="543164"/>
          </a:xfrm>
          <a:prstGeom prst="rect">
            <a:avLst/>
          </a:prstGeom>
        </p:spPr>
        <p:txBody>
          <a:bodyPr anchor="t" rtlCol="false" tIns="0" lIns="0" bIns="0" rIns="0">
            <a:spAutoFit/>
          </a:bodyPr>
          <a:lstStyle/>
          <a:p>
            <a:pPr algn="ctr">
              <a:lnSpc>
                <a:spcPts val="3359"/>
              </a:lnSpc>
            </a:pPr>
            <a:r>
              <a:rPr lang="en-US" sz="2799">
                <a:solidFill>
                  <a:srgbClr val="000000"/>
                </a:solidFill>
                <a:latin typeface="Roboto"/>
              </a:rPr>
              <a:t>The image below shows the raw data after cleaning it:</a:t>
            </a:r>
          </a:p>
        </p:txBody>
      </p:sp>
      <p:sp>
        <p:nvSpPr>
          <p:cNvPr name="Freeform 3" id="3"/>
          <p:cNvSpPr/>
          <p:nvPr/>
        </p:nvSpPr>
        <p:spPr>
          <a:xfrm flipH="false" flipV="false" rot="0">
            <a:off x="921834" y="2056730"/>
            <a:ext cx="16444332" cy="6976426"/>
          </a:xfrm>
          <a:custGeom>
            <a:avLst/>
            <a:gdLst/>
            <a:ahLst/>
            <a:cxnLst/>
            <a:rect r="r" b="b" t="t" l="l"/>
            <a:pathLst>
              <a:path h="6976426" w="16444332">
                <a:moveTo>
                  <a:pt x="0" y="0"/>
                </a:moveTo>
                <a:lnTo>
                  <a:pt x="16444332" y="0"/>
                </a:lnTo>
                <a:lnTo>
                  <a:pt x="16444332" y="6976426"/>
                </a:lnTo>
                <a:lnTo>
                  <a:pt x="0" y="6976426"/>
                </a:lnTo>
                <a:lnTo>
                  <a:pt x="0" y="0"/>
                </a:lnTo>
                <a:close/>
              </a:path>
            </a:pathLst>
          </a:custGeom>
          <a:blipFill>
            <a:blip r:embed="rId2"/>
            <a:stretch>
              <a:fillRect l="-5605" t="0" r="-5605" b="0"/>
            </a:stretch>
          </a:blipFill>
        </p:spPr>
      </p:sp>
    </p:spTree>
  </p:cSld>
  <p:clrMapOvr>
    <a:masterClrMapping/>
  </p:clrMapOvr>
</p:sld>
</file>

<file path=ppt/slides/slide9.xml><?xml version="1.0" encoding="utf-8"?>
<p:sld xmlns:p="http://schemas.openxmlformats.org/presentationml/2006/main" xmlns:a="http://schemas.openxmlformats.org/drawingml/2006/main">
  <p:cSld>
    <p:bg>
      <p:bgPr>
        <a:solidFill>
          <a:srgbClr val="E4DF6F"/>
        </a:solidFill>
      </p:bgPr>
    </p:bg>
    <p:spTree>
      <p:nvGrpSpPr>
        <p:cNvPr id="1" name=""/>
        <p:cNvGrpSpPr/>
        <p:nvPr/>
      </p:nvGrpSpPr>
      <p:grpSpPr>
        <a:xfrm>
          <a:off x="0" y="0"/>
          <a:ext cx="0" cy="0"/>
          <a:chOff x="0" y="0"/>
          <a:chExt cx="0" cy="0"/>
        </a:xfrm>
      </p:grpSpPr>
      <p:sp>
        <p:nvSpPr>
          <p:cNvPr name="TextBox 2" id="2"/>
          <p:cNvSpPr txBox="true"/>
          <p:nvPr/>
        </p:nvSpPr>
        <p:spPr>
          <a:xfrm rot="0">
            <a:off x="7224504" y="363301"/>
            <a:ext cx="3838992" cy="1456967"/>
          </a:xfrm>
          <a:prstGeom prst="rect">
            <a:avLst/>
          </a:prstGeom>
        </p:spPr>
        <p:txBody>
          <a:bodyPr anchor="t" rtlCol="false" tIns="0" lIns="0" bIns="0" rIns="0">
            <a:spAutoFit/>
          </a:bodyPr>
          <a:lstStyle/>
          <a:p>
            <a:pPr algn="l">
              <a:lnSpc>
                <a:spcPts val="10560"/>
              </a:lnSpc>
            </a:pPr>
            <a:r>
              <a:rPr lang="en-US" sz="8800">
                <a:solidFill>
                  <a:srgbClr val="C00000"/>
                </a:solidFill>
                <a:latin typeface="Advent Pro Bold"/>
              </a:rPr>
              <a:t>PHASE 3</a:t>
            </a:r>
          </a:p>
        </p:txBody>
      </p:sp>
      <p:sp>
        <p:nvSpPr>
          <p:cNvPr name="TextBox 3" id="3"/>
          <p:cNvSpPr txBox="true"/>
          <p:nvPr/>
        </p:nvSpPr>
        <p:spPr>
          <a:xfrm rot="0">
            <a:off x="2737996" y="2492514"/>
            <a:ext cx="12812008" cy="5282922"/>
          </a:xfrm>
          <a:prstGeom prst="rect">
            <a:avLst/>
          </a:prstGeom>
        </p:spPr>
        <p:txBody>
          <a:bodyPr anchor="t" rtlCol="false" tIns="0" lIns="0" bIns="0" rIns="0">
            <a:spAutoFit/>
          </a:bodyPr>
          <a:lstStyle/>
          <a:p>
            <a:pPr algn="ctr">
              <a:lnSpc>
                <a:spcPts val="6719"/>
              </a:lnSpc>
            </a:pPr>
            <a:r>
              <a:rPr lang="en-US" sz="5599">
                <a:solidFill>
                  <a:srgbClr val="AF0013"/>
                </a:solidFill>
                <a:latin typeface="Advent Pro"/>
              </a:rPr>
              <a:t>After cleaning our dataset we have our desired data on which we will perform our analysis using excel functionalities and formulas, after that we’ll put forward different insights that we acquired through the analysis, which can help our stakeholders.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DAGF9RMljxA</dc:identifier>
  <dcterms:modified xsi:type="dcterms:W3CDTF">2011-08-01T06:04:30Z</dcterms:modified>
  <cp:revision>1</cp:revision>
  <dc:title>Zomato Restaurants Data Analysis PPT.pptx</dc:title>
</cp:coreProperties>
</file>