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3"/>
  </p:notesMasterIdLst>
  <p:sldIdLst>
    <p:sldId id="278" r:id="rId5"/>
    <p:sldId id="280" r:id="rId6"/>
    <p:sldId id="279" r:id="rId7"/>
    <p:sldId id="297" r:id="rId8"/>
    <p:sldId id="299" r:id="rId9"/>
    <p:sldId id="300" r:id="rId10"/>
    <p:sldId id="301" r:id="rId11"/>
    <p:sldId id="302" r:id="rId12"/>
    <p:sldId id="304" r:id="rId13"/>
    <p:sldId id="305" r:id="rId14"/>
    <p:sldId id="313" r:id="rId15"/>
    <p:sldId id="312" r:id="rId16"/>
    <p:sldId id="307" r:id="rId17"/>
    <p:sldId id="306" r:id="rId18"/>
    <p:sldId id="309" r:id="rId19"/>
    <p:sldId id="308" r:id="rId20"/>
    <p:sldId id="310" r:id="rId21"/>
    <p:sldId id="303" r:id="rId22"/>
    <p:sldId id="311" r:id="rId23"/>
    <p:sldId id="314" r:id="rId24"/>
    <p:sldId id="315" r:id="rId25"/>
    <p:sldId id="316" r:id="rId26"/>
    <p:sldId id="317" r:id="rId27"/>
    <p:sldId id="318" r:id="rId28"/>
    <p:sldId id="319" r:id="rId29"/>
    <p:sldId id="289" r:id="rId30"/>
    <p:sldId id="288" r:id="rId31"/>
    <p:sldId id="320" r:id="rId3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75E249-62A5-43FF-AFD2-72D826416E1F}">
          <p14:sldIdLst>
            <p14:sldId id="278"/>
            <p14:sldId id="280"/>
          </p14:sldIdLst>
        </p14:section>
        <p14:section name="Untitled Section" id="{118AF05F-56FD-400A-84EA-714386E8D56C}">
          <p14:sldIdLst>
            <p14:sldId id="279"/>
            <p14:sldId id="297"/>
            <p14:sldId id="299"/>
            <p14:sldId id="300"/>
            <p14:sldId id="301"/>
            <p14:sldId id="302"/>
            <p14:sldId id="304"/>
            <p14:sldId id="305"/>
            <p14:sldId id="313"/>
            <p14:sldId id="312"/>
            <p14:sldId id="307"/>
            <p14:sldId id="306"/>
            <p14:sldId id="309"/>
            <p14:sldId id="308"/>
            <p14:sldId id="310"/>
            <p14:sldId id="303"/>
            <p14:sldId id="311"/>
            <p14:sldId id="314"/>
            <p14:sldId id="315"/>
            <p14:sldId id="316"/>
            <p14:sldId id="317"/>
            <p14:sldId id="318"/>
            <p14:sldId id="319"/>
            <p14:sldId id="289"/>
            <p14:sldId id="288"/>
            <p14:sldId id="320"/>
          </p14:sldIdLst>
        </p14:section>
      </p14:sectionLst>
    </p:ex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C8F"/>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p:scale>
          <a:sx n="75" d="100"/>
          <a:sy n="75" d="100"/>
        </p:scale>
        <p:origin x="974" y="2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b">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chor="t"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b" anchorCtr="0">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b" anchorCtr="0">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chor="t" anchorCtr="0">
            <a:norm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rm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a:xfrm>
            <a:off x="10972800" y="457200"/>
            <a:ext cx="987552" cy="274320"/>
          </a:xfrm>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1" y="1984248"/>
            <a:ext cx="5902273" cy="1225296"/>
          </a:xfrm>
        </p:spPr>
        <p:txBody>
          <a:bodyPr/>
          <a:lstStyle/>
          <a:p>
            <a:r>
              <a:rPr lang="en-US" dirty="0"/>
              <a:t>Eda Case Study on  bank loan DATA set</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Praveen Sankadal​</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19"/>
            <a:ext cx="10671048" cy="478795"/>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Analyzing family status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846088" y="1272670"/>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 Placeholder 10">
            <a:extLst>
              <a:ext uri="{FF2B5EF4-FFF2-40B4-BE49-F238E27FC236}">
                <a16:creationId xmlns:a16="http://schemas.microsoft.com/office/drawing/2014/main" id="{E941A6B1-FBAC-AA76-B683-424030BCE850}"/>
              </a:ext>
            </a:extLst>
          </p:cNvPr>
          <p:cNvSpPr txBox="1">
            <a:spLocks/>
          </p:cNvSpPr>
          <p:nvPr/>
        </p:nvSpPr>
        <p:spPr>
          <a:xfrm>
            <a:off x="846087" y="1272669"/>
            <a:ext cx="10222455" cy="869897"/>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i="0" dirty="0">
                <a:solidFill>
                  <a:srgbClr val="1F2C8F"/>
                </a:solidFill>
                <a:effectLst/>
                <a:latin typeface="Sabon Next LT (Body)"/>
              </a:rPr>
              <a:t>When studying the default rates, civil marriages have the very best percent at around 9.5%, even as widows have the lowest rate at approximately 5.8%, besides for the Unknown class. The majority of  candidates are married, followed by using single or unmarried people, and those in civil marriages</a:t>
            </a:r>
            <a:endParaRPr lang="en-US" sz="1600" dirty="0">
              <a:solidFill>
                <a:srgbClr val="1F2C8F"/>
              </a:solidFill>
              <a:latin typeface="Sabon Next LT (Body)"/>
            </a:endParaRPr>
          </a:p>
        </p:txBody>
      </p:sp>
      <p:pic>
        <p:nvPicPr>
          <p:cNvPr id="5" name="Picture 4">
            <a:extLst>
              <a:ext uri="{FF2B5EF4-FFF2-40B4-BE49-F238E27FC236}">
                <a16:creationId xmlns:a16="http://schemas.microsoft.com/office/drawing/2014/main" id="{AEA2D8AA-A66B-DF31-819E-C2B26924654A}"/>
              </a:ext>
            </a:extLst>
          </p:cNvPr>
          <p:cNvPicPr>
            <a:picLocks noChangeAspect="1"/>
          </p:cNvPicPr>
          <p:nvPr/>
        </p:nvPicPr>
        <p:blipFill>
          <a:blip r:embed="rId2"/>
          <a:stretch>
            <a:fillRect/>
          </a:stretch>
        </p:blipFill>
        <p:spPr>
          <a:xfrm>
            <a:off x="846088" y="2348753"/>
            <a:ext cx="10446751" cy="4436194"/>
          </a:xfrm>
          <a:prstGeom prst="rect">
            <a:avLst/>
          </a:prstGeom>
        </p:spPr>
      </p:pic>
    </p:spTree>
    <p:extLst>
      <p:ext uri="{BB962C8B-B14F-4D97-AF65-F5344CB8AC3E}">
        <p14:creationId xmlns:p14="http://schemas.microsoft.com/office/powerpoint/2010/main" val="3036882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19"/>
            <a:ext cx="10671048" cy="478795"/>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Analyzing children</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846088" y="1272670"/>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 Placeholder 10">
            <a:extLst>
              <a:ext uri="{FF2B5EF4-FFF2-40B4-BE49-F238E27FC236}">
                <a16:creationId xmlns:a16="http://schemas.microsoft.com/office/drawing/2014/main" id="{E941A6B1-FBAC-AA76-B683-424030BCE850}"/>
              </a:ext>
            </a:extLst>
          </p:cNvPr>
          <p:cNvSpPr txBox="1">
            <a:spLocks/>
          </p:cNvSpPr>
          <p:nvPr/>
        </p:nvSpPr>
        <p:spPr>
          <a:xfrm>
            <a:off x="846087" y="1272670"/>
            <a:ext cx="10222455" cy="672672"/>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1F2C8F"/>
                </a:solidFill>
                <a:latin typeface="Sabon Next LT (Body)"/>
              </a:rPr>
              <a:t>Applicants having children less then 4 seems to take loan and have low default rates , compare to applicants having children more then 8 and above</a:t>
            </a:r>
          </a:p>
        </p:txBody>
      </p:sp>
      <p:pic>
        <p:nvPicPr>
          <p:cNvPr id="5" name="Picture 4">
            <a:extLst>
              <a:ext uri="{FF2B5EF4-FFF2-40B4-BE49-F238E27FC236}">
                <a16:creationId xmlns:a16="http://schemas.microsoft.com/office/drawing/2014/main" id="{DDA052F2-DE03-D196-DADF-30A48D4D81D4}"/>
              </a:ext>
            </a:extLst>
          </p:cNvPr>
          <p:cNvPicPr>
            <a:picLocks noChangeAspect="1"/>
          </p:cNvPicPr>
          <p:nvPr/>
        </p:nvPicPr>
        <p:blipFill>
          <a:blip r:embed="rId2"/>
          <a:stretch>
            <a:fillRect/>
          </a:stretch>
        </p:blipFill>
        <p:spPr>
          <a:xfrm>
            <a:off x="393700" y="2040765"/>
            <a:ext cx="11404599" cy="4714875"/>
          </a:xfrm>
          <a:prstGeom prst="rect">
            <a:avLst/>
          </a:prstGeom>
        </p:spPr>
      </p:pic>
    </p:spTree>
    <p:extLst>
      <p:ext uri="{BB962C8B-B14F-4D97-AF65-F5344CB8AC3E}">
        <p14:creationId xmlns:p14="http://schemas.microsoft.com/office/powerpoint/2010/main" val="2859534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19"/>
            <a:ext cx="10671048" cy="478795"/>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Analyzing family member count</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846088" y="1272670"/>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 Placeholder 10">
            <a:extLst>
              <a:ext uri="{FF2B5EF4-FFF2-40B4-BE49-F238E27FC236}">
                <a16:creationId xmlns:a16="http://schemas.microsoft.com/office/drawing/2014/main" id="{E941A6B1-FBAC-AA76-B683-424030BCE850}"/>
              </a:ext>
            </a:extLst>
          </p:cNvPr>
          <p:cNvSpPr txBox="1">
            <a:spLocks/>
          </p:cNvSpPr>
          <p:nvPr/>
        </p:nvSpPr>
        <p:spPr>
          <a:xfrm>
            <a:off x="846087" y="1272670"/>
            <a:ext cx="10222455" cy="672672"/>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1F2C8F"/>
                </a:solidFill>
                <a:latin typeface="Sabon Next LT (Body)"/>
              </a:rPr>
              <a:t>The pattern located for own family members follows same pattern as that of no of children.  having a more  family members  seems to elevate the chance of loan defaulting.</a:t>
            </a:r>
          </a:p>
        </p:txBody>
      </p:sp>
      <p:pic>
        <p:nvPicPr>
          <p:cNvPr id="10" name="Picture 9">
            <a:extLst>
              <a:ext uri="{FF2B5EF4-FFF2-40B4-BE49-F238E27FC236}">
                <a16:creationId xmlns:a16="http://schemas.microsoft.com/office/drawing/2014/main" id="{887942F7-C711-D992-128F-28B1285F33D1}"/>
              </a:ext>
            </a:extLst>
          </p:cNvPr>
          <p:cNvPicPr>
            <a:picLocks noChangeAspect="1"/>
          </p:cNvPicPr>
          <p:nvPr/>
        </p:nvPicPr>
        <p:blipFill>
          <a:blip r:embed="rId2"/>
          <a:stretch>
            <a:fillRect/>
          </a:stretch>
        </p:blipFill>
        <p:spPr>
          <a:xfrm>
            <a:off x="345440" y="2103121"/>
            <a:ext cx="11490960" cy="4499946"/>
          </a:xfrm>
          <a:prstGeom prst="rect">
            <a:avLst/>
          </a:prstGeom>
        </p:spPr>
      </p:pic>
    </p:spTree>
    <p:extLst>
      <p:ext uri="{BB962C8B-B14F-4D97-AF65-F5344CB8AC3E}">
        <p14:creationId xmlns:p14="http://schemas.microsoft.com/office/powerpoint/2010/main" val="3674554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19"/>
            <a:ext cx="10671048" cy="478795"/>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Analyzing applicants house type</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846088" y="1272670"/>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 Placeholder 10">
            <a:extLst>
              <a:ext uri="{FF2B5EF4-FFF2-40B4-BE49-F238E27FC236}">
                <a16:creationId xmlns:a16="http://schemas.microsoft.com/office/drawing/2014/main" id="{E941A6B1-FBAC-AA76-B683-424030BCE850}"/>
              </a:ext>
            </a:extLst>
          </p:cNvPr>
          <p:cNvSpPr txBox="1">
            <a:spLocks/>
          </p:cNvSpPr>
          <p:nvPr/>
        </p:nvSpPr>
        <p:spPr>
          <a:xfrm>
            <a:off x="846087" y="1272669"/>
            <a:ext cx="10222455" cy="869897"/>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i="0" dirty="0">
                <a:solidFill>
                  <a:srgbClr val="1F2C8F"/>
                </a:solidFill>
                <a:effectLst/>
                <a:latin typeface="Sabon Next LT (Body)"/>
              </a:rPr>
              <a:t>clients who live in rented apartments (12%) and with parents (11.5%) are more </a:t>
            </a:r>
            <a:r>
              <a:rPr lang="en-US" sz="1600" b="0" i="0" dirty="0" err="1">
                <a:solidFill>
                  <a:srgbClr val="1F2C8F"/>
                </a:solidFill>
                <a:effectLst/>
                <a:latin typeface="Sabon Next LT (Body)"/>
              </a:rPr>
              <a:t>likly</a:t>
            </a:r>
            <a:r>
              <a:rPr lang="en-US" sz="1600" b="0" i="0" dirty="0">
                <a:solidFill>
                  <a:srgbClr val="1F2C8F"/>
                </a:solidFill>
                <a:effectLst/>
                <a:latin typeface="Sabon Next LT (Body)"/>
              </a:rPr>
              <a:t> to be a defaulters</a:t>
            </a:r>
          </a:p>
          <a:p>
            <a:r>
              <a:rPr lang="en-US" sz="1600" b="0" i="0" dirty="0">
                <a:solidFill>
                  <a:srgbClr val="1F2C8F"/>
                </a:solidFill>
                <a:effectLst/>
                <a:latin typeface="Sabon Next LT (Body)"/>
              </a:rPr>
              <a:t>people leaving in co-op apartment and office apartment have low rate being a defaulters</a:t>
            </a:r>
            <a:endParaRPr lang="en-US" sz="1600" dirty="0">
              <a:solidFill>
                <a:srgbClr val="1F2C8F"/>
              </a:solidFill>
              <a:latin typeface="Sabon Next LT (Body)"/>
            </a:endParaRPr>
          </a:p>
        </p:txBody>
      </p:sp>
      <p:pic>
        <p:nvPicPr>
          <p:cNvPr id="4" name="Picture 3">
            <a:extLst>
              <a:ext uri="{FF2B5EF4-FFF2-40B4-BE49-F238E27FC236}">
                <a16:creationId xmlns:a16="http://schemas.microsoft.com/office/drawing/2014/main" id="{EE235578-B967-1C16-52CD-808ACBE60209}"/>
              </a:ext>
            </a:extLst>
          </p:cNvPr>
          <p:cNvPicPr>
            <a:picLocks noChangeAspect="1"/>
          </p:cNvPicPr>
          <p:nvPr/>
        </p:nvPicPr>
        <p:blipFill>
          <a:blip r:embed="rId2"/>
          <a:stretch>
            <a:fillRect/>
          </a:stretch>
        </p:blipFill>
        <p:spPr>
          <a:xfrm>
            <a:off x="466165" y="2307596"/>
            <a:ext cx="11725835" cy="4387943"/>
          </a:xfrm>
          <a:prstGeom prst="rect">
            <a:avLst/>
          </a:prstGeom>
        </p:spPr>
      </p:pic>
    </p:spTree>
    <p:extLst>
      <p:ext uri="{BB962C8B-B14F-4D97-AF65-F5344CB8AC3E}">
        <p14:creationId xmlns:p14="http://schemas.microsoft.com/office/powerpoint/2010/main" val="3875526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19"/>
            <a:ext cx="10671048" cy="478795"/>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Analyzing Income type</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846088" y="1272670"/>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 Placeholder 10">
            <a:extLst>
              <a:ext uri="{FF2B5EF4-FFF2-40B4-BE49-F238E27FC236}">
                <a16:creationId xmlns:a16="http://schemas.microsoft.com/office/drawing/2014/main" id="{E941A6B1-FBAC-AA76-B683-424030BCE850}"/>
              </a:ext>
            </a:extLst>
          </p:cNvPr>
          <p:cNvSpPr txBox="1">
            <a:spLocks/>
          </p:cNvSpPr>
          <p:nvPr/>
        </p:nvSpPr>
        <p:spPr>
          <a:xfrm>
            <a:off x="846087" y="1093375"/>
            <a:ext cx="10222455" cy="869897"/>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solidFill>
                <a:srgbClr val="1F2C8F"/>
              </a:solidFill>
              <a:latin typeface="Sabon Next LT (Body)"/>
            </a:endParaRPr>
          </a:p>
        </p:txBody>
      </p:sp>
      <p:pic>
        <p:nvPicPr>
          <p:cNvPr id="4" name="Picture 3">
            <a:extLst>
              <a:ext uri="{FF2B5EF4-FFF2-40B4-BE49-F238E27FC236}">
                <a16:creationId xmlns:a16="http://schemas.microsoft.com/office/drawing/2014/main" id="{4068B8AE-1FEC-26C4-273E-2C979303D9BF}"/>
              </a:ext>
            </a:extLst>
          </p:cNvPr>
          <p:cNvPicPr>
            <a:picLocks noChangeAspect="1"/>
          </p:cNvPicPr>
          <p:nvPr/>
        </p:nvPicPr>
        <p:blipFill>
          <a:blip r:embed="rId2"/>
          <a:stretch>
            <a:fillRect/>
          </a:stretch>
        </p:blipFill>
        <p:spPr>
          <a:xfrm>
            <a:off x="846088" y="2325127"/>
            <a:ext cx="10446751" cy="4274384"/>
          </a:xfrm>
          <a:prstGeom prst="rect">
            <a:avLst/>
          </a:prstGeom>
        </p:spPr>
      </p:pic>
      <p:sp>
        <p:nvSpPr>
          <p:cNvPr id="8" name="Text Placeholder 10">
            <a:extLst>
              <a:ext uri="{FF2B5EF4-FFF2-40B4-BE49-F238E27FC236}">
                <a16:creationId xmlns:a16="http://schemas.microsoft.com/office/drawing/2014/main" id="{A3073745-BE9D-7B1E-F863-634A9F5E4A44}"/>
              </a:ext>
            </a:extLst>
          </p:cNvPr>
          <p:cNvSpPr txBox="1">
            <a:spLocks/>
          </p:cNvSpPr>
          <p:nvPr/>
        </p:nvSpPr>
        <p:spPr>
          <a:xfrm>
            <a:off x="846087" y="1272669"/>
            <a:ext cx="10222455" cy="869897"/>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i="0" dirty="0">
                <a:solidFill>
                  <a:srgbClr val="1F2C8F"/>
                </a:solidFill>
                <a:effectLst/>
                <a:latin typeface="Sabon Next LT (Body)"/>
              </a:rPr>
              <a:t>businessman and students have zero default rates</a:t>
            </a:r>
          </a:p>
          <a:p>
            <a:r>
              <a:rPr lang="en-US" sz="1600" b="0" i="0" dirty="0">
                <a:solidFill>
                  <a:srgbClr val="1F2C8F"/>
                </a:solidFill>
                <a:effectLst/>
                <a:latin typeface="Sabon Next LT (Body)"/>
              </a:rPr>
              <a:t>consumers on maternity leave and unemployed are more likely to become defaulters as they don't have any source of income.</a:t>
            </a:r>
            <a:endParaRPr lang="en-US" sz="1600" dirty="0">
              <a:solidFill>
                <a:srgbClr val="1F2C8F"/>
              </a:solidFill>
              <a:latin typeface="Sabon Next LT (Body)"/>
            </a:endParaRPr>
          </a:p>
        </p:txBody>
      </p:sp>
    </p:spTree>
    <p:extLst>
      <p:ext uri="{BB962C8B-B14F-4D97-AF65-F5344CB8AC3E}">
        <p14:creationId xmlns:p14="http://schemas.microsoft.com/office/powerpoint/2010/main" val="174211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19"/>
            <a:ext cx="10671048" cy="478795"/>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Analyzing income</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846088" y="1272670"/>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 Placeholder 10">
            <a:extLst>
              <a:ext uri="{FF2B5EF4-FFF2-40B4-BE49-F238E27FC236}">
                <a16:creationId xmlns:a16="http://schemas.microsoft.com/office/drawing/2014/main" id="{E941A6B1-FBAC-AA76-B683-424030BCE850}"/>
              </a:ext>
            </a:extLst>
          </p:cNvPr>
          <p:cNvSpPr txBox="1">
            <a:spLocks/>
          </p:cNvSpPr>
          <p:nvPr/>
        </p:nvSpPr>
        <p:spPr>
          <a:xfrm>
            <a:off x="846087" y="1272670"/>
            <a:ext cx="10222455" cy="672672"/>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Sabon Next LT (Body)"/>
              </a:rPr>
              <a:t>Applicants incomes 5L and above are much less likely to default,</a:t>
            </a:r>
          </a:p>
          <a:p>
            <a:r>
              <a:rPr lang="en-US" sz="1600" dirty="0">
                <a:latin typeface="Sabon Next LT (Body)"/>
              </a:rPr>
              <a:t>Applicants whose incomes less then 3 Lakhs have a have a default rate of 7.5%</a:t>
            </a:r>
            <a:endParaRPr lang="en-US" sz="1600" dirty="0">
              <a:solidFill>
                <a:srgbClr val="1F2C8F"/>
              </a:solidFill>
              <a:latin typeface="Sabon Next LT (Body)"/>
            </a:endParaRPr>
          </a:p>
        </p:txBody>
      </p:sp>
      <p:pic>
        <p:nvPicPr>
          <p:cNvPr id="5" name="Picture 4">
            <a:extLst>
              <a:ext uri="{FF2B5EF4-FFF2-40B4-BE49-F238E27FC236}">
                <a16:creationId xmlns:a16="http://schemas.microsoft.com/office/drawing/2014/main" id="{CC9EA05B-8299-923E-DFB2-B82B7BFEA01A}"/>
              </a:ext>
            </a:extLst>
          </p:cNvPr>
          <p:cNvPicPr>
            <a:picLocks noChangeAspect="1"/>
          </p:cNvPicPr>
          <p:nvPr/>
        </p:nvPicPr>
        <p:blipFill>
          <a:blip r:embed="rId2"/>
          <a:stretch>
            <a:fillRect/>
          </a:stretch>
        </p:blipFill>
        <p:spPr>
          <a:xfrm>
            <a:off x="1118194" y="2241177"/>
            <a:ext cx="9678239" cy="4383741"/>
          </a:xfrm>
          <a:prstGeom prst="rect">
            <a:avLst/>
          </a:prstGeom>
        </p:spPr>
      </p:pic>
    </p:spTree>
    <p:extLst>
      <p:ext uri="{BB962C8B-B14F-4D97-AF65-F5344CB8AC3E}">
        <p14:creationId xmlns:p14="http://schemas.microsoft.com/office/powerpoint/2010/main" val="1898538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19"/>
            <a:ext cx="10671048" cy="478795"/>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Analyzing loan credit</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846088" y="1272670"/>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 Placeholder 10">
            <a:extLst>
              <a:ext uri="{FF2B5EF4-FFF2-40B4-BE49-F238E27FC236}">
                <a16:creationId xmlns:a16="http://schemas.microsoft.com/office/drawing/2014/main" id="{E941A6B1-FBAC-AA76-B683-424030BCE850}"/>
              </a:ext>
            </a:extLst>
          </p:cNvPr>
          <p:cNvSpPr txBox="1">
            <a:spLocks/>
          </p:cNvSpPr>
          <p:nvPr/>
        </p:nvSpPr>
        <p:spPr>
          <a:xfrm>
            <a:off x="846087" y="1272669"/>
            <a:ext cx="10222455" cy="869897"/>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Sabon Next LT (Body)"/>
              </a:rPr>
              <a:t>Most applicants have taken the loan of 2L-3L,  and default rates are quit higher for the applicants who have taken the loan amount in the range of 3L – 6L</a:t>
            </a:r>
            <a:endParaRPr lang="en-US" sz="1600" dirty="0">
              <a:solidFill>
                <a:srgbClr val="1F2C8F"/>
              </a:solidFill>
              <a:latin typeface="Sabon Next LT (Body)"/>
            </a:endParaRPr>
          </a:p>
        </p:txBody>
      </p:sp>
      <p:pic>
        <p:nvPicPr>
          <p:cNvPr id="4" name="Picture 3">
            <a:extLst>
              <a:ext uri="{FF2B5EF4-FFF2-40B4-BE49-F238E27FC236}">
                <a16:creationId xmlns:a16="http://schemas.microsoft.com/office/drawing/2014/main" id="{49BE9F1A-A104-DD15-7BD3-5B1E3B21EEED}"/>
              </a:ext>
            </a:extLst>
          </p:cNvPr>
          <p:cNvPicPr>
            <a:picLocks noChangeAspect="1"/>
          </p:cNvPicPr>
          <p:nvPr/>
        </p:nvPicPr>
        <p:blipFill>
          <a:blip r:embed="rId2"/>
          <a:stretch>
            <a:fillRect/>
          </a:stretch>
        </p:blipFill>
        <p:spPr>
          <a:xfrm>
            <a:off x="1289548" y="2142566"/>
            <a:ext cx="9602032" cy="4294094"/>
          </a:xfrm>
          <a:prstGeom prst="rect">
            <a:avLst/>
          </a:prstGeom>
        </p:spPr>
      </p:pic>
    </p:spTree>
    <p:extLst>
      <p:ext uri="{BB962C8B-B14F-4D97-AF65-F5344CB8AC3E}">
        <p14:creationId xmlns:p14="http://schemas.microsoft.com/office/powerpoint/2010/main" val="1974234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19"/>
            <a:ext cx="10671048" cy="478795"/>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Analyzing occupation</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846088" y="1272670"/>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 Placeholder 10">
            <a:extLst>
              <a:ext uri="{FF2B5EF4-FFF2-40B4-BE49-F238E27FC236}">
                <a16:creationId xmlns:a16="http://schemas.microsoft.com/office/drawing/2014/main" id="{E941A6B1-FBAC-AA76-B683-424030BCE850}"/>
              </a:ext>
            </a:extLst>
          </p:cNvPr>
          <p:cNvSpPr txBox="1">
            <a:spLocks/>
          </p:cNvSpPr>
          <p:nvPr/>
        </p:nvSpPr>
        <p:spPr>
          <a:xfrm>
            <a:off x="846087" y="1272670"/>
            <a:ext cx="10222455" cy="672672"/>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1F2C8F"/>
                </a:solidFill>
                <a:latin typeface="Sabon Next LT (Body)"/>
              </a:rPr>
              <a:t>Low skilled labors,  Drivers , waiters/barman staffs have the high default rate</a:t>
            </a:r>
          </a:p>
        </p:txBody>
      </p:sp>
      <p:pic>
        <p:nvPicPr>
          <p:cNvPr id="4" name="Picture 3">
            <a:extLst>
              <a:ext uri="{FF2B5EF4-FFF2-40B4-BE49-F238E27FC236}">
                <a16:creationId xmlns:a16="http://schemas.microsoft.com/office/drawing/2014/main" id="{186174E4-5431-66BE-C134-AB85A66A29B4}"/>
              </a:ext>
            </a:extLst>
          </p:cNvPr>
          <p:cNvPicPr>
            <a:picLocks noChangeAspect="1"/>
          </p:cNvPicPr>
          <p:nvPr/>
        </p:nvPicPr>
        <p:blipFill>
          <a:blip r:embed="rId2"/>
          <a:stretch>
            <a:fillRect/>
          </a:stretch>
        </p:blipFill>
        <p:spPr>
          <a:xfrm>
            <a:off x="376514" y="2595256"/>
            <a:ext cx="11556406" cy="4092414"/>
          </a:xfrm>
          <a:prstGeom prst="rect">
            <a:avLst/>
          </a:prstGeom>
        </p:spPr>
      </p:pic>
    </p:spTree>
    <p:extLst>
      <p:ext uri="{BB962C8B-B14F-4D97-AF65-F5344CB8AC3E}">
        <p14:creationId xmlns:p14="http://schemas.microsoft.com/office/powerpoint/2010/main" val="1826334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19"/>
            <a:ext cx="10671048" cy="478795"/>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Analyzing total year of work</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846088" y="1272670"/>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 Placeholder 10">
            <a:extLst>
              <a:ext uri="{FF2B5EF4-FFF2-40B4-BE49-F238E27FC236}">
                <a16:creationId xmlns:a16="http://schemas.microsoft.com/office/drawing/2014/main" id="{E941A6B1-FBAC-AA76-B683-424030BCE850}"/>
              </a:ext>
            </a:extLst>
          </p:cNvPr>
          <p:cNvSpPr txBox="1">
            <a:spLocks/>
          </p:cNvSpPr>
          <p:nvPr/>
        </p:nvSpPr>
        <p:spPr>
          <a:xfrm>
            <a:off x="846087" y="1272669"/>
            <a:ext cx="10222455" cy="869897"/>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Sabon Next LT (Body)"/>
              </a:rPr>
              <a:t>Default rate gradually drops as the work experience of the applicant increases, no doubt income/ salary increase with work experience,  applicant can repay there loans</a:t>
            </a:r>
            <a:endParaRPr lang="en-US" sz="1600" dirty="0">
              <a:solidFill>
                <a:srgbClr val="1F2C8F"/>
              </a:solidFill>
              <a:latin typeface="Sabon Next LT (Body)"/>
            </a:endParaRPr>
          </a:p>
        </p:txBody>
      </p:sp>
      <p:pic>
        <p:nvPicPr>
          <p:cNvPr id="8" name="Picture 7">
            <a:extLst>
              <a:ext uri="{FF2B5EF4-FFF2-40B4-BE49-F238E27FC236}">
                <a16:creationId xmlns:a16="http://schemas.microsoft.com/office/drawing/2014/main" id="{0573E92D-75D6-3FB1-2FDC-9848DED91367}"/>
              </a:ext>
            </a:extLst>
          </p:cNvPr>
          <p:cNvPicPr>
            <a:picLocks noChangeAspect="1"/>
          </p:cNvPicPr>
          <p:nvPr/>
        </p:nvPicPr>
        <p:blipFill>
          <a:blip r:embed="rId2"/>
          <a:stretch>
            <a:fillRect/>
          </a:stretch>
        </p:blipFill>
        <p:spPr>
          <a:xfrm>
            <a:off x="768096" y="2585315"/>
            <a:ext cx="10671048" cy="4260240"/>
          </a:xfrm>
          <a:prstGeom prst="rect">
            <a:avLst/>
          </a:prstGeom>
        </p:spPr>
      </p:pic>
    </p:spTree>
    <p:extLst>
      <p:ext uri="{BB962C8B-B14F-4D97-AF65-F5344CB8AC3E}">
        <p14:creationId xmlns:p14="http://schemas.microsoft.com/office/powerpoint/2010/main" val="1572015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19"/>
            <a:ext cx="10671048" cy="478795"/>
          </a:xfrm>
        </p:spPr>
        <p:txBody>
          <a:bodyPr/>
          <a:lstStyle/>
          <a:p>
            <a:pPr algn="l"/>
            <a:r>
              <a:rPr lang="en-US" sz="2400" b="1" kern="1200" cap="all" baseline="0" dirty="0">
                <a:solidFill>
                  <a:srgbClr val="1F2C8F"/>
                </a:solidFill>
                <a:effectLst/>
                <a:latin typeface="Arial Black" panose="020B0A04020102020204" pitchFamily="34" charset="0"/>
                <a:ea typeface="+mj-ea"/>
                <a:cs typeface="Arial Black" panose="020B0A04020102020204" pitchFamily="34" charset="0"/>
              </a:rPr>
              <a:t>Analyzing income type vs </a:t>
            </a:r>
            <a:r>
              <a:rPr lang="en-US" sz="2400" dirty="0">
                <a:solidFill>
                  <a:srgbClr val="1F2C8F"/>
                </a:solidFill>
                <a:latin typeface="Arial Black" panose="020B0A04020102020204" pitchFamily="34" charset="0"/>
                <a:cs typeface="Arial Black" panose="020B0A04020102020204" pitchFamily="34" charset="0"/>
              </a:rPr>
              <a:t>total income</a:t>
            </a:r>
            <a:endParaRPr lang="en-US" sz="2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846088" y="1272670"/>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 Placeholder 10">
            <a:extLst>
              <a:ext uri="{FF2B5EF4-FFF2-40B4-BE49-F238E27FC236}">
                <a16:creationId xmlns:a16="http://schemas.microsoft.com/office/drawing/2014/main" id="{E941A6B1-FBAC-AA76-B683-424030BCE850}"/>
              </a:ext>
            </a:extLst>
          </p:cNvPr>
          <p:cNvSpPr txBox="1">
            <a:spLocks/>
          </p:cNvSpPr>
          <p:nvPr/>
        </p:nvSpPr>
        <p:spPr>
          <a:xfrm>
            <a:off x="846087" y="1272670"/>
            <a:ext cx="10222455" cy="672672"/>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1F2C8F"/>
                </a:solidFill>
                <a:latin typeface="Sabon Next LT (Body)"/>
              </a:rPr>
              <a:t>Default rate for businessman is almost to zero, showcasing the highest earnings stage. Additionally, thinking about the anticipated range with a 95% confidence stage, it appears that the earnings fall inside a range barely beneath 4 lakhs and extends barely beyond 10 lakhs.</a:t>
            </a:r>
          </a:p>
        </p:txBody>
      </p:sp>
      <p:pic>
        <p:nvPicPr>
          <p:cNvPr id="5" name="Picture 4">
            <a:extLst>
              <a:ext uri="{FF2B5EF4-FFF2-40B4-BE49-F238E27FC236}">
                <a16:creationId xmlns:a16="http://schemas.microsoft.com/office/drawing/2014/main" id="{91B8C38B-DC32-EAFE-3149-509880D775E3}"/>
              </a:ext>
            </a:extLst>
          </p:cNvPr>
          <p:cNvPicPr>
            <a:picLocks noChangeAspect="1"/>
          </p:cNvPicPr>
          <p:nvPr/>
        </p:nvPicPr>
        <p:blipFill>
          <a:blip r:embed="rId2"/>
          <a:stretch>
            <a:fillRect/>
          </a:stretch>
        </p:blipFill>
        <p:spPr>
          <a:xfrm>
            <a:off x="621792" y="2287079"/>
            <a:ext cx="10970768" cy="4397121"/>
          </a:xfrm>
          <a:prstGeom prst="rect">
            <a:avLst/>
          </a:prstGeom>
        </p:spPr>
      </p:pic>
    </p:spTree>
    <p:extLst>
      <p:ext uri="{BB962C8B-B14F-4D97-AF65-F5344CB8AC3E}">
        <p14:creationId xmlns:p14="http://schemas.microsoft.com/office/powerpoint/2010/main" val="148027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865939" y="166624"/>
            <a:ext cx="7877825" cy="768096"/>
          </a:xfrm>
        </p:spPr>
        <p:txBody>
          <a:bodyPr/>
          <a:lstStyle/>
          <a:p>
            <a:r>
              <a:rPr lang="en-US" dirty="0"/>
              <a:t>Problem Statement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964553" y="1064647"/>
            <a:ext cx="6766560" cy="4941705"/>
          </a:xfrm>
        </p:spPr>
        <p:txBody>
          <a:bodyPr>
            <a:noAutofit/>
          </a:bodyPr>
          <a:lstStyle/>
          <a:p>
            <a:r>
              <a:rPr lang="en-US" sz="1600" b="0" i="0" dirty="0">
                <a:solidFill>
                  <a:srgbClr val="1F2C8F"/>
                </a:solidFill>
                <a:effectLst/>
                <a:latin typeface="Trebuchet MS" panose="020B0603020202020204" pitchFamily="34" charset="0"/>
              </a:rPr>
              <a:t>loan-providing companies face challenges in approving loans to individuals with insufficient or nonexistent credit history. This creates an opportunity for some consumers to take advantage of the system by defaulting on their loan payments.</a:t>
            </a:r>
            <a:r>
              <a:rPr lang="en-US" sz="1600" dirty="0">
                <a:solidFill>
                  <a:srgbClr val="1F2C8F"/>
                </a:solidFill>
                <a:latin typeface="Trebuchet MS" panose="020B0603020202020204" pitchFamily="34" charset="0"/>
                <a:cs typeface="Dubai Light" panose="020B0303030403030204" pitchFamily="34" charset="-78"/>
              </a:rPr>
              <a:t>.</a:t>
            </a:r>
          </a:p>
          <a:p>
            <a:endParaRPr lang="en-US" sz="1600" dirty="0">
              <a:solidFill>
                <a:srgbClr val="1F2C8F"/>
              </a:solidFill>
              <a:latin typeface="Trebuchet MS" panose="020B0603020202020204" pitchFamily="34" charset="0"/>
              <a:cs typeface="Dubai Light" panose="020B0303030403030204" pitchFamily="34" charset="-78"/>
            </a:endParaRPr>
          </a:p>
          <a:p>
            <a:r>
              <a:rPr lang="en-US" sz="1600" dirty="0">
                <a:solidFill>
                  <a:srgbClr val="1F2C8F"/>
                </a:solidFill>
                <a:latin typeface="Trebuchet MS" panose="020B0603020202020204" pitchFamily="34" charset="0"/>
                <a:cs typeface="Dubai Light" panose="020B0303030403030204" pitchFamily="34" charset="-78"/>
              </a:rPr>
              <a:t>The motive of this example examine is to perceive patterns and signs that could assist are expecting whether a consumer may additionally have issue repaying part of a loan. By the use of Exploratory Data Analytics (EDA), our purpose is to advantage insights that can be used to take appropriate movements, including declining loans, lowering mortgage amounts, or extending loans to at-chance customers with higher hobby fees.</a:t>
            </a:r>
          </a:p>
          <a:p>
            <a:endParaRPr lang="en-US" sz="1600" dirty="0">
              <a:solidFill>
                <a:srgbClr val="1F2C8F"/>
              </a:solidFill>
              <a:latin typeface="Trebuchet MS" panose="020B0603020202020204" pitchFamily="34" charset="0"/>
              <a:cs typeface="Dubai Light" panose="020B0303030403030204" pitchFamily="34" charset="-78"/>
            </a:endParaRPr>
          </a:p>
          <a:p>
            <a:r>
              <a:rPr lang="en-US" sz="1600" dirty="0">
                <a:solidFill>
                  <a:srgbClr val="1F2C8F"/>
                </a:solidFill>
                <a:latin typeface="Trebuchet MS" panose="020B0603020202020204" pitchFamily="34" charset="0"/>
                <a:cs typeface="Dubai Light" panose="020B0303030403030204" pitchFamily="34" charset="-78"/>
              </a:rPr>
              <a:t>The closing purpose is to make certain that deserving consumers who are capable of repaying their loans aren't rejected, even as minimizing the chance of default for the lending institutions. Through this EDA evaluation, we purpose to pick out key attributes and elements that affect the probability of loan default, allowing more knowledgeable decision-making within the loan approval manner.</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19"/>
            <a:ext cx="10671048" cy="478795"/>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Top correlation among </a:t>
            </a:r>
            <a:r>
              <a:rPr lang="en-US" sz="2400" b="1" dirty="0" err="1">
                <a:solidFill>
                  <a:schemeClr val="accent6"/>
                </a:solidFill>
                <a:latin typeface="Arial Black" panose="020B0604020202020204" pitchFamily="34" charset="0"/>
                <a:cs typeface="Arial Black" panose="020B0604020202020204" pitchFamily="34" charset="0"/>
              </a:rPr>
              <a:t>repayer</a:t>
            </a:r>
            <a:r>
              <a:rPr lang="en-US" sz="2400" b="1" dirty="0">
                <a:solidFill>
                  <a:schemeClr val="accent6"/>
                </a:solidFill>
                <a:latin typeface="Arial Black" panose="020B0604020202020204" pitchFamily="34" charset="0"/>
                <a:cs typeface="Arial Black" panose="020B0604020202020204" pitchFamily="34" charset="0"/>
              </a:rPr>
              <a:t> and defaulter’s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846088" y="1272670"/>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 Placeholder 10">
            <a:extLst>
              <a:ext uri="{FF2B5EF4-FFF2-40B4-BE49-F238E27FC236}">
                <a16:creationId xmlns:a16="http://schemas.microsoft.com/office/drawing/2014/main" id="{E941A6B1-FBAC-AA76-B683-424030BCE850}"/>
              </a:ext>
            </a:extLst>
          </p:cNvPr>
          <p:cNvSpPr txBox="1">
            <a:spLocks/>
          </p:cNvSpPr>
          <p:nvPr/>
        </p:nvSpPr>
        <p:spPr>
          <a:xfrm>
            <a:off x="1383255" y="5779879"/>
            <a:ext cx="3744557" cy="318804"/>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rgbClr val="1F2C8F"/>
                </a:solidFill>
                <a:latin typeface="Sabon Next LT (Body)"/>
              </a:rPr>
              <a:t>Top 10 </a:t>
            </a:r>
            <a:r>
              <a:rPr lang="en-US" sz="1600" dirty="0" err="1">
                <a:solidFill>
                  <a:srgbClr val="1F2C8F"/>
                </a:solidFill>
                <a:latin typeface="Sabon Next LT (Body)"/>
              </a:rPr>
              <a:t>Corr</a:t>
            </a:r>
            <a:r>
              <a:rPr lang="en-US" sz="1600" dirty="0">
                <a:solidFill>
                  <a:srgbClr val="1F2C8F"/>
                </a:solidFill>
                <a:latin typeface="Sabon Next LT (Body)"/>
              </a:rPr>
              <a:t> for </a:t>
            </a:r>
            <a:r>
              <a:rPr lang="en-US" sz="1600" dirty="0" err="1">
                <a:solidFill>
                  <a:srgbClr val="1F2C8F"/>
                </a:solidFill>
                <a:latin typeface="Sabon Next LT (Body)"/>
              </a:rPr>
              <a:t>Repayer</a:t>
            </a:r>
            <a:r>
              <a:rPr lang="en-US" sz="1600" dirty="0">
                <a:solidFill>
                  <a:srgbClr val="1F2C8F"/>
                </a:solidFill>
                <a:latin typeface="Sabon Next LT (Body)"/>
              </a:rPr>
              <a:t> </a:t>
            </a:r>
          </a:p>
        </p:txBody>
      </p:sp>
      <p:pic>
        <p:nvPicPr>
          <p:cNvPr id="13" name="Picture 12">
            <a:extLst>
              <a:ext uri="{FF2B5EF4-FFF2-40B4-BE49-F238E27FC236}">
                <a16:creationId xmlns:a16="http://schemas.microsoft.com/office/drawing/2014/main" id="{F2EE0E4B-3F1D-C0A7-2475-2220672D6549}"/>
              </a:ext>
            </a:extLst>
          </p:cNvPr>
          <p:cNvPicPr>
            <a:picLocks noChangeAspect="1"/>
          </p:cNvPicPr>
          <p:nvPr/>
        </p:nvPicPr>
        <p:blipFill rotWithShape="1">
          <a:blip r:embed="rId2"/>
          <a:srcRect l="5114"/>
          <a:stretch/>
        </p:blipFill>
        <p:spPr>
          <a:xfrm>
            <a:off x="846088" y="2059013"/>
            <a:ext cx="4993129" cy="3704778"/>
          </a:xfrm>
          <a:prstGeom prst="rect">
            <a:avLst/>
          </a:prstGeom>
        </p:spPr>
      </p:pic>
      <p:pic>
        <p:nvPicPr>
          <p:cNvPr id="16" name="Picture 15">
            <a:extLst>
              <a:ext uri="{FF2B5EF4-FFF2-40B4-BE49-F238E27FC236}">
                <a16:creationId xmlns:a16="http://schemas.microsoft.com/office/drawing/2014/main" id="{E2587C71-2F2E-BC0F-5FF9-C98E20B94B68}"/>
              </a:ext>
            </a:extLst>
          </p:cNvPr>
          <p:cNvPicPr>
            <a:picLocks noChangeAspect="1"/>
          </p:cNvPicPr>
          <p:nvPr/>
        </p:nvPicPr>
        <p:blipFill rotWithShape="1">
          <a:blip r:embed="rId3"/>
          <a:srcRect l="6908" r="8770"/>
          <a:stretch/>
        </p:blipFill>
        <p:spPr>
          <a:xfrm>
            <a:off x="6096000" y="2059014"/>
            <a:ext cx="4972543" cy="3704778"/>
          </a:xfrm>
          <a:prstGeom prst="rect">
            <a:avLst/>
          </a:prstGeom>
        </p:spPr>
      </p:pic>
      <p:sp>
        <p:nvSpPr>
          <p:cNvPr id="19" name="Text Placeholder 10">
            <a:extLst>
              <a:ext uri="{FF2B5EF4-FFF2-40B4-BE49-F238E27FC236}">
                <a16:creationId xmlns:a16="http://schemas.microsoft.com/office/drawing/2014/main" id="{B690A532-1962-ADCE-9063-0F9EA42C941B}"/>
              </a:ext>
            </a:extLst>
          </p:cNvPr>
          <p:cNvSpPr txBox="1">
            <a:spLocks/>
          </p:cNvSpPr>
          <p:nvPr/>
        </p:nvSpPr>
        <p:spPr>
          <a:xfrm>
            <a:off x="6222221" y="5763791"/>
            <a:ext cx="4173969" cy="3509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rgbClr val="1F2C8F"/>
                </a:solidFill>
                <a:latin typeface="Sabon Next LT (Body)"/>
              </a:rPr>
              <a:t>Top 10 </a:t>
            </a:r>
            <a:r>
              <a:rPr lang="en-US" sz="1600" dirty="0" err="1">
                <a:solidFill>
                  <a:srgbClr val="1F2C8F"/>
                </a:solidFill>
                <a:latin typeface="Sabon Next LT (Body)"/>
              </a:rPr>
              <a:t>Corr</a:t>
            </a:r>
            <a:r>
              <a:rPr lang="en-US" sz="1600" dirty="0">
                <a:solidFill>
                  <a:srgbClr val="1F2C8F"/>
                </a:solidFill>
                <a:latin typeface="Sabon Next LT (Body)"/>
              </a:rPr>
              <a:t> for Defaulters </a:t>
            </a:r>
          </a:p>
          <a:p>
            <a:pPr marL="0" indent="0" algn="ctr">
              <a:buNone/>
            </a:pPr>
            <a:endParaRPr lang="en-US" sz="1600" dirty="0">
              <a:solidFill>
                <a:srgbClr val="1F2C8F"/>
              </a:solidFill>
              <a:latin typeface="Sabon Next LT (Body)"/>
            </a:endParaRPr>
          </a:p>
        </p:txBody>
      </p:sp>
      <p:sp>
        <p:nvSpPr>
          <p:cNvPr id="20" name="Text Placeholder 10">
            <a:extLst>
              <a:ext uri="{FF2B5EF4-FFF2-40B4-BE49-F238E27FC236}">
                <a16:creationId xmlns:a16="http://schemas.microsoft.com/office/drawing/2014/main" id="{ADCD6617-BB1C-9EA7-2FFA-4D21E56CFDF1}"/>
              </a:ext>
            </a:extLst>
          </p:cNvPr>
          <p:cNvSpPr txBox="1">
            <a:spLocks/>
          </p:cNvSpPr>
          <p:nvPr/>
        </p:nvSpPr>
        <p:spPr>
          <a:xfrm>
            <a:off x="558502" y="1497203"/>
            <a:ext cx="9195098" cy="445705"/>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1F2C8F"/>
                </a:solidFill>
                <a:latin typeface="Sabon Next LT (Body)"/>
              </a:rPr>
              <a:t>Top 10 Correlations in Both </a:t>
            </a:r>
            <a:r>
              <a:rPr lang="en-US" sz="1600" dirty="0" err="1">
                <a:solidFill>
                  <a:srgbClr val="1F2C8F"/>
                </a:solidFill>
                <a:latin typeface="Sabon Next LT (Body)"/>
              </a:rPr>
              <a:t>Repayer</a:t>
            </a:r>
            <a:r>
              <a:rPr lang="en-US" sz="1600" dirty="0">
                <a:solidFill>
                  <a:srgbClr val="1F2C8F"/>
                </a:solidFill>
                <a:latin typeface="Sabon Next LT (Body)"/>
              </a:rPr>
              <a:t> and Defaults are almost Same</a:t>
            </a:r>
          </a:p>
        </p:txBody>
      </p:sp>
    </p:spTree>
    <p:extLst>
      <p:ext uri="{BB962C8B-B14F-4D97-AF65-F5344CB8AC3E}">
        <p14:creationId xmlns:p14="http://schemas.microsoft.com/office/powerpoint/2010/main" val="1718944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19"/>
            <a:ext cx="10671048" cy="478795"/>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correlation for </a:t>
            </a:r>
            <a:r>
              <a:rPr lang="en-US" sz="2400" b="1" dirty="0" err="1">
                <a:solidFill>
                  <a:schemeClr val="accent6"/>
                </a:solidFill>
                <a:latin typeface="Arial Black" panose="020B0604020202020204" pitchFamily="34" charset="0"/>
                <a:cs typeface="Arial Black" panose="020B0604020202020204" pitchFamily="34" charset="0"/>
              </a:rPr>
              <a:t>repayer</a:t>
            </a:r>
            <a:endParaRPr lang="en-US" sz="2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846088" y="1272670"/>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 Placeholder 10">
            <a:extLst>
              <a:ext uri="{FF2B5EF4-FFF2-40B4-BE49-F238E27FC236}">
                <a16:creationId xmlns:a16="http://schemas.microsoft.com/office/drawing/2014/main" id="{E941A6B1-FBAC-AA76-B683-424030BCE850}"/>
              </a:ext>
            </a:extLst>
          </p:cNvPr>
          <p:cNvSpPr txBox="1">
            <a:spLocks/>
          </p:cNvSpPr>
          <p:nvPr/>
        </p:nvSpPr>
        <p:spPr>
          <a:xfrm>
            <a:off x="846087" y="1272670"/>
            <a:ext cx="10222455" cy="672672"/>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1F2C8F"/>
                </a:solidFill>
                <a:latin typeface="Sabon Next LT (Body)"/>
              </a:rPr>
              <a:t>We plotted a heat map,  for target value 1, considering the </a:t>
            </a:r>
            <a:r>
              <a:rPr lang="en-US" sz="1600" dirty="0" err="1">
                <a:solidFill>
                  <a:srgbClr val="1F2C8F"/>
                </a:solidFill>
                <a:latin typeface="Sabon Next LT (Body)"/>
              </a:rPr>
              <a:t>repayers</a:t>
            </a:r>
            <a:r>
              <a:rPr lang="en-US" sz="1600" dirty="0">
                <a:solidFill>
                  <a:srgbClr val="1F2C8F"/>
                </a:solidFill>
                <a:latin typeface="Sabon Next LT (Body)"/>
              </a:rPr>
              <a:t> ,  AMT_CREDIT show a high correlation with AMT_ANNUITY , AMT_INCOME_TOTAL and AMT_GOODS_PRICE  </a:t>
            </a:r>
          </a:p>
        </p:txBody>
      </p:sp>
      <p:pic>
        <p:nvPicPr>
          <p:cNvPr id="4" name="Picture 3">
            <a:extLst>
              <a:ext uri="{FF2B5EF4-FFF2-40B4-BE49-F238E27FC236}">
                <a16:creationId xmlns:a16="http://schemas.microsoft.com/office/drawing/2014/main" id="{A34B8481-46B9-5E9B-2FAD-EED95125CD72}"/>
              </a:ext>
            </a:extLst>
          </p:cNvPr>
          <p:cNvPicPr>
            <a:picLocks noChangeAspect="1"/>
          </p:cNvPicPr>
          <p:nvPr/>
        </p:nvPicPr>
        <p:blipFill>
          <a:blip r:embed="rId2"/>
          <a:stretch>
            <a:fillRect/>
          </a:stretch>
        </p:blipFill>
        <p:spPr>
          <a:xfrm>
            <a:off x="548371" y="2061882"/>
            <a:ext cx="4993734" cy="4338918"/>
          </a:xfrm>
          <a:prstGeom prst="rect">
            <a:avLst/>
          </a:prstGeom>
        </p:spPr>
      </p:pic>
      <p:pic>
        <p:nvPicPr>
          <p:cNvPr id="11" name="Picture 10">
            <a:extLst>
              <a:ext uri="{FF2B5EF4-FFF2-40B4-BE49-F238E27FC236}">
                <a16:creationId xmlns:a16="http://schemas.microsoft.com/office/drawing/2014/main" id="{0165139F-9E28-210B-199C-86DB2A1A9E86}"/>
              </a:ext>
            </a:extLst>
          </p:cNvPr>
          <p:cNvPicPr>
            <a:picLocks noChangeAspect="1"/>
          </p:cNvPicPr>
          <p:nvPr/>
        </p:nvPicPr>
        <p:blipFill>
          <a:blip r:embed="rId3"/>
          <a:stretch>
            <a:fillRect/>
          </a:stretch>
        </p:blipFill>
        <p:spPr>
          <a:xfrm>
            <a:off x="6270106" y="2214282"/>
            <a:ext cx="4798437" cy="24294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52837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19"/>
            <a:ext cx="10671048" cy="478795"/>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correlation for defaulters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846088" y="1272670"/>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 Placeholder 10">
            <a:extLst>
              <a:ext uri="{FF2B5EF4-FFF2-40B4-BE49-F238E27FC236}">
                <a16:creationId xmlns:a16="http://schemas.microsoft.com/office/drawing/2014/main" id="{E941A6B1-FBAC-AA76-B683-424030BCE850}"/>
              </a:ext>
            </a:extLst>
          </p:cNvPr>
          <p:cNvSpPr txBox="1">
            <a:spLocks/>
          </p:cNvSpPr>
          <p:nvPr/>
        </p:nvSpPr>
        <p:spPr>
          <a:xfrm>
            <a:off x="846087" y="1272670"/>
            <a:ext cx="10222455" cy="672672"/>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1F2C8F"/>
                </a:solidFill>
                <a:latin typeface="Sabon Next LT (Body)"/>
              </a:rPr>
              <a:t>Correlation for defaulters apereas to se same as of </a:t>
            </a:r>
            <a:r>
              <a:rPr lang="en-US" sz="1600" dirty="0" err="1">
                <a:solidFill>
                  <a:srgbClr val="1F2C8F"/>
                </a:solidFill>
                <a:latin typeface="Sabon Next LT (Body)"/>
              </a:rPr>
              <a:t>repayers</a:t>
            </a:r>
            <a:r>
              <a:rPr lang="en-US" sz="1600" dirty="0">
                <a:solidFill>
                  <a:srgbClr val="1F2C8F"/>
                </a:solidFill>
                <a:latin typeface="Sabon Next LT (Body)"/>
              </a:rPr>
              <a:t>.  </a:t>
            </a:r>
          </a:p>
        </p:txBody>
      </p:sp>
      <p:pic>
        <p:nvPicPr>
          <p:cNvPr id="5" name="Picture 4">
            <a:extLst>
              <a:ext uri="{FF2B5EF4-FFF2-40B4-BE49-F238E27FC236}">
                <a16:creationId xmlns:a16="http://schemas.microsoft.com/office/drawing/2014/main" id="{BBD434E1-02DD-FA5F-1CE2-75B9BE41674E}"/>
              </a:ext>
            </a:extLst>
          </p:cNvPr>
          <p:cNvPicPr>
            <a:picLocks noChangeAspect="1"/>
          </p:cNvPicPr>
          <p:nvPr/>
        </p:nvPicPr>
        <p:blipFill>
          <a:blip r:embed="rId2"/>
          <a:stretch>
            <a:fillRect/>
          </a:stretch>
        </p:blipFill>
        <p:spPr>
          <a:xfrm>
            <a:off x="737647" y="2040765"/>
            <a:ext cx="5112531" cy="4406072"/>
          </a:xfrm>
          <a:prstGeom prst="rect">
            <a:avLst/>
          </a:prstGeom>
        </p:spPr>
      </p:pic>
      <p:pic>
        <p:nvPicPr>
          <p:cNvPr id="4" name="Picture 3">
            <a:extLst>
              <a:ext uri="{FF2B5EF4-FFF2-40B4-BE49-F238E27FC236}">
                <a16:creationId xmlns:a16="http://schemas.microsoft.com/office/drawing/2014/main" id="{9E861F06-EA47-228F-537A-C7BB10598233}"/>
              </a:ext>
            </a:extLst>
          </p:cNvPr>
          <p:cNvPicPr>
            <a:picLocks noChangeAspect="1"/>
          </p:cNvPicPr>
          <p:nvPr/>
        </p:nvPicPr>
        <p:blipFill>
          <a:blip r:embed="rId3"/>
          <a:stretch>
            <a:fillRect/>
          </a:stretch>
        </p:blipFill>
        <p:spPr>
          <a:xfrm>
            <a:off x="6828747" y="2471498"/>
            <a:ext cx="4717730" cy="2145326"/>
          </a:xfrm>
          <a:prstGeom prst="rect">
            <a:avLst/>
          </a:prstGeom>
        </p:spPr>
      </p:pic>
    </p:spTree>
    <p:extLst>
      <p:ext uri="{BB962C8B-B14F-4D97-AF65-F5344CB8AC3E}">
        <p14:creationId xmlns:p14="http://schemas.microsoft.com/office/powerpoint/2010/main" val="554123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19"/>
            <a:ext cx="10671048" cy="478795"/>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Merged analysis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846088" y="1272670"/>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 Placeholder 10">
            <a:extLst>
              <a:ext uri="{FF2B5EF4-FFF2-40B4-BE49-F238E27FC236}">
                <a16:creationId xmlns:a16="http://schemas.microsoft.com/office/drawing/2014/main" id="{E941A6B1-FBAC-AA76-B683-424030BCE850}"/>
              </a:ext>
            </a:extLst>
          </p:cNvPr>
          <p:cNvSpPr txBox="1">
            <a:spLocks/>
          </p:cNvSpPr>
          <p:nvPr/>
        </p:nvSpPr>
        <p:spPr>
          <a:xfrm>
            <a:off x="846087" y="1272670"/>
            <a:ext cx="10222455" cy="672672"/>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solidFill>
                <a:srgbClr val="1F2C8F"/>
              </a:solidFill>
              <a:latin typeface="Sabon Next LT (Body)"/>
            </a:endParaRPr>
          </a:p>
        </p:txBody>
      </p:sp>
      <p:sp>
        <p:nvSpPr>
          <p:cNvPr id="15" name="Text Placeholder 10">
            <a:extLst>
              <a:ext uri="{FF2B5EF4-FFF2-40B4-BE49-F238E27FC236}">
                <a16:creationId xmlns:a16="http://schemas.microsoft.com/office/drawing/2014/main" id="{D2B5C6DF-2728-1453-DD3C-0C02DE566A50}"/>
              </a:ext>
            </a:extLst>
          </p:cNvPr>
          <p:cNvSpPr txBox="1">
            <a:spLocks/>
          </p:cNvSpPr>
          <p:nvPr/>
        </p:nvSpPr>
        <p:spPr>
          <a:xfrm>
            <a:off x="558502" y="1298533"/>
            <a:ext cx="11374418" cy="445705"/>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1F2C8F"/>
                </a:solidFill>
                <a:latin typeface="Sabon Next LT (Body)"/>
              </a:rPr>
              <a:t>Analysis of defaulters and </a:t>
            </a:r>
            <a:r>
              <a:rPr lang="en-US" sz="1600" dirty="0" err="1">
                <a:solidFill>
                  <a:srgbClr val="1F2C8F"/>
                </a:solidFill>
                <a:latin typeface="Sabon Next LT (Body)"/>
              </a:rPr>
              <a:t>repayers</a:t>
            </a:r>
            <a:r>
              <a:rPr lang="en-US" sz="1600" dirty="0">
                <a:solidFill>
                  <a:srgbClr val="1F2C8F"/>
                </a:solidFill>
                <a:latin typeface="Sabon Next LT (Body)"/>
              </a:rPr>
              <a:t> based on the loan purpose and loan status, the loan purpose is higher for unknow reasons like(XAP,XNA)</a:t>
            </a:r>
          </a:p>
          <a:p>
            <a:r>
              <a:rPr lang="en-US" sz="1600" dirty="0">
                <a:solidFill>
                  <a:srgbClr val="1F2C8F"/>
                </a:solidFill>
                <a:latin typeface="Sabon Next LT (Body)"/>
              </a:rPr>
              <a:t>loan approved for repair purpose seems to have higher default </a:t>
            </a:r>
            <a:r>
              <a:rPr lang="en-US" sz="1600" dirty="0" err="1">
                <a:solidFill>
                  <a:srgbClr val="1F2C8F"/>
                </a:solidFill>
                <a:latin typeface="Sabon Next LT (Body)"/>
              </a:rPr>
              <a:t>repayer</a:t>
            </a:r>
            <a:endParaRPr lang="en-US" sz="1600" dirty="0">
              <a:solidFill>
                <a:srgbClr val="1F2C8F"/>
              </a:solidFill>
              <a:latin typeface="Sabon Next LT (Body)"/>
            </a:endParaRPr>
          </a:p>
        </p:txBody>
      </p:sp>
      <p:pic>
        <p:nvPicPr>
          <p:cNvPr id="17" name="Picture 16">
            <a:extLst>
              <a:ext uri="{FF2B5EF4-FFF2-40B4-BE49-F238E27FC236}">
                <a16:creationId xmlns:a16="http://schemas.microsoft.com/office/drawing/2014/main" id="{C0C5EA5B-1D56-F01E-EAEB-E7570DAFCFC1}"/>
              </a:ext>
            </a:extLst>
          </p:cNvPr>
          <p:cNvPicPr>
            <a:picLocks noChangeAspect="1"/>
          </p:cNvPicPr>
          <p:nvPr/>
        </p:nvPicPr>
        <p:blipFill>
          <a:blip r:embed="rId2"/>
          <a:stretch>
            <a:fillRect/>
          </a:stretch>
        </p:blipFill>
        <p:spPr>
          <a:xfrm>
            <a:off x="5906043" y="2311250"/>
            <a:ext cx="6285957" cy="4448980"/>
          </a:xfrm>
          <a:prstGeom prst="rect">
            <a:avLst/>
          </a:prstGeom>
        </p:spPr>
      </p:pic>
      <p:pic>
        <p:nvPicPr>
          <p:cNvPr id="19" name="Picture 18">
            <a:extLst>
              <a:ext uri="{FF2B5EF4-FFF2-40B4-BE49-F238E27FC236}">
                <a16:creationId xmlns:a16="http://schemas.microsoft.com/office/drawing/2014/main" id="{D0D21226-79C4-4322-4243-CB9281994818}"/>
              </a:ext>
            </a:extLst>
          </p:cNvPr>
          <p:cNvPicPr>
            <a:picLocks noChangeAspect="1"/>
          </p:cNvPicPr>
          <p:nvPr/>
        </p:nvPicPr>
        <p:blipFill>
          <a:blip r:embed="rId3"/>
          <a:stretch>
            <a:fillRect/>
          </a:stretch>
        </p:blipFill>
        <p:spPr>
          <a:xfrm>
            <a:off x="0" y="2311250"/>
            <a:ext cx="5903023" cy="4352587"/>
          </a:xfrm>
          <a:prstGeom prst="rect">
            <a:avLst/>
          </a:prstGeom>
        </p:spPr>
      </p:pic>
    </p:spTree>
    <p:extLst>
      <p:ext uri="{BB962C8B-B14F-4D97-AF65-F5344CB8AC3E}">
        <p14:creationId xmlns:p14="http://schemas.microsoft.com/office/powerpoint/2010/main" val="2215992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19"/>
            <a:ext cx="10671048" cy="478795"/>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Merged analysis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24</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846088" y="1272670"/>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 Placeholder 10">
            <a:extLst>
              <a:ext uri="{FF2B5EF4-FFF2-40B4-BE49-F238E27FC236}">
                <a16:creationId xmlns:a16="http://schemas.microsoft.com/office/drawing/2014/main" id="{E941A6B1-FBAC-AA76-B683-424030BCE850}"/>
              </a:ext>
            </a:extLst>
          </p:cNvPr>
          <p:cNvSpPr txBox="1">
            <a:spLocks/>
          </p:cNvSpPr>
          <p:nvPr/>
        </p:nvSpPr>
        <p:spPr>
          <a:xfrm>
            <a:off x="846087" y="1272670"/>
            <a:ext cx="10222455" cy="672672"/>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1F2C8F"/>
                </a:solidFill>
                <a:latin typeface="Sabon Next LT (Body)"/>
              </a:rPr>
              <a:t>Relationship Between applicants with Recent Default and Their Social Circle, Along with loan Status</a:t>
            </a:r>
          </a:p>
        </p:txBody>
      </p:sp>
      <p:pic>
        <p:nvPicPr>
          <p:cNvPr id="5" name="Picture 4">
            <a:extLst>
              <a:ext uri="{FF2B5EF4-FFF2-40B4-BE49-F238E27FC236}">
                <a16:creationId xmlns:a16="http://schemas.microsoft.com/office/drawing/2014/main" id="{B703E866-8621-9D6B-87BE-5485893615D2}"/>
              </a:ext>
            </a:extLst>
          </p:cNvPr>
          <p:cNvPicPr>
            <a:picLocks noChangeAspect="1"/>
          </p:cNvPicPr>
          <p:nvPr/>
        </p:nvPicPr>
        <p:blipFill>
          <a:blip r:embed="rId2"/>
          <a:stretch>
            <a:fillRect/>
          </a:stretch>
        </p:blipFill>
        <p:spPr>
          <a:xfrm>
            <a:off x="338087" y="2225041"/>
            <a:ext cx="11457673" cy="4320914"/>
          </a:xfrm>
          <a:prstGeom prst="rect">
            <a:avLst/>
          </a:prstGeom>
        </p:spPr>
      </p:pic>
    </p:spTree>
    <p:extLst>
      <p:ext uri="{BB962C8B-B14F-4D97-AF65-F5344CB8AC3E}">
        <p14:creationId xmlns:p14="http://schemas.microsoft.com/office/powerpoint/2010/main" val="43020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19"/>
            <a:ext cx="10671048" cy="478795"/>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Merged analysis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25</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846088" y="1272670"/>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 Placeholder 10">
            <a:extLst>
              <a:ext uri="{FF2B5EF4-FFF2-40B4-BE49-F238E27FC236}">
                <a16:creationId xmlns:a16="http://schemas.microsoft.com/office/drawing/2014/main" id="{E941A6B1-FBAC-AA76-B683-424030BCE850}"/>
              </a:ext>
            </a:extLst>
          </p:cNvPr>
          <p:cNvSpPr txBox="1">
            <a:spLocks/>
          </p:cNvSpPr>
          <p:nvPr/>
        </p:nvSpPr>
        <p:spPr>
          <a:xfrm>
            <a:off x="846087" y="1272670"/>
            <a:ext cx="10222455" cy="672672"/>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1F2C8F"/>
                </a:solidFill>
                <a:latin typeface="Sabon Next LT (Body)"/>
              </a:rPr>
              <a:t>Applicants who have unused approved loan also defaulted despite having a higher average income than others.</a:t>
            </a:r>
          </a:p>
        </p:txBody>
      </p:sp>
      <p:pic>
        <p:nvPicPr>
          <p:cNvPr id="4" name="Picture 3">
            <a:extLst>
              <a:ext uri="{FF2B5EF4-FFF2-40B4-BE49-F238E27FC236}">
                <a16:creationId xmlns:a16="http://schemas.microsoft.com/office/drawing/2014/main" id="{5A3D774A-5DAB-9B78-2898-4EB5FFE1CCB4}"/>
              </a:ext>
            </a:extLst>
          </p:cNvPr>
          <p:cNvPicPr>
            <a:picLocks noChangeAspect="1"/>
          </p:cNvPicPr>
          <p:nvPr/>
        </p:nvPicPr>
        <p:blipFill>
          <a:blip r:embed="rId2"/>
          <a:stretch>
            <a:fillRect/>
          </a:stretch>
        </p:blipFill>
        <p:spPr>
          <a:xfrm>
            <a:off x="160914" y="2040765"/>
            <a:ext cx="11604366" cy="4503729"/>
          </a:xfrm>
          <a:prstGeom prst="rect">
            <a:avLst/>
          </a:prstGeom>
        </p:spPr>
      </p:pic>
    </p:spTree>
    <p:extLst>
      <p:ext uri="{BB962C8B-B14F-4D97-AF65-F5344CB8AC3E}">
        <p14:creationId xmlns:p14="http://schemas.microsoft.com/office/powerpoint/2010/main" val="2202583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Recommended groups</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26</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a:xfrm>
            <a:off x="685338" y="3017520"/>
            <a:ext cx="1993392" cy="917986"/>
          </a:xfrm>
        </p:spPr>
        <p:txBody>
          <a:bodyPr/>
          <a:lstStyle/>
          <a:p>
            <a:pPr lvl="0"/>
            <a:r>
              <a:rPr lang="en-US" dirty="0"/>
              <a:t>Income type</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a:xfrm>
            <a:off x="2900911" y="3017520"/>
            <a:ext cx="1993392" cy="917986"/>
          </a:xfrm>
        </p:spPr>
        <p:txBody>
          <a:bodyPr/>
          <a:lstStyle/>
          <a:p>
            <a:pPr lvl="0"/>
            <a:r>
              <a:rPr lang="en-US" dirty="0" err="1"/>
              <a:t>Dat_birth</a:t>
            </a:r>
            <a:endParaRPr lang="en-US" dirty="0"/>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a:xfrm>
            <a:off x="5116484" y="3017520"/>
            <a:ext cx="1993392" cy="917986"/>
          </a:xfrm>
        </p:spPr>
        <p:txBody>
          <a:bodyPr/>
          <a:lstStyle/>
          <a:p>
            <a:pPr lvl="0"/>
            <a:r>
              <a:rPr lang="en-US" dirty="0"/>
              <a:t>Occupation</a:t>
            </a:r>
          </a:p>
          <a:p>
            <a:pPr lvl="0"/>
            <a:r>
              <a:rPr lang="en-US" dirty="0"/>
              <a:t>type</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a:xfrm>
            <a:off x="7332057" y="3017520"/>
            <a:ext cx="1993392" cy="917986"/>
          </a:xfrm>
        </p:spPr>
        <p:txBody>
          <a:bodyPr/>
          <a:lstStyle/>
          <a:p>
            <a:pPr lvl="0"/>
            <a:r>
              <a:rPr lang="en-US" dirty="0" err="1"/>
              <a:t>Amt_income</a:t>
            </a:r>
            <a:endParaRPr lang="en-US" dirty="0"/>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a:xfrm>
            <a:off x="9547629" y="3017520"/>
            <a:ext cx="2025806" cy="917986"/>
          </a:xfrm>
        </p:spPr>
        <p:txBody>
          <a:bodyPr/>
          <a:lstStyle/>
          <a:p>
            <a:pPr lvl="0"/>
            <a:r>
              <a:rPr lang="en-US" dirty="0"/>
              <a:t>CONTRACT</a:t>
            </a:r>
          </a:p>
          <a:p>
            <a:pPr lvl="0"/>
            <a:r>
              <a:rPr lang="en-US" dirty="0"/>
              <a:t>STATUS</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Businessman, </a:t>
            </a:r>
          </a:p>
          <a:p>
            <a:pPr lvl="0"/>
            <a:r>
              <a:rPr lang="en-US" dirty="0"/>
              <a:t>Pensioners,</a:t>
            </a:r>
          </a:p>
          <a:p>
            <a:pPr lvl="0"/>
            <a:r>
              <a:rPr lang="en-US" dirty="0"/>
              <a:t>State servants </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Old age applicants, age of 60 and above</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High Skilled Tech Staffs, </a:t>
            </a:r>
          </a:p>
          <a:p>
            <a:pPr lvl="0"/>
            <a:r>
              <a:rPr lang="en-US" dirty="0"/>
              <a:t>HR-Staffs, </a:t>
            </a:r>
          </a:p>
          <a:p>
            <a:pPr lvl="0"/>
            <a:r>
              <a:rPr lang="en-US" dirty="0"/>
              <a:t>Accountants</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Applicants with income above 6and above</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normAutofit fontScale="92500"/>
          </a:bodyPr>
          <a:lstStyle/>
          <a:p>
            <a:pPr lvl="0"/>
            <a:r>
              <a:rPr lang="en-US" dirty="0"/>
              <a:t>Clients who have previously approved loan, or with unused loan status</a:t>
            </a:r>
          </a:p>
        </p:txBody>
      </p:sp>
    </p:spTree>
    <p:extLst>
      <p:ext uri="{BB962C8B-B14F-4D97-AF65-F5344CB8AC3E}">
        <p14:creationId xmlns:p14="http://schemas.microsoft.com/office/powerpoint/2010/main" val="2502887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risky groups</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r>
              <a:rPr lang="en-US" dirty="0"/>
              <a:t>Credit EDA</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pPr algn="l"/>
            <a:fld id="{48F63A3B-78C7-47BE-AE5E-E10140E04643}" type="slidenum">
              <a:rPr lang="en-US" smtClean="0"/>
              <a:pPr algn="l"/>
              <a:t>27</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a:xfrm>
            <a:off x="685338" y="2491684"/>
            <a:ext cx="2011680" cy="2825173"/>
          </a:xfrm>
        </p:spPr>
        <p:txBody>
          <a:bodyPr/>
          <a:lstStyle/>
          <a:p>
            <a:pPr lvl="0"/>
            <a:r>
              <a:rPr lang="en-US" sz="1600" dirty="0" err="1"/>
              <a:t>income_Type</a:t>
            </a:r>
            <a:endParaRPr lang="en-US" sz="1600" dirty="0"/>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lgn="l"/>
            <a:r>
              <a:rPr lang="en-US" dirty="0"/>
              <a:t>unemployed, maternity leave</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err="1"/>
              <a:t>House_type</a:t>
            </a:r>
            <a:endParaRPr lang="en-US" dirty="0"/>
          </a:p>
          <a:p>
            <a:pPr algn="l"/>
            <a:endParaRPr lang="en-US" dirty="0"/>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lgn="l"/>
            <a:r>
              <a:rPr lang="en-US" dirty="0"/>
              <a:t>Applicants living in rented apartments,   with parents</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err="1"/>
              <a:t>Cnt_children,CNT_family</a:t>
            </a:r>
            <a:endParaRPr lang="en-US" dirty="0"/>
          </a:p>
          <a:p>
            <a:pPr algn="l"/>
            <a:endParaRPr lang="en-US" dirty="0"/>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lgn="l"/>
            <a:r>
              <a:rPr lang="en-US" dirty="0"/>
              <a:t>Applicants having family members more then 7-8 / children more then 5-6,</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err="1"/>
              <a:t>Flaged</a:t>
            </a:r>
            <a:r>
              <a:rPr lang="en-US" dirty="0"/>
              <a:t> column</a:t>
            </a:r>
          </a:p>
          <a:p>
            <a:pPr algn="l"/>
            <a:endParaRPr lang="en-US" dirty="0"/>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lgn="l"/>
            <a:r>
              <a:rPr lang="en-US" dirty="0"/>
              <a:t>Applicants who do not provide valid documents and phone no</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err="1"/>
              <a:t>Occupation_type</a:t>
            </a:r>
            <a:endParaRPr lang="en-US" dirty="0"/>
          </a:p>
          <a:p>
            <a:pPr algn="l"/>
            <a:endParaRPr lang="en-US" dirty="0"/>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lgn="l"/>
            <a:r>
              <a:rPr lang="en-US" dirty="0"/>
              <a:t>Low skilled, </a:t>
            </a:r>
            <a:r>
              <a:rPr lang="en-US" dirty="0" err="1"/>
              <a:t>labours</a:t>
            </a:r>
            <a:r>
              <a:rPr lang="en-US" dirty="0"/>
              <a:t>, </a:t>
            </a:r>
            <a:r>
              <a:rPr lang="en-US" dirty="0" err="1"/>
              <a:t>barmans</a:t>
            </a:r>
            <a:r>
              <a:rPr lang="en-US" dirty="0"/>
              <a:t>, Waiters</a:t>
            </a:r>
          </a:p>
        </p:txBody>
      </p:sp>
    </p:spTree>
    <p:extLst>
      <p:ext uri="{BB962C8B-B14F-4D97-AF65-F5344CB8AC3E}">
        <p14:creationId xmlns:p14="http://schemas.microsoft.com/office/powerpoint/2010/main" val="1600494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616712" y="2841752"/>
            <a:ext cx="10671048" cy="768096"/>
          </a:xfrm>
        </p:spPr>
        <p:txBody>
          <a:bodyPr/>
          <a:lstStyle/>
          <a:p>
            <a:r>
              <a:rPr lang="en-US" dirty="0"/>
              <a:t>Thank you </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28</a:t>
            </a:fld>
            <a:endParaRPr lang="en-US" dirty="0"/>
          </a:p>
        </p:txBody>
      </p:sp>
      <p:sp>
        <p:nvSpPr>
          <p:cNvPr id="30" name="Title 6">
            <a:extLst>
              <a:ext uri="{FF2B5EF4-FFF2-40B4-BE49-F238E27FC236}">
                <a16:creationId xmlns:a16="http://schemas.microsoft.com/office/drawing/2014/main" id="{2AB65212-9E51-B706-5E55-084260A05182}"/>
              </a:ext>
            </a:extLst>
          </p:cNvPr>
          <p:cNvSpPr txBox="1">
            <a:spLocks/>
          </p:cNvSpPr>
          <p:nvPr/>
        </p:nvSpPr>
        <p:spPr>
          <a:xfrm>
            <a:off x="4169156" y="3609848"/>
            <a:ext cx="3566160" cy="49072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1800" dirty="0"/>
              <a:t>Praveen sankadal</a:t>
            </a:r>
          </a:p>
        </p:txBody>
      </p:sp>
    </p:spTree>
    <p:extLst>
      <p:ext uri="{BB962C8B-B14F-4D97-AF65-F5344CB8AC3E}">
        <p14:creationId xmlns:p14="http://schemas.microsoft.com/office/powerpoint/2010/main" val="2228368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92792" y="897128"/>
            <a:ext cx="5693664" cy="626095"/>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steps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591910" y="2041024"/>
            <a:ext cx="5693664" cy="3606800"/>
          </a:xfrm>
        </p:spPr>
        <p:txBody>
          <a:bodyPr>
            <a:noAutofit/>
          </a:bodyPr>
          <a:lstStyle/>
          <a:p>
            <a:pPr algn="l" fontAlgn="auto">
              <a:buFont typeface="+mj-lt"/>
              <a:buAutoNum type="arabicPeriod"/>
            </a:pPr>
            <a:r>
              <a:rPr lang="en-US" sz="1600" b="0" i="0" dirty="0">
                <a:solidFill>
                  <a:srgbClr val="1F2C8F"/>
                </a:solidFill>
                <a:effectLst/>
                <a:latin typeface="Trebuchet MS" panose="020B0603020202020204" pitchFamily="34" charset="0"/>
              </a:rPr>
              <a:t>Data understanding and analysis</a:t>
            </a:r>
          </a:p>
          <a:p>
            <a:pPr algn="l" fontAlgn="auto">
              <a:buFont typeface="+mj-lt"/>
              <a:buAutoNum type="arabicPeriod"/>
            </a:pPr>
            <a:r>
              <a:rPr lang="en-US" sz="1600" dirty="0">
                <a:solidFill>
                  <a:srgbClr val="1F2C8F"/>
                </a:solidFill>
                <a:latin typeface="Trebuchet MS" panose="020B0603020202020204" pitchFamily="34" charset="0"/>
              </a:rPr>
              <a:t>D</a:t>
            </a:r>
            <a:r>
              <a:rPr lang="en-US" sz="1600" b="0" i="0" dirty="0">
                <a:solidFill>
                  <a:srgbClr val="1F2C8F"/>
                </a:solidFill>
                <a:effectLst/>
                <a:latin typeface="Trebuchet MS" panose="020B0603020202020204" pitchFamily="34" charset="0"/>
              </a:rPr>
              <a:t>ata cleaning and manipulation</a:t>
            </a:r>
          </a:p>
          <a:p>
            <a:pPr algn="l" fontAlgn="auto">
              <a:buFont typeface="+mj-lt"/>
              <a:buAutoNum type="arabicPeriod"/>
            </a:pPr>
            <a:r>
              <a:rPr lang="en-US" sz="1600" b="0" i="0" dirty="0">
                <a:solidFill>
                  <a:srgbClr val="1F2C8F"/>
                </a:solidFill>
                <a:effectLst/>
                <a:latin typeface="Trebuchet MS" panose="020B0603020202020204" pitchFamily="34" charset="0"/>
              </a:rPr>
              <a:t>Analyzing facts imbalance and carrying out univariate and segmented analysis , and bivariate analysis </a:t>
            </a:r>
          </a:p>
          <a:p>
            <a:pPr algn="l" fontAlgn="auto">
              <a:buFont typeface="+mj-lt"/>
              <a:buAutoNum type="arabicPeriod"/>
            </a:pPr>
            <a:r>
              <a:rPr lang="en-US" sz="1600" b="0" i="0" dirty="0">
                <a:solidFill>
                  <a:srgbClr val="1F2C8F"/>
                </a:solidFill>
                <a:effectLst/>
                <a:latin typeface="Trebuchet MS" panose="020B0603020202020204" pitchFamily="34" charset="0"/>
              </a:rPr>
              <a:t>Analysis for top correlations in defaulters and </a:t>
            </a:r>
            <a:r>
              <a:rPr lang="en-US" sz="1600" b="0" i="0" dirty="0" err="1">
                <a:solidFill>
                  <a:srgbClr val="1F2C8F"/>
                </a:solidFill>
                <a:effectLst/>
                <a:latin typeface="Trebuchet MS" panose="020B0603020202020204" pitchFamily="34" charset="0"/>
              </a:rPr>
              <a:t>repayers</a:t>
            </a:r>
            <a:endParaRPr lang="en-US" sz="1600" b="0" i="0" dirty="0">
              <a:solidFill>
                <a:srgbClr val="1F2C8F"/>
              </a:solidFill>
              <a:effectLst/>
              <a:latin typeface="Trebuchet MS" panose="020B0603020202020204" pitchFamily="34" charset="0"/>
            </a:endParaRPr>
          </a:p>
          <a:p>
            <a:pPr algn="l" fontAlgn="auto">
              <a:buFont typeface="+mj-lt"/>
              <a:buAutoNum type="arabicPeriod"/>
            </a:pPr>
            <a:r>
              <a:rPr lang="en-US" sz="1600" b="0" i="0" dirty="0">
                <a:solidFill>
                  <a:srgbClr val="1F2C8F"/>
                </a:solidFill>
                <a:effectLst/>
                <a:latin typeface="Trebuchet MS" panose="020B0603020202020204" pitchFamily="34" charset="0"/>
              </a:rPr>
              <a:t>Merged analysis of application data dataset and previous application dataset</a:t>
            </a:r>
          </a:p>
          <a:p>
            <a:pPr algn="l" fontAlgn="auto">
              <a:buFont typeface="+mj-lt"/>
              <a:buAutoNum type="arabicPeriod"/>
            </a:pPr>
            <a:r>
              <a:rPr lang="en-US" sz="1600" dirty="0">
                <a:solidFill>
                  <a:srgbClr val="1F2C8F"/>
                </a:solidFill>
                <a:latin typeface="Trebuchet MS" panose="020B0603020202020204" pitchFamily="34" charset="0"/>
              </a:rPr>
              <a:t> Recommended and risky groups</a:t>
            </a:r>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20"/>
            <a:ext cx="10671048" cy="478795"/>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Analyzing Occupation</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1171686" y="1499615"/>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 analyzing the data set found that most of the applicants Occupation is Missing and named as “</a:t>
            </a:r>
            <a:r>
              <a:rPr lang="en-US" dirty="0" err="1"/>
              <a:t>UnKnown</a:t>
            </a:r>
            <a:r>
              <a:rPr lang="en-US" dirty="0"/>
              <a:t>”  , followed by most of the applicants are from labor, sales staffs, core staff Occupations</a:t>
            </a:r>
          </a:p>
        </p:txBody>
      </p:sp>
      <p:pic>
        <p:nvPicPr>
          <p:cNvPr id="19" name="Content Placeholder 18">
            <a:extLst>
              <a:ext uri="{FF2B5EF4-FFF2-40B4-BE49-F238E27FC236}">
                <a16:creationId xmlns:a16="http://schemas.microsoft.com/office/drawing/2014/main" id="{C45605C3-857C-08FF-02C7-15D3A76F4241}"/>
              </a:ext>
            </a:extLst>
          </p:cNvPr>
          <p:cNvPicPr>
            <a:picLocks noGrp="1" noChangeAspect="1"/>
          </p:cNvPicPr>
          <p:nvPr>
            <p:ph sz="half" idx="1"/>
          </p:nvPr>
        </p:nvPicPr>
        <p:blipFill>
          <a:blip r:embed="rId2"/>
          <a:stretch>
            <a:fillRect/>
          </a:stretch>
        </p:blipFill>
        <p:spPr>
          <a:xfrm>
            <a:off x="1171687" y="2557010"/>
            <a:ext cx="9983993" cy="4269614"/>
          </a:xfrm>
        </p:spPr>
      </p:pic>
    </p:spTree>
    <p:extLst>
      <p:ext uri="{BB962C8B-B14F-4D97-AF65-F5344CB8AC3E}">
        <p14:creationId xmlns:p14="http://schemas.microsoft.com/office/powerpoint/2010/main" val="3174319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19"/>
            <a:ext cx="10671048" cy="478795"/>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Analyzing age</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846088" y="1272670"/>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3">
            <a:extLst>
              <a:ext uri="{FF2B5EF4-FFF2-40B4-BE49-F238E27FC236}">
                <a16:creationId xmlns:a16="http://schemas.microsoft.com/office/drawing/2014/main" id="{4F111D77-1778-80FA-11BC-6446E0937A04}"/>
              </a:ext>
            </a:extLst>
          </p:cNvPr>
          <p:cNvSpPr>
            <a:spLocks noGrp="1"/>
          </p:cNvSpPr>
          <p:nvPr>
            <p:ph sz="half" idx="1"/>
          </p:nvPr>
        </p:nvSpPr>
        <p:spPr/>
        <p:txBody>
          <a:bodyPr/>
          <a:lstStyle/>
          <a:p>
            <a:endParaRPr lang="en-IN" dirty="0"/>
          </a:p>
        </p:txBody>
      </p:sp>
      <p:pic>
        <p:nvPicPr>
          <p:cNvPr id="8" name="Picture 7">
            <a:extLst>
              <a:ext uri="{FF2B5EF4-FFF2-40B4-BE49-F238E27FC236}">
                <a16:creationId xmlns:a16="http://schemas.microsoft.com/office/drawing/2014/main" id="{006FDC09-2CCE-D088-B700-276778376569}"/>
              </a:ext>
            </a:extLst>
          </p:cNvPr>
          <p:cNvPicPr>
            <a:picLocks noChangeAspect="1"/>
          </p:cNvPicPr>
          <p:nvPr/>
        </p:nvPicPr>
        <p:blipFill>
          <a:blip r:embed="rId2"/>
          <a:stretch>
            <a:fillRect/>
          </a:stretch>
        </p:blipFill>
        <p:spPr>
          <a:xfrm>
            <a:off x="621792" y="2074969"/>
            <a:ext cx="11030711" cy="4655733"/>
          </a:xfrm>
          <a:prstGeom prst="rect">
            <a:avLst/>
          </a:prstGeom>
        </p:spPr>
      </p:pic>
      <p:sp>
        <p:nvSpPr>
          <p:cNvPr id="9" name="Text Placeholder 10">
            <a:extLst>
              <a:ext uri="{FF2B5EF4-FFF2-40B4-BE49-F238E27FC236}">
                <a16:creationId xmlns:a16="http://schemas.microsoft.com/office/drawing/2014/main" id="{E941A6B1-FBAC-AA76-B683-424030BCE850}"/>
              </a:ext>
            </a:extLst>
          </p:cNvPr>
          <p:cNvSpPr txBox="1">
            <a:spLocks/>
          </p:cNvSpPr>
          <p:nvPr/>
        </p:nvSpPr>
        <p:spPr>
          <a:xfrm>
            <a:off x="846087" y="1272669"/>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 analyzing the data set found that, the requirement for loan as gradually increased from age 25 and gradually decreased from 40 and above</a:t>
            </a:r>
          </a:p>
        </p:txBody>
      </p:sp>
    </p:spTree>
    <p:extLst>
      <p:ext uri="{BB962C8B-B14F-4D97-AF65-F5344CB8AC3E}">
        <p14:creationId xmlns:p14="http://schemas.microsoft.com/office/powerpoint/2010/main" val="4027855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19"/>
            <a:ext cx="10671048" cy="478795"/>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Finding</a:t>
            </a:r>
            <a:r>
              <a:rPr lang="en-US" sz="2800" b="1" dirty="0">
                <a:solidFill>
                  <a:schemeClr val="accent6"/>
                </a:solidFill>
                <a:latin typeface="Arial Black" panose="020B0604020202020204" pitchFamily="34" charset="0"/>
                <a:cs typeface="Arial Black" panose="020B0604020202020204" pitchFamily="34" charset="0"/>
              </a:rPr>
              <a:t> </a:t>
            </a:r>
            <a:r>
              <a:rPr lang="en-US" sz="2400" b="1" dirty="0">
                <a:solidFill>
                  <a:schemeClr val="accent6"/>
                </a:solidFill>
                <a:latin typeface="Arial Black" panose="020B0604020202020204" pitchFamily="34" charset="0"/>
                <a:cs typeface="Arial Black" panose="020B0604020202020204" pitchFamily="34" charset="0"/>
              </a:rPr>
              <a:t>Outliners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846088" y="1272670"/>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3">
            <a:extLst>
              <a:ext uri="{FF2B5EF4-FFF2-40B4-BE49-F238E27FC236}">
                <a16:creationId xmlns:a16="http://schemas.microsoft.com/office/drawing/2014/main" id="{4F111D77-1778-80FA-11BC-6446E0937A04}"/>
              </a:ext>
            </a:extLst>
          </p:cNvPr>
          <p:cNvSpPr>
            <a:spLocks noGrp="1"/>
          </p:cNvSpPr>
          <p:nvPr>
            <p:ph sz="half" idx="1"/>
          </p:nvPr>
        </p:nvSpPr>
        <p:spPr>
          <a:xfrm>
            <a:off x="539496" y="2966628"/>
            <a:ext cx="11119104" cy="3571332"/>
          </a:xfrm>
        </p:spPr>
        <p:txBody>
          <a:bodyPr/>
          <a:lstStyle/>
          <a:p>
            <a:endParaRPr lang="en-IN" dirty="0"/>
          </a:p>
        </p:txBody>
      </p:sp>
      <p:sp>
        <p:nvSpPr>
          <p:cNvPr id="9" name="Text Placeholder 10">
            <a:extLst>
              <a:ext uri="{FF2B5EF4-FFF2-40B4-BE49-F238E27FC236}">
                <a16:creationId xmlns:a16="http://schemas.microsoft.com/office/drawing/2014/main" id="{E941A6B1-FBAC-AA76-B683-424030BCE850}"/>
              </a:ext>
            </a:extLst>
          </p:cNvPr>
          <p:cNvSpPr txBox="1">
            <a:spLocks/>
          </p:cNvSpPr>
          <p:nvPr/>
        </p:nvSpPr>
        <p:spPr>
          <a:xfrm>
            <a:off x="846087" y="1272669"/>
            <a:ext cx="10222455" cy="869897"/>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Sabon Next LT (Body)"/>
              </a:rPr>
              <a:t>Some columns have extreme difference and considered as outliners,  AMT_CREDIT,  AMT_ANNUITY,  AMT_GOODS_PRICE have unexpected / out of the normal range values</a:t>
            </a:r>
          </a:p>
          <a:p>
            <a:r>
              <a:rPr lang="en-US" sz="1600" b="0" i="0" dirty="0">
                <a:solidFill>
                  <a:srgbClr val="1F2C8F"/>
                </a:solidFill>
                <a:effectLst/>
                <a:latin typeface="Sabon Next LT (Body)"/>
              </a:rPr>
              <a:t>AMT_INCOME_TOTAL has outliers, indicating higher income for some loan applicants.</a:t>
            </a:r>
            <a:endParaRPr lang="en-US" sz="1600" dirty="0">
              <a:solidFill>
                <a:srgbClr val="1F2C8F"/>
              </a:solidFill>
              <a:latin typeface="Sabon Next LT (Body)"/>
            </a:endParaRPr>
          </a:p>
        </p:txBody>
      </p:sp>
      <p:pic>
        <p:nvPicPr>
          <p:cNvPr id="5" name="Picture 4">
            <a:extLst>
              <a:ext uri="{FF2B5EF4-FFF2-40B4-BE49-F238E27FC236}">
                <a16:creationId xmlns:a16="http://schemas.microsoft.com/office/drawing/2014/main" id="{53FFBED8-84CF-F847-6595-9020051A56C4}"/>
              </a:ext>
            </a:extLst>
          </p:cNvPr>
          <p:cNvPicPr>
            <a:picLocks noChangeAspect="1"/>
          </p:cNvPicPr>
          <p:nvPr/>
        </p:nvPicPr>
        <p:blipFill>
          <a:blip r:embed="rId2"/>
          <a:stretch>
            <a:fillRect/>
          </a:stretch>
        </p:blipFill>
        <p:spPr>
          <a:xfrm>
            <a:off x="533400" y="2402542"/>
            <a:ext cx="11119104" cy="3875442"/>
          </a:xfrm>
          <a:prstGeom prst="rect">
            <a:avLst/>
          </a:prstGeom>
        </p:spPr>
      </p:pic>
    </p:spTree>
    <p:extLst>
      <p:ext uri="{BB962C8B-B14F-4D97-AF65-F5344CB8AC3E}">
        <p14:creationId xmlns:p14="http://schemas.microsoft.com/office/powerpoint/2010/main" val="3828454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19"/>
            <a:ext cx="10671048" cy="478795"/>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Imbalance data analysis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846088" y="1272670"/>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 Placeholder 10">
            <a:extLst>
              <a:ext uri="{FF2B5EF4-FFF2-40B4-BE49-F238E27FC236}">
                <a16:creationId xmlns:a16="http://schemas.microsoft.com/office/drawing/2014/main" id="{E941A6B1-FBAC-AA76-B683-424030BCE850}"/>
              </a:ext>
            </a:extLst>
          </p:cNvPr>
          <p:cNvSpPr txBox="1">
            <a:spLocks/>
          </p:cNvSpPr>
          <p:nvPr/>
        </p:nvSpPr>
        <p:spPr>
          <a:xfrm>
            <a:off x="846087" y="1272669"/>
            <a:ext cx="10222455" cy="869897"/>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Sabon Next LT (Body)"/>
              </a:rPr>
              <a:t>Analyzing the application data set, found that,  the percentage value of applicants repaying there loan is 91.93 % and defaulters is 8.07%</a:t>
            </a:r>
          </a:p>
          <a:p>
            <a:pPr marL="0" indent="0">
              <a:buNone/>
            </a:pPr>
            <a:endParaRPr lang="en-US" sz="1600" dirty="0">
              <a:solidFill>
                <a:srgbClr val="1F2C8F"/>
              </a:solidFill>
              <a:latin typeface="Sabon Next LT (Body)"/>
            </a:endParaRPr>
          </a:p>
        </p:txBody>
      </p:sp>
      <p:pic>
        <p:nvPicPr>
          <p:cNvPr id="13" name="Picture 12">
            <a:extLst>
              <a:ext uri="{FF2B5EF4-FFF2-40B4-BE49-F238E27FC236}">
                <a16:creationId xmlns:a16="http://schemas.microsoft.com/office/drawing/2014/main" id="{28E4C68B-2A1A-9D59-83EB-733224632276}"/>
              </a:ext>
            </a:extLst>
          </p:cNvPr>
          <p:cNvPicPr>
            <a:picLocks noChangeAspect="1"/>
          </p:cNvPicPr>
          <p:nvPr/>
        </p:nvPicPr>
        <p:blipFill>
          <a:blip r:embed="rId2"/>
          <a:stretch>
            <a:fillRect/>
          </a:stretch>
        </p:blipFill>
        <p:spPr>
          <a:xfrm>
            <a:off x="1364967" y="2563905"/>
            <a:ext cx="9580401" cy="4042608"/>
          </a:xfrm>
          <a:prstGeom prst="rect">
            <a:avLst/>
          </a:prstGeom>
        </p:spPr>
      </p:pic>
    </p:spTree>
    <p:extLst>
      <p:ext uri="{BB962C8B-B14F-4D97-AF65-F5344CB8AC3E}">
        <p14:creationId xmlns:p14="http://schemas.microsoft.com/office/powerpoint/2010/main" val="97555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19"/>
            <a:ext cx="10671048" cy="478795"/>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Analyzing gender</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846088" y="1272670"/>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 Placeholder 10">
            <a:extLst>
              <a:ext uri="{FF2B5EF4-FFF2-40B4-BE49-F238E27FC236}">
                <a16:creationId xmlns:a16="http://schemas.microsoft.com/office/drawing/2014/main" id="{E941A6B1-FBAC-AA76-B683-424030BCE850}"/>
              </a:ext>
            </a:extLst>
          </p:cNvPr>
          <p:cNvSpPr txBox="1">
            <a:spLocks/>
          </p:cNvSpPr>
          <p:nvPr/>
        </p:nvSpPr>
        <p:spPr>
          <a:xfrm>
            <a:off x="846087" y="1272669"/>
            <a:ext cx="10222455" cy="869897"/>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Sabon Next LT (Body)"/>
              </a:rPr>
              <a:t>On analyzing the defaulter rates fount males have high default rate (~10%) compare to female ( ~7%)</a:t>
            </a:r>
            <a:endParaRPr lang="en-US" sz="1600" dirty="0">
              <a:solidFill>
                <a:srgbClr val="1F2C8F"/>
              </a:solidFill>
              <a:latin typeface="Sabon Next LT (Body)"/>
            </a:endParaRPr>
          </a:p>
        </p:txBody>
      </p:sp>
      <p:pic>
        <p:nvPicPr>
          <p:cNvPr id="8" name="Picture 7">
            <a:extLst>
              <a:ext uri="{FF2B5EF4-FFF2-40B4-BE49-F238E27FC236}">
                <a16:creationId xmlns:a16="http://schemas.microsoft.com/office/drawing/2014/main" id="{C92EFB5F-F988-5797-E410-DBAB1FAA0946}"/>
              </a:ext>
            </a:extLst>
          </p:cNvPr>
          <p:cNvPicPr>
            <a:picLocks noChangeAspect="1"/>
          </p:cNvPicPr>
          <p:nvPr/>
        </p:nvPicPr>
        <p:blipFill>
          <a:blip r:embed="rId2"/>
          <a:stretch>
            <a:fillRect/>
          </a:stretch>
        </p:blipFill>
        <p:spPr>
          <a:xfrm>
            <a:off x="1048871" y="2366682"/>
            <a:ext cx="10019671" cy="4215653"/>
          </a:xfrm>
          <a:prstGeom prst="rect">
            <a:avLst/>
          </a:prstGeom>
        </p:spPr>
      </p:pic>
    </p:spTree>
    <p:extLst>
      <p:ext uri="{BB962C8B-B14F-4D97-AF65-F5344CB8AC3E}">
        <p14:creationId xmlns:p14="http://schemas.microsoft.com/office/powerpoint/2010/main" val="322758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731519"/>
            <a:ext cx="10671048" cy="478795"/>
          </a:xfrm>
        </p:spPr>
        <p:txBody>
          <a:bodyPr/>
          <a:lstStyle/>
          <a:p>
            <a:pPr algn="l"/>
            <a:r>
              <a:rPr lang="en-US" sz="2400" b="1" dirty="0">
                <a:solidFill>
                  <a:schemeClr val="accent6"/>
                </a:solidFill>
                <a:latin typeface="Arial Black" panose="020B0604020202020204" pitchFamily="34" charset="0"/>
                <a:cs typeface="Arial Black" panose="020B0604020202020204" pitchFamily="34" charset="0"/>
              </a:rPr>
              <a:t>Analyzing loan type</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Credit EDA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4" name="Text Placeholder 10">
            <a:extLst>
              <a:ext uri="{FF2B5EF4-FFF2-40B4-BE49-F238E27FC236}">
                <a16:creationId xmlns:a16="http://schemas.microsoft.com/office/drawing/2014/main" id="{C02DC98D-C948-29D9-2483-AF31BFB045B3}"/>
              </a:ext>
            </a:extLst>
          </p:cNvPr>
          <p:cNvSpPr txBox="1">
            <a:spLocks/>
          </p:cNvSpPr>
          <p:nvPr/>
        </p:nvSpPr>
        <p:spPr>
          <a:xfrm>
            <a:off x="846088" y="1272670"/>
            <a:ext cx="10222455" cy="768095"/>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 Placeholder 10">
            <a:extLst>
              <a:ext uri="{FF2B5EF4-FFF2-40B4-BE49-F238E27FC236}">
                <a16:creationId xmlns:a16="http://schemas.microsoft.com/office/drawing/2014/main" id="{E941A6B1-FBAC-AA76-B683-424030BCE850}"/>
              </a:ext>
            </a:extLst>
          </p:cNvPr>
          <p:cNvSpPr txBox="1">
            <a:spLocks/>
          </p:cNvSpPr>
          <p:nvPr/>
        </p:nvSpPr>
        <p:spPr>
          <a:xfrm>
            <a:off x="846087" y="1272669"/>
            <a:ext cx="10222455" cy="869897"/>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i="0" dirty="0">
                <a:solidFill>
                  <a:srgbClr val="1F2C8F"/>
                </a:solidFill>
                <a:effectLst/>
                <a:latin typeface="Sabon Next LT (Body)"/>
              </a:rPr>
              <a:t>A small percent (10%) of all loans are revolving loans. When it involves loan default, about eight-nine percent of mortgage candidates and 5-6% of individuals declare the mortgage lower.</a:t>
            </a:r>
            <a:endParaRPr lang="en-US" sz="1600" dirty="0">
              <a:solidFill>
                <a:srgbClr val="1F2C8F"/>
              </a:solidFill>
              <a:latin typeface="Sabon Next LT (Body)"/>
            </a:endParaRPr>
          </a:p>
        </p:txBody>
      </p:sp>
      <p:pic>
        <p:nvPicPr>
          <p:cNvPr id="4" name="Picture 3">
            <a:extLst>
              <a:ext uri="{FF2B5EF4-FFF2-40B4-BE49-F238E27FC236}">
                <a16:creationId xmlns:a16="http://schemas.microsoft.com/office/drawing/2014/main" id="{DEC825CD-B103-EAF3-EA89-9762E724E8F8}"/>
              </a:ext>
            </a:extLst>
          </p:cNvPr>
          <p:cNvPicPr>
            <a:picLocks noChangeAspect="1"/>
          </p:cNvPicPr>
          <p:nvPr/>
        </p:nvPicPr>
        <p:blipFill>
          <a:blip r:embed="rId2"/>
          <a:stretch>
            <a:fillRect/>
          </a:stretch>
        </p:blipFill>
        <p:spPr>
          <a:xfrm>
            <a:off x="1123457" y="1943348"/>
            <a:ext cx="10169383" cy="4602879"/>
          </a:xfrm>
          <a:prstGeom prst="rect">
            <a:avLst/>
          </a:prstGeom>
        </p:spPr>
      </p:pic>
    </p:spTree>
    <p:extLst>
      <p:ext uri="{BB962C8B-B14F-4D97-AF65-F5344CB8AC3E}">
        <p14:creationId xmlns:p14="http://schemas.microsoft.com/office/powerpoint/2010/main" val="32363131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438558_Win32_v2" id="{4C05A457-285D-454C-A9EA-F338443A797C}" vid="{298C0BDB-2F83-41C5-B87D-3BE7246FD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2982D6-A655-4F26-86D7-B5C32A6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7EB4D8-2DC8-4900-B296-3F8E8CD9E6A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1D2ED2F-BDEE-47B8-82AA-B088E838B0E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{7A010F6D-D219-4FB1-B9A4-428740B38611}tf78438558_win32</Template>
  <TotalTime>1487</TotalTime>
  <Words>1151</Words>
  <Application>Microsoft Office PowerPoint</Application>
  <PresentationFormat>Widescreen</PresentationFormat>
  <Paragraphs>145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Black</vt:lpstr>
      <vt:lpstr>Sabon Next LT</vt:lpstr>
      <vt:lpstr>Sabon Next LT (Body)</vt:lpstr>
      <vt:lpstr>Trebuchet MS</vt:lpstr>
      <vt:lpstr>Office Theme</vt:lpstr>
      <vt:lpstr>Eda Case Study on  bank loan DATA set</vt:lpstr>
      <vt:lpstr>Problem Statement</vt:lpstr>
      <vt:lpstr>steps</vt:lpstr>
      <vt:lpstr>Analyzing Occupation</vt:lpstr>
      <vt:lpstr>Analyzing age</vt:lpstr>
      <vt:lpstr>Finding Outliners</vt:lpstr>
      <vt:lpstr>Imbalance data analysis</vt:lpstr>
      <vt:lpstr>Analyzing gender</vt:lpstr>
      <vt:lpstr>Analyzing loan type</vt:lpstr>
      <vt:lpstr>Analyzing family status</vt:lpstr>
      <vt:lpstr>Analyzing children</vt:lpstr>
      <vt:lpstr>Analyzing family member count</vt:lpstr>
      <vt:lpstr>Analyzing applicants house type</vt:lpstr>
      <vt:lpstr>Analyzing Income type</vt:lpstr>
      <vt:lpstr>Analyzing income</vt:lpstr>
      <vt:lpstr>Analyzing loan credit</vt:lpstr>
      <vt:lpstr>Analyzing occupation</vt:lpstr>
      <vt:lpstr>Analyzing total year of work</vt:lpstr>
      <vt:lpstr>Analyzing income type vs total income</vt:lpstr>
      <vt:lpstr>Top correlation among repayer and defaulter’s</vt:lpstr>
      <vt:lpstr>correlation for repayer</vt:lpstr>
      <vt:lpstr>correlation for defaulters</vt:lpstr>
      <vt:lpstr>Merged analysis</vt:lpstr>
      <vt:lpstr>Merged analysis</vt:lpstr>
      <vt:lpstr>Merged analysis</vt:lpstr>
      <vt:lpstr>Recommended groups</vt:lpstr>
      <vt:lpstr>risky groups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 on  bank loan DATA set</dc:title>
  <dc:subject/>
  <dc:creator>PRAVEEN SANKADAL</dc:creator>
  <cp:keywords>EDA CASE STUDY</cp:keywords>
  <cp:lastModifiedBy>PRAVEEN SANKADAL</cp:lastModifiedBy>
  <cp:revision>8</cp:revision>
  <dcterms:created xsi:type="dcterms:W3CDTF">2023-08-28T17:04:14Z</dcterms:created>
  <dcterms:modified xsi:type="dcterms:W3CDTF">2023-08-29T17:59:00Z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