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0" r:id="rId2"/>
    <p:sldId id="265" r:id="rId3"/>
    <p:sldId id="257" r:id="rId4"/>
    <p:sldId id="258" r:id="rId5"/>
    <p:sldId id="256" r:id="rId6"/>
    <p:sldId id="262"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08"/>
    <p:restoredTop sz="94659"/>
  </p:normalViewPr>
  <p:slideViewPr>
    <p:cSldViewPr snapToGrid="0" snapToObjects="1">
      <p:cViewPr>
        <p:scale>
          <a:sx n="80" d="100"/>
          <a:sy n="80" d="100"/>
        </p:scale>
        <p:origin x="400"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32C5D6-E61E-E147-842C-F97AC0B75974}" type="datetimeFigureOut">
              <a:rPr lang="en-US" smtClean="0"/>
              <a:t>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845F3-D0FD-EC43-B6CE-33615DC08E0C}" type="slidenum">
              <a:rPr lang="en-US" smtClean="0"/>
              <a:t>‹#›</a:t>
            </a:fld>
            <a:endParaRPr lang="en-US"/>
          </a:p>
        </p:txBody>
      </p:sp>
    </p:spTree>
    <p:extLst>
      <p:ext uri="{BB962C8B-B14F-4D97-AF65-F5344CB8AC3E}">
        <p14:creationId xmlns:p14="http://schemas.microsoft.com/office/powerpoint/2010/main" val="3256497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32C5D6-E61E-E147-842C-F97AC0B75974}" type="datetimeFigureOut">
              <a:rPr lang="en-US" smtClean="0"/>
              <a:t>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845F3-D0FD-EC43-B6CE-33615DC08E0C}" type="slidenum">
              <a:rPr lang="en-US" smtClean="0"/>
              <a:t>‹#›</a:t>
            </a:fld>
            <a:endParaRPr lang="en-US"/>
          </a:p>
        </p:txBody>
      </p:sp>
    </p:spTree>
    <p:extLst>
      <p:ext uri="{BB962C8B-B14F-4D97-AF65-F5344CB8AC3E}">
        <p14:creationId xmlns:p14="http://schemas.microsoft.com/office/powerpoint/2010/main" val="334302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32C5D6-E61E-E147-842C-F97AC0B75974}" type="datetimeFigureOut">
              <a:rPr lang="en-US" smtClean="0"/>
              <a:t>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845F3-D0FD-EC43-B6CE-33615DC08E0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16646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32C5D6-E61E-E147-842C-F97AC0B75974}" type="datetimeFigureOut">
              <a:rPr lang="en-US" smtClean="0"/>
              <a:t>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845F3-D0FD-EC43-B6CE-33615DC08E0C}" type="slidenum">
              <a:rPr lang="en-US" smtClean="0"/>
              <a:t>‹#›</a:t>
            </a:fld>
            <a:endParaRPr lang="en-US"/>
          </a:p>
        </p:txBody>
      </p:sp>
    </p:spTree>
    <p:extLst>
      <p:ext uri="{BB962C8B-B14F-4D97-AF65-F5344CB8AC3E}">
        <p14:creationId xmlns:p14="http://schemas.microsoft.com/office/powerpoint/2010/main" val="3448704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32C5D6-E61E-E147-842C-F97AC0B75974}" type="datetimeFigureOut">
              <a:rPr lang="en-US" smtClean="0"/>
              <a:t>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845F3-D0FD-EC43-B6CE-33615DC08E0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1296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32C5D6-E61E-E147-842C-F97AC0B75974}" type="datetimeFigureOut">
              <a:rPr lang="en-US" smtClean="0"/>
              <a:t>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845F3-D0FD-EC43-B6CE-33615DC08E0C}" type="slidenum">
              <a:rPr lang="en-US" smtClean="0"/>
              <a:t>‹#›</a:t>
            </a:fld>
            <a:endParaRPr lang="en-US"/>
          </a:p>
        </p:txBody>
      </p:sp>
    </p:spTree>
    <p:extLst>
      <p:ext uri="{BB962C8B-B14F-4D97-AF65-F5344CB8AC3E}">
        <p14:creationId xmlns:p14="http://schemas.microsoft.com/office/powerpoint/2010/main" val="4196211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32C5D6-E61E-E147-842C-F97AC0B75974}" type="datetimeFigureOut">
              <a:rPr lang="en-US" smtClean="0"/>
              <a:t>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845F3-D0FD-EC43-B6CE-33615DC08E0C}" type="slidenum">
              <a:rPr lang="en-US" smtClean="0"/>
              <a:t>‹#›</a:t>
            </a:fld>
            <a:endParaRPr lang="en-US"/>
          </a:p>
        </p:txBody>
      </p:sp>
    </p:spTree>
    <p:extLst>
      <p:ext uri="{BB962C8B-B14F-4D97-AF65-F5344CB8AC3E}">
        <p14:creationId xmlns:p14="http://schemas.microsoft.com/office/powerpoint/2010/main" val="1081080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32C5D6-E61E-E147-842C-F97AC0B75974}" type="datetimeFigureOut">
              <a:rPr lang="en-US" smtClean="0"/>
              <a:t>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845F3-D0FD-EC43-B6CE-33615DC08E0C}" type="slidenum">
              <a:rPr lang="en-US" smtClean="0"/>
              <a:t>‹#›</a:t>
            </a:fld>
            <a:endParaRPr lang="en-US"/>
          </a:p>
        </p:txBody>
      </p:sp>
    </p:spTree>
    <p:extLst>
      <p:ext uri="{BB962C8B-B14F-4D97-AF65-F5344CB8AC3E}">
        <p14:creationId xmlns:p14="http://schemas.microsoft.com/office/powerpoint/2010/main" val="2469258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32C5D6-E61E-E147-842C-F97AC0B75974}" type="datetimeFigureOut">
              <a:rPr lang="en-US" smtClean="0"/>
              <a:t>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845F3-D0FD-EC43-B6CE-33615DC08E0C}" type="slidenum">
              <a:rPr lang="en-US" smtClean="0"/>
              <a:t>‹#›</a:t>
            </a:fld>
            <a:endParaRPr lang="en-US"/>
          </a:p>
        </p:txBody>
      </p:sp>
    </p:spTree>
    <p:extLst>
      <p:ext uri="{BB962C8B-B14F-4D97-AF65-F5344CB8AC3E}">
        <p14:creationId xmlns:p14="http://schemas.microsoft.com/office/powerpoint/2010/main" val="1252568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32C5D6-E61E-E147-842C-F97AC0B75974}" type="datetimeFigureOut">
              <a:rPr lang="en-US" smtClean="0"/>
              <a:t>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845F3-D0FD-EC43-B6CE-33615DC08E0C}" type="slidenum">
              <a:rPr lang="en-US" smtClean="0"/>
              <a:t>‹#›</a:t>
            </a:fld>
            <a:endParaRPr lang="en-US"/>
          </a:p>
        </p:txBody>
      </p:sp>
    </p:spTree>
    <p:extLst>
      <p:ext uri="{BB962C8B-B14F-4D97-AF65-F5344CB8AC3E}">
        <p14:creationId xmlns:p14="http://schemas.microsoft.com/office/powerpoint/2010/main" val="862083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32C5D6-E61E-E147-842C-F97AC0B75974}" type="datetimeFigureOut">
              <a:rPr lang="en-US" smtClean="0"/>
              <a:t>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8845F3-D0FD-EC43-B6CE-33615DC08E0C}" type="slidenum">
              <a:rPr lang="en-US" smtClean="0"/>
              <a:t>‹#›</a:t>
            </a:fld>
            <a:endParaRPr lang="en-US"/>
          </a:p>
        </p:txBody>
      </p:sp>
    </p:spTree>
    <p:extLst>
      <p:ext uri="{BB962C8B-B14F-4D97-AF65-F5344CB8AC3E}">
        <p14:creationId xmlns:p14="http://schemas.microsoft.com/office/powerpoint/2010/main" val="2115533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32C5D6-E61E-E147-842C-F97AC0B75974}" type="datetimeFigureOut">
              <a:rPr lang="en-US" smtClean="0"/>
              <a:t>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8845F3-D0FD-EC43-B6CE-33615DC08E0C}" type="slidenum">
              <a:rPr lang="en-US" smtClean="0"/>
              <a:t>‹#›</a:t>
            </a:fld>
            <a:endParaRPr lang="en-US"/>
          </a:p>
        </p:txBody>
      </p:sp>
    </p:spTree>
    <p:extLst>
      <p:ext uri="{BB962C8B-B14F-4D97-AF65-F5344CB8AC3E}">
        <p14:creationId xmlns:p14="http://schemas.microsoft.com/office/powerpoint/2010/main" val="318926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32C5D6-E61E-E147-842C-F97AC0B75974}" type="datetimeFigureOut">
              <a:rPr lang="en-US" smtClean="0"/>
              <a:t>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8845F3-D0FD-EC43-B6CE-33615DC08E0C}" type="slidenum">
              <a:rPr lang="en-US" smtClean="0"/>
              <a:t>‹#›</a:t>
            </a:fld>
            <a:endParaRPr lang="en-US"/>
          </a:p>
        </p:txBody>
      </p:sp>
    </p:spTree>
    <p:extLst>
      <p:ext uri="{BB962C8B-B14F-4D97-AF65-F5344CB8AC3E}">
        <p14:creationId xmlns:p14="http://schemas.microsoft.com/office/powerpoint/2010/main" val="1823907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32C5D6-E61E-E147-842C-F97AC0B75974}" type="datetimeFigureOut">
              <a:rPr lang="en-US" smtClean="0"/>
              <a:t>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8845F3-D0FD-EC43-B6CE-33615DC08E0C}" type="slidenum">
              <a:rPr lang="en-US" smtClean="0"/>
              <a:t>‹#›</a:t>
            </a:fld>
            <a:endParaRPr lang="en-US"/>
          </a:p>
        </p:txBody>
      </p:sp>
    </p:spTree>
    <p:extLst>
      <p:ext uri="{BB962C8B-B14F-4D97-AF65-F5344CB8AC3E}">
        <p14:creationId xmlns:p14="http://schemas.microsoft.com/office/powerpoint/2010/main" val="2053692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32C5D6-E61E-E147-842C-F97AC0B75974}" type="datetimeFigureOut">
              <a:rPr lang="en-US" smtClean="0"/>
              <a:t>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8845F3-D0FD-EC43-B6CE-33615DC08E0C}" type="slidenum">
              <a:rPr lang="en-US" smtClean="0"/>
              <a:t>‹#›</a:t>
            </a:fld>
            <a:endParaRPr lang="en-US"/>
          </a:p>
        </p:txBody>
      </p:sp>
    </p:spTree>
    <p:extLst>
      <p:ext uri="{BB962C8B-B14F-4D97-AF65-F5344CB8AC3E}">
        <p14:creationId xmlns:p14="http://schemas.microsoft.com/office/powerpoint/2010/main" val="1936744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32C5D6-E61E-E147-842C-F97AC0B75974}" type="datetimeFigureOut">
              <a:rPr lang="en-US" smtClean="0"/>
              <a:t>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8845F3-D0FD-EC43-B6CE-33615DC08E0C}" type="slidenum">
              <a:rPr lang="en-US" smtClean="0"/>
              <a:t>‹#›</a:t>
            </a:fld>
            <a:endParaRPr lang="en-US"/>
          </a:p>
        </p:txBody>
      </p:sp>
    </p:spTree>
    <p:extLst>
      <p:ext uri="{BB962C8B-B14F-4D97-AF65-F5344CB8AC3E}">
        <p14:creationId xmlns:p14="http://schemas.microsoft.com/office/powerpoint/2010/main" val="26869956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132C5D6-E61E-E147-842C-F97AC0B75974}" type="datetimeFigureOut">
              <a:rPr lang="en-US" smtClean="0"/>
              <a:t>1/7/23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C8845F3-D0FD-EC43-B6CE-33615DC08E0C}" type="slidenum">
              <a:rPr lang="en-US" smtClean="0"/>
              <a:t>‹#›</a:t>
            </a:fld>
            <a:endParaRPr lang="en-US"/>
          </a:p>
        </p:txBody>
      </p:sp>
    </p:spTree>
    <p:extLst>
      <p:ext uri="{BB962C8B-B14F-4D97-AF65-F5344CB8AC3E}">
        <p14:creationId xmlns:p14="http://schemas.microsoft.com/office/powerpoint/2010/main" val="11167892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A0211178-B89A-E53B-F0F4-A3914DD1ED4A}"/>
              </a:ext>
            </a:extLst>
          </p:cNvPr>
          <p:cNvPicPr>
            <a:picLocks noChangeAspect="1"/>
          </p:cNvPicPr>
          <p:nvPr/>
        </p:nvPicPr>
        <p:blipFill>
          <a:blip r:embed="rId2"/>
          <a:stretch>
            <a:fillRect/>
          </a:stretch>
        </p:blipFill>
        <p:spPr>
          <a:xfrm>
            <a:off x="2500045" y="-154666"/>
            <a:ext cx="7191910" cy="1989847"/>
          </a:xfrm>
          <a:prstGeom prst="rect">
            <a:avLst/>
          </a:prstGeom>
        </p:spPr>
      </p:pic>
      <p:sp>
        <p:nvSpPr>
          <p:cNvPr id="5" name="TextBox 4">
            <a:extLst>
              <a:ext uri="{FF2B5EF4-FFF2-40B4-BE49-F238E27FC236}">
                <a16:creationId xmlns="" xmlns:a16="http://schemas.microsoft.com/office/drawing/2014/main" id="{AAFA0621-3393-1BF7-DEF8-07657A0407D8}"/>
              </a:ext>
            </a:extLst>
          </p:cNvPr>
          <p:cNvSpPr txBox="1"/>
          <p:nvPr/>
        </p:nvSpPr>
        <p:spPr>
          <a:xfrm>
            <a:off x="636998" y="1835181"/>
            <a:ext cx="10859784" cy="4924425"/>
          </a:xfrm>
          <a:prstGeom prst="rect">
            <a:avLst/>
          </a:prstGeom>
          <a:noFill/>
        </p:spPr>
        <p:txBody>
          <a:bodyPr wrap="square">
            <a:spAutoFit/>
          </a:bodyPr>
          <a:lstStyle/>
          <a:p>
            <a:pPr algn="ctr" hangingPunct="0"/>
            <a:r>
              <a:rPr lang="en-AU" sz="2000" dirty="0">
                <a:effectLst/>
                <a:latin typeface="Times" panose="02020603050405020304" pitchFamily="18" charset="0"/>
                <a:ea typeface="PMingLiU" panose="020B0604030504040204" pitchFamily="18" charset="-120"/>
              </a:rPr>
              <a:t>Build out AWS service architecture for Enterprise retail store with following assumptions: 1. 100+ stores 2. Inventory Management 3. Analytics services to be run by the stores.</a:t>
            </a:r>
            <a:endParaRPr lang="en-IN" sz="2000" dirty="0">
              <a:latin typeface="Times" panose="02020603050405020304" pitchFamily="18" charset="0"/>
              <a:ea typeface="PMingLiU" panose="020B0604030504040204" pitchFamily="18" charset="-120"/>
            </a:endParaRPr>
          </a:p>
          <a:p>
            <a:pPr algn="ctr" hangingPunct="0"/>
            <a:r>
              <a:rPr lang="en-AU" sz="2000" dirty="0">
                <a:effectLst/>
                <a:latin typeface="Times New Roman" panose="02020603050405020304" pitchFamily="18" charset="0"/>
                <a:ea typeface="PMingLiU" panose="020B0604030504040204" pitchFamily="18" charset="-120"/>
              </a:rPr>
              <a:t> </a:t>
            </a:r>
            <a:endParaRPr lang="en-IN" sz="2000" dirty="0">
              <a:effectLst/>
              <a:latin typeface="Times" panose="02020603050405020304" pitchFamily="18" charset="0"/>
              <a:ea typeface="PMingLiU" panose="020B0604030504040204" pitchFamily="18" charset="-120"/>
            </a:endParaRPr>
          </a:p>
          <a:p>
            <a:pPr algn="ctr" hangingPunct="0"/>
            <a:r>
              <a:rPr lang="en-AU" sz="2000" dirty="0">
                <a:effectLst/>
                <a:latin typeface="Times New Roman" panose="02020603050405020304" pitchFamily="18" charset="0"/>
                <a:ea typeface="PMingLiU" panose="020B0604030504040204" pitchFamily="18" charset="-120"/>
              </a:rPr>
              <a:t>Assignment Submitted for the requirement of</a:t>
            </a:r>
            <a:endParaRPr lang="en-IN" sz="2000" dirty="0">
              <a:effectLst/>
              <a:latin typeface="Times" panose="02020603050405020304" pitchFamily="18" charset="0"/>
              <a:ea typeface="PMingLiU" panose="020B0604030504040204" pitchFamily="18" charset="-120"/>
            </a:endParaRPr>
          </a:p>
          <a:p>
            <a:pPr algn="ctr" hangingPunct="0"/>
            <a:r>
              <a:rPr lang="en-AU" sz="2000" b="1" dirty="0">
                <a:effectLst/>
                <a:latin typeface="Times New Roman" panose="02020603050405020304" pitchFamily="18" charset="0"/>
                <a:ea typeface="PMingLiU" panose="020B0604030504040204" pitchFamily="18" charset="-120"/>
              </a:rPr>
              <a:t>Technical Coding Research Innovation </a:t>
            </a:r>
            <a:endParaRPr lang="en-IN" sz="2000" dirty="0">
              <a:effectLst/>
              <a:latin typeface="Times" panose="02020603050405020304" pitchFamily="18" charset="0"/>
              <a:ea typeface="PMingLiU" panose="020B0604030504040204" pitchFamily="18" charset="-120"/>
            </a:endParaRPr>
          </a:p>
          <a:p>
            <a:pPr algn="ctr" hangingPunct="0"/>
            <a:r>
              <a:rPr lang="en-AU" sz="2000" dirty="0">
                <a:effectLst/>
                <a:latin typeface="Times New Roman" panose="02020603050405020304" pitchFamily="18" charset="0"/>
                <a:ea typeface="PMingLiU" panose="020B0604030504040204" pitchFamily="18" charset="-120"/>
              </a:rPr>
              <a:t> For the Internship Project work done during </a:t>
            </a:r>
            <a:endParaRPr lang="en-IN" sz="2000" dirty="0">
              <a:effectLst/>
              <a:latin typeface="Times" panose="02020603050405020304" pitchFamily="18" charset="0"/>
              <a:ea typeface="PMingLiU" panose="020B0604030504040204" pitchFamily="18" charset="-120"/>
            </a:endParaRPr>
          </a:p>
          <a:p>
            <a:pPr algn="ctr" hangingPunct="0"/>
            <a:r>
              <a:rPr lang="en-AU" sz="2000" dirty="0">
                <a:effectLst/>
                <a:latin typeface="Times New Roman" panose="02020603050405020304" pitchFamily="18" charset="0"/>
                <a:ea typeface="PMingLiU" panose="020B0604030504040204" pitchFamily="18" charset="-120"/>
              </a:rPr>
              <a:t> </a:t>
            </a:r>
            <a:endParaRPr lang="en-IN" sz="2000" dirty="0">
              <a:effectLst/>
              <a:latin typeface="Times" panose="02020603050405020304" pitchFamily="18" charset="0"/>
              <a:ea typeface="PMingLiU" panose="020B0604030504040204" pitchFamily="18" charset="-120"/>
            </a:endParaRPr>
          </a:p>
          <a:p>
            <a:pPr algn="ctr" hangingPunct="0">
              <a:tabLst>
                <a:tab pos="2865755" algn="ctr"/>
                <a:tab pos="5731510" algn="r"/>
              </a:tabLst>
            </a:pPr>
            <a:r>
              <a:rPr lang="en-AU" sz="2000" b="1" u="sng" dirty="0">
                <a:effectLst/>
                <a:latin typeface="Times" panose="02020603050405020304" pitchFamily="18" charset="0"/>
                <a:ea typeface="PMingLiU" panose="020B0604030504040204" pitchFamily="18" charset="-120"/>
              </a:rPr>
              <a:t>CLOUD COMPUTING USING AWS </a:t>
            </a:r>
            <a:r>
              <a:rPr lang="en-US" sz="2000" b="1" u="sng" dirty="0">
                <a:effectLst/>
                <a:latin typeface="Times New Roman" panose="02020603050405020304" pitchFamily="18" charset="0"/>
                <a:ea typeface="PMingLiU" panose="020B0604030504040204" pitchFamily="18" charset="-120"/>
                <a:cs typeface="Times" panose="02020603050405020304" pitchFamily="18" charset="0"/>
              </a:rPr>
              <a:t>INTERNSHIP</a:t>
            </a:r>
            <a:r>
              <a:rPr lang="en-AU" sz="2000" b="1" u="sng" dirty="0">
                <a:effectLst/>
                <a:latin typeface="Times New Roman" panose="02020603050405020304" pitchFamily="18" charset="0"/>
                <a:ea typeface="PMingLiU" panose="020B0604030504040204" pitchFamily="18" charset="-120"/>
                <a:cs typeface="Times" panose="02020603050405020304" pitchFamily="18" charset="0"/>
              </a:rPr>
              <a:t> PROGRAM</a:t>
            </a:r>
            <a:endParaRPr lang="en-IN" sz="2000" dirty="0">
              <a:effectLst/>
              <a:latin typeface="Times" panose="02020603050405020304" pitchFamily="18" charset="0"/>
              <a:ea typeface="PMingLiU" panose="020B0604030504040204" pitchFamily="18" charset="-120"/>
            </a:endParaRPr>
          </a:p>
          <a:p>
            <a:pPr marL="2856230" indent="219710" hangingPunct="0"/>
            <a:r>
              <a:rPr lang="en-AU" sz="2000" dirty="0">
                <a:effectLst/>
                <a:latin typeface="Times New Roman" panose="02020603050405020304" pitchFamily="18" charset="0"/>
                <a:ea typeface="PMingLiU" panose="020B0604030504040204" pitchFamily="18" charset="-120"/>
              </a:rPr>
              <a:t> by</a:t>
            </a:r>
            <a:r>
              <a:rPr lang="en-AU" sz="3200" dirty="0">
                <a:effectLst/>
                <a:latin typeface="Times New Roman" panose="02020603050405020304" pitchFamily="18" charset="0"/>
                <a:ea typeface="PMingLiU" panose="020B0604030504040204" pitchFamily="18" charset="-120"/>
              </a:rPr>
              <a:t> </a:t>
            </a:r>
            <a:endParaRPr lang="en-IN" sz="1200" dirty="0">
              <a:effectLst/>
              <a:latin typeface="Times" panose="02020603050405020304" pitchFamily="18" charset="0"/>
              <a:ea typeface="PMingLiU" panose="020B0604030504040204" pitchFamily="18" charset="-120"/>
            </a:endParaRPr>
          </a:p>
          <a:p>
            <a:pPr marL="2540000" indent="-342900" hangingPunct="0">
              <a:buFont typeface="+mj-lt"/>
              <a:buAutoNum type="arabicPeriod"/>
            </a:pPr>
            <a:r>
              <a:rPr lang="en-AU" sz="1600" b="1" dirty="0">
                <a:solidFill>
                  <a:srgbClr val="000000"/>
                </a:solidFill>
                <a:latin typeface="Times" panose="02020603050405020304" pitchFamily="18" charset="0"/>
                <a:ea typeface="PMingLiU" panose="020B0604030504040204" pitchFamily="18" charset="-120"/>
              </a:rPr>
              <a:t> Praveen </a:t>
            </a:r>
            <a:r>
              <a:rPr lang="en-AU" sz="1600" b="1" dirty="0" err="1">
                <a:solidFill>
                  <a:srgbClr val="000000"/>
                </a:solidFill>
                <a:latin typeface="Times" panose="02020603050405020304" pitchFamily="18" charset="0"/>
                <a:ea typeface="PMingLiU" panose="020B0604030504040204" pitchFamily="18" charset="-120"/>
              </a:rPr>
              <a:t>Krishnakanth</a:t>
            </a:r>
            <a:r>
              <a:rPr lang="en-AU" sz="1600" b="1" dirty="0">
                <a:solidFill>
                  <a:srgbClr val="000000"/>
                </a:solidFill>
                <a:latin typeface="Times" panose="02020603050405020304" pitchFamily="18" charset="0"/>
                <a:ea typeface="PMingLiU" panose="020B0604030504040204" pitchFamily="18" charset="-120"/>
              </a:rPr>
              <a:t> S : TCRIP01R03</a:t>
            </a:r>
          </a:p>
          <a:p>
            <a:pPr marL="2540000" indent="-342900" hangingPunct="0">
              <a:buFont typeface="+mj-lt"/>
              <a:buAutoNum type="arabicPeriod"/>
            </a:pPr>
            <a:r>
              <a:rPr lang="en-AU" sz="1600" b="1" dirty="0">
                <a:solidFill>
                  <a:srgbClr val="000000"/>
                </a:solidFill>
                <a:latin typeface="Times" panose="02020603050405020304" pitchFamily="18" charset="0"/>
                <a:ea typeface="PMingLiU" panose="020B0604030504040204" pitchFamily="18" charset="-120"/>
              </a:rPr>
              <a:t> </a:t>
            </a:r>
            <a:r>
              <a:rPr lang="en-AU" sz="1600" b="1" dirty="0" err="1">
                <a:solidFill>
                  <a:srgbClr val="000000"/>
                </a:solidFill>
                <a:latin typeface="Times" panose="02020603050405020304" pitchFamily="18" charset="0"/>
                <a:ea typeface="PMingLiU" panose="020B0604030504040204" pitchFamily="18" charset="-120"/>
              </a:rPr>
              <a:t>Nivetha</a:t>
            </a:r>
            <a:r>
              <a:rPr lang="en-AU" sz="1600" b="1" dirty="0">
                <a:solidFill>
                  <a:srgbClr val="000000"/>
                </a:solidFill>
                <a:latin typeface="Times" panose="02020603050405020304" pitchFamily="18" charset="0"/>
                <a:ea typeface="PMingLiU" panose="020B0604030504040204" pitchFamily="18" charset="-120"/>
              </a:rPr>
              <a:t> </a:t>
            </a:r>
            <a:r>
              <a:rPr lang="en-AU" sz="1600" b="1" dirty="0" err="1">
                <a:solidFill>
                  <a:srgbClr val="000000"/>
                </a:solidFill>
                <a:latin typeface="Times" panose="02020603050405020304" pitchFamily="18" charset="0"/>
                <a:ea typeface="PMingLiU" panose="020B0604030504040204" pitchFamily="18" charset="-120"/>
              </a:rPr>
              <a:t>Sankarasubramanian</a:t>
            </a:r>
            <a:r>
              <a:rPr lang="en-AU" sz="1600" b="1" dirty="0">
                <a:solidFill>
                  <a:srgbClr val="000000"/>
                </a:solidFill>
                <a:latin typeface="Times" panose="02020603050405020304" pitchFamily="18" charset="0"/>
                <a:ea typeface="PMingLiU" panose="020B0604030504040204" pitchFamily="18" charset="-120"/>
              </a:rPr>
              <a:t> : TCRIP01R05</a:t>
            </a:r>
          </a:p>
          <a:p>
            <a:pPr marL="2540000" indent="-342900" hangingPunct="0">
              <a:buFont typeface="+mj-lt"/>
              <a:buAutoNum type="arabicPeriod"/>
            </a:pPr>
            <a:r>
              <a:rPr lang="en-AU" sz="1600" b="1" dirty="0">
                <a:solidFill>
                  <a:srgbClr val="000000"/>
                </a:solidFill>
                <a:latin typeface="Times" panose="02020603050405020304" pitchFamily="18" charset="0"/>
                <a:ea typeface="PMingLiU" panose="020B0604030504040204" pitchFamily="18" charset="-120"/>
              </a:rPr>
              <a:t> Amaan Ali Khan B: TCRIP01R18</a:t>
            </a:r>
          </a:p>
          <a:p>
            <a:pPr marL="2540000" indent="-342900" hangingPunct="0">
              <a:buFont typeface="+mj-lt"/>
              <a:buAutoNum type="arabicPeriod"/>
            </a:pPr>
            <a:r>
              <a:rPr lang="en-AU" sz="1600" b="1" dirty="0">
                <a:solidFill>
                  <a:srgbClr val="000000"/>
                </a:solidFill>
                <a:latin typeface="Times" panose="02020603050405020304" pitchFamily="18" charset="0"/>
                <a:ea typeface="PMingLiU" panose="020B0604030504040204" pitchFamily="18" charset="-120"/>
              </a:rPr>
              <a:t> Naveen Kishore P : TCRIP01R02</a:t>
            </a:r>
            <a:endParaRPr lang="en-IN" sz="1600" dirty="0">
              <a:latin typeface="Times" panose="02020603050405020304" pitchFamily="18" charset="0"/>
              <a:ea typeface="PMingLiU" panose="020B0604030504040204" pitchFamily="18" charset="-120"/>
            </a:endParaRPr>
          </a:p>
          <a:p>
            <a:pPr algn="r" hangingPunct="0"/>
            <a:r>
              <a:rPr lang="en-AU" sz="2000" dirty="0">
                <a:effectLst/>
                <a:latin typeface="Times New Roman" panose="02020603050405020304" pitchFamily="18" charset="0"/>
                <a:ea typeface="PMingLiU" panose="020B0604030504040204" pitchFamily="18" charset="-120"/>
              </a:rPr>
              <a:t>                                                                                                            </a:t>
            </a:r>
            <a:r>
              <a:rPr lang="en-AU" sz="2000" dirty="0" err="1">
                <a:effectLst/>
                <a:latin typeface="Times New Roman" panose="02020603050405020304" pitchFamily="18" charset="0"/>
                <a:ea typeface="PMingLiU" panose="020B0604030504040204" pitchFamily="18" charset="-120"/>
              </a:rPr>
              <a:t>Rutuja</a:t>
            </a:r>
            <a:r>
              <a:rPr lang="en-AU" sz="2000" dirty="0">
                <a:effectLst/>
                <a:latin typeface="Times New Roman" panose="02020603050405020304" pitchFamily="18" charset="0"/>
                <a:ea typeface="PMingLiU" panose="020B0604030504040204" pitchFamily="18" charset="-120"/>
              </a:rPr>
              <a:t> </a:t>
            </a:r>
            <a:r>
              <a:rPr lang="en-AU" sz="2000" dirty="0" err="1">
                <a:effectLst/>
                <a:latin typeface="Times New Roman" panose="02020603050405020304" pitchFamily="18" charset="0"/>
                <a:ea typeface="PMingLiU" panose="020B0604030504040204" pitchFamily="18" charset="-120"/>
              </a:rPr>
              <a:t>Doiphode</a:t>
            </a:r>
            <a:endParaRPr lang="en-AU" sz="2000" dirty="0">
              <a:effectLst/>
              <a:latin typeface="Times New Roman" panose="02020603050405020304" pitchFamily="18" charset="0"/>
              <a:ea typeface="PMingLiU" panose="020B0604030504040204" pitchFamily="18" charset="-120"/>
            </a:endParaRPr>
          </a:p>
          <a:p>
            <a:pPr algn="r" hangingPunct="0"/>
            <a:r>
              <a:rPr lang="en-AU" sz="2000" dirty="0">
                <a:latin typeface="Times New Roman" panose="02020603050405020304" pitchFamily="18" charset="0"/>
                <a:ea typeface="PMingLiU" panose="020B0604030504040204" pitchFamily="18" charset="-120"/>
              </a:rPr>
              <a:t>Date: </a:t>
            </a:r>
            <a:r>
              <a:rPr lang="en-AU" dirty="0">
                <a:latin typeface="Times New Roman" panose="02020603050405020304" pitchFamily="18" charset="0"/>
                <a:ea typeface="PMingLiU" panose="020B0604030504040204" pitchFamily="18" charset="-120"/>
              </a:rPr>
              <a:t>06/01/2023                                                                                                                 CO FOUNDER AND CEO</a:t>
            </a:r>
            <a:endParaRPr lang="en-IN" dirty="0">
              <a:effectLst/>
              <a:latin typeface="Times" panose="02020603050405020304" pitchFamily="18" charset="0"/>
              <a:ea typeface="PMingLiU" panose="020B0604030504040204" pitchFamily="18" charset="-120"/>
            </a:endParaRPr>
          </a:p>
          <a:p>
            <a:pPr algn="r" hangingPunct="0"/>
            <a:r>
              <a:rPr lang="en-IN" dirty="0">
                <a:effectLst/>
                <a:latin typeface="Times" panose="02020603050405020304" pitchFamily="18" charset="0"/>
                <a:ea typeface="PMingLiU" panose="020B0604030504040204" pitchFamily="18" charset="-120"/>
              </a:rPr>
              <a:t>                                            TCR INNOVATION</a:t>
            </a:r>
          </a:p>
        </p:txBody>
      </p:sp>
    </p:spTree>
    <p:extLst>
      <p:ext uri="{BB962C8B-B14F-4D97-AF65-F5344CB8AC3E}">
        <p14:creationId xmlns:p14="http://schemas.microsoft.com/office/powerpoint/2010/main" val="802220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5636" y="854879"/>
            <a:ext cx="11263746" cy="6001643"/>
          </a:xfrm>
          <a:prstGeom prst="rect">
            <a:avLst/>
          </a:prstGeom>
          <a:noFill/>
        </p:spPr>
        <p:txBody>
          <a:bodyPr wrap="square" rtlCol="0">
            <a:spAutoFit/>
          </a:bodyPr>
          <a:lstStyle/>
          <a:p>
            <a:r>
              <a:rPr lang="en-US" sz="2400" dirty="0"/>
              <a:t>Inventory management helps companies identify which and how much stock to order at what time. It tracks inventory from purchase to the sale of goods. The practice identifies and responds to trends to ensure there's always enough stock to fulfill customer orders and proper warning of a </a:t>
            </a:r>
            <a:r>
              <a:rPr lang="en-US" sz="2400" dirty="0" smtClean="0"/>
              <a:t>shortage</a:t>
            </a:r>
            <a:r>
              <a:rPr lang="en-US" sz="2400" dirty="0" smtClean="0"/>
              <a:t>.</a:t>
            </a:r>
          </a:p>
          <a:p>
            <a:endParaRPr lang="en-US" sz="2400" dirty="0"/>
          </a:p>
          <a:p>
            <a:r>
              <a:rPr lang="en-US" sz="2400" dirty="0"/>
              <a:t>Inventory Management in Enterprise retail stores is the process of ensuring you have enough inventory to meet customer demand so that you don't end up with too little or too much merchandise. It's essential if you'd like to avoid situations where you run out of popular items or end up with excess items that nobody is </a:t>
            </a:r>
            <a:r>
              <a:rPr lang="en-US" sz="2400"/>
              <a:t>buying</a:t>
            </a:r>
            <a:r>
              <a:rPr lang="en-US" sz="2400" smtClean="0"/>
              <a:t>.</a:t>
            </a:r>
          </a:p>
          <a:p>
            <a:endParaRPr lang="en-US" sz="2400" dirty="0"/>
          </a:p>
          <a:p>
            <a:r>
              <a:rPr lang="en-US" sz="2400" dirty="0"/>
              <a:t>Here, we have a customer who has 100 plus stores across the city and wants to store the data to run their application. Thereby, we need an infrastructure to execute these applications. So, we have used AWS services which provides very efficient and cost-effective way of building a robust service architecture. It provides EC2 instances like Lambda, S3 bucket etc. By using these services we have to build an architecture which explains this problem statement in a detailed form.</a:t>
            </a:r>
          </a:p>
        </p:txBody>
      </p:sp>
      <p:sp>
        <p:nvSpPr>
          <p:cNvPr id="4" name="Rectangle 3"/>
          <p:cNvSpPr/>
          <p:nvPr/>
        </p:nvSpPr>
        <p:spPr>
          <a:xfrm>
            <a:off x="415636" y="239326"/>
            <a:ext cx="5236716" cy="615553"/>
          </a:xfrm>
          <a:prstGeom prst="rect">
            <a:avLst/>
          </a:prstGeom>
        </p:spPr>
        <p:txBody>
          <a:bodyPr wrap="square">
            <a:spAutoFit/>
          </a:bodyPr>
          <a:lstStyle/>
          <a:p>
            <a:r>
              <a:rPr lang="en-US" sz="3400" dirty="0" smtClean="0"/>
              <a:t>PROBLEM STATEMENT</a:t>
            </a:r>
            <a:endParaRPr lang="en-US" sz="3400" dirty="0"/>
          </a:p>
        </p:txBody>
      </p:sp>
    </p:spTree>
    <p:extLst>
      <p:ext uri="{BB962C8B-B14F-4D97-AF65-F5344CB8AC3E}">
        <p14:creationId xmlns:p14="http://schemas.microsoft.com/office/powerpoint/2010/main" val="3746576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87392" y="0"/>
            <a:ext cx="10417215" cy="6858000"/>
          </a:xfrm>
          <a:prstGeom prst="rect">
            <a:avLst/>
          </a:prstGeom>
        </p:spPr>
      </p:pic>
    </p:spTree>
    <p:extLst>
      <p:ext uri="{BB962C8B-B14F-4D97-AF65-F5344CB8AC3E}">
        <p14:creationId xmlns:p14="http://schemas.microsoft.com/office/powerpoint/2010/main" val="1321914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062" y="0"/>
            <a:ext cx="10515600" cy="502779"/>
          </a:xfrm>
        </p:spPr>
        <p:txBody>
          <a:bodyPr>
            <a:normAutofit fontScale="90000"/>
          </a:bodyPr>
          <a:lstStyle/>
          <a:p>
            <a:pPr algn="ctr"/>
            <a:r>
              <a:rPr lang="en-US" dirty="0"/>
              <a:t> Infrastructure and their services</a:t>
            </a:r>
          </a:p>
        </p:txBody>
      </p:sp>
      <p:sp>
        <p:nvSpPr>
          <p:cNvPr id="3" name="Content Placeholder 2"/>
          <p:cNvSpPr>
            <a:spLocks noGrp="1"/>
          </p:cNvSpPr>
          <p:nvPr>
            <p:ph idx="1"/>
          </p:nvPr>
        </p:nvSpPr>
        <p:spPr>
          <a:xfrm>
            <a:off x="0" y="681924"/>
            <a:ext cx="3874576" cy="6741763"/>
          </a:xfrm>
        </p:spPr>
        <p:txBody>
          <a:bodyPr>
            <a:normAutofit fontScale="85000" lnSpcReduction="10000"/>
          </a:bodyPr>
          <a:lstStyle/>
          <a:p>
            <a:pPr marL="342900" indent="-342900">
              <a:buAutoNum type="arabicPeriod"/>
            </a:pPr>
            <a:r>
              <a:rPr lang="en-US" sz="1900" dirty="0"/>
              <a:t>Storage OLTP- S3bucket</a:t>
            </a:r>
          </a:p>
          <a:p>
            <a:r>
              <a:rPr lang="en-US" sz="1900" dirty="0"/>
              <a:t>Amazon Simple Storage Service (Amazon S3) is an object storage service that offers industry-leading scalability, data availability, security, and performance.</a:t>
            </a:r>
          </a:p>
          <a:p>
            <a:pPr marL="0" indent="0">
              <a:buNone/>
            </a:pPr>
            <a:r>
              <a:rPr lang="en-US" sz="1900" dirty="0"/>
              <a:t>2. Networking </a:t>
            </a:r>
            <a:r>
              <a:rPr lang="mr-IN" sz="1900" dirty="0"/>
              <a:t>–</a:t>
            </a:r>
            <a:r>
              <a:rPr lang="en-US" sz="1900" dirty="0"/>
              <a:t> VPC</a:t>
            </a:r>
          </a:p>
          <a:p>
            <a:r>
              <a:rPr lang="en-US" sz="1900" dirty="0"/>
              <a:t>Virtual Private Cloud (VPC) provides networking functionality to Compute Engine virtual machine (VM) instances, Google </a:t>
            </a:r>
            <a:r>
              <a:rPr lang="en-US" sz="1900" dirty="0" err="1"/>
              <a:t>Kubernetes</a:t>
            </a:r>
            <a:r>
              <a:rPr lang="en-US" sz="1900" dirty="0"/>
              <a:t> Engine (GKE) clusters, and the App Engine flexible environment. </a:t>
            </a:r>
          </a:p>
          <a:p>
            <a:pPr marL="0" indent="0">
              <a:buNone/>
            </a:pPr>
            <a:r>
              <a:rPr lang="en-US" sz="1900" dirty="0"/>
              <a:t>3. Backup- S3 glacier</a:t>
            </a:r>
          </a:p>
          <a:p>
            <a:r>
              <a:rPr lang="en-US" sz="1900" dirty="0"/>
              <a:t>Amazon S3 Glacier (S3 Glacier) is a secure and durable service for low-cost data archiving and long-term backup.</a:t>
            </a:r>
          </a:p>
          <a:p>
            <a:r>
              <a:rPr lang="en-US" sz="1900" dirty="0"/>
              <a:t>Amazon Simple Storage Service (Amazon S3) also provides three Amazon S3 Glacier archive storage classes.</a:t>
            </a:r>
          </a:p>
          <a:p>
            <a:pPr marL="0" indent="0">
              <a:buNone/>
            </a:pPr>
            <a:r>
              <a:rPr lang="en-US" sz="1900" dirty="0"/>
              <a:t>4. Amazon </a:t>
            </a:r>
            <a:r>
              <a:rPr lang="en-US" sz="1900" dirty="0" err="1"/>
              <a:t>Cloudwatch</a:t>
            </a:r>
            <a:r>
              <a:rPr lang="en-US" sz="1900" dirty="0"/>
              <a:t>- EC2 instance</a:t>
            </a:r>
          </a:p>
          <a:p>
            <a:pPr marL="0" indent="0">
              <a:buNone/>
            </a:pPr>
            <a:r>
              <a:rPr lang="en-US" sz="1800" dirty="0"/>
              <a:t/>
            </a:r>
            <a:br>
              <a:rPr lang="en-US" sz="1800" dirty="0"/>
            </a:br>
            <a:endParaRPr lang="en-US" sz="1800" dirty="0"/>
          </a:p>
          <a:p>
            <a:endParaRPr lang="en-US" sz="1800" dirty="0"/>
          </a:p>
        </p:txBody>
      </p:sp>
      <p:sp>
        <p:nvSpPr>
          <p:cNvPr id="4" name="TextBox 3"/>
          <p:cNvSpPr txBox="1"/>
          <p:nvPr/>
        </p:nvSpPr>
        <p:spPr>
          <a:xfrm>
            <a:off x="3874576" y="533774"/>
            <a:ext cx="3874576" cy="10372070"/>
          </a:xfrm>
          <a:prstGeom prst="rect">
            <a:avLst/>
          </a:prstGeom>
          <a:noFill/>
        </p:spPr>
        <p:txBody>
          <a:bodyPr wrap="square" rtlCol="0">
            <a:spAutoFit/>
          </a:bodyPr>
          <a:lstStyle/>
          <a:p>
            <a:r>
              <a:rPr lang="en-US" sz="1600" dirty="0"/>
              <a:t>5. Server </a:t>
            </a:r>
            <a:r>
              <a:rPr lang="mr-IN" sz="1600" dirty="0"/>
              <a:t>–</a:t>
            </a:r>
            <a:r>
              <a:rPr lang="en-US" sz="1600" dirty="0"/>
              <a:t>EC2 instance</a:t>
            </a:r>
          </a:p>
          <a:p>
            <a:pPr marL="285750" indent="-285750">
              <a:buFont typeface="Arial" charset="0"/>
              <a:buChar char="•"/>
            </a:pPr>
            <a:r>
              <a:rPr lang="en-US" sz="1600" dirty="0"/>
              <a:t>An Amazon EC2 instance is a virtual server in Amazon's Elastic Compute Cloud (EC2) for running applications on the Amazon Web Services (AWS) infrastructure.</a:t>
            </a:r>
          </a:p>
          <a:p>
            <a:r>
              <a:rPr lang="en-US" sz="1600" dirty="0"/>
              <a:t>6.  Data warehouse- Redshift</a:t>
            </a:r>
          </a:p>
          <a:p>
            <a:pPr marL="285750" indent="-285750">
              <a:buFont typeface="Arial" charset="0"/>
              <a:buChar char="•"/>
            </a:pPr>
            <a:r>
              <a:rPr lang="en-US" sz="1600" dirty="0"/>
              <a:t>Amazon Redshift is a fully managed, petabyte-scale data warehouse service in the cloud. You can start with just a few hundred gigabytes of data and scale to a petabyte or more. This allows you to use your data to gain new insights for your business and customers.</a:t>
            </a:r>
          </a:p>
          <a:p>
            <a:endParaRPr lang="en-US" sz="1600" dirty="0"/>
          </a:p>
          <a:p>
            <a:r>
              <a:rPr lang="en-US" sz="1600" dirty="0"/>
              <a:t>7.  API services- AWS Lambda</a:t>
            </a:r>
          </a:p>
          <a:p>
            <a:pPr marL="285750" indent="-285750">
              <a:buFont typeface="Arial" charset="0"/>
              <a:buChar char="•"/>
            </a:pPr>
            <a:r>
              <a:rPr lang="en-US" sz="1600" dirty="0"/>
              <a:t>AWS Lambda allows you to add custom logic to AWS resources such as Amazon S3 buckets and Amazon Dynamo DB tables, so you can easily apply compute to data as it enters or moves through the cloud. </a:t>
            </a:r>
          </a:p>
          <a:p>
            <a:r>
              <a:rPr lang="en-US" sz="1600" dirty="0"/>
              <a:t>8.  </a:t>
            </a:r>
            <a:r>
              <a:rPr lang="en-US" sz="1600" dirty="0" err="1"/>
              <a:t>CloudWatch</a:t>
            </a:r>
            <a:r>
              <a:rPr lang="en-US" sz="1600" dirty="0"/>
              <a:t> Alarms </a:t>
            </a:r>
            <a:r>
              <a:rPr lang="mr-IN" sz="1600" dirty="0"/>
              <a:t>–</a:t>
            </a:r>
            <a:r>
              <a:rPr lang="en-US" sz="1600" dirty="0"/>
              <a:t> </a:t>
            </a:r>
          </a:p>
          <a:p>
            <a:r>
              <a:rPr lang="en-US" sz="1600" dirty="0"/>
              <a:t>It monitors the Amazon </a:t>
            </a:r>
            <a:r>
              <a:rPr lang="en-US" sz="1600" dirty="0" err="1"/>
              <a:t>CloudWatch</a:t>
            </a:r>
            <a:endParaRPr lang="en-US" sz="16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TextBox 4"/>
          <p:cNvSpPr txBox="1"/>
          <p:nvPr/>
        </p:nvSpPr>
        <p:spPr>
          <a:xfrm>
            <a:off x="7871846" y="435997"/>
            <a:ext cx="3735092" cy="6494085"/>
          </a:xfrm>
          <a:prstGeom prst="rect">
            <a:avLst/>
          </a:prstGeom>
          <a:noFill/>
        </p:spPr>
        <p:txBody>
          <a:bodyPr wrap="square" rtlCol="0">
            <a:spAutoFit/>
          </a:bodyPr>
          <a:lstStyle/>
          <a:p>
            <a:r>
              <a:rPr lang="en-US" sz="1600" dirty="0"/>
              <a:t>9. Load balancing- Load balancer</a:t>
            </a:r>
          </a:p>
          <a:p>
            <a:pPr marL="285750" indent="-285750">
              <a:buFont typeface="Arial" charset="0"/>
              <a:buChar char="•"/>
            </a:pPr>
            <a:r>
              <a:rPr lang="en-US" sz="1600" dirty="0"/>
              <a:t>A load balancer serves as the single point of contact for clients. The load balancer distributes incoming application traffic across multiple targets, such as EC2 instances, in multiple Availability Zones. This increases the availability of your application. </a:t>
            </a:r>
          </a:p>
          <a:p>
            <a:r>
              <a:rPr lang="en-US" sz="1600" dirty="0"/>
              <a:t>10.  Inventory management- S3 Glacier</a:t>
            </a:r>
          </a:p>
          <a:p>
            <a:pPr marL="285750" indent="-285750">
              <a:buFont typeface="Arial" charset="0"/>
              <a:buChar char="•"/>
            </a:pPr>
            <a:r>
              <a:rPr lang="en-US" sz="1600" dirty="0"/>
              <a:t>Inventory management is the process of keeping track of the items in your warehouse. </a:t>
            </a:r>
            <a:r>
              <a:rPr lang="en-US" sz="1400" dirty="0"/>
              <a:t>They</a:t>
            </a:r>
            <a:r>
              <a:rPr lang="en-US" sz="1600" dirty="0"/>
              <a:t> use S3 glacier for backup and gets its storage through EC2 instance.</a:t>
            </a:r>
          </a:p>
          <a:p>
            <a:r>
              <a:rPr lang="en-US" sz="1600" dirty="0"/>
              <a:t>11.  AWS System Manager-EC2 instance</a:t>
            </a:r>
          </a:p>
          <a:p>
            <a:pPr marL="285750" indent="-285750">
              <a:buFont typeface="Arial" charset="0"/>
              <a:buChar char="•"/>
            </a:pPr>
            <a:r>
              <a:rPr lang="en-US" sz="1600" dirty="0"/>
              <a:t>AWS Systems Manager allows you to safely automate common and repetitive IT operations and management tasks.</a:t>
            </a:r>
          </a:p>
          <a:p>
            <a:r>
              <a:rPr lang="en-US" sz="1600" dirty="0"/>
              <a:t>12.  AWS Transfer Family-  S3 Glacier</a:t>
            </a:r>
          </a:p>
          <a:p>
            <a:pPr marL="285750" indent="-285750">
              <a:buFont typeface="Arial" charset="0"/>
              <a:buChar char="•"/>
            </a:pPr>
            <a:r>
              <a:rPr lang="en-US" sz="1600" dirty="0"/>
              <a:t>AWS Transfer Family securely scales your recurring business-to-business file transfers to AWS Storage services using SFTP, FTPS, FTP, and AS2 protocols.</a:t>
            </a:r>
          </a:p>
        </p:txBody>
      </p:sp>
    </p:spTree>
    <p:extLst>
      <p:ext uri="{BB962C8B-B14F-4D97-AF65-F5344CB8AC3E}">
        <p14:creationId xmlns:p14="http://schemas.microsoft.com/office/powerpoint/2010/main" val="644650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20"/>
            <a:ext cx="10515600" cy="1325563"/>
          </a:xfrm>
        </p:spPr>
        <p:txBody>
          <a:bodyPr/>
          <a:lstStyle/>
          <a:p>
            <a:pPr algn="ctr"/>
            <a:r>
              <a:rPr lang="en-GB" b="1" dirty="0">
                <a:cs typeface="Calibri Light"/>
              </a:rPr>
              <a:t>OUTCOME</a:t>
            </a:r>
          </a:p>
        </p:txBody>
      </p:sp>
      <p:sp>
        <p:nvSpPr>
          <p:cNvPr id="3" name="Subtitle 2"/>
          <p:cNvSpPr>
            <a:spLocks noGrp="1"/>
          </p:cNvSpPr>
          <p:nvPr>
            <p:ph idx="1"/>
          </p:nvPr>
        </p:nvSpPr>
        <p:spPr>
          <a:xfrm>
            <a:off x="838200" y="665401"/>
            <a:ext cx="10515600" cy="5150327"/>
          </a:xfrm>
        </p:spPr>
        <p:txBody>
          <a:bodyPr vert="horz" lIns="91440" tIns="45720" rIns="91440" bIns="45720" rtlCol="0" anchor="t">
            <a:noAutofit/>
          </a:bodyPr>
          <a:lstStyle/>
          <a:p>
            <a:r>
              <a:rPr lang="en-GB" sz="2200" dirty="0">
                <a:ea typeface="+mn-lt"/>
                <a:cs typeface="+mn-lt"/>
              </a:rPr>
              <a:t>Allowing all the API requests would be dangerous as it might cause issue in security factor and Gateway provides a unified entry point across internal APIs. It allows us to control user access. And it enables security measures, like rate limiting, and applies security policies, like OAuth or JWT. An API gateway is especially important for securing micro services.</a:t>
            </a:r>
            <a:endParaRPr lang="en-GB" sz="2200" dirty="0">
              <a:cs typeface="Calibri" panose="020F0502020204030204"/>
            </a:endParaRPr>
          </a:p>
          <a:p>
            <a:pPr marL="0" indent="0">
              <a:buNone/>
            </a:pPr>
            <a:endParaRPr lang="en-GB" sz="2200" dirty="0">
              <a:ea typeface="+mn-lt"/>
              <a:cs typeface="+mn-lt"/>
            </a:endParaRPr>
          </a:p>
          <a:p>
            <a:r>
              <a:rPr lang="en-GB" sz="2200" dirty="0">
                <a:ea typeface="+mn-lt"/>
                <a:cs typeface="+mn-lt"/>
              </a:rPr>
              <a:t>The load balancer is making use of the two different EC2 instances with two different security groups which distributes the network or application traffic across a number of servers which is increasing the capacity (concurrent users ) and reliability of the applications which ensures that no one server is overworked, which could degrade the performance.</a:t>
            </a:r>
            <a:endParaRPr lang="en-US" sz="2200" dirty="0">
              <a:cs typeface="Calibri"/>
            </a:endParaRPr>
          </a:p>
          <a:p>
            <a:pPr marL="0" indent="0">
              <a:buNone/>
            </a:pPr>
            <a:endParaRPr lang="en-GB" sz="2200" dirty="0">
              <a:ea typeface="+mn-lt"/>
              <a:cs typeface="+mn-lt"/>
            </a:endParaRPr>
          </a:p>
          <a:p>
            <a:r>
              <a:rPr lang="en-GB" sz="2200" dirty="0">
                <a:ea typeface="+mn-lt"/>
                <a:cs typeface="+mn-lt"/>
              </a:rPr>
              <a:t>The lambda is a server less, event-driven compute service that letting us run code for virtually any type of application or backend service without provisioning or managing servers. We can trigger Lambda from over 200 AWS services and software as a service (SaaS) applications.</a:t>
            </a:r>
            <a:endParaRPr lang="en-GB" sz="2200" dirty="0">
              <a:cs typeface="Calibri"/>
            </a:endParaRPr>
          </a:p>
          <a:p>
            <a:endParaRPr lang="en-GB" sz="2200" dirty="0">
              <a:cs typeface="Calibri"/>
            </a:endParaRPr>
          </a:p>
          <a:p>
            <a:endParaRPr lang="en-GB" sz="2200"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3256A58-CB60-BCBB-7594-3503ACFF34A4}"/>
              </a:ext>
            </a:extLst>
          </p:cNvPr>
          <p:cNvSpPr>
            <a:spLocks noGrp="1"/>
          </p:cNvSpPr>
          <p:nvPr>
            <p:ph idx="1"/>
          </p:nvPr>
        </p:nvSpPr>
        <p:spPr>
          <a:xfrm>
            <a:off x="838200" y="0"/>
            <a:ext cx="10515600" cy="4351338"/>
          </a:xfrm>
        </p:spPr>
        <p:txBody>
          <a:bodyPr vert="horz" lIns="91440" tIns="45720" rIns="91440" bIns="45720" rtlCol="0" anchor="t">
            <a:noAutofit/>
          </a:bodyPr>
          <a:lstStyle/>
          <a:p>
            <a:pPr marL="0" indent="0">
              <a:buNone/>
            </a:pPr>
            <a:endParaRPr lang="en-US" sz="2000" dirty="0">
              <a:cs typeface="Calibri"/>
            </a:endParaRPr>
          </a:p>
          <a:p>
            <a:r>
              <a:rPr lang="en-GB" sz="2000" dirty="0">
                <a:ea typeface="+mn-lt"/>
                <a:cs typeface="+mn-lt"/>
              </a:rPr>
              <a:t>And only pay for what we use which is reducing the cost and also it’s</a:t>
            </a:r>
            <a:r>
              <a:rPr lang="en-GB" sz="2000" b="1" dirty="0">
                <a:ea typeface="+mn-lt"/>
                <a:cs typeface="+mn-lt"/>
              </a:rPr>
              <a:t> </a:t>
            </a:r>
            <a:r>
              <a:rPr lang="en-GB" sz="2000" dirty="0">
                <a:ea typeface="+mn-lt"/>
                <a:cs typeface="+mn-lt"/>
              </a:rPr>
              <a:t>allowing developers to build and run services without having to manage the underlying infrastructure.</a:t>
            </a:r>
            <a:r>
              <a:rPr lang="en-US" sz="2000" dirty="0"/>
              <a:t/>
            </a:r>
            <a:br>
              <a:rPr lang="en-US" sz="2000" dirty="0"/>
            </a:br>
            <a:endParaRPr lang="en-US" sz="2000" dirty="0">
              <a:cs typeface="Calibri" panose="020F0502020204030204"/>
            </a:endParaRPr>
          </a:p>
          <a:p>
            <a:r>
              <a:rPr lang="en-GB" sz="2000" dirty="0">
                <a:ea typeface="+mn-lt"/>
                <a:cs typeface="+mn-lt"/>
              </a:rPr>
              <a:t>So to conclude the AWS service architecture for enterprise retail store will help in growth and tracking of the entire retail system. Since migrating to a server less architecture built on AWS—and with fully automated scaling—there’s a huge cut in its infrastructure costs and improved customers’ ticket-purchasing experience and also helped to innovate faster. </a:t>
            </a:r>
            <a:endParaRPr lang="en-US" sz="2000" dirty="0">
              <a:ea typeface="+mn-lt"/>
              <a:cs typeface="+mn-lt"/>
            </a:endParaRPr>
          </a:p>
          <a:p>
            <a:r>
              <a:rPr lang="en-US" sz="2000" dirty="0">
                <a:ea typeface="+mn-lt"/>
                <a:cs typeface="+mn-lt"/>
              </a:rPr>
              <a:t>We are using 100 plus store where we assume 500 users or admins those who work on business transaction (employees) , they will be working for all these 100 plus stores. The calculation we do here is 2 folks per store. So here we have 500 users working for 100 plus stores , for example if we have a store of 10 users the calculation will be 100*10 . So there will be 100 people working but not everyone will be working on inventory management, their jobs will be distributed amongst them .</a:t>
            </a:r>
            <a:r>
              <a:rPr lang="en-US" sz="2000" dirty="0"/>
              <a:t/>
            </a:r>
            <a:br>
              <a:rPr lang="en-US" sz="2000" dirty="0"/>
            </a:br>
            <a:endParaRPr lang="en-US" sz="2000" dirty="0">
              <a:cs typeface="Calibri" panose="020F0502020204030204"/>
            </a:endParaRPr>
          </a:p>
          <a:p>
            <a:r>
              <a:rPr lang="en-GB" sz="2000" dirty="0">
                <a:ea typeface="+mn-lt"/>
                <a:cs typeface="+mn-lt"/>
              </a:rPr>
              <a:t>It will also track all the purchases and sells which will make it easier to stock the most sold good and other analytical calculations while keeping security in mind and prioritising it, we have also implemented highest security on the entire architecture. </a:t>
            </a:r>
            <a:endParaRPr lang="en-GB" sz="2000" dirty="0">
              <a:cs typeface="Calibri"/>
            </a:endParaRPr>
          </a:p>
          <a:p>
            <a:endParaRPr lang="en-GB" sz="2000" dirty="0">
              <a:cs typeface="Calibri"/>
            </a:endParaRPr>
          </a:p>
          <a:p>
            <a:endParaRPr lang="en-GB" sz="2000" dirty="0">
              <a:cs typeface="Calibri"/>
            </a:endParaRPr>
          </a:p>
        </p:txBody>
      </p:sp>
    </p:spTree>
    <p:extLst>
      <p:ext uri="{BB962C8B-B14F-4D97-AF65-F5344CB8AC3E}">
        <p14:creationId xmlns:p14="http://schemas.microsoft.com/office/powerpoint/2010/main" val="3318165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8CD229-813B-BF38-CDD1-9CB6D3176C63}"/>
              </a:ext>
            </a:extLst>
          </p:cNvPr>
          <p:cNvSpPr>
            <a:spLocks noGrp="1"/>
          </p:cNvSpPr>
          <p:nvPr>
            <p:ph type="title"/>
          </p:nvPr>
        </p:nvSpPr>
        <p:spPr/>
        <p:txBody>
          <a:bodyPr>
            <a:normAutofit/>
          </a:bodyPr>
          <a:lstStyle/>
          <a:p>
            <a:r>
              <a:rPr lang="en-GB" sz="3600" dirty="0">
                <a:cs typeface="Calibri Light"/>
              </a:rPr>
              <a:t>Advantages of Cost Optimization:</a:t>
            </a:r>
          </a:p>
        </p:txBody>
      </p:sp>
      <p:sp>
        <p:nvSpPr>
          <p:cNvPr id="3" name="Content Placeholder 2">
            <a:extLst>
              <a:ext uri="{FF2B5EF4-FFF2-40B4-BE49-F238E27FC236}">
                <a16:creationId xmlns="" xmlns:a16="http://schemas.microsoft.com/office/drawing/2014/main" id="{57C068D5-BC9A-32B9-4602-AF3C246B6D44}"/>
              </a:ext>
            </a:extLst>
          </p:cNvPr>
          <p:cNvSpPr>
            <a:spLocks noGrp="1"/>
          </p:cNvSpPr>
          <p:nvPr>
            <p:ph idx="1"/>
          </p:nvPr>
        </p:nvSpPr>
        <p:spPr>
          <a:xfrm>
            <a:off x="838200" y="744076"/>
            <a:ext cx="10515600" cy="4351338"/>
          </a:xfrm>
        </p:spPr>
        <p:txBody>
          <a:bodyPr vert="horz" lIns="91440" tIns="45720" rIns="91440" bIns="45720" rtlCol="0" anchor="t">
            <a:normAutofit/>
          </a:bodyPr>
          <a:lstStyle/>
          <a:p>
            <a:pPr>
              <a:buFont typeface="Arial,Sans-Serif" panose="020B0604020202020204" pitchFamily="34" charset="0"/>
            </a:pPr>
            <a:endParaRPr lang="en-GB" dirty="0">
              <a:cs typeface="Calibri" panose="020F0502020204030204"/>
            </a:endParaRPr>
          </a:p>
          <a:p>
            <a:pPr>
              <a:buFont typeface="Arial,Sans-Serif" panose="020B0604020202020204" pitchFamily="34" charset="0"/>
            </a:pPr>
            <a:endParaRPr lang="en-US" dirty="0">
              <a:ea typeface="+mn-lt"/>
              <a:cs typeface="+mn-lt"/>
            </a:endParaRPr>
          </a:p>
          <a:p>
            <a:pPr>
              <a:buFont typeface="Arial,Sans-Serif" panose="020B0604020202020204" pitchFamily="34" charset="0"/>
            </a:pPr>
            <a:r>
              <a:rPr lang="en-US" dirty="0">
                <a:ea typeface="+mn-lt"/>
                <a:cs typeface="+mn-lt"/>
              </a:rPr>
              <a:t>Cost optimization enables the free flow of data through the optimal usage of network system resources.</a:t>
            </a:r>
          </a:p>
          <a:p>
            <a:pPr>
              <a:buFont typeface="Arial,Sans-Serif" panose="020B0604020202020204" pitchFamily="34" charset="0"/>
            </a:pPr>
            <a:r>
              <a:rPr lang="en-US" dirty="0">
                <a:ea typeface="+mn-lt"/>
                <a:cs typeface="+mn-lt"/>
              </a:rPr>
              <a:t>Cost optimization tracks performance metrics, providing real-time reporting to help network managers proactively manage the network.</a:t>
            </a:r>
          </a:p>
          <a:p>
            <a:pPr>
              <a:buFont typeface="Arial,Sans-Serif" panose="020B0604020202020204" pitchFamily="34" charset="0"/>
            </a:pPr>
            <a:r>
              <a:rPr lang="en-US" dirty="0">
                <a:ea typeface="+mn-lt"/>
                <a:cs typeface="+mn-lt"/>
              </a:rPr>
              <a:t>Cost optimization provides analytics and predictive modeling so that network managers can determine the impact any changes to the architecture will have on the network before they are implemented.</a:t>
            </a:r>
          </a:p>
          <a:p>
            <a:pPr>
              <a:buFont typeface="Arial,Sans-Serif" panose="020B0604020202020204" pitchFamily="34" charset="0"/>
            </a:pPr>
            <a:r>
              <a:rPr lang="en-US" dirty="0">
                <a:ea typeface="+mn-lt"/>
                <a:cs typeface="+mn-lt"/>
              </a:rPr>
              <a:t>All these benefits add up to the most important benefit: driving greater network performance.</a:t>
            </a:r>
          </a:p>
          <a:p>
            <a:endParaRPr lang="en-US" dirty="0">
              <a:ea typeface="+mn-lt"/>
              <a:cs typeface="+mn-lt"/>
            </a:endParaRPr>
          </a:p>
          <a:p>
            <a:endParaRPr lang="en-GB" dirty="0">
              <a:cs typeface="Calibri"/>
            </a:endParaRPr>
          </a:p>
        </p:txBody>
      </p:sp>
      <p:sp>
        <p:nvSpPr>
          <p:cNvPr id="4" name="TextBox 3">
            <a:extLst>
              <a:ext uri="{FF2B5EF4-FFF2-40B4-BE49-F238E27FC236}">
                <a16:creationId xmlns="" xmlns:a16="http://schemas.microsoft.com/office/drawing/2014/main" id="{BC480280-D9FB-5A90-FE3E-4644C4894D34}"/>
              </a:ext>
            </a:extLst>
          </p:cNvPr>
          <p:cNvSpPr txBox="1"/>
          <p:nvPr/>
        </p:nvSpPr>
        <p:spPr>
          <a:xfrm>
            <a:off x="1" y="5571613"/>
            <a:ext cx="12192715" cy="584775"/>
          </a:xfrm>
          <a:prstGeom prst="rect">
            <a:avLst/>
          </a:prstGeom>
          <a:solidFill>
            <a:schemeClr val="accent1">
              <a:lumMod val="75000"/>
            </a:schemeClr>
          </a:solidFill>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white"/>
                </a:solidFill>
                <a:effectLst/>
                <a:uLnTx/>
                <a:uFillTx/>
                <a:latin typeface="Calibri"/>
                <a:ea typeface="Batang"/>
                <a:cs typeface="Calibri"/>
              </a:rPr>
              <a:t>THANK YOU</a:t>
            </a:r>
            <a:endParaRPr kumimoji="0" lang="en-GB" sz="3200" b="1" i="0" u="none" strike="noStrike" kern="1200" cap="none" spc="0" normalizeH="0" baseline="0" noProof="0">
              <a:ln>
                <a:noFill/>
              </a:ln>
              <a:solidFill>
                <a:prstClr val="white"/>
              </a:solidFill>
              <a:effectLst/>
              <a:uLnTx/>
              <a:uFillTx/>
              <a:latin typeface="Calibri"/>
              <a:ea typeface="Batang"/>
              <a:cs typeface="Kartika"/>
            </a:endParaRPr>
          </a:p>
        </p:txBody>
      </p:sp>
    </p:spTree>
    <p:extLst>
      <p:ext uri="{BB962C8B-B14F-4D97-AF65-F5344CB8AC3E}">
        <p14:creationId xmlns:p14="http://schemas.microsoft.com/office/powerpoint/2010/main" val="2403372227"/>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Calibri-Cambria">
      <a:majorFont>
        <a:latin typeface="Calibri" panose="020F0502020204030204"/>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119</TotalTime>
  <Words>322</Words>
  <Application>Microsoft Macintosh PowerPoint</Application>
  <PresentationFormat>Widescreen</PresentationFormat>
  <Paragraphs>79</Paragraphs>
  <Slides>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vt:i4>
      </vt:variant>
    </vt:vector>
  </HeadingPairs>
  <TitlesOfParts>
    <vt:vector size="20" baseType="lpstr">
      <vt:lpstr>Arial,Sans-Serif</vt:lpstr>
      <vt:lpstr>Batang</vt:lpstr>
      <vt:lpstr>Calibri</vt:lpstr>
      <vt:lpstr>Calibri Light</vt:lpstr>
      <vt:lpstr>Cambria</vt:lpstr>
      <vt:lpstr>Kartika</vt:lpstr>
      <vt:lpstr>Mangal</vt:lpstr>
      <vt:lpstr>PMingLiU</vt:lpstr>
      <vt:lpstr>Times</vt:lpstr>
      <vt:lpstr>Times New Roman</vt:lpstr>
      <vt:lpstr>Wingdings 3</vt:lpstr>
      <vt:lpstr>Arial</vt:lpstr>
      <vt:lpstr>Facet</vt:lpstr>
      <vt:lpstr>PowerPoint Presentation</vt:lpstr>
      <vt:lpstr>PowerPoint Presentation</vt:lpstr>
      <vt:lpstr>PowerPoint Presentation</vt:lpstr>
      <vt:lpstr> Infrastructure and their services</vt:lpstr>
      <vt:lpstr>OUTCOME</vt:lpstr>
      <vt:lpstr>PowerPoint Presentation</vt:lpstr>
      <vt:lpstr>Advantages of Cost Optimization: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26</cp:revision>
  <dcterms:created xsi:type="dcterms:W3CDTF">2023-01-03T09:01:14Z</dcterms:created>
  <dcterms:modified xsi:type="dcterms:W3CDTF">2023-01-07T04:34:44Z</dcterms:modified>
</cp:coreProperties>
</file>