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6" r:id="rId5"/>
    <p:sldId id="261" r:id="rId6"/>
    <p:sldId id="267" r:id="rId7"/>
    <p:sldId id="258" r:id="rId8"/>
    <p:sldId id="260" r:id="rId9"/>
    <p:sldId id="268" r:id="rId10"/>
    <p:sldId id="269" r:id="rId11"/>
    <p:sldId id="263" r:id="rId12"/>
    <p:sldId id="27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5184" autoAdjust="0"/>
  </p:normalViewPr>
  <p:slideViewPr>
    <p:cSldViewPr snapToGrid="0" showGuides="1">
      <p:cViewPr varScale="1">
        <p:scale>
          <a:sx n="81" d="100"/>
          <a:sy n="81" d="100"/>
        </p:scale>
        <p:origin x="1003" y="62"/>
      </p:cViewPr>
      <p:guideLst>
        <p:guide orient="horz" pos="2160"/>
        <p:guide pos="3840"/>
      </p:guideLst>
    </p:cSldViewPr>
  </p:slideViewPr>
  <p:outlineViewPr>
    <p:cViewPr>
      <p:scale>
        <a:sx n="33" d="100"/>
        <a:sy n="33" d="100"/>
      </p:scale>
      <p:origin x="0" y="-126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88114-BD37-460D-BB54-83BD5DEF2032}" type="datetimeFigureOut">
              <a:rPr lang="en-IN" smtClean="0"/>
              <a:t>01-12-2022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5EB1-92D4-4B82-9400-186703945177}" type="slidenum">
              <a:rPr lang="en-IN" smtClean="0"/>
              <a:t>‹#›</a:t>
            </a:fld>
            <a:endParaRPr lang="en-IN"/>
          </a:p>
        </p:txBody>
      </p:sp>
    </p:spTree>
    <p:extLst>
      <p:ext uri="{BB962C8B-B14F-4D97-AF65-F5344CB8AC3E}">
        <p14:creationId xmlns:p14="http://schemas.microsoft.com/office/powerpoint/2010/main" val="328718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3F3-B26A-8E42-BC42-9617CBB19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9E0B4-093A-F1CE-C47C-B7C5E582C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40D17-11DD-B1CE-C997-64457AF4DBD5}"/>
              </a:ext>
            </a:extLst>
          </p:cNvPr>
          <p:cNvSpPr>
            <a:spLocks noGrp="1"/>
          </p:cNvSpPr>
          <p:nvPr>
            <p:ph type="dt" sz="half" idx="10"/>
          </p:nvPr>
        </p:nvSpPr>
        <p:spPr/>
        <p:txBody>
          <a:bodyPr/>
          <a:lstStyle/>
          <a:p>
            <a:fld id="{94F0C91E-8BF2-46A6-BDCB-096208DB6DF3}" type="datetime1">
              <a:rPr lang="en-IN" smtClean="0"/>
              <a:t>01-12-2022</a:t>
            </a:fld>
            <a:endParaRPr lang="en-IN"/>
          </a:p>
        </p:txBody>
      </p:sp>
      <p:sp>
        <p:nvSpPr>
          <p:cNvPr id="5" name="Footer Placeholder 4">
            <a:extLst>
              <a:ext uri="{FF2B5EF4-FFF2-40B4-BE49-F238E27FC236}">
                <a16:creationId xmlns:a16="http://schemas.microsoft.com/office/drawing/2014/main" id="{3B4791C3-EA45-EA63-710F-5123668D7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492AA-D5F3-97A9-167D-FDBEEC1D763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79859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D08A-A327-4033-FC42-C0015B8E58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25ED4-886A-0807-B3BA-C989BC3BB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E064D-E8EB-ABFC-0D81-B75490A7BA51}"/>
              </a:ext>
            </a:extLst>
          </p:cNvPr>
          <p:cNvSpPr>
            <a:spLocks noGrp="1"/>
          </p:cNvSpPr>
          <p:nvPr>
            <p:ph type="dt" sz="half" idx="10"/>
          </p:nvPr>
        </p:nvSpPr>
        <p:spPr/>
        <p:txBody>
          <a:bodyPr/>
          <a:lstStyle/>
          <a:p>
            <a:fld id="{32FF8495-BE49-4322-ABE7-DA28A4AD6454}" type="datetime1">
              <a:rPr lang="en-IN" smtClean="0"/>
              <a:t>01-12-2022</a:t>
            </a:fld>
            <a:endParaRPr lang="en-IN"/>
          </a:p>
        </p:txBody>
      </p:sp>
      <p:sp>
        <p:nvSpPr>
          <p:cNvPr id="5" name="Footer Placeholder 4">
            <a:extLst>
              <a:ext uri="{FF2B5EF4-FFF2-40B4-BE49-F238E27FC236}">
                <a16:creationId xmlns:a16="http://schemas.microsoft.com/office/drawing/2014/main" id="{F86FD5DF-3638-7003-CB69-25A4622B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0702D-DF05-B08A-1943-EE5B3513232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226517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8D6CC-F110-C4E7-7D6F-1335508142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40A57-0D27-AD9F-A586-C86457237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41D9C-8822-A994-594E-007A0D45A338}"/>
              </a:ext>
            </a:extLst>
          </p:cNvPr>
          <p:cNvSpPr>
            <a:spLocks noGrp="1"/>
          </p:cNvSpPr>
          <p:nvPr>
            <p:ph type="dt" sz="half" idx="10"/>
          </p:nvPr>
        </p:nvSpPr>
        <p:spPr/>
        <p:txBody>
          <a:bodyPr/>
          <a:lstStyle/>
          <a:p>
            <a:fld id="{BD3E798C-04DF-414D-908C-1FD206C7D713}" type="datetime1">
              <a:rPr lang="en-IN" smtClean="0"/>
              <a:t>01-12-2022</a:t>
            </a:fld>
            <a:endParaRPr lang="en-IN"/>
          </a:p>
        </p:txBody>
      </p:sp>
      <p:sp>
        <p:nvSpPr>
          <p:cNvPr id="5" name="Footer Placeholder 4">
            <a:extLst>
              <a:ext uri="{FF2B5EF4-FFF2-40B4-BE49-F238E27FC236}">
                <a16:creationId xmlns:a16="http://schemas.microsoft.com/office/drawing/2014/main" id="{D74AA530-968A-66A9-F6A9-912931BD3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0A150-8FBE-218F-04E7-69DCA55764B6}"/>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401090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738-FB16-CFBD-4F0C-6BA7EAFD7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BA9190-8A26-2885-B442-9B26BAF4B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E230D-45E4-358F-8873-7DFF8E722B8C}"/>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Footer Placeholder 4">
            <a:extLst>
              <a:ext uri="{FF2B5EF4-FFF2-40B4-BE49-F238E27FC236}">
                <a16:creationId xmlns:a16="http://schemas.microsoft.com/office/drawing/2014/main" id="{4AD7658B-EAFD-D762-0822-A569D255C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21CE4-D7DF-2003-2A43-B6ED59CF5C53}"/>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7351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4E96-665B-F5F0-A606-68CF290CA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84E4A-5DD5-C4A9-99FD-60AAAE2CB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EAFBF-92A1-005C-9D1F-301D1CA93C5B}"/>
              </a:ext>
            </a:extLst>
          </p:cNvPr>
          <p:cNvSpPr>
            <a:spLocks noGrp="1"/>
          </p:cNvSpPr>
          <p:nvPr>
            <p:ph type="dt" sz="half" idx="10"/>
          </p:nvPr>
        </p:nvSpPr>
        <p:spPr/>
        <p:txBody>
          <a:bodyPr/>
          <a:lstStyle/>
          <a:p>
            <a:fld id="{8FFF0E58-B870-4545-8506-8BA59547F95C}" type="datetime1">
              <a:rPr lang="en-IN" smtClean="0"/>
              <a:t>01-12-2022</a:t>
            </a:fld>
            <a:endParaRPr lang="en-IN"/>
          </a:p>
        </p:txBody>
      </p:sp>
      <p:sp>
        <p:nvSpPr>
          <p:cNvPr id="5" name="Footer Placeholder 4">
            <a:extLst>
              <a:ext uri="{FF2B5EF4-FFF2-40B4-BE49-F238E27FC236}">
                <a16:creationId xmlns:a16="http://schemas.microsoft.com/office/drawing/2014/main" id="{A121225E-8722-3C16-E36E-C15C65AEA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E0C37-0430-796D-1467-5362D327921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301978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06A5-2DBE-F2BC-7AF6-287BB55CB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AD6BE-F258-B443-9AEF-5646D2E16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A198AB-8848-06DA-CEA9-C1C2557A5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D6E818-50EC-6783-173C-5BCCDA97A398}"/>
              </a:ext>
            </a:extLst>
          </p:cNvPr>
          <p:cNvSpPr>
            <a:spLocks noGrp="1"/>
          </p:cNvSpPr>
          <p:nvPr>
            <p:ph type="dt" sz="half" idx="10"/>
          </p:nvPr>
        </p:nvSpPr>
        <p:spPr/>
        <p:txBody>
          <a:bodyPr/>
          <a:lstStyle/>
          <a:p>
            <a:fld id="{43CDDD21-F00A-4C21-B958-FE6834571733}" type="datetime1">
              <a:rPr lang="en-IN" smtClean="0"/>
              <a:t>01-12-2022</a:t>
            </a:fld>
            <a:endParaRPr lang="en-IN"/>
          </a:p>
        </p:txBody>
      </p:sp>
      <p:sp>
        <p:nvSpPr>
          <p:cNvPr id="6" name="Footer Placeholder 5">
            <a:extLst>
              <a:ext uri="{FF2B5EF4-FFF2-40B4-BE49-F238E27FC236}">
                <a16:creationId xmlns:a16="http://schemas.microsoft.com/office/drawing/2014/main" id="{F5498661-1B0B-CEF7-CC42-883FFCD0A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9AB1B-8C20-551F-E3A6-CA745BF4245F}"/>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352070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08C6-8792-6C1B-41A0-3054466ABB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F12D4-312C-F2E5-6096-CB6A7F4A7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9F016-4CED-8CC2-BEB8-EFE258CDD6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F5E64F-FE1F-18CD-0F1B-011AD4926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A4494-723F-042F-036B-E6ACFBF30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1343D0-E503-865B-2631-8F2BE29FEAAE}"/>
              </a:ext>
            </a:extLst>
          </p:cNvPr>
          <p:cNvSpPr>
            <a:spLocks noGrp="1"/>
          </p:cNvSpPr>
          <p:nvPr>
            <p:ph type="dt" sz="half" idx="10"/>
          </p:nvPr>
        </p:nvSpPr>
        <p:spPr/>
        <p:txBody>
          <a:bodyPr/>
          <a:lstStyle/>
          <a:p>
            <a:fld id="{02886F2F-5E36-45C0-BC07-6E86FB66B6F8}" type="datetime1">
              <a:rPr lang="en-IN" smtClean="0"/>
              <a:t>01-12-2022</a:t>
            </a:fld>
            <a:endParaRPr lang="en-IN"/>
          </a:p>
        </p:txBody>
      </p:sp>
      <p:sp>
        <p:nvSpPr>
          <p:cNvPr id="8" name="Footer Placeholder 7">
            <a:extLst>
              <a:ext uri="{FF2B5EF4-FFF2-40B4-BE49-F238E27FC236}">
                <a16:creationId xmlns:a16="http://schemas.microsoft.com/office/drawing/2014/main" id="{D6524F58-A672-9FDE-1EF3-E25CB6089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AC2F8E-64FA-79FC-EB0D-E02443BA4341}"/>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6457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7934-CFA7-CA19-ABAB-C0203DCB5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874166-31EA-3E2C-5D41-9997CEF4D4F3}"/>
              </a:ext>
            </a:extLst>
          </p:cNvPr>
          <p:cNvSpPr>
            <a:spLocks noGrp="1"/>
          </p:cNvSpPr>
          <p:nvPr>
            <p:ph type="dt" sz="half" idx="10"/>
          </p:nvPr>
        </p:nvSpPr>
        <p:spPr/>
        <p:txBody>
          <a:bodyPr/>
          <a:lstStyle/>
          <a:p>
            <a:fld id="{9E09EC18-56FC-48E8-A9EF-4FF37BEDECD3}" type="datetime1">
              <a:rPr lang="en-IN" smtClean="0"/>
              <a:t>01-12-2022</a:t>
            </a:fld>
            <a:endParaRPr lang="en-IN"/>
          </a:p>
        </p:txBody>
      </p:sp>
      <p:sp>
        <p:nvSpPr>
          <p:cNvPr id="4" name="Footer Placeholder 3">
            <a:extLst>
              <a:ext uri="{FF2B5EF4-FFF2-40B4-BE49-F238E27FC236}">
                <a16:creationId xmlns:a16="http://schemas.microsoft.com/office/drawing/2014/main" id="{19512EA7-A379-5575-933B-1D5C95738D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61F13E-5CB5-180A-1CA6-528D4DCB9C40}"/>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52348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1AD3C-691A-8E5B-316D-C80BE497C9D7}"/>
              </a:ext>
            </a:extLst>
          </p:cNvPr>
          <p:cNvSpPr>
            <a:spLocks noGrp="1"/>
          </p:cNvSpPr>
          <p:nvPr>
            <p:ph type="dt" sz="half" idx="10"/>
          </p:nvPr>
        </p:nvSpPr>
        <p:spPr/>
        <p:txBody>
          <a:bodyPr/>
          <a:lstStyle/>
          <a:p>
            <a:fld id="{5F7A7BF9-55DA-4F73-8EFB-84F1FB5D71B8}" type="datetime1">
              <a:rPr lang="en-IN" smtClean="0"/>
              <a:t>01-12-2022</a:t>
            </a:fld>
            <a:endParaRPr lang="en-IN"/>
          </a:p>
        </p:txBody>
      </p:sp>
      <p:sp>
        <p:nvSpPr>
          <p:cNvPr id="3" name="Footer Placeholder 2">
            <a:extLst>
              <a:ext uri="{FF2B5EF4-FFF2-40B4-BE49-F238E27FC236}">
                <a16:creationId xmlns:a16="http://schemas.microsoft.com/office/drawing/2014/main" id="{3B7A588C-DA7C-84F8-E4C8-F8B38685D4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29EBB2-E9CB-AF72-3EA1-5D5B5789B1EE}"/>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58669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FC20-642B-7B76-5CE0-EF5B4FBA1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7DA74E-2A58-6174-0D9B-F1C03577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4786E-8C54-DAFD-2515-B4449F5E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92A6-B677-B2A1-A545-662E0BC8115C}"/>
              </a:ext>
            </a:extLst>
          </p:cNvPr>
          <p:cNvSpPr>
            <a:spLocks noGrp="1"/>
          </p:cNvSpPr>
          <p:nvPr>
            <p:ph type="dt" sz="half" idx="10"/>
          </p:nvPr>
        </p:nvSpPr>
        <p:spPr/>
        <p:txBody>
          <a:bodyPr/>
          <a:lstStyle/>
          <a:p>
            <a:fld id="{1B8681DD-3342-4135-8089-7806BB2B9488}" type="datetime1">
              <a:rPr lang="en-IN" smtClean="0"/>
              <a:t>01-12-2022</a:t>
            </a:fld>
            <a:endParaRPr lang="en-IN"/>
          </a:p>
        </p:txBody>
      </p:sp>
      <p:sp>
        <p:nvSpPr>
          <p:cNvPr id="6" name="Footer Placeholder 5">
            <a:extLst>
              <a:ext uri="{FF2B5EF4-FFF2-40B4-BE49-F238E27FC236}">
                <a16:creationId xmlns:a16="http://schemas.microsoft.com/office/drawing/2014/main" id="{EB4A88B7-2EE2-3EB4-70F3-206E2D852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DF2E9-935D-F743-0AFD-C0885718CBF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43129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B484-C661-17B3-F961-1544C5D79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DDE547-1BD3-A765-4569-9E7884102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A095AA-F828-DE53-F1BE-71D9B6D0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EEE9E-B8AA-CAD2-1187-0A96C7444872}"/>
              </a:ext>
            </a:extLst>
          </p:cNvPr>
          <p:cNvSpPr>
            <a:spLocks noGrp="1"/>
          </p:cNvSpPr>
          <p:nvPr>
            <p:ph type="dt" sz="half" idx="10"/>
          </p:nvPr>
        </p:nvSpPr>
        <p:spPr/>
        <p:txBody>
          <a:bodyPr/>
          <a:lstStyle/>
          <a:p>
            <a:fld id="{3E7854CE-D4E9-4B56-8CC6-46A4C727AAB3}" type="datetime1">
              <a:rPr lang="en-IN" smtClean="0"/>
              <a:t>01-12-2022</a:t>
            </a:fld>
            <a:endParaRPr lang="en-IN"/>
          </a:p>
        </p:txBody>
      </p:sp>
      <p:sp>
        <p:nvSpPr>
          <p:cNvPr id="6" name="Footer Placeholder 5">
            <a:extLst>
              <a:ext uri="{FF2B5EF4-FFF2-40B4-BE49-F238E27FC236}">
                <a16:creationId xmlns:a16="http://schemas.microsoft.com/office/drawing/2014/main" id="{1573F1C0-32C1-38BE-133F-93FF477E9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BA022-554C-0D70-6E15-4D6F31DE1D12}"/>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255246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DD96E-F39D-4285-5E47-170A926A6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799BF-F5A4-434E-B099-A7D0F42B3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166BA-0018-B64B-2C53-55CA95AA1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149DD-C868-4671-A67D-0BC5A2E647F8}" type="datetime1">
              <a:rPr lang="en-IN" smtClean="0"/>
              <a:t>01-12-2022</a:t>
            </a:fld>
            <a:endParaRPr lang="en-IN"/>
          </a:p>
        </p:txBody>
      </p:sp>
      <p:sp>
        <p:nvSpPr>
          <p:cNvPr id="5" name="Footer Placeholder 4">
            <a:extLst>
              <a:ext uri="{FF2B5EF4-FFF2-40B4-BE49-F238E27FC236}">
                <a16:creationId xmlns:a16="http://schemas.microsoft.com/office/drawing/2014/main" id="{B5969418-B7D6-E2C3-17FF-993CD4B99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045E-A326-8866-55D8-6F5B51421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90A-22A6-43F3-ABC3-AAAD0036C12E}" type="slidenum">
              <a:rPr lang="en-IN" smtClean="0"/>
              <a:t>‹#›</a:t>
            </a:fld>
            <a:endParaRPr lang="en-IN"/>
          </a:p>
        </p:txBody>
      </p:sp>
    </p:spTree>
    <p:extLst>
      <p:ext uri="{BB962C8B-B14F-4D97-AF65-F5344CB8AC3E}">
        <p14:creationId xmlns:p14="http://schemas.microsoft.com/office/powerpoint/2010/main" val="147705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D:\PROJECT\package%20identitybasedproxy.java.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73874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7D9A-DF87-114B-301F-5CEDA935C7B2}"/>
              </a:ext>
            </a:extLst>
          </p:cNvPr>
          <p:cNvSpPr>
            <a:spLocks noGrp="1"/>
          </p:cNvSpPr>
          <p:nvPr>
            <p:ph type="ctrTitle"/>
          </p:nvPr>
        </p:nvSpPr>
        <p:spPr>
          <a:xfrm>
            <a:off x="1314450" y="2830419"/>
            <a:ext cx="8955181" cy="963706"/>
          </a:xfrm>
        </p:spPr>
        <p:txBody>
          <a:bodyPr>
            <a:noAutofit/>
          </a:bodyPr>
          <a:lstStyle/>
          <a:p>
            <a:r>
              <a:rPr lang="en-GB" sz="2800" b="1" dirty="0">
                <a:latin typeface="Times New Roman" panose="02020603050405020304" pitchFamily="18" charset="0"/>
                <a:cs typeface="Times New Roman" panose="02020603050405020304" pitchFamily="18" charset="0"/>
              </a:rPr>
              <a:t>MAINTAINING INTEGRITY OF EFFECTIVE COMMUNICATION BASED ON PROXY FIREWALL</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255CC3-83A4-870B-5252-F227E54881B9}"/>
              </a:ext>
            </a:extLst>
          </p:cNvPr>
          <p:cNvSpPr>
            <a:spLocks noGrp="1"/>
          </p:cNvSpPr>
          <p:nvPr>
            <p:ph type="subTitle" idx="1"/>
          </p:nvPr>
        </p:nvSpPr>
        <p:spPr>
          <a:xfrm>
            <a:off x="323849" y="5202238"/>
            <a:ext cx="3351679" cy="1350962"/>
          </a:xfrm>
        </p:spPr>
        <p:txBody>
          <a:bodyPr/>
          <a:lstStyle/>
          <a:p>
            <a:r>
              <a:rPr lang="en-GB" b="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RAVEENKUMAR A</a:t>
            </a:r>
            <a:endParaRPr lang="en-IN"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26054C7-772D-1C99-4960-55C5E2FF0E4F}"/>
              </a:ext>
            </a:extLst>
          </p:cNvPr>
          <p:cNvSpPr txBox="1">
            <a:spLocks/>
          </p:cNvSpPr>
          <p:nvPr/>
        </p:nvSpPr>
        <p:spPr>
          <a:xfrm>
            <a:off x="8010524" y="5202238"/>
            <a:ext cx="4002181" cy="1350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r. Mohammed Mallik</a:t>
            </a:r>
            <a:endParaRPr lang="en-IN"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F1B0245-A2C5-7DB7-7D40-FC592B00ECBD}"/>
              </a:ext>
            </a:extLst>
          </p:cNvPr>
          <p:cNvSpPr txBox="1">
            <a:spLocks/>
          </p:cNvSpPr>
          <p:nvPr/>
        </p:nvSpPr>
        <p:spPr>
          <a:xfrm>
            <a:off x="1314450" y="395287"/>
            <a:ext cx="9144000" cy="11096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Rathinam College of Arts and Science</a:t>
            </a:r>
            <a:endParaRPr lang="en-IN" sz="4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EC4033-FA1D-5C48-8775-03564208551D}"/>
              </a:ext>
            </a:extLst>
          </p:cNvPr>
          <p:cNvPicPr>
            <a:picLocks noChangeAspect="1"/>
          </p:cNvPicPr>
          <p:nvPr/>
        </p:nvPicPr>
        <p:blipFill>
          <a:blip r:embed="rId2"/>
          <a:stretch>
            <a:fillRect/>
          </a:stretch>
        </p:blipFill>
        <p:spPr>
          <a:xfrm>
            <a:off x="114300" y="534194"/>
            <a:ext cx="1438275" cy="1238250"/>
          </a:xfrm>
          <a:prstGeom prst="rect">
            <a:avLst/>
          </a:prstGeom>
        </p:spPr>
      </p:pic>
      <p:pic>
        <p:nvPicPr>
          <p:cNvPr id="9" name="Picture 8">
            <a:extLst>
              <a:ext uri="{FF2B5EF4-FFF2-40B4-BE49-F238E27FC236}">
                <a16:creationId xmlns:a16="http://schemas.microsoft.com/office/drawing/2014/main" id="{59198AB1-83BC-12B5-3180-D5DA95F12391}"/>
              </a:ext>
            </a:extLst>
          </p:cNvPr>
          <p:cNvPicPr>
            <a:picLocks noChangeAspect="1"/>
          </p:cNvPicPr>
          <p:nvPr/>
        </p:nvPicPr>
        <p:blipFill>
          <a:blip r:embed="rId3"/>
          <a:stretch>
            <a:fillRect/>
          </a:stretch>
        </p:blipFill>
        <p:spPr>
          <a:xfrm>
            <a:off x="9886950" y="395287"/>
            <a:ext cx="2419350" cy="1209675"/>
          </a:xfrm>
          <a:prstGeom prst="rect">
            <a:avLst/>
          </a:prstGeom>
        </p:spPr>
      </p:pic>
      <p:sp>
        <p:nvSpPr>
          <p:cNvPr id="10" name="Date Placeholder 9">
            <a:extLst>
              <a:ext uri="{FF2B5EF4-FFF2-40B4-BE49-F238E27FC236}">
                <a16:creationId xmlns:a16="http://schemas.microsoft.com/office/drawing/2014/main" id="{F2B81DAD-CDC4-AEFC-4FBA-93607A72CF1A}"/>
              </a:ext>
            </a:extLst>
          </p:cNvPr>
          <p:cNvSpPr>
            <a:spLocks noGrp="1"/>
          </p:cNvSpPr>
          <p:nvPr>
            <p:ph type="dt" sz="half" idx="10"/>
          </p:nvPr>
        </p:nvSpPr>
        <p:spPr/>
        <p:txBody>
          <a:bodyPr/>
          <a:lstStyle/>
          <a:p>
            <a:fld id="{2D7F9243-F050-4F54-8AC8-20B0FC55BE10}" type="datetime1">
              <a:rPr lang="en-IN" smtClean="0"/>
              <a:t>01-12-2022</a:t>
            </a:fld>
            <a:endParaRPr lang="en-IN"/>
          </a:p>
        </p:txBody>
      </p:sp>
      <p:sp>
        <p:nvSpPr>
          <p:cNvPr id="11" name="Slide Number Placeholder 10">
            <a:extLst>
              <a:ext uri="{FF2B5EF4-FFF2-40B4-BE49-F238E27FC236}">
                <a16:creationId xmlns:a16="http://schemas.microsoft.com/office/drawing/2014/main" id="{C5D0B1B4-FD9E-D65C-084C-F86F044A2875}"/>
              </a:ext>
            </a:extLst>
          </p:cNvPr>
          <p:cNvSpPr>
            <a:spLocks noGrp="1"/>
          </p:cNvSpPr>
          <p:nvPr>
            <p:ph type="sldNum" sz="quarter" idx="12"/>
          </p:nvPr>
        </p:nvSpPr>
        <p:spPr/>
        <p:txBody>
          <a:bodyPr/>
          <a:lstStyle/>
          <a:p>
            <a:fld id="{F16E590A-22A6-43F3-ABC3-AAAD0036C12E}" type="slidenum">
              <a:rPr lang="en-IN" smtClean="0"/>
              <a:t>1</a:t>
            </a:fld>
            <a:endParaRPr lang="en-IN"/>
          </a:p>
        </p:txBody>
      </p:sp>
    </p:spTree>
    <p:extLst>
      <p:ext uri="{BB962C8B-B14F-4D97-AF65-F5344CB8AC3E}">
        <p14:creationId xmlns:p14="http://schemas.microsoft.com/office/powerpoint/2010/main" val="226305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F1D4D5-117C-A67D-F847-084125AE153B}"/>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B25C5B7C-0501-B0FD-DA07-71A3459F71B9}"/>
              </a:ext>
            </a:extLst>
          </p:cNvPr>
          <p:cNvSpPr>
            <a:spLocks noGrp="1"/>
          </p:cNvSpPr>
          <p:nvPr>
            <p:ph type="sldNum" sz="quarter" idx="12"/>
          </p:nvPr>
        </p:nvSpPr>
        <p:spPr/>
        <p:txBody>
          <a:bodyPr/>
          <a:lstStyle/>
          <a:p>
            <a:fld id="{F16E590A-22A6-43F3-ABC3-AAAD0036C12E}" type="slidenum">
              <a:rPr lang="en-IN" smtClean="0"/>
              <a:t>10</a:t>
            </a:fld>
            <a:endParaRPr lang="en-IN"/>
          </a:p>
        </p:txBody>
      </p:sp>
      <p:pic>
        <p:nvPicPr>
          <p:cNvPr id="13" name="Picture 2">
            <a:extLst>
              <a:ext uri="{FF2B5EF4-FFF2-40B4-BE49-F238E27FC236}">
                <a16:creationId xmlns:a16="http://schemas.microsoft.com/office/drawing/2014/main" id="{F5ED57C0-F01E-C5F1-756B-EA0B1B686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332" y="-98980"/>
            <a:ext cx="8224544" cy="50987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FEB46B4-1A9C-0D22-0A35-1454CCE145BE}"/>
              </a:ext>
            </a:extLst>
          </p:cNvPr>
          <p:cNvSpPr txBox="1"/>
          <p:nvPr/>
        </p:nvSpPr>
        <p:spPr>
          <a:xfrm>
            <a:off x="4157221" y="5071621"/>
            <a:ext cx="4826523" cy="369332"/>
          </a:xfrm>
          <a:prstGeom prst="rect">
            <a:avLst/>
          </a:prstGeom>
          <a:noFill/>
        </p:spPr>
        <p:txBody>
          <a:bodyPr wrap="square" rtlCol="0">
            <a:spAutoFit/>
          </a:bodyPr>
          <a:lstStyle/>
          <a:p>
            <a:r>
              <a:rPr lang="en-IN" dirty="0">
                <a:highlight>
                  <a:srgbClr val="C0C0C0"/>
                </a:highlight>
                <a:latin typeface="Castellar" panose="020A0402060406010301" pitchFamily="18" charset="0"/>
              </a:rPr>
              <a:t>PROXY SERVER SIMULATION TOOL</a:t>
            </a:r>
            <a:endParaRPr lang="en-US" dirty="0">
              <a:highlight>
                <a:srgbClr val="C0C0C0"/>
              </a:highlight>
              <a:latin typeface="Castellar" panose="020A0402060406010301" pitchFamily="18" charset="0"/>
            </a:endParaRPr>
          </a:p>
        </p:txBody>
      </p:sp>
    </p:spTree>
    <p:extLst>
      <p:ext uri="{BB962C8B-B14F-4D97-AF65-F5344CB8AC3E}">
        <p14:creationId xmlns:p14="http://schemas.microsoft.com/office/powerpoint/2010/main" val="396735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8261-0F3E-2C42-C299-190220E8974C}"/>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Summaries the Ultimate Findings of the Project</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1B1CD1F7-F5BF-CAA0-FB93-3AFFFA0F6F5A}"/>
              </a:ext>
            </a:extLst>
          </p:cNvPr>
          <p:cNvSpPr>
            <a:spLocks noGrp="1"/>
          </p:cNvSpPr>
          <p:nvPr>
            <p:ph idx="1"/>
          </p:nvPr>
        </p:nvSpPr>
        <p:spPr/>
        <p:txBody>
          <a:bodyPr>
            <a:normAutofit fontScale="77500" lnSpcReduction="20000"/>
          </a:bodyPr>
          <a:lstStyle/>
          <a:p>
            <a:pPr>
              <a:lnSpc>
                <a:spcPct val="150000"/>
              </a:lnSpc>
            </a:pPr>
            <a:r>
              <a:rPr lang="en-GB" sz="2800" dirty="0">
                <a:latin typeface="Times New Roman" panose="02020603050405020304" pitchFamily="18" charset="0"/>
                <a:cs typeface="Times New Roman" panose="02020603050405020304" pitchFamily="18" charset="0"/>
              </a:rPr>
              <a:t>It uncovers problems quickly because the specification language syntax enforces correctness. It promotes problem-free software because each step is verified or validated along the way.</a:t>
            </a:r>
          </a:p>
          <a:p>
            <a:pPr>
              <a:lnSpc>
                <a:spcPct val="150000"/>
              </a:lnSpc>
            </a:pPr>
            <a:r>
              <a:rPr lang="en-GB" sz="2800" dirty="0">
                <a:latin typeface="Times New Roman" panose="02020603050405020304" pitchFamily="18" charset="0"/>
                <a:cs typeface="Times New Roman" panose="02020603050405020304" pitchFamily="18" charset="0"/>
              </a:rPr>
              <a:t>They help disambiguate system specifications and articulate implicit assumptions.</a:t>
            </a:r>
          </a:p>
          <a:p>
            <a:pPr>
              <a:lnSpc>
                <a:spcPct val="150000"/>
              </a:lnSpc>
            </a:pPr>
            <a:r>
              <a:rPr lang="en-GB" sz="2800" dirty="0">
                <a:latin typeface="Times New Roman" panose="02020603050405020304" pitchFamily="18" charset="0"/>
                <a:cs typeface="Times New Roman" panose="02020603050405020304" pitchFamily="18" charset="0"/>
              </a:rPr>
              <a:t>They also expose flaws in system requirements, and their rigor enables a better understanding of the problem.</a:t>
            </a:r>
          </a:p>
          <a:p>
            <a:pPr>
              <a:lnSpc>
                <a:spcPct val="150000"/>
              </a:lnSpc>
            </a:pPr>
            <a:r>
              <a:rPr lang="en-GB" sz="2800" dirty="0">
                <a:latin typeface="Times New Roman" panose="02020603050405020304" pitchFamily="18" charset="0"/>
                <a:cs typeface="Times New Roman" panose="02020603050405020304" pitchFamily="18" charset="0"/>
              </a:rPr>
              <a:t>Incrementally grows in effective solution after each iteration.</a:t>
            </a:r>
          </a:p>
          <a:p>
            <a:pPr>
              <a:lnSpc>
                <a:spcPct val="150000"/>
              </a:lnSpc>
            </a:pPr>
            <a:r>
              <a:rPr lang="en-GB" sz="2800" dirty="0">
                <a:latin typeface="Times New Roman" panose="02020603050405020304" pitchFamily="18" charset="0"/>
                <a:cs typeface="Times New Roman" panose="02020603050405020304" pitchFamily="18" charset="0"/>
              </a:rPr>
              <a:t>This model does not involve high complexity rate.</a:t>
            </a:r>
          </a:p>
          <a:p>
            <a:endParaRPr lang="en-IN" dirty="0"/>
          </a:p>
        </p:txBody>
      </p:sp>
      <p:sp>
        <p:nvSpPr>
          <p:cNvPr id="4" name="Date Placeholder 3">
            <a:extLst>
              <a:ext uri="{FF2B5EF4-FFF2-40B4-BE49-F238E27FC236}">
                <a16:creationId xmlns:a16="http://schemas.microsoft.com/office/drawing/2014/main" id="{98E8F951-EDF5-80E0-E85A-C624AA800183}"/>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5A1791FA-65B0-5816-3A7B-E7B48C4082E3}"/>
              </a:ext>
            </a:extLst>
          </p:cNvPr>
          <p:cNvSpPr>
            <a:spLocks noGrp="1"/>
          </p:cNvSpPr>
          <p:nvPr>
            <p:ph type="sldNum" sz="quarter" idx="12"/>
          </p:nvPr>
        </p:nvSpPr>
        <p:spPr/>
        <p:txBody>
          <a:bodyPr/>
          <a:lstStyle/>
          <a:p>
            <a:fld id="{F16E590A-22A6-43F3-ABC3-AAAD0036C12E}" type="slidenum">
              <a:rPr lang="en-IN" smtClean="0"/>
              <a:t>11</a:t>
            </a:fld>
            <a:endParaRPr lang="en-IN"/>
          </a:p>
        </p:txBody>
      </p:sp>
    </p:spTree>
    <p:extLst>
      <p:ext uri="{BB962C8B-B14F-4D97-AF65-F5344CB8AC3E}">
        <p14:creationId xmlns:p14="http://schemas.microsoft.com/office/powerpoint/2010/main" val="355453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3584D-2EA6-D054-F2F5-863EBE6CF96E}"/>
              </a:ext>
            </a:extLst>
          </p:cNvPr>
          <p:cNvSpPr>
            <a:spLocks noGrp="1"/>
          </p:cNvSpPr>
          <p:nvPr>
            <p:ph idx="1"/>
          </p:nvPr>
        </p:nvSpPr>
        <p:spPr>
          <a:xfrm>
            <a:off x="1054100" y="330200"/>
            <a:ext cx="10515600" cy="5732463"/>
          </a:xfrm>
        </p:spPr>
        <p:txBody>
          <a:bodyPr/>
          <a:lstStyle/>
          <a:p>
            <a:r>
              <a:rPr lang="en-IN" dirty="0"/>
              <a:t>Installed Apache web server on cent </a:t>
            </a:r>
            <a:r>
              <a:rPr lang="en-IN" dirty="0" err="1"/>
              <a:t>os</a:t>
            </a:r>
            <a:r>
              <a:rPr lang="en-IN" dirty="0"/>
              <a:t> </a:t>
            </a:r>
          </a:p>
          <a:p>
            <a:r>
              <a:rPr lang="en-IN" dirty="0"/>
              <a:t>And implemented code for database connectivity and sending </a:t>
            </a:r>
          </a:p>
          <a:p>
            <a:pPr marL="0" indent="0">
              <a:buNone/>
            </a:pPr>
            <a:r>
              <a:rPr lang="en-IN" dirty="0"/>
              <a:t>Queries for the database.</a:t>
            </a:r>
          </a:p>
          <a:p>
            <a:r>
              <a:rPr lang="en-IN" dirty="0"/>
              <a:t>Research on implementing a packet filtering firewall </a:t>
            </a:r>
          </a:p>
          <a:p>
            <a:r>
              <a:rPr lang="en-IN" dirty="0"/>
              <a:t>And how the firewall gets in to trouble when there are numerous of packet.</a:t>
            </a:r>
          </a:p>
          <a:p>
            <a:pPr marL="0" indent="0">
              <a:buNone/>
            </a:pPr>
            <a:endParaRPr lang="en-US" dirty="0"/>
          </a:p>
        </p:txBody>
      </p:sp>
      <p:sp>
        <p:nvSpPr>
          <p:cNvPr id="4" name="Date Placeholder 3">
            <a:extLst>
              <a:ext uri="{FF2B5EF4-FFF2-40B4-BE49-F238E27FC236}">
                <a16:creationId xmlns:a16="http://schemas.microsoft.com/office/drawing/2014/main" id="{3E15544E-F673-9DCF-63B7-95B4A32BEBFF}"/>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21C50F36-7462-0827-A8AD-8B9276A6AF90}"/>
              </a:ext>
            </a:extLst>
          </p:cNvPr>
          <p:cNvSpPr>
            <a:spLocks noGrp="1"/>
          </p:cNvSpPr>
          <p:nvPr>
            <p:ph type="sldNum" sz="quarter" idx="12"/>
          </p:nvPr>
        </p:nvSpPr>
        <p:spPr/>
        <p:txBody>
          <a:bodyPr/>
          <a:lstStyle/>
          <a:p>
            <a:fld id="{F16E590A-22A6-43F3-ABC3-AAAD0036C12E}" type="slidenum">
              <a:rPr lang="en-IN" smtClean="0"/>
              <a:t>12</a:t>
            </a:fld>
            <a:endParaRPr lang="en-IN"/>
          </a:p>
        </p:txBody>
      </p:sp>
    </p:spTree>
    <p:extLst>
      <p:ext uri="{BB962C8B-B14F-4D97-AF65-F5344CB8AC3E}">
        <p14:creationId xmlns:p14="http://schemas.microsoft.com/office/powerpoint/2010/main" val="88337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6B0-0133-F8EA-09E7-8E4C494279F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Explanation of Code</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BDB056A1-B76D-7A4C-D462-A70496EDC311}"/>
              </a:ext>
            </a:extLst>
          </p:cNvPr>
          <p:cNvSpPr>
            <a:spLocks noGrp="1"/>
          </p:cNvSpPr>
          <p:nvPr>
            <p:ph idx="1"/>
          </p:nvPr>
        </p:nvSpPr>
        <p:spPr>
          <a:xfrm>
            <a:off x="1371600" y="1690688"/>
            <a:ext cx="9461500" cy="4351338"/>
          </a:xfrm>
        </p:spPr>
        <p:txBody>
          <a:bodyPr/>
          <a:lstStyle/>
          <a:p>
            <a:r>
              <a:rPr lang="en-IN" dirty="0"/>
              <a:t>50% code is implemented </a:t>
            </a:r>
          </a:p>
          <a:p>
            <a:r>
              <a:rPr lang="en-IN" dirty="0"/>
              <a:t>And it is attached as a word document.</a:t>
            </a:r>
          </a:p>
        </p:txBody>
      </p:sp>
      <p:sp>
        <p:nvSpPr>
          <p:cNvPr id="4" name="Date Placeholder 3">
            <a:extLst>
              <a:ext uri="{FF2B5EF4-FFF2-40B4-BE49-F238E27FC236}">
                <a16:creationId xmlns:a16="http://schemas.microsoft.com/office/drawing/2014/main" id="{98585F15-79FB-0550-7D78-E1B2A745C83C}"/>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7E2E792C-1DA8-BA80-9E68-94C2084043A9}"/>
              </a:ext>
            </a:extLst>
          </p:cNvPr>
          <p:cNvSpPr>
            <a:spLocks noGrp="1"/>
          </p:cNvSpPr>
          <p:nvPr>
            <p:ph type="sldNum" sz="quarter" idx="12"/>
          </p:nvPr>
        </p:nvSpPr>
        <p:spPr/>
        <p:txBody>
          <a:bodyPr/>
          <a:lstStyle/>
          <a:p>
            <a:fld id="{F16E590A-22A6-43F3-ABC3-AAAD0036C12E}" type="slidenum">
              <a:rPr lang="en-IN" smtClean="0"/>
              <a:t>13</a:t>
            </a:fld>
            <a:endParaRPr lang="en-IN"/>
          </a:p>
        </p:txBody>
      </p:sp>
      <p:sp>
        <p:nvSpPr>
          <p:cNvPr id="7" name="TextBox 6">
            <a:hlinkClick r:id="rId2" action="ppaction://hlinkfile"/>
            <a:extLst>
              <a:ext uri="{FF2B5EF4-FFF2-40B4-BE49-F238E27FC236}">
                <a16:creationId xmlns:a16="http://schemas.microsoft.com/office/drawing/2014/main" id="{F9A02EA4-EB1A-9D00-9598-869C6C48A8AD}"/>
              </a:ext>
            </a:extLst>
          </p:cNvPr>
          <p:cNvSpPr txBox="1"/>
          <p:nvPr/>
        </p:nvSpPr>
        <p:spPr>
          <a:xfrm>
            <a:off x="1714500" y="3016251"/>
            <a:ext cx="7429500" cy="369332"/>
          </a:xfrm>
          <a:prstGeom prst="rect">
            <a:avLst/>
          </a:prstGeom>
          <a:noFill/>
        </p:spPr>
        <p:txBody>
          <a:bodyPr wrap="square">
            <a:spAutoFit/>
          </a:bodyPr>
          <a:lstStyle/>
          <a:p>
            <a:r>
              <a:rPr lang="en-US" dirty="0"/>
              <a:t>"D:\PROJECT\package identitybasedproxy.java.docx"</a:t>
            </a:r>
          </a:p>
        </p:txBody>
      </p:sp>
    </p:spTree>
    <p:extLst>
      <p:ext uri="{BB962C8B-B14F-4D97-AF65-F5344CB8AC3E}">
        <p14:creationId xmlns:p14="http://schemas.microsoft.com/office/powerpoint/2010/main" val="82789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5AEA-881C-986B-A702-9A4033FF537E}"/>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Problem Statement</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EF828070-64E3-E1E8-2C0F-3BCDE42D9F95}"/>
              </a:ext>
            </a:extLst>
          </p:cNvPr>
          <p:cNvSpPr>
            <a:spLocks noGrp="1"/>
          </p:cNvSpPr>
          <p:nvPr>
            <p:ph idx="1"/>
          </p:nvPr>
        </p:nvSpPr>
        <p:spPr/>
        <p:txBody>
          <a:bodyPr>
            <a:normAutofit fontScale="92500" lnSpcReduction="10000"/>
          </a:bodyPr>
          <a:lstStyle/>
          <a:p>
            <a:pPr algn="just">
              <a:lnSpc>
                <a:spcPct val="150000"/>
              </a:lnSpc>
            </a:pPr>
            <a:r>
              <a:rPr lang="en-GB" sz="2800" dirty="0">
                <a:latin typeface="Times New Roman" panose="02020603050405020304" pitchFamily="18" charset="0"/>
                <a:cs typeface="Times New Roman" panose="02020603050405020304" pitchFamily="18" charset="0"/>
              </a:rPr>
              <a:t>The dynamic redistribution of filtering rules between firewalls, which are located in the same network, is a technical solution that can cope with temporary changes in the traffic load processed by the firewalls themselves.</a:t>
            </a:r>
          </a:p>
          <a:p>
            <a:pPr algn="just">
              <a:lnSpc>
                <a:spcPct val="150000"/>
              </a:lnSpc>
            </a:pPr>
            <a:r>
              <a:rPr lang="en-GB" sz="2800" dirty="0">
                <a:latin typeface="Times New Roman" panose="02020603050405020304" pitchFamily="18" charset="0"/>
                <a:cs typeface="Times New Roman" panose="02020603050405020304" pitchFamily="18" charset="0"/>
              </a:rPr>
              <a:t>This project presents a novel formal model for networks including multiple cascaded firewalls, that can be leveraged to enable the transfer of a set of rules from a firewall to its downstream neighbours when the changes in the input traffic profile suggest to do so.</a:t>
            </a:r>
          </a:p>
          <a:p>
            <a:endParaRPr lang="en-IN" dirty="0"/>
          </a:p>
        </p:txBody>
      </p:sp>
      <p:sp>
        <p:nvSpPr>
          <p:cNvPr id="4" name="Date Placeholder 3">
            <a:extLst>
              <a:ext uri="{FF2B5EF4-FFF2-40B4-BE49-F238E27FC236}">
                <a16:creationId xmlns:a16="http://schemas.microsoft.com/office/drawing/2014/main" id="{C79DDA6F-7F86-6A80-F88E-2A769BCF33B4}"/>
              </a:ext>
            </a:extLst>
          </p:cNvPr>
          <p:cNvSpPr>
            <a:spLocks noGrp="1"/>
          </p:cNvSpPr>
          <p:nvPr>
            <p:ph type="dt" sz="half" idx="10"/>
          </p:nvPr>
        </p:nvSpPr>
        <p:spPr/>
        <p:txBody>
          <a:bodyPr/>
          <a:lstStyle/>
          <a:p>
            <a:fld id="{8CD7EFB9-C64B-4AB4-87DD-B9F0265A91EF}" type="datetime1">
              <a:rPr lang="en-IN" smtClean="0"/>
              <a:t>01-12-2022</a:t>
            </a:fld>
            <a:endParaRPr lang="en-IN"/>
          </a:p>
        </p:txBody>
      </p:sp>
      <p:sp>
        <p:nvSpPr>
          <p:cNvPr id="5" name="Slide Number Placeholder 4">
            <a:extLst>
              <a:ext uri="{FF2B5EF4-FFF2-40B4-BE49-F238E27FC236}">
                <a16:creationId xmlns:a16="http://schemas.microsoft.com/office/drawing/2014/main" id="{228DC1DF-3B37-88F2-E3FF-0DE91A7649B9}"/>
              </a:ext>
            </a:extLst>
          </p:cNvPr>
          <p:cNvSpPr>
            <a:spLocks noGrp="1"/>
          </p:cNvSpPr>
          <p:nvPr>
            <p:ph type="sldNum" sz="quarter" idx="12"/>
          </p:nvPr>
        </p:nvSpPr>
        <p:spPr/>
        <p:txBody>
          <a:bodyPr/>
          <a:lstStyle/>
          <a:p>
            <a:fld id="{F16E590A-22A6-43F3-ABC3-AAAD0036C12E}" type="slidenum">
              <a:rPr lang="en-IN" smtClean="0"/>
              <a:t>2</a:t>
            </a:fld>
            <a:endParaRPr lang="en-IN"/>
          </a:p>
        </p:txBody>
      </p:sp>
    </p:spTree>
    <p:extLst>
      <p:ext uri="{BB962C8B-B14F-4D97-AF65-F5344CB8AC3E}">
        <p14:creationId xmlns:p14="http://schemas.microsoft.com/office/powerpoint/2010/main" val="5630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A454-B853-860C-9016-05C0CD2E231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Literature Review</a:t>
            </a:r>
            <a:endParaRPr lang="en-IN" b="1" dirty="0">
              <a:solidFill>
                <a:srgbClr val="000000"/>
              </a:solidFill>
              <a:latin typeface="Times New Roman" panose="02020603050405020304" pitchFamily="18" charset="0"/>
            </a:endParaRPr>
          </a:p>
        </p:txBody>
      </p:sp>
      <p:graphicFrame>
        <p:nvGraphicFramePr>
          <p:cNvPr id="4" name="Table 4">
            <a:extLst>
              <a:ext uri="{FF2B5EF4-FFF2-40B4-BE49-F238E27FC236}">
                <a16:creationId xmlns:a16="http://schemas.microsoft.com/office/drawing/2014/main" id="{F987C49E-2FBC-5134-B290-B744A03586BC}"/>
              </a:ext>
            </a:extLst>
          </p:cNvPr>
          <p:cNvGraphicFramePr>
            <a:graphicFrameLocks noGrp="1"/>
          </p:cNvGraphicFramePr>
          <p:nvPr>
            <p:extLst>
              <p:ext uri="{D42A27DB-BD31-4B8C-83A1-F6EECF244321}">
                <p14:modId xmlns:p14="http://schemas.microsoft.com/office/powerpoint/2010/main" val="3375908509"/>
              </p:ext>
            </p:extLst>
          </p:nvPr>
        </p:nvGraphicFramePr>
        <p:xfrm>
          <a:off x="376518" y="1488141"/>
          <a:ext cx="10977281" cy="4039896"/>
        </p:xfrm>
        <a:graphic>
          <a:graphicData uri="http://schemas.openxmlformats.org/drawingml/2006/table">
            <a:tbl>
              <a:tblPr firstRow="1" bandRow="1">
                <a:tableStyleId>{5C22544A-7EE6-4342-B048-85BDC9FD1C3A}</a:tableStyleId>
              </a:tblPr>
              <a:tblGrid>
                <a:gridCol w="661452">
                  <a:extLst>
                    <a:ext uri="{9D8B030D-6E8A-4147-A177-3AD203B41FA5}">
                      <a16:colId xmlns:a16="http://schemas.microsoft.com/office/drawing/2014/main" val="99850620"/>
                    </a:ext>
                  </a:extLst>
                </a:gridCol>
                <a:gridCol w="2319593">
                  <a:extLst>
                    <a:ext uri="{9D8B030D-6E8A-4147-A177-3AD203B41FA5}">
                      <a16:colId xmlns:a16="http://schemas.microsoft.com/office/drawing/2014/main" val="1450210136"/>
                    </a:ext>
                  </a:extLst>
                </a:gridCol>
                <a:gridCol w="2378317">
                  <a:extLst>
                    <a:ext uri="{9D8B030D-6E8A-4147-A177-3AD203B41FA5}">
                      <a16:colId xmlns:a16="http://schemas.microsoft.com/office/drawing/2014/main" val="2766976405"/>
                    </a:ext>
                  </a:extLst>
                </a:gridCol>
                <a:gridCol w="2397892">
                  <a:extLst>
                    <a:ext uri="{9D8B030D-6E8A-4147-A177-3AD203B41FA5}">
                      <a16:colId xmlns:a16="http://schemas.microsoft.com/office/drawing/2014/main" val="1219078018"/>
                    </a:ext>
                  </a:extLst>
                </a:gridCol>
                <a:gridCol w="3220027">
                  <a:extLst>
                    <a:ext uri="{9D8B030D-6E8A-4147-A177-3AD203B41FA5}">
                      <a16:colId xmlns:a16="http://schemas.microsoft.com/office/drawing/2014/main" val="2267088877"/>
                    </a:ext>
                  </a:extLst>
                </a:gridCol>
              </a:tblGrid>
              <a:tr h="284093">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a16="http://schemas.microsoft.com/office/drawing/2014/main" val="735994498"/>
                  </a:ext>
                </a:extLst>
              </a:tr>
              <a:tr h="3308376">
                <a:tc>
                  <a:txBody>
                    <a:bodyPr/>
                    <a:lstStyle/>
                    <a:p>
                      <a:r>
                        <a:rPr lang="en-IN" dirty="0">
                          <a:latin typeface="Times New Roman" panose="02020603050405020304" pitchFamily="18" charset="0"/>
                          <a:cs typeface="Times New Roman" panose="02020603050405020304" pitchFamily="18" charset="0"/>
                        </a:rPr>
                        <a:t>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u="none" strike="noStrike" kern="1200" dirty="0" err="1">
                          <a:solidFill>
                            <a:schemeClr val="dk1"/>
                          </a:solidFill>
                          <a:effectLst/>
                          <a:latin typeface="+mn-lt"/>
                          <a:ea typeface="+mn-ea"/>
                          <a:cs typeface="+mn-cs"/>
                          <a:hlinkClick r:id="rId2"/>
                        </a:rPr>
                        <a:t>VNGuard</a:t>
                      </a:r>
                      <a:r>
                        <a:rPr lang="en-GB" sz="1800" b="1" i="0" u="none" strike="noStrike" kern="1200" dirty="0">
                          <a:solidFill>
                            <a:schemeClr val="dk1"/>
                          </a:solidFill>
                          <a:effectLst/>
                          <a:latin typeface="+mn-lt"/>
                          <a:ea typeface="+mn-ea"/>
                          <a:cs typeface="+mn-cs"/>
                          <a:hlinkClick r:id="rId2"/>
                        </a:rPr>
                        <a:t>: An NFV/SDN combination framework for provisioning and managing virtual firewalls</a:t>
                      </a:r>
                      <a:endParaRPr lang="en-GB" sz="1800" b="1" i="0" kern="1200" dirty="0">
                        <a:solidFill>
                          <a:schemeClr val="dk1"/>
                        </a:solidFill>
                        <a:effectLst/>
                        <a:latin typeface="+mn-lt"/>
                        <a:ea typeface="+mn-ea"/>
                        <a:cs typeface="+mn-cs"/>
                      </a:endParaRPr>
                    </a:p>
                    <a:p>
                      <a:endParaRPr lang="en-IN" dirty="0"/>
                    </a:p>
                  </a:txBody>
                  <a:tcPr/>
                </a:tc>
                <a:tc>
                  <a:txBody>
                    <a:bodyPr/>
                    <a:lstStyle/>
                    <a:p>
                      <a:r>
                        <a:rPr lang="en-GB" sz="1800" dirty="0">
                          <a:latin typeface="Times New Roman" panose="02020603050405020304" pitchFamily="18" charset="0"/>
                          <a:cs typeface="Times New Roman" panose="02020603050405020304" pitchFamily="18" charset="0"/>
                        </a:rPr>
                        <a:t>Network Function Virtualization (NFV) together with cloud technology enables users to request creating flexible virtual networks (VNs). Users also have specific security requirements to protect their VNs. </a:t>
                      </a:r>
                      <a:endParaRPr lang="en-IN" dirty="0"/>
                    </a:p>
                  </a:txBody>
                  <a:tcPr/>
                </a:tc>
                <a:tc>
                  <a:txBody>
                    <a:bodyPr/>
                    <a:lstStyle/>
                    <a:p>
                      <a:r>
                        <a:rPr lang="en-GB" sz="1800" dirty="0">
                          <a:latin typeface="Times New Roman" panose="02020603050405020304" pitchFamily="18" charset="0"/>
                          <a:cs typeface="Times New Roman" panose="02020603050405020304" pitchFamily="18" charset="0"/>
                        </a:rPr>
                        <a:t>VNs require new security features that traditional firewalls fail to provide, because traditional firewalls rely greatly on restricted network topology and entry points to provide effective security protection.</a:t>
                      </a:r>
                      <a:endParaRPr lang="en-IN" dirty="0"/>
                    </a:p>
                  </a:txBody>
                  <a:tcPr/>
                </a:tc>
                <a:tc>
                  <a:txBody>
                    <a:bodyPr/>
                    <a:lstStyle/>
                    <a:p>
                      <a:r>
                        <a:rPr lang="en-GB" sz="1800" dirty="0">
                          <a:latin typeface="Times New Roman" panose="02020603050405020304" pitchFamily="18" charset="0"/>
                          <a:cs typeface="Times New Roman" panose="02020603050405020304" pitchFamily="18" charset="0"/>
                        </a:rPr>
                        <a:t>To address this challenge, we propose </a:t>
                      </a:r>
                      <a:r>
                        <a:rPr lang="en-GB" sz="1800" dirty="0" err="1">
                          <a:latin typeface="Times New Roman" panose="02020603050405020304" pitchFamily="18" charset="0"/>
                          <a:cs typeface="Times New Roman" panose="02020603050405020304" pitchFamily="18" charset="0"/>
                        </a:rPr>
                        <a:t>VNGuard</a:t>
                      </a:r>
                      <a:r>
                        <a:rPr lang="en-GB" sz="1800" dirty="0">
                          <a:latin typeface="Times New Roman" panose="02020603050405020304" pitchFamily="18" charset="0"/>
                          <a:cs typeface="Times New Roman" panose="02020603050405020304" pitchFamily="18" charset="0"/>
                        </a:rPr>
                        <a:t>, a framework for effective provision and management of virtual firewalls to safeguard VNs, leveraging features provided by NFV and Software Defined Networking (SDN). </a:t>
                      </a:r>
                      <a:endParaRPr lang="en-IN" dirty="0"/>
                    </a:p>
                  </a:txBody>
                  <a:tcPr/>
                </a:tc>
                <a:extLst>
                  <a:ext uri="{0D108BD9-81ED-4DB2-BD59-A6C34878D82A}">
                    <a16:rowId xmlns:a16="http://schemas.microsoft.com/office/drawing/2014/main" val="4039797497"/>
                  </a:ext>
                </a:extLst>
              </a:tr>
              <a:tr h="28028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70080030"/>
                  </a:ext>
                </a:extLst>
              </a:tr>
            </a:tbl>
          </a:graphicData>
        </a:graphic>
      </p:graphicFrame>
      <p:sp>
        <p:nvSpPr>
          <p:cNvPr id="3" name="Date Placeholder 2">
            <a:extLst>
              <a:ext uri="{FF2B5EF4-FFF2-40B4-BE49-F238E27FC236}">
                <a16:creationId xmlns:a16="http://schemas.microsoft.com/office/drawing/2014/main" id="{06DE61F1-149E-0169-05FC-BE3408F17787}"/>
              </a:ext>
            </a:extLst>
          </p:cNvPr>
          <p:cNvSpPr>
            <a:spLocks noGrp="1"/>
          </p:cNvSpPr>
          <p:nvPr>
            <p:ph type="dt" sz="half" idx="10"/>
          </p:nvPr>
        </p:nvSpPr>
        <p:spPr/>
        <p:txBody>
          <a:bodyPr/>
          <a:lstStyle/>
          <a:p>
            <a:fld id="{A2AD4E02-EE3A-455E-B358-3ED8EE24D2D0}" type="datetime1">
              <a:rPr lang="en-IN" smtClean="0"/>
              <a:t>01-12-2022</a:t>
            </a:fld>
            <a:endParaRPr lang="en-IN"/>
          </a:p>
        </p:txBody>
      </p:sp>
      <p:sp>
        <p:nvSpPr>
          <p:cNvPr id="5" name="Slide Number Placeholder 4">
            <a:extLst>
              <a:ext uri="{FF2B5EF4-FFF2-40B4-BE49-F238E27FC236}">
                <a16:creationId xmlns:a16="http://schemas.microsoft.com/office/drawing/2014/main" id="{EF30687A-00A9-8400-55DD-D84147E26D33}"/>
              </a:ext>
            </a:extLst>
          </p:cNvPr>
          <p:cNvSpPr>
            <a:spLocks noGrp="1"/>
          </p:cNvSpPr>
          <p:nvPr>
            <p:ph type="sldNum" sz="quarter" idx="12"/>
          </p:nvPr>
        </p:nvSpPr>
        <p:spPr/>
        <p:txBody>
          <a:bodyPr/>
          <a:lstStyle/>
          <a:p>
            <a:fld id="{F16E590A-22A6-43F3-ABC3-AAAD0036C12E}" type="slidenum">
              <a:rPr lang="en-IN" smtClean="0"/>
              <a:t>3</a:t>
            </a:fld>
            <a:endParaRPr lang="en-IN"/>
          </a:p>
        </p:txBody>
      </p:sp>
    </p:spTree>
    <p:extLst>
      <p:ext uri="{BB962C8B-B14F-4D97-AF65-F5344CB8AC3E}">
        <p14:creationId xmlns:p14="http://schemas.microsoft.com/office/powerpoint/2010/main" val="193320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18F55E-C86D-07E7-986C-84DEDCB2A846}"/>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780AE098-CFB6-CC6B-F0BA-6FAB696ADBA8}"/>
              </a:ext>
            </a:extLst>
          </p:cNvPr>
          <p:cNvSpPr>
            <a:spLocks noGrp="1"/>
          </p:cNvSpPr>
          <p:nvPr>
            <p:ph type="sldNum" sz="quarter" idx="12"/>
          </p:nvPr>
        </p:nvSpPr>
        <p:spPr/>
        <p:txBody>
          <a:bodyPr/>
          <a:lstStyle/>
          <a:p>
            <a:fld id="{F16E590A-22A6-43F3-ABC3-AAAD0036C12E}" type="slidenum">
              <a:rPr lang="en-IN" smtClean="0"/>
              <a:t>4</a:t>
            </a:fld>
            <a:endParaRPr lang="en-IN"/>
          </a:p>
        </p:txBody>
      </p:sp>
      <p:graphicFrame>
        <p:nvGraphicFramePr>
          <p:cNvPr id="10" name="Table 9">
            <a:extLst>
              <a:ext uri="{FF2B5EF4-FFF2-40B4-BE49-F238E27FC236}">
                <a16:creationId xmlns:a16="http://schemas.microsoft.com/office/drawing/2014/main" id="{47613720-4DB3-9210-CEDB-55D70E6352A8}"/>
              </a:ext>
            </a:extLst>
          </p:cNvPr>
          <p:cNvGraphicFramePr>
            <a:graphicFrameLocks noGrp="1"/>
          </p:cNvGraphicFramePr>
          <p:nvPr>
            <p:extLst>
              <p:ext uri="{D42A27DB-BD31-4B8C-83A1-F6EECF244321}">
                <p14:modId xmlns:p14="http://schemas.microsoft.com/office/powerpoint/2010/main" val="2696353780"/>
              </p:ext>
            </p:extLst>
          </p:nvPr>
        </p:nvGraphicFramePr>
        <p:xfrm>
          <a:off x="409014" y="66675"/>
          <a:ext cx="11135286" cy="6265116"/>
        </p:xfrm>
        <a:graphic>
          <a:graphicData uri="http://schemas.openxmlformats.org/drawingml/2006/table">
            <a:tbl>
              <a:tblPr firstRow="1" bandRow="1">
                <a:tableStyleId>{5C22544A-7EE6-4342-B048-85BDC9FD1C3A}</a:tableStyleId>
              </a:tblPr>
              <a:tblGrid>
                <a:gridCol w="743731">
                  <a:extLst>
                    <a:ext uri="{9D8B030D-6E8A-4147-A177-3AD203B41FA5}">
                      <a16:colId xmlns:a16="http://schemas.microsoft.com/office/drawing/2014/main" val="2576354676"/>
                    </a:ext>
                  </a:extLst>
                </a:gridCol>
                <a:gridCol w="2336621">
                  <a:extLst>
                    <a:ext uri="{9D8B030D-6E8A-4147-A177-3AD203B41FA5}">
                      <a16:colId xmlns:a16="http://schemas.microsoft.com/office/drawing/2014/main" val="156230062"/>
                    </a:ext>
                  </a:extLst>
                </a:gridCol>
                <a:gridCol w="2395776">
                  <a:extLst>
                    <a:ext uri="{9D8B030D-6E8A-4147-A177-3AD203B41FA5}">
                      <a16:colId xmlns:a16="http://schemas.microsoft.com/office/drawing/2014/main" val="579291605"/>
                    </a:ext>
                  </a:extLst>
                </a:gridCol>
                <a:gridCol w="2415495">
                  <a:extLst>
                    <a:ext uri="{9D8B030D-6E8A-4147-A177-3AD203B41FA5}">
                      <a16:colId xmlns:a16="http://schemas.microsoft.com/office/drawing/2014/main" val="498876489"/>
                    </a:ext>
                  </a:extLst>
                </a:gridCol>
                <a:gridCol w="3243663">
                  <a:extLst>
                    <a:ext uri="{9D8B030D-6E8A-4147-A177-3AD203B41FA5}">
                      <a16:colId xmlns:a16="http://schemas.microsoft.com/office/drawing/2014/main" val="2257659648"/>
                    </a:ext>
                  </a:extLst>
                </a:gridCol>
              </a:tblGrid>
              <a:tr h="345414">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a16="http://schemas.microsoft.com/office/drawing/2014/main" val="1086568937"/>
                  </a:ext>
                </a:extLst>
              </a:tr>
              <a:tr h="5533596">
                <a:tc>
                  <a:txBody>
                    <a:bodyPr/>
                    <a:lstStyle/>
                    <a:p>
                      <a:r>
                        <a:rPr lang="en-IN"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latin typeface="Times New Roman" panose="02020603050405020304" pitchFamily="18" charset="0"/>
                          <a:cs typeface="Times New Roman" panose="02020603050405020304" pitchFamily="18" charset="0"/>
                        </a:rPr>
                        <a:t>Network-wide Virtual Firewall using SDN/OpenFlow </a:t>
                      </a:r>
                    </a:p>
                    <a:p>
                      <a:endParaRPr lang="en-IN" dirty="0"/>
                    </a:p>
                  </a:txBody>
                  <a:tcPr/>
                </a:tc>
                <a:tc>
                  <a:txBody>
                    <a:bodyPr/>
                    <a:lstStyle/>
                    <a:p>
                      <a:r>
                        <a:rPr lang="en-GB" dirty="0"/>
                        <a:t>Traditional firewalls are used to enforce network security policies at boundaries within a network. However, this can leave hosts vulnerable to attacks that originate from within the network they are part of. </a:t>
                      </a:r>
                      <a:endParaRPr lang="en-IN" dirty="0"/>
                    </a:p>
                  </a:txBody>
                  <a:tcPr/>
                </a:tc>
                <a:tc>
                  <a:txBody>
                    <a:bodyPr/>
                    <a:lstStyle/>
                    <a:p>
                      <a:r>
                        <a:rPr lang="en-GB" dirty="0"/>
                        <a:t>However, the increasing popularity of networks that allow users to connect their own devices, commonly known as Bring Your Own Device (BYOD) networks means that this assumption no longer holds. For example, an infected BYOD device connected to the internal network is free to attack its neighbours because the firewalls at network perimeter will never see the malicious traffic.</a:t>
                      </a:r>
                      <a:endParaRPr lang="en-IN" dirty="0"/>
                    </a:p>
                  </a:txBody>
                  <a:tcPr/>
                </a:tc>
                <a:tc>
                  <a:txBody>
                    <a:bodyPr/>
                    <a:lstStyle/>
                    <a:p>
                      <a:r>
                        <a:rPr lang="en-GB" dirty="0"/>
                        <a:t>We leverage the flexibility of Software Defined Networking to turn the network infrastructure into a virtual firewall thus improving security across an entire network.</a:t>
                      </a:r>
                      <a:endParaRPr lang="en-IN" dirty="0"/>
                    </a:p>
                  </a:txBody>
                  <a:tcPr/>
                </a:tc>
                <a:extLst>
                  <a:ext uri="{0D108BD9-81ED-4DB2-BD59-A6C34878D82A}">
                    <a16:rowId xmlns:a16="http://schemas.microsoft.com/office/drawing/2014/main" val="4142937055"/>
                  </a:ext>
                </a:extLst>
              </a:tr>
              <a:tr h="34541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170708"/>
                  </a:ext>
                </a:extLst>
              </a:tr>
            </a:tbl>
          </a:graphicData>
        </a:graphic>
      </p:graphicFrame>
    </p:spTree>
    <p:extLst>
      <p:ext uri="{BB962C8B-B14F-4D97-AF65-F5344CB8AC3E}">
        <p14:creationId xmlns:p14="http://schemas.microsoft.com/office/powerpoint/2010/main" val="329065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CA93-44DF-5909-4D7A-DB87659B97E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Existing system</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F89844BA-96DC-F4E3-6901-A5CB668A3F76}"/>
              </a:ext>
            </a:extLst>
          </p:cNvPr>
          <p:cNvSpPr>
            <a:spLocks noGrp="1"/>
          </p:cNvSpPr>
          <p:nvPr>
            <p:ph idx="1"/>
          </p:nvPr>
        </p:nvSpPr>
        <p:spPr/>
        <p:txBody>
          <a:bodyPr>
            <a:normAutofit fontScale="70000" lnSpcReduction="20000"/>
          </a:bodyPr>
          <a:lstStyle/>
          <a:p>
            <a:pPr algn="just">
              <a:lnSpc>
                <a:spcPct val="160000"/>
              </a:lnSpc>
            </a:pPr>
            <a:r>
              <a:rPr lang="en-GB" sz="2800" dirty="0">
                <a:latin typeface="Times New Roman" panose="02020603050405020304" pitchFamily="18" charset="0"/>
                <a:cs typeface="Times New Roman" panose="02020603050405020304" pitchFamily="18" charset="0"/>
              </a:rPr>
              <a:t>The technique proposed in this paper does not rely on the availability of special h/w.. For instance, advanced FWs make use of content-addressable memories (CAMs) or even ternary CAMs (TCAMs) to speed-up their operations.</a:t>
            </a:r>
          </a:p>
          <a:p>
            <a:pPr algn="just">
              <a:lnSpc>
                <a:spcPct val="160000"/>
              </a:lnSpc>
            </a:pPr>
            <a:r>
              <a:rPr lang="en-GB" sz="2800" dirty="0">
                <a:latin typeface="Times New Roman" panose="02020603050405020304" pitchFamily="18" charset="0"/>
                <a:cs typeface="Times New Roman" panose="02020603050405020304" pitchFamily="18" charset="0"/>
              </a:rPr>
              <a:t> But they are rarely found in industrial devices which are, by contrast, quite simple and equipped with relatively low-power computing resources, as their design focuses on (mechanical) robustness over performance. </a:t>
            </a:r>
          </a:p>
          <a:p>
            <a:pPr algn="just">
              <a:lnSpc>
                <a:spcPct val="160000"/>
              </a:lnSpc>
            </a:pPr>
            <a:r>
              <a:rPr lang="en-GB" sz="2800" dirty="0">
                <a:latin typeface="Times New Roman" panose="02020603050405020304" pitchFamily="18" charset="0"/>
                <a:cs typeface="Times New Roman" panose="02020603050405020304" pitchFamily="18" charset="0"/>
              </a:rPr>
              <a:t>The penalty to be paid to achieve improvements to the load filtering capability of the target FW is an increase in the communication bandwidth usage for links connecting the FW itself to its downstream neighbours</a:t>
            </a:r>
            <a:endParaRPr lang="en-US" dirty="0"/>
          </a:p>
        </p:txBody>
      </p:sp>
      <p:sp>
        <p:nvSpPr>
          <p:cNvPr id="4" name="Date Placeholder 3">
            <a:extLst>
              <a:ext uri="{FF2B5EF4-FFF2-40B4-BE49-F238E27FC236}">
                <a16:creationId xmlns:a16="http://schemas.microsoft.com/office/drawing/2014/main" id="{0E679316-A8D0-453C-5445-B87CFDC3B422}"/>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3AD2F0DE-DDC9-1AEF-9A2A-E6B2CC1A8E18}"/>
              </a:ext>
            </a:extLst>
          </p:cNvPr>
          <p:cNvSpPr>
            <a:spLocks noGrp="1"/>
          </p:cNvSpPr>
          <p:nvPr>
            <p:ph type="sldNum" sz="quarter" idx="12"/>
          </p:nvPr>
        </p:nvSpPr>
        <p:spPr/>
        <p:txBody>
          <a:bodyPr/>
          <a:lstStyle/>
          <a:p>
            <a:fld id="{F16E590A-22A6-43F3-ABC3-AAAD0036C12E}" type="slidenum">
              <a:rPr lang="en-IN" smtClean="0"/>
              <a:t>5</a:t>
            </a:fld>
            <a:endParaRPr lang="en-IN"/>
          </a:p>
        </p:txBody>
      </p:sp>
    </p:spTree>
    <p:extLst>
      <p:ext uri="{BB962C8B-B14F-4D97-AF65-F5344CB8AC3E}">
        <p14:creationId xmlns:p14="http://schemas.microsoft.com/office/powerpoint/2010/main" val="194759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5D81-51CA-0E48-398C-FE63C28B64DA}"/>
              </a:ext>
            </a:extLst>
          </p:cNvPr>
          <p:cNvSpPr>
            <a:spLocks noGrp="1"/>
          </p:cNvSpPr>
          <p:nvPr>
            <p:ph type="title"/>
          </p:nvPr>
        </p:nvSpPr>
        <p:spPr/>
        <p:txBody>
          <a:bodyPr/>
          <a:lstStyle/>
          <a:p>
            <a:r>
              <a:rPr lang="en-GB" b="1" dirty="0"/>
              <a:t>DISADVANTAGE</a:t>
            </a:r>
            <a:endParaRPr lang="en-US" dirty="0"/>
          </a:p>
        </p:txBody>
      </p:sp>
      <p:sp>
        <p:nvSpPr>
          <p:cNvPr id="3" name="Content Placeholder 2">
            <a:extLst>
              <a:ext uri="{FF2B5EF4-FFF2-40B4-BE49-F238E27FC236}">
                <a16:creationId xmlns:a16="http://schemas.microsoft.com/office/drawing/2014/main" id="{24B9113F-A1E1-022C-5B26-C9A5FB29810E}"/>
              </a:ext>
            </a:extLst>
          </p:cNvPr>
          <p:cNvSpPr>
            <a:spLocks noGrp="1"/>
          </p:cNvSpPr>
          <p:nvPr>
            <p:ph idx="1"/>
          </p:nvPr>
        </p:nvSpPr>
        <p:spPr/>
        <p:txBody>
          <a:bodyPr>
            <a:normAutofit/>
          </a:bodyPr>
          <a:lstStyle/>
          <a:p>
            <a:pPr>
              <a:lnSpc>
                <a:spcPct val="150000"/>
              </a:lnSpc>
            </a:pPr>
            <a:r>
              <a:rPr lang="en-GB" sz="2800" dirty="0">
                <a:latin typeface="Times New Roman" panose="02020603050405020304" pitchFamily="18" charset="0"/>
                <a:cs typeface="Times New Roman" panose="02020603050405020304" pitchFamily="18" charset="0"/>
              </a:rPr>
              <a:t>Cost is high.</a:t>
            </a:r>
          </a:p>
          <a:p>
            <a:pPr>
              <a:lnSpc>
                <a:spcPct val="150000"/>
              </a:lnSpc>
            </a:pPr>
            <a:r>
              <a:rPr lang="en-GB" sz="2800" dirty="0">
                <a:latin typeface="Times New Roman" panose="02020603050405020304" pitchFamily="18" charset="0"/>
                <a:cs typeface="Times New Roman" panose="02020603050405020304" pitchFamily="18" charset="0"/>
              </a:rPr>
              <a:t>Occupies large footprints.</a:t>
            </a:r>
          </a:p>
          <a:p>
            <a:pPr>
              <a:lnSpc>
                <a:spcPct val="150000"/>
              </a:lnSpc>
            </a:pPr>
            <a:r>
              <a:rPr lang="en-GB" sz="2800" dirty="0">
                <a:latin typeface="Times New Roman" panose="02020603050405020304" pitchFamily="18" charset="0"/>
                <a:cs typeface="Times New Roman" panose="02020603050405020304" pitchFamily="18" charset="0"/>
              </a:rPr>
              <a:t>Consumes more power.</a:t>
            </a:r>
          </a:p>
          <a:p>
            <a:pPr>
              <a:lnSpc>
                <a:spcPct val="150000"/>
              </a:lnSpc>
            </a:pPr>
            <a:r>
              <a:rPr lang="en-GB" sz="2800" dirty="0">
                <a:latin typeface="Times New Roman" panose="02020603050405020304" pitchFamily="18" charset="0"/>
                <a:cs typeface="Times New Roman" panose="02020603050405020304" pitchFamily="18" charset="0"/>
              </a:rPr>
              <a:t>Tables updated simultaneously.</a:t>
            </a:r>
          </a:p>
          <a:p>
            <a:endParaRPr lang="en-US" dirty="0"/>
          </a:p>
        </p:txBody>
      </p:sp>
      <p:sp>
        <p:nvSpPr>
          <p:cNvPr id="4" name="Date Placeholder 3">
            <a:extLst>
              <a:ext uri="{FF2B5EF4-FFF2-40B4-BE49-F238E27FC236}">
                <a16:creationId xmlns:a16="http://schemas.microsoft.com/office/drawing/2014/main" id="{25FD3484-B2F3-AEEA-88A3-C0FFFF542A1E}"/>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29499404-3430-A751-E7D5-B2DFA5685478}"/>
              </a:ext>
            </a:extLst>
          </p:cNvPr>
          <p:cNvSpPr>
            <a:spLocks noGrp="1"/>
          </p:cNvSpPr>
          <p:nvPr>
            <p:ph type="sldNum" sz="quarter" idx="12"/>
          </p:nvPr>
        </p:nvSpPr>
        <p:spPr/>
        <p:txBody>
          <a:bodyPr/>
          <a:lstStyle/>
          <a:p>
            <a:fld id="{F16E590A-22A6-43F3-ABC3-AAAD0036C12E}" type="slidenum">
              <a:rPr lang="en-IN" smtClean="0"/>
              <a:t>6</a:t>
            </a:fld>
            <a:endParaRPr lang="en-IN" dirty="0"/>
          </a:p>
        </p:txBody>
      </p:sp>
    </p:spTree>
    <p:extLst>
      <p:ext uri="{BB962C8B-B14F-4D97-AF65-F5344CB8AC3E}">
        <p14:creationId xmlns:p14="http://schemas.microsoft.com/office/powerpoint/2010/main" val="29854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C93-5FBE-E750-1F5C-565D91EA8E2B}"/>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Project Goals</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10EB458D-845B-EFAF-E164-683155E1B0FA}"/>
              </a:ext>
            </a:extLst>
          </p:cNvPr>
          <p:cNvSpPr>
            <a:spLocks noGrp="1"/>
          </p:cNvSpPr>
          <p:nvPr>
            <p:ph idx="1"/>
          </p:nvPr>
        </p:nvSpPr>
        <p:spPr/>
        <p:txBody>
          <a:bodyPr>
            <a:normAutofit fontScale="85000" lnSpcReduction="10000"/>
          </a:bodyPr>
          <a:lstStyle/>
          <a:p>
            <a:pPr algn="just">
              <a:lnSpc>
                <a:spcPct val="150000"/>
              </a:lnSpc>
            </a:pPr>
            <a:r>
              <a:rPr lang="en-GB" sz="2800" dirty="0">
                <a:latin typeface="Times New Roman" panose="02020603050405020304" pitchFamily="18" charset="0"/>
                <a:cs typeface="Times New Roman" panose="02020603050405020304" pitchFamily="18" charset="0"/>
              </a:rPr>
              <a:t>This project presents a novel formal model for networks including multiple cascaded firewalls, that can be leveraged to enable the transfer of a set of rules from a firewall to its downstream neighbours when the changes in the input traffic profile suggest to do so.</a:t>
            </a:r>
          </a:p>
          <a:p>
            <a:pPr algn="just">
              <a:lnSpc>
                <a:spcPct val="150000"/>
              </a:lnSpc>
            </a:pPr>
            <a:r>
              <a:rPr lang="en-GB" sz="2800" dirty="0">
                <a:latin typeface="Times New Roman" panose="02020603050405020304" pitchFamily="18" charset="0"/>
                <a:cs typeface="Times New Roman" panose="02020603050405020304" pitchFamily="18" charset="0"/>
              </a:rPr>
              <a:t>With respect to other solutions appeared in the literature a formal approach, besides providing unambiguous specifications and mathematical proofs of correctness, also enables the computation of theoretical bounds for the expected performance before the scheme is actually deployed in the target network.</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2B08E7-663E-800C-E7E6-C27CF45BFDC4}"/>
              </a:ext>
            </a:extLst>
          </p:cNvPr>
          <p:cNvSpPr>
            <a:spLocks noGrp="1"/>
          </p:cNvSpPr>
          <p:nvPr>
            <p:ph type="dt" sz="half" idx="10"/>
          </p:nvPr>
        </p:nvSpPr>
        <p:spPr/>
        <p:txBody>
          <a:bodyPr/>
          <a:lstStyle/>
          <a:p>
            <a:fld id="{CFDA192C-5AE9-4EB5-9A6B-D1D0E535CDB2}" type="datetime1">
              <a:rPr lang="en-IN" smtClean="0"/>
              <a:t>01-12-2022</a:t>
            </a:fld>
            <a:endParaRPr lang="en-IN"/>
          </a:p>
        </p:txBody>
      </p:sp>
      <p:sp>
        <p:nvSpPr>
          <p:cNvPr id="5" name="Slide Number Placeholder 4">
            <a:extLst>
              <a:ext uri="{FF2B5EF4-FFF2-40B4-BE49-F238E27FC236}">
                <a16:creationId xmlns:a16="http://schemas.microsoft.com/office/drawing/2014/main" id="{2E2477BD-F9BE-25CB-D3E7-93468F1D117E}"/>
              </a:ext>
            </a:extLst>
          </p:cNvPr>
          <p:cNvSpPr>
            <a:spLocks noGrp="1"/>
          </p:cNvSpPr>
          <p:nvPr>
            <p:ph type="sldNum" sz="quarter" idx="12"/>
          </p:nvPr>
        </p:nvSpPr>
        <p:spPr/>
        <p:txBody>
          <a:bodyPr/>
          <a:lstStyle/>
          <a:p>
            <a:fld id="{F16E590A-22A6-43F3-ABC3-AAAD0036C12E}" type="slidenum">
              <a:rPr lang="en-IN" smtClean="0"/>
              <a:t>7</a:t>
            </a:fld>
            <a:endParaRPr lang="en-IN"/>
          </a:p>
        </p:txBody>
      </p:sp>
    </p:spTree>
    <p:extLst>
      <p:ext uri="{BB962C8B-B14F-4D97-AF65-F5344CB8AC3E}">
        <p14:creationId xmlns:p14="http://schemas.microsoft.com/office/powerpoint/2010/main" val="37799449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6E0A-5882-1D8B-F298-1BF6596093FB}"/>
              </a:ext>
            </a:extLst>
          </p:cNvPr>
          <p:cNvSpPr>
            <a:spLocks noGrp="1"/>
          </p:cNvSpPr>
          <p:nvPr>
            <p:ph type="title"/>
          </p:nvPr>
        </p:nvSpPr>
        <p:spPr>
          <a:xfrm>
            <a:off x="482600" y="365125"/>
            <a:ext cx="10515600" cy="1325563"/>
          </a:xfrm>
        </p:spPr>
        <p:txBody>
          <a:bodyPr/>
          <a:lstStyle/>
          <a:p>
            <a:pPr algn="ctr"/>
            <a:r>
              <a:rPr lang="en-GB" b="1" dirty="0"/>
              <a:t>PROPOSED SYSTEM</a:t>
            </a:r>
            <a:endParaRPr lang="en-IN" dirty="0"/>
          </a:p>
        </p:txBody>
      </p:sp>
      <p:sp>
        <p:nvSpPr>
          <p:cNvPr id="3" name="Content Placeholder 2">
            <a:extLst>
              <a:ext uri="{FF2B5EF4-FFF2-40B4-BE49-F238E27FC236}">
                <a16:creationId xmlns:a16="http://schemas.microsoft.com/office/drawing/2014/main" id="{C589B015-F60B-127F-70F0-3152E309A1D4}"/>
              </a:ext>
            </a:extLst>
          </p:cNvPr>
          <p:cNvSpPr>
            <a:spLocks noGrp="1"/>
          </p:cNvSpPr>
          <p:nvPr>
            <p:ph idx="1"/>
          </p:nvPr>
        </p:nvSpPr>
        <p:spPr>
          <a:xfrm>
            <a:off x="381000" y="1690688"/>
            <a:ext cx="10515600" cy="4351338"/>
          </a:xfrm>
        </p:spPr>
        <p:txBody>
          <a:bodyPr>
            <a:normAutofit fontScale="70000" lnSpcReduction="20000"/>
          </a:bodyPr>
          <a:lstStyle/>
          <a:p>
            <a:pPr algn="just">
              <a:lnSpc>
                <a:spcPct val="160000"/>
              </a:lnSpc>
            </a:pPr>
            <a:r>
              <a:rPr lang="en-GB" sz="2800" dirty="0">
                <a:latin typeface="Times New Roman" panose="02020603050405020304" pitchFamily="18" charset="0"/>
                <a:cs typeface="Times New Roman" panose="02020603050405020304" pitchFamily="18" charset="0"/>
              </a:rPr>
              <a:t>The proposed methodology is based on a simple formal model which allows the modelling of the </a:t>
            </a:r>
            <a:r>
              <a:rPr lang="en-GB" dirty="0">
                <a:latin typeface="Times New Roman" panose="02020603050405020304" pitchFamily="18" charset="0"/>
                <a:cs typeface="Times New Roman" panose="02020603050405020304" pitchFamily="18" charset="0"/>
              </a:rPr>
              <a:t>data by using encryption of data before uploading the data  and uploading through proxy server.</a:t>
            </a:r>
          </a:p>
          <a:p>
            <a:pPr algn="just">
              <a:lnSpc>
                <a:spcPct val="160000"/>
              </a:lnSpc>
            </a:pPr>
            <a:r>
              <a:rPr lang="en-GB" sz="2800" dirty="0">
                <a:latin typeface="Times New Roman" panose="02020603050405020304" pitchFamily="18" charset="0"/>
                <a:cs typeface="Times New Roman" panose="02020603050405020304" pitchFamily="18" charset="0"/>
              </a:rPr>
              <a:t>The proxy server which requires a private key for the transfer and private key is generated by using key generation </a:t>
            </a:r>
            <a:r>
              <a:rPr lang="en-GB" sz="2800" dirty="0" err="1">
                <a:latin typeface="Times New Roman" panose="02020603050405020304" pitchFamily="18" charset="0"/>
                <a:cs typeface="Times New Roman" panose="02020603050405020304" pitchFamily="18" charset="0"/>
              </a:rPr>
              <a:t>center</a:t>
            </a:r>
            <a:r>
              <a:rPr lang="en-GB" sz="2800" dirty="0">
                <a:latin typeface="Times New Roman" panose="02020603050405020304" pitchFamily="18" charset="0"/>
                <a:cs typeface="Times New Roman" panose="02020603050405020304" pitchFamily="18" charset="0"/>
              </a:rPr>
              <a:t> and after private key is enabled the sever become enable and transfer the data using public cloud server .</a:t>
            </a:r>
          </a:p>
          <a:p>
            <a:pPr algn="just">
              <a:lnSpc>
                <a:spcPct val="160000"/>
              </a:lnSpc>
            </a:pPr>
            <a:r>
              <a:rPr lang="en-GB" sz="2800" dirty="0">
                <a:latin typeface="Times New Roman" panose="02020603050405020304" pitchFamily="18" charset="0"/>
                <a:cs typeface="Times New Roman" panose="02020603050405020304" pitchFamily="18" charset="0"/>
              </a:rPr>
              <a:t>A transformation algorithm has been introduced </a:t>
            </a:r>
            <a:r>
              <a:rPr lang="en-GB" dirty="0">
                <a:latin typeface="Times New Roman" panose="02020603050405020304" pitchFamily="18" charset="0"/>
                <a:cs typeface="Times New Roman" panose="02020603050405020304" pitchFamily="18" charset="0"/>
              </a:rPr>
              <a:t>and it is verified by the </a:t>
            </a:r>
            <a:r>
              <a:rPr lang="en-GB" sz="2800" dirty="0">
                <a:latin typeface="Times New Roman" panose="02020603050405020304" pitchFamily="18" charset="0"/>
                <a:cs typeface="Times New Roman" panose="02020603050405020304" pitchFamily="18" charset="0"/>
              </a:rPr>
              <a:t>, its correctness and ability to preserve the security of the network have been formally proven and verified through simulation. </a:t>
            </a:r>
            <a:endParaRPr lang="en-US" sz="2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66EA1AD-5932-9D48-0A72-EC7613B59861}"/>
              </a:ext>
            </a:extLst>
          </p:cNvPr>
          <p:cNvSpPr>
            <a:spLocks noGrp="1"/>
          </p:cNvSpPr>
          <p:nvPr>
            <p:ph type="dt" sz="half" idx="10"/>
          </p:nvPr>
        </p:nvSpPr>
        <p:spPr/>
        <p:txBody>
          <a:bodyPr/>
          <a:lstStyle/>
          <a:p>
            <a:fld id="{3411BF2F-BBA4-4D34-9CC9-75DC795056A6}" type="datetime1">
              <a:rPr lang="en-IN" smtClean="0"/>
              <a:t>01-12-2022</a:t>
            </a:fld>
            <a:endParaRPr lang="en-IN"/>
          </a:p>
        </p:txBody>
      </p:sp>
      <p:sp>
        <p:nvSpPr>
          <p:cNvPr id="5" name="Slide Number Placeholder 4">
            <a:extLst>
              <a:ext uri="{FF2B5EF4-FFF2-40B4-BE49-F238E27FC236}">
                <a16:creationId xmlns:a16="http://schemas.microsoft.com/office/drawing/2014/main" id="{0B515D7E-BA3D-E70F-6670-1F22B92FD800}"/>
              </a:ext>
            </a:extLst>
          </p:cNvPr>
          <p:cNvSpPr>
            <a:spLocks noGrp="1"/>
          </p:cNvSpPr>
          <p:nvPr>
            <p:ph type="sldNum" sz="quarter" idx="12"/>
          </p:nvPr>
        </p:nvSpPr>
        <p:spPr/>
        <p:txBody>
          <a:bodyPr/>
          <a:lstStyle/>
          <a:p>
            <a:fld id="{F16E590A-22A6-43F3-ABC3-AAAD0036C12E}" type="slidenum">
              <a:rPr lang="en-IN" smtClean="0"/>
              <a:t>8</a:t>
            </a:fld>
            <a:endParaRPr lang="en-IN"/>
          </a:p>
        </p:txBody>
      </p:sp>
    </p:spTree>
    <p:extLst>
      <p:ext uri="{BB962C8B-B14F-4D97-AF65-F5344CB8AC3E}">
        <p14:creationId xmlns:p14="http://schemas.microsoft.com/office/powerpoint/2010/main" val="428644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B6E2-1E83-08A7-33BC-1222DAD6CE31}"/>
              </a:ext>
            </a:extLst>
          </p:cNvPr>
          <p:cNvSpPr>
            <a:spLocks noGrp="1"/>
          </p:cNvSpPr>
          <p:nvPr>
            <p:ph type="title"/>
          </p:nvPr>
        </p:nvSpPr>
        <p:spPr/>
        <p:txBody>
          <a:bodyPr/>
          <a:lstStyle/>
          <a:p>
            <a:r>
              <a:rPr lang="en-GB" b="1" dirty="0"/>
              <a:t>ADAVANTAGES</a:t>
            </a:r>
            <a:endParaRPr lang="en-US" dirty="0"/>
          </a:p>
        </p:txBody>
      </p:sp>
      <p:sp>
        <p:nvSpPr>
          <p:cNvPr id="3" name="Content Placeholder 2">
            <a:extLst>
              <a:ext uri="{FF2B5EF4-FFF2-40B4-BE49-F238E27FC236}">
                <a16:creationId xmlns:a16="http://schemas.microsoft.com/office/drawing/2014/main" id="{91B24BBF-EA72-7992-CBCF-999A89D80C8E}"/>
              </a:ext>
            </a:extLst>
          </p:cNvPr>
          <p:cNvSpPr>
            <a:spLocks noGrp="1"/>
          </p:cNvSpPr>
          <p:nvPr>
            <p:ph idx="1"/>
          </p:nvPr>
        </p:nvSpPr>
        <p:spPr>
          <a:xfrm>
            <a:off x="342900" y="1690688"/>
            <a:ext cx="10515600" cy="4351338"/>
          </a:xfrm>
        </p:spPr>
        <p:txBody>
          <a:bodyPr>
            <a:normAutofit fontScale="77500" lnSpcReduction="20000"/>
          </a:bodyPr>
          <a:lstStyle/>
          <a:p>
            <a:pPr>
              <a:lnSpc>
                <a:spcPct val="150000"/>
              </a:lnSpc>
            </a:pPr>
            <a:r>
              <a:rPr lang="en-GB" sz="2800" dirty="0">
                <a:latin typeface="Times New Roman" panose="02020603050405020304" pitchFamily="18" charset="0"/>
                <a:cs typeface="Times New Roman" panose="02020603050405020304" pitchFamily="18" charset="0"/>
              </a:rPr>
              <a:t>It uncovers problems quickly because the specification language syntax enforces correctness. It promotes problem-free software because each step is verified or validated along the way.</a:t>
            </a:r>
          </a:p>
          <a:p>
            <a:pPr>
              <a:lnSpc>
                <a:spcPct val="150000"/>
              </a:lnSpc>
            </a:pPr>
            <a:r>
              <a:rPr lang="en-GB" sz="2800" dirty="0">
                <a:latin typeface="Times New Roman" panose="02020603050405020304" pitchFamily="18" charset="0"/>
                <a:cs typeface="Times New Roman" panose="02020603050405020304" pitchFamily="18" charset="0"/>
              </a:rPr>
              <a:t>They help disambiguate system specifications and articulate implicit assumptions.</a:t>
            </a:r>
          </a:p>
          <a:p>
            <a:pPr>
              <a:lnSpc>
                <a:spcPct val="150000"/>
              </a:lnSpc>
            </a:pPr>
            <a:r>
              <a:rPr lang="en-GB" sz="2800" dirty="0">
                <a:latin typeface="Times New Roman" panose="02020603050405020304" pitchFamily="18" charset="0"/>
                <a:cs typeface="Times New Roman" panose="02020603050405020304" pitchFamily="18" charset="0"/>
              </a:rPr>
              <a:t>They also expose flaws in system requirements, and their rigor enables a better understanding of the problem.</a:t>
            </a:r>
          </a:p>
          <a:p>
            <a:pPr>
              <a:lnSpc>
                <a:spcPct val="150000"/>
              </a:lnSpc>
            </a:pPr>
            <a:r>
              <a:rPr lang="en-GB" sz="2800" dirty="0">
                <a:latin typeface="Times New Roman" panose="02020603050405020304" pitchFamily="18" charset="0"/>
                <a:cs typeface="Times New Roman" panose="02020603050405020304" pitchFamily="18" charset="0"/>
              </a:rPr>
              <a:t>Incrementally grows in effective solution after each iteration.</a:t>
            </a:r>
          </a:p>
          <a:p>
            <a:pPr>
              <a:lnSpc>
                <a:spcPct val="150000"/>
              </a:lnSpc>
            </a:pPr>
            <a:r>
              <a:rPr lang="en-GB" sz="2800" dirty="0">
                <a:latin typeface="Times New Roman" panose="02020603050405020304" pitchFamily="18" charset="0"/>
                <a:cs typeface="Times New Roman" panose="02020603050405020304" pitchFamily="18" charset="0"/>
              </a:rPr>
              <a:t>This model does not involve high complexity rate.</a:t>
            </a:r>
          </a:p>
          <a:p>
            <a:endParaRPr lang="en-US" dirty="0"/>
          </a:p>
        </p:txBody>
      </p:sp>
      <p:sp>
        <p:nvSpPr>
          <p:cNvPr id="4" name="Date Placeholder 3">
            <a:extLst>
              <a:ext uri="{FF2B5EF4-FFF2-40B4-BE49-F238E27FC236}">
                <a16:creationId xmlns:a16="http://schemas.microsoft.com/office/drawing/2014/main" id="{E949B509-B238-7FE7-EFD2-FB241AD686BB}"/>
              </a:ext>
            </a:extLst>
          </p:cNvPr>
          <p:cNvSpPr>
            <a:spLocks noGrp="1"/>
          </p:cNvSpPr>
          <p:nvPr>
            <p:ph type="dt" sz="half" idx="10"/>
          </p:nvPr>
        </p:nvSpPr>
        <p:spPr/>
        <p:txBody>
          <a:bodyPr/>
          <a:lstStyle/>
          <a:p>
            <a:fld id="{942445A2-F19B-462D-8B19-B7BA8E7D9E1A}" type="datetime1">
              <a:rPr lang="en-IN" smtClean="0"/>
              <a:t>01-12-2022</a:t>
            </a:fld>
            <a:endParaRPr lang="en-IN"/>
          </a:p>
        </p:txBody>
      </p:sp>
      <p:sp>
        <p:nvSpPr>
          <p:cNvPr id="5" name="Slide Number Placeholder 4">
            <a:extLst>
              <a:ext uri="{FF2B5EF4-FFF2-40B4-BE49-F238E27FC236}">
                <a16:creationId xmlns:a16="http://schemas.microsoft.com/office/drawing/2014/main" id="{409A0578-1397-AF86-13EE-31D4EED24B00}"/>
              </a:ext>
            </a:extLst>
          </p:cNvPr>
          <p:cNvSpPr>
            <a:spLocks noGrp="1"/>
          </p:cNvSpPr>
          <p:nvPr>
            <p:ph type="sldNum" sz="quarter" idx="12"/>
          </p:nvPr>
        </p:nvSpPr>
        <p:spPr/>
        <p:txBody>
          <a:bodyPr/>
          <a:lstStyle/>
          <a:p>
            <a:fld id="{F16E590A-22A6-43F3-ABC3-AAAD0036C12E}" type="slidenum">
              <a:rPr lang="en-IN" smtClean="0"/>
              <a:t>9</a:t>
            </a:fld>
            <a:endParaRPr lang="en-IN"/>
          </a:p>
        </p:txBody>
      </p:sp>
    </p:spTree>
    <p:extLst>
      <p:ext uri="{BB962C8B-B14F-4D97-AF65-F5344CB8AC3E}">
        <p14:creationId xmlns:p14="http://schemas.microsoft.com/office/powerpoint/2010/main" val="255037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461</TotalTime>
  <Words>961</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Castellar</vt:lpstr>
      <vt:lpstr>Times New Roman</vt:lpstr>
      <vt:lpstr>Office Theme</vt:lpstr>
      <vt:lpstr>MAINTAINING INTEGRITY OF EFFECTIVE COMMUNICATION BASED ON PROXY FIREWALL</vt:lpstr>
      <vt:lpstr>Problem Statement</vt:lpstr>
      <vt:lpstr>Literature Review</vt:lpstr>
      <vt:lpstr>PowerPoint Presentation</vt:lpstr>
      <vt:lpstr>Existing system</vt:lpstr>
      <vt:lpstr>DISADVANTAGE</vt:lpstr>
      <vt:lpstr>Project Goals</vt:lpstr>
      <vt:lpstr>PROPOSED SYSTEM</vt:lpstr>
      <vt:lpstr>ADAVANTAGES</vt:lpstr>
      <vt:lpstr>PowerPoint Presentation</vt:lpstr>
      <vt:lpstr>Summaries the Ultimate Findings of the Project</vt:lpstr>
      <vt:lpstr>PowerPoint Presentation</vt:lpstr>
      <vt:lpstr>Explanation of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pradeep kumar</dc:creator>
  <cp:lastModifiedBy>A.Praveen kumar</cp:lastModifiedBy>
  <cp:revision>8</cp:revision>
  <dcterms:created xsi:type="dcterms:W3CDTF">2022-05-16T10:04:19Z</dcterms:created>
  <dcterms:modified xsi:type="dcterms:W3CDTF">2022-12-01T18:29:29Z</dcterms:modified>
</cp:coreProperties>
</file>