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6" r:id="rId2"/>
    <p:sldId id="257" r:id="rId3"/>
    <p:sldId id="372" r:id="rId4"/>
    <p:sldId id="374" r:id="rId5"/>
    <p:sldId id="375" r:id="rId6"/>
    <p:sldId id="376" r:id="rId7"/>
    <p:sldId id="377" r:id="rId8"/>
    <p:sldId id="378" r:id="rId9"/>
    <p:sldId id="379" r:id="rId10"/>
    <p:sldId id="380" r:id="rId11"/>
    <p:sldId id="381" r:id="rId12"/>
    <p:sldId id="382" r:id="rId13"/>
    <p:sldId id="383" r:id="rId14"/>
    <p:sldId id="384" r:id="rId15"/>
    <p:sldId id="385" r:id="rId16"/>
    <p:sldId id="386" r:id="rId17"/>
    <p:sldId id="387" r:id="rId18"/>
    <p:sldId id="388" r:id="rId19"/>
    <p:sldId id="389" r:id="rId20"/>
    <p:sldId id="390" r:id="rId21"/>
    <p:sldId id="391" r:id="rId22"/>
    <p:sldId id="392" r:id="rId23"/>
    <p:sldId id="368" r:id="rId24"/>
    <p:sldId id="373" r:id="rId25"/>
    <p:sldId id="369" r:id="rId26"/>
    <p:sldId id="370" r:id="rId27"/>
    <p:sldId id="3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panose="020B0604030504040204" pitchFamily="34" charset="0"/>
                <a:ea typeface="+mn-ea"/>
                <a:cs typeface="+mn-cs"/>
              </a:rPr>
              <a:t>I</a:t>
            </a:r>
            <a:r>
              <a:rPr lang="en-IN" sz="4000" b="1" dirty="0">
                <a:solidFill>
                  <a:srgbClr val="7030A0"/>
                </a:solidFill>
                <a:latin typeface="Verdana" panose="020B0604030504040204" pitchFamily="34" charset="0"/>
                <a:ea typeface="+mn-ea"/>
                <a:cs typeface="+mn-cs"/>
              </a:rPr>
              <a:t>OT based connected pet companion</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406631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M</a:t>
            </a:r>
            <a:r>
              <a:rPr lang="en-IN" altLang="en-US" sz="2400" b="1" dirty="0" err="1">
                <a:solidFill>
                  <a:srgbClr val="FF0000"/>
                </a:solidFill>
              </a:rPr>
              <a:t>rs.G.M.SASIKALA</a:t>
            </a:r>
            <a:endParaRPr lang="en-IN" altLang="en-US" sz="2400" b="1" dirty="0">
              <a:solidFill>
                <a:srgbClr val="FF0000"/>
              </a:solidFill>
            </a:endParaRPr>
          </a:p>
          <a:p>
            <a:pPr>
              <a:spcBef>
                <a:spcPct val="0"/>
              </a:spcBef>
              <a:buClrTx/>
              <a:buFontTx/>
              <a:buNone/>
            </a:pPr>
            <a:r>
              <a:rPr lang="en-IN" altLang="en-US" sz="2400" b="1" dirty="0">
                <a:solidFill>
                  <a:srgbClr val="FF0000"/>
                </a:solidFill>
              </a:rPr>
              <a:t>Assistant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997959" y="5183902"/>
            <a:ext cx="50478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PRAVEEN.M(210701193)</a:t>
            </a:r>
          </a:p>
          <a:p>
            <a:pPr>
              <a:spcBef>
                <a:spcPct val="0"/>
              </a:spcBef>
              <a:buClrTx/>
              <a:buFontTx/>
              <a:buNone/>
            </a:pPr>
            <a:r>
              <a:rPr lang="en-IN" altLang="en-US" sz="2400" b="1" dirty="0">
                <a:solidFill>
                  <a:srgbClr val="FF0000"/>
                </a:solidFill>
              </a:rPr>
              <a:t>MONASHREE.D(210701165)</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2" name="TextBox 1">
            <a:extLst>
              <a:ext uri="{FF2B5EF4-FFF2-40B4-BE49-F238E27FC236}">
                <a16:creationId xmlns:a16="http://schemas.microsoft.com/office/drawing/2014/main" id="{C308B2D1-5CFE-567C-1097-EBE20F6D4F9B}"/>
              </a:ext>
            </a:extLst>
          </p:cNvPr>
          <p:cNvSpPr txBox="1">
            <a:spLocks noChangeArrowheads="1"/>
          </p:cNvSpPr>
          <p:nvPr/>
        </p:nvSpPr>
        <p:spPr bwMode="auto">
          <a:xfrm>
            <a:off x="7520194" y="4718057"/>
            <a:ext cx="3505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B</a:t>
            </a:r>
            <a:r>
              <a:rPr lang="en-IN" altLang="en-US" sz="2400" b="1" dirty="0">
                <a:solidFill>
                  <a:srgbClr val="FF0000"/>
                </a:solidFill>
              </a:rPr>
              <a:t>21A2425C24</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IoT-Based Smart Pet Care System</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err="1">
                <a:latin typeface="Times New Roman" panose="02020603050405020304" pitchFamily="18" charset="0"/>
                <a:cs typeface="Times New Roman" panose="02020603050405020304" pitchFamily="18" charset="0"/>
              </a:rPr>
              <a:t>Suvitha</a:t>
            </a:r>
            <a:r>
              <a:rPr lang="en-US" sz="2200" dirty="0">
                <a:latin typeface="Times New Roman" panose="02020603050405020304" pitchFamily="18" charset="0"/>
                <a:cs typeface="Times New Roman" panose="02020603050405020304" pitchFamily="18" charset="0"/>
              </a:rPr>
              <a:t> P S, </a:t>
            </a:r>
            <a:r>
              <a:rPr lang="en-US" sz="2200" dirty="0" err="1">
                <a:latin typeface="Times New Roman" panose="02020603050405020304" pitchFamily="18" charset="0"/>
                <a:cs typeface="Times New Roman" panose="02020603050405020304" pitchFamily="18" charset="0"/>
              </a:rPr>
              <a:t>Niniya</a:t>
            </a:r>
            <a:r>
              <a:rPr lang="en-US" sz="2200" dirty="0">
                <a:latin typeface="Times New Roman" panose="02020603050405020304" pitchFamily="18" charset="0"/>
                <a:cs typeface="Times New Roman" panose="02020603050405020304" pitchFamily="18" charset="0"/>
              </a:rPr>
              <a:t> VB, Sanjay Kumar B S, </a:t>
            </a:r>
            <a:r>
              <a:rPr lang="en-US" sz="2200" dirty="0" err="1">
                <a:latin typeface="Times New Roman" panose="02020603050405020304" pitchFamily="18" charset="0"/>
                <a:cs typeface="Times New Roman" panose="02020603050405020304" pitchFamily="18" charset="0"/>
              </a:rPr>
              <a:t>Shinassha</a:t>
            </a:r>
            <a:r>
              <a:rPr lang="en-US" sz="2200" dirty="0">
                <a:latin typeface="Times New Roman" panose="02020603050405020304" pitchFamily="18" charset="0"/>
                <a:cs typeface="Times New Roman" panose="02020603050405020304" pitchFamily="18" charset="0"/>
              </a:rPr>
              <a:t> VS, TR Devika</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Problem:</a:t>
            </a:r>
            <a:r>
              <a:rPr lang="en-US" sz="2200" dirty="0">
                <a:latin typeface="Times New Roman" panose="02020603050405020304" pitchFamily="18" charset="0"/>
                <a:cs typeface="Times New Roman" panose="02020603050405020304" pitchFamily="18" charset="0"/>
              </a:rPr>
              <a:t> Pet owners struggle with monitoring and caring for pets while away from home. There’s a growing need for advanced remote pet care solutions.</a:t>
            </a:r>
          </a:p>
          <a:p>
            <a:pPr marL="0" lvl="0" indent="0">
              <a:buClr>
                <a:srgbClr val="CC0000"/>
              </a:buClr>
              <a:buNone/>
              <a:defRPr/>
            </a:pPr>
            <a:r>
              <a:rPr lang="en-US" sz="2200" b="1" u="sng" dirty="0">
                <a:latin typeface="Times New Roman" panose="02020603050405020304" pitchFamily="18" charset="0"/>
                <a:cs typeface="Times New Roman" panose="02020603050405020304" pitchFamily="18" charset="0"/>
              </a:rPr>
              <a:t>Solution: </a:t>
            </a:r>
            <a:r>
              <a:rPr lang="en-US" sz="2200" dirty="0">
                <a:latin typeface="Times New Roman" panose="02020603050405020304" pitchFamily="18" charset="0"/>
                <a:cs typeface="Times New Roman" panose="02020603050405020304" pitchFamily="18" charset="0"/>
              </a:rPr>
              <a:t>An IoT-based automatic food and water dispensers.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Pros</a:t>
            </a:r>
            <a:r>
              <a:rPr lang="en-US" sz="22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Automatic food and water dispensing</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Cons: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No anti-falling security features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Lacks automatic navigation or charging</a:t>
            </a: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spTree>
    <p:extLst>
      <p:ext uri="{BB962C8B-B14F-4D97-AF65-F5344CB8AC3E}">
        <p14:creationId xmlns:p14="http://schemas.microsoft.com/office/powerpoint/2010/main" val="9860027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Implementation of Smart Pet Care Applications in an IoT-Based Environment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WLSV Liyanage, N. </a:t>
            </a:r>
            <a:r>
              <a:rPr lang="en-US" sz="2200" dirty="0" err="1">
                <a:latin typeface="Times New Roman" panose="02020603050405020304" pitchFamily="18" charset="0"/>
                <a:cs typeface="Times New Roman" panose="02020603050405020304" pitchFamily="18" charset="0"/>
              </a:rPr>
              <a:t>Wedasinghe</a:t>
            </a:r>
            <a:endParaRPr 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Problem</a:t>
            </a:r>
            <a:r>
              <a:rPr lang="en-US" sz="2200" dirty="0">
                <a:latin typeface="Times New Roman" panose="02020603050405020304" pitchFamily="18" charset="0"/>
                <a:cs typeface="Times New Roman" panose="02020603050405020304" pitchFamily="18" charset="0"/>
              </a:rPr>
              <a:t>: Busy lifestyles make it difficult to provide proper pet care, increasing the need for innovative remote solutions.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Solution: </a:t>
            </a:r>
            <a:r>
              <a:rPr lang="en-US" sz="2200" dirty="0">
                <a:latin typeface="Times New Roman" panose="02020603050405020304" pitchFamily="18" charset="0"/>
                <a:cs typeface="Times New Roman" panose="02020603050405020304" pitchFamily="18" charset="0"/>
              </a:rPr>
              <a:t>A mobile app integrated with IoT for remote monitoring and control of pet activities such as feeding.</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Remote monitoring and control via smartphone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Cons</a:t>
            </a:r>
            <a:r>
              <a:rPr lang="en-US" sz="22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 Internet connectivity required</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Additional hardware, like CCTV, needed</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71767242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4405604"/>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Implementation of an IoT-Based Pet Care System</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Yixing Chen, Maher </a:t>
            </a:r>
            <a:r>
              <a:rPr lang="en-US" sz="2200" dirty="0" err="1">
                <a:latin typeface="Times New Roman" panose="02020603050405020304" pitchFamily="18" charset="0"/>
                <a:cs typeface="Times New Roman" panose="02020603050405020304" pitchFamily="18" charset="0"/>
              </a:rPr>
              <a:t>Elshakankiri</a:t>
            </a:r>
            <a:endParaRPr 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Problem:</a:t>
            </a:r>
            <a:r>
              <a:rPr lang="en-US" sz="2200" dirty="0">
                <a:latin typeface="Times New Roman" panose="02020603050405020304" pitchFamily="18" charset="0"/>
                <a:cs typeface="Times New Roman" panose="02020603050405020304" pitchFamily="18" charset="0"/>
              </a:rPr>
              <a:t> Growing pet ownership requires efficient solutions for food, water. Existing systems often lack integration for comprehensive care.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A complete IoT-based system with smart food feeder, water dispenser, all connected via Arduino Uno and Wi-Fi.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Pros:</a:t>
            </a:r>
            <a:r>
              <a:rPr lang="en-US" sz="22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Affordable and user-friendly</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Integrated health monitoring (food, water)</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Cons:</a:t>
            </a:r>
            <a:r>
              <a:rPr lang="en-US" sz="22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Potential connectivity issues during setup</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376631868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Smart Pet Care System Using Arduino IoT Cloud</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Sravan Kumar </a:t>
            </a:r>
            <a:r>
              <a:rPr lang="en-US" sz="2200" dirty="0" err="1">
                <a:latin typeface="Times New Roman" panose="02020603050405020304" pitchFamily="18" charset="0"/>
                <a:cs typeface="Times New Roman" panose="02020603050405020304" pitchFamily="18" charset="0"/>
              </a:rPr>
              <a:t>Pyda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Nenavath</a:t>
            </a:r>
            <a:r>
              <a:rPr lang="en-US" sz="2200" dirty="0">
                <a:latin typeface="Times New Roman" panose="02020603050405020304" pitchFamily="18" charset="0"/>
                <a:cs typeface="Times New Roman" panose="02020603050405020304" pitchFamily="18" charset="0"/>
              </a:rPr>
              <a:t> Tarun, </a:t>
            </a:r>
            <a:r>
              <a:rPr lang="en-US" sz="2200" dirty="0" err="1">
                <a:latin typeface="Times New Roman" panose="02020603050405020304" pitchFamily="18" charset="0"/>
                <a:cs typeface="Times New Roman" panose="02020603050405020304" pitchFamily="18" charset="0"/>
              </a:rPr>
              <a:t>Bhukya</a:t>
            </a:r>
            <a:r>
              <a:rPr lang="en-US" sz="2200" dirty="0">
                <a:latin typeface="Times New Roman" panose="02020603050405020304" pitchFamily="18" charset="0"/>
                <a:cs typeface="Times New Roman" panose="02020603050405020304" pitchFamily="18" charset="0"/>
              </a:rPr>
              <a:t> Saritha, Mr. </a:t>
            </a:r>
            <a:r>
              <a:rPr lang="en-US" sz="2200" dirty="0" err="1">
                <a:latin typeface="Times New Roman" panose="02020603050405020304" pitchFamily="18" charset="0"/>
                <a:cs typeface="Times New Roman" panose="02020603050405020304" pitchFamily="18" charset="0"/>
              </a:rPr>
              <a:t>Bathula</a:t>
            </a:r>
            <a:r>
              <a:rPr lang="en-US" sz="2200" dirty="0">
                <a:latin typeface="Times New Roman" panose="02020603050405020304" pitchFamily="18" charset="0"/>
                <a:cs typeface="Times New Roman" panose="02020603050405020304" pitchFamily="18" charset="0"/>
              </a:rPr>
              <a:t> Balakrishna, Dr. Y. </a:t>
            </a:r>
            <a:r>
              <a:rPr lang="en-US" sz="2200" dirty="0" err="1">
                <a:latin typeface="Times New Roman" panose="02020603050405020304" pitchFamily="18" charset="0"/>
                <a:cs typeface="Times New Roman" panose="02020603050405020304" pitchFamily="18" charset="0"/>
              </a:rPr>
              <a:t>Srinivasulu</a:t>
            </a:r>
            <a:endParaRPr 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Problem: </a:t>
            </a:r>
            <a:r>
              <a:rPr lang="en-US" sz="2200" dirty="0">
                <a:latin typeface="Times New Roman" panose="02020603050405020304" pitchFamily="18" charset="0"/>
                <a:cs typeface="Times New Roman" panose="02020603050405020304" pitchFamily="18" charset="0"/>
              </a:rPr>
              <a:t>Increasing need for automated, personalized pet care systems. Many existing solutions require constant owner attention, making remote monitoring difficult.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An IoT-based automated pet feeder controlled via  mobile app.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Remote, automated feeding and monitoring</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Easy control via mobile apps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Cons</a:t>
            </a:r>
            <a:r>
              <a:rPr lang="en-US" sz="22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Limited to basic food and water dispensing</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131600808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Smart Pet House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Hassan </a:t>
            </a:r>
            <a:r>
              <a:rPr lang="en-US" sz="2200" dirty="0" err="1">
                <a:latin typeface="Times New Roman" panose="02020603050405020304" pitchFamily="18" charset="0"/>
                <a:cs typeface="Times New Roman" panose="02020603050405020304" pitchFamily="18" charset="0"/>
              </a:rPr>
              <a:t>Saed</a:t>
            </a:r>
            <a:r>
              <a:rPr lang="en-US" sz="2200" dirty="0">
                <a:latin typeface="Times New Roman" panose="02020603050405020304" pitchFamily="18" charset="0"/>
                <a:cs typeface="Times New Roman" panose="02020603050405020304" pitchFamily="18" charset="0"/>
              </a:rPr>
              <a:t> Abu </a:t>
            </a:r>
            <a:r>
              <a:rPr lang="en-US" sz="2200" dirty="0" err="1">
                <a:latin typeface="Times New Roman" panose="02020603050405020304" pitchFamily="18" charset="0"/>
                <a:cs typeface="Times New Roman" panose="02020603050405020304" pitchFamily="18" charset="0"/>
              </a:rPr>
              <a:t>Thiab</a:t>
            </a:r>
            <a:r>
              <a:rPr lang="en-US" sz="2200" dirty="0">
                <a:latin typeface="Times New Roman" panose="02020603050405020304" pitchFamily="18" charset="0"/>
                <a:cs typeface="Times New Roman" panose="02020603050405020304" pitchFamily="18" charset="0"/>
              </a:rPr>
              <a:t>, Mohammad Belal Mousa</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Problem: </a:t>
            </a:r>
            <a:r>
              <a:rPr lang="en-US" sz="2200" dirty="0">
                <a:latin typeface="Times New Roman" panose="02020603050405020304" pitchFamily="18" charset="0"/>
                <a:cs typeface="Times New Roman" panose="02020603050405020304" pitchFamily="18" charset="0"/>
              </a:rPr>
              <a:t>Managing pets' needs while away from home is challenging. Existing systems often lack automation for feeding, tracking, and home comfort.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Solution: </a:t>
            </a:r>
            <a:r>
              <a:rPr lang="en-US" sz="2200" dirty="0">
                <a:latin typeface="Times New Roman" panose="02020603050405020304" pitchFamily="18" charset="0"/>
                <a:cs typeface="Times New Roman" panose="02020603050405020304" pitchFamily="18" charset="0"/>
              </a:rPr>
              <a:t>An IoT-based system that automates pet care with features like food and water dispenser.</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Remote control and automation of pet care and home management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Customizable schedules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Cons: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Limited manual override options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358805453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Cat’s Monitoring and Feeding Systems via IoT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Nasrin </a:t>
            </a:r>
            <a:r>
              <a:rPr lang="en-US" sz="2200" dirty="0" err="1">
                <a:latin typeface="Times New Roman" panose="02020603050405020304" pitchFamily="18" charset="0"/>
                <a:cs typeface="Times New Roman" panose="02020603050405020304" pitchFamily="18" charset="0"/>
              </a:rPr>
              <a:t>Hannani</a:t>
            </a:r>
            <a:r>
              <a:rPr lang="en-US" sz="2200" dirty="0">
                <a:latin typeface="Times New Roman" panose="02020603050405020304" pitchFamily="18" charset="0"/>
                <a:cs typeface="Times New Roman" panose="02020603050405020304" pitchFamily="18" charset="0"/>
              </a:rPr>
              <a:t> Mohd </a:t>
            </a:r>
            <a:r>
              <a:rPr lang="en-US" sz="2200" dirty="0" err="1">
                <a:latin typeface="Times New Roman" panose="02020603050405020304" pitchFamily="18" charset="0"/>
                <a:cs typeface="Times New Roman" panose="02020603050405020304" pitchFamily="18" charset="0"/>
              </a:rPr>
              <a:t>Rasyidi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Rosnah</a:t>
            </a:r>
            <a:r>
              <a:rPr lang="en-US" sz="2200" dirty="0">
                <a:latin typeface="Times New Roman" panose="02020603050405020304" pitchFamily="18" charset="0"/>
                <a:cs typeface="Times New Roman" panose="02020603050405020304" pitchFamily="18" charset="0"/>
              </a:rPr>
              <a:t> Mohd Zin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Problem: </a:t>
            </a:r>
            <a:r>
              <a:rPr lang="en-US" sz="2200" dirty="0">
                <a:latin typeface="Times New Roman" panose="02020603050405020304" pitchFamily="18" charset="0"/>
                <a:cs typeface="Times New Roman" panose="02020603050405020304" pitchFamily="18" charset="0"/>
              </a:rPr>
              <a:t>Need for a remote monitoring and feeding system for pets with real-time capabilities.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Solution: </a:t>
            </a:r>
            <a:r>
              <a:rPr lang="en-US" sz="2200" dirty="0">
                <a:latin typeface="Times New Roman" panose="02020603050405020304" pitchFamily="18" charset="0"/>
                <a:cs typeface="Times New Roman" panose="02020603050405020304" pitchFamily="18" charset="0"/>
              </a:rPr>
              <a:t>An IoT-based system using Node  ultrasonic sensors, and the Blynk app. It automates and manually controls feeding, monitors food levels.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Automates pet care, reducing physical presence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Consistent feeding schedules for better pet health</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Cons :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Limited feeder capacity </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15</a:t>
            </a:fld>
            <a:endParaRPr lang="en-IN"/>
          </a:p>
        </p:txBody>
      </p:sp>
    </p:spTree>
    <p:extLst>
      <p:ext uri="{BB962C8B-B14F-4D97-AF65-F5344CB8AC3E}">
        <p14:creationId xmlns:p14="http://schemas.microsoft.com/office/powerpoint/2010/main" val="21351306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4492625"/>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b="1" u="sng" dirty="0">
                <a:latin typeface="Times New Roman" panose="02020603050405020304" pitchFamily="18" charset="0"/>
                <a:cs typeface="Times New Roman" panose="02020603050405020304" pitchFamily="18" charset="0"/>
              </a:rPr>
              <a:t>Design of Pet Feeder Using Web Server as IoT Application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dirty="0">
                <a:latin typeface="Times New Roman" panose="02020603050405020304" pitchFamily="18" charset="0"/>
                <a:cs typeface="Times New Roman" panose="02020603050405020304" pitchFamily="18" charset="0"/>
              </a:rPr>
              <a:t>Andi </a:t>
            </a:r>
            <a:r>
              <a:rPr lang="en-IN" sz="2200" dirty="0" err="1">
                <a:latin typeface="Times New Roman" panose="02020603050405020304" pitchFamily="18" charset="0"/>
                <a:cs typeface="Times New Roman" panose="02020603050405020304" pitchFamily="18" charset="0"/>
              </a:rPr>
              <a:t>Adriansyah</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Muchd</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Arief</a:t>
            </a:r>
            <a:r>
              <a:rPr lang="en-IN" sz="2200" dirty="0">
                <a:latin typeface="Times New Roman" panose="02020603050405020304" pitchFamily="18" charset="0"/>
                <a:cs typeface="Times New Roman" panose="02020603050405020304" pitchFamily="18" charset="0"/>
              </a:rPr>
              <a:t> Wibowo, </a:t>
            </a:r>
            <a:r>
              <a:rPr lang="en-IN" sz="2200" dirty="0" err="1">
                <a:latin typeface="Times New Roman" panose="02020603050405020304" pitchFamily="18" charset="0"/>
                <a:cs typeface="Times New Roman" panose="02020603050405020304" pitchFamily="18" charset="0"/>
              </a:rPr>
              <a:t>Eko</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Ihsanto</a:t>
            </a:r>
            <a:endParaRPr lang="en-IN"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b="1" u="sng" dirty="0">
                <a:latin typeface="Times New Roman" panose="02020603050405020304" pitchFamily="18" charset="0"/>
                <a:cs typeface="Times New Roman" panose="02020603050405020304" pitchFamily="18" charset="0"/>
              </a:rPr>
              <a:t>Problem: </a:t>
            </a:r>
            <a:r>
              <a:rPr lang="en-IN" sz="2200" dirty="0">
                <a:latin typeface="Times New Roman" panose="02020603050405020304" pitchFamily="18" charset="0"/>
                <a:cs typeface="Times New Roman" panose="02020603050405020304" pitchFamily="18" charset="0"/>
              </a:rPr>
              <a:t>Busy pet owners struggle with regular feeding due to lack of remote control and real-time monitoring in existing feeders.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b="1" u="sng" dirty="0">
                <a:latin typeface="Times New Roman" panose="02020603050405020304" pitchFamily="18" charset="0"/>
                <a:cs typeface="Times New Roman" panose="02020603050405020304" pitchFamily="18" charset="0"/>
              </a:rPr>
              <a:t>Solution: </a:t>
            </a:r>
            <a:r>
              <a:rPr lang="en-IN" sz="2200" dirty="0">
                <a:latin typeface="Times New Roman" panose="02020603050405020304" pitchFamily="18" charset="0"/>
                <a:cs typeface="Times New Roman" panose="02020603050405020304" pitchFamily="18" charset="0"/>
              </a:rPr>
              <a:t>An IoT-based web server pet feeder using Arduino Uno, ESP8266 Wi-Fi, ultrasonic sensors, servo motors.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b="1" u="sng" dirty="0">
                <a:latin typeface="Times New Roman" panose="02020603050405020304" pitchFamily="18" charset="0"/>
                <a:cs typeface="Times New Roman" panose="02020603050405020304" pitchFamily="18" charset="0"/>
              </a:rPr>
              <a:t>Pros</a:t>
            </a:r>
            <a:r>
              <a:rPr lang="en-IN" sz="22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dirty="0">
                <a:latin typeface="Times New Roman" panose="02020603050405020304" pitchFamily="18" charset="0"/>
                <a:cs typeface="Times New Roman" panose="02020603050405020304" pitchFamily="18" charset="0"/>
              </a:rPr>
              <a:t>Remote feeding enhance convenience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b="1" u="sng" dirty="0">
                <a:latin typeface="Times New Roman" panose="02020603050405020304" pitchFamily="18" charset="0"/>
                <a:cs typeface="Times New Roman" panose="02020603050405020304" pitchFamily="18" charset="0"/>
              </a:rPr>
              <a:t>Cons: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dirty="0">
                <a:latin typeface="Times New Roman" panose="02020603050405020304" pitchFamily="18" charset="0"/>
                <a:cs typeface="Times New Roman" panose="02020603050405020304" pitchFamily="18" charset="0"/>
              </a:rPr>
              <a:t>Depends on stable internet connection and public IP access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dirty="0">
                <a:latin typeface="Times New Roman" panose="02020603050405020304" pitchFamily="18" charset="0"/>
                <a:cs typeface="Times New Roman" panose="02020603050405020304" pitchFamily="18" charset="0"/>
              </a:rPr>
              <a:t>Requires additional apps (e.g., TeamViewer) if public IP is unavailable</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16</a:t>
            </a:fld>
            <a:endParaRPr lang="en-IN"/>
          </a:p>
        </p:txBody>
      </p:sp>
    </p:spTree>
    <p:extLst>
      <p:ext uri="{BB962C8B-B14F-4D97-AF65-F5344CB8AC3E}">
        <p14:creationId xmlns:p14="http://schemas.microsoft.com/office/powerpoint/2010/main" val="11158593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b="1" u="sng" dirty="0">
                <a:latin typeface="Times New Roman" panose="02020603050405020304" pitchFamily="18" charset="0"/>
                <a:cs typeface="Times New Roman" panose="02020603050405020304" pitchFamily="18" charset="0"/>
              </a:rPr>
              <a:t>Home Monitoring of Pets Based on </a:t>
            </a:r>
            <a:r>
              <a:rPr lang="en-IN" sz="2200" b="1" u="sng" dirty="0" err="1">
                <a:latin typeface="Times New Roman" panose="02020603050405020304" pitchFamily="18" charset="0"/>
                <a:cs typeface="Times New Roman" panose="02020603050405020304" pitchFamily="18" charset="0"/>
              </a:rPr>
              <a:t>AIoT</a:t>
            </a:r>
            <a:endParaRPr lang="en-IN" sz="2200" b="1" u="sng"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dirty="0">
                <a:latin typeface="Times New Roman" panose="02020603050405020304" pitchFamily="18" charset="0"/>
                <a:cs typeface="Times New Roman" panose="02020603050405020304" pitchFamily="18" charset="0"/>
              </a:rPr>
              <a:t>Wen-Tsai Sung, Sung-Jung Hsiao</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b="1" u="sng" dirty="0">
                <a:latin typeface="Times New Roman" panose="02020603050405020304" pitchFamily="18" charset="0"/>
                <a:cs typeface="Times New Roman" panose="02020603050405020304" pitchFamily="18" charset="0"/>
              </a:rPr>
              <a:t>Problem: </a:t>
            </a:r>
            <a:r>
              <a:rPr lang="en-IN" sz="2200" dirty="0">
                <a:latin typeface="Times New Roman" panose="02020603050405020304" pitchFamily="18" charset="0"/>
                <a:cs typeface="Times New Roman" panose="02020603050405020304" pitchFamily="18" charset="0"/>
              </a:rPr>
              <a:t>Ensuring a comfortable environment for pets while away is challenging with traditional systems lacking real-time control and adaptability.</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b="1" u="sng" dirty="0">
                <a:latin typeface="Times New Roman" panose="02020603050405020304" pitchFamily="18" charset="0"/>
                <a:cs typeface="Times New Roman" panose="02020603050405020304" pitchFamily="18" charset="0"/>
              </a:rPr>
              <a:t>Solution: </a:t>
            </a:r>
            <a:r>
              <a:rPr lang="en-IN" sz="2200" dirty="0">
                <a:latin typeface="Times New Roman" panose="02020603050405020304" pitchFamily="18" charset="0"/>
                <a:cs typeface="Times New Roman" panose="02020603050405020304" pitchFamily="18" charset="0"/>
              </a:rPr>
              <a:t>An IoT-based system using Arduino Uno and ESP8266 Wi-Fi to control feeder based on sensor data.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b="1" u="sng" dirty="0">
                <a:latin typeface="Times New Roman" panose="02020603050405020304" pitchFamily="18" charset="0"/>
                <a:cs typeface="Times New Roman" panose="02020603050405020304" pitchFamily="18" charset="0"/>
              </a:rPr>
              <a:t>Pros</a:t>
            </a:r>
            <a:r>
              <a:rPr lang="en-IN" sz="22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dirty="0">
                <a:latin typeface="Times New Roman" panose="02020603050405020304" pitchFamily="18" charset="0"/>
                <a:cs typeface="Times New Roman" panose="02020603050405020304" pitchFamily="18" charset="0"/>
              </a:rPr>
              <a:t>Automated adjustments for a comfortable pet environment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dirty="0">
                <a:latin typeface="Times New Roman" panose="02020603050405020304" pitchFamily="18" charset="0"/>
                <a:cs typeface="Times New Roman" panose="02020603050405020304" pitchFamily="18" charset="0"/>
              </a:rPr>
              <a:t>Remote monitoring and control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b="1" u="sng" dirty="0">
                <a:latin typeface="Times New Roman" panose="02020603050405020304" pitchFamily="18" charset="0"/>
                <a:cs typeface="Times New Roman" panose="02020603050405020304" pitchFamily="18" charset="0"/>
              </a:rPr>
              <a:t>Cons</a:t>
            </a:r>
            <a:r>
              <a:rPr lang="en-IN" sz="22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dirty="0">
                <a:latin typeface="Times New Roman" panose="02020603050405020304" pitchFamily="18" charset="0"/>
                <a:cs typeface="Times New Roman" panose="02020603050405020304" pitchFamily="18" charset="0"/>
              </a:rPr>
              <a:t>Complex initial setup and calibration</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17</a:t>
            </a:fld>
            <a:endParaRPr lang="en-IN"/>
          </a:p>
        </p:txBody>
      </p:sp>
    </p:spTree>
    <p:extLst>
      <p:ext uri="{BB962C8B-B14F-4D97-AF65-F5344CB8AC3E}">
        <p14:creationId xmlns:p14="http://schemas.microsoft.com/office/powerpoint/2010/main" val="284319033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b="1" u="sng" dirty="0">
                <a:latin typeface="Times New Roman" panose="02020603050405020304" pitchFamily="18" charset="0"/>
                <a:cs typeface="Times New Roman" panose="02020603050405020304" pitchFamily="18" charset="0"/>
              </a:rPr>
              <a:t>Smart Pet Monitoring and Feeder Using IoT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dirty="0">
                <a:latin typeface="Times New Roman" panose="02020603050405020304" pitchFamily="18" charset="0"/>
                <a:cs typeface="Times New Roman" panose="02020603050405020304" pitchFamily="18" charset="0"/>
              </a:rPr>
              <a:t>Madhu R, </a:t>
            </a:r>
            <a:r>
              <a:rPr lang="en-IN" sz="2200" dirty="0" err="1">
                <a:latin typeface="Times New Roman" panose="02020603050405020304" pitchFamily="18" charset="0"/>
                <a:cs typeface="Times New Roman" panose="02020603050405020304" pitchFamily="18" charset="0"/>
              </a:rPr>
              <a:t>Addula</a:t>
            </a:r>
            <a:r>
              <a:rPr lang="en-IN" sz="2200" dirty="0">
                <a:latin typeface="Times New Roman" panose="02020603050405020304" pitchFamily="18" charset="0"/>
                <a:cs typeface="Times New Roman" panose="02020603050405020304" pitchFamily="18" charset="0"/>
              </a:rPr>
              <a:t> Swetha, Sanjana </a:t>
            </a:r>
            <a:r>
              <a:rPr lang="en-IN" sz="2200" dirty="0" err="1">
                <a:latin typeface="Times New Roman" panose="02020603050405020304" pitchFamily="18" charset="0"/>
                <a:cs typeface="Times New Roman" panose="02020603050405020304" pitchFamily="18" charset="0"/>
              </a:rPr>
              <a:t>Dharmavar</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Tejashwini</a:t>
            </a:r>
            <a:r>
              <a:rPr lang="en-IN" sz="2200" dirty="0">
                <a:latin typeface="Times New Roman" panose="02020603050405020304" pitchFamily="18" charset="0"/>
                <a:cs typeface="Times New Roman" panose="02020603050405020304" pitchFamily="18" charset="0"/>
              </a:rPr>
              <a:t> V J, Vidhya Shree 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b="1" u="sng" dirty="0">
                <a:latin typeface="Times New Roman" panose="02020603050405020304" pitchFamily="18" charset="0"/>
                <a:cs typeface="Times New Roman" panose="02020603050405020304" pitchFamily="18" charset="0"/>
              </a:rPr>
              <a:t>Problem</a:t>
            </a:r>
            <a:r>
              <a:rPr lang="en-IN" sz="2200" dirty="0">
                <a:latin typeface="Times New Roman" panose="02020603050405020304" pitchFamily="18" charset="0"/>
                <a:cs typeface="Times New Roman" panose="02020603050405020304" pitchFamily="18" charset="0"/>
              </a:rPr>
              <a:t>: Maintaining a consistent feeding schedule for pets is challenging, especially when away, risking health issues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b="1" u="sng" dirty="0">
                <a:latin typeface="Times New Roman" panose="02020603050405020304" pitchFamily="18" charset="0"/>
                <a:cs typeface="Times New Roman" panose="02020603050405020304" pitchFamily="18" charset="0"/>
              </a:rPr>
              <a:t>Solution:</a:t>
            </a:r>
            <a:r>
              <a:rPr lang="en-IN" sz="2200" dirty="0">
                <a:latin typeface="Times New Roman" panose="02020603050405020304" pitchFamily="18" charset="0"/>
                <a:cs typeface="Times New Roman" panose="02020603050405020304" pitchFamily="18" charset="0"/>
              </a:rPr>
              <a:t> An IoT-based automatic pet feeder using Arduino Uno, ultrasonic sensor, and servo motor. Allows remote management of feeding schedules.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b="1" u="sng" dirty="0">
                <a:latin typeface="Times New Roman" panose="02020603050405020304" pitchFamily="18" charset="0"/>
                <a:cs typeface="Times New Roman" panose="02020603050405020304" pitchFamily="18" charset="0"/>
              </a:rPr>
              <a:t>Pros:</a:t>
            </a:r>
            <a:r>
              <a:rPr lang="en-IN" sz="22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dirty="0">
                <a:latin typeface="Times New Roman" panose="02020603050405020304" pitchFamily="18" charset="0"/>
                <a:cs typeface="Times New Roman" panose="02020603050405020304" pitchFamily="18" charset="0"/>
              </a:rPr>
              <a:t>Simple design for easy cleaning and maintenance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b="1" u="sng" dirty="0">
                <a:latin typeface="Times New Roman" panose="02020603050405020304" pitchFamily="18" charset="0"/>
                <a:cs typeface="Times New Roman" panose="02020603050405020304" pitchFamily="18" charset="0"/>
              </a:rPr>
              <a:t>Cons:</a:t>
            </a:r>
            <a:endParaRPr lang="en-IN"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200" dirty="0">
                <a:latin typeface="Times New Roman" panose="02020603050405020304" pitchFamily="18" charset="0"/>
                <a:cs typeface="Times New Roman" panose="02020603050405020304" pitchFamily="18" charset="0"/>
              </a:rPr>
              <a:t>Limited to feeding and monitoring; lacks additional features like health monitoring</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18</a:t>
            </a:fld>
            <a:endParaRPr lang="en-IN"/>
          </a:p>
        </p:txBody>
      </p:sp>
    </p:spTree>
    <p:extLst>
      <p:ext uri="{BB962C8B-B14F-4D97-AF65-F5344CB8AC3E}">
        <p14:creationId xmlns:p14="http://schemas.microsoft.com/office/powerpoint/2010/main" val="138091699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IoT-Based Automatic Pet Feeding and Monitoring System</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Jiten </a:t>
            </a:r>
            <a:r>
              <a:rPr lang="en-US" sz="2200" dirty="0" err="1">
                <a:latin typeface="Times New Roman" panose="02020603050405020304" pitchFamily="18" charset="0"/>
                <a:cs typeface="Times New Roman" panose="02020603050405020304" pitchFamily="18" charset="0"/>
              </a:rPr>
              <a:t>Kulaikar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Dhanshree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Kurade</a:t>
            </a:r>
            <a:r>
              <a:rPr lang="en-US" sz="2200" dirty="0">
                <a:latin typeface="Times New Roman" panose="02020603050405020304" pitchFamily="18" charset="0"/>
                <a:cs typeface="Times New Roman" panose="02020603050405020304" pitchFamily="18" charset="0"/>
              </a:rPr>
              <a:t>, Anamika Sawant, Pooja </a:t>
            </a:r>
            <a:r>
              <a:rPr lang="en-US" sz="2200" dirty="0" err="1">
                <a:latin typeface="Times New Roman" panose="02020603050405020304" pitchFamily="18" charset="0"/>
                <a:cs typeface="Times New Roman" panose="02020603050405020304" pitchFamily="18" charset="0"/>
              </a:rPr>
              <a:t>Sthawarmath</a:t>
            </a:r>
            <a:r>
              <a:rPr lang="en-US" sz="2200" dirty="0">
                <a:latin typeface="Times New Roman" panose="02020603050405020304" pitchFamily="18" charset="0"/>
                <a:cs typeface="Times New Roman" panose="02020603050405020304" pitchFamily="18" charset="0"/>
              </a:rPr>
              <a:t>, Anupama </a:t>
            </a:r>
            <a:r>
              <a:rPr lang="en-US" sz="2200" dirty="0" err="1">
                <a:latin typeface="Times New Roman" panose="02020603050405020304" pitchFamily="18" charset="0"/>
                <a:cs typeface="Times New Roman" panose="02020603050405020304" pitchFamily="18" charset="0"/>
              </a:rPr>
              <a:t>Chaurasia</a:t>
            </a:r>
            <a:endParaRPr 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Problem:</a:t>
            </a:r>
            <a:r>
              <a:rPr lang="en-US" sz="2200" dirty="0">
                <a:latin typeface="Times New Roman" panose="02020603050405020304" pitchFamily="18" charset="0"/>
                <a:cs typeface="Times New Roman" panose="02020603050405020304" pitchFamily="18" charset="0"/>
              </a:rPr>
              <a:t> Busy schedules lead to irregular pet feeding and inadequate monitoring, creating a need for a remote pet care solution.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An IoT system using Raspberry Pi for managing feeding, water dispensing. Features include  servo motors for dispensing food.</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Pros:</a:t>
            </a:r>
            <a:r>
              <a:rPr lang="en-US" sz="22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Remote management of feeding and water dispensing</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Cons: </a:t>
            </a:r>
            <a:endParaRPr 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Lacks advanced health or behavioral monitoring</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19</a:t>
            </a:fld>
            <a:endParaRPr lang="en-IN"/>
          </a:p>
        </p:txBody>
      </p:sp>
    </p:spTree>
    <p:extLst>
      <p:ext uri="{BB962C8B-B14F-4D97-AF65-F5344CB8AC3E}">
        <p14:creationId xmlns:p14="http://schemas.microsoft.com/office/powerpoint/2010/main" val="228832659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altLang="en-US" sz="2400" dirty="0">
                <a:solidFill>
                  <a:srgbClr val="000000"/>
                </a:solidFill>
                <a:latin typeface="Times New Roman" panose="02020603050405020304" pitchFamily="18" charset="0"/>
                <a:cs typeface="Times New Roman" panose="02020603050405020304" pitchFamily="18" charset="0"/>
              </a:rPr>
              <a:t>IOT based connected pet companion</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is a project designed to enhance the care and supervision of pets, particularly when owners are away. With the increasing demands on people's time, pets are often left alone, which can lead to stress and safety concerns. This project leverages IoT technology to create a comprehensive solution that addresses these challenges. Features include a pet feeder and also monitors critical environmental parameters such as temperature, and water levels providing comfort and companionship even from a distance. This project enhances well-being of pet </a:t>
            </a:r>
            <a:r>
              <a:rPr lang="en-US" altLang="en-US" sz="2400" dirty="0">
                <a:solidFill>
                  <a:srgbClr val="000000"/>
                </a:solidFill>
                <a:latin typeface="Times New Roman" panose="02020603050405020304" pitchFamily="18" charset="0"/>
                <a:cs typeface="Times New Roman" panose="02020603050405020304" pitchFamily="18" charset="0"/>
              </a:rPr>
              <a:t>and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provides peace of mind to </a:t>
            </a:r>
            <a:r>
              <a:rPr lang="en-US" altLang="en-US" sz="2400" dirty="0">
                <a:solidFill>
                  <a:srgbClr val="000000"/>
                </a:solidFill>
                <a:latin typeface="Times New Roman" panose="02020603050405020304" pitchFamily="18" charset="0"/>
                <a:cs typeface="Times New Roman" panose="02020603050405020304" pitchFamily="18" charset="0"/>
              </a:rPr>
              <a:t>their</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owners, making it a valuable addition to modern pet care solutions.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US" altLang="en-US" sz="3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2000" y="136525"/>
            <a:ext cx="10668000" cy="1216025"/>
          </a:xfrm>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9257" y="1665287"/>
            <a:ext cx="10668000" cy="4483586"/>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Pet Feeder Using IoT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Adnan Shah, Syed Tajuddin, Irfan Hamid Darzi, Gouri D. </a:t>
            </a:r>
            <a:r>
              <a:rPr lang="en-US" sz="2200" dirty="0" err="1">
                <a:latin typeface="Times New Roman" panose="02020603050405020304" pitchFamily="18" charset="0"/>
                <a:cs typeface="Times New Roman" panose="02020603050405020304" pitchFamily="18" charset="0"/>
              </a:rPr>
              <a:t>Malgi</a:t>
            </a:r>
            <a:endParaRPr 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Problem: </a:t>
            </a:r>
            <a:r>
              <a:rPr lang="en-US" sz="2200" dirty="0">
                <a:latin typeface="Times New Roman" panose="02020603050405020304" pitchFamily="18" charset="0"/>
                <a:cs typeface="Times New Roman" panose="02020603050405020304" pitchFamily="18" charset="0"/>
              </a:rPr>
              <a:t>Pet owners struggle with timely feeding, especially when away from home. Traditional feeders often fail to meet all needs, requiring a smarter solution.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Solution: </a:t>
            </a:r>
            <a:r>
              <a:rPr lang="en-US" sz="2200" dirty="0">
                <a:latin typeface="Times New Roman" panose="02020603050405020304" pitchFamily="18" charset="0"/>
                <a:cs typeface="Times New Roman" panose="02020603050405020304" pitchFamily="18" charset="0"/>
              </a:rPr>
              <a:t>An IoT-based pet feeder controlled via a mobile app. Uses a servo motor for food dispensing. Allows remote feeding management through the app.</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Convenient remote control via mobile app</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Ensures timely feeding</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Cons: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No monitoring of pet’s food consumption. Lacks advanced features like camera </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20</a:t>
            </a:fld>
            <a:endParaRPr lang="en-IN"/>
          </a:p>
        </p:txBody>
      </p:sp>
    </p:spTree>
    <p:extLst>
      <p:ext uri="{BB962C8B-B14F-4D97-AF65-F5344CB8AC3E}">
        <p14:creationId xmlns:p14="http://schemas.microsoft.com/office/powerpoint/2010/main" val="426763385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48609" y="1749425"/>
            <a:ext cx="10668000" cy="4390118"/>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Smart Pet Feeder Using IoT for Day-to-Day Usage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Sanjay S </a:t>
            </a:r>
            <a:r>
              <a:rPr lang="en-US" sz="2200" dirty="0" err="1">
                <a:latin typeface="Times New Roman" panose="02020603050405020304" pitchFamily="18" charset="0"/>
                <a:cs typeface="Times New Roman" panose="02020603050405020304" pitchFamily="18" charset="0"/>
              </a:rPr>
              <a:t>Tippannavar</a:t>
            </a:r>
            <a:r>
              <a:rPr lang="en-US" sz="2200" dirty="0">
                <a:latin typeface="Times New Roman" panose="02020603050405020304" pitchFamily="18" charset="0"/>
                <a:cs typeface="Times New Roman" panose="02020603050405020304" pitchFamily="18" charset="0"/>
              </a:rPr>
              <a:t>, Raghavendra G, Rishab Jain, Prasanna </a:t>
            </a:r>
            <a:r>
              <a:rPr lang="en-US" sz="2200" dirty="0" err="1">
                <a:latin typeface="Times New Roman" panose="02020603050405020304" pitchFamily="18" charset="0"/>
                <a:cs typeface="Times New Roman" panose="02020603050405020304" pitchFamily="18" charset="0"/>
              </a:rPr>
              <a:t>Golasangi</a:t>
            </a:r>
            <a:endParaRPr 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Problem:</a:t>
            </a:r>
            <a:r>
              <a:rPr lang="en-US" sz="2200" dirty="0">
                <a:latin typeface="Times New Roman" panose="02020603050405020304" pitchFamily="18" charset="0"/>
                <a:cs typeface="Times New Roman" panose="02020603050405020304" pitchFamily="18" charset="0"/>
              </a:rPr>
              <a:t> Busy lifestyles lead to irregular pet feeding, causing overfeeding or missed meals, which can result in health issues.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An IoT-based smart pet feeder that automates food dispensing and monitors feeding habits.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Pros:</a:t>
            </a:r>
            <a:r>
              <a:rPr lang="en-US" sz="22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Automated feeding schedules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Remote monitoring via mobile app</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Cons:</a:t>
            </a:r>
            <a:r>
              <a:rPr lang="en-US" sz="22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Relies on Wi-Fi connectivity</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sz="1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21</a:t>
            </a:fld>
            <a:endParaRPr lang="en-IN"/>
          </a:p>
        </p:txBody>
      </p:sp>
    </p:spTree>
    <p:extLst>
      <p:ext uri="{BB962C8B-B14F-4D97-AF65-F5344CB8AC3E}">
        <p14:creationId xmlns:p14="http://schemas.microsoft.com/office/powerpoint/2010/main" val="85190676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4396273"/>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Automatic Pet Feeder</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Masum Rayhan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Problem:</a:t>
            </a:r>
            <a:r>
              <a:rPr lang="en-US" sz="2200" dirty="0">
                <a:latin typeface="Times New Roman" panose="02020603050405020304" pitchFamily="18" charset="0"/>
                <a:cs typeface="Times New Roman" panose="02020603050405020304" pitchFamily="18" charset="0"/>
              </a:rPr>
              <a:t> Pet owners struggle with feeding pets on time due to busy schedules or being away.</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An Arduino UNO-based system automates feeding with a servo motor, and keypad. Users can set feeding times, and food is dispensed at scheduled intervals.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Pros:</a:t>
            </a:r>
            <a:r>
              <a:rPr lang="en-US" sz="22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Reliable time-based feeding</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Affordable, simple setup</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Cons:</a:t>
            </a:r>
            <a:r>
              <a:rPr lang="en-US" sz="22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Basic design without remote access or IoT</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22</a:t>
            </a:fld>
            <a:endParaRPr lang="en-IN"/>
          </a:p>
        </p:txBody>
      </p:sp>
    </p:spTree>
    <p:extLst>
      <p:ext uri="{BB962C8B-B14F-4D97-AF65-F5344CB8AC3E}">
        <p14:creationId xmlns:p14="http://schemas.microsoft.com/office/powerpoint/2010/main" val="209572924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Summary of Literature Review</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literature review highlights IoT-based pet care systems like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Kulaikar</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et al.'s and Liyanage &amp;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Wedasinghe's</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projects, which focus on remote feeding, water dispensing. While effective for managing pet care remotely, these systems often depend on stable internet connections and lack comprehensive health monitoring features. The IoT-Based Connected Pet Companion, advances these concepts by integrating temperature monitoring, emergency alerts</a:t>
            </a:r>
            <a:r>
              <a:rPr lang="en-US"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along with feeding and water management. This approach offers a more holistic pet care solution with enhanced environmental controls and real-time updates.</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23</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Modern lifestyles often require pet owners to leave their pets alone for extended periods, leading to concerns about potential accidents, health issues, and emotional stress in pets.  The motivation for this project arises from the need for a comprehensive solution that offers </a:t>
            </a:r>
            <a:r>
              <a:rPr lang="en-US" altLang="en-US" sz="2400" dirty="0">
                <a:solidFill>
                  <a:srgbClr val="000000"/>
                </a:solidFill>
                <a:latin typeface="Times New Roman" panose="02020603050405020304" pitchFamily="18" charset="0"/>
                <a:cs typeface="Times New Roman" panose="02020603050405020304" pitchFamily="18" charset="0"/>
              </a:rPr>
              <a:t>proper diet and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environmental </a:t>
            </a:r>
            <a:r>
              <a:rPr lang="en-US" altLang="en-US" sz="2400" dirty="0">
                <a:solidFill>
                  <a:srgbClr val="000000"/>
                </a:solidFill>
                <a:latin typeface="Times New Roman" panose="02020603050405020304" pitchFamily="18" charset="0"/>
                <a:cs typeface="Times New Roman" panose="02020603050405020304" pitchFamily="18" charset="0"/>
              </a:rPr>
              <a:t>monitoring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to mitigate these issues. </a:t>
            </a:r>
            <a:endParaRPr lang="en-IN" sz="2400" dirty="0"/>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24</a:t>
            </a:fld>
            <a:endParaRPr lang="en-IN"/>
          </a:p>
        </p:txBody>
      </p:sp>
    </p:spTree>
    <p:extLst>
      <p:ext uri="{BB962C8B-B14F-4D97-AF65-F5344CB8AC3E}">
        <p14:creationId xmlns:p14="http://schemas.microsoft.com/office/powerpoint/2010/main" val="137100253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57200" marR="0" lvl="0" indent="-457200" algn="l" defTabSz="914400" rtl="0" eaLnBrk="0" fontAlgn="base" latinLnBrk="0" hangingPunct="0">
              <a:lnSpc>
                <a:spcPct val="100000"/>
              </a:lnSpc>
              <a:spcBef>
                <a:spcPct val="20000"/>
              </a:spcBef>
              <a:spcAft>
                <a:spcPct val="0"/>
              </a:spcAft>
              <a:buClr>
                <a:srgbClr val="CC0000"/>
              </a:buClr>
              <a:buSzTx/>
              <a:buFont typeface="+mj-lt"/>
              <a:buAutoNum type="arabicPeriod"/>
              <a:tabLst/>
              <a:defRPr/>
            </a:pPr>
            <a:r>
              <a:rPr lang="en-US" altLang="en-US" sz="2400" dirty="0">
                <a:solidFill>
                  <a:srgbClr val="000000"/>
                </a:solidFill>
                <a:latin typeface="Times New Roman" panose="02020603050405020304" pitchFamily="18" charset="0"/>
                <a:cs typeface="Times New Roman" panose="02020603050405020304" pitchFamily="18" charset="0"/>
              </a:rPr>
              <a:t>Pet Health Monitoring</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20000"/>
              </a:spcBef>
              <a:spcAft>
                <a:spcPct val="0"/>
              </a:spcAft>
              <a:buClr>
                <a:srgbClr val="CC0000"/>
              </a:buClr>
              <a:buSzTx/>
              <a:buFont typeface="+mj-lt"/>
              <a:buAutoNum type="arabicPeriod"/>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Promote Pet Well-being</a:t>
            </a:r>
          </a:p>
          <a:p>
            <a:pPr marL="457200" lvl="0" indent="-457200">
              <a:buClr>
                <a:srgbClr val="CC0000"/>
              </a:buClr>
              <a:buFont typeface="+mj-lt"/>
              <a:buAutoNum type="arabicPeriod"/>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Provide Convenience for pet owners</a:t>
            </a:r>
          </a:p>
          <a:p>
            <a:pPr marL="457200" lvl="0" indent="-457200">
              <a:buClr>
                <a:srgbClr val="CC0000"/>
              </a:buClr>
              <a:buFont typeface="+mj-lt"/>
              <a:buAutoNum type="arabicPeriod"/>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Temporary Pet </a:t>
            </a:r>
            <a:r>
              <a:rPr lang="en-US" altLang="en-US" sz="2400" dirty="0">
                <a:solidFill>
                  <a:srgbClr val="000000"/>
                </a:solidFill>
                <a:latin typeface="Times New Roman" panose="02020603050405020304" pitchFamily="18" charset="0"/>
                <a:cs typeface="Times New Roman" panose="02020603050405020304" pitchFamily="18" charset="0"/>
              </a:rPr>
              <a:t>C</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ompanion</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Clr>
                <a:srgbClr val="CC0000"/>
              </a:buClr>
              <a:buNone/>
              <a:defRPr/>
            </a:pPr>
            <a:r>
              <a:rPr lang="en-US" altLang="en-US" sz="2400" dirty="0">
                <a:solidFill>
                  <a:srgbClr val="000000"/>
                </a:solidFill>
                <a:latin typeface="Times New Roman" panose="02020603050405020304" pitchFamily="18" charset="0"/>
                <a:cs typeface="Times New Roman" panose="02020603050405020304" pitchFamily="18" charset="0"/>
              </a:rPr>
              <a:t>IOT based connected pet companion</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presents an innovative solution to modern pet care challenges by integrating IoT technology into a comprehensive system. This smart pet house combines features like pet feeding with </a:t>
            </a:r>
            <a:r>
              <a:rPr lang="en-US" altLang="en-US" sz="2400" dirty="0">
                <a:solidFill>
                  <a:srgbClr val="000000"/>
                </a:solidFill>
                <a:latin typeface="Times New Roman" panose="02020603050405020304" pitchFamily="18" charset="0"/>
                <a:cs typeface="Times New Roman" panose="02020603050405020304" pitchFamily="18" charset="0"/>
              </a:rPr>
              <a:t>temperature monitoring</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to enhance pet safety and well-being. Key components include sensors to monitor temperature, humidity, and water levels. The system features alerts for emergencies </a:t>
            </a:r>
            <a:r>
              <a:rPr lang="en-US" altLang="en-US" sz="2400" dirty="0">
                <a:solidFill>
                  <a:srgbClr val="000000"/>
                </a:solidFill>
                <a:latin typeface="Times New Roman" panose="02020603050405020304" pitchFamily="18" charset="0"/>
                <a:cs typeface="Times New Roman" panose="02020603050405020304" pitchFamily="18" charset="0"/>
              </a:rPr>
              <a:t>such as body temperature and</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environmental changes. Additionally it has motion sensor to detect its range activity and provide lighting when necessary. By providing a unified platform for monitoring</a:t>
            </a:r>
            <a:r>
              <a:rPr lang="en-US"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environmental changes, proper diet</a:t>
            </a:r>
            <a:r>
              <a:rPr lang="en-US" altLang="en-US" sz="2400" dirty="0">
                <a:solidFill>
                  <a:srgbClr val="000000"/>
                </a:solidFill>
                <a:latin typeface="Times New Roman" panose="02020603050405020304" pitchFamily="18" charset="0"/>
                <a:cs typeface="Times New Roman" panose="02020603050405020304" pitchFamily="18" charset="0"/>
              </a:rPr>
              <a:t> ,health condition</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this project </a:t>
            </a:r>
            <a:r>
              <a:rPr lang="en-US" altLang="en-US" sz="2400" dirty="0">
                <a:solidFill>
                  <a:srgbClr val="000000"/>
                </a:solidFill>
                <a:latin typeface="Times New Roman" panose="02020603050405020304" pitchFamily="18" charset="0"/>
                <a:cs typeface="Times New Roman" panose="02020603050405020304" pitchFamily="18" charset="0"/>
              </a:rPr>
              <a:t>seeks to address the limitations of current pet care solutions</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27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First Review</a:t>
            </a:r>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a:latin typeface="Times New Roman" panose="02020603050405020304" pitchFamily="18" charset="0"/>
                <a:cs typeface="Times New Roman" panose="02020603050405020304" pitchFamily="18" charset="0"/>
              </a:rPr>
              <a:t>Automated Animal Food Dispenser</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Soroush </a:t>
            </a:r>
            <a:r>
              <a:rPr lang="en-US" sz="2400" dirty="0" err="1">
                <a:latin typeface="Times New Roman" panose="02020603050405020304" pitchFamily="18" charset="0"/>
                <a:cs typeface="Times New Roman" panose="02020603050405020304" pitchFamily="18" charset="0"/>
              </a:rPr>
              <a:t>Sedigh</a:t>
            </a: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a:latin typeface="Times New Roman" panose="02020603050405020304" pitchFamily="18" charset="0"/>
                <a:cs typeface="Times New Roman" panose="02020603050405020304" pitchFamily="18" charset="0"/>
              </a:rPr>
              <a:t>Problem:</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Manual feeding is inconsistent, risks overfeeding and spoilage.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a:latin typeface="Times New Roman" panose="02020603050405020304" pitchFamily="18" charset="0"/>
                <a:cs typeface="Times New Roman" panose="02020603050405020304" pitchFamily="18" charset="0"/>
              </a:rPr>
              <a:t>Solution: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 Arduino-based automated system dispenses feed at set times.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a:latin typeface="Times New Roman" panose="02020603050405020304" pitchFamily="18" charset="0"/>
                <a:cs typeface="Times New Roman" panose="02020603050405020304" pitchFamily="18" charset="0"/>
              </a:rPr>
              <a:t>Pros:</a:t>
            </a:r>
            <a:r>
              <a:rPr lang="en-US" sz="2400" b="1"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Reduces overfeeding and spoilage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Minimal human involvement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a:latin typeface="Times New Roman" panose="02020603050405020304" pitchFamily="18" charset="0"/>
                <a:cs typeface="Times New Roman" panose="02020603050405020304" pitchFamily="18" charset="0"/>
              </a:rPr>
              <a:t>Cons:</a:t>
            </a:r>
            <a:r>
              <a:rPr lang="en-US" sz="2400" b="1"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Initial spill issues with electrical components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a:latin typeface="Times New Roman" panose="02020603050405020304" pitchFamily="18" charset="0"/>
                <a:cs typeface="Times New Roman" panose="02020603050405020304" pitchFamily="18" charset="0"/>
              </a:rPr>
              <a:t>Pet Feeding System</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Helmi Che </a:t>
            </a:r>
            <a:r>
              <a:rPr lang="en-US" sz="2400" dirty="0" err="1">
                <a:latin typeface="Times New Roman" panose="02020603050405020304" pitchFamily="18" charset="0"/>
                <a:cs typeface="Times New Roman" panose="02020603050405020304" pitchFamily="18" charset="0"/>
              </a:rPr>
              <a:t>Hasni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Suhazlan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Suhaimi</a:t>
            </a: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a:latin typeface="Times New Roman" panose="02020603050405020304" pitchFamily="18" charset="0"/>
                <a:cs typeface="Times New Roman" panose="02020603050405020304" pitchFamily="18" charset="0"/>
              </a:rPr>
              <a:t>Problem: </a:t>
            </a:r>
            <a:r>
              <a:rPr lang="en-US" sz="2400" dirty="0">
                <a:latin typeface="Times New Roman" panose="02020603050405020304" pitchFamily="18" charset="0"/>
                <a:cs typeface="Times New Roman" panose="02020603050405020304" pitchFamily="18" charset="0"/>
              </a:rPr>
              <a:t>Pet owners struggle with timely feeding due to busy schedules. Current feeders lack remote control and monitoring.</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a:latin typeface="Times New Roman" panose="02020603050405020304" pitchFamily="18" charset="0"/>
                <a:cs typeface="Times New Roman" panose="02020603050405020304" pitchFamily="18" charset="0"/>
              </a:rPr>
              <a:t>Solution: </a:t>
            </a:r>
            <a:r>
              <a:rPr lang="en-US" sz="2400" dirty="0">
                <a:latin typeface="Times New Roman" panose="02020603050405020304" pitchFamily="18" charset="0"/>
                <a:cs typeface="Times New Roman" panose="02020603050405020304" pitchFamily="18" charset="0"/>
              </a:rPr>
              <a:t>An IoT system with Raspberry Pi, servo motor allows remote feeding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a:latin typeface="Times New Roman" panose="02020603050405020304" pitchFamily="18" charset="0"/>
                <a:cs typeface="Times New Roman" panose="02020603050405020304" pitchFamily="18" charset="0"/>
              </a:rPr>
              <a:t>Pros: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Remote control through a mobile app</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Affordable, customizable design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a:latin typeface="Times New Roman" panose="02020603050405020304" pitchFamily="18" charset="0"/>
                <a:cs typeface="Times New Roman" panose="02020603050405020304" pitchFamily="18" charset="0"/>
              </a:rPr>
              <a:t>Cons: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Limited to small pets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125697871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a:latin typeface="Times New Roman" panose="02020603050405020304" pitchFamily="18" charset="0"/>
                <a:cs typeface="Times New Roman" panose="02020603050405020304" pitchFamily="18" charset="0"/>
              </a:rPr>
              <a:t>Automatic Pet Feeder Using Internet of Things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Jayaram Kumar </a:t>
            </a:r>
            <a:r>
              <a:rPr lang="en-US" sz="2400" dirty="0" err="1">
                <a:latin typeface="Times New Roman" panose="02020603050405020304" pitchFamily="18" charset="0"/>
                <a:cs typeface="Times New Roman" panose="02020603050405020304" pitchFamily="18" charset="0"/>
              </a:rPr>
              <a:t>Kondapalli</a:t>
            </a:r>
            <a:r>
              <a:rPr lang="en-US" sz="2400" dirty="0">
                <a:latin typeface="Times New Roman" panose="02020603050405020304" pitchFamily="18" charset="0"/>
                <a:cs typeface="Times New Roman" panose="02020603050405020304" pitchFamily="18" charset="0"/>
              </a:rPr>
              <a:t>, Venkata Ramana </a:t>
            </a:r>
            <a:r>
              <a:rPr lang="en-US" sz="2400" dirty="0" err="1">
                <a:latin typeface="Times New Roman" panose="02020603050405020304" pitchFamily="18" charset="0"/>
                <a:cs typeface="Times New Roman" panose="02020603050405020304" pitchFamily="18" charset="0"/>
              </a:rPr>
              <a:t>Sanepu</a:t>
            </a:r>
            <a:r>
              <a:rPr lang="en-US" sz="2400" dirty="0">
                <a:latin typeface="Times New Roman" panose="02020603050405020304" pitchFamily="18" charset="0"/>
                <a:cs typeface="Times New Roman" panose="02020603050405020304" pitchFamily="18" charset="0"/>
              </a:rPr>
              <a:t>, Balakrishna Satyam </a:t>
            </a:r>
            <a:r>
              <a:rPr lang="en-US" sz="2400" dirty="0" err="1">
                <a:latin typeface="Times New Roman" panose="02020603050405020304" pitchFamily="18" charset="0"/>
                <a:cs typeface="Times New Roman" panose="02020603050405020304" pitchFamily="18" charset="0"/>
              </a:rPr>
              <a:t>Kothapalli</a:t>
            </a:r>
            <a:r>
              <a:rPr lang="en-US" sz="2400" dirty="0">
                <a:latin typeface="Times New Roman" panose="02020603050405020304" pitchFamily="18" charset="0"/>
                <a:cs typeface="Times New Roman" panose="02020603050405020304" pitchFamily="18" charset="0"/>
              </a:rPr>
              <a:t>, Shankar </a:t>
            </a:r>
            <a:r>
              <a:rPr lang="en-US" sz="2400" dirty="0" err="1">
                <a:latin typeface="Times New Roman" panose="02020603050405020304" pitchFamily="18" charset="0"/>
                <a:cs typeface="Times New Roman" panose="02020603050405020304" pitchFamily="18" charset="0"/>
              </a:rPr>
              <a:t>Pattabhi</a:t>
            </a:r>
            <a:r>
              <a:rPr lang="en-US" sz="2400" dirty="0">
                <a:latin typeface="Times New Roman" panose="02020603050405020304" pitchFamily="18" charset="0"/>
                <a:cs typeface="Times New Roman" panose="02020603050405020304" pitchFamily="18" charset="0"/>
              </a:rPr>
              <a:t> Ram </a:t>
            </a:r>
            <a:r>
              <a:rPr lang="en-US" sz="2400" dirty="0" err="1">
                <a:latin typeface="Times New Roman" panose="02020603050405020304" pitchFamily="18" charset="0"/>
                <a:cs typeface="Times New Roman" panose="02020603050405020304" pitchFamily="18" charset="0"/>
              </a:rPr>
              <a:t>Peketi</a:t>
            </a:r>
            <a:r>
              <a:rPr lang="en-US" sz="2400" dirty="0">
                <a:latin typeface="Times New Roman" panose="02020603050405020304" pitchFamily="18" charset="0"/>
                <a:cs typeface="Times New Roman" panose="02020603050405020304" pitchFamily="18" charset="0"/>
              </a:rPr>
              <a:t>, Venkata </a:t>
            </a:r>
            <a:r>
              <a:rPr lang="en-US" sz="2400" dirty="0" err="1">
                <a:latin typeface="Times New Roman" panose="02020603050405020304" pitchFamily="18" charset="0"/>
                <a:cs typeface="Times New Roman" panose="02020603050405020304" pitchFamily="18" charset="0"/>
              </a:rPr>
              <a:t>Dattu</a:t>
            </a:r>
            <a:r>
              <a:rPr lang="en-US" sz="2400" dirty="0">
                <a:latin typeface="Times New Roman" panose="02020603050405020304" pitchFamily="18" charset="0"/>
                <a:cs typeface="Times New Roman" panose="02020603050405020304" pitchFamily="18" charset="0"/>
              </a:rPr>
              <a:t> Naveen </a:t>
            </a:r>
            <a:r>
              <a:rPr lang="en-US" sz="2400" dirty="0" err="1">
                <a:latin typeface="Times New Roman" panose="02020603050405020304" pitchFamily="18" charset="0"/>
                <a:cs typeface="Times New Roman" panose="02020603050405020304" pitchFamily="18" charset="0"/>
              </a:rPr>
              <a:t>Kukatla</a:t>
            </a: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err="1">
                <a:latin typeface="Times New Roman" panose="02020603050405020304" pitchFamily="18" charset="0"/>
                <a:cs typeface="Times New Roman" panose="02020603050405020304" pitchFamily="18" charset="0"/>
              </a:rPr>
              <a:t>Problem:</a:t>
            </a:r>
            <a:r>
              <a:rPr lang="en-US" sz="2400" dirty="0" err="1">
                <a:latin typeface="Times New Roman" panose="02020603050405020304" pitchFamily="18" charset="0"/>
                <a:cs typeface="Times New Roman" panose="02020603050405020304" pitchFamily="18" charset="0"/>
              </a:rPr>
              <a:t>Current</a:t>
            </a:r>
            <a:r>
              <a:rPr lang="en-US" sz="2400" dirty="0">
                <a:latin typeface="Times New Roman" panose="02020603050405020304" pitchFamily="18" charset="0"/>
                <a:cs typeface="Times New Roman" panose="02020603050405020304" pitchFamily="18" charset="0"/>
              </a:rPr>
              <a:t> pet feeders don’t address overeating or help with busy owner schedules.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a:latin typeface="Times New Roman" panose="02020603050405020304" pitchFamily="18" charset="0"/>
                <a:cs typeface="Times New Roman" panose="02020603050405020304" pitchFamily="18" charset="0"/>
              </a:rPr>
              <a:t>Solution: </a:t>
            </a:r>
            <a:r>
              <a:rPr lang="en-US" sz="2400" dirty="0">
                <a:latin typeface="Times New Roman" panose="02020603050405020304" pitchFamily="18" charset="0"/>
                <a:cs typeface="Times New Roman" panose="02020603050405020304" pitchFamily="18" charset="0"/>
              </a:rPr>
              <a:t>An IoT system using DC servo motor, and water pump.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a:latin typeface="Times New Roman" panose="02020603050405020304" pitchFamily="18" charset="0"/>
                <a:cs typeface="Times New Roman" panose="02020603050405020304" pitchFamily="18" charset="0"/>
              </a:rPr>
              <a:t>Pros:</a:t>
            </a:r>
            <a:r>
              <a:rPr lang="en-US" sz="2400" dirty="0">
                <a:latin typeface="Times New Roman" panose="02020603050405020304" pitchFamily="18" charset="0"/>
                <a:cs typeface="Times New Roman" panose="02020603050405020304" pitchFamily="18" charset="0"/>
              </a:rPr>
              <a:t> Remote control via mobile app ,Manages both food and water ,Ideal for owners away from home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a:latin typeface="Times New Roman" panose="02020603050405020304" pitchFamily="18" charset="0"/>
                <a:cs typeface="Times New Roman" panose="02020603050405020304" pitchFamily="18" charset="0"/>
              </a:rPr>
              <a:t>Cons: </a:t>
            </a:r>
            <a:r>
              <a:rPr lang="en-US" sz="2400" dirty="0">
                <a:latin typeface="Times New Roman" panose="02020603050405020304" pitchFamily="18" charset="0"/>
                <a:cs typeface="Times New Roman" panose="02020603050405020304" pitchFamily="18" charset="0"/>
              </a:rPr>
              <a:t>Needs constant internet connection , Potential app interruptions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sz="10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259204742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2000" y="543347"/>
            <a:ext cx="10668000" cy="783383"/>
          </a:xfrm>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07054" y="1642187"/>
            <a:ext cx="10668000" cy="4376058"/>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a:latin typeface="Times New Roman" panose="02020603050405020304" pitchFamily="18" charset="0"/>
                <a:cs typeface="Times New Roman" panose="02020603050405020304" pitchFamily="18" charset="0"/>
              </a:rPr>
              <a:t>Smart Pet Feeder</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err="1">
                <a:latin typeface="Times New Roman" panose="02020603050405020304" pitchFamily="18" charset="0"/>
                <a:cs typeface="Times New Roman" panose="02020603050405020304" pitchFamily="18" charset="0"/>
              </a:rPr>
              <a:t>Soumallya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Koley</a:t>
            </a:r>
            <a:r>
              <a:rPr lang="en-US" sz="2400" dirty="0">
                <a:latin typeface="Times New Roman" panose="02020603050405020304" pitchFamily="18" charset="0"/>
                <a:cs typeface="Times New Roman" panose="02020603050405020304" pitchFamily="18" charset="0"/>
              </a:rPr>
              <a:t>, Sneha </a:t>
            </a:r>
            <a:r>
              <a:rPr lang="en-US" sz="2400" dirty="0" err="1">
                <a:latin typeface="Times New Roman" panose="02020603050405020304" pitchFamily="18" charset="0"/>
                <a:cs typeface="Times New Roman" panose="02020603050405020304" pitchFamily="18" charset="0"/>
              </a:rPr>
              <a:t>Srimani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Debanjana</a:t>
            </a:r>
            <a:r>
              <a:rPr lang="en-US" sz="2400" dirty="0">
                <a:latin typeface="Times New Roman" panose="02020603050405020304" pitchFamily="18" charset="0"/>
                <a:cs typeface="Times New Roman" panose="02020603050405020304" pitchFamily="18" charset="0"/>
              </a:rPr>
              <a:t> Nandy, Pratik Pal, </a:t>
            </a:r>
            <a:r>
              <a:rPr lang="en-US" sz="2400" dirty="0" err="1">
                <a:latin typeface="Times New Roman" panose="02020603050405020304" pitchFamily="18" charset="0"/>
                <a:cs typeface="Times New Roman" panose="02020603050405020304" pitchFamily="18" charset="0"/>
              </a:rPr>
              <a:t>Samriddha</a:t>
            </a:r>
            <a:r>
              <a:rPr lang="en-US" sz="2400" dirty="0">
                <a:latin typeface="Times New Roman" panose="02020603050405020304" pitchFamily="18" charset="0"/>
                <a:cs typeface="Times New Roman" panose="02020603050405020304" pitchFamily="18" charset="0"/>
              </a:rPr>
              <a:t> Biswas, Dr. </a:t>
            </a:r>
            <a:r>
              <a:rPr lang="en-US" sz="2400" dirty="0" err="1">
                <a:latin typeface="Times New Roman" panose="02020603050405020304" pitchFamily="18" charset="0"/>
                <a:cs typeface="Times New Roman" panose="02020603050405020304" pitchFamily="18" charset="0"/>
              </a:rPr>
              <a:t>Indranath</a:t>
            </a:r>
            <a:r>
              <a:rPr lang="en-US" sz="2400" dirty="0">
                <a:latin typeface="Times New Roman" panose="02020603050405020304" pitchFamily="18" charset="0"/>
                <a:cs typeface="Times New Roman" panose="02020603050405020304" pitchFamily="18" charset="0"/>
              </a:rPr>
              <a:t> Sarkar</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a:latin typeface="Times New Roman" panose="02020603050405020304" pitchFamily="18" charset="0"/>
                <a:cs typeface="Times New Roman" panose="02020603050405020304" pitchFamily="18" charset="0"/>
              </a:rPr>
              <a:t>Problem: </a:t>
            </a:r>
            <a:r>
              <a:rPr lang="en-US" sz="2400" dirty="0">
                <a:latin typeface="Times New Roman" panose="02020603050405020304" pitchFamily="18" charset="0"/>
                <a:cs typeface="Times New Roman" panose="02020603050405020304" pitchFamily="18" charset="0"/>
              </a:rPr>
              <a:t>Busy pet owners struggle with timely and controlled feeding, risking overeating and obesity in pets.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a:latin typeface="Times New Roman" panose="02020603050405020304" pitchFamily="18" charset="0"/>
                <a:cs typeface="Times New Roman" panose="02020603050405020304" pitchFamily="18" charset="0"/>
              </a:rPr>
              <a:t>Solution: </a:t>
            </a:r>
            <a:r>
              <a:rPr lang="en-US" sz="2400" dirty="0">
                <a:latin typeface="Times New Roman" panose="02020603050405020304" pitchFamily="18" charset="0"/>
                <a:cs typeface="Times New Roman" panose="02020603050405020304" pitchFamily="18" charset="0"/>
              </a:rPr>
              <a:t> Owners set food portions and times via a keyboard.</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a:latin typeface="Times New Roman" panose="02020603050405020304" pitchFamily="18" charset="0"/>
                <a:cs typeface="Times New Roman" panose="02020603050405020304" pitchFamily="18" charset="0"/>
              </a:rPr>
              <a:t>Pros: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Low power consumption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Easy to use, eco-friendly design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u="sng" dirty="0">
                <a:latin typeface="Times New Roman" panose="02020603050405020304" pitchFamily="18" charset="0"/>
                <a:cs typeface="Times New Roman" panose="02020603050405020304" pitchFamily="18" charset="0"/>
              </a:rPr>
              <a:t>Cons: </a:t>
            </a:r>
            <a:r>
              <a:rPr lang="en-US" sz="2400" dirty="0">
                <a:latin typeface="Times New Roman" panose="02020603050405020304" pitchFamily="18" charset="0"/>
                <a:cs typeface="Times New Roman" panose="02020603050405020304" pitchFamily="18" charset="0"/>
              </a:rPr>
              <a:t>Requires continuous power ,Needs to be secured to prevent damage</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dirty="0"/>
          </a:p>
        </p:txBody>
      </p:sp>
    </p:spTree>
    <p:extLst>
      <p:ext uri="{BB962C8B-B14F-4D97-AF65-F5344CB8AC3E}">
        <p14:creationId xmlns:p14="http://schemas.microsoft.com/office/powerpoint/2010/main" val="88185996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85845" y="1892559"/>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Design and Implementation of IoT-Based Pet Food Feeder Robot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D.L.S.T. </a:t>
            </a:r>
            <a:r>
              <a:rPr lang="en-US" sz="2200" dirty="0" err="1">
                <a:latin typeface="Times New Roman" panose="02020603050405020304" pitchFamily="18" charset="0"/>
                <a:cs typeface="Times New Roman" panose="02020603050405020304" pitchFamily="18" charset="0"/>
              </a:rPr>
              <a:t>Jayarathne</a:t>
            </a:r>
            <a:r>
              <a:rPr lang="en-US" sz="2200" dirty="0">
                <a:latin typeface="Times New Roman" panose="02020603050405020304" pitchFamily="18" charset="0"/>
                <a:cs typeface="Times New Roman" panose="02020603050405020304" pitchFamily="18" charset="0"/>
              </a:rPr>
              <a:t>, H.K.A. Jayasinghe, H.M.R.G. Herath</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Problem</a:t>
            </a:r>
            <a:r>
              <a:rPr lang="en-US" sz="2200" dirty="0">
                <a:latin typeface="Times New Roman" panose="02020603050405020304" pitchFamily="18" charset="0"/>
                <a:cs typeface="Times New Roman" panose="02020603050405020304" pitchFamily="18" charset="0"/>
              </a:rPr>
              <a:t>: Busy owners struggle with regular pet feeding. Existing feeders lack real-time control and interaction.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An IoT-based system with a servo motor for food dispensing and a web app for remote feeding and monitoring via mobile devices.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Pros:</a:t>
            </a:r>
            <a:endParaRPr 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Remote feeding via mobile app</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Enhanced functionality with IoT and sensors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Cons:  </a:t>
            </a:r>
            <a:endParaRPr 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Potential hardware issues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274991136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IoT-Based Pet Feeder Automation Using Raspberry Pi</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Adetokunbo A. </a:t>
            </a:r>
            <a:r>
              <a:rPr lang="en-US" sz="2200" dirty="0" err="1">
                <a:latin typeface="Times New Roman" panose="02020603050405020304" pitchFamily="18" charset="0"/>
                <a:cs typeface="Times New Roman" panose="02020603050405020304" pitchFamily="18" charset="0"/>
              </a:rPr>
              <a:t>Adenowo</a:t>
            </a:r>
            <a:r>
              <a:rPr lang="en-US" sz="2200" dirty="0">
                <a:latin typeface="Times New Roman" panose="02020603050405020304" pitchFamily="18" charset="0"/>
                <a:cs typeface="Times New Roman" panose="02020603050405020304" pitchFamily="18" charset="0"/>
              </a:rPr>
              <a:t>, Jonathan C. </a:t>
            </a:r>
            <a:r>
              <a:rPr lang="en-US" sz="2200" dirty="0" err="1">
                <a:latin typeface="Times New Roman" panose="02020603050405020304" pitchFamily="18" charset="0"/>
                <a:cs typeface="Times New Roman" panose="02020603050405020304" pitchFamily="18" charset="0"/>
              </a:rPr>
              <a:t>Anyi</a:t>
            </a:r>
            <a:r>
              <a:rPr lang="en-US" sz="2200" dirty="0">
                <a:latin typeface="Times New Roman" panose="02020603050405020304" pitchFamily="18" charset="0"/>
                <a:cs typeface="Times New Roman" panose="02020603050405020304" pitchFamily="18" charset="0"/>
              </a:rPr>
              <a:t>, James A. </a:t>
            </a:r>
            <a:r>
              <a:rPr lang="en-US" sz="2200" dirty="0" err="1">
                <a:latin typeface="Times New Roman" panose="02020603050405020304" pitchFamily="18" charset="0"/>
                <a:cs typeface="Times New Roman" panose="02020603050405020304" pitchFamily="18" charset="0"/>
              </a:rPr>
              <a:t>Akobada</a:t>
            </a:r>
            <a:endParaRPr 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Problem:</a:t>
            </a:r>
            <a:r>
              <a:rPr lang="en-US" sz="2200" dirty="0">
                <a:latin typeface="Times New Roman" panose="02020603050405020304" pitchFamily="18" charset="0"/>
                <a:cs typeface="Times New Roman" panose="02020603050405020304" pitchFamily="18" charset="0"/>
              </a:rPr>
              <a:t> Busy lifestyles make it hard for pet owners to ensure timely feeding, risking starvation or overfeeding.</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An IoT-based automated feeder using Raspberry Pi enables remote control of feeding schedules, dispensing precise portions via a local server.</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Pros:</a:t>
            </a:r>
            <a:r>
              <a:rPr lang="en-US" sz="22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Remote control and access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Reduces manual effort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b="1" u="sng" dirty="0">
                <a:latin typeface="Times New Roman" panose="02020603050405020304" pitchFamily="18" charset="0"/>
                <a:cs typeface="Times New Roman" panose="02020603050405020304" pitchFamily="18" charset="0"/>
              </a:rPr>
              <a:t>Cons:</a:t>
            </a:r>
            <a:r>
              <a:rPr lang="en-US" sz="22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200" dirty="0">
                <a:latin typeface="Times New Roman" panose="02020603050405020304" pitchFamily="18" charset="0"/>
                <a:cs typeface="Times New Roman" panose="02020603050405020304" pitchFamily="18" charset="0"/>
              </a:rPr>
              <a:t>Security concerns with remote access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290945085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1" u="sng" dirty="0">
                <a:latin typeface="Times New Roman" panose="02020603050405020304" pitchFamily="18" charset="0"/>
                <a:cs typeface="Times New Roman" panose="02020603050405020304" pitchFamily="18" charset="0"/>
              </a:rPr>
              <a:t>IoT-Based Pet Feeder</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dirty="0" err="1">
                <a:latin typeface="Times New Roman" panose="02020603050405020304" pitchFamily="18" charset="0"/>
                <a:cs typeface="Times New Roman" panose="02020603050405020304" pitchFamily="18" charset="0"/>
              </a:rPr>
              <a:t>Raed</a:t>
            </a:r>
            <a:r>
              <a:rPr lang="en-US" sz="2000" dirty="0">
                <a:latin typeface="Times New Roman" panose="02020603050405020304" pitchFamily="18" charset="0"/>
                <a:cs typeface="Times New Roman" panose="02020603050405020304" pitchFamily="18" charset="0"/>
              </a:rPr>
              <a:t> Abdulla, Ahmed </a:t>
            </a:r>
            <a:r>
              <a:rPr lang="en-US" sz="2000" dirty="0" err="1">
                <a:latin typeface="Times New Roman" panose="02020603050405020304" pitchFamily="18" charset="0"/>
                <a:cs typeface="Times New Roman" panose="02020603050405020304" pitchFamily="18" charset="0"/>
              </a:rPr>
              <a:t>Abdlekader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Eldebani</a:t>
            </a:r>
            <a:r>
              <a:rPr lang="en-US" sz="2000" dirty="0">
                <a:latin typeface="Times New Roman" panose="02020603050405020304" pitchFamily="18" charset="0"/>
                <a:cs typeface="Times New Roman" panose="02020603050405020304" pitchFamily="18" charset="0"/>
              </a:rPr>
              <a:t>, Sathish Kumar </a:t>
            </a:r>
            <a:r>
              <a:rPr lang="en-US" sz="2000" dirty="0" err="1">
                <a:latin typeface="Times New Roman" panose="02020603050405020304" pitchFamily="18" charset="0"/>
                <a:cs typeface="Times New Roman" panose="02020603050405020304" pitchFamily="18" charset="0"/>
              </a:rPr>
              <a:t>Selvaperumal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Maythem</a:t>
            </a:r>
            <a:r>
              <a:rPr lang="en-US" sz="2000" dirty="0">
                <a:latin typeface="Times New Roman" panose="02020603050405020304" pitchFamily="18" charset="0"/>
                <a:cs typeface="Times New Roman" panose="02020603050405020304" pitchFamily="18" charset="0"/>
              </a:rPr>
              <a:t> K. Abbas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1" u="sng" dirty="0">
                <a:latin typeface="Times New Roman" panose="02020603050405020304" pitchFamily="18" charset="0"/>
                <a:cs typeface="Times New Roman" panose="02020603050405020304" pitchFamily="18" charset="0"/>
              </a:rPr>
              <a:t>Problem:</a:t>
            </a:r>
            <a:r>
              <a:rPr lang="en-US" sz="2000" dirty="0">
                <a:latin typeface="Times New Roman" panose="02020603050405020304" pitchFamily="18" charset="0"/>
                <a:cs typeface="Times New Roman" panose="02020603050405020304" pitchFamily="18" charset="0"/>
              </a:rPr>
              <a:t> Busy lifestyles cause inconsistent feeding, leading to overfeeding or underfeeding.</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1" u="sng" dirty="0">
                <a:latin typeface="Times New Roman" panose="02020603050405020304" pitchFamily="18" charset="0"/>
                <a:cs typeface="Times New Roman" panose="02020603050405020304" pitchFamily="18" charset="0"/>
              </a:rPr>
              <a:t>Solution:</a:t>
            </a:r>
            <a:r>
              <a:rPr lang="en-US" sz="2000" dirty="0">
                <a:latin typeface="Times New Roman" panose="02020603050405020304" pitchFamily="18" charset="0"/>
                <a:cs typeface="Times New Roman" panose="02020603050405020304" pitchFamily="18" charset="0"/>
              </a:rPr>
              <a:t> An IoT-based system with load cell and ultrasonic sensor for monitoring pet weight and food levels. Managed remotely via the Blynk app, with smart algorithms ensuring proper portions.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1" u="sng" dirty="0">
                <a:latin typeface="Times New Roman" panose="02020603050405020304" pitchFamily="18" charset="0"/>
                <a:cs typeface="Times New Roman" panose="02020603050405020304" pitchFamily="18" charset="0"/>
              </a:rPr>
              <a:t>Pros:</a:t>
            </a:r>
            <a:r>
              <a:rPr lang="en-US" sz="2000" dirty="0">
                <a:latin typeface="Times New Roman" panose="02020603050405020304" pitchFamily="18" charset="0"/>
                <a:cs typeface="Times New Roman" panose="02020603050405020304" pitchFamily="18" charset="0"/>
              </a:rPr>
              <a:t> Personalized feeding</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dirty="0">
                <a:latin typeface="Times New Roman" panose="02020603050405020304" pitchFamily="18" charset="0"/>
                <a:cs typeface="Times New Roman" panose="02020603050405020304" pitchFamily="18" charset="0"/>
              </a:rPr>
              <a:t>Reduces manual effort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dirty="0">
                <a:latin typeface="Times New Roman" panose="02020603050405020304" pitchFamily="18" charset="0"/>
                <a:cs typeface="Times New Roman" panose="02020603050405020304" pitchFamily="18" charset="0"/>
              </a:rPr>
              <a:t>Remote monitoring and control</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1" u="sng" dirty="0">
                <a:latin typeface="Times New Roman" panose="02020603050405020304" pitchFamily="18" charset="0"/>
                <a:cs typeface="Times New Roman" panose="02020603050405020304" pitchFamily="18" charset="0"/>
              </a:rPr>
              <a:t>Cons:</a:t>
            </a:r>
            <a:r>
              <a:rPr lang="en-US" sz="2000" dirty="0">
                <a:latin typeface="Times New Roman" panose="02020603050405020304" pitchFamily="18" charset="0"/>
                <a:cs typeface="Times New Roman" panose="02020603050405020304" pitchFamily="18" charset="0"/>
              </a:rPr>
              <a:t> Internet and power dependency</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dirty="0">
                <a:latin typeface="Times New Roman" panose="02020603050405020304" pitchFamily="18" charset="0"/>
                <a:cs typeface="Times New Roman" panose="02020603050405020304" pitchFamily="18" charset="0"/>
              </a:rPr>
              <a:t>Complex setup for non-technical users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dirty="0">
                <a:latin typeface="Times New Roman" panose="02020603050405020304" pitchFamily="18" charset="0"/>
                <a:cs typeface="Times New Roman" panose="02020603050405020304" pitchFamily="18" charset="0"/>
              </a:rPr>
              <a:t>Calibration impacts accuracy</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93557674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0.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8.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9.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0.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8.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9.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217</TotalTime>
  <Words>2393</Words>
  <Application>Microsoft Office PowerPoint</Application>
  <PresentationFormat>Widescreen</PresentationFormat>
  <Paragraphs>294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Times New Roman</vt:lpstr>
      <vt:lpstr>Verdana</vt:lpstr>
      <vt:lpstr>Wingdings</vt:lpstr>
      <vt:lpstr>Profile</vt:lpstr>
      <vt:lpstr>PowerPoint Presentation</vt:lpstr>
      <vt:lpstr>Introduction</vt:lpstr>
      <vt:lpstr>Literature Review – 1………20</vt:lpstr>
      <vt:lpstr>Literature Review – 1………20</vt:lpstr>
      <vt:lpstr>Literature Review – 1………20</vt:lpstr>
      <vt:lpstr>Literature Review – 1………20</vt:lpstr>
      <vt:lpstr>Literature Review – 1………20</vt:lpstr>
      <vt:lpstr>Literature Review – 1………20</vt:lpstr>
      <vt:lpstr>Literature Review – 1………20</vt:lpstr>
      <vt:lpstr>Literature Review – 1………20</vt:lpstr>
      <vt:lpstr>Literature Review – 1………20</vt:lpstr>
      <vt:lpstr>Literature Review – 1………20</vt:lpstr>
      <vt:lpstr>Literature Review – 1………20</vt:lpstr>
      <vt:lpstr>Literature Review – 1………20</vt:lpstr>
      <vt:lpstr>Literature Review – 1………20</vt:lpstr>
      <vt:lpstr>Literature Review – 1………20</vt:lpstr>
      <vt:lpstr>Literature Review – 1………20</vt:lpstr>
      <vt:lpstr>Literature Review – 1………20</vt:lpstr>
      <vt:lpstr>Literature Review – 1………20</vt:lpstr>
      <vt:lpstr>Literature Review – 1………20</vt:lpstr>
      <vt:lpstr>Literature Review – 1………20</vt:lpstr>
      <vt:lpstr>Literature Review – 1………20</vt:lpstr>
      <vt:lpstr>Summary of Literature Review</vt:lpstr>
      <vt:lpstr>Problem Statement</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mona shree</cp:lastModifiedBy>
  <cp:revision>8</cp:revision>
  <dcterms:created xsi:type="dcterms:W3CDTF">2023-08-03T04:32:32Z</dcterms:created>
  <dcterms:modified xsi:type="dcterms:W3CDTF">2024-09-18T07:31:48Z</dcterms:modified>
</cp:coreProperties>
</file>