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Italics" charset="1" panose="00000500000000000000"/>
      <p:regular r:id="rId25"/>
    </p:embeddedFont>
    <p:embeddedFont>
      <p:font typeface="Montserrat" charset="1" panose="00000500000000000000"/>
      <p:regular r:id="rId26"/>
    </p:embeddedFont>
    <p:embeddedFont>
      <p:font typeface="Montserrat Bold" charset="1" panose="00000800000000000000"/>
      <p:regular r:id="rId27"/>
    </p:embeddedFont>
    <p:embeddedFont>
      <p:font typeface="Open Sans" charset="1" panose="00000000000000000000"/>
      <p:regular r:id="rId28"/>
    </p:embeddedFont>
    <p:embeddedFont>
      <p:font typeface="Montserrat Medium" charset="1" panose="00000600000000000000"/>
      <p:regular r:id="rId29"/>
    </p:embeddedFont>
    <p:embeddedFont>
      <p:font typeface="Open Sans Bold" charset="1" panose="00000000000000000000"/>
      <p:regular r:id="rId30"/>
    </p:embeddedFont>
    <p:embeddedFont>
      <p:font typeface="Noto Kufi Arabic" charset="1" panose="020B0506030804020204"/>
      <p:regular r:id="rId31"/>
    </p:embeddedFont>
    <p:embeddedFont>
      <p:font typeface=" Avenir Next Arabic" charset="1" panose="020B0503020202020204"/>
      <p:regular r:id="rId32"/>
    </p:embeddedFont>
    <p:embeddedFont>
      <p:font typeface="Georgia Pro" charset="1" panose="02040502050405020303"/>
      <p:regular r:id="rId33"/>
    </p:embeddedFont>
    <p:embeddedFont>
      <p:font typeface="Lucida Console" charset="1" panose="020B0609040504020204"/>
      <p:regular r:id="rId34"/>
    </p:embeddedFont>
    <p:embeddedFont>
      <p:font typeface="Arimo" charset="1" panose="020B0604020202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7.png" Type="http://schemas.openxmlformats.org/officeDocument/2006/relationships/image"/><Relationship Id="rId3" Target="../media/image78.png" Type="http://schemas.openxmlformats.org/officeDocument/2006/relationships/image"/><Relationship Id="rId4" Target="../media/image79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2.png" Type="http://schemas.openxmlformats.org/officeDocument/2006/relationships/image"/><Relationship Id="rId3" Target="../media/image8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4.png" Type="http://schemas.openxmlformats.org/officeDocument/2006/relationships/image"/><Relationship Id="rId3" Target="../media/image85.png" Type="http://schemas.openxmlformats.org/officeDocument/2006/relationships/image"/><Relationship Id="rId4" Target="../media/image86.png" Type="http://schemas.openxmlformats.org/officeDocument/2006/relationships/image"/><Relationship Id="rId5" Target="../media/image87.png" Type="http://schemas.openxmlformats.org/officeDocument/2006/relationships/image"/><Relationship Id="rId6" Target="../media/image88.png" Type="http://schemas.openxmlformats.org/officeDocument/2006/relationships/image"/><Relationship Id="rId7" Target="../media/image89.png" Type="http://schemas.openxmlformats.org/officeDocument/2006/relationships/image"/><Relationship Id="rId8" Target="../media/image90.png" Type="http://schemas.openxmlformats.org/officeDocument/2006/relationships/image"/><Relationship Id="rId9" Target="../embeddings/oleObject2.bin" Type="http://schemas.openxmlformats.org/officeDocument/2006/relationships/oleObjec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9.png" Type="http://schemas.openxmlformats.org/officeDocument/2006/relationships/image"/><Relationship Id="rId11" Target="../media/image100.svg" Type="http://schemas.openxmlformats.org/officeDocument/2006/relationships/image"/><Relationship Id="rId12" Target="../media/image101.png" Type="http://schemas.openxmlformats.org/officeDocument/2006/relationships/image"/><Relationship Id="rId13" Target="../media/image102.svg" Type="http://schemas.openxmlformats.org/officeDocument/2006/relationships/image"/><Relationship Id="rId14" Target="../media/image103.png" Type="http://schemas.openxmlformats.org/officeDocument/2006/relationships/image"/><Relationship Id="rId15" Target="../media/image104.svg" Type="http://schemas.openxmlformats.org/officeDocument/2006/relationships/image"/><Relationship Id="rId16" Target="../media/image105.png" Type="http://schemas.openxmlformats.org/officeDocument/2006/relationships/image"/><Relationship Id="rId17" Target="../media/image106.png" Type="http://schemas.openxmlformats.org/officeDocument/2006/relationships/image"/><Relationship Id="rId18" Target="../media/image107.svg" Type="http://schemas.openxmlformats.org/officeDocument/2006/relationships/image"/><Relationship Id="rId19" Target="../media/image108.png" Type="http://schemas.openxmlformats.org/officeDocument/2006/relationships/image"/><Relationship Id="rId2" Target="../media/image91.png" Type="http://schemas.openxmlformats.org/officeDocument/2006/relationships/image"/><Relationship Id="rId20" Target="../media/image109.png" Type="http://schemas.openxmlformats.org/officeDocument/2006/relationships/image"/><Relationship Id="rId3" Target="../media/image92.svg" Type="http://schemas.openxmlformats.org/officeDocument/2006/relationships/image"/><Relationship Id="rId4" Target="../media/image93.png" Type="http://schemas.openxmlformats.org/officeDocument/2006/relationships/image"/><Relationship Id="rId5" Target="../media/image94.png" Type="http://schemas.openxmlformats.org/officeDocument/2006/relationships/image"/><Relationship Id="rId6" Target="../media/image95.svg" Type="http://schemas.openxmlformats.org/officeDocument/2006/relationships/image"/><Relationship Id="rId7" Target="../media/image96.png" Type="http://schemas.openxmlformats.org/officeDocument/2006/relationships/image"/><Relationship Id="rId8" Target="../media/image97.svg" Type="http://schemas.openxmlformats.org/officeDocument/2006/relationships/image"/><Relationship Id="rId9" Target="../media/image9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8.svg" Type="http://schemas.openxmlformats.org/officeDocument/2006/relationships/image"/><Relationship Id="rId11" Target="../media/image119.png" Type="http://schemas.openxmlformats.org/officeDocument/2006/relationships/image"/><Relationship Id="rId12" Target="../media/image120.svg" Type="http://schemas.openxmlformats.org/officeDocument/2006/relationships/image"/><Relationship Id="rId13" Target="../media/image121.png" Type="http://schemas.openxmlformats.org/officeDocument/2006/relationships/image"/><Relationship Id="rId14" Target="../media/image122.sv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sv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sv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5.svg" Type="http://schemas.openxmlformats.org/officeDocument/2006/relationships/image"/><Relationship Id="rId11" Target="../media/image136.png" Type="http://schemas.openxmlformats.org/officeDocument/2006/relationships/image"/><Relationship Id="rId12" Target="../media/image137.svg" Type="http://schemas.openxmlformats.org/officeDocument/2006/relationships/image"/><Relationship Id="rId13" Target="../media/image125.png" Type="http://schemas.openxmlformats.org/officeDocument/2006/relationships/image"/><Relationship Id="rId2" Target="../media/image127.png" Type="http://schemas.openxmlformats.org/officeDocument/2006/relationships/image"/><Relationship Id="rId3" Target="../media/image128.svg" Type="http://schemas.openxmlformats.org/officeDocument/2006/relationships/image"/><Relationship Id="rId4" Target="../media/image129.png" Type="http://schemas.openxmlformats.org/officeDocument/2006/relationships/image"/><Relationship Id="rId5" Target="../media/image130.sv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sv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5.png" Type="http://schemas.openxmlformats.org/officeDocument/2006/relationships/image"/><Relationship Id="rId11" Target="../media/image146.png" Type="http://schemas.openxmlformats.org/officeDocument/2006/relationships/image"/><Relationship Id="rId12" Target="../media/image125.png" Type="http://schemas.openxmlformats.org/officeDocument/2006/relationships/image"/><Relationship Id="rId13" Target="../media/image147.png" Type="http://schemas.openxmlformats.org/officeDocument/2006/relationships/image"/><Relationship Id="rId14" Target="../media/image148.png" Type="http://schemas.openxmlformats.org/officeDocument/2006/relationships/image"/><Relationship Id="rId15" Target="../media/image149.png" Type="http://schemas.openxmlformats.org/officeDocument/2006/relationships/image"/><Relationship Id="rId2" Target="../media/image138.png" Type="http://schemas.openxmlformats.org/officeDocument/2006/relationships/image"/><Relationship Id="rId3" Target="../media/image139.png" Type="http://schemas.openxmlformats.org/officeDocument/2006/relationships/image"/><Relationship Id="rId4" Target="../media/image140.svg" Type="http://schemas.openxmlformats.org/officeDocument/2006/relationships/image"/><Relationship Id="rId5" Target="../media/image141.png" Type="http://schemas.openxmlformats.org/officeDocument/2006/relationships/image"/><Relationship Id="rId6" Target="../media/image142.svg" Type="http://schemas.openxmlformats.org/officeDocument/2006/relationships/image"/><Relationship Id="rId7" Target="../media/image143.png" Type="http://schemas.openxmlformats.org/officeDocument/2006/relationships/image"/><Relationship Id="rId8" Target="../media/image4.png" Type="http://schemas.openxmlformats.org/officeDocument/2006/relationships/image"/><Relationship Id="rId9" Target="../media/image14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8.svg" Type="http://schemas.openxmlformats.org/officeDocument/2006/relationships/image"/><Relationship Id="rId11" Target="../media/image159.png" Type="http://schemas.openxmlformats.org/officeDocument/2006/relationships/image"/><Relationship Id="rId12" Target="../media/image160.svg" Type="http://schemas.openxmlformats.org/officeDocument/2006/relationships/image"/><Relationship Id="rId13" Target="../media/image161.png" Type="http://schemas.openxmlformats.org/officeDocument/2006/relationships/image"/><Relationship Id="rId14" Target="../media/image162.svg" Type="http://schemas.openxmlformats.org/officeDocument/2006/relationships/image"/><Relationship Id="rId15" Target="../media/image163.png" Type="http://schemas.openxmlformats.org/officeDocument/2006/relationships/image"/><Relationship Id="rId16" Target="../media/image164.svg" Type="http://schemas.openxmlformats.org/officeDocument/2006/relationships/image"/><Relationship Id="rId17" Target="mailto:research@example.com" TargetMode="External" Type="http://schemas.openxmlformats.org/officeDocument/2006/relationships/hyperlink"/><Relationship Id="rId18" Target="../media/image125.png" Type="http://schemas.openxmlformats.org/officeDocument/2006/relationships/image"/><Relationship Id="rId2" Target="../media/image150.png" Type="http://schemas.openxmlformats.org/officeDocument/2006/relationships/image"/><Relationship Id="rId3" Target="../media/image151.png" Type="http://schemas.openxmlformats.org/officeDocument/2006/relationships/image"/><Relationship Id="rId4" Target="../media/image152.png" Type="http://schemas.openxmlformats.org/officeDocument/2006/relationships/image"/><Relationship Id="rId5" Target="../media/image153.png" Type="http://schemas.openxmlformats.org/officeDocument/2006/relationships/image"/><Relationship Id="rId6" Target="../media/image154.svg" Type="http://schemas.openxmlformats.org/officeDocument/2006/relationships/image"/><Relationship Id="rId7" Target="../media/image155.png" Type="http://schemas.openxmlformats.org/officeDocument/2006/relationships/image"/><Relationship Id="rId8" Target="../media/image156.svg" Type="http://schemas.openxmlformats.org/officeDocument/2006/relationships/image"/><Relationship Id="rId9" Target="../media/image15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1.png" Type="http://schemas.openxmlformats.org/officeDocument/2006/relationships/image"/><Relationship Id="rId11" Target="../media/image172.svg" Type="http://schemas.openxmlformats.org/officeDocument/2006/relationships/image"/><Relationship Id="rId12" Target="../media/image173.png" Type="http://schemas.openxmlformats.org/officeDocument/2006/relationships/image"/><Relationship Id="rId13" Target="../media/image174.png" Type="http://schemas.openxmlformats.org/officeDocument/2006/relationships/image"/><Relationship Id="rId14" Target="../media/image175.png" Type="http://schemas.openxmlformats.org/officeDocument/2006/relationships/image"/><Relationship Id="rId15" Target="../media/image176.png" Type="http://schemas.openxmlformats.org/officeDocument/2006/relationships/image"/><Relationship Id="rId16" Target="../media/image177.png" Type="http://schemas.openxmlformats.org/officeDocument/2006/relationships/image"/><Relationship Id="rId2" Target="../media/image165.png" Type="http://schemas.openxmlformats.org/officeDocument/2006/relationships/image"/><Relationship Id="rId3" Target="../media/image166.svg" Type="http://schemas.openxmlformats.org/officeDocument/2006/relationships/image"/><Relationship Id="rId4" Target="../media/image167.png" Type="http://schemas.openxmlformats.org/officeDocument/2006/relationships/image"/><Relationship Id="rId5" Target="../media/image168.png" Type="http://schemas.openxmlformats.org/officeDocument/2006/relationships/image"/><Relationship Id="rId6" Target="../media/image146.png" Type="http://schemas.openxmlformats.org/officeDocument/2006/relationships/image"/><Relationship Id="rId7" Target="../media/image125.png" Type="http://schemas.openxmlformats.org/officeDocument/2006/relationships/image"/><Relationship Id="rId8" Target="../media/image169.png" Type="http://schemas.openxmlformats.org/officeDocument/2006/relationships/image"/><Relationship Id="rId9" Target="../media/image17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8.png" Type="http://schemas.openxmlformats.org/officeDocument/2006/relationships/image"/><Relationship Id="rId3" Target="../media/image179.svg" Type="http://schemas.openxmlformats.org/officeDocument/2006/relationships/image"/><Relationship Id="rId4" Target="../media/image180.png" Type="http://schemas.openxmlformats.org/officeDocument/2006/relationships/image"/><Relationship Id="rId5" Target="../media/image181.png" Type="http://schemas.openxmlformats.org/officeDocument/2006/relationships/image"/><Relationship Id="rId6" Target="../media/image182.svg" Type="http://schemas.openxmlformats.org/officeDocument/2006/relationships/image"/><Relationship Id="rId7" Target="../media/image183.png" Type="http://schemas.openxmlformats.org/officeDocument/2006/relationships/image"/><Relationship Id="rId8" Target="../media/image184.png" Type="http://schemas.openxmlformats.org/officeDocument/2006/relationships/image"/><Relationship Id="rId9" Target="../media/image1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17" Target="../media/image34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png" Type="http://schemas.openxmlformats.org/officeDocument/2006/relationships/image"/><Relationship Id="rId12" Target="../media/image62.svg" Type="http://schemas.openxmlformats.org/officeDocument/2006/relationships/image"/><Relationship Id="rId13" Target="../media/image3.png" Type="http://schemas.openxmlformats.org/officeDocument/2006/relationships/image"/><Relationship Id="rId14" Target="../media/image63.png" Type="http://schemas.openxmlformats.org/officeDocument/2006/relationships/image"/><Relationship Id="rId15" Target="../media/image64.svg" Type="http://schemas.openxmlformats.org/officeDocument/2006/relationships/image"/><Relationship Id="rId16" Target="../media/image65.png" Type="http://schemas.openxmlformats.org/officeDocument/2006/relationships/image"/><Relationship Id="rId17" Target="../media/image66.png" Type="http://schemas.openxmlformats.org/officeDocument/2006/relationships/image"/><Relationship Id="rId18" Target="../media/image67.svg" Type="http://schemas.openxmlformats.org/officeDocument/2006/relationships/image"/><Relationship Id="rId19" Target="../media/image68.png" Type="http://schemas.openxmlformats.org/officeDocument/2006/relationships/image"/><Relationship Id="rId2" Target="../media/image5.png" Type="http://schemas.openxmlformats.org/officeDocument/2006/relationships/image"/><Relationship Id="rId20" Target="../media/image69.png" Type="http://schemas.openxmlformats.org/officeDocument/2006/relationships/image"/><Relationship Id="rId21" Target="../media/image70.png" Type="http://schemas.openxmlformats.org/officeDocument/2006/relationships/image"/><Relationship Id="rId22" Target="../embeddings/oleObject1.bin" Type="http://schemas.openxmlformats.org/officeDocument/2006/relationships/oleObject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1.png" Type="http://schemas.openxmlformats.org/officeDocument/2006/relationships/image"/><Relationship Id="rId3" Target="../media/image72.png" Type="http://schemas.openxmlformats.org/officeDocument/2006/relationships/image"/><Relationship Id="rId4" Target="../media/image73.pn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Relationship Id="rId7" Target="../media/image7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715498" y="5429250"/>
            <a:ext cx="228600" cy="228598"/>
            <a:chOff x="0" y="0"/>
            <a:chExt cx="304800" cy="3047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143" r="0" b="-714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001998" y="6867523"/>
            <a:ext cx="12284302" cy="144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408" i="true" spc="-16">
                <a:solidFill>
                  <a:srgbClr val="4A5462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This</a:t>
            </a:r>
            <a:r>
              <a:rPr lang="en-US" sz="2408" i="true" spc="-16">
                <a:solidFill>
                  <a:srgbClr val="4A5462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project brings together real solar production data from homes in Kerala and energy consumption data from households in Delhi. Using machine learning, it explores patterns in s</a:t>
            </a:r>
            <a:r>
              <a:rPr lang="en-US" sz="2408" i="true" spc="-16">
                <a:solidFill>
                  <a:srgbClr val="4A5462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olar panel performance </a:t>
            </a:r>
            <a:r>
              <a:rPr lang="en-US" sz="2408" i="true" spc="-16">
                <a:solidFill>
                  <a:srgbClr val="4A5462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and how climate factors affect energy use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84756" y="0"/>
            <a:ext cx="8915400" cy="10287000"/>
            <a:chOff x="0" y="0"/>
            <a:chExt cx="4952998" cy="57149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3000" cy="5715000"/>
            </a:xfrm>
            <a:custGeom>
              <a:avLst/>
              <a:gdLst/>
              <a:ahLst/>
              <a:cxnLst/>
              <a:rect r="r" b="b" t="t" l="l"/>
              <a:pathLst>
                <a:path h="5715000" w="4953000">
                  <a:moveTo>
                    <a:pt x="0" y="0"/>
                  </a:moveTo>
                  <a:lnTo>
                    <a:pt x="4953000" y="0"/>
                  </a:lnTo>
                  <a:lnTo>
                    <a:pt x="4953000" y="5715000"/>
                  </a:lnTo>
                  <a:lnTo>
                    <a:pt x="0" y="5715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923" t="0" r="-16923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144843" y="6067463"/>
            <a:ext cx="1371600" cy="47625"/>
            <a:chOff x="0" y="0"/>
            <a:chExt cx="1828800" cy="63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28800" cy="63500"/>
            </a:xfrm>
            <a:custGeom>
              <a:avLst/>
              <a:gdLst/>
              <a:ahLst/>
              <a:cxnLst/>
              <a:rect r="r" b="b" t="t" l="l"/>
              <a:pathLst>
                <a:path h="63500" w="1828800">
                  <a:moveTo>
                    <a:pt x="1828800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635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258444" y="1674552"/>
            <a:ext cx="229403" cy="229402"/>
            <a:chOff x="0" y="0"/>
            <a:chExt cx="305870" cy="3058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5816" cy="305816"/>
            </a:xfrm>
            <a:custGeom>
              <a:avLst/>
              <a:gdLst/>
              <a:ahLst/>
              <a:cxnLst/>
              <a:rect r="r" b="b" t="t" l="l"/>
              <a:pathLst>
                <a:path h="305816" w="305816">
                  <a:moveTo>
                    <a:pt x="0" y="0"/>
                  </a:moveTo>
                  <a:lnTo>
                    <a:pt x="305816" y="0"/>
                  </a:lnTo>
                  <a:lnTo>
                    <a:pt x="305816" y="305816"/>
                  </a:lnTo>
                  <a:lnTo>
                    <a:pt x="0" y="305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7" b="-17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832686" y="2831184"/>
            <a:ext cx="5995914" cy="41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666" spc="-53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DATA-DRIVEN ENERGY INSIGHTS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588658" y="1674552"/>
            <a:ext cx="173861" cy="231011"/>
            <a:chOff x="0" y="0"/>
            <a:chExt cx="231814" cy="3080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1775" cy="307975"/>
            </a:xfrm>
            <a:custGeom>
              <a:avLst/>
              <a:gdLst/>
              <a:ahLst/>
              <a:cxnLst/>
              <a:rect r="r" b="b" t="t" l="l"/>
              <a:pathLst>
                <a:path h="307975" w="231775">
                  <a:moveTo>
                    <a:pt x="0" y="0"/>
                  </a:moveTo>
                  <a:lnTo>
                    <a:pt x="231775" y="0"/>
                  </a:lnTo>
                  <a:lnTo>
                    <a:pt x="23177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73" r="-16" b="-18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998816" y="3532880"/>
            <a:ext cx="14290368" cy="189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5"/>
              </a:lnSpc>
            </a:pPr>
            <a:r>
              <a:rPr lang="en-US" b="true" sz="6782" spc="-66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</a:t>
            </a:r>
            <a:r>
              <a:rPr lang="en-US" b="true" sz="6782" spc="-661">
                <a:solidFill>
                  <a:srgbClr val="F59D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Sunlight</a:t>
            </a:r>
            <a:r>
              <a:rPr lang="en-US" b="true" sz="6782" spc="-661">
                <a:solidFill>
                  <a:srgbClr val="0DA5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6782" spc="-66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 </a:t>
            </a:r>
            <a:r>
              <a:rPr lang="en-US" b="true" sz="6782" spc="-661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Socket</a:t>
            </a:r>
          </a:p>
          <a:p>
            <a:pPr algn="ctr">
              <a:lnSpc>
                <a:spcPts val="5605"/>
              </a:lnSpc>
            </a:pPr>
            <a:r>
              <a:rPr lang="en-US" sz="4004" spc="-220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Data-Driven Insights into Solar Production and Consumption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7603" y="1438662"/>
            <a:ext cx="5102441" cy="4002777"/>
          </a:xfrm>
          <a:custGeom>
            <a:avLst/>
            <a:gdLst/>
            <a:ahLst/>
            <a:cxnLst/>
            <a:rect r="r" b="b" t="t" l="l"/>
            <a:pathLst>
              <a:path h="4002777" w="5102441">
                <a:moveTo>
                  <a:pt x="0" y="0"/>
                </a:moveTo>
                <a:lnTo>
                  <a:pt x="5102440" y="0"/>
                </a:lnTo>
                <a:lnTo>
                  <a:pt x="5102440" y="4002777"/>
                </a:lnTo>
                <a:lnTo>
                  <a:pt x="0" y="4002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6958" y="1328917"/>
            <a:ext cx="7326274" cy="4386683"/>
          </a:xfrm>
          <a:custGeom>
            <a:avLst/>
            <a:gdLst/>
            <a:ahLst/>
            <a:cxnLst/>
            <a:rect r="r" b="b" t="t" l="l"/>
            <a:pathLst>
              <a:path h="4386683" w="7326274">
                <a:moveTo>
                  <a:pt x="0" y="0"/>
                </a:moveTo>
                <a:lnTo>
                  <a:pt x="7326275" y="0"/>
                </a:lnTo>
                <a:lnTo>
                  <a:pt x="7326275" y="4386683"/>
                </a:lnTo>
                <a:lnTo>
                  <a:pt x="0" y="438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2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4227" y="5441439"/>
            <a:ext cx="6138737" cy="4571400"/>
          </a:xfrm>
          <a:custGeom>
            <a:avLst/>
            <a:gdLst/>
            <a:ahLst/>
            <a:cxnLst/>
            <a:rect r="r" b="b" t="t" l="l"/>
            <a:pathLst>
              <a:path h="4571400" w="6138737">
                <a:moveTo>
                  <a:pt x="0" y="0"/>
                </a:moveTo>
                <a:lnTo>
                  <a:pt x="6138736" y="0"/>
                </a:lnTo>
                <a:lnTo>
                  <a:pt x="6138736" y="4571400"/>
                </a:lnTo>
                <a:lnTo>
                  <a:pt x="0" y="4571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85413" y="5715600"/>
            <a:ext cx="5358982" cy="4571400"/>
          </a:xfrm>
          <a:custGeom>
            <a:avLst/>
            <a:gdLst/>
            <a:ahLst/>
            <a:cxnLst/>
            <a:rect r="r" b="b" t="t" l="l"/>
            <a:pathLst>
              <a:path h="4571400" w="5358982">
                <a:moveTo>
                  <a:pt x="0" y="0"/>
                </a:moveTo>
                <a:lnTo>
                  <a:pt x="5358982" y="0"/>
                </a:lnTo>
                <a:lnTo>
                  <a:pt x="5358982" y="4571400"/>
                </a:lnTo>
                <a:lnTo>
                  <a:pt x="0" y="4571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96845" y="6037316"/>
            <a:ext cx="4989062" cy="3975522"/>
          </a:xfrm>
          <a:custGeom>
            <a:avLst/>
            <a:gdLst/>
            <a:ahLst/>
            <a:cxnLst/>
            <a:rect r="r" b="b" t="t" l="l"/>
            <a:pathLst>
              <a:path h="3975522" w="4989062">
                <a:moveTo>
                  <a:pt x="0" y="0"/>
                </a:moveTo>
                <a:lnTo>
                  <a:pt x="4989062" y="0"/>
                </a:lnTo>
                <a:lnTo>
                  <a:pt x="4989062" y="3975523"/>
                </a:lnTo>
                <a:lnTo>
                  <a:pt x="0" y="39755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5348" y="444957"/>
            <a:ext cx="14272260" cy="1739089"/>
            <a:chOff x="0" y="0"/>
            <a:chExt cx="19029680" cy="2318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400" y="1235524"/>
              <a:ext cx="1828800" cy="76200"/>
              <a:chOff x="0" y="0"/>
              <a:chExt cx="1828800" cy="762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288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828800">
                    <a:moveTo>
                      <a:pt x="1828800" y="76200"/>
                    </a:moveTo>
                    <a:lnTo>
                      <a:pt x="0" y="76200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762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9029680" cy="930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0"/>
                </a:lnSpc>
              </a:pP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Household Consumption </a:t>
              </a: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Dataset Analysis (Delhi)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96485"/>
              <a:ext cx="19029680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90"/>
                </a:lnSpc>
              </a:pPr>
              <a:r>
                <a:rPr lang="en-US" b="true" sz="3075" spc="-277">
                  <a:solidFill>
                    <a:srgbClr val="2562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Consumption Pattern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5348" y="444957"/>
            <a:ext cx="14272260" cy="1739089"/>
            <a:chOff x="0" y="0"/>
            <a:chExt cx="19029680" cy="231878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400" y="1235524"/>
              <a:ext cx="1828800" cy="76200"/>
              <a:chOff x="0" y="0"/>
              <a:chExt cx="1828800" cy="762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8288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828800">
                    <a:moveTo>
                      <a:pt x="1828800" y="76200"/>
                    </a:moveTo>
                    <a:lnTo>
                      <a:pt x="0" y="76200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762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0" y="9525"/>
              <a:ext cx="19029680" cy="930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0"/>
                </a:lnSpc>
              </a:pP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Household Consumption </a:t>
              </a: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Dataset Analysis (Delhi)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96485"/>
              <a:ext cx="19029680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90"/>
                </a:lnSpc>
              </a:pPr>
              <a:r>
                <a:rPr lang="en-US" b="true" sz="3075" spc="-277">
                  <a:solidFill>
                    <a:srgbClr val="2562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Consumption Pattern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34114" y="2819312"/>
            <a:ext cx="9554968" cy="5697150"/>
          </a:xfrm>
          <a:custGeom>
            <a:avLst/>
            <a:gdLst/>
            <a:ahLst/>
            <a:cxnLst/>
            <a:rect r="r" b="b" t="t" l="l"/>
            <a:pathLst>
              <a:path h="5697150" w="9554968">
                <a:moveTo>
                  <a:pt x="0" y="0"/>
                </a:moveTo>
                <a:lnTo>
                  <a:pt x="9554968" y="0"/>
                </a:lnTo>
                <a:lnTo>
                  <a:pt x="9554968" y="5697150"/>
                </a:lnTo>
                <a:lnTo>
                  <a:pt x="0" y="569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47985" y="2682142"/>
            <a:ext cx="6279771" cy="5834320"/>
          </a:xfrm>
          <a:custGeom>
            <a:avLst/>
            <a:gdLst/>
            <a:ahLst/>
            <a:cxnLst/>
            <a:rect r="r" b="b" t="t" l="l"/>
            <a:pathLst>
              <a:path h="5834320" w="6279771">
                <a:moveTo>
                  <a:pt x="0" y="0"/>
                </a:moveTo>
                <a:lnTo>
                  <a:pt x="6279772" y="0"/>
                </a:lnTo>
                <a:lnTo>
                  <a:pt x="6279772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0344150"/>
            <a:chOff x="0" y="0"/>
            <a:chExt cx="228600" cy="13792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3792200"/>
            </a:xfrm>
            <a:custGeom>
              <a:avLst/>
              <a:gdLst/>
              <a:ahLst/>
              <a:cxnLst/>
              <a:rect r="r" b="b" t="t" l="l"/>
              <a:pathLst>
                <a:path h="13792200" w="228600">
                  <a:moveTo>
                    <a:pt x="228600" y="13792200"/>
                  </a:moveTo>
                  <a:lnTo>
                    <a:pt x="0" y="137922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37922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4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0124" y="828674"/>
            <a:ext cx="321915" cy="285749"/>
            <a:chOff x="0" y="0"/>
            <a:chExt cx="429220" cy="3809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9260" cy="381000"/>
            </a:xfrm>
            <a:custGeom>
              <a:avLst/>
              <a:gdLst/>
              <a:ahLst/>
              <a:cxnLst/>
              <a:rect r="r" b="b" t="t" l="l"/>
              <a:pathLst>
                <a:path h="381000" w="429260">
                  <a:moveTo>
                    <a:pt x="0" y="0"/>
                  </a:moveTo>
                  <a:lnTo>
                    <a:pt x="429260" y="0"/>
                  </a:lnTo>
                  <a:lnTo>
                    <a:pt x="42926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9" r="9" b="-6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402555" y="612890"/>
            <a:ext cx="1548288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Consumption Dataset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1074" y="2024179"/>
            <a:ext cx="7148512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950" spc="-97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Analysis of smart meter data from a Delhi household revealed distinct patterns in electricity usage across different times and days, with clear behavioral insights.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1074" y="3798169"/>
            <a:ext cx="7705725" cy="5460130"/>
            <a:chOff x="0" y="0"/>
            <a:chExt cx="10274300" cy="728017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5400" y="6060974"/>
              <a:ext cx="10248900" cy="1219200"/>
              <a:chOff x="0" y="0"/>
              <a:chExt cx="10248900" cy="12192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248900" cy="1219327"/>
              </a:xfrm>
              <a:custGeom>
                <a:avLst/>
                <a:gdLst/>
                <a:ahLst/>
                <a:cxnLst/>
                <a:rect r="r" b="b" t="t" l="l"/>
                <a:pathLst>
                  <a:path h="1219327" w="10248900">
                    <a:moveTo>
                      <a:pt x="10106533" y="1219200"/>
                    </a:moveTo>
                    <a:lnTo>
                      <a:pt x="142367" y="1219200"/>
                    </a:lnTo>
                    <a:lnTo>
                      <a:pt x="132461" y="1218184"/>
                    </a:lnTo>
                    <a:lnTo>
                      <a:pt x="59436" y="1187958"/>
                    </a:lnTo>
                    <a:lnTo>
                      <a:pt x="7747" y="1115822"/>
                    </a:lnTo>
                    <a:lnTo>
                      <a:pt x="0" y="1076833"/>
                    </a:lnTo>
                    <a:lnTo>
                      <a:pt x="0" y="1066800"/>
                    </a:lnTo>
                    <a:lnTo>
                      <a:pt x="0" y="142367"/>
                    </a:lnTo>
                    <a:lnTo>
                      <a:pt x="31242" y="59436"/>
                    </a:lnTo>
                    <a:lnTo>
                      <a:pt x="103378" y="7747"/>
                    </a:lnTo>
                    <a:lnTo>
                      <a:pt x="142367" y="0"/>
                    </a:lnTo>
                    <a:lnTo>
                      <a:pt x="10106533" y="0"/>
                    </a:lnTo>
                    <a:lnTo>
                      <a:pt x="10189464" y="31242"/>
                    </a:lnTo>
                    <a:lnTo>
                      <a:pt x="10241152" y="103378"/>
                    </a:lnTo>
                    <a:lnTo>
                      <a:pt x="10248900" y="142494"/>
                    </a:lnTo>
                    <a:lnTo>
                      <a:pt x="10248900" y="1076833"/>
                    </a:lnTo>
                    <a:lnTo>
                      <a:pt x="10217658" y="1159764"/>
                    </a:lnTo>
                    <a:lnTo>
                      <a:pt x="10145522" y="1211453"/>
                    </a:lnTo>
                    <a:lnTo>
                      <a:pt x="10116312" y="1218311"/>
                    </a:lnTo>
                    <a:lnTo>
                      <a:pt x="10106406" y="1219327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254000" y="6346724"/>
              <a:ext cx="266698" cy="266698"/>
              <a:chOff x="0" y="0"/>
              <a:chExt cx="266698" cy="26669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66700" cy="266700"/>
              </a:xfrm>
              <a:custGeom>
                <a:avLst/>
                <a:gdLst/>
                <a:ahLst/>
                <a:cxnLst/>
                <a:rect r="r" b="b" t="t" l="l"/>
                <a:pathLst>
                  <a:path h="266700" w="266700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266700"/>
                    </a:lnTo>
                    <a:lnTo>
                      <a:pt x="0" y="2667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0" r="0" b="0"/>
                </a:stretch>
              </a:blip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0"/>
              <a:ext cx="3394558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60"/>
                </a:lnSpc>
              </a:pPr>
              <a:r>
                <a:rPr lang="en-US" b="true" sz="2550" spc="-16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 Findings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25400" y="898424"/>
              <a:ext cx="266698" cy="304798"/>
              <a:chOff x="0" y="0"/>
              <a:chExt cx="266698" cy="30479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667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66700">
                    <a:moveTo>
                      <a:pt x="0" y="0"/>
                    </a:moveTo>
                    <a:lnTo>
                      <a:pt x="266700" y="0"/>
                    </a:lnTo>
                    <a:lnTo>
                      <a:pt x="2667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95302" y="753811"/>
              <a:ext cx="9017000" cy="1257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202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Weekday vs Weekend Patterns</a:t>
              </a:r>
            </a:p>
            <a:p>
              <a:pPr algn="l">
                <a:lnSpc>
                  <a:spcPts val="2250"/>
                </a:lnSpc>
              </a:pPr>
              <a:r>
                <a:rPr lang="en-US" sz="1725" spc="-105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Higher consumption on weekdays (especially Thu-Fri), with notable drops on weekends</a:t>
              </a:r>
            </a:p>
          </p:txBody>
        </p:sp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25400" y="2346224"/>
              <a:ext cx="304798" cy="304798"/>
              <a:chOff x="0" y="0"/>
              <a:chExt cx="304798" cy="30479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533402" y="2201611"/>
              <a:ext cx="9069070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Daily Usage Cycles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112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Distinct morning and evening peaks during active household hours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42844" y="3411418"/>
              <a:ext cx="231814" cy="308014"/>
              <a:chOff x="0" y="0"/>
              <a:chExt cx="231814" cy="30801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31775" cy="307975"/>
              </a:xfrm>
              <a:custGeom>
                <a:avLst/>
                <a:gdLst/>
                <a:ahLst/>
                <a:cxnLst/>
                <a:rect r="r" b="b" t="t" l="l"/>
                <a:pathLst>
                  <a:path h="307975" w="231775">
                    <a:moveTo>
                      <a:pt x="0" y="0"/>
                    </a:moveTo>
                    <a:lnTo>
                      <a:pt x="231775" y="0"/>
                    </a:lnTo>
                    <a:lnTo>
                      <a:pt x="231775" y="307975"/>
                    </a:lnTo>
                    <a:lnTo>
                      <a:pt x="0" y="30797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173" r="-16" b="-186"/>
                </a:stretch>
              </a:blip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495302" y="3268411"/>
              <a:ext cx="9159240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Power Quality Insights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Stable voltage (~240V) with minor dips during high-demand periods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34926" y="4479824"/>
              <a:ext cx="209536" cy="304798"/>
              <a:chOff x="0" y="0"/>
              <a:chExt cx="209536" cy="30479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0955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9550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3" t="0" r="3" b="0"/>
                </a:stretch>
              </a:blip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457202" y="4335211"/>
              <a:ext cx="9480550" cy="1257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Energy Efficiency</a:t>
              </a:r>
            </a:p>
            <a:p>
              <a:pPr algn="l">
                <a:lnSpc>
                  <a:spcPts val="2250"/>
                </a:lnSpc>
              </a:pPr>
              <a:r>
                <a:rPr lang="en-US" sz="1725" spc="-105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High-consumption devices show better power factor values, indicating more efficient usage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717576" y="6273444"/>
              <a:ext cx="9170670" cy="387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sz="1725" spc="-97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Dataset includes high-frequency readings of current, voltage, power,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28600" y="6654444"/>
              <a:ext cx="9377680" cy="387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sz="1725" spc="-105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frequency, and other electrical parameters, converted from UTC to IST.</a:t>
              </a:r>
            </a:p>
          </p:txBody>
        </p:sp>
      </p:grpSp>
      <p:graphicFrame>
        <p:nvGraphicFramePr>
          <p:cNvPr name="Object 30" id="30"/>
          <p:cNvGraphicFramePr/>
          <p:nvPr/>
        </p:nvGraphicFramePr>
        <p:xfrm>
          <a:off x="9143999" y="828673"/>
          <a:ext cx="2514600" cy="3352800"/>
        </p:xfrm>
        <a:graphic>
          <a:graphicData uri="http://schemas.openxmlformats.org/presentationml/2006/ole">
            <p:oleObj imgW="3175000" imgH="40132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0744200"/>
            <a:chOff x="0" y="0"/>
            <a:chExt cx="228600" cy="143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4325600"/>
            </a:xfrm>
            <a:custGeom>
              <a:avLst/>
              <a:gdLst/>
              <a:ahLst/>
              <a:cxnLst/>
              <a:rect r="r" b="b" t="t" l="l"/>
              <a:pathLst>
                <a:path h="14325600" w="228600">
                  <a:moveTo>
                    <a:pt x="228600" y="14325600"/>
                  </a:moveTo>
                  <a:lnTo>
                    <a:pt x="0" y="143256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43256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4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00125" y="8515350"/>
            <a:ext cx="16287749" cy="1514473"/>
          </a:xfrm>
          <a:custGeom>
            <a:avLst/>
            <a:gdLst/>
            <a:ahLst/>
            <a:cxnLst/>
            <a:rect r="r" b="b" t="t" l="l"/>
            <a:pathLst>
              <a:path h="1514473" w="16287749">
                <a:moveTo>
                  <a:pt x="0" y="0"/>
                </a:moveTo>
                <a:lnTo>
                  <a:pt x="16287749" y="0"/>
                </a:lnTo>
                <a:lnTo>
                  <a:pt x="16287749" y="1514474"/>
                </a:lnTo>
                <a:lnTo>
                  <a:pt x="0" y="1514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00124" y="828675"/>
            <a:ext cx="285749" cy="285749"/>
            <a:chOff x="0" y="0"/>
            <a:chExt cx="380998" cy="3809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1000" cy="381000"/>
            </a:xfrm>
            <a:custGeom>
              <a:avLst/>
              <a:gdLst/>
              <a:ahLst/>
              <a:cxnLst/>
              <a:rect r="r" b="b" t="t" l="l"/>
              <a:pathLst>
                <a:path h="381000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02555" y="612890"/>
            <a:ext cx="1548288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322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Machine Learning Models Comparison - Solar Production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76820" y="1743402"/>
            <a:ext cx="5208090" cy="6438573"/>
          </a:xfrm>
          <a:custGeom>
            <a:avLst/>
            <a:gdLst/>
            <a:ahLst/>
            <a:cxnLst/>
            <a:rect r="r" b="b" t="t" l="l"/>
            <a:pathLst>
              <a:path h="6438573" w="5208090">
                <a:moveTo>
                  <a:pt x="0" y="0"/>
                </a:moveTo>
                <a:lnTo>
                  <a:pt x="5208090" y="0"/>
                </a:lnTo>
                <a:lnTo>
                  <a:pt x="5208090" y="6438573"/>
                </a:lnTo>
                <a:lnTo>
                  <a:pt x="0" y="6438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1126" y="1757709"/>
            <a:ext cx="5179475" cy="1287715"/>
            <a:chOff x="0" y="0"/>
            <a:chExt cx="6896100" cy="1714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96100" cy="1714500"/>
            </a:xfrm>
            <a:custGeom>
              <a:avLst/>
              <a:gdLst/>
              <a:ahLst/>
              <a:cxnLst/>
              <a:rect r="r" b="b" t="t" l="l"/>
              <a:pathLst>
                <a:path h="1714500" w="6896100">
                  <a:moveTo>
                    <a:pt x="6896100" y="1714500"/>
                  </a:moveTo>
                  <a:lnTo>
                    <a:pt x="0" y="1714500"/>
                  </a:lnTo>
                  <a:lnTo>
                    <a:pt x="0" y="0"/>
                  </a:lnTo>
                  <a:lnTo>
                    <a:pt x="6896100" y="0"/>
                  </a:lnTo>
                  <a:lnTo>
                    <a:pt x="6896100" y="1714500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91126" y="3031115"/>
            <a:ext cx="5179475" cy="14308"/>
            <a:chOff x="0" y="0"/>
            <a:chExt cx="6896100" cy="19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96100" cy="19050"/>
            </a:xfrm>
            <a:custGeom>
              <a:avLst/>
              <a:gdLst/>
              <a:ahLst/>
              <a:cxnLst/>
              <a:rect r="r" b="b" t="t" l="l"/>
              <a:pathLst>
                <a:path h="19050" w="6896100">
                  <a:moveTo>
                    <a:pt x="689610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896100" y="0"/>
                  </a:lnTo>
                  <a:lnTo>
                    <a:pt x="6896100" y="19050"/>
                  </a:lnTo>
                  <a:close/>
                </a:path>
              </a:pathLst>
            </a:custGeom>
            <a:solidFill>
              <a:srgbClr val="E2E7F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20053" y="7108879"/>
            <a:ext cx="4721621" cy="829861"/>
            <a:chOff x="0" y="0"/>
            <a:chExt cx="6286500" cy="11049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86500" cy="1104900"/>
            </a:xfrm>
            <a:custGeom>
              <a:avLst/>
              <a:gdLst/>
              <a:ahLst/>
              <a:cxnLst/>
              <a:rect r="r" b="b" t="t" l="l"/>
              <a:pathLst>
                <a:path h="1104900" w="6286500">
                  <a:moveTo>
                    <a:pt x="6220460" y="1104900"/>
                  </a:moveTo>
                  <a:lnTo>
                    <a:pt x="66040" y="1104900"/>
                  </a:lnTo>
                  <a:lnTo>
                    <a:pt x="56261" y="1102995"/>
                  </a:lnTo>
                  <a:lnTo>
                    <a:pt x="1905" y="1048512"/>
                  </a:lnTo>
                  <a:lnTo>
                    <a:pt x="0" y="1038860"/>
                  </a:lnTo>
                  <a:lnTo>
                    <a:pt x="0" y="10287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6220460" y="0"/>
                  </a:lnTo>
                  <a:lnTo>
                    <a:pt x="6284595" y="56388"/>
                  </a:lnTo>
                  <a:lnTo>
                    <a:pt x="6286500" y="66167"/>
                  </a:lnTo>
                  <a:lnTo>
                    <a:pt x="6286500" y="1038860"/>
                  </a:lnTo>
                  <a:lnTo>
                    <a:pt x="6230112" y="1102995"/>
                  </a:lnTo>
                  <a:lnTo>
                    <a:pt x="6220333" y="1104900"/>
                  </a:lnTo>
                  <a:close/>
                </a:path>
              </a:pathLst>
            </a:custGeom>
            <a:solidFill>
              <a:srgbClr val="F9FAFA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151626" y="1514474"/>
            <a:ext cx="858477" cy="858477"/>
          </a:xfrm>
          <a:custGeom>
            <a:avLst/>
            <a:gdLst/>
            <a:ahLst/>
            <a:cxnLst/>
            <a:rect r="r" b="b" t="t" l="l"/>
            <a:pathLst>
              <a:path h="858477" w="858477">
                <a:moveTo>
                  <a:pt x="0" y="0"/>
                </a:moveTo>
                <a:lnTo>
                  <a:pt x="858476" y="0"/>
                </a:lnTo>
                <a:lnTo>
                  <a:pt x="858476" y="858476"/>
                </a:lnTo>
                <a:lnTo>
                  <a:pt x="0" y="8584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3409169" y="1793479"/>
            <a:ext cx="343391" cy="300467"/>
            <a:chOff x="0" y="0"/>
            <a:chExt cx="45720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57200" cy="400050"/>
            </a:xfrm>
            <a:custGeom>
              <a:avLst/>
              <a:gdLst/>
              <a:ahLst/>
              <a:cxnLst/>
              <a:rect r="r" b="b" t="t" l="l"/>
              <a:pathLst>
                <a:path h="400050" w="457200">
                  <a:moveTo>
                    <a:pt x="0" y="0"/>
                  </a:moveTo>
                  <a:lnTo>
                    <a:pt x="457200" y="0"/>
                  </a:lnTo>
                  <a:lnTo>
                    <a:pt x="45720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956830" y="2569206"/>
            <a:ext cx="1248607" cy="41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4"/>
              </a:lnSpc>
            </a:pPr>
            <a:r>
              <a:rPr lang="en-US" b="true" sz="2553" spc="-22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ARIMAX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74385" y="2990386"/>
            <a:ext cx="2212962" cy="29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2"/>
              </a:lnSpc>
            </a:pPr>
            <a:r>
              <a:rPr lang="en-US" sz="1727" spc="-82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Statistical Time Series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0978" y="3254129"/>
            <a:ext cx="1176113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50">
                <a:solidFill>
                  <a:srgbClr val="2562E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Approach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0978" y="3678822"/>
            <a:ext cx="4304783" cy="90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9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Autoregressive Integrated Moving Average with eXogenous variables. Captures linear relationships and seasonal patterns.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0978" y="4799387"/>
            <a:ext cx="118565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35">
                <a:solidFill>
                  <a:srgbClr val="2562E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Strengths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77267" y="5391928"/>
            <a:ext cx="71540" cy="930016"/>
          </a:xfrm>
          <a:custGeom>
            <a:avLst/>
            <a:gdLst/>
            <a:ahLst/>
            <a:cxnLst/>
            <a:rect r="r" b="b" t="t" l="l"/>
            <a:pathLst>
              <a:path h="930016" w="71540">
                <a:moveTo>
                  <a:pt x="0" y="0"/>
                </a:moveTo>
                <a:lnTo>
                  <a:pt x="71540" y="0"/>
                </a:lnTo>
                <a:lnTo>
                  <a:pt x="71540" y="930016"/>
                </a:lnTo>
                <a:lnTo>
                  <a:pt x="0" y="930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87136" y="5224081"/>
            <a:ext cx="3079069" cy="118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Interpretable results Statistical confidence intervals Good for linear trends</a:t>
            </a:r>
          </a:p>
          <a:p>
            <a:pPr algn="l">
              <a:lnSpc>
                <a:spcPts val="2072"/>
              </a:lnSpc>
            </a:pPr>
            <a:r>
              <a:rPr lang="en-US" sz="1727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RMSE: 3.077 kWh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0978" y="6630802"/>
            <a:ext cx="193634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42">
                <a:solidFill>
                  <a:srgbClr val="2562E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5441" y="7135164"/>
            <a:ext cx="3284150" cy="66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52" spc="-60">
                <a:solidFill>
                  <a:srgbClr val="4A5462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statsmodels.tsa.arima.model Parameters tuned via AIC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528302" y="1743402"/>
            <a:ext cx="5208090" cy="6438573"/>
          </a:xfrm>
          <a:custGeom>
            <a:avLst/>
            <a:gdLst/>
            <a:ahLst/>
            <a:cxnLst/>
            <a:rect r="r" b="b" t="t" l="l"/>
            <a:pathLst>
              <a:path h="6438573" w="5208090">
                <a:moveTo>
                  <a:pt x="0" y="0"/>
                </a:moveTo>
                <a:lnTo>
                  <a:pt x="5208090" y="0"/>
                </a:lnTo>
                <a:lnTo>
                  <a:pt x="5208090" y="6438573"/>
                </a:lnTo>
                <a:lnTo>
                  <a:pt x="0" y="64385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6542608" y="1757709"/>
            <a:ext cx="5179475" cy="1287715"/>
            <a:chOff x="0" y="0"/>
            <a:chExt cx="6896100" cy="17145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896100" cy="1714500"/>
            </a:xfrm>
            <a:custGeom>
              <a:avLst/>
              <a:gdLst/>
              <a:ahLst/>
              <a:cxnLst/>
              <a:rect r="r" b="b" t="t" l="l"/>
              <a:pathLst>
                <a:path h="1714500" w="6896100">
                  <a:moveTo>
                    <a:pt x="6896100" y="1714500"/>
                  </a:moveTo>
                  <a:lnTo>
                    <a:pt x="0" y="1714500"/>
                  </a:lnTo>
                  <a:lnTo>
                    <a:pt x="0" y="0"/>
                  </a:lnTo>
                  <a:lnTo>
                    <a:pt x="6896100" y="0"/>
                  </a:lnTo>
                  <a:lnTo>
                    <a:pt x="6896100" y="1714500"/>
                  </a:lnTo>
                  <a:close/>
                </a:path>
              </a:pathLst>
            </a:custGeom>
            <a:solidFill>
              <a:srgbClr val="EDF1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6542608" y="3031115"/>
            <a:ext cx="5179475" cy="14308"/>
            <a:chOff x="0" y="0"/>
            <a:chExt cx="6896100" cy="190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896100" cy="19050"/>
            </a:xfrm>
            <a:custGeom>
              <a:avLst/>
              <a:gdLst/>
              <a:ahLst/>
              <a:cxnLst/>
              <a:rect r="r" b="b" t="t" l="l"/>
              <a:pathLst>
                <a:path h="19050" w="6896100">
                  <a:moveTo>
                    <a:pt x="689610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6896100" y="0"/>
                  </a:lnTo>
                  <a:lnTo>
                    <a:pt x="6896100" y="19050"/>
                  </a:lnTo>
                  <a:close/>
                </a:path>
              </a:pathLst>
            </a:custGeom>
            <a:solidFill>
              <a:srgbClr val="E2E7F0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6771535" y="7108879"/>
            <a:ext cx="4721621" cy="829861"/>
            <a:chOff x="0" y="0"/>
            <a:chExt cx="6286500" cy="11049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286500" cy="1104900"/>
            </a:xfrm>
            <a:custGeom>
              <a:avLst/>
              <a:gdLst/>
              <a:ahLst/>
              <a:cxnLst/>
              <a:rect r="r" b="b" t="t" l="l"/>
              <a:pathLst>
                <a:path h="1104900" w="6286500">
                  <a:moveTo>
                    <a:pt x="6220460" y="1104900"/>
                  </a:moveTo>
                  <a:lnTo>
                    <a:pt x="66040" y="1104900"/>
                  </a:lnTo>
                  <a:lnTo>
                    <a:pt x="56261" y="1102995"/>
                  </a:lnTo>
                  <a:lnTo>
                    <a:pt x="1905" y="1048512"/>
                  </a:lnTo>
                  <a:lnTo>
                    <a:pt x="0" y="1038860"/>
                  </a:lnTo>
                  <a:lnTo>
                    <a:pt x="0" y="10287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6220460" y="0"/>
                  </a:lnTo>
                  <a:lnTo>
                    <a:pt x="6284595" y="56388"/>
                  </a:lnTo>
                  <a:lnTo>
                    <a:pt x="6286500" y="66167"/>
                  </a:lnTo>
                  <a:lnTo>
                    <a:pt x="6286500" y="1038860"/>
                  </a:lnTo>
                  <a:lnTo>
                    <a:pt x="6230112" y="1102995"/>
                  </a:lnTo>
                  <a:lnTo>
                    <a:pt x="6220333" y="1104900"/>
                  </a:lnTo>
                  <a:close/>
                </a:path>
              </a:pathLst>
            </a:custGeom>
            <a:solidFill>
              <a:srgbClr val="F9FAFA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8703108" y="1514474"/>
            <a:ext cx="858477" cy="858477"/>
          </a:xfrm>
          <a:custGeom>
            <a:avLst/>
            <a:gdLst/>
            <a:ahLst/>
            <a:cxnLst/>
            <a:rect r="r" b="b" t="t" l="l"/>
            <a:pathLst>
              <a:path h="858477" w="858477">
                <a:moveTo>
                  <a:pt x="0" y="0"/>
                </a:moveTo>
                <a:lnTo>
                  <a:pt x="858476" y="0"/>
                </a:lnTo>
                <a:lnTo>
                  <a:pt x="858476" y="858476"/>
                </a:lnTo>
                <a:lnTo>
                  <a:pt x="0" y="8584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8974959" y="1772016"/>
            <a:ext cx="300467" cy="343391"/>
            <a:chOff x="0" y="0"/>
            <a:chExt cx="400050" cy="457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00050" cy="457200"/>
            </a:xfrm>
            <a:custGeom>
              <a:avLst/>
              <a:gdLst/>
              <a:ahLst/>
              <a:cxnLst/>
              <a:rect r="r" b="b" t="t" l="l"/>
              <a:pathLst>
                <a:path h="457200" w="400050">
                  <a:moveTo>
                    <a:pt x="0" y="0"/>
                  </a:moveTo>
                  <a:lnTo>
                    <a:pt x="400050" y="0"/>
                  </a:lnTo>
                  <a:lnTo>
                    <a:pt x="40005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8504958" y="2569206"/>
            <a:ext cx="1255284" cy="41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4"/>
              </a:lnSpc>
            </a:pPr>
            <a:r>
              <a:rPr lang="en-US" b="true" sz="2553" spc="-187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Prophet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752460" y="2914186"/>
            <a:ext cx="3779205" cy="75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1727" spc="-112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</a:t>
            </a:r>
            <a:r>
              <a:rPr lang="en-US" sz="1727" spc="-112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Decomposable Forecasting</a:t>
            </a:r>
          </a:p>
          <a:p>
            <a:pPr algn="l">
              <a:lnSpc>
                <a:spcPts val="3386"/>
              </a:lnSpc>
            </a:pPr>
            <a:r>
              <a:rPr lang="en-US" b="true" sz="2027" spc="-15">
                <a:solidFill>
                  <a:srgbClr val="4E4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Approach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752460" y="3752913"/>
            <a:ext cx="4448816" cy="90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105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Decomposition of trends, seasonality, and holidays with added weather regressors. Developed by Meta for business forecasting.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752460" y="4799387"/>
            <a:ext cx="118565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35">
                <a:solidFill>
                  <a:srgbClr val="4E4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Strengths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6828749" y="5391928"/>
            <a:ext cx="71540" cy="930016"/>
          </a:xfrm>
          <a:custGeom>
            <a:avLst/>
            <a:gdLst/>
            <a:ahLst/>
            <a:cxnLst/>
            <a:rect r="r" b="b" t="t" l="l"/>
            <a:pathLst>
              <a:path h="930016" w="71540">
                <a:moveTo>
                  <a:pt x="0" y="0"/>
                </a:moveTo>
                <a:lnTo>
                  <a:pt x="71540" y="0"/>
                </a:lnTo>
                <a:lnTo>
                  <a:pt x="71540" y="930016"/>
                </a:lnTo>
                <a:lnTo>
                  <a:pt x="0" y="930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038617" y="5224081"/>
            <a:ext cx="3266980" cy="118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Handles missing data well Automatic seasonality detection Robust to outliers</a:t>
            </a:r>
          </a:p>
          <a:p>
            <a:pPr algn="l">
              <a:lnSpc>
                <a:spcPts val="2072"/>
              </a:lnSpc>
            </a:pPr>
            <a:r>
              <a:rPr lang="en-US" sz="1727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RMSE: 3.209 kWh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752460" y="6630802"/>
            <a:ext cx="193634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42">
                <a:solidFill>
                  <a:srgbClr val="4E4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866923" y="7205696"/>
            <a:ext cx="3885083" cy="5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2"/>
              </a:lnSpc>
            </a:pPr>
            <a:r>
              <a:rPr lang="en-US" sz="1652" spc="-15">
                <a:solidFill>
                  <a:srgbClr val="4A5462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prophet library</a:t>
            </a:r>
          </a:p>
          <a:p>
            <a:pPr algn="l">
              <a:lnSpc>
                <a:spcPts val="1982"/>
              </a:lnSpc>
            </a:pPr>
            <a:r>
              <a:rPr lang="en-US" sz="1652" spc="-52">
                <a:solidFill>
                  <a:srgbClr val="4A5462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Daily/yearly seasonality enabled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2079781" y="1514474"/>
            <a:ext cx="5208090" cy="6667502"/>
          </a:xfrm>
          <a:custGeom>
            <a:avLst/>
            <a:gdLst/>
            <a:ahLst/>
            <a:cxnLst/>
            <a:rect r="r" b="b" t="t" l="l"/>
            <a:pathLst>
              <a:path h="6667502" w="5208090">
                <a:moveTo>
                  <a:pt x="0" y="0"/>
                </a:moveTo>
                <a:lnTo>
                  <a:pt x="5208090" y="0"/>
                </a:lnTo>
                <a:lnTo>
                  <a:pt x="5208090" y="6667501"/>
                </a:lnTo>
                <a:lnTo>
                  <a:pt x="0" y="66675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3326735" y="2569206"/>
            <a:ext cx="2714694" cy="41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4"/>
              </a:lnSpc>
            </a:pPr>
            <a:r>
              <a:rPr lang="en-US" b="true" sz="2553" spc="-180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Multivariate LSTM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920068" y="2990386"/>
            <a:ext cx="1528087" cy="29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2"/>
              </a:lnSpc>
            </a:pPr>
            <a:r>
              <a:rPr lang="en-US" sz="1727" spc="-90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303941" y="3254129"/>
            <a:ext cx="1176113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50">
                <a:solidFill>
                  <a:srgbClr val="0495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Approach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303941" y="3678822"/>
            <a:ext cx="4608112" cy="90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9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Long Short-Term Memory network capable of learning complex non-linear patterns from multiple variables simultaneously.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303941" y="4799387"/>
            <a:ext cx="118565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35">
                <a:solidFill>
                  <a:srgbClr val="0495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Strengths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2380231" y="5391928"/>
            <a:ext cx="71540" cy="930016"/>
          </a:xfrm>
          <a:custGeom>
            <a:avLst/>
            <a:gdLst/>
            <a:ahLst/>
            <a:cxnLst/>
            <a:rect r="r" b="b" t="t" l="l"/>
            <a:pathLst>
              <a:path h="930016" w="71540">
                <a:moveTo>
                  <a:pt x="0" y="0"/>
                </a:moveTo>
                <a:lnTo>
                  <a:pt x="71540" y="0"/>
                </a:lnTo>
                <a:lnTo>
                  <a:pt x="71540" y="930016"/>
                </a:lnTo>
                <a:lnTo>
                  <a:pt x="0" y="930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12590100" y="5224081"/>
            <a:ext cx="3149655" cy="118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3"/>
              </a:lnSpc>
            </a:pPr>
            <a:r>
              <a:rPr lang="en-US" sz="1727" spc="-15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Captures complex patterns Learns temporal dependencies Best overall performance RMSE: 2.55 kWh (optimized)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326942" y="6797886"/>
            <a:ext cx="1936342" cy="33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3"/>
              </a:lnSpc>
            </a:pPr>
            <a:r>
              <a:rPr lang="en-US" b="true" sz="2027" spc="-142">
                <a:solidFill>
                  <a:srgbClr val="04956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Implementation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418405" y="7205696"/>
            <a:ext cx="3163963" cy="5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2"/>
              </a:lnSpc>
            </a:pPr>
            <a:r>
              <a:rPr lang="en-US" sz="1652" spc="-15">
                <a:solidFill>
                  <a:srgbClr val="4A5462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tensorflow.keras</a:t>
            </a:r>
          </a:p>
          <a:p>
            <a:pPr algn="l">
              <a:lnSpc>
                <a:spcPts val="1982"/>
              </a:lnSpc>
            </a:pPr>
            <a:r>
              <a:rPr lang="en-US" sz="1652" spc="-15">
                <a:solidFill>
                  <a:srgbClr val="4A5462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3 LSTM layers with dropout</a:t>
            </a:r>
          </a:p>
        </p:txBody>
      </p: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1243726" y="8819138"/>
            <a:ext cx="281285" cy="224044"/>
            <a:chOff x="0" y="0"/>
            <a:chExt cx="375046" cy="29872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75031" cy="298704"/>
            </a:xfrm>
            <a:custGeom>
              <a:avLst/>
              <a:gdLst/>
              <a:ahLst/>
              <a:cxnLst/>
              <a:rect r="r" b="b" t="t" l="l"/>
              <a:pathLst>
                <a:path h="298704" w="375031">
                  <a:moveTo>
                    <a:pt x="0" y="0"/>
                  </a:moveTo>
                  <a:lnTo>
                    <a:pt x="375031" y="0"/>
                  </a:lnTo>
                  <a:lnTo>
                    <a:pt x="375031" y="298704"/>
                  </a:lnTo>
                  <a:lnTo>
                    <a:pt x="0" y="298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-102" t="0" r="-106" b="-7"/>
              </a:stretch>
            </a:blipFill>
          </p:spPr>
        </p:sp>
      </p:grpSp>
      <p:sp>
        <p:nvSpPr>
          <p:cNvPr name="TextBox 59" id="59"/>
          <p:cNvSpPr txBox="true"/>
          <p:nvPr/>
        </p:nvSpPr>
        <p:spPr>
          <a:xfrm rot="0">
            <a:off x="1624012" y="8738042"/>
            <a:ext cx="2873692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42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Evaluation Methodology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23962" y="9197070"/>
            <a:ext cx="3570922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b="true" sz="1725" spc="-90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Split: </a:t>
            </a:r>
            <a:r>
              <a:rPr lang="en-US" sz="1725" spc="-9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85% training, 15% testing</a:t>
            </a:r>
          </a:p>
          <a:p>
            <a:pPr algn="l">
              <a:lnSpc>
                <a:spcPts val="2070"/>
              </a:lnSpc>
            </a:pPr>
            <a:r>
              <a:rPr lang="en-US" b="true" sz="1725" spc="-112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Window: </a:t>
            </a:r>
            <a:r>
              <a:rPr lang="en-US" sz="1725" spc="-112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April 1 - May 1, 2025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491361" y="9197070"/>
            <a:ext cx="2936557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b="true" sz="1725" spc="-82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Metrics: </a:t>
            </a:r>
            <a:r>
              <a:rPr lang="en-US" sz="1725" spc="-82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RMSE, MAE</a:t>
            </a:r>
          </a:p>
          <a:p>
            <a:pPr algn="l">
              <a:lnSpc>
                <a:spcPts val="2070"/>
              </a:lnSpc>
            </a:pPr>
            <a:r>
              <a:rPr lang="en-US" b="true" sz="1725" spc="-97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Best Model: </a:t>
            </a:r>
            <a:r>
              <a:rPr lang="en-US" sz="1725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Optimized LSTM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758761" y="9161620"/>
            <a:ext cx="4868227" cy="61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1725" spc="-90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Features: </a:t>
            </a:r>
            <a:r>
              <a:rPr lang="en-US" sz="1725" spc="-9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Solar radiation, temperature, humidity, precipitation, wind</a:t>
            </a:r>
          </a:p>
        </p:txBody>
      </p: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4093426" y="10272712"/>
            <a:ext cx="130960" cy="190498"/>
            <a:chOff x="0" y="0"/>
            <a:chExt cx="174614" cy="25399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74625" cy="254000"/>
            </a:xfrm>
            <a:custGeom>
              <a:avLst/>
              <a:gdLst/>
              <a:ahLst/>
              <a:cxnLst/>
              <a:rect r="r" b="b" t="t" l="l"/>
              <a:pathLst>
                <a:path h="254000" w="174625">
                  <a:moveTo>
                    <a:pt x="0" y="0"/>
                  </a:moveTo>
                  <a:lnTo>
                    <a:pt x="174625" y="0"/>
                  </a:lnTo>
                  <a:lnTo>
                    <a:pt x="174625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1559" r="6" b="-1558"/>
              </a:stretch>
            </a:blip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15773399" y="10115548"/>
            <a:ext cx="200023" cy="200023"/>
            <a:chOff x="0" y="0"/>
            <a:chExt cx="266698" cy="26669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1458575"/>
            <a:chOff x="0" y="0"/>
            <a:chExt cx="228600" cy="1527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5278100"/>
            </a:xfrm>
            <a:custGeom>
              <a:avLst/>
              <a:gdLst/>
              <a:ahLst/>
              <a:cxnLst/>
              <a:rect r="r" b="b" t="t" l="l"/>
              <a:pathLst>
                <a:path h="15278100" w="228600">
                  <a:moveTo>
                    <a:pt x="228600" y="15278100"/>
                  </a:moveTo>
                  <a:lnTo>
                    <a:pt x="0" y="152781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52781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5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0124" y="846534"/>
            <a:ext cx="285749" cy="250031"/>
            <a:chOff x="0" y="0"/>
            <a:chExt cx="380998" cy="3333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1000" cy="333375"/>
            </a:xfrm>
            <a:custGeom>
              <a:avLst/>
              <a:gdLst/>
              <a:ahLst/>
              <a:cxnLst/>
              <a:rect r="r" b="b" t="t" l="l"/>
              <a:pathLst>
                <a:path h="333375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333375"/>
                  </a:lnTo>
                  <a:lnTo>
                    <a:pt x="0" y="333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81074" y="3012620"/>
            <a:ext cx="7800973" cy="2714623"/>
          </a:xfrm>
          <a:custGeom>
            <a:avLst/>
            <a:gdLst/>
            <a:ahLst/>
            <a:cxnLst/>
            <a:rect r="r" b="b" t="t" l="l"/>
            <a:pathLst>
              <a:path h="2714623" w="7800973">
                <a:moveTo>
                  <a:pt x="0" y="0"/>
                </a:moveTo>
                <a:lnTo>
                  <a:pt x="7800973" y="0"/>
                </a:lnTo>
                <a:lnTo>
                  <a:pt x="7800973" y="2714623"/>
                </a:lnTo>
                <a:lnTo>
                  <a:pt x="0" y="27146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28700" y="3055481"/>
          <a:ext cx="7734300" cy="2628900"/>
        </p:xfrm>
        <a:graphic>
          <a:graphicData uri="http://schemas.openxmlformats.org/drawingml/2006/table">
            <a:tbl>
              <a:tblPr/>
              <a:tblGrid>
                <a:gridCol w="3198930"/>
                <a:gridCol w="1778131"/>
                <a:gridCol w="1597402"/>
                <a:gridCol w="1159837"/>
              </a:tblGrid>
              <a:tr h="55694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709"/>
                        </a:lnSpc>
                        <a:defRPr/>
                      </a:pPr>
                      <a:r>
                        <a:rPr lang="en-US" b="true" sz="1425" spc="-15">
                          <a:solidFill>
                            <a:srgbClr val="6A728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MODEL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09"/>
                        </a:lnSpc>
                        <a:defRPr/>
                      </a:pPr>
                      <a:r>
                        <a:rPr lang="en-US" b="true" sz="1425" spc="-15">
                          <a:solidFill>
                            <a:srgbClr val="6A728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RMSE (KWH)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09"/>
                        </a:lnSpc>
                        <a:defRPr/>
                      </a:pPr>
                      <a:r>
                        <a:rPr lang="en-US" b="true" sz="1425" spc="-15">
                          <a:solidFill>
                            <a:srgbClr val="6A728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MAE (KWH)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709"/>
                        </a:lnSpc>
                        <a:defRPr/>
                      </a:pPr>
                      <a:r>
                        <a:rPr lang="en-US" b="true" sz="1425" spc="-30">
                          <a:solidFill>
                            <a:srgbClr val="6A7280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RANK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0"/>
                        </a:lnSpc>
                        <a:defRPr/>
                      </a:pPr>
                      <a:r>
                        <a:rPr lang="en-US" b="true" sz="1725" spc="-15">
                          <a:solidFill>
                            <a:srgbClr val="1F2937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ARIMAX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30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3.077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15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1.940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37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3rd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0"/>
                        </a:lnSpc>
                        <a:defRPr/>
                      </a:pPr>
                      <a:r>
                        <a:rPr lang="en-US" b="true" sz="1725" spc="-15">
                          <a:solidFill>
                            <a:srgbClr val="1F2937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Prophet with Regressors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15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3.209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15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2.031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37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4th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0"/>
                        </a:lnSpc>
                        <a:defRPr/>
                      </a:pPr>
                      <a:r>
                        <a:rPr lang="en-US" b="true" sz="1725" spc="-90">
                          <a:solidFill>
                            <a:srgbClr val="1F2937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Multivariate LSTM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15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2.825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15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2.021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70"/>
                        </a:lnSpc>
                        <a:defRPr/>
                      </a:pPr>
                      <a:r>
                        <a:rPr lang="en-US" sz="1725" spc="-37">
                          <a:solidFill>
                            <a:srgbClr val="4A546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2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70"/>
                        </a:lnSpc>
                        <a:defRPr/>
                      </a:pPr>
                      <a:r>
                        <a:rPr lang="en-US" b="true" sz="1725" spc="-97">
                          <a:solidFill>
                            <a:srgbClr val="047857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Optimized LSTM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80"/>
                        </a:lnSpc>
                        <a:defRPr/>
                      </a:pPr>
                      <a:r>
                        <a:rPr lang="en-US" b="true" sz="1650" spc="-15">
                          <a:solidFill>
                            <a:srgbClr val="047857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2.550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D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80"/>
                        </a:lnSpc>
                        <a:defRPr/>
                      </a:pPr>
                      <a:r>
                        <a:rPr lang="en-US" b="true" sz="1650" spc="-15">
                          <a:solidFill>
                            <a:srgbClr val="047857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1.750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DF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80"/>
                        </a:lnSpc>
                        <a:defRPr/>
                      </a:pPr>
                      <a:r>
                        <a:rPr lang="en-US" b="true" sz="1650" spc="-37">
                          <a:solidFill>
                            <a:srgbClr val="047857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1st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E4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763666" y="6232758"/>
            <a:ext cx="7902417" cy="2234766"/>
            <a:chOff x="0" y="0"/>
            <a:chExt cx="10536556" cy="2979688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468632"/>
              <a:ext cx="304798" cy="304798"/>
              <a:chOff x="0" y="0"/>
              <a:chExt cx="304798" cy="30479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1383032"/>
              <a:ext cx="304798" cy="304798"/>
              <a:chOff x="0" y="0"/>
              <a:chExt cx="304798" cy="30479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536576" y="-28575"/>
              <a:ext cx="9999980" cy="2145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1"/>
                </a:lnSpc>
              </a:pPr>
              <a:r>
                <a:rPr lang="en-US" b="true" sz="2649" spc="-8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 Achievements</a:t>
              </a:r>
            </a:p>
            <a:p>
              <a:pPr algn="l">
                <a:lnSpc>
                  <a:spcPts val="2390"/>
                </a:lnSpc>
              </a:pPr>
              <a:r>
                <a:rPr lang="en-US" sz="1824" spc="-180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Optimized LSTM improved performance by </a:t>
              </a:r>
              <a:r>
                <a:rPr lang="en-US" b="true" sz="1824" spc="-180">
                  <a:solidFill>
                    <a:srgbClr val="37405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~10% in RMSE </a:t>
              </a:r>
              <a:r>
                <a:rPr lang="en-US" sz="1824" spc="-180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</a:t>
              </a:r>
              <a:r>
                <a:rPr lang="en-US" b="true" sz="1824" spc="-180">
                  <a:solidFill>
                    <a:srgbClr val="37405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~13% in MAE </a:t>
              </a:r>
              <a:r>
                <a:rPr lang="en-US" sz="1824" spc="-180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 baseline models</a:t>
              </a:r>
            </a:p>
            <a:p>
              <a:pPr algn="l">
                <a:lnSpc>
                  <a:spcPts val="2390"/>
                </a:lnSpc>
              </a:pPr>
              <a:r>
                <a:rPr lang="en-US" sz="1824" spc="-103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Successfully captured production trends and predicted extreme events like the April 10th shutdown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0" y="2297432"/>
              <a:ext cx="304798" cy="304798"/>
              <a:chOff x="0" y="0"/>
              <a:chExt cx="304798" cy="30479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0" b="0"/>
                </a:stretch>
              </a:blip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431802" y="2146944"/>
              <a:ext cx="9983470" cy="832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0"/>
                </a:lnSpc>
              </a:pPr>
              <a:r>
                <a:rPr lang="en-US" sz="1924" spc="-108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Deep learning approaches showed better capability in handling non-linear patterns and volatility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38788" y="6232758"/>
            <a:ext cx="8143873" cy="3600448"/>
            <a:chOff x="0" y="0"/>
            <a:chExt cx="10858498" cy="48005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276848" cy="2247898"/>
            </a:xfrm>
            <a:custGeom>
              <a:avLst/>
              <a:gdLst/>
              <a:ahLst/>
              <a:cxnLst/>
              <a:rect r="r" b="b" t="t" l="l"/>
              <a:pathLst>
                <a:path h="2247898" w="5276848">
                  <a:moveTo>
                    <a:pt x="0" y="0"/>
                  </a:moveTo>
                  <a:lnTo>
                    <a:pt x="5276848" y="0"/>
                  </a:lnTo>
                  <a:lnTo>
                    <a:pt x="5276848" y="2247898"/>
                  </a:lnTo>
                  <a:lnTo>
                    <a:pt x="0" y="224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2476500" y="247648"/>
              <a:ext cx="342900" cy="457200"/>
              <a:chOff x="0" y="0"/>
              <a:chExt cx="342900" cy="4572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342900" cy="457200"/>
              </a:xfrm>
              <a:custGeom>
                <a:avLst/>
                <a:gdLst/>
                <a:ahLst/>
                <a:cxnLst/>
                <a:rect r="r" b="b" t="t" l="l"/>
                <a:pathLst>
                  <a:path h="457200" w="342900">
                    <a:moveTo>
                      <a:pt x="0" y="0"/>
                    </a:moveTo>
                    <a:lnTo>
                      <a:pt x="342900" y="0"/>
                    </a:lnTo>
                    <a:lnTo>
                      <a:pt x="342900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347266" y="776902"/>
              <a:ext cx="4583430" cy="1223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ARIMAX</a:t>
              </a:r>
            </a:p>
            <a:p>
              <a:pPr algn="ctr">
                <a:lnSpc>
                  <a:spcPts val="1800"/>
                </a:lnSpc>
              </a:pPr>
              <a:r>
                <a:rPr lang="en-US" sz="1500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Strong with linear trends, good stability, computationally efficient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0">
              <a:off x="5581650" y="0"/>
              <a:ext cx="5276848" cy="2247898"/>
            </a:xfrm>
            <a:custGeom>
              <a:avLst/>
              <a:gdLst/>
              <a:ahLst/>
              <a:cxnLst/>
              <a:rect r="r" b="b" t="t" l="l"/>
              <a:pathLst>
                <a:path h="2247898" w="5276848">
                  <a:moveTo>
                    <a:pt x="0" y="0"/>
                  </a:moveTo>
                  <a:lnTo>
                    <a:pt x="5276848" y="0"/>
                  </a:lnTo>
                  <a:lnTo>
                    <a:pt x="5276848" y="2247898"/>
                  </a:lnTo>
                  <a:lnTo>
                    <a:pt x="0" y="224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6039050" y="776902"/>
              <a:ext cx="4362450" cy="1223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Prophet</a:t>
              </a:r>
            </a:p>
            <a:p>
              <a:pPr algn="ctr">
                <a:lnSpc>
                  <a:spcPts val="1800"/>
                </a:lnSpc>
              </a:pPr>
              <a:r>
                <a:rPr lang="en-US" sz="1500" spc="-89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Handles seasonality well, robust to missing data, but less accurate overall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0" y="2552700"/>
              <a:ext cx="5276848" cy="2247898"/>
            </a:xfrm>
            <a:custGeom>
              <a:avLst/>
              <a:gdLst/>
              <a:ahLst/>
              <a:cxnLst/>
              <a:rect r="r" b="b" t="t" l="l"/>
              <a:pathLst>
                <a:path h="2247898" w="5276848">
                  <a:moveTo>
                    <a:pt x="0" y="0"/>
                  </a:moveTo>
                  <a:lnTo>
                    <a:pt x="5276848" y="0"/>
                  </a:lnTo>
                  <a:lnTo>
                    <a:pt x="5276848" y="2247898"/>
                  </a:lnTo>
                  <a:lnTo>
                    <a:pt x="0" y="224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364828" y="3329602"/>
              <a:ext cx="4547870" cy="1223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b="true" sz="2025" spc="-13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Multivariate LSTM</a:t>
              </a:r>
            </a:p>
            <a:p>
              <a:pPr algn="ctr">
                <a:lnSpc>
                  <a:spcPts val="1800"/>
                </a:lnSpc>
              </a:pPr>
              <a:r>
                <a:rPr lang="en-US" sz="1500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Captures complex patterns and dependencies across multiple variables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5581650" y="2552700"/>
              <a:ext cx="5276848" cy="2247898"/>
            </a:xfrm>
            <a:custGeom>
              <a:avLst/>
              <a:gdLst/>
              <a:ahLst/>
              <a:cxnLst/>
              <a:rect r="r" b="b" t="t" l="l"/>
              <a:pathLst>
                <a:path h="2247898" w="5276848">
                  <a:moveTo>
                    <a:pt x="0" y="0"/>
                  </a:moveTo>
                  <a:lnTo>
                    <a:pt x="5276848" y="0"/>
                  </a:lnTo>
                  <a:lnTo>
                    <a:pt x="5276848" y="2247898"/>
                  </a:lnTo>
                  <a:lnTo>
                    <a:pt x="0" y="224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8001000" y="2800348"/>
              <a:ext cx="457200" cy="457200"/>
              <a:chOff x="0" y="0"/>
              <a:chExt cx="457200" cy="4572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57200" cy="457200"/>
              </a:xfrm>
              <a:custGeom>
                <a:avLst/>
                <a:gdLst/>
                <a:ahLst/>
                <a:cxnLst/>
                <a:rect r="r" b="b" t="t" l="l"/>
                <a:pathLst>
                  <a:path h="457200" w="457200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0" t="0" r="0" b="0"/>
                </a:stretch>
              </a:blip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5866706" y="3329602"/>
              <a:ext cx="4706620" cy="1223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0"/>
                </a:lnSpc>
              </a:pPr>
              <a:r>
                <a:rPr lang="en-US" b="true" sz="2025" spc="-142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Optimized LSTM</a:t>
              </a:r>
            </a:p>
            <a:p>
              <a:pPr algn="ctr">
                <a:lnSpc>
                  <a:spcPts val="1800"/>
                </a:lnSpc>
              </a:pPr>
              <a:r>
                <a:rPr lang="en-US" sz="1500" spc="-89">
                  <a:solidFill>
                    <a:srgbClr val="047857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Best overall performance with optimized hyperparameters</a:t>
              </a:r>
            </a:p>
          </p:txBody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4558625" y="10986735"/>
            <a:ext cx="200711" cy="200727"/>
            <a:chOff x="0" y="0"/>
            <a:chExt cx="267614" cy="26763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67589" cy="267589"/>
            </a:xfrm>
            <a:custGeom>
              <a:avLst/>
              <a:gdLst/>
              <a:ahLst/>
              <a:cxnLst/>
              <a:rect r="r" b="b" t="t" l="l"/>
              <a:pathLst>
                <a:path h="267589" w="267589">
                  <a:moveTo>
                    <a:pt x="0" y="0"/>
                  </a:moveTo>
                  <a:lnTo>
                    <a:pt x="267589" y="0"/>
                  </a:lnTo>
                  <a:lnTo>
                    <a:pt x="267589" y="267589"/>
                  </a:lnTo>
                  <a:lnTo>
                    <a:pt x="0" y="26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4" t="0" r="-13" b="-17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601949" y="10687050"/>
            <a:ext cx="2400300" cy="485775"/>
            <a:chOff x="0" y="0"/>
            <a:chExt cx="3200400" cy="6477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200400" cy="647700"/>
            </a:xfrm>
            <a:custGeom>
              <a:avLst/>
              <a:gdLst/>
              <a:ahLst/>
              <a:cxnLst/>
              <a:rect r="r" b="b" t="t" l="l"/>
              <a:pathLst>
                <a:path h="647700" w="3200400">
                  <a:moveTo>
                    <a:pt x="313436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3134360" y="0"/>
                  </a:lnTo>
                  <a:lnTo>
                    <a:pt x="3198495" y="56388"/>
                  </a:lnTo>
                  <a:lnTo>
                    <a:pt x="3200400" y="66167"/>
                  </a:lnTo>
                  <a:lnTo>
                    <a:pt x="3200400" y="581660"/>
                  </a:lnTo>
                  <a:lnTo>
                    <a:pt x="3144012" y="645795"/>
                  </a:lnTo>
                  <a:lnTo>
                    <a:pt x="313423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5773399" y="10829924"/>
            <a:ext cx="200023" cy="200023"/>
            <a:chOff x="0" y="0"/>
            <a:chExt cx="266698" cy="26669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9591672" y="1713408"/>
            <a:ext cx="8190990" cy="4075017"/>
          </a:xfrm>
          <a:custGeom>
            <a:avLst/>
            <a:gdLst/>
            <a:ahLst/>
            <a:cxnLst/>
            <a:rect r="r" b="b" t="t" l="l"/>
            <a:pathLst>
              <a:path h="4075017" w="8190990">
                <a:moveTo>
                  <a:pt x="0" y="0"/>
                </a:moveTo>
                <a:lnTo>
                  <a:pt x="8190990" y="0"/>
                </a:lnTo>
                <a:lnTo>
                  <a:pt x="8190990" y="4075017"/>
                </a:lnTo>
                <a:lnTo>
                  <a:pt x="0" y="407501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402556" y="612890"/>
            <a:ext cx="15482888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330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Forecasting Results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1074" y="2091814"/>
            <a:ext cx="481012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b="true" sz="2550" spc="-202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Performance Comparison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848656" y="10818875"/>
            <a:ext cx="3115627" cy="40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Made with Genspark</a:t>
            </a:r>
          </a:p>
          <a:p>
            <a:pPr algn="l">
              <a:lnSpc>
                <a:spcPts val="1732"/>
              </a:lnSpc>
            </a:pPr>
            <a:r>
              <a:rPr lang="en-US" sz="1725" spc="-90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Test period: April 1 - May 1, 2025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5348" y="454482"/>
            <a:ext cx="16363951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81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Machine Learning Methodology Comparison - Consumption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86100" y="11358561"/>
            <a:ext cx="3657598" cy="600073"/>
          </a:xfrm>
          <a:custGeom>
            <a:avLst/>
            <a:gdLst/>
            <a:ahLst/>
            <a:cxnLst/>
            <a:rect r="r" b="b" t="t" l="l"/>
            <a:pathLst>
              <a:path h="600073" w="3657598">
                <a:moveTo>
                  <a:pt x="0" y="0"/>
                </a:moveTo>
                <a:lnTo>
                  <a:pt x="3657598" y="0"/>
                </a:lnTo>
                <a:lnTo>
                  <a:pt x="3657598" y="600073"/>
                </a:lnTo>
                <a:lnTo>
                  <a:pt x="0" y="600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86286" y="11469241"/>
            <a:ext cx="3057525" cy="34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sz="2025" spc="-6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Dense Output (1 unit, linear)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63610" y="6041188"/>
            <a:ext cx="7986713" cy="3894446"/>
            <a:chOff x="0" y="0"/>
            <a:chExt cx="10648950" cy="51925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48950" cy="5192595"/>
            </a:xfrm>
            <a:custGeom>
              <a:avLst/>
              <a:gdLst/>
              <a:ahLst/>
              <a:cxnLst/>
              <a:rect r="r" b="b" t="t" l="l"/>
              <a:pathLst>
                <a:path h="5192595" w="10648950">
                  <a:moveTo>
                    <a:pt x="10515473" y="5192595"/>
                  </a:moveTo>
                  <a:lnTo>
                    <a:pt x="133477" y="5192595"/>
                  </a:lnTo>
                  <a:lnTo>
                    <a:pt x="124206" y="5190371"/>
                  </a:lnTo>
                  <a:lnTo>
                    <a:pt x="48514" y="5104622"/>
                  </a:lnTo>
                  <a:lnTo>
                    <a:pt x="4572" y="4928042"/>
                  </a:lnTo>
                  <a:lnTo>
                    <a:pt x="0" y="4858808"/>
                  </a:lnTo>
                  <a:lnTo>
                    <a:pt x="0" y="4835306"/>
                  </a:lnTo>
                  <a:lnTo>
                    <a:pt x="0" y="333787"/>
                  </a:lnTo>
                  <a:lnTo>
                    <a:pt x="29337" y="139422"/>
                  </a:lnTo>
                  <a:lnTo>
                    <a:pt x="96901" y="18103"/>
                  </a:lnTo>
                  <a:lnTo>
                    <a:pt x="133477" y="0"/>
                  </a:lnTo>
                  <a:lnTo>
                    <a:pt x="10515473" y="0"/>
                  </a:lnTo>
                  <a:lnTo>
                    <a:pt x="10593324" y="73363"/>
                  </a:lnTo>
                  <a:lnTo>
                    <a:pt x="10641711" y="242321"/>
                  </a:lnTo>
                  <a:lnTo>
                    <a:pt x="10648950" y="333787"/>
                  </a:lnTo>
                  <a:lnTo>
                    <a:pt x="10648950" y="4858808"/>
                  </a:lnTo>
                  <a:lnTo>
                    <a:pt x="10619613" y="5053491"/>
                  </a:lnTo>
                  <a:lnTo>
                    <a:pt x="10552049" y="5174492"/>
                  </a:lnTo>
                  <a:lnTo>
                    <a:pt x="10524744" y="5190372"/>
                  </a:lnTo>
                  <a:lnTo>
                    <a:pt x="10515473" y="5192595"/>
                  </a:lnTo>
                  <a:close/>
                </a:path>
              </a:pathLst>
            </a:custGeom>
            <a:solidFill>
              <a:srgbClr val="FFFAE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849324" y="7785585"/>
            <a:ext cx="8000998" cy="1571623"/>
          </a:xfrm>
          <a:custGeom>
            <a:avLst/>
            <a:gdLst/>
            <a:ahLst/>
            <a:cxnLst/>
            <a:rect r="r" b="b" t="t" l="l"/>
            <a:pathLst>
              <a:path h="1571623" w="8000998">
                <a:moveTo>
                  <a:pt x="0" y="0"/>
                </a:moveTo>
                <a:lnTo>
                  <a:pt x="8000998" y="0"/>
                </a:lnTo>
                <a:lnTo>
                  <a:pt x="8000998" y="1571623"/>
                </a:lnTo>
                <a:lnTo>
                  <a:pt x="0" y="1571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565480" y="10329861"/>
            <a:ext cx="157152" cy="228598"/>
            <a:chOff x="0" y="0"/>
            <a:chExt cx="209536" cy="3047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550" cy="304800"/>
            </a:xfrm>
            <a:custGeom>
              <a:avLst/>
              <a:gdLst/>
              <a:ahLst/>
              <a:cxnLst/>
              <a:rect r="r" b="b" t="t" l="l"/>
              <a:pathLst>
                <a:path h="304800" w="209550">
                  <a:moveTo>
                    <a:pt x="0" y="0"/>
                  </a:moveTo>
                  <a:lnTo>
                    <a:pt x="209550" y="0"/>
                  </a:lnTo>
                  <a:lnTo>
                    <a:pt x="20955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3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077131" y="2308629"/>
            <a:ext cx="8925117" cy="3410669"/>
            <a:chOff x="0" y="0"/>
            <a:chExt cx="11900156" cy="45475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900156" cy="4547558"/>
            </a:xfrm>
            <a:custGeom>
              <a:avLst/>
              <a:gdLst/>
              <a:ahLst/>
              <a:cxnLst/>
              <a:rect r="r" b="b" t="t" l="l"/>
              <a:pathLst>
                <a:path h="4547558" w="11900156">
                  <a:moveTo>
                    <a:pt x="0" y="0"/>
                  </a:moveTo>
                  <a:lnTo>
                    <a:pt x="11900156" y="0"/>
                  </a:lnTo>
                  <a:lnTo>
                    <a:pt x="11900156" y="4547558"/>
                  </a:lnTo>
                  <a:lnTo>
                    <a:pt x="0" y="45475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32921" y="315323"/>
              <a:ext cx="5971332" cy="5666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3"/>
                </a:lnSpc>
              </a:pPr>
              <a:r>
                <a:rPr lang="en-US" b="true" sz="2844" spc="-200">
                  <a:solidFill>
                    <a:srgbClr val="1C4ED8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Training Configuration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361228" y="1126263"/>
              <a:ext cx="5801327" cy="3060041"/>
              <a:chOff x="0" y="0"/>
              <a:chExt cx="5200650" cy="2743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198120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99060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5124450" y="198120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124450" y="99060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124450" y="0"/>
                <a:ext cx="762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76200" y="7620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587927" y="1084779"/>
              <a:ext cx="3802382" cy="88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9"/>
                </a:lnSpc>
              </a:pPr>
              <a:r>
                <a:rPr lang="en-US" b="true" sz="2007" spc="-16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Optimizer</a:t>
              </a:r>
            </a:p>
            <a:p>
              <a:pPr algn="l">
                <a:lnSpc>
                  <a:spcPts val="2409"/>
                </a:lnSpc>
              </a:pPr>
              <a:r>
                <a:rPr lang="en-US" sz="2007" spc="-12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Adam (learning rate: 0.001)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304253" y="1084779"/>
              <a:ext cx="3715966" cy="88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9"/>
                </a:lnSpc>
              </a:pPr>
              <a:r>
                <a:rPr lang="en-US" b="true" sz="2007" spc="-16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Loss Function</a:t>
              </a:r>
            </a:p>
            <a:p>
              <a:pPr algn="l">
                <a:lnSpc>
                  <a:spcPts val="2409"/>
                </a:lnSpc>
              </a:pPr>
              <a:r>
                <a:rPr lang="en-US" sz="2007" spc="-15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Mean Squared Error (MSE)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87927" y="2168935"/>
              <a:ext cx="1518687" cy="9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0"/>
                </a:lnSpc>
              </a:pPr>
              <a:r>
                <a:rPr lang="en-US" b="true" sz="2007" spc="-142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Batch Size </a:t>
              </a:r>
              <a:r>
                <a:rPr lang="en-US" sz="2007" spc="-14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6304253" y="2189793"/>
              <a:ext cx="3111041" cy="88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9"/>
                </a:lnSpc>
              </a:pPr>
              <a:r>
                <a:rPr lang="en-US" b="true" sz="2007" spc="-16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Epochs</a:t>
              </a:r>
            </a:p>
            <a:p>
              <a:pPr algn="l">
                <a:lnSpc>
                  <a:spcPts val="2409"/>
                </a:lnSpc>
              </a:pPr>
              <a:r>
                <a:rPr lang="en-US" sz="2007" spc="-12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50 with early stopping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87927" y="3294808"/>
              <a:ext cx="4064469" cy="88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9"/>
                </a:lnSpc>
              </a:pPr>
              <a:r>
                <a:rPr lang="en-US" b="true" sz="2007" spc="-16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Validation</a:t>
              </a:r>
            </a:p>
            <a:p>
              <a:pPr algn="l">
                <a:lnSpc>
                  <a:spcPts val="2409"/>
                </a:lnSpc>
              </a:pPr>
              <a:r>
                <a:rPr lang="en-US" sz="2007" spc="-133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15% of data, time-based split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304253" y="3273950"/>
              <a:ext cx="3640882" cy="9030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0"/>
                </a:lnSpc>
              </a:pPr>
              <a:r>
                <a:rPr lang="en-US" b="true" sz="2007" spc="-16">
                  <a:solidFill>
                    <a:srgbClr val="33333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Normalization </a:t>
              </a:r>
              <a:r>
                <a:rPr lang="en-US" sz="2007" spc="-16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MinMaxScaler per feature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539286" y="10267049"/>
            <a:ext cx="7143750" cy="122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Insight</a:t>
            </a:r>
          </a:p>
          <a:p>
            <a:pPr algn="just">
              <a:lnSpc>
                <a:spcPts val="2250"/>
              </a:lnSpc>
            </a:pPr>
            <a:r>
              <a:rPr lang="en-US" sz="1800" spc="-13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Deep learning models outperformed classical statistical approaches for both datasets, particularly for capturing non-linear relationships between climate variables and energy patterns.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0" y="11630024"/>
            <a:ext cx="18288000" cy="1143000"/>
            <a:chOff x="0" y="0"/>
            <a:chExt cx="24384000" cy="1524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289643" y="3127779"/>
            <a:ext cx="8854357" cy="6198049"/>
          </a:xfrm>
          <a:custGeom>
            <a:avLst/>
            <a:gdLst/>
            <a:ahLst/>
            <a:cxnLst/>
            <a:rect r="r" b="b" t="t" l="l"/>
            <a:pathLst>
              <a:path h="6198049" w="8854357">
                <a:moveTo>
                  <a:pt x="0" y="0"/>
                </a:moveTo>
                <a:lnTo>
                  <a:pt x="8854357" y="0"/>
                </a:lnTo>
                <a:lnTo>
                  <a:pt x="8854357" y="6198050"/>
                </a:lnTo>
                <a:lnTo>
                  <a:pt x="0" y="61980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778759" y="2596009"/>
            <a:ext cx="6347009" cy="106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b="true" sz="3055" spc="-89">
                <a:solidFill>
                  <a:srgbClr val="0478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LSTM for Consumption</a:t>
            </a:r>
          </a:p>
          <a:p>
            <a:pPr algn="l">
              <a:lnSpc>
                <a:spcPts val="2587"/>
              </a:lnSpc>
            </a:pPr>
            <a:r>
              <a:rPr lang="en-US" sz="2156" spc="-143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Multivariate time-series forecasting on smart meter data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32244" y="3662889"/>
            <a:ext cx="2335909" cy="35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7"/>
              </a:lnSpc>
            </a:pPr>
            <a:r>
              <a:rPr lang="en-US" b="true" sz="2156" spc="-134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Architecture: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3100631" y="3821475"/>
            <a:ext cx="4381968" cy="718915"/>
          </a:xfrm>
          <a:custGeom>
            <a:avLst/>
            <a:gdLst/>
            <a:ahLst/>
            <a:cxnLst/>
            <a:rect r="r" b="b" t="t" l="l"/>
            <a:pathLst>
              <a:path h="718915" w="4381968">
                <a:moveTo>
                  <a:pt x="0" y="0"/>
                </a:moveTo>
                <a:lnTo>
                  <a:pt x="4381968" y="0"/>
                </a:lnTo>
                <a:lnTo>
                  <a:pt x="4381968" y="718915"/>
                </a:lnTo>
                <a:lnTo>
                  <a:pt x="0" y="7189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3386286" y="3802746"/>
            <a:ext cx="4072981" cy="68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278" spc="-16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Input (8 features, 15 timesteps)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3100631" y="4784042"/>
            <a:ext cx="4381968" cy="718915"/>
            <a:chOff x="0" y="0"/>
            <a:chExt cx="4876798" cy="80009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9525" y="9525"/>
              <a:ext cx="4857750" cy="781050"/>
            </a:xfrm>
            <a:custGeom>
              <a:avLst/>
              <a:gdLst/>
              <a:ahLst/>
              <a:cxnLst/>
              <a:rect r="r" b="b" t="t" l="l"/>
              <a:pathLst>
                <a:path h="781050" w="4857750">
                  <a:moveTo>
                    <a:pt x="0" y="0"/>
                  </a:moveTo>
                  <a:lnTo>
                    <a:pt x="4857750" y="0"/>
                  </a:lnTo>
                  <a:lnTo>
                    <a:pt x="4857750" y="7810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A6F2D0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876800" cy="800100"/>
            </a:xfrm>
            <a:custGeom>
              <a:avLst/>
              <a:gdLst/>
              <a:ahLst/>
              <a:cxnLst/>
              <a:rect r="r" b="b" t="t" l="l"/>
              <a:pathLst>
                <a:path h="800100" w="4876800">
                  <a:moveTo>
                    <a:pt x="9525" y="0"/>
                  </a:moveTo>
                  <a:lnTo>
                    <a:pt x="4867275" y="0"/>
                  </a:lnTo>
                  <a:cubicBezTo>
                    <a:pt x="4872482" y="0"/>
                    <a:pt x="4876800" y="4318"/>
                    <a:pt x="4876800" y="9525"/>
                  </a:cubicBezTo>
                  <a:lnTo>
                    <a:pt x="4876800" y="790575"/>
                  </a:lnTo>
                  <a:cubicBezTo>
                    <a:pt x="4876800" y="795782"/>
                    <a:pt x="4872482" y="800100"/>
                    <a:pt x="4867275" y="800100"/>
                  </a:cubicBezTo>
                  <a:lnTo>
                    <a:pt x="9525" y="800100"/>
                  </a:lnTo>
                  <a:cubicBezTo>
                    <a:pt x="4318" y="800100"/>
                    <a:pt x="0" y="795782"/>
                    <a:pt x="0" y="79057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790575"/>
                  </a:lnTo>
                  <a:lnTo>
                    <a:pt x="9525" y="790575"/>
                  </a:lnTo>
                  <a:lnTo>
                    <a:pt x="9525" y="781050"/>
                  </a:lnTo>
                  <a:lnTo>
                    <a:pt x="4867275" y="781050"/>
                  </a:lnTo>
                  <a:lnTo>
                    <a:pt x="4867275" y="790575"/>
                  </a:lnTo>
                  <a:lnTo>
                    <a:pt x="4857750" y="790575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6EE7B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4876798" cy="800098"/>
            </a:xfrm>
            <a:prstGeom prst="rect">
              <a:avLst/>
            </a:prstGeom>
          </p:spPr>
          <p:txBody>
            <a:bodyPr anchor="t" rtlCol="false" tIns="60861" lIns="60861" bIns="60861" rIns="60861"/>
            <a:lstStyle/>
            <a:p>
              <a:pPr algn="l">
                <a:lnSpc>
                  <a:spcPts val="2911"/>
                </a:lnSpc>
              </a:pPr>
              <a:r>
                <a:rPr lang="en-US" sz="2426" spc="-15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LSTM Layer (64 units, ReLU)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100631" y="5798233"/>
            <a:ext cx="4381968" cy="718915"/>
            <a:chOff x="0" y="0"/>
            <a:chExt cx="4876798" cy="80009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9525" y="9525"/>
              <a:ext cx="4857750" cy="781050"/>
            </a:xfrm>
            <a:custGeom>
              <a:avLst/>
              <a:gdLst/>
              <a:ahLst/>
              <a:cxnLst/>
              <a:rect r="r" b="b" t="t" l="l"/>
              <a:pathLst>
                <a:path h="781050" w="4857750">
                  <a:moveTo>
                    <a:pt x="0" y="0"/>
                  </a:moveTo>
                  <a:lnTo>
                    <a:pt x="4857750" y="0"/>
                  </a:lnTo>
                  <a:lnTo>
                    <a:pt x="4857750" y="7810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A6F2D0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876800" cy="800100"/>
            </a:xfrm>
            <a:custGeom>
              <a:avLst/>
              <a:gdLst/>
              <a:ahLst/>
              <a:cxnLst/>
              <a:rect r="r" b="b" t="t" l="l"/>
              <a:pathLst>
                <a:path h="800100" w="4876800">
                  <a:moveTo>
                    <a:pt x="9525" y="0"/>
                  </a:moveTo>
                  <a:lnTo>
                    <a:pt x="4867275" y="0"/>
                  </a:lnTo>
                  <a:cubicBezTo>
                    <a:pt x="4872482" y="0"/>
                    <a:pt x="4876800" y="4318"/>
                    <a:pt x="4876800" y="9525"/>
                  </a:cubicBezTo>
                  <a:lnTo>
                    <a:pt x="4876800" y="790575"/>
                  </a:lnTo>
                  <a:cubicBezTo>
                    <a:pt x="4876800" y="795782"/>
                    <a:pt x="4872482" y="800100"/>
                    <a:pt x="4867275" y="800100"/>
                  </a:cubicBezTo>
                  <a:lnTo>
                    <a:pt x="9525" y="800100"/>
                  </a:lnTo>
                  <a:cubicBezTo>
                    <a:pt x="4318" y="800100"/>
                    <a:pt x="0" y="795782"/>
                    <a:pt x="0" y="79057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790575"/>
                  </a:lnTo>
                  <a:lnTo>
                    <a:pt x="9525" y="790575"/>
                  </a:lnTo>
                  <a:lnTo>
                    <a:pt x="9525" y="781050"/>
                  </a:lnTo>
                  <a:lnTo>
                    <a:pt x="4867275" y="781050"/>
                  </a:lnTo>
                  <a:lnTo>
                    <a:pt x="4867275" y="790575"/>
                  </a:lnTo>
                  <a:lnTo>
                    <a:pt x="4857750" y="790575"/>
                  </a:lnTo>
                  <a:lnTo>
                    <a:pt x="4857750" y="9525"/>
                  </a:lnTo>
                  <a:lnTo>
                    <a:pt x="4867275" y="9525"/>
                  </a:lnTo>
                  <a:lnTo>
                    <a:pt x="48672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6EE7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0"/>
              <a:ext cx="4876798" cy="800098"/>
            </a:xfrm>
            <a:prstGeom prst="rect">
              <a:avLst/>
            </a:prstGeom>
          </p:spPr>
          <p:txBody>
            <a:bodyPr anchor="t" rtlCol="false" tIns="60861" lIns="60861" bIns="60861" rIns="60861"/>
            <a:lstStyle/>
            <a:p>
              <a:pPr algn="l">
                <a:lnSpc>
                  <a:spcPts val="2911"/>
                </a:lnSpc>
              </a:pPr>
              <a:r>
                <a:rPr lang="en-US" sz="2426" spc="-16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Dropout (0.2)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077299" y="6761646"/>
            <a:ext cx="4381968" cy="643924"/>
            <a:chOff x="0" y="0"/>
            <a:chExt cx="4876798" cy="71663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9525" y="8531"/>
              <a:ext cx="4857750" cy="699578"/>
            </a:xfrm>
            <a:custGeom>
              <a:avLst/>
              <a:gdLst/>
              <a:ahLst/>
              <a:cxnLst/>
              <a:rect r="r" b="b" t="t" l="l"/>
              <a:pathLst>
                <a:path h="699578" w="4857750">
                  <a:moveTo>
                    <a:pt x="0" y="0"/>
                  </a:moveTo>
                  <a:lnTo>
                    <a:pt x="4857750" y="0"/>
                  </a:lnTo>
                  <a:lnTo>
                    <a:pt x="4857750" y="699578"/>
                  </a:lnTo>
                  <a:lnTo>
                    <a:pt x="0" y="699578"/>
                  </a:lnTo>
                  <a:close/>
                </a:path>
              </a:pathLst>
            </a:custGeom>
            <a:solidFill>
              <a:srgbClr val="6EE7B6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876800" cy="716641"/>
            </a:xfrm>
            <a:custGeom>
              <a:avLst/>
              <a:gdLst/>
              <a:ahLst/>
              <a:cxnLst/>
              <a:rect r="r" b="b" t="t" l="l"/>
              <a:pathLst>
                <a:path h="716641" w="4876800">
                  <a:moveTo>
                    <a:pt x="9525" y="0"/>
                  </a:moveTo>
                  <a:lnTo>
                    <a:pt x="4867275" y="0"/>
                  </a:lnTo>
                  <a:cubicBezTo>
                    <a:pt x="4872482" y="0"/>
                    <a:pt x="4876800" y="3868"/>
                    <a:pt x="4876800" y="8531"/>
                  </a:cubicBezTo>
                  <a:lnTo>
                    <a:pt x="4876800" y="708109"/>
                  </a:lnTo>
                  <a:cubicBezTo>
                    <a:pt x="4876800" y="712773"/>
                    <a:pt x="4872482" y="716641"/>
                    <a:pt x="4867275" y="716641"/>
                  </a:cubicBezTo>
                  <a:lnTo>
                    <a:pt x="9525" y="716641"/>
                  </a:lnTo>
                  <a:cubicBezTo>
                    <a:pt x="4318" y="716641"/>
                    <a:pt x="0" y="712773"/>
                    <a:pt x="0" y="708109"/>
                  </a:cubicBezTo>
                  <a:lnTo>
                    <a:pt x="0" y="8531"/>
                  </a:lnTo>
                  <a:cubicBezTo>
                    <a:pt x="0" y="3868"/>
                    <a:pt x="4318" y="0"/>
                    <a:pt x="9525" y="0"/>
                  </a:cubicBezTo>
                  <a:moveTo>
                    <a:pt x="9525" y="17063"/>
                  </a:moveTo>
                  <a:lnTo>
                    <a:pt x="9525" y="8531"/>
                  </a:lnTo>
                  <a:lnTo>
                    <a:pt x="19050" y="8531"/>
                  </a:lnTo>
                  <a:lnTo>
                    <a:pt x="19050" y="708109"/>
                  </a:lnTo>
                  <a:lnTo>
                    <a:pt x="9525" y="708109"/>
                  </a:lnTo>
                  <a:lnTo>
                    <a:pt x="9525" y="699578"/>
                  </a:lnTo>
                  <a:lnTo>
                    <a:pt x="4867275" y="699578"/>
                  </a:lnTo>
                  <a:lnTo>
                    <a:pt x="4867275" y="708109"/>
                  </a:lnTo>
                  <a:lnTo>
                    <a:pt x="4857750" y="708109"/>
                  </a:lnTo>
                  <a:lnTo>
                    <a:pt x="4857750" y="8531"/>
                  </a:lnTo>
                  <a:lnTo>
                    <a:pt x="4867275" y="8531"/>
                  </a:lnTo>
                  <a:lnTo>
                    <a:pt x="4867275" y="17063"/>
                  </a:lnTo>
                  <a:lnTo>
                    <a:pt x="9525" y="17063"/>
                  </a:lnTo>
                  <a:close/>
                </a:path>
              </a:pathLst>
            </a:custGeom>
            <a:solidFill>
              <a:srgbClr val="33D39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0"/>
              <a:ext cx="4876798" cy="716639"/>
            </a:xfrm>
            <a:prstGeom prst="rect">
              <a:avLst/>
            </a:prstGeom>
          </p:spPr>
          <p:txBody>
            <a:bodyPr anchor="t" rtlCol="false" tIns="60861" lIns="60861" bIns="60861" rIns="60861"/>
            <a:lstStyle/>
            <a:p>
              <a:pPr algn="l">
                <a:lnSpc>
                  <a:spcPts val="2911"/>
                </a:lnSpc>
              </a:pPr>
              <a:r>
                <a:rPr lang="en-US" sz="2426" spc="-15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LSTM Layer (32 units, ReLU)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5730536" y="12001498"/>
            <a:ext cx="2271712" cy="485775"/>
            <a:chOff x="0" y="0"/>
            <a:chExt cx="3028950" cy="6477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3028950" cy="647700"/>
            </a:xfrm>
            <a:custGeom>
              <a:avLst/>
              <a:gdLst/>
              <a:ahLst/>
              <a:cxnLst/>
              <a:rect r="r" b="b" t="t" l="l"/>
              <a:pathLst>
                <a:path h="647700" w="3028950">
                  <a:moveTo>
                    <a:pt x="296291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2962910" y="0"/>
                  </a:lnTo>
                  <a:lnTo>
                    <a:pt x="3027045" y="56388"/>
                  </a:lnTo>
                  <a:lnTo>
                    <a:pt x="3028950" y="66167"/>
                  </a:lnTo>
                  <a:lnTo>
                    <a:pt x="3028950" y="581660"/>
                  </a:lnTo>
                  <a:lnTo>
                    <a:pt x="2972562" y="645795"/>
                  </a:lnTo>
                  <a:lnTo>
                    <a:pt x="296278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52" id="52"/>
          <p:cNvGrpSpPr>
            <a:grpSpLocks noChangeAspect="true"/>
          </p:cNvGrpSpPr>
          <p:nvPr/>
        </p:nvGrpSpPr>
        <p:grpSpPr>
          <a:xfrm rot="0">
            <a:off x="15901986" y="12144374"/>
            <a:ext cx="200023" cy="200023"/>
            <a:chOff x="0" y="0"/>
            <a:chExt cx="266698" cy="26669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16161541" y="12218900"/>
            <a:ext cx="1688781" cy="27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"/>
              </a:lnSpc>
            </a:pPr>
            <a:r>
              <a:rPr lang="en-US" sz="1500" spc="-82">
                <a:solidFill>
                  <a:srgbClr val="FFFFF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Made with Genspark</a:t>
            </a:r>
          </a:p>
          <a:p>
            <a:pPr algn="r">
              <a:lnSpc>
                <a:spcPts val="1514"/>
              </a:lnSpc>
            </a:pPr>
            <a:r>
              <a:rPr lang="en-US" sz="1650" spc="-75">
                <a:solidFill>
                  <a:srgbClr val="6A7280"/>
                </a:solidFill>
                <a:latin typeface="Georgia Pro"/>
                <a:ea typeface="Georgia Pro"/>
                <a:cs typeface="Georgia Pro"/>
                <a:sym typeface="Georgia Pro"/>
              </a:rPr>
              <a:t>6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83056" y="1838756"/>
            <a:ext cx="513737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9"/>
              </a:lnSpc>
            </a:pPr>
            <a:r>
              <a:rPr lang="en-US" b="true" sz="3974" spc="-358">
                <a:solidFill>
                  <a:srgbClr val="0478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Consumption Analysis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321599" y="6761646"/>
            <a:ext cx="7374587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9"/>
              </a:lnSpc>
              <a:spcBef>
                <a:spcPct val="0"/>
              </a:spcBef>
            </a:pPr>
            <a:r>
              <a:rPr lang="en-US" b="true" sz="2424" spc="-137">
                <a:solidFill>
                  <a:srgbClr val="B4530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</a:t>
            </a:r>
          </a:p>
          <a:p>
            <a:pPr algn="ctr">
              <a:lnSpc>
                <a:spcPts val="2909"/>
              </a:lnSpc>
              <a:spcBef>
                <a:spcPct val="0"/>
              </a:spcBef>
            </a:pPr>
            <a:r>
              <a:rPr lang="en-US" sz="2424" spc="-1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 learning models outperformed classical statistical approaches for both datasets, particularly for capturing non-linear relationships between climate variables and energy patterns.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0" y="9114524"/>
            <a:ext cx="18288000" cy="1143000"/>
            <a:chOff x="0" y="0"/>
            <a:chExt cx="24384000" cy="1524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0"/>
                  </a:moveTo>
                  <a:lnTo>
                    <a:pt x="0" y="609600"/>
                  </a:lnTo>
                  <a:lnTo>
                    <a:pt x="0" y="1524000"/>
                  </a:lnTo>
                  <a:lnTo>
                    <a:pt x="24384000" y="1524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3077299" y="7700846"/>
            <a:ext cx="4381968" cy="673895"/>
            <a:chOff x="0" y="0"/>
            <a:chExt cx="4876798" cy="749994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9525" y="8929"/>
              <a:ext cx="4857750" cy="732139"/>
            </a:xfrm>
            <a:custGeom>
              <a:avLst/>
              <a:gdLst/>
              <a:ahLst/>
              <a:cxnLst/>
              <a:rect r="r" b="b" t="t" l="l"/>
              <a:pathLst>
                <a:path h="732139" w="4857750">
                  <a:moveTo>
                    <a:pt x="0" y="0"/>
                  </a:moveTo>
                  <a:lnTo>
                    <a:pt x="4857750" y="0"/>
                  </a:lnTo>
                  <a:lnTo>
                    <a:pt x="4857750" y="732138"/>
                  </a:lnTo>
                  <a:lnTo>
                    <a:pt x="0" y="732138"/>
                  </a:lnTo>
                  <a:close/>
                </a:path>
              </a:pathLst>
            </a:custGeom>
            <a:solidFill>
              <a:srgbClr val="A6F2D0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876800" cy="749996"/>
            </a:xfrm>
            <a:custGeom>
              <a:avLst/>
              <a:gdLst/>
              <a:ahLst/>
              <a:cxnLst/>
              <a:rect r="r" b="b" t="t" l="l"/>
              <a:pathLst>
                <a:path h="749996" w="4876800">
                  <a:moveTo>
                    <a:pt x="9525" y="0"/>
                  </a:moveTo>
                  <a:lnTo>
                    <a:pt x="4867275" y="0"/>
                  </a:lnTo>
                  <a:cubicBezTo>
                    <a:pt x="4872482" y="0"/>
                    <a:pt x="4876800" y="4048"/>
                    <a:pt x="4876800" y="8929"/>
                  </a:cubicBezTo>
                  <a:lnTo>
                    <a:pt x="4876800" y="741067"/>
                  </a:lnTo>
                  <a:cubicBezTo>
                    <a:pt x="4876800" y="745948"/>
                    <a:pt x="4872482" y="749996"/>
                    <a:pt x="4867275" y="749996"/>
                  </a:cubicBezTo>
                  <a:lnTo>
                    <a:pt x="9525" y="749996"/>
                  </a:lnTo>
                  <a:cubicBezTo>
                    <a:pt x="4318" y="749996"/>
                    <a:pt x="0" y="745948"/>
                    <a:pt x="0" y="741067"/>
                  </a:cubicBezTo>
                  <a:lnTo>
                    <a:pt x="0" y="8929"/>
                  </a:lnTo>
                  <a:cubicBezTo>
                    <a:pt x="0" y="4048"/>
                    <a:pt x="4318" y="0"/>
                    <a:pt x="9525" y="0"/>
                  </a:cubicBezTo>
                  <a:moveTo>
                    <a:pt x="9525" y="17857"/>
                  </a:moveTo>
                  <a:lnTo>
                    <a:pt x="9525" y="8929"/>
                  </a:lnTo>
                  <a:lnTo>
                    <a:pt x="19050" y="8929"/>
                  </a:lnTo>
                  <a:lnTo>
                    <a:pt x="19050" y="741067"/>
                  </a:lnTo>
                  <a:lnTo>
                    <a:pt x="9525" y="741067"/>
                  </a:lnTo>
                  <a:lnTo>
                    <a:pt x="9525" y="732139"/>
                  </a:lnTo>
                  <a:lnTo>
                    <a:pt x="4867275" y="732139"/>
                  </a:lnTo>
                  <a:lnTo>
                    <a:pt x="4867275" y="741067"/>
                  </a:lnTo>
                  <a:lnTo>
                    <a:pt x="4857750" y="741067"/>
                  </a:lnTo>
                  <a:lnTo>
                    <a:pt x="4857750" y="8929"/>
                  </a:lnTo>
                  <a:lnTo>
                    <a:pt x="4867275" y="8929"/>
                  </a:lnTo>
                  <a:lnTo>
                    <a:pt x="4867275" y="17857"/>
                  </a:lnTo>
                  <a:lnTo>
                    <a:pt x="9525" y="17857"/>
                  </a:lnTo>
                  <a:close/>
                </a:path>
              </a:pathLst>
            </a:custGeom>
            <a:solidFill>
              <a:srgbClr val="6EE7B6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0"/>
              <a:ext cx="4876798" cy="749994"/>
            </a:xfrm>
            <a:prstGeom prst="rect">
              <a:avLst/>
            </a:prstGeom>
          </p:spPr>
          <p:txBody>
            <a:bodyPr anchor="t" rtlCol="false" tIns="60861" lIns="60861" bIns="60861" rIns="60861"/>
            <a:lstStyle/>
            <a:p>
              <a:pPr algn="l">
                <a:lnSpc>
                  <a:spcPts val="2911"/>
                </a:lnSpc>
              </a:pPr>
              <a:r>
                <a:rPr lang="en-US" sz="2426" spc="-16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Dropout (0.2)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2601575"/>
            <a:chOff x="0" y="0"/>
            <a:chExt cx="228600" cy="1680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6802100"/>
            </a:xfrm>
            <a:custGeom>
              <a:avLst/>
              <a:gdLst/>
              <a:ahLst/>
              <a:cxnLst/>
              <a:rect r="r" b="b" t="t" l="l"/>
              <a:pathLst>
                <a:path h="16802100" w="228600">
                  <a:moveTo>
                    <a:pt x="228600" y="16802100"/>
                  </a:moveTo>
                  <a:lnTo>
                    <a:pt x="0" y="168021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68021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5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0124" y="10401298"/>
            <a:ext cx="16287750" cy="1485900"/>
            <a:chOff x="0" y="0"/>
            <a:chExt cx="21717000" cy="198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17000" cy="1981327"/>
            </a:xfrm>
            <a:custGeom>
              <a:avLst/>
              <a:gdLst/>
              <a:ahLst/>
              <a:cxnLst/>
              <a:rect r="r" b="b" t="t" l="l"/>
              <a:pathLst>
                <a:path h="1981327" w="21717000">
                  <a:moveTo>
                    <a:pt x="21574633" y="1981200"/>
                  </a:moveTo>
                  <a:lnTo>
                    <a:pt x="142367" y="1981200"/>
                  </a:lnTo>
                  <a:lnTo>
                    <a:pt x="132461" y="1980184"/>
                  </a:lnTo>
                  <a:lnTo>
                    <a:pt x="59436" y="1949958"/>
                  </a:lnTo>
                  <a:lnTo>
                    <a:pt x="7747" y="1877822"/>
                  </a:lnTo>
                  <a:lnTo>
                    <a:pt x="0" y="1838833"/>
                  </a:lnTo>
                  <a:lnTo>
                    <a:pt x="0" y="18288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21574633" y="0"/>
                  </a:lnTo>
                  <a:lnTo>
                    <a:pt x="21657565" y="31242"/>
                  </a:lnTo>
                  <a:lnTo>
                    <a:pt x="21709253" y="103378"/>
                  </a:lnTo>
                  <a:lnTo>
                    <a:pt x="21717000" y="142494"/>
                  </a:lnTo>
                  <a:lnTo>
                    <a:pt x="21717000" y="1838833"/>
                  </a:lnTo>
                  <a:lnTo>
                    <a:pt x="21685758" y="1921764"/>
                  </a:lnTo>
                  <a:lnTo>
                    <a:pt x="21613622" y="1973453"/>
                  </a:lnTo>
                  <a:lnTo>
                    <a:pt x="21584413" y="1980311"/>
                  </a:lnTo>
                  <a:lnTo>
                    <a:pt x="21574506" y="1981327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00124" y="828675"/>
            <a:ext cx="321915" cy="285749"/>
            <a:chOff x="0" y="0"/>
            <a:chExt cx="429220" cy="3809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9260" cy="381000"/>
            </a:xfrm>
            <a:custGeom>
              <a:avLst/>
              <a:gdLst/>
              <a:ahLst/>
              <a:cxnLst/>
              <a:rect r="r" b="b" t="t" l="l"/>
              <a:pathLst>
                <a:path h="381000" w="429260">
                  <a:moveTo>
                    <a:pt x="0" y="0"/>
                  </a:moveTo>
                  <a:lnTo>
                    <a:pt x="429260" y="0"/>
                  </a:lnTo>
                  <a:lnTo>
                    <a:pt x="42926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9" r="9" b="-69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00124" y="2371724"/>
            <a:ext cx="6057900" cy="1371600"/>
          </a:xfrm>
          <a:custGeom>
            <a:avLst/>
            <a:gdLst/>
            <a:ahLst/>
            <a:cxnLst/>
            <a:rect r="r" b="b" t="t" l="l"/>
            <a:pathLst>
              <a:path h="1371600" w="6057900">
                <a:moveTo>
                  <a:pt x="0" y="0"/>
                </a:moveTo>
                <a:lnTo>
                  <a:pt x="6057899" y="0"/>
                </a:lnTo>
                <a:lnTo>
                  <a:pt x="6057899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124" y="3943349"/>
            <a:ext cx="6057900" cy="1085850"/>
          </a:xfrm>
          <a:custGeom>
            <a:avLst/>
            <a:gdLst/>
            <a:ahLst/>
            <a:cxnLst/>
            <a:rect r="r" b="b" t="t" l="l"/>
            <a:pathLst>
              <a:path h="1085850" w="6057900">
                <a:moveTo>
                  <a:pt x="0" y="0"/>
                </a:moveTo>
                <a:lnTo>
                  <a:pt x="6057899" y="0"/>
                </a:lnTo>
                <a:lnTo>
                  <a:pt x="6057899" y="1085849"/>
                </a:lnTo>
                <a:lnTo>
                  <a:pt x="0" y="10858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0124" y="5229223"/>
            <a:ext cx="6057900" cy="1085850"/>
          </a:xfrm>
          <a:custGeom>
            <a:avLst/>
            <a:gdLst/>
            <a:ahLst/>
            <a:cxnLst/>
            <a:rect r="r" b="b" t="t" l="l"/>
            <a:pathLst>
              <a:path h="1085850" w="6057900">
                <a:moveTo>
                  <a:pt x="0" y="0"/>
                </a:moveTo>
                <a:lnTo>
                  <a:pt x="6057899" y="0"/>
                </a:lnTo>
                <a:lnTo>
                  <a:pt x="6057899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0124" y="6515098"/>
            <a:ext cx="6057900" cy="1085850"/>
          </a:xfrm>
          <a:custGeom>
            <a:avLst/>
            <a:gdLst/>
            <a:ahLst/>
            <a:cxnLst/>
            <a:rect r="r" b="b" t="t" l="l"/>
            <a:pathLst>
              <a:path h="1085850" w="6057900">
                <a:moveTo>
                  <a:pt x="0" y="0"/>
                </a:moveTo>
                <a:lnTo>
                  <a:pt x="6057899" y="0"/>
                </a:lnTo>
                <a:lnTo>
                  <a:pt x="6057899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28725" y="11144250"/>
            <a:ext cx="200024" cy="228598"/>
            <a:chOff x="0" y="0"/>
            <a:chExt cx="266698" cy="3047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199444" y="11143044"/>
            <a:ext cx="173860" cy="231011"/>
            <a:chOff x="0" y="0"/>
            <a:chExt cx="231814" cy="3080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1775" cy="307975"/>
            </a:xfrm>
            <a:custGeom>
              <a:avLst/>
              <a:gdLst/>
              <a:ahLst/>
              <a:cxnLst/>
              <a:rect r="r" b="b" t="t" l="l"/>
              <a:pathLst>
                <a:path h="307975" w="231775">
                  <a:moveTo>
                    <a:pt x="0" y="0"/>
                  </a:moveTo>
                  <a:lnTo>
                    <a:pt x="231775" y="0"/>
                  </a:lnTo>
                  <a:lnTo>
                    <a:pt x="23177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73" r="-16" b="-186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143998" y="11187112"/>
            <a:ext cx="257173" cy="142873"/>
            <a:chOff x="0" y="0"/>
            <a:chExt cx="342898" cy="1904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2900" cy="190500"/>
            </a:xfrm>
            <a:custGeom>
              <a:avLst/>
              <a:gdLst/>
              <a:ahLst/>
              <a:cxnLst/>
              <a:rect r="r" b="b" t="t" l="l"/>
              <a:pathLst>
                <a:path h="1905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101638" y="11159174"/>
            <a:ext cx="257173" cy="198567"/>
            <a:chOff x="0" y="0"/>
            <a:chExt cx="342898" cy="2647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2900" cy="264795"/>
            </a:xfrm>
            <a:custGeom>
              <a:avLst/>
              <a:gdLst/>
              <a:ahLst/>
              <a:cxnLst/>
              <a:rect r="r" b="b" t="t" l="l"/>
              <a:pathLst>
                <a:path h="264795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264795"/>
                  </a:lnTo>
                  <a:lnTo>
                    <a:pt x="0" y="264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366" r="0" b="-352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336064" y="12130088"/>
            <a:ext cx="130960" cy="190498"/>
            <a:chOff x="0" y="0"/>
            <a:chExt cx="174614" cy="2539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4625" cy="254000"/>
            </a:xfrm>
            <a:custGeom>
              <a:avLst/>
              <a:gdLst/>
              <a:ahLst/>
              <a:cxnLst/>
              <a:rect r="r" b="b" t="t" l="l"/>
              <a:pathLst>
                <a:path h="254000" w="174625">
                  <a:moveTo>
                    <a:pt x="0" y="0"/>
                  </a:moveTo>
                  <a:lnTo>
                    <a:pt x="174625" y="0"/>
                  </a:lnTo>
                  <a:lnTo>
                    <a:pt x="174625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559" r="6" b="-1558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601949" y="11830050"/>
            <a:ext cx="2400300" cy="485775"/>
            <a:chOff x="0" y="0"/>
            <a:chExt cx="320040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00400" cy="647700"/>
            </a:xfrm>
            <a:custGeom>
              <a:avLst/>
              <a:gdLst/>
              <a:ahLst/>
              <a:cxnLst/>
              <a:rect r="r" b="b" t="t" l="l"/>
              <a:pathLst>
                <a:path h="647700" w="3200400">
                  <a:moveTo>
                    <a:pt x="313436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3134360" y="0"/>
                  </a:lnTo>
                  <a:lnTo>
                    <a:pt x="3198495" y="56388"/>
                  </a:lnTo>
                  <a:lnTo>
                    <a:pt x="3200400" y="66167"/>
                  </a:lnTo>
                  <a:lnTo>
                    <a:pt x="3200400" y="581660"/>
                  </a:lnTo>
                  <a:lnTo>
                    <a:pt x="3144012" y="645795"/>
                  </a:lnTo>
                  <a:lnTo>
                    <a:pt x="313423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5773399" y="11972924"/>
            <a:ext cx="200023" cy="200023"/>
            <a:chOff x="0" y="0"/>
            <a:chExt cx="266698" cy="2666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7299907" y="2546500"/>
            <a:ext cx="11059376" cy="2862556"/>
          </a:xfrm>
          <a:custGeom>
            <a:avLst/>
            <a:gdLst/>
            <a:ahLst/>
            <a:cxnLst/>
            <a:rect r="r" b="b" t="t" l="l"/>
            <a:pathLst>
              <a:path h="2862556" w="11059376">
                <a:moveTo>
                  <a:pt x="0" y="0"/>
                </a:moveTo>
                <a:lnTo>
                  <a:pt x="11059375" y="0"/>
                </a:lnTo>
                <a:lnTo>
                  <a:pt x="11059375" y="2862556"/>
                </a:lnTo>
                <a:lnTo>
                  <a:pt x="0" y="286255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-104763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945658" y="5653145"/>
            <a:ext cx="6569132" cy="4138553"/>
          </a:xfrm>
          <a:custGeom>
            <a:avLst/>
            <a:gdLst/>
            <a:ahLst/>
            <a:cxnLst/>
            <a:rect r="r" b="b" t="t" l="l"/>
            <a:pathLst>
              <a:path h="4138553" w="6569132">
                <a:moveTo>
                  <a:pt x="0" y="0"/>
                </a:moveTo>
                <a:lnTo>
                  <a:pt x="6569132" y="0"/>
                </a:lnTo>
                <a:lnTo>
                  <a:pt x="6569132" y="4138553"/>
                </a:lnTo>
                <a:lnTo>
                  <a:pt x="0" y="41385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73993" y="612890"/>
            <a:ext cx="9851707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Household Consumption Prediction 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0124" y="1895474"/>
            <a:ext cx="450056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b="true" sz="2475" spc="-13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LSTM Model Performance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825" y="2551556"/>
            <a:ext cx="2415540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42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Mean Absolute Error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89029" y="2546500"/>
            <a:ext cx="1160145" cy="35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b="true" sz="2175" spc="-104">
                <a:solidFill>
                  <a:srgbClr val="0DA5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40.98 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6825" y="2947040"/>
            <a:ext cx="5231130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725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Average absolute difference between predicted and actual values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6825" y="4123181"/>
            <a:ext cx="2816542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57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Root Mean Square Error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12915" y="4118126"/>
            <a:ext cx="1136332" cy="35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b="true" sz="2175" spc="-82">
                <a:solidFill>
                  <a:srgbClr val="0DA5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115.52 W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66825" y="4559902"/>
            <a:ext cx="3905250" cy="29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9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Standard deviation of prediction errors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66825" y="5409056"/>
            <a:ext cx="1011555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27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R² Score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229722" y="5404001"/>
            <a:ext cx="619125" cy="35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b="true" sz="2175" spc="-82">
                <a:solidFill>
                  <a:srgbClr val="0DA5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0.88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66825" y="5845778"/>
            <a:ext cx="4672012" cy="29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97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Proportion of variance explained by the model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66825" y="6694931"/>
            <a:ext cx="2608896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50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Mean Power (Test Set)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631656" y="6689876"/>
            <a:ext cx="1217295" cy="35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b="true" sz="2175" spc="-97">
                <a:solidFill>
                  <a:srgbClr val="0FB98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109.52 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66825" y="7131652"/>
            <a:ext cx="4616768" cy="29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105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Average consumption level in the test dataset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81073" y="7923654"/>
            <a:ext cx="5989319" cy="2250950"/>
            <a:chOff x="0" y="0"/>
            <a:chExt cx="7985758" cy="3001266"/>
          </a:xfrm>
        </p:grpSpPr>
        <p:grpSp>
          <p:nvGrpSpPr>
            <p:cNvPr name="Group 45" id="45"/>
            <p:cNvGrpSpPr>
              <a:grpSpLocks noChangeAspect="true"/>
            </p:cNvGrpSpPr>
            <p:nvPr/>
          </p:nvGrpSpPr>
          <p:grpSpPr>
            <a:xfrm rot="0">
              <a:off x="23768" y="695229"/>
              <a:ext cx="231814" cy="166500"/>
              <a:chOff x="0" y="0"/>
              <a:chExt cx="231814" cy="1665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231775" cy="166497"/>
              </a:xfrm>
              <a:custGeom>
                <a:avLst/>
                <a:gdLst/>
                <a:ahLst/>
                <a:cxnLst/>
                <a:rect r="r" b="b" t="t" l="l"/>
                <a:pathLst>
                  <a:path h="166497" w="231775">
                    <a:moveTo>
                      <a:pt x="0" y="0"/>
                    </a:moveTo>
                    <a:lnTo>
                      <a:pt x="231775" y="0"/>
                    </a:lnTo>
                    <a:lnTo>
                      <a:pt x="231775" y="166497"/>
                    </a:lnTo>
                    <a:lnTo>
                      <a:pt x="0" y="1664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699" t="0" r="-716" b="-1"/>
                </a:stretch>
              </a:blipFill>
            </p:spPr>
          </p:sp>
        </p:grpSp>
        <p:grpSp>
          <p:nvGrpSpPr>
            <p:cNvPr name="Group 47" id="47"/>
            <p:cNvGrpSpPr>
              <a:grpSpLocks noChangeAspect="true"/>
            </p:cNvGrpSpPr>
            <p:nvPr/>
          </p:nvGrpSpPr>
          <p:grpSpPr>
            <a:xfrm rot="0">
              <a:off x="23768" y="1674529"/>
              <a:ext cx="231814" cy="166500"/>
              <a:chOff x="0" y="0"/>
              <a:chExt cx="231814" cy="1665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31775" cy="166497"/>
              </a:xfrm>
              <a:custGeom>
                <a:avLst/>
                <a:gdLst/>
                <a:ahLst/>
                <a:cxnLst/>
                <a:rect r="r" b="b" t="t" l="l"/>
                <a:pathLst>
                  <a:path h="166497" w="231775">
                    <a:moveTo>
                      <a:pt x="0" y="0"/>
                    </a:moveTo>
                    <a:lnTo>
                      <a:pt x="231775" y="0"/>
                    </a:lnTo>
                    <a:lnTo>
                      <a:pt x="231775" y="166497"/>
                    </a:lnTo>
                    <a:lnTo>
                      <a:pt x="0" y="1664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699" t="0" r="-716" b="-1"/>
                </a:stretch>
              </a:blipFill>
            </p:spPr>
          </p:sp>
        </p:grpSp>
        <p:grpSp>
          <p:nvGrpSpPr>
            <p:cNvPr name="Group 49" id="49"/>
            <p:cNvGrpSpPr>
              <a:grpSpLocks noChangeAspect="true"/>
            </p:cNvGrpSpPr>
            <p:nvPr/>
          </p:nvGrpSpPr>
          <p:grpSpPr>
            <a:xfrm rot="0">
              <a:off x="23768" y="2324225"/>
              <a:ext cx="231814" cy="166500"/>
              <a:chOff x="0" y="0"/>
              <a:chExt cx="231814" cy="1665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231775" cy="166497"/>
              </a:xfrm>
              <a:custGeom>
                <a:avLst/>
                <a:gdLst/>
                <a:ahLst/>
                <a:cxnLst/>
                <a:rect r="r" b="b" t="t" l="l"/>
                <a:pathLst>
                  <a:path h="166497" w="231775">
                    <a:moveTo>
                      <a:pt x="0" y="0"/>
                    </a:moveTo>
                    <a:lnTo>
                      <a:pt x="231775" y="0"/>
                    </a:lnTo>
                    <a:lnTo>
                      <a:pt x="231775" y="166497"/>
                    </a:lnTo>
                    <a:lnTo>
                      <a:pt x="0" y="16649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-699" t="0" r="-716" b="-1"/>
                </a:stretch>
              </a:blip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0" y="0"/>
              <a:ext cx="2500630" cy="444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20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Key Capabilities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385764" y="571764"/>
              <a:ext cx="6612890" cy="815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725" spc="-90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Accurate prediction of daily routine consumption patterns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304800" y="1486164"/>
              <a:ext cx="7680958" cy="1515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725" spc="-105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Effective capture of major consumption spikes up to 3000W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105">
                  <a:solidFill>
                    <a:srgbClr val="37405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Consistent performance across different usage scenarios</a:t>
              </a:r>
            </a:p>
            <a:p>
              <a:pPr algn="l">
                <a:lnSpc>
                  <a:spcPts val="243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524000" y="11033765"/>
            <a:ext cx="2725102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725" spc="-15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Day-ahead household load forecasting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481638" y="11033765"/>
            <a:ext cx="3328988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725" spc="-120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Peak demand management and shifting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496424" y="11075002"/>
            <a:ext cx="2902268" cy="2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Battery storage optimization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454062" y="11075002"/>
            <a:ext cx="2713671" cy="2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1725" spc="-75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Time-of-use tariff planning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571586" y="11961875"/>
            <a:ext cx="5393055" cy="40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Made with Genspark</a:t>
            </a:r>
          </a:p>
          <a:p>
            <a:pPr algn="l">
              <a:lnSpc>
                <a:spcPts val="1732"/>
              </a:lnSpc>
            </a:pPr>
            <a:r>
              <a:rPr lang="en-US" sz="1725" spc="-30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From Sunlight to Socket: Data-Driven Energy Insights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5349" y="454482"/>
            <a:ext cx="12919710" cy="72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81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&amp; Broader Impact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399" y="2343149"/>
            <a:ext cx="16459200" cy="28575"/>
            <a:chOff x="0" y="0"/>
            <a:chExt cx="21945600" cy="38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38100"/>
            </a:xfrm>
            <a:custGeom>
              <a:avLst/>
              <a:gdLst/>
              <a:ahLst/>
              <a:cxnLst/>
              <a:rect r="r" b="b" t="t" l="l"/>
              <a:pathLst>
                <a:path h="38100" w="21945600">
                  <a:moveTo>
                    <a:pt x="219456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21945600" y="0"/>
                  </a:lnTo>
                  <a:lnTo>
                    <a:pt x="219456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5348" y="1831620"/>
            <a:ext cx="5680454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10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Contributions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399" y="2600323"/>
            <a:ext cx="5482281" cy="2638425"/>
            <a:chOff x="0" y="0"/>
            <a:chExt cx="7315200" cy="35205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15200" cy="3520670"/>
            </a:xfrm>
            <a:custGeom>
              <a:avLst/>
              <a:gdLst/>
              <a:ahLst/>
              <a:cxnLst/>
              <a:rect r="r" b="b" t="t" l="l"/>
              <a:pathLst>
                <a:path h="3520670" w="7315200">
                  <a:moveTo>
                    <a:pt x="7172833" y="3520543"/>
                  </a:moveTo>
                  <a:lnTo>
                    <a:pt x="142367" y="3520543"/>
                  </a:lnTo>
                  <a:lnTo>
                    <a:pt x="132461" y="3519308"/>
                  </a:lnTo>
                  <a:lnTo>
                    <a:pt x="59436" y="3482558"/>
                  </a:lnTo>
                  <a:lnTo>
                    <a:pt x="7747" y="3394854"/>
                  </a:lnTo>
                  <a:lnTo>
                    <a:pt x="0" y="3347450"/>
                  </a:lnTo>
                  <a:lnTo>
                    <a:pt x="0" y="3335251"/>
                  </a:lnTo>
                  <a:lnTo>
                    <a:pt x="0" y="173093"/>
                  </a:lnTo>
                  <a:lnTo>
                    <a:pt x="31242" y="72264"/>
                  </a:lnTo>
                  <a:lnTo>
                    <a:pt x="103378" y="9419"/>
                  </a:lnTo>
                  <a:lnTo>
                    <a:pt x="142367" y="0"/>
                  </a:lnTo>
                  <a:lnTo>
                    <a:pt x="7172833" y="0"/>
                  </a:lnTo>
                  <a:lnTo>
                    <a:pt x="7255764" y="37985"/>
                  </a:lnTo>
                  <a:lnTo>
                    <a:pt x="7307452" y="125690"/>
                  </a:lnTo>
                  <a:lnTo>
                    <a:pt x="7315200" y="173248"/>
                  </a:lnTo>
                  <a:lnTo>
                    <a:pt x="7315200" y="3347450"/>
                  </a:lnTo>
                  <a:lnTo>
                    <a:pt x="7283958" y="3448279"/>
                  </a:lnTo>
                  <a:lnTo>
                    <a:pt x="7211822" y="3511124"/>
                  </a:lnTo>
                  <a:lnTo>
                    <a:pt x="7182612" y="3519462"/>
                  </a:lnTo>
                  <a:lnTo>
                    <a:pt x="7172706" y="3520670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99934" y="2960813"/>
            <a:ext cx="285534" cy="249843"/>
            <a:chOff x="0" y="0"/>
            <a:chExt cx="380998" cy="3333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1000" cy="333375"/>
            </a:xfrm>
            <a:custGeom>
              <a:avLst/>
              <a:gdLst/>
              <a:ahLst/>
              <a:cxnLst/>
              <a:rect r="r" b="b" t="t" l="l"/>
              <a:pathLst>
                <a:path h="333375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333375"/>
                  </a:lnTo>
                  <a:lnTo>
                    <a:pt x="0" y="3333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37756" y="2877028"/>
            <a:ext cx="3955618" cy="34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b="true" sz="2248" spc="-15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</a:t>
            </a:r>
            <a:r>
              <a:rPr lang="en-US" b="true" sz="2248" spc="-15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ey Findings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0898" y="3388280"/>
            <a:ext cx="4941667" cy="165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7"/>
              </a:lnSpc>
            </a:pPr>
            <a:r>
              <a:rPr lang="en-US" sz="2023" spc="-119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Strong correlations between climate and solar production. Distinct consumption patterns based on time, day, and voltage stability. Machine learning models accurately predict energy generation and usage.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363924" y="5313327"/>
            <a:ext cx="5486400" cy="3082959"/>
            <a:chOff x="0" y="0"/>
            <a:chExt cx="7315200" cy="4110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15200" cy="4110739"/>
            </a:xfrm>
            <a:custGeom>
              <a:avLst/>
              <a:gdLst/>
              <a:ahLst/>
              <a:cxnLst/>
              <a:rect r="r" b="b" t="t" l="l"/>
              <a:pathLst>
                <a:path h="4110739" w="7315200">
                  <a:moveTo>
                    <a:pt x="7172833" y="4110612"/>
                  </a:moveTo>
                  <a:lnTo>
                    <a:pt x="142367" y="4110612"/>
                  </a:lnTo>
                  <a:lnTo>
                    <a:pt x="132461" y="4109170"/>
                  </a:lnTo>
                  <a:lnTo>
                    <a:pt x="59436" y="4066261"/>
                  </a:lnTo>
                  <a:lnTo>
                    <a:pt x="7747" y="3963857"/>
                  </a:lnTo>
                  <a:lnTo>
                    <a:pt x="0" y="3908507"/>
                  </a:lnTo>
                  <a:lnTo>
                    <a:pt x="0" y="3894264"/>
                  </a:lnTo>
                  <a:lnTo>
                    <a:pt x="0" y="202105"/>
                  </a:lnTo>
                  <a:lnTo>
                    <a:pt x="31242" y="84376"/>
                  </a:lnTo>
                  <a:lnTo>
                    <a:pt x="103378" y="10998"/>
                  </a:lnTo>
                  <a:lnTo>
                    <a:pt x="142367" y="0"/>
                  </a:lnTo>
                  <a:lnTo>
                    <a:pt x="7172833" y="0"/>
                  </a:lnTo>
                  <a:lnTo>
                    <a:pt x="7255764" y="44351"/>
                  </a:lnTo>
                  <a:lnTo>
                    <a:pt x="7307452" y="146756"/>
                  </a:lnTo>
                  <a:lnTo>
                    <a:pt x="7315200" y="202285"/>
                  </a:lnTo>
                  <a:lnTo>
                    <a:pt x="7315200" y="3908507"/>
                  </a:lnTo>
                  <a:lnTo>
                    <a:pt x="7283958" y="4026236"/>
                  </a:lnTo>
                  <a:lnTo>
                    <a:pt x="7211822" y="4099614"/>
                  </a:lnTo>
                  <a:lnTo>
                    <a:pt x="7182612" y="4109350"/>
                  </a:lnTo>
                  <a:lnTo>
                    <a:pt x="7172706" y="4110739"/>
                  </a:lnTo>
                  <a:close/>
                </a:path>
              </a:pathLst>
            </a:custGeom>
            <a:solidFill>
              <a:srgbClr val="ECFDF5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649674" y="5656227"/>
            <a:ext cx="250030" cy="285749"/>
            <a:chOff x="0" y="0"/>
            <a:chExt cx="333374" cy="3809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33375" cy="381000"/>
            </a:xfrm>
            <a:custGeom>
              <a:avLst/>
              <a:gdLst/>
              <a:ahLst/>
              <a:cxnLst/>
              <a:rect r="r" b="b" t="t" l="l"/>
              <a:pathLst>
                <a:path h="381000" w="333375">
                  <a:moveTo>
                    <a:pt x="0" y="0"/>
                  </a:moveTo>
                  <a:lnTo>
                    <a:pt x="333375" y="0"/>
                  </a:lnTo>
                  <a:lnTo>
                    <a:pt x="333375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052106" y="5580714"/>
            <a:ext cx="3656647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42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</a:t>
            </a:r>
            <a:r>
              <a:rPr lang="en-US" b="true" sz="2250" spc="-142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Enhancements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30624" y="6101897"/>
            <a:ext cx="5219700" cy="166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2025" spc="-15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Incor</a:t>
            </a:r>
            <a:r>
              <a:rPr lang="en-US" sz="2025" spc="-15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porate real-time IoT feedback, expand datasets for regional variations, develop hybrid models, and integrate into a live dashboard and virtual assistant for daily energy insights.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06875" y="8164819"/>
            <a:ext cx="357186" cy="285748"/>
            <a:chOff x="0" y="0"/>
            <a:chExt cx="476248" cy="3809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6250" cy="381000"/>
            </a:xfrm>
            <a:custGeom>
              <a:avLst/>
              <a:gdLst/>
              <a:ahLst/>
              <a:cxnLst/>
              <a:rect r="r" b="b" t="t" l="l"/>
              <a:pathLst>
                <a:path h="381000" w="476250">
                  <a:moveTo>
                    <a:pt x="0" y="0"/>
                  </a:moveTo>
                  <a:lnTo>
                    <a:pt x="476250" y="0"/>
                  </a:lnTo>
                  <a:lnTo>
                    <a:pt x="4762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594853" y="4629148"/>
            <a:ext cx="5486400" cy="2317633"/>
            <a:chOff x="0" y="0"/>
            <a:chExt cx="7315200" cy="30901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315200" cy="3090304"/>
            </a:xfrm>
            <a:custGeom>
              <a:avLst/>
              <a:gdLst/>
              <a:ahLst/>
              <a:cxnLst/>
              <a:rect r="r" b="b" t="t" l="l"/>
              <a:pathLst>
                <a:path h="3090304" w="7315200">
                  <a:moveTo>
                    <a:pt x="7172833" y="3090177"/>
                  </a:moveTo>
                  <a:lnTo>
                    <a:pt x="142367" y="3090177"/>
                  </a:lnTo>
                  <a:lnTo>
                    <a:pt x="132461" y="3089093"/>
                  </a:lnTo>
                  <a:lnTo>
                    <a:pt x="59436" y="3056836"/>
                  </a:lnTo>
                  <a:lnTo>
                    <a:pt x="7747" y="2979852"/>
                  </a:lnTo>
                  <a:lnTo>
                    <a:pt x="0" y="2938243"/>
                  </a:lnTo>
                  <a:lnTo>
                    <a:pt x="0" y="2927536"/>
                  </a:lnTo>
                  <a:lnTo>
                    <a:pt x="0" y="151934"/>
                  </a:lnTo>
                  <a:lnTo>
                    <a:pt x="31242" y="63430"/>
                  </a:lnTo>
                  <a:lnTo>
                    <a:pt x="103378" y="8268"/>
                  </a:lnTo>
                  <a:lnTo>
                    <a:pt x="142367" y="0"/>
                  </a:lnTo>
                  <a:lnTo>
                    <a:pt x="7172833" y="0"/>
                  </a:lnTo>
                  <a:lnTo>
                    <a:pt x="7255764" y="33341"/>
                  </a:lnTo>
                  <a:lnTo>
                    <a:pt x="7307452" y="110325"/>
                  </a:lnTo>
                  <a:lnTo>
                    <a:pt x="7315200" y="152069"/>
                  </a:lnTo>
                  <a:lnTo>
                    <a:pt x="7315200" y="2938243"/>
                  </a:lnTo>
                  <a:lnTo>
                    <a:pt x="7283958" y="3026747"/>
                  </a:lnTo>
                  <a:lnTo>
                    <a:pt x="7211822" y="3081910"/>
                  </a:lnTo>
                  <a:lnTo>
                    <a:pt x="7182612" y="3089228"/>
                  </a:lnTo>
                  <a:lnTo>
                    <a:pt x="7172706" y="3090304"/>
                  </a:lnTo>
                  <a:close/>
                </a:path>
              </a:pathLst>
            </a:custGeom>
            <a:solidFill>
              <a:srgbClr val="F5F2FF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6728203" y="4613432"/>
            <a:ext cx="5635721" cy="215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b="true" sz="2250" spc="-13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Imp</a:t>
            </a:r>
            <a:r>
              <a:rPr lang="en-US" b="true" sz="2250" spc="-13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lications</a:t>
            </a:r>
          </a:p>
          <a:p>
            <a:pPr algn="l">
              <a:lnSpc>
                <a:spcPts val="2835"/>
              </a:lnSpc>
            </a:pPr>
            <a:r>
              <a:rPr lang="en-US" sz="2025" spc="-133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Data f</a:t>
            </a:r>
            <a:r>
              <a:rPr lang="en-US" sz="2025" spc="-133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rom sensors and weather sources can help households anticipate energy behaviour, leading to informed decisions and reduced grid dependency. Provides a scalable framework for integrating renewable energy.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4876" y="8653461"/>
            <a:ext cx="16459200" cy="47625"/>
            <a:chOff x="0" y="0"/>
            <a:chExt cx="21945600" cy="63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945600" cy="63500"/>
            </a:xfrm>
            <a:custGeom>
              <a:avLst/>
              <a:gdLst/>
              <a:ahLst/>
              <a:cxnLst/>
              <a:rect r="r" b="b" t="t" l="l"/>
              <a:pathLst>
                <a:path h="63500" w="21945600">
                  <a:moveTo>
                    <a:pt x="21945600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21945600" y="0"/>
                  </a:lnTo>
                  <a:lnTo>
                    <a:pt x="21945600" y="635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914399" y="8686798"/>
            <a:ext cx="8058627" cy="1485900"/>
          </a:xfrm>
          <a:custGeom>
            <a:avLst/>
            <a:gdLst/>
            <a:ahLst/>
            <a:cxnLst/>
            <a:rect r="r" b="b" t="t" l="l"/>
            <a:pathLst>
              <a:path h="1485900" w="8058627">
                <a:moveTo>
                  <a:pt x="0" y="0"/>
                </a:moveTo>
                <a:lnTo>
                  <a:pt x="8058627" y="0"/>
                </a:lnTo>
                <a:lnTo>
                  <a:pt x="805862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14399" y="10515598"/>
            <a:ext cx="8058627" cy="1485900"/>
          </a:xfrm>
          <a:custGeom>
            <a:avLst/>
            <a:gdLst/>
            <a:ahLst/>
            <a:cxnLst/>
            <a:rect r="r" b="b" t="t" l="l"/>
            <a:pathLst>
              <a:path h="1485900" w="8058627">
                <a:moveTo>
                  <a:pt x="0" y="0"/>
                </a:moveTo>
                <a:lnTo>
                  <a:pt x="8058627" y="0"/>
                </a:lnTo>
                <a:lnTo>
                  <a:pt x="8058627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66811" y="8869796"/>
            <a:ext cx="7384732" cy="10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sz="2025" spc="-15">
                <a:solidFill>
                  <a:srgbClr val="047857"/>
                </a:solidFill>
                <a:latin typeface="Montserrat"/>
                <a:ea typeface="Montserrat"/>
                <a:cs typeface="Montserrat"/>
                <a:sym typeface="Montserrat"/>
              </a:rPr>
              <a:t>🌿 </a:t>
            </a:r>
            <a:r>
              <a:rPr lang="en-US" b="true" sz="2025" spc="-15">
                <a:solidFill>
                  <a:srgbClr val="0478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Environmental Sustainability</a:t>
            </a:r>
          </a:p>
          <a:p>
            <a:pPr algn="l">
              <a:lnSpc>
                <a:spcPts val="2699"/>
              </a:lnSpc>
            </a:pPr>
            <a:r>
              <a:rPr lang="en-US" sz="2025" spc="-10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Optimized solar utilization reduces carbon footprint and dependency on fossil fuels, directly contributing to climate action goals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66811" y="10698598"/>
            <a:ext cx="7062788" cy="106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75" spc="-15">
                <a:solidFill>
                  <a:srgbClr val="1C4ED8"/>
                </a:solidFill>
                <a:latin typeface="Montserrat"/>
                <a:ea typeface="Montserrat"/>
                <a:cs typeface="Montserrat"/>
                <a:sym typeface="Montserrat"/>
              </a:rPr>
              <a:t>💡 </a:t>
            </a:r>
            <a:r>
              <a:rPr lang="en-US" b="true" sz="1875" spc="-15">
                <a:solidFill>
                  <a:srgbClr val="1C4ED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 Empowerment</a:t>
            </a:r>
          </a:p>
          <a:p>
            <a:pPr algn="l">
              <a:lnSpc>
                <a:spcPts val="2699"/>
              </a:lnSpc>
            </a:pPr>
            <a:r>
              <a:rPr lang="en-US" sz="2025" spc="-11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Predictive insights enable households to make informed decisions about energy usage, storage, and grid interaction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315448" y="8686798"/>
            <a:ext cx="8058627" cy="1485900"/>
          </a:xfrm>
          <a:custGeom>
            <a:avLst/>
            <a:gdLst/>
            <a:ahLst/>
            <a:cxnLst/>
            <a:rect r="r" b="b" t="t" l="l"/>
            <a:pathLst>
              <a:path h="1485900" w="8058627">
                <a:moveTo>
                  <a:pt x="0" y="0"/>
                </a:moveTo>
                <a:lnTo>
                  <a:pt x="8058628" y="0"/>
                </a:lnTo>
                <a:lnTo>
                  <a:pt x="8058628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315448" y="10515598"/>
            <a:ext cx="8058627" cy="1485900"/>
          </a:xfrm>
          <a:custGeom>
            <a:avLst/>
            <a:gdLst/>
            <a:ahLst/>
            <a:cxnLst/>
            <a:rect r="r" b="b" t="t" l="l"/>
            <a:pathLst>
              <a:path h="1485900" w="8058627">
                <a:moveTo>
                  <a:pt x="0" y="0"/>
                </a:moveTo>
                <a:lnTo>
                  <a:pt x="8058628" y="0"/>
                </a:lnTo>
                <a:lnTo>
                  <a:pt x="8058628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567861" y="8869796"/>
            <a:ext cx="7554277" cy="10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sz="2025" spc="-15">
                <a:solidFill>
                  <a:srgbClr val="B45309"/>
                </a:solidFill>
                <a:latin typeface="Montserrat"/>
                <a:ea typeface="Montserrat"/>
                <a:cs typeface="Montserrat"/>
                <a:sym typeface="Montserrat"/>
              </a:rPr>
              <a:t>💰 </a:t>
            </a:r>
            <a:r>
              <a:rPr lang="en-US" b="true" sz="2025" spc="-15">
                <a:solidFill>
                  <a:srgbClr val="B4530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Economic Benefits</a:t>
            </a:r>
          </a:p>
          <a:p>
            <a:pPr algn="l">
              <a:lnSpc>
                <a:spcPts val="2699"/>
              </a:lnSpc>
            </a:pPr>
            <a:r>
              <a:rPr lang="en-US" sz="2025" spc="-12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Better forecasting and usage patterns can lead to cost savings, optimal energy trading, and reduced waste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567861" y="10698598"/>
            <a:ext cx="7036118" cy="106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sz="2025" spc="-15">
                <a:solidFill>
                  <a:srgbClr val="B91B1B"/>
                </a:solidFill>
                <a:latin typeface="Montserrat"/>
                <a:ea typeface="Montserrat"/>
                <a:cs typeface="Montserrat"/>
                <a:sym typeface="Montserrat"/>
              </a:rPr>
              <a:t>🔍 </a:t>
            </a:r>
            <a:r>
              <a:rPr lang="en-US" b="true" sz="2025" spc="-15">
                <a:solidFill>
                  <a:srgbClr val="B91B1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Research Applications</a:t>
            </a:r>
          </a:p>
          <a:p>
            <a:pPr algn="l">
              <a:lnSpc>
                <a:spcPts val="2699"/>
              </a:lnSpc>
            </a:pPr>
            <a:r>
              <a:rPr lang="en-US" sz="2025" spc="-11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Methodology demonstrated can be applied to other locations and refined for specialized scenarios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914400" y="12687298"/>
            <a:ext cx="16459199" cy="2543173"/>
          </a:xfrm>
          <a:custGeom>
            <a:avLst/>
            <a:gdLst/>
            <a:ahLst/>
            <a:cxnLst/>
            <a:rect r="r" b="b" t="t" l="l"/>
            <a:pathLst>
              <a:path h="2543173" w="16459199">
                <a:moveTo>
                  <a:pt x="0" y="0"/>
                </a:moveTo>
                <a:lnTo>
                  <a:pt x="16459198" y="0"/>
                </a:lnTo>
                <a:lnTo>
                  <a:pt x="16459198" y="2543174"/>
                </a:lnTo>
                <a:lnTo>
                  <a:pt x="0" y="254317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879625" y="12954376"/>
            <a:ext cx="14529435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b="true" sz="25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Data to Action</a:t>
            </a:r>
          </a:p>
          <a:p>
            <a:pPr algn="ctr">
              <a:lnSpc>
                <a:spcPts val="2699"/>
              </a:lnSpc>
            </a:pPr>
            <a:r>
              <a:rPr lang="en-US" sz="2025" spc="-127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This project demonstrates how machine learning and data science can transform renewable energy from an intermittent resource into a predictable, manageable part of our energy future.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5500686" y="14473236"/>
            <a:ext cx="7286625" cy="400050"/>
          </a:xfrm>
          <a:custGeom>
            <a:avLst/>
            <a:gdLst/>
            <a:ahLst/>
            <a:cxnLst/>
            <a:rect r="r" b="b" t="t" l="l"/>
            <a:pathLst>
              <a:path h="400050" w="7286625">
                <a:moveTo>
                  <a:pt x="0" y="0"/>
                </a:moveTo>
                <a:lnTo>
                  <a:pt x="7286625" y="0"/>
                </a:lnTo>
                <a:lnTo>
                  <a:pt x="728662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649962" y="14518481"/>
            <a:ext cx="698849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127">
                <a:solidFill>
                  <a:srgbClr val="1C4ED8"/>
                </a:solidFill>
                <a:latin typeface="Open Sans"/>
                <a:ea typeface="Open Sans"/>
                <a:cs typeface="Open Sans"/>
                <a:sym typeface="Open Sans"/>
              </a:rPr>
              <a:t>Contact: </a:t>
            </a:r>
            <a:r>
              <a:rPr lang="en-US" sz="1800" spc="-127" u="sng">
                <a:solidFill>
                  <a:srgbClr val="1C4ED8"/>
                </a:solidFill>
                <a:latin typeface="Open Sans"/>
                <a:ea typeface="Open Sans"/>
                <a:cs typeface="Open Sans"/>
                <a:sym typeface="Open Sans"/>
                <a:hlinkClick r:id="rId17" tooltip="mailto:research@example.com"/>
              </a:rPr>
              <a:t>research@example.com</a:t>
            </a:r>
            <a:r>
              <a:rPr lang="en-US" sz="1800" spc="-127">
                <a:solidFill>
                  <a:srgbClr val="1C4ED8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800" spc="-127">
                <a:solidFill>
                  <a:srgbClr val="047857"/>
                </a:solidFill>
                <a:latin typeface="Open Sans"/>
                <a:ea typeface="Open Sans"/>
                <a:cs typeface="Open Sans"/>
                <a:sym typeface="Open Sans"/>
              </a:rPr>
              <a:t>GitHub: github.com/solar-ml-project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0" y="14087474"/>
            <a:ext cx="18288000" cy="1143000"/>
            <a:chOff x="0" y="0"/>
            <a:chExt cx="24384000" cy="1524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5730536" y="14458949"/>
            <a:ext cx="2271712" cy="485775"/>
            <a:chOff x="0" y="0"/>
            <a:chExt cx="3028950" cy="6477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028950" cy="647700"/>
            </a:xfrm>
            <a:custGeom>
              <a:avLst/>
              <a:gdLst/>
              <a:ahLst/>
              <a:cxnLst/>
              <a:rect r="r" b="b" t="t" l="l"/>
              <a:pathLst>
                <a:path h="647700" w="3028950">
                  <a:moveTo>
                    <a:pt x="296291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2962910" y="0"/>
                  </a:lnTo>
                  <a:lnTo>
                    <a:pt x="3027045" y="56388"/>
                  </a:lnTo>
                  <a:lnTo>
                    <a:pt x="3028950" y="66167"/>
                  </a:lnTo>
                  <a:lnTo>
                    <a:pt x="3028950" y="581660"/>
                  </a:lnTo>
                  <a:lnTo>
                    <a:pt x="2972562" y="645795"/>
                  </a:lnTo>
                  <a:lnTo>
                    <a:pt x="296278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15901986" y="14601824"/>
            <a:ext cx="200023" cy="200023"/>
            <a:chOff x="0" y="0"/>
            <a:chExt cx="266698" cy="26669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6161541" y="14588047"/>
            <a:ext cx="1688782" cy="40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 spc="-82">
                <a:solidFill>
                  <a:srgbClr val="FFFFF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Made with Genspark</a:t>
            </a:r>
          </a:p>
          <a:p>
            <a:pPr algn="r">
              <a:lnSpc>
                <a:spcPts val="1680"/>
              </a:lnSpc>
            </a:pPr>
            <a:r>
              <a:rPr lang="en-US" sz="1650" spc="-37">
                <a:solidFill>
                  <a:srgbClr val="6A7280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12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14876" y="7910511"/>
            <a:ext cx="592810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  <a:spcBef>
                <a:spcPct val="0"/>
              </a:spcBef>
            </a:pPr>
            <a:r>
              <a:rPr lang="en-US" b="true" sz="4201" spc="-237">
                <a:solidFill>
                  <a:srgbClr val="4237C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Broader Impact</a:t>
            </a:r>
          </a:p>
        </p:txBody>
      </p: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6728203" y="4661057"/>
            <a:ext cx="357186" cy="285748"/>
            <a:chOff x="0" y="0"/>
            <a:chExt cx="476248" cy="38099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76250" cy="381000"/>
            </a:xfrm>
            <a:custGeom>
              <a:avLst/>
              <a:gdLst/>
              <a:ahLst/>
              <a:cxnLst/>
              <a:rect r="r" b="b" t="t" l="l"/>
              <a:pathLst>
                <a:path h="381000" w="476250">
                  <a:moveTo>
                    <a:pt x="0" y="0"/>
                  </a:moveTo>
                  <a:lnTo>
                    <a:pt x="476250" y="0"/>
                  </a:lnTo>
                  <a:lnTo>
                    <a:pt x="4762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9085420" y="3195858"/>
            <a:ext cx="8001000" cy="47625"/>
            <a:chOff x="0" y="0"/>
            <a:chExt cx="10668000" cy="635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668000" cy="63500"/>
            </a:xfrm>
            <a:custGeom>
              <a:avLst/>
              <a:gdLst/>
              <a:ahLst/>
              <a:cxnLst/>
              <a:rect r="r" b="b" t="t" l="l"/>
              <a:pathLst>
                <a:path h="63500" w="10668000">
                  <a:moveTo>
                    <a:pt x="10668000" y="63500"/>
                  </a:moveTo>
                  <a:lnTo>
                    <a:pt x="0" y="63500"/>
                  </a:lnTo>
                  <a:lnTo>
                    <a:pt x="0" y="0"/>
                  </a:lnTo>
                  <a:lnTo>
                    <a:pt x="10668000" y="0"/>
                  </a:lnTo>
                  <a:lnTo>
                    <a:pt x="10668000" y="635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858677" y="7537331"/>
            <a:ext cx="8001000" cy="28575"/>
            <a:chOff x="0" y="0"/>
            <a:chExt cx="10668000" cy="381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0668000" cy="38100"/>
            </a:xfrm>
            <a:custGeom>
              <a:avLst/>
              <a:gdLst/>
              <a:ahLst/>
              <a:cxnLst/>
              <a:rect r="r" b="b" t="t" l="l"/>
              <a:pathLst>
                <a:path h="38100" w="10668000">
                  <a:moveTo>
                    <a:pt x="106680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668000" y="0"/>
                  </a:lnTo>
                  <a:lnTo>
                    <a:pt x="106680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3844588"/>
            <a:chOff x="0" y="0"/>
            <a:chExt cx="228600" cy="18459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8459450"/>
            </a:xfrm>
            <a:custGeom>
              <a:avLst/>
              <a:gdLst/>
              <a:ahLst/>
              <a:cxnLst/>
              <a:rect r="r" b="b" t="t" l="l"/>
              <a:pathLst>
                <a:path h="18459450" w="228600">
                  <a:moveTo>
                    <a:pt x="228600" y="18459450"/>
                  </a:moveTo>
                  <a:lnTo>
                    <a:pt x="0" y="1845945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845945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4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00125" y="11215686"/>
            <a:ext cx="16287749" cy="1914523"/>
          </a:xfrm>
          <a:custGeom>
            <a:avLst/>
            <a:gdLst/>
            <a:ahLst/>
            <a:cxnLst/>
            <a:rect r="r" b="b" t="t" l="l"/>
            <a:pathLst>
              <a:path h="1914523" w="16287749">
                <a:moveTo>
                  <a:pt x="0" y="0"/>
                </a:moveTo>
                <a:lnTo>
                  <a:pt x="16287749" y="0"/>
                </a:lnTo>
                <a:lnTo>
                  <a:pt x="16287749" y="1914523"/>
                </a:lnTo>
                <a:lnTo>
                  <a:pt x="0" y="1914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9454" y="828711"/>
            <a:ext cx="286374" cy="286326"/>
            <a:chOff x="0" y="0"/>
            <a:chExt cx="381832" cy="3817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1889" cy="381762"/>
            </a:xfrm>
            <a:custGeom>
              <a:avLst/>
              <a:gdLst/>
              <a:ahLst/>
              <a:cxnLst/>
              <a:rect r="r" b="b" t="t" l="l"/>
              <a:pathLst>
                <a:path h="381762" w="381889">
                  <a:moveTo>
                    <a:pt x="0" y="0"/>
                  </a:moveTo>
                  <a:lnTo>
                    <a:pt x="381889" y="0"/>
                  </a:lnTo>
                  <a:lnTo>
                    <a:pt x="381889" y="381762"/>
                  </a:lnTo>
                  <a:lnTo>
                    <a:pt x="0" y="381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58" r="14" b="-126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243012" y="11530012"/>
            <a:ext cx="257174" cy="200023"/>
            <a:chOff x="0" y="0"/>
            <a:chExt cx="342898" cy="266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2900" cy="266700"/>
            </a:xfrm>
            <a:custGeom>
              <a:avLst/>
              <a:gdLst/>
              <a:ahLst/>
              <a:cxnLst/>
              <a:rect r="r" b="b" t="t" l="l"/>
              <a:pathLst>
                <a:path h="266700" w="342900">
                  <a:moveTo>
                    <a:pt x="0" y="0"/>
                  </a:moveTo>
                  <a:lnTo>
                    <a:pt x="342900" y="0"/>
                  </a:lnTo>
                  <a:lnTo>
                    <a:pt x="3429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57336" y="11915774"/>
            <a:ext cx="457200" cy="457200"/>
            <a:chOff x="0" y="0"/>
            <a:chExt cx="6096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304800" y="609600"/>
                  </a:moveTo>
                  <a:lnTo>
                    <a:pt x="216281" y="596519"/>
                  </a:lnTo>
                  <a:lnTo>
                    <a:pt x="135382" y="558292"/>
                  </a:lnTo>
                  <a:lnTo>
                    <a:pt x="69088" y="498221"/>
                  </a:lnTo>
                  <a:lnTo>
                    <a:pt x="23114" y="421513"/>
                  </a:lnTo>
                  <a:lnTo>
                    <a:pt x="1524" y="334645"/>
                  </a:lnTo>
                  <a:lnTo>
                    <a:pt x="0" y="304800"/>
                  </a:lnTo>
                  <a:lnTo>
                    <a:pt x="381" y="289814"/>
                  </a:lnTo>
                  <a:lnTo>
                    <a:pt x="17780" y="202184"/>
                  </a:lnTo>
                  <a:lnTo>
                    <a:pt x="59944" y="123190"/>
                  </a:lnTo>
                  <a:lnTo>
                    <a:pt x="123190" y="59944"/>
                  </a:lnTo>
                  <a:lnTo>
                    <a:pt x="202184" y="17780"/>
                  </a:lnTo>
                  <a:lnTo>
                    <a:pt x="289814" y="381"/>
                  </a:lnTo>
                  <a:lnTo>
                    <a:pt x="304800" y="0"/>
                  </a:lnTo>
                  <a:lnTo>
                    <a:pt x="319786" y="381"/>
                  </a:lnTo>
                  <a:lnTo>
                    <a:pt x="407416" y="17780"/>
                  </a:lnTo>
                  <a:lnTo>
                    <a:pt x="486410" y="59944"/>
                  </a:lnTo>
                  <a:lnTo>
                    <a:pt x="549656" y="123190"/>
                  </a:lnTo>
                  <a:lnTo>
                    <a:pt x="591820" y="202057"/>
                  </a:lnTo>
                  <a:lnTo>
                    <a:pt x="609219" y="289814"/>
                  </a:lnTo>
                  <a:lnTo>
                    <a:pt x="609600" y="304800"/>
                  </a:lnTo>
                  <a:lnTo>
                    <a:pt x="609219" y="319786"/>
                  </a:lnTo>
                  <a:lnTo>
                    <a:pt x="591820" y="407416"/>
                  </a:lnTo>
                  <a:lnTo>
                    <a:pt x="549656" y="486283"/>
                  </a:lnTo>
                  <a:lnTo>
                    <a:pt x="486410" y="549529"/>
                  </a:lnTo>
                  <a:lnTo>
                    <a:pt x="407543" y="591693"/>
                  </a:lnTo>
                  <a:lnTo>
                    <a:pt x="319913" y="609092"/>
                  </a:lnTo>
                  <a:lnTo>
                    <a:pt x="304800" y="609600"/>
                  </a:lnTo>
                  <a:close/>
                </a:path>
              </a:pathLst>
            </a:custGeom>
            <a:solidFill>
              <a:srgbClr val="3B81F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443161" y="12144374"/>
            <a:ext cx="3228975" cy="28575"/>
            <a:chOff x="0" y="0"/>
            <a:chExt cx="4305300" cy="38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05300" cy="38100"/>
            </a:xfrm>
            <a:custGeom>
              <a:avLst/>
              <a:gdLst/>
              <a:ahLst/>
              <a:cxnLst/>
              <a:rect r="r" b="b" t="t" l="l"/>
              <a:pathLst>
                <a:path h="38100" w="4305300">
                  <a:moveTo>
                    <a:pt x="43053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4305300" y="0"/>
                  </a:lnTo>
                  <a:lnTo>
                    <a:pt x="4305300" y="38100"/>
                  </a:lnTo>
                  <a:close/>
                </a:path>
              </a:pathLst>
            </a:custGeom>
            <a:solidFill>
              <a:srgbClr val="D0D5D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243636" y="11915774"/>
            <a:ext cx="457200" cy="457200"/>
            <a:chOff x="0" y="0"/>
            <a:chExt cx="6096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304800" y="609600"/>
                  </a:moveTo>
                  <a:lnTo>
                    <a:pt x="216281" y="596519"/>
                  </a:lnTo>
                  <a:lnTo>
                    <a:pt x="135382" y="558292"/>
                  </a:lnTo>
                  <a:lnTo>
                    <a:pt x="69088" y="498221"/>
                  </a:lnTo>
                  <a:lnTo>
                    <a:pt x="23114" y="421513"/>
                  </a:lnTo>
                  <a:lnTo>
                    <a:pt x="1524" y="334645"/>
                  </a:lnTo>
                  <a:lnTo>
                    <a:pt x="0" y="304800"/>
                  </a:lnTo>
                  <a:lnTo>
                    <a:pt x="381" y="289814"/>
                  </a:lnTo>
                  <a:lnTo>
                    <a:pt x="17780" y="202184"/>
                  </a:lnTo>
                  <a:lnTo>
                    <a:pt x="59944" y="123190"/>
                  </a:lnTo>
                  <a:lnTo>
                    <a:pt x="123190" y="59944"/>
                  </a:lnTo>
                  <a:lnTo>
                    <a:pt x="202184" y="17780"/>
                  </a:lnTo>
                  <a:lnTo>
                    <a:pt x="289814" y="381"/>
                  </a:lnTo>
                  <a:lnTo>
                    <a:pt x="304800" y="0"/>
                  </a:lnTo>
                  <a:lnTo>
                    <a:pt x="319786" y="381"/>
                  </a:lnTo>
                  <a:lnTo>
                    <a:pt x="407416" y="17780"/>
                  </a:lnTo>
                  <a:lnTo>
                    <a:pt x="486410" y="59944"/>
                  </a:lnTo>
                  <a:lnTo>
                    <a:pt x="549656" y="123190"/>
                  </a:lnTo>
                  <a:lnTo>
                    <a:pt x="591820" y="202057"/>
                  </a:lnTo>
                  <a:lnTo>
                    <a:pt x="609219" y="289814"/>
                  </a:lnTo>
                  <a:lnTo>
                    <a:pt x="609600" y="304800"/>
                  </a:lnTo>
                  <a:lnTo>
                    <a:pt x="609219" y="319786"/>
                  </a:lnTo>
                  <a:lnTo>
                    <a:pt x="591820" y="407416"/>
                  </a:lnTo>
                  <a:lnTo>
                    <a:pt x="549656" y="486283"/>
                  </a:lnTo>
                  <a:lnTo>
                    <a:pt x="486410" y="549529"/>
                  </a:lnTo>
                  <a:lnTo>
                    <a:pt x="407543" y="591693"/>
                  </a:lnTo>
                  <a:lnTo>
                    <a:pt x="319786" y="609092"/>
                  </a:lnTo>
                  <a:lnTo>
                    <a:pt x="304800" y="609600"/>
                  </a:lnTo>
                  <a:close/>
                </a:path>
              </a:pathLst>
            </a:custGeom>
            <a:solidFill>
              <a:srgbClr val="60A5F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258048" y="12144374"/>
            <a:ext cx="3243262" cy="28575"/>
            <a:chOff x="0" y="0"/>
            <a:chExt cx="4324350" cy="38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24350" cy="38100"/>
            </a:xfrm>
            <a:custGeom>
              <a:avLst/>
              <a:gdLst/>
              <a:ahLst/>
              <a:cxnLst/>
              <a:rect r="r" b="b" t="t" l="l"/>
              <a:pathLst>
                <a:path h="38100" w="4324350">
                  <a:moveTo>
                    <a:pt x="432435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4324350" y="0"/>
                  </a:lnTo>
                  <a:lnTo>
                    <a:pt x="4324350" y="38100"/>
                  </a:lnTo>
                  <a:close/>
                </a:path>
              </a:pathLst>
            </a:custGeom>
            <a:solidFill>
              <a:srgbClr val="D0D5D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129961" y="11915774"/>
            <a:ext cx="457200" cy="457200"/>
            <a:chOff x="0" y="0"/>
            <a:chExt cx="6096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304800" y="609600"/>
                  </a:moveTo>
                  <a:lnTo>
                    <a:pt x="216281" y="596519"/>
                  </a:lnTo>
                  <a:lnTo>
                    <a:pt x="135382" y="558292"/>
                  </a:lnTo>
                  <a:lnTo>
                    <a:pt x="69088" y="498221"/>
                  </a:lnTo>
                  <a:lnTo>
                    <a:pt x="23114" y="421513"/>
                  </a:lnTo>
                  <a:lnTo>
                    <a:pt x="1524" y="334645"/>
                  </a:lnTo>
                  <a:lnTo>
                    <a:pt x="0" y="304800"/>
                  </a:lnTo>
                  <a:lnTo>
                    <a:pt x="381" y="289814"/>
                  </a:lnTo>
                  <a:lnTo>
                    <a:pt x="17780" y="202184"/>
                  </a:lnTo>
                  <a:lnTo>
                    <a:pt x="59944" y="123190"/>
                  </a:lnTo>
                  <a:lnTo>
                    <a:pt x="123190" y="59944"/>
                  </a:lnTo>
                  <a:lnTo>
                    <a:pt x="202184" y="17780"/>
                  </a:lnTo>
                  <a:lnTo>
                    <a:pt x="289814" y="381"/>
                  </a:lnTo>
                  <a:lnTo>
                    <a:pt x="304800" y="0"/>
                  </a:lnTo>
                  <a:lnTo>
                    <a:pt x="319786" y="381"/>
                  </a:lnTo>
                  <a:lnTo>
                    <a:pt x="407416" y="17780"/>
                  </a:lnTo>
                  <a:lnTo>
                    <a:pt x="486410" y="59944"/>
                  </a:lnTo>
                  <a:lnTo>
                    <a:pt x="549656" y="123190"/>
                  </a:lnTo>
                  <a:lnTo>
                    <a:pt x="591820" y="202057"/>
                  </a:lnTo>
                  <a:lnTo>
                    <a:pt x="609219" y="289814"/>
                  </a:lnTo>
                  <a:lnTo>
                    <a:pt x="609600" y="304800"/>
                  </a:lnTo>
                  <a:lnTo>
                    <a:pt x="609219" y="319786"/>
                  </a:lnTo>
                  <a:lnTo>
                    <a:pt x="591820" y="407416"/>
                  </a:lnTo>
                  <a:lnTo>
                    <a:pt x="549656" y="486283"/>
                  </a:lnTo>
                  <a:lnTo>
                    <a:pt x="486410" y="549529"/>
                  </a:lnTo>
                  <a:lnTo>
                    <a:pt x="407543" y="591693"/>
                  </a:lnTo>
                  <a:lnTo>
                    <a:pt x="319913" y="609092"/>
                  </a:lnTo>
                  <a:lnTo>
                    <a:pt x="304800" y="609600"/>
                  </a:lnTo>
                  <a:close/>
                </a:path>
              </a:pathLst>
            </a:custGeom>
            <a:solidFill>
              <a:srgbClr val="93C4FD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215811" y="12144374"/>
            <a:ext cx="3243262" cy="28575"/>
            <a:chOff x="0" y="0"/>
            <a:chExt cx="4324350" cy="38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324350" cy="38100"/>
            </a:xfrm>
            <a:custGeom>
              <a:avLst/>
              <a:gdLst/>
              <a:ahLst/>
              <a:cxnLst/>
              <a:rect r="r" b="b" t="t" l="l"/>
              <a:pathLst>
                <a:path h="38100" w="4324350">
                  <a:moveTo>
                    <a:pt x="432435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4324350" y="0"/>
                  </a:lnTo>
                  <a:lnTo>
                    <a:pt x="4324350" y="38100"/>
                  </a:lnTo>
                  <a:close/>
                </a:path>
              </a:pathLst>
            </a:custGeom>
            <a:solidFill>
              <a:srgbClr val="D0D5DA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6073436" y="11915774"/>
            <a:ext cx="457200" cy="457200"/>
            <a:chOff x="0" y="0"/>
            <a:chExt cx="609600" cy="6096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304800" y="609600"/>
                  </a:moveTo>
                  <a:lnTo>
                    <a:pt x="216281" y="596519"/>
                  </a:lnTo>
                  <a:lnTo>
                    <a:pt x="135382" y="558292"/>
                  </a:lnTo>
                  <a:lnTo>
                    <a:pt x="69088" y="498221"/>
                  </a:lnTo>
                  <a:lnTo>
                    <a:pt x="23114" y="421513"/>
                  </a:lnTo>
                  <a:lnTo>
                    <a:pt x="1397" y="334645"/>
                  </a:lnTo>
                  <a:lnTo>
                    <a:pt x="0" y="304800"/>
                  </a:lnTo>
                  <a:lnTo>
                    <a:pt x="381" y="289814"/>
                  </a:lnTo>
                  <a:lnTo>
                    <a:pt x="17780" y="202184"/>
                  </a:lnTo>
                  <a:lnTo>
                    <a:pt x="59944" y="123190"/>
                  </a:lnTo>
                  <a:lnTo>
                    <a:pt x="123190" y="59944"/>
                  </a:lnTo>
                  <a:lnTo>
                    <a:pt x="202184" y="17780"/>
                  </a:lnTo>
                  <a:lnTo>
                    <a:pt x="289814" y="381"/>
                  </a:lnTo>
                  <a:lnTo>
                    <a:pt x="304800" y="0"/>
                  </a:lnTo>
                  <a:lnTo>
                    <a:pt x="319786" y="381"/>
                  </a:lnTo>
                  <a:lnTo>
                    <a:pt x="407416" y="17780"/>
                  </a:lnTo>
                  <a:lnTo>
                    <a:pt x="486410" y="59944"/>
                  </a:lnTo>
                  <a:lnTo>
                    <a:pt x="549656" y="123190"/>
                  </a:lnTo>
                  <a:lnTo>
                    <a:pt x="591820" y="202057"/>
                  </a:lnTo>
                  <a:lnTo>
                    <a:pt x="609219" y="289814"/>
                  </a:lnTo>
                  <a:lnTo>
                    <a:pt x="609600" y="304800"/>
                  </a:lnTo>
                  <a:lnTo>
                    <a:pt x="609219" y="319786"/>
                  </a:lnTo>
                  <a:lnTo>
                    <a:pt x="591820" y="407416"/>
                  </a:lnTo>
                  <a:lnTo>
                    <a:pt x="549656" y="486283"/>
                  </a:lnTo>
                  <a:lnTo>
                    <a:pt x="486410" y="549529"/>
                  </a:lnTo>
                  <a:lnTo>
                    <a:pt x="407543" y="591693"/>
                  </a:lnTo>
                  <a:lnTo>
                    <a:pt x="319913" y="609092"/>
                  </a:lnTo>
                  <a:lnTo>
                    <a:pt x="304800" y="609600"/>
                  </a:lnTo>
                  <a:close/>
                </a:path>
              </a:pathLst>
            </a:custGeom>
            <a:solidFill>
              <a:srgbClr val="BEDAFE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2336064" y="13373100"/>
            <a:ext cx="130960" cy="190498"/>
            <a:chOff x="0" y="0"/>
            <a:chExt cx="174614" cy="25399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4625" cy="254000"/>
            </a:xfrm>
            <a:custGeom>
              <a:avLst/>
              <a:gdLst/>
              <a:ahLst/>
              <a:cxnLst/>
              <a:rect r="r" b="b" t="t" l="l"/>
              <a:pathLst>
                <a:path h="254000" w="174625">
                  <a:moveTo>
                    <a:pt x="0" y="0"/>
                  </a:moveTo>
                  <a:lnTo>
                    <a:pt x="174625" y="0"/>
                  </a:lnTo>
                  <a:lnTo>
                    <a:pt x="174625" y="254000"/>
                  </a:lnTo>
                  <a:lnTo>
                    <a:pt x="0" y="25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559" r="6" b="-1558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601949" y="13073062"/>
            <a:ext cx="2400300" cy="485775"/>
            <a:chOff x="0" y="0"/>
            <a:chExt cx="320040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200400" cy="647700"/>
            </a:xfrm>
            <a:custGeom>
              <a:avLst/>
              <a:gdLst/>
              <a:ahLst/>
              <a:cxnLst/>
              <a:rect r="r" b="b" t="t" l="l"/>
              <a:pathLst>
                <a:path h="647700" w="3200400">
                  <a:moveTo>
                    <a:pt x="313436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3134360" y="0"/>
                  </a:lnTo>
                  <a:lnTo>
                    <a:pt x="3198495" y="56388"/>
                  </a:lnTo>
                  <a:lnTo>
                    <a:pt x="3200400" y="66167"/>
                  </a:lnTo>
                  <a:lnTo>
                    <a:pt x="3200400" y="581660"/>
                  </a:lnTo>
                  <a:lnTo>
                    <a:pt x="3144012" y="645795"/>
                  </a:lnTo>
                  <a:lnTo>
                    <a:pt x="313423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5773399" y="13215936"/>
            <a:ext cx="200023" cy="200023"/>
            <a:chOff x="0" y="0"/>
            <a:chExt cx="266698" cy="26669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56987" y="2969856"/>
            <a:ext cx="8001475" cy="7001259"/>
            <a:chOff x="0" y="0"/>
            <a:chExt cx="10668634" cy="933501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0668000" cy="38100"/>
              <a:chOff x="0" y="0"/>
              <a:chExt cx="10668000" cy="381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0668000" cy="38100"/>
              </a:xfrm>
              <a:custGeom>
                <a:avLst/>
                <a:gdLst/>
                <a:ahLst/>
                <a:cxnLst/>
                <a:rect r="r" b="b" t="t" l="l"/>
                <a:pathLst>
                  <a:path h="38100" w="10668000">
                    <a:moveTo>
                      <a:pt x="106680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668000" y="0"/>
                    </a:lnTo>
                    <a:lnTo>
                      <a:pt x="10668000" y="381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28574" y="495300"/>
              <a:ext cx="5153660" cy="2743200"/>
              <a:chOff x="0" y="0"/>
              <a:chExt cx="5153660" cy="27432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495812"/>
              <a:ext cx="71120" cy="2743200"/>
              <a:chOff x="0" y="0"/>
              <a:chExt cx="71120" cy="27432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361950" y="800100"/>
              <a:ext cx="609600" cy="762000"/>
              <a:chOff x="0" y="0"/>
              <a:chExt cx="609600" cy="7620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6096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609600">
                    <a:moveTo>
                      <a:pt x="304800" y="762000"/>
                    </a:moveTo>
                    <a:lnTo>
                      <a:pt x="216281" y="748919"/>
                    </a:lnTo>
                    <a:lnTo>
                      <a:pt x="135382" y="710692"/>
                    </a:lnTo>
                    <a:lnTo>
                      <a:pt x="69088" y="650621"/>
                    </a:lnTo>
                    <a:lnTo>
                      <a:pt x="23114" y="573913"/>
                    </a:lnTo>
                    <a:lnTo>
                      <a:pt x="1524" y="487045"/>
                    </a:lnTo>
                    <a:lnTo>
                      <a:pt x="0" y="457200"/>
                    </a:lnTo>
                    <a:lnTo>
                      <a:pt x="0" y="304800"/>
                    </a:lnTo>
                    <a:lnTo>
                      <a:pt x="13081" y="216281"/>
                    </a:lnTo>
                    <a:lnTo>
                      <a:pt x="51308" y="135382"/>
                    </a:lnTo>
                    <a:lnTo>
                      <a:pt x="111379" y="69215"/>
                    </a:lnTo>
                    <a:lnTo>
                      <a:pt x="188087" y="23241"/>
                    </a:lnTo>
                    <a:lnTo>
                      <a:pt x="274955" y="1524"/>
                    </a:lnTo>
                    <a:lnTo>
                      <a:pt x="304800" y="0"/>
                    </a:lnTo>
                    <a:lnTo>
                      <a:pt x="319786" y="381"/>
                    </a:lnTo>
                    <a:lnTo>
                      <a:pt x="407416" y="17780"/>
                    </a:lnTo>
                    <a:lnTo>
                      <a:pt x="486410" y="59944"/>
                    </a:lnTo>
                    <a:lnTo>
                      <a:pt x="549656" y="123190"/>
                    </a:lnTo>
                    <a:lnTo>
                      <a:pt x="591820" y="202057"/>
                    </a:lnTo>
                    <a:lnTo>
                      <a:pt x="609219" y="289687"/>
                    </a:lnTo>
                    <a:lnTo>
                      <a:pt x="609600" y="304800"/>
                    </a:lnTo>
                    <a:lnTo>
                      <a:pt x="609600" y="457200"/>
                    </a:lnTo>
                    <a:lnTo>
                      <a:pt x="596519" y="545719"/>
                    </a:lnTo>
                    <a:lnTo>
                      <a:pt x="558292" y="626618"/>
                    </a:lnTo>
                    <a:lnTo>
                      <a:pt x="498221" y="692912"/>
                    </a:lnTo>
                    <a:lnTo>
                      <a:pt x="421513" y="738886"/>
                    </a:lnTo>
                    <a:lnTo>
                      <a:pt x="334772" y="760603"/>
                    </a:lnTo>
                    <a:lnTo>
                      <a:pt x="304800" y="762000"/>
                    </a:lnTo>
                    <a:close/>
                  </a:path>
                </a:pathLst>
              </a:custGeom>
              <a:solidFill>
                <a:srgbClr val="DAE9FE"/>
              </a:solidFill>
            </p:spPr>
          </p:sp>
        </p:grpSp>
        <p:grpSp>
          <p:nvGrpSpPr>
            <p:cNvPr name="Group 40" id="40"/>
            <p:cNvGrpSpPr>
              <a:grpSpLocks noChangeAspect="true"/>
            </p:cNvGrpSpPr>
            <p:nvPr/>
          </p:nvGrpSpPr>
          <p:grpSpPr>
            <a:xfrm rot="0">
              <a:off x="514350" y="1047750"/>
              <a:ext cx="304798" cy="266698"/>
              <a:chOff x="0" y="0"/>
              <a:chExt cx="304798" cy="266698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304800" cy="266700"/>
              </a:xfrm>
              <a:custGeom>
                <a:avLst/>
                <a:gdLst/>
                <a:ahLst/>
                <a:cxnLst/>
                <a:rect r="r" b="b" t="t" l="l"/>
                <a:pathLst>
                  <a:path h="2667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266700"/>
                    </a:lnTo>
                    <a:lnTo>
                      <a:pt x="0" y="2667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1174752" y="923540"/>
              <a:ext cx="2592070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42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Web Dashboard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336550" y="1751816"/>
              <a:ext cx="4558030" cy="792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800" spc="-112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Interactive forecasting, visualization, and energy planning tools for users.</a:t>
              </a:r>
            </a:p>
          </p:txBody>
        </p:sp>
        <p:grpSp>
          <p:nvGrpSpPr>
            <p:cNvPr name="Group 44" id="44"/>
            <p:cNvGrpSpPr/>
            <p:nvPr/>
          </p:nvGrpSpPr>
          <p:grpSpPr>
            <a:xfrm rot="0">
              <a:off x="5514974" y="495300"/>
              <a:ext cx="5153660" cy="2743200"/>
              <a:chOff x="0" y="0"/>
              <a:chExt cx="5153660" cy="27432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46" id="46"/>
            <p:cNvGrpSpPr/>
            <p:nvPr/>
          </p:nvGrpSpPr>
          <p:grpSpPr>
            <a:xfrm rot="0">
              <a:off x="5486400" y="495812"/>
              <a:ext cx="71120" cy="2743200"/>
              <a:chOff x="0" y="0"/>
              <a:chExt cx="71120" cy="27432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48" id="48"/>
            <p:cNvGrpSpPr/>
            <p:nvPr/>
          </p:nvGrpSpPr>
          <p:grpSpPr>
            <a:xfrm rot="0">
              <a:off x="5848350" y="800100"/>
              <a:ext cx="533400" cy="762000"/>
              <a:chOff x="0" y="0"/>
              <a:chExt cx="533400" cy="7620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5334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533400">
                    <a:moveTo>
                      <a:pt x="266700" y="762000"/>
                    </a:moveTo>
                    <a:lnTo>
                      <a:pt x="189230" y="750570"/>
                    </a:lnTo>
                    <a:lnTo>
                      <a:pt x="118491" y="717042"/>
                    </a:lnTo>
                    <a:lnTo>
                      <a:pt x="60452" y="664464"/>
                    </a:lnTo>
                    <a:lnTo>
                      <a:pt x="20320" y="597408"/>
                    </a:lnTo>
                    <a:lnTo>
                      <a:pt x="1270" y="521462"/>
                    </a:lnTo>
                    <a:lnTo>
                      <a:pt x="0" y="495300"/>
                    </a:lnTo>
                    <a:lnTo>
                      <a:pt x="0" y="266700"/>
                    </a:lnTo>
                    <a:lnTo>
                      <a:pt x="11430" y="189230"/>
                    </a:lnTo>
                    <a:lnTo>
                      <a:pt x="44958" y="118491"/>
                    </a:lnTo>
                    <a:lnTo>
                      <a:pt x="97536" y="60579"/>
                    </a:lnTo>
                    <a:lnTo>
                      <a:pt x="164592" y="20320"/>
                    </a:lnTo>
                    <a:lnTo>
                      <a:pt x="240538" y="1270"/>
                    </a:lnTo>
                    <a:lnTo>
                      <a:pt x="266700" y="0"/>
                    </a:lnTo>
                    <a:lnTo>
                      <a:pt x="279781" y="381"/>
                    </a:lnTo>
                    <a:lnTo>
                      <a:pt x="356489" y="15621"/>
                    </a:lnTo>
                    <a:lnTo>
                      <a:pt x="425577" y="52578"/>
                    </a:lnTo>
                    <a:lnTo>
                      <a:pt x="480949" y="107950"/>
                    </a:lnTo>
                    <a:lnTo>
                      <a:pt x="517906" y="177038"/>
                    </a:lnTo>
                    <a:lnTo>
                      <a:pt x="533146" y="253746"/>
                    </a:lnTo>
                    <a:lnTo>
                      <a:pt x="533400" y="266700"/>
                    </a:lnTo>
                    <a:lnTo>
                      <a:pt x="533400" y="495300"/>
                    </a:lnTo>
                    <a:lnTo>
                      <a:pt x="521970" y="572770"/>
                    </a:lnTo>
                    <a:lnTo>
                      <a:pt x="488442" y="643509"/>
                    </a:lnTo>
                    <a:lnTo>
                      <a:pt x="435864" y="701548"/>
                    </a:lnTo>
                    <a:lnTo>
                      <a:pt x="368681" y="741807"/>
                    </a:lnTo>
                    <a:lnTo>
                      <a:pt x="292735" y="760857"/>
                    </a:lnTo>
                    <a:lnTo>
                      <a:pt x="266700" y="762000"/>
                    </a:lnTo>
                    <a:close/>
                  </a:path>
                </a:pathLst>
              </a:custGeom>
              <a:solidFill>
                <a:srgbClr val="ECE8FE"/>
              </a:solidFill>
            </p:spPr>
          </p:sp>
        </p:grpSp>
        <p:grpSp>
          <p:nvGrpSpPr>
            <p:cNvPr name="Group 50" id="50"/>
            <p:cNvGrpSpPr>
              <a:grpSpLocks noChangeAspect="true"/>
            </p:cNvGrpSpPr>
            <p:nvPr/>
          </p:nvGrpSpPr>
          <p:grpSpPr>
            <a:xfrm rot="0">
              <a:off x="6010276" y="1028700"/>
              <a:ext cx="209548" cy="304798"/>
              <a:chOff x="0" y="0"/>
              <a:chExt cx="209548" cy="304798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20955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9550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9"/>
                <a:stretch>
                  <a:fillRect l="0" t="0" r="0" b="0"/>
                </a:stretch>
              </a:blipFill>
            </p:spPr>
          </p:sp>
        </p:grpSp>
        <p:sp>
          <p:nvSpPr>
            <p:cNvPr name="TextBox 52" id="52"/>
            <p:cNvSpPr txBox="true"/>
            <p:nvPr/>
          </p:nvSpPr>
          <p:spPr>
            <a:xfrm rot="0">
              <a:off x="6584950" y="923540"/>
              <a:ext cx="2617470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27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Virtual Assistant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5822952" y="1751816"/>
              <a:ext cx="4140200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800" spc="-15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Voice-powered energy insights: "How much energy will I produce tomorrow?"</a:t>
              </a:r>
            </a:p>
          </p:txBody>
        </p:sp>
        <p:grpSp>
          <p:nvGrpSpPr>
            <p:cNvPr name="Group 54" id="54"/>
            <p:cNvGrpSpPr/>
            <p:nvPr/>
          </p:nvGrpSpPr>
          <p:grpSpPr>
            <a:xfrm rot="0">
              <a:off x="28574" y="3543300"/>
              <a:ext cx="5153660" cy="2743200"/>
              <a:chOff x="0" y="0"/>
              <a:chExt cx="5153660" cy="27432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3543812"/>
              <a:ext cx="71120" cy="2743200"/>
              <a:chOff x="0" y="0"/>
              <a:chExt cx="71120" cy="27432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sp>
          <p:nvSpPr>
            <p:cNvPr name="Freeform 58" id="58"/>
            <p:cNvSpPr/>
            <p:nvPr/>
          </p:nvSpPr>
          <p:spPr>
            <a:xfrm flipH="false" flipV="false" rot="0">
              <a:off x="361950" y="3848100"/>
              <a:ext cx="685800" cy="762000"/>
            </a:xfrm>
            <a:custGeom>
              <a:avLst/>
              <a:gdLst/>
              <a:ahLst/>
              <a:cxnLst/>
              <a:rect r="r" b="b" t="t" l="l"/>
              <a:pathLst>
                <a:path h="7620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9" id="59"/>
            <p:cNvGrpSpPr>
              <a:grpSpLocks noChangeAspect="true"/>
            </p:cNvGrpSpPr>
            <p:nvPr/>
          </p:nvGrpSpPr>
          <p:grpSpPr>
            <a:xfrm rot="0">
              <a:off x="514350" y="4076700"/>
              <a:ext cx="380998" cy="304798"/>
              <a:chOff x="0" y="0"/>
              <a:chExt cx="380998" cy="304798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3810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 l="0" t="0" r="0" b="0"/>
                </a:stretch>
              </a:blipFill>
            </p:spPr>
          </p:sp>
        </p:grpSp>
        <p:sp>
          <p:nvSpPr>
            <p:cNvPr name="TextBox 61" id="61"/>
            <p:cNvSpPr txBox="true"/>
            <p:nvPr/>
          </p:nvSpPr>
          <p:spPr>
            <a:xfrm rot="0">
              <a:off x="1250952" y="3971538"/>
              <a:ext cx="2343150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27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IoT Integration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336550" y="4799816"/>
              <a:ext cx="4392930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800" spc="-112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Connect smart meters, panels, and home devices for real-time monitoring.</a:t>
              </a:r>
            </a:p>
          </p:txBody>
        </p:sp>
        <p:grpSp>
          <p:nvGrpSpPr>
            <p:cNvPr name="Group 63" id="63"/>
            <p:cNvGrpSpPr/>
            <p:nvPr/>
          </p:nvGrpSpPr>
          <p:grpSpPr>
            <a:xfrm rot="0">
              <a:off x="5514974" y="3543300"/>
              <a:ext cx="5153660" cy="2743200"/>
              <a:chOff x="0" y="0"/>
              <a:chExt cx="5153660" cy="27432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5" id="65"/>
            <p:cNvGrpSpPr/>
            <p:nvPr/>
          </p:nvGrpSpPr>
          <p:grpSpPr>
            <a:xfrm rot="0">
              <a:off x="5486400" y="3543812"/>
              <a:ext cx="71120" cy="2743200"/>
              <a:chOff x="0" y="0"/>
              <a:chExt cx="71120" cy="274320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67" id="67"/>
            <p:cNvGrpSpPr/>
            <p:nvPr/>
          </p:nvGrpSpPr>
          <p:grpSpPr>
            <a:xfrm rot="0">
              <a:off x="5848350" y="3848100"/>
              <a:ext cx="609600" cy="762000"/>
              <a:chOff x="0" y="0"/>
              <a:chExt cx="609600" cy="762000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6096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609600">
                    <a:moveTo>
                      <a:pt x="304800" y="762000"/>
                    </a:moveTo>
                    <a:lnTo>
                      <a:pt x="216281" y="748919"/>
                    </a:lnTo>
                    <a:lnTo>
                      <a:pt x="135382" y="710692"/>
                    </a:lnTo>
                    <a:lnTo>
                      <a:pt x="69088" y="650621"/>
                    </a:lnTo>
                    <a:lnTo>
                      <a:pt x="23114" y="573913"/>
                    </a:lnTo>
                    <a:lnTo>
                      <a:pt x="1524" y="487045"/>
                    </a:lnTo>
                    <a:lnTo>
                      <a:pt x="0" y="457200"/>
                    </a:lnTo>
                    <a:lnTo>
                      <a:pt x="0" y="304800"/>
                    </a:lnTo>
                    <a:lnTo>
                      <a:pt x="13081" y="216281"/>
                    </a:lnTo>
                    <a:lnTo>
                      <a:pt x="51308" y="135382"/>
                    </a:lnTo>
                    <a:lnTo>
                      <a:pt x="111379" y="69215"/>
                    </a:lnTo>
                    <a:lnTo>
                      <a:pt x="188087" y="23241"/>
                    </a:lnTo>
                    <a:lnTo>
                      <a:pt x="274955" y="1524"/>
                    </a:lnTo>
                    <a:lnTo>
                      <a:pt x="304800" y="0"/>
                    </a:lnTo>
                    <a:lnTo>
                      <a:pt x="319786" y="381"/>
                    </a:lnTo>
                    <a:lnTo>
                      <a:pt x="407416" y="17780"/>
                    </a:lnTo>
                    <a:lnTo>
                      <a:pt x="486410" y="59944"/>
                    </a:lnTo>
                    <a:lnTo>
                      <a:pt x="549656" y="123190"/>
                    </a:lnTo>
                    <a:lnTo>
                      <a:pt x="591820" y="202057"/>
                    </a:lnTo>
                    <a:lnTo>
                      <a:pt x="609219" y="289814"/>
                    </a:lnTo>
                    <a:lnTo>
                      <a:pt x="609600" y="304800"/>
                    </a:lnTo>
                    <a:lnTo>
                      <a:pt x="609600" y="457200"/>
                    </a:lnTo>
                    <a:lnTo>
                      <a:pt x="596519" y="545719"/>
                    </a:lnTo>
                    <a:lnTo>
                      <a:pt x="558292" y="626618"/>
                    </a:lnTo>
                    <a:lnTo>
                      <a:pt x="498221" y="692912"/>
                    </a:lnTo>
                    <a:lnTo>
                      <a:pt x="421513" y="738886"/>
                    </a:lnTo>
                    <a:lnTo>
                      <a:pt x="334772" y="760603"/>
                    </a:lnTo>
                    <a:lnTo>
                      <a:pt x="304800" y="762000"/>
                    </a:lnTo>
                    <a:close/>
                  </a:path>
                </a:pathLst>
              </a:custGeom>
              <a:solidFill>
                <a:srgbClr val="FEE2E2"/>
              </a:solidFill>
            </p:spPr>
          </p:sp>
        </p:grpSp>
        <p:grpSp>
          <p:nvGrpSpPr>
            <p:cNvPr name="Group 69" id="69"/>
            <p:cNvGrpSpPr>
              <a:grpSpLocks noChangeAspect="true"/>
            </p:cNvGrpSpPr>
            <p:nvPr/>
          </p:nvGrpSpPr>
          <p:grpSpPr>
            <a:xfrm rot="0">
              <a:off x="5999680" y="4095750"/>
              <a:ext cx="306942" cy="266698"/>
              <a:chOff x="0" y="0"/>
              <a:chExt cx="306942" cy="266698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306959" cy="266700"/>
              </a:xfrm>
              <a:custGeom>
                <a:avLst/>
                <a:gdLst/>
                <a:ahLst/>
                <a:cxnLst/>
                <a:rect r="r" b="b" t="t" l="l"/>
                <a:pathLst>
                  <a:path h="266700" w="306959">
                    <a:moveTo>
                      <a:pt x="0" y="0"/>
                    </a:moveTo>
                    <a:lnTo>
                      <a:pt x="306959" y="0"/>
                    </a:lnTo>
                    <a:lnTo>
                      <a:pt x="306959" y="266700"/>
                    </a:lnTo>
                    <a:lnTo>
                      <a:pt x="0" y="2667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3"/>
                <a:stretch>
                  <a:fillRect l="0" t="-351" r="5" b="-351"/>
                </a:stretch>
              </a:blipFill>
            </p:spPr>
          </p:sp>
        </p:grpSp>
        <p:sp>
          <p:nvSpPr>
            <p:cNvPr name="TextBox 71" id="71"/>
            <p:cNvSpPr txBox="true"/>
            <p:nvPr/>
          </p:nvSpPr>
          <p:spPr>
            <a:xfrm rot="0">
              <a:off x="6661150" y="3971538"/>
              <a:ext cx="3096260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27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Anomaly Detection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5822952" y="4799816"/>
              <a:ext cx="3841750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50"/>
                </a:lnSpc>
              </a:pPr>
              <a:r>
                <a:rPr lang="en-US" sz="1800" spc="-120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Automatically identify unusual patterns, equipment issues, or failures.</a:t>
              </a:r>
            </a:p>
          </p:txBody>
        </p:sp>
        <p:grpSp>
          <p:nvGrpSpPr>
            <p:cNvPr name="Group 73" id="73"/>
            <p:cNvGrpSpPr/>
            <p:nvPr/>
          </p:nvGrpSpPr>
          <p:grpSpPr>
            <a:xfrm rot="0">
              <a:off x="28574" y="6591300"/>
              <a:ext cx="5153660" cy="2743200"/>
              <a:chOff x="0" y="0"/>
              <a:chExt cx="5153660" cy="2743200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75" id="75"/>
            <p:cNvGrpSpPr/>
            <p:nvPr/>
          </p:nvGrpSpPr>
          <p:grpSpPr>
            <a:xfrm rot="0">
              <a:off x="0" y="6591812"/>
              <a:ext cx="71120" cy="2743200"/>
              <a:chOff x="0" y="0"/>
              <a:chExt cx="71120" cy="27432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77" id="77"/>
            <p:cNvGrpSpPr>
              <a:grpSpLocks noChangeAspect="true"/>
            </p:cNvGrpSpPr>
            <p:nvPr/>
          </p:nvGrpSpPr>
          <p:grpSpPr>
            <a:xfrm rot="0">
              <a:off x="514350" y="7142620"/>
              <a:ext cx="304798" cy="267830"/>
              <a:chOff x="0" y="0"/>
              <a:chExt cx="304798" cy="26783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304800" cy="267843"/>
              </a:xfrm>
              <a:custGeom>
                <a:avLst/>
                <a:gdLst/>
                <a:ahLst/>
                <a:cxnLst/>
                <a:rect r="r" b="b" t="t" l="l"/>
                <a:pathLst>
                  <a:path h="267843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267843"/>
                    </a:lnTo>
                    <a:lnTo>
                      <a:pt x="0" y="26784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-212" t="0" r="-211" b="4"/>
                </a:stretch>
              </a:blipFill>
            </p:spPr>
          </p:sp>
        </p:grpSp>
        <p:sp>
          <p:nvSpPr>
            <p:cNvPr name="TextBox 79" id="79"/>
            <p:cNvSpPr txBox="true"/>
            <p:nvPr/>
          </p:nvSpPr>
          <p:spPr>
            <a:xfrm rot="0">
              <a:off x="1174752" y="7019538"/>
              <a:ext cx="2636520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35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Carbon Tracking</a:t>
              </a:r>
            </a:p>
          </p:txBody>
        </p:sp>
        <p:sp>
          <p:nvSpPr>
            <p:cNvPr name="TextBox 80" id="80"/>
            <p:cNvSpPr txBox="true"/>
            <p:nvPr/>
          </p:nvSpPr>
          <p:spPr>
            <a:xfrm rot="0">
              <a:off x="336550" y="7847816"/>
              <a:ext cx="3787140" cy="1173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800" spc="-135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Calculate CO₂ savings and environmental impact of solar adoption.</a:t>
              </a:r>
            </a:p>
          </p:txBody>
        </p:sp>
        <p:grpSp>
          <p:nvGrpSpPr>
            <p:cNvPr name="Group 81" id="81"/>
            <p:cNvGrpSpPr/>
            <p:nvPr/>
          </p:nvGrpSpPr>
          <p:grpSpPr>
            <a:xfrm rot="0">
              <a:off x="5514974" y="6591300"/>
              <a:ext cx="5153660" cy="2743200"/>
              <a:chOff x="0" y="0"/>
              <a:chExt cx="5153660" cy="27432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5153025" cy="2743200"/>
              </a:xfrm>
              <a:custGeom>
                <a:avLst/>
                <a:gdLst/>
                <a:ahLst/>
                <a:cxnLst/>
                <a:rect r="r" b="b" t="t" l="l"/>
                <a:pathLst>
                  <a:path h="2743200" w="5153025">
                    <a:moveTo>
                      <a:pt x="5086985" y="2743200"/>
                    </a:moveTo>
                    <a:lnTo>
                      <a:pt x="41275" y="2743200"/>
                    </a:lnTo>
                    <a:lnTo>
                      <a:pt x="35179" y="2741295"/>
                    </a:lnTo>
                    <a:lnTo>
                      <a:pt x="0" y="2677160"/>
                    </a:lnTo>
                    <a:lnTo>
                      <a:pt x="0" y="2667000"/>
                    </a:lnTo>
                    <a:lnTo>
                      <a:pt x="0" y="66040"/>
                    </a:lnTo>
                    <a:lnTo>
                      <a:pt x="41275" y="0"/>
                    </a:lnTo>
                    <a:lnTo>
                      <a:pt x="5086985" y="0"/>
                    </a:lnTo>
                    <a:lnTo>
                      <a:pt x="5151120" y="56388"/>
                    </a:lnTo>
                    <a:lnTo>
                      <a:pt x="5153025" y="66167"/>
                    </a:lnTo>
                    <a:lnTo>
                      <a:pt x="5153025" y="2677160"/>
                    </a:lnTo>
                    <a:lnTo>
                      <a:pt x="5096637" y="2741295"/>
                    </a:lnTo>
                    <a:lnTo>
                      <a:pt x="5086858" y="27432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3" id="83"/>
            <p:cNvGrpSpPr/>
            <p:nvPr/>
          </p:nvGrpSpPr>
          <p:grpSpPr>
            <a:xfrm rot="0">
              <a:off x="5486400" y="6591812"/>
              <a:ext cx="71120" cy="2743200"/>
              <a:chOff x="0" y="0"/>
              <a:chExt cx="71120" cy="2743200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70612" cy="2742311"/>
              </a:xfrm>
              <a:custGeom>
                <a:avLst/>
                <a:gdLst/>
                <a:ahLst/>
                <a:cxnLst/>
                <a:rect r="r" b="b" t="t" l="l"/>
                <a:pathLst>
                  <a:path h="2742311" w="70612">
                    <a:moveTo>
                      <a:pt x="70612" y="2742184"/>
                    </a:moveTo>
                    <a:lnTo>
                      <a:pt x="5588" y="2695702"/>
                    </a:lnTo>
                    <a:lnTo>
                      <a:pt x="0" y="2666492"/>
                    </a:lnTo>
                    <a:lnTo>
                      <a:pt x="0" y="75692"/>
                    </a:lnTo>
                    <a:lnTo>
                      <a:pt x="46990" y="5080"/>
                    </a:lnTo>
                    <a:lnTo>
                      <a:pt x="70612" y="0"/>
                    </a:lnTo>
                    <a:lnTo>
                      <a:pt x="66421" y="6985"/>
                    </a:lnTo>
                    <a:lnTo>
                      <a:pt x="62738" y="21844"/>
                    </a:lnTo>
                    <a:lnTo>
                      <a:pt x="60325" y="33528"/>
                    </a:lnTo>
                    <a:lnTo>
                      <a:pt x="58547" y="46482"/>
                    </a:lnTo>
                    <a:lnTo>
                      <a:pt x="57531" y="60579"/>
                    </a:lnTo>
                    <a:lnTo>
                      <a:pt x="57150" y="75819"/>
                    </a:lnTo>
                    <a:lnTo>
                      <a:pt x="57150" y="2666619"/>
                    </a:lnTo>
                    <a:lnTo>
                      <a:pt x="66421" y="2735326"/>
                    </a:lnTo>
                    <a:lnTo>
                      <a:pt x="70612" y="2742311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85" id="85"/>
            <p:cNvGrpSpPr/>
            <p:nvPr/>
          </p:nvGrpSpPr>
          <p:grpSpPr>
            <a:xfrm rot="0">
              <a:off x="5848350" y="6896100"/>
              <a:ext cx="533400" cy="762000"/>
              <a:chOff x="0" y="0"/>
              <a:chExt cx="533400" cy="762000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533400" cy="762000"/>
              </a:xfrm>
              <a:custGeom>
                <a:avLst/>
                <a:gdLst/>
                <a:ahLst/>
                <a:cxnLst/>
                <a:rect r="r" b="b" t="t" l="l"/>
                <a:pathLst>
                  <a:path h="762000" w="533400">
                    <a:moveTo>
                      <a:pt x="266700" y="762000"/>
                    </a:moveTo>
                    <a:lnTo>
                      <a:pt x="189230" y="750570"/>
                    </a:lnTo>
                    <a:lnTo>
                      <a:pt x="118491" y="717042"/>
                    </a:lnTo>
                    <a:lnTo>
                      <a:pt x="60452" y="664464"/>
                    </a:lnTo>
                    <a:lnTo>
                      <a:pt x="20320" y="597408"/>
                    </a:lnTo>
                    <a:lnTo>
                      <a:pt x="1270" y="521462"/>
                    </a:lnTo>
                    <a:lnTo>
                      <a:pt x="0" y="495300"/>
                    </a:lnTo>
                    <a:lnTo>
                      <a:pt x="0" y="266700"/>
                    </a:lnTo>
                    <a:lnTo>
                      <a:pt x="11430" y="189230"/>
                    </a:lnTo>
                    <a:lnTo>
                      <a:pt x="44958" y="118491"/>
                    </a:lnTo>
                    <a:lnTo>
                      <a:pt x="97536" y="60579"/>
                    </a:lnTo>
                    <a:lnTo>
                      <a:pt x="164592" y="20320"/>
                    </a:lnTo>
                    <a:lnTo>
                      <a:pt x="240538" y="1270"/>
                    </a:lnTo>
                    <a:lnTo>
                      <a:pt x="266700" y="0"/>
                    </a:lnTo>
                    <a:lnTo>
                      <a:pt x="279781" y="381"/>
                    </a:lnTo>
                    <a:lnTo>
                      <a:pt x="356489" y="15621"/>
                    </a:lnTo>
                    <a:lnTo>
                      <a:pt x="425577" y="52578"/>
                    </a:lnTo>
                    <a:lnTo>
                      <a:pt x="480949" y="107950"/>
                    </a:lnTo>
                    <a:lnTo>
                      <a:pt x="517906" y="177038"/>
                    </a:lnTo>
                    <a:lnTo>
                      <a:pt x="533146" y="253746"/>
                    </a:lnTo>
                    <a:lnTo>
                      <a:pt x="533400" y="266700"/>
                    </a:lnTo>
                    <a:lnTo>
                      <a:pt x="533400" y="495300"/>
                    </a:lnTo>
                    <a:lnTo>
                      <a:pt x="521970" y="572770"/>
                    </a:lnTo>
                    <a:lnTo>
                      <a:pt x="488442" y="643509"/>
                    </a:lnTo>
                    <a:lnTo>
                      <a:pt x="435864" y="701548"/>
                    </a:lnTo>
                    <a:lnTo>
                      <a:pt x="368681" y="741807"/>
                    </a:lnTo>
                    <a:lnTo>
                      <a:pt x="292735" y="760857"/>
                    </a:lnTo>
                    <a:lnTo>
                      <a:pt x="266700" y="762000"/>
                    </a:lnTo>
                    <a:close/>
                  </a:path>
                </a:pathLst>
              </a:custGeom>
              <a:solidFill>
                <a:srgbClr val="FEF2C7"/>
              </a:solidFill>
            </p:spPr>
          </p:sp>
        </p:grpSp>
        <p:grpSp>
          <p:nvGrpSpPr>
            <p:cNvPr name="Group 87" id="87"/>
            <p:cNvGrpSpPr>
              <a:grpSpLocks noChangeAspect="true"/>
            </p:cNvGrpSpPr>
            <p:nvPr/>
          </p:nvGrpSpPr>
          <p:grpSpPr>
            <a:xfrm rot="0">
              <a:off x="6010276" y="7124700"/>
              <a:ext cx="209548" cy="304798"/>
              <a:chOff x="0" y="0"/>
              <a:chExt cx="209548" cy="304798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20955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9550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0" t="0" r="0" b="0"/>
                </a:stretch>
              </a:blipFill>
            </p:spPr>
          </p:sp>
        </p:grpSp>
        <p:sp>
          <p:nvSpPr>
            <p:cNvPr name="TextBox 89" id="89"/>
            <p:cNvSpPr txBox="true"/>
            <p:nvPr/>
          </p:nvSpPr>
          <p:spPr>
            <a:xfrm rot="0">
              <a:off x="6584950" y="7019538"/>
              <a:ext cx="1844038" cy="4478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42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Mobile App</a:t>
              </a:r>
            </a:p>
          </p:txBody>
        </p:sp>
        <p:sp>
          <p:nvSpPr>
            <p:cNvPr name="TextBox 90" id="90"/>
            <p:cNvSpPr txBox="true"/>
            <p:nvPr/>
          </p:nvSpPr>
          <p:spPr>
            <a:xfrm rot="0">
              <a:off x="5822952" y="7847816"/>
              <a:ext cx="3863340" cy="792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50"/>
                </a:lnSpc>
              </a:pPr>
              <a:r>
                <a:rPr lang="en-US" sz="1800" spc="-112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On-the-go energy monitoring, alerts, and usage optimization.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657462" y="10085415"/>
            <a:ext cx="8001000" cy="28575"/>
            <a:chOff x="0" y="0"/>
            <a:chExt cx="10668000" cy="381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0668000" cy="38100"/>
            </a:xfrm>
            <a:custGeom>
              <a:avLst/>
              <a:gdLst/>
              <a:ahLst/>
              <a:cxnLst/>
              <a:rect r="r" b="b" t="t" l="l"/>
              <a:pathLst>
                <a:path h="38100" w="10668000">
                  <a:moveTo>
                    <a:pt x="106680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668000" y="0"/>
                  </a:lnTo>
                  <a:lnTo>
                    <a:pt x="106680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Freeform 93" id="93"/>
          <p:cNvSpPr/>
          <p:nvPr/>
        </p:nvSpPr>
        <p:spPr>
          <a:xfrm flipH="false" flipV="false" rot="0">
            <a:off x="9805927" y="185173"/>
            <a:ext cx="7798848" cy="10239938"/>
          </a:xfrm>
          <a:custGeom>
            <a:avLst/>
            <a:gdLst/>
            <a:ahLst/>
            <a:cxnLst/>
            <a:rect r="r" b="b" t="t" l="l"/>
            <a:pathLst>
              <a:path h="10239938" w="7798848">
                <a:moveTo>
                  <a:pt x="0" y="0"/>
                </a:moveTo>
                <a:lnTo>
                  <a:pt x="7798849" y="0"/>
                </a:lnTo>
                <a:lnTo>
                  <a:pt x="7798849" y="10239938"/>
                </a:lnTo>
                <a:lnTo>
                  <a:pt x="0" y="1023993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527" t="0" r="-8429" b="-2447"/>
            </a:stretch>
          </a:blipFill>
        </p:spPr>
      </p:sp>
      <p:sp>
        <p:nvSpPr>
          <p:cNvPr name="TextBox 94" id="94"/>
          <p:cNvSpPr txBox="true"/>
          <p:nvPr/>
        </p:nvSpPr>
        <p:spPr>
          <a:xfrm rot="0">
            <a:off x="1402556" y="612890"/>
            <a:ext cx="15482888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28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Applications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981074" y="1638896"/>
            <a:ext cx="7333298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97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Building on our predictive models and insights, we propose two user-centric digital solutions to make energy intelligence accessible to all users.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595438" y="11438381"/>
            <a:ext cx="2824162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57">
                <a:solidFill>
                  <a:srgbClr val="1F293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Development Roadmap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725141" y="11969780"/>
            <a:ext cx="120967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75" spc="-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338262" y="12394263"/>
            <a:ext cx="89535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b="true" sz="1500" spc="-12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Prototype </a:t>
            </a:r>
            <a:r>
              <a:rPr lang="en-US" sz="1500" spc="-120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Q3 2025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6385098" y="11969780"/>
            <a:ext cx="168593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75" spc="-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5887938" y="12394263"/>
            <a:ext cx="116300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b="true" sz="1500" spc="-105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Beta Release </a:t>
            </a:r>
            <a:r>
              <a:rPr lang="en-US" sz="1500" spc="-105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Q4 2025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1273655" y="11969780"/>
            <a:ext cx="167640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75" spc="-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0705281" y="12394263"/>
            <a:ext cx="130397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b="true" sz="1500" spc="-9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IoT Integration </a:t>
            </a:r>
            <a:r>
              <a:rPr lang="en-US" sz="1500" spc="-97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Q1 2026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16211994" y="11941617"/>
            <a:ext cx="189546" cy="34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75" spc="-75">
                <a:solidFill>
                  <a:srgbClr val="1F2937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15664158" y="12394263"/>
            <a:ext cx="1285875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b="true" sz="1500" spc="-97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Public Launch </a:t>
            </a:r>
            <a:r>
              <a:rPr lang="en-US" sz="1500" spc="-97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Q3 2026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2571586" y="13204887"/>
            <a:ext cx="5393055" cy="40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2"/>
              </a:lnSpc>
            </a:pPr>
            <a:r>
              <a:rPr lang="en-US" sz="1500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Made with Genspark</a:t>
            </a:r>
          </a:p>
          <a:p>
            <a:pPr algn="l">
              <a:lnSpc>
                <a:spcPts val="1732"/>
              </a:lnSpc>
            </a:pPr>
            <a:r>
              <a:rPr lang="en-US" sz="1725" spc="-30">
                <a:solidFill>
                  <a:srgbClr val="6A7280"/>
                </a:solidFill>
                <a:latin typeface="Montserrat"/>
                <a:ea typeface="Montserrat"/>
                <a:cs typeface="Montserrat"/>
                <a:sym typeface="Montserrat"/>
              </a:rPr>
              <a:t>From Sunlight to Socket: Data-Driven Energy Insights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61797" y="289257"/>
            <a:ext cx="4764405" cy="1478885"/>
            <a:chOff x="0" y="0"/>
            <a:chExt cx="6352540" cy="19718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261988" y="1895647"/>
              <a:ext cx="1828800" cy="76200"/>
              <a:chOff x="0" y="0"/>
              <a:chExt cx="1828800" cy="762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8288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828800">
                    <a:moveTo>
                      <a:pt x="1828800" y="76200"/>
                    </a:moveTo>
                    <a:lnTo>
                      <a:pt x="0" y="76200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76200"/>
                    </a:lnTo>
                    <a:close/>
                  </a:path>
                </a:pathLst>
              </a:custGeom>
              <a:solidFill>
                <a:srgbClr val="3B81F5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6352540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10"/>
                </a:lnSpc>
              </a:pPr>
              <a:r>
                <a:rPr lang="en-US" b="true" sz="7425" spc="-48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Thank </a:t>
              </a:r>
              <a:r>
                <a:rPr lang="en-US" b="true" sz="7425" spc="-480">
                  <a:solidFill>
                    <a:srgbClr val="0DA5E8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You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85848" y="1585179"/>
            <a:ext cx="16612090" cy="113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</a:p>
          <a:p>
            <a:pPr algn="ctr">
              <a:lnSpc>
                <a:spcPts val="6015"/>
              </a:lnSpc>
            </a:pPr>
            <a:r>
              <a:rPr lang="en-US" b="true" sz="5074" spc="-294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Acknowledgements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61860" y="2154274"/>
            <a:ext cx="11949074" cy="4015683"/>
            <a:chOff x="0" y="0"/>
            <a:chExt cx="15932098" cy="53542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727806" y="-9525"/>
              <a:ext cx="12329623" cy="2981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5"/>
                </a:lnSpc>
              </a:pPr>
            </a:p>
            <a:p>
              <a:pPr algn="l">
                <a:lnSpc>
                  <a:spcPts val="2816"/>
                </a:lnSpc>
              </a:pPr>
            </a:p>
            <a:p>
              <a:pPr algn="l">
                <a:lnSpc>
                  <a:spcPts val="2816"/>
                </a:lnSpc>
              </a:pPr>
            </a:p>
            <a:p>
              <a:pPr algn="l">
                <a:lnSpc>
                  <a:spcPts val="2816"/>
                </a:lnSpc>
              </a:pPr>
            </a:p>
            <a:p>
              <a:pPr algn="l">
                <a:lnSpc>
                  <a:spcPts val="3305"/>
                </a:lnSpc>
              </a:pPr>
              <a:r>
                <a:rPr lang="en-US" b="true" sz="2754" spc="-29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NASA POWER DAV</a:t>
              </a:r>
            </a:p>
            <a:p>
              <a:pPr algn="l">
                <a:lnSpc>
                  <a:spcPts val="2816"/>
                </a:lnSpc>
              </a:pPr>
              <a:r>
                <a:rPr lang="en-US" sz="2346" spc="-142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 providing accessible solar and meteorological data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2036859"/>
              <a:ext cx="1347689" cy="1347689"/>
            </a:xfrm>
            <a:custGeom>
              <a:avLst/>
              <a:gdLst/>
              <a:ahLst/>
              <a:cxnLst/>
              <a:rect r="r" b="b" t="t" l="l"/>
              <a:pathLst>
                <a:path h="1347689" w="1347689">
                  <a:moveTo>
                    <a:pt x="0" y="0"/>
                  </a:moveTo>
                  <a:lnTo>
                    <a:pt x="1347689" y="0"/>
                  </a:lnTo>
                  <a:lnTo>
                    <a:pt x="1347689" y="1347689"/>
                  </a:lnTo>
                  <a:lnTo>
                    <a:pt x="0" y="13476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414673" y="2399696"/>
              <a:ext cx="544259" cy="622010"/>
              <a:chOff x="0" y="0"/>
              <a:chExt cx="400050" cy="457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00050" cy="457200"/>
              </a:xfrm>
              <a:custGeom>
                <a:avLst/>
                <a:gdLst/>
                <a:ahLst/>
                <a:cxnLst/>
                <a:rect r="r" b="b" t="t" l="l"/>
                <a:pathLst>
                  <a:path h="457200" w="400050">
                    <a:moveTo>
                      <a:pt x="0" y="0"/>
                    </a:moveTo>
                    <a:lnTo>
                      <a:pt x="400050" y="0"/>
                    </a:lnTo>
                    <a:lnTo>
                      <a:pt x="400050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0" t="0" r="0" b="0"/>
                </a:stretch>
              </a:blip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4006555"/>
              <a:ext cx="1347689" cy="1347689"/>
            </a:xfrm>
            <a:custGeom>
              <a:avLst/>
              <a:gdLst/>
              <a:ahLst/>
              <a:cxnLst/>
              <a:rect r="r" b="b" t="t" l="l"/>
              <a:pathLst>
                <a:path h="1347689" w="1347689">
                  <a:moveTo>
                    <a:pt x="0" y="0"/>
                  </a:moveTo>
                  <a:lnTo>
                    <a:pt x="1347689" y="0"/>
                  </a:lnTo>
                  <a:lnTo>
                    <a:pt x="1347689" y="1347689"/>
                  </a:lnTo>
                  <a:lnTo>
                    <a:pt x="0" y="13476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414673" y="4369394"/>
              <a:ext cx="544259" cy="622010"/>
              <a:chOff x="0" y="0"/>
              <a:chExt cx="400050" cy="457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00050" cy="457200"/>
              </a:xfrm>
              <a:custGeom>
                <a:avLst/>
                <a:gdLst/>
                <a:ahLst/>
                <a:cxnLst/>
                <a:rect r="r" b="b" t="t" l="l"/>
                <a:pathLst>
                  <a:path h="457200" w="400050">
                    <a:moveTo>
                      <a:pt x="0" y="0"/>
                    </a:moveTo>
                    <a:lnTo>
                      <a:pt x="400050" y="0"/>
                    </a:lnTo>
                    <a:lnTo>
                      <a:pt x="400050" y="457200"/>
                    </a:lnTo>
                    <a:lnTo>
                      <a:pt x="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0" r="0" b="0"/>
                </a:stretch>
              </a:blip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1727806" y="3929872"/>
              <a:ext cx="14204292" cy="1202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5"/>
                </a:lnSpc>
              </a:pPr>
              <a:r>
                <a:rPr lang="en-US" b="true" sz="2754" spc="-20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Open Source Community</a:t>
              </a:r>
            </a:p>
            <a:p>
              <a:pPr algn="l">
                <a:lnSpc>
                  <a:spcPts val="2816"/>
                </a:lnSpc>
              </a:pPr>
              <a:r>
                <a:rPr lang="en-US" sz="2346" spc="-132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TensorFlow, scikit-learn, Prophet, and other tools that made this work possible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57249" y="10944224"/>
            <a:ext cx="16573500" cy="14288"/>
            <a:chOff x="0" y="0"/>
            <a:chExt cx="22098000" cy="19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098000" cy="19050"/>
            </a:xfrm>
            <a:custGeom>
              <a:avLst/>
              <a:gdLst/>
              <a:ahLst/>
              <a:cxnLst/>
              <a:rect r="r" b="b" t="t" l="l"/>
              <a:pathLst>
                <a:path h="19050" w="22098000">
                  <a:moveTo>
                    <a:pt x="22098000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22098000" y="0"/>
                  </a:lnTo>
                  <a:lnTo>
                    <a:pt x="22098000" y="1905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857250" y="11358562"/>
            <a:ext cx="228599" cy="228598"/>
            <a:chOff x="0" y="0"/>
            <a:chExt cx="304798" cy="3047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81098" y="11281217"/>
            <a:ext cx="4561522" cy="33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0"/>
              </a:lnSpc>
            </a:pPr>
            <a:r>
              <a:rPr lang="en-US" b="true" sz="2025" spc="-142">
                <a:solidFill>
                  <a:srgbClr val="4A546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Questions? We'd love to hear from you!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57236" y="11168067"/>
            <a:ext cx="5393055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70"/>
              </a:lnSpc>
            </a:pPr>
            <a:r>
              <a:rPr lang="en-US" sz="1725" spc="-3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From Sunlight to Socket: Data-Driven Energy Insights</a:t>
            </a:r>
          </a:p>
          <a:p>
            <a:pPr algn="r">
              <a:lnSpc>
                <a:spcPts val="2070"/>
              </a:lnSpc>
            </a:pPr>
            <a:r>
              <a:rPr lang="en-US" sz="1725" spc="-30">
                <a:solidFill>
                  <a:srgbClr val="4A5462"/>
                </a:solidFill>
                <a:latin typeface="Montserrat"/>
                <a:ea typeface="Montserrat"/>
                <a:cs typeface="Montserrat"/>
                <a:sym typeface="Montserrat"/>
              </a:rPr>
              <a:t>June 17, 2025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5601949" y="11858624"/>
            <a:ext cx="2400300" cy="485775"/>
            <a:chOff x="0" y="0"/>
            <a:chExt cx="320040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00400" cy="647700"/>
            </a:xfrm>
            <a:custGeom>
              <a:avLst/>
              <a:gdLst/>
              <a:ahLst/>
              <a:cxnLst/>
              <a:rect r="r" b="b" t="t" l="l"/>
              <a:pathLst>
                <a:path h="647700" w="3200400">
                  <a:moveTo>
                    <a:pt x="3134360" y="647700"/>
                  </a:moveTo>
                  <a:lnTo>
                    <a:pt x="66040" y="647700"/>
                  </a:lnTo>
                  <a:lnTo>
                    <a:pt x="56261" y="645795"/>
                  </a:lnTo>
                  <a:lnTo>
                    <a:pt x="1905" y="591312"/>
                  </a:lnTo>
                  <a:lnTo>
                    <a:pt x="0" y="581660"/>
                  </a:lnTo>
                  <a:lnTo>
                    <a:pt x="0" y="571500"/>
                  </a:lnTo>
                  <a:lnTo>
                    <a:pt x="0" y="66040"/>
                  </a:lnTo>
                  <a:lnTo>
                    <a:pt x="56388" y="1905"/>
                  </a:lnTo>
                  <a:lnTo>
                    <a:pt x="66040" y="0"/>
                  </a:lnTo>
                  <a:lnTo>
                    <a:pt x="3134360" y="0"/>
                  </a:lnTo>
                  <a:lnTo>
                    <a:pt x="3198495" y="56388"/>
                  </a:lnTo>
                  <a:lnTo>
                    <a:pt x="3200400" y="66167"/>
                  </a:lnTo>
                  <a:lnTo>
                    <a:pt x="3200400" y="581660"/>
                  </a:lnTo>
                  <a:lnTo>
                    <a:pt x="3144012" y="645795"/>
                  </a:lnTo>
                  <a:lnTo>
                    <a:pt x="3134233" y="647700"/>
                  </a:ln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5773399" y="12001498"/>
            <a:ext cx="200023" cy="200023"/>
            <a:chOff x="0" y="0"/>
            <a:chExt cx="266698" cy="2666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66700" cy="266700"/>
            </a:xfrm>
            <a:custGeom>
              <a:avLst/>
              <a:gdLst/>
              <a:ahLst/>
              <a:cxnLst/>
              <a:rect r="r" b="b" t="t" l="l"/>
              <a:pathLst>
                <a:path h="2667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033848" y="11952349"/>
            <a:ext cx="1816418" cy="26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500" spc="-8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Made with Genspark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964678" y="7537327"/>
            <a:ext cx="12266051" cy="785735"/>
            <a:chOff x="0" y="0"/>
            <a:chExt cx="16354734" cy="1047646"/>
          </a:xfrm>
        </p:grpSpPr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0" y="264855"/>
              <a:ext cx="782791" cy="782791"/>
              <a:chOff x="0" y="0"/>
              <a:chExt cx="304798" cy="30479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108957" y="9525"/>
              <a:ext cx="15245778" cy="1034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40"/>
                </a:lnSpc>
              </a:pPr>
              <a:r>
                <a:rPr lang="en-US" b="true" sz="5200" spc="-365">
                  <a:solidFill>
                    <a:srgbClr val="4A546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Questions? We'd love to hear from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" y="9715500"/>
            <a:ext cx="18288000" cy="1143000"/>
            <a:chOff x="0" y="0"/>
            <a:chExt cx="24384000" cy="1524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71450" cy="10287000"/>
            <a:chOff x="0" y="0"/>
            <a:chExt cx="2286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6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28600">
                  <a:moveTo>
                    <a:pt x="2286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37160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697831"/>
            <a:ext cx="2246737" cy="881448"/>
            <a:chOff x="0" y="0"/>
            <a:chExt cx="2995649" cy="117526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025482"/>
              <a:ext cx="2995649" cy="149782"/>
              <a:chOff x="0" y="0"/>
              <a:chExt cx="1524000" cy="762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240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524000">
                    <a:moveTo>
                      <a:pt x="1524000" y="76200"/>
                    </a:moveTo>
                    <a:lnTo>
                      <a:pt x="0" y="76200"/>
                    </a:lnTo>
                    <a:lnTo>
                      <a:pt x="0" y="0"/>
                    </a:lnTo>
                    <a:lnTo>
                      <a:pt x="1524000" y="0"/>
                    </a:lnTo>
                    <a:lnTo>
                      <a:pt x="1524000" y="76200"/>
                    </a:lnTo>
                    <a:close/>
                  </a:path>
                </a:pathLst>
              </a:custGeom>
              <a:solidFill>
                <a:srgbClr val="0FB981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1074537" y="0"/>
              <a:ext cx="1025199" cy="841862"/>
              <a:chOff x="0" y="0"/>
              <a:chExt cx="463970" cy="38099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63931" cy="381000"/>
              </a:xfrm>
              <a:custGeom>
                <a:avLst/>
                <a:gdLst/>
                <a:ahLst/>
                <a:cxnLst/>
                <a:rect r="r" b="b" t="t" l="l"/>
                <a:pathLst>
                  <a:path h="381000" w="463931">
                    <a:moveTo>
                      <a:pt x="0" y="0"/>
                    </a:moveTo>
                    <a:lnTo>
                      <a:pt x="463931" y="0"/>
                    </a:lnTo>
                    <a:lnTo>
                      <a:pt x="463931" y="381000"/>
                    </a:lnTo>
                    <a:lnTo>
                      <a:pt x="0" y="3810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0" t="-740" r="-8" b="-740"/>
                </a:stretch>
              </a:blip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3843247" y="518795"/>
            <a:ext cx="15482888" cy="6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277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Abstract &amp; Project Objectives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3247" y="1342480"/>
            <a:ext cx="13042196" cy="68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97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This project explores the relationship between climate variables and solar energy production while analyzing household electricity consumption patterns to enable smarter energy planning.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430326" y="2591572"/>
            <a:ext cx="13301332" cy="4960977"/>
            <a:chOff x="0" y="0"/>
            <a:chExt cx="17735109" cy="661463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17735109" cy="607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2"/>
                </a:lnSpc>
              </a:pPr>
              <a:r>
                <a:rPr lang="en-US" b="true" sz="3002" spc="-197">
                  <a:solidFill>
                    <a:srgbClr val="2562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                                                Project Objectives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5771707" y="861537"/>
              <a:ext cx="10744200" cy="38100"/>
              <a:chOff x="0" y="0"/>
              <a:chExt cx="10744200" cy="381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744200" cy="38100"/>
              </a:xfrm>
              <a:custGeom>
                <a:avLst/>
                <a:gdLst/>
                <a:ahLst/>
                <a:cxnLst/>
                <a:rect r="r" b="b" t="t" l="l"/>
                <a:pathLst>
                  <a:path h="38100" w="10744200">
                    <a:moveTo>
                      <a:pt x="107442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744200" y="0"/>
                    </a:lnTo>
                    <a:lnTo>
                      <a:pt x="10744200" y="381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5771705" y="1356837"/>
              <a:ext cx="10744200" cy="1447800"/>
              <a:chOff x="0" y="0"/>
              <a:chExt cx="10744200" cy="1447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744200" cy="1448054"/>
              </a:xfrm>
              <a:custGeom>
                <a:avLst/>
                <a:gdLst/>
                <a:ahLst/>
                <a:cxnLst/>
                <a:rect r="r" b="b" t="t" l="l"/>
                <a:pathLst>
                  <a:path h="1448054" w="10744200">
                    <a:moveTo>
                      <a:pt x="10601833" y="1447800"/>
                    </a:moveTo>
                    <a:lnTo>
                      <a:pt x="142367" y="1447800"/>
                    </a:lnTo>
                    <a:lnTo>
                      <a:pt x="132461" y="1446784"/>
                    </a:lnTo>
                    <a:lnTo>
                      <a:pt x="59436" y="1416558"/>
                    </a:lnTo>
                    <a:lnTo>
                      <a:pt x="7747" y="1344422"/>
                    </a:lnTo>
                    <a:lnTo>
                      <a:pt x="0" y="1305433"/>
                    </a:lnTo>
                    <a:lnTo>
                      <a:pt x="0" y="1295400"/>
                    </a:lnTo>
                    <a:lnTo>
                      <a:pt x="0" y="142367"/>
                    </a:lnTo>
                    <a:lnTo>
                      <a:pt x="31242" y="59436"/>
                    </a:lnTo>
                    <a:lnTo>
                      <a:pt x="103378" y="7747"/>
                    </a:lnTo>
                    <a:lnTo>
                      <a:pt x="142367" y="0"/>
                    </a:lnTo>
                    <a:lnTo>
                      <a:pt x="10601833" y="0"/>
                    </a:lnTo>
                    <a:lnTo>
                      <a:pt x="10684764" y="31242"/>
                    </a:lnTo>
                    <a:lnTo>
                      <a:pt x="10736452" y="103378"/>
                    </a:lnTo>
                    <a:lnTo>
                      <a:pt x="10744200" y="142494"/>
                    </a:lnTo>
                    <a:lnTo>
                      <a:pt x="10744200" y="1305560"/>
                    </a:lnTo>
                    <a:lnTo>
                      <a:pt x="10712958" y="1388491"/>
                    </a:lnTo>
                    <a:lnTo>
                      <a:pt x="10640822" y="1440180"/>
                    </a:lnTo>
                    <a:lnTo>
                      <a:pt x="10611612" y="1447038"/>
                    </a:lnTo>
                    <a:lnTo>
                      <a:pt x="10601706" y="1448054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6076507" y="1699737"/>
              <a:ext cx="762000" cy="762000"/>
            </a:xfrm>
            <a:custGeom>
              <a:avLst/>
              <a:gdLst/>
              <a:ahLst/>
              <a:cxnLst/>
              <a:rect r="r" b="b" t="t" l="l"/>
              <a:pathLst>
                <a:path h="7620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6304571" y="1927801"/>
              <a:ext cx="305870" cy="305870"/>
              <a:chOff x="0" y="0"/>
              <a:chExt cx="305870" cy="30587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305816" cy="305816"/>
              </a:xfrm>
              <a:custGeom>
                <a:avLst/>
                <a:gdLst/>
                <a:ahLst/>
                <a:cxnLst/>
                <a:rect r="r" b="b" t="t" l="l"/>
                <a:pathLst>
                  <a:path h="305816" w="305816">
                    <a:moveTo>
                      <a:pt x="0" y="0"/>
                    </a:moveTo>
                    <a:lnTo>
                      <a:pt x="305816" y="0"/>
                    </a:lnTo>
                    <a:lnTo>
                      <a:pt x="305816" y="305816"/>
                    </a:lnTo>
                    <a:lnTo>
                      <a:pt x="0" y="30581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-17" b="-17"/>
                </a:stretch>
              </a:blip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5771705" y="3261837"/>
              <a:ext cx="10744200" cy="1447800"/>
              <a:chOff x="0" y="0"/>
              <a:chExt cx="10744200" cy="1447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744200" cy="1448054"/>
              </a:xfrm>
              <a:custGeom>
                <a:avLst/>
                <a:gdLst/>
                <a:ahLst/>
                <a:cxnLst/>
                <a:rect r="r" b="b" t="t" l="l"/>
                <a:pathLst>
                  <a:path h="1448054" w="10744200">
                    <a:moveTo>
                      <a:pt x="10601833" y="1447800"/>
                    </a:moveTo>
                    <a:lnTo>
                      <a:pt x="142367" y="1447800"/>
                    </a:lnTo>
                    <a:lnTo>
                      <a:pt x="132461" y="1446784"/>
                    </a:lnTo>
                    <a:lnTo>
                      <a:pt x="59436" y="1416558"/>
                    </a:lnTo>
                    <a:lnTo>
                      <a:pt x="7747" y="1344422"/>
                    </a:lnTo>
                    <a:lnTo>
                      <a:pt x="0" y="1305433"/>
                    </a:lnTo>
                    <a:lnTo>
                      <a:pt x="0" y="1295400"/>
                    </a:lnTo>
                    <a:lnTo>
                      <a:pt x="0" y="142367"/>
                    </a:lnTo>
                    <a:lnTo>
                      <a:pt x="31242" y="59436"/>
                    </a:lnTo>
                    <a:lnTo>
                      <a:pt x="103378" y="7747"/>
                    </a:lnTo>
                    <a:lnTo>
                      <a:pt x="142367" y="0"/>
                    </a:lnTo>
                    <a:lnTo>
                      <a:pt x="10601833" y="0"/>
                    </a:lnTo>
                    <a:lnTo>
                      <a:pt x="10684764" y="31242"/>
                    </a:lnTo>
                    <a:lnTo>
                      <a:pt x="10736452" y="103378"/>
                    </a:lnTo>
                    <a:lnTo>
                      <a:pt x="10744200" y="142494"/>
                    </a:lnTo>
                    <a:lnTo>
                      <a:pt x="10744200" y="1305560"/>
                    </a:lnTo>
                    <a:lnTo>
                      <a:pt x="10712958" y="1388491"/>
                    </a:lnTo>
                    <a:lnTo>
                      <a:pt x="10640822" y="1440180"/>
                    </a:lnTo>
                    <a:lnTo>
                      <a:pt x="10611612" y="1447038"/>
                    </a:lnTo>
                    <a:lnTo>
                      <a:pt x="10601706" y="1448054"/>
                    </a:lnTo>
                    <a:close/>
                  </a:path>
                </a:pathLst>
              </a:custGeom>
              <a:solidFill>
                <a:srgbClr val="ECFDF5"/>
              </a:solidFill>
            </p:spPr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6076507" y="3604737"/>
              <a:ext cx="762000" cy="762000"/>
            </a:xfrm>
            <a:custGeom>
              <a:avLst/>
              <a:gdLst/>
              <a:ahLst/>
              <a:cxnLst/>
              <a:rect r="r" b="b" t="t" l="l"/>
              <a:pathLst>
                <a:path h="7620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6352733" y="3833337"/>
              <a:ext cx="209536" cy="304798"/>
              <a:chOff x="0" y="0"/>
              <a:chExt cx="209536" cy="30479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0955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09550">
                    <a:moveTo>
                      <a:pt x="0" y="0"/>
                    </a:moveTo>
                    <a:lnTo>
                      <a:pt x="209550" y="0"/>
                    </a:lnTo>
                    <a:lnTo>
                      <a:pt x="20955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 l="-3" t="0" r="3" b="0"/>
                </a:stretch>
              </a:blip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5771705" y="5166837"/>
              <a:ext cx="10744200" cy="1447800"/>
              <a:chOff x="0" y="0"/>
              <a:chExt cx="10744200" cy="1447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744200" cy="1448054"/>
              </a:xfrm>
              <a:custGeom>
                <a:avLst/>
                <a:gdLst/>
                <a:ahLst/>
                <a:cxnLst/>
                <a:rect r="r" b="b" t="t" l="l"/>
                <a:pathLst>
                  <a:path h="1448054" w="10744200">
                    <a:moveTo>
                      <a:pt x="10601833" y="1447800"/>
                    </a:moveTo>
                    <a:lnTo>
                      <a:pt x="142367" y="1447800"/>
                    </a:lnTo>
                    <a:lnTo>
                      <a:pt x="132461" y="1446784"/>
                    </a:lnTo>
                    <a:lnTo>
                      <a:pt x="59436" y="1416558"/>
                    </a:lnTo>
                    <a:lnTo>
                      <a:pt x="7747" y="1344422"/>
                    </a:lnTo>
                    <a:lnTo>
                      <a:pt x="0" y="1305433"/>
                    </a:lnTo>
                    <a:lnTo>
                      <a:pt x="0" y="1295400"/>
                    </a:lnTo>
                    <a:lnTo>
                      <a:pt x="0" y="142367"/>
                    </a:lnTo>
                    <a:lnTo>
                      <a:pt x="31242" y="59436"/>
                    </a:lnTo>
                    <a:lnTo>
                      <a:pt x="103378" y="7747"/>
                    </a:lnTo>
                    <a:lnTo>
                      <a:pt x="142367" y="0"/>
                    </a:lnTo>
                    <a:lnTo>
                      <a:pt x="10601833" y="0"/>
                    </a:lnTo>
                    <a:lnTo>
                      <a:pt x="10684764" y="31242"/>
                    </a:lnTo>
                    <a:lnTo>
                      <a:pt x="10736452" y="103378"/>
                    </a:lnTo>
                    <a:lnTo>
                      <a:pt x="10744200" y="142494"/>
                    </a:lnTo>
                    <a:lnTo>
                      <a:pt x="10744200" y="1305560"/>
                    </a:lnTo>
                    <a:lnTo>
                      <a:pt x="10712958" y="1388491"/>
                    </a:lnTo>
                    <a:lnTo>
                      <a:pt x="10640822" y="1440180"/>
                    </a:lnTo>
                    <a:lnTo>
                      <a:pt x="10611612" y="1447038"/>
                    </a:lnTo>
                    <a:lnTo>
                      <a:pt x="10601706" y="1448054"/>
                    </a:lnTo>
                    <a:close/>
                  </a:path>
                </a:pathLst>
              </a:custGeom>
              <a:solidFill>
                <a:srgbClr val="F5F2FF"/>
              </a:solidFill>
            </p:spPr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6076507" y="5509737"/>
              <a:ext cx="762000" cy="762000"/>
            </a:xfrm>
            <a:custGeom>
              <a:avLst/>
              <a:gdLst/>
              <a:ahLst/>
              <a:cxnLst/>
              <a:rect r="r" b="b" t="t" l="l"/>
              <a:pathLst>
                <a:path h="762000" w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>
              <a:grpSpLocks noChangeAspect="true"/>
            </p:cNvGrpSpPr>
            <p:nvPr/>
          </p:nvGrpSpPr>
          <p:grpSpPr>
            <a:xfrm rot="0">
              <a:off x="6305107" y="5738337"/>
              <a:ext cx="304798" cy="304798"/>
              <a:chOff x="0" y="0"/>
              <a:chExt cx="304798" cy="30479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 l="0" t="0" r="0" b="0"/>
                </a:stretch>
              </a:blip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7117909" y="1616389"/>
              <a:ext cx="5985510" cy="87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Predict Solar Production</a:t>
              </a:r>
            </a:p>
            <a:p>
              <a:pPr algn="l">
                <a:lnSpc>
                  <a:spcPts val="2160"/>
                </a:lnSpc>
              </a:pPr>
              <a:r>
                <a:rPr lang="en-US" sz="1800" spc="-112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Using climate data to forecast daily solar output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7117909" y="3521389"/>
              <a:ext cx="6336030" cy="87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30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Analyze Consumption</a:t>
              </a:r>
            </a:p>
            <a:p>
              <a:pPr algn="l">
                <a:lnSpc>
                  <a:spcPts val="2160"/>
                </a:lnSpc>
              </a:pPr>
              <a:r>
                <a:rPr lang="en-US" sz="1800" spc="-135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Uncovering patterns in household electricity usage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7117909" y="5426389"/>
              <a:ext cx="4987290" cy="87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33333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ML Model Comparison</a:t>
              </a:r>
            </a:p>
            <a:p>
              <a:pPr algn="l">
                <a:lnSpc>
                  <a:spcPts val="2160"/>
                </a:lnSpc>
              </a:pPr>
              <a:r>
                <a:rPr lang="en-US" sz="1800" spc="-127">
                  <a:solidFill>
                    <a:srgbClr val="4A5462"/>
                  </a:solidFill>
                  <a:latin typeface="Open Sans"/>
                  <a:ea typeface="Open Sans"/>
                  <a:cs typeface="Open Sans"/>
                  <a:sym typeface="Open Sans"/>
                </a:rPr>
                <a:t>ARIMAX vs. Prophet vs. Optimized LSTM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757286" y="7273607"/>
            <a:ext cx="6624984" cy="3013393"/>
            <a:chOff x="0" y="0"/>
            <a:chExt cx="8833312" cy="40178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364394" cy="4017857"/>
            </a:xfrm>
            <a:custGeom>
              <a:avLst/>
              <a:gdLst/>
              <a:ahLst/>
              <a:cxnLst/>
              <a:rect r="r" b="b" t="t" l="l"/>
              <a:pathLst>
                <a:path h="4017857" w="8364394">
                  <a:moveTo>
                    <a:pt x="0" y="0"/>
                  </a:moveTo>
                  <a:lnTo>
                    <a:pt x="8364394" y="0"/>
                  </a:lnTo>
                  <a:lnTo>
                    <a:pt x="8364394" y="4017857"/>
                  </a:lnTo>
                  <a:lnTo>
                    <a:pt x="0" y="4017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36832" t="0" r="-36832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513409" y="288390"/>
              <a:ext cx="8319903" cy="2970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78"/>
                </a:lnSpc>
              </a:pPr>
              <a:r>
                <a:rPr lang="en-US" b="true" sz="2574" spc="-15">
                  <a:solidFill>
                    <a:srgbClr val="1C4ED8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 Challenges</a:t>
              </a:r>
            </a:p>
            <a:p>
              <a:pPr algn="l">
                <a:lnSpc>
                  <a:spcPts val="4356"/>
                </a:lnSpc>
              </a:pPr>
              <a:r>
                <a:rPr lang="en-US" sz="2124" spc="-1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☁ Climate-dependent solar production</a:t>
              </a:r>
            </a:p>
            <a:p>
              <a:pPr algn="l">
                <a:lnSpc>
                  <a:spcPts val="4356"/>
                </a:lnSpc>
              </a:pPr>
              <a:r>
                <a:rPr lang="en-US" sz="2124" spc="-133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⏱ Unpredictable household consumption patterns</a:t>
              </a:r>
            </a:p>
            <a:p>
              <a:pPr algn="l">
                <a:lnSpc>
                  <a:spcPts val="4356"/>
                </a:lnSpc>
              </a:pPr>
              <a:r>
                <a:rPr lang="en-US" sz="2124" spc="-149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🔄 Bridging production and consumption insights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0571" y="2591572"/>
            <a:ext cx="8773429" cy="4214338"/>
            <a:chOff x="0" y="0"/>
            <a:chExt cx="11697905" cy="5619117"/>
          </a:xfrm>
        </p:grpSpPr>
        <p:grpSp>
          <p:nvGrpSpPr>
            <p:cNvPr name="Group 39" id="39"/>
            <p:cNvGrpSpPr>
              <a:grpSpLocks noChangeAspect="true"/>
            </p:cNvGrpSpPr>
            <p:nvPr/>
          </p:nvGrpSpPr>
          <p:grpSpPr>
            <a:xfrm rot="0">
              <a:off x="772760" y="1457011"/>
              <a:ext cx="304798" cy="266698"/>
              <a:chOff x="0" y="0"/>
              <a:chExt cx="304798" cy="266698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04800" cy="266700"/>
              </a:xfrm>
              <a:custGeom>
                <a:avLst/>
                <a:gdLst/>
                <a:ahLst/>
                <a:cxnLst/>
                <a:rect r="r" b="b" t="t" l="l"/>
                <a:pathLst>
                  <a:path h="2667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266700"/>
                    </a:lnTo>
                    <a:lnTo>
                      <a:pt x="0" y="2667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 l="0" t="0" r="0" b="0"/>
                </a:stretch>
              </a:blipFill>
            </p:spPr>
          </p:sp>
        </p:grpSp>
        <p:grpSp>
          <p:nvGrpSpPr>
            <p:cNvPr name="Group 41" id="41"/>
            <p:cNvGrpSpPr>
              <a:grpSpLocks noChangeAspect="true"/>
            </p:cNvGrpSpPr>
            <p:nvPr/>
          </p:nvGrpSpPr>
          <p:grpSpPr>
            <a:xfrm rot="0">
              <a:off x="772760" y="2504761"/>
              <a:ext cx="228598" cy="304798"/>
              <a:chOff x="0" y="0"/>
              <a:chExt cx="228598" cy="30479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2286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2860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5"/>
                <a:stretch>
                  <a:fillRect l="0" t="0" r="0" b="0"/>
                </a:stretch>
              </a:blip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1356962" y="333060"/>
              <a:ext cx="8724900" cy="2857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60"/>
                </a:lnSpc>
              </a:pPr>
              <a:r>
                <a:rPr lang="en-US" b="true" sz="2550" spc="-22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 Objectives</a:t>
              </a:r>
            </a:p>
            <a:p>
              <a:pPr algn="l">
                <a:lnSpc>
                  <a:spcPts val="3060"/>
                </a:lnSpc>
              </a:pPr>
            </a:p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Predict solar energy production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112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climate data integration and machine learning models</a:t>
              </a:r>
            </a:p>
            <a:p>
              <a:pPr algn="l">
                <a:lnSpc>
                  <a:spcPts val="2070"/>
                </a:lnSpc>
              </a:pPr>
            </a:p>
            <a:p>
              <a:pPr algn="l">
                <a:lnSpc>
                  <a:spcPts val="2430"/>
                </a:lnSpc>
              </a:pPr>
              <a:r>
                <a:rPr lang="en-US" b="true" sz="2025" spc="-150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Analyze consumption patterns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90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Decode household electricity usage behavior and trends</a:t>
              </a:r>
            </a:p>
          </p:txBody>
        </p:sp>
        <p:grpSp>
          <p:nvGrpSpPr>
            <p:cNvPr name="Group 44" id="44"/>
            <p:cNvGrpSpPr>
              <a:grpSpLocks noChangeAspect="true"/>
            </p:cNvGrpSpPr>
            <p:nvPr/>
          </p:nvGrpSpPr>
          <p:grpSpPr>
            <a:xfrm rot="0">
              <a:off x="772760" y="3571563"/>
              <a:ext cx="380998" cy="304798"/>
              <a:chOff x="0" y="0"/>
              <a:chExt cx="380998" cy="304798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3810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/>
                <a:stretch>
                  <a:fillRect l="0" t="0" r="0" b="0"/>
                </a:stretch>
              </a:blipFill>
            </p:spPr>
          </p:sp>
        </p:grpSp>
        <p:sp>
          <p:nvSpPr>
            <p:cNvPr name="TextBox 46" id="46"/>
            <p:cNvSpPr txBox="true"/>
            <p:nvPr/>
          </p:nvSpPr>
          <p:spPr>
            <a:xfrm rot="0">
              <a:off x="1356962" y="3426947"/>
              <a:ext cx="7786370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Develop AI-powered forecasting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105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Build models for accurate energy prediction and planning</a:t>
              </a:r>
            </a:p>
          </p:txBody>
        </p:sp>
        <p:grpSp>
          <p:nvGrpSpPr>
            <p:cNvPr name="Group 47" id="47"/>
            <p:cNvGrpSpPr>
              <a:grpSpLocks noChangeAspect="true"/>
            </p:cNvGrpSpPr>
            <p:nvPr/>
          </p:nvGrpSpPr>
          <p:grpSpPr>
            <a:xfrm rot="0">
              <a:off x="772760" y="4638363"/>
              <a:ext cx="304798" cy="304798"/>
              <a:chOff x="0" y="0"/>
              <a:chExt cx="304798" cy="304798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7"/>
                <a:stretch>
                  <a:fillRect l="0" t="0" r="0" b="0"/>
                </a:stretch>
              </a:blipFill>
            </p:spPr>
          </p:sp>
        </p:grpSp>
        <p:sp>
          <p:nvSpPr>
            <p:cNvPr name="TextBox 49" id="49"/>
            <p:cNvSpPr txBox="true"/>
            <p:nvPr/>
          </p:nvSpPr>
          <p:spPr>
            <a:xfrm rot="0">
              <a:off x="1280762" y="4516185"/>
              <a:ext cx="4069078" cy="444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20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Create future applications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280762" y="4984181"/>
              <a:ext cx="7557770" cy="387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sz="1725" spc="-52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 platform and virtual assistant for energy awareness</a:t>
              </a:r>
            </a:p>
          </p:txBody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697905" cy="5619117"/>
            </a:xfrm>
            <a:custGeom>
              <a:avLst/>
              <a:gdLst/>
              <a:ahLst/>
              <a:cxnLst/>
              <a:rect r="r" b="b" t="t" l="l"/>
              <a:pathLst>
                <a:path h="5619117" w="11697905">
                  <a:moveTo>
                    <a:pt x="0" y="0"/>
                  </a:moveTo>
                  <a:lnTo>
                    <a:pt x="11697905" y="0"/>
                  </a:lnTo>
                  <a:lnTo>
                    <a:pt x="11697905" y="5619117"/>
                  </a:lnTo>
                  <a:lnTo>
                    <a:pt x="0" y="5619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36832" t="0" r="-36832" b="0"/>
              </a:stretch>
            </a:blipFill>
          </p:spPr>
        </p:sp>
        <p:grpSp>
          <p:nvGrpSpPr>
            <p:cNvPr name="Group 52" id="52"/>
            <p:cNvGrpSpPr/>
            <p:nvPr/>
          </p:nvGrpSpPr>
          <p:grpSpPr>
            <a:xfrm rot="0">
              <a:off x="476852" y="1087143"/>
              <a:ext cx="10744200" cy="38100"/>
              <a:chOff x="0" y="0"/>
              <a:chExt cx="10744200" cy="381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10744200" cy="38100"/>
              </a:xfrm>
              <a:custGeom>
                <a:avLst/>
                <a:gdLst/>
                <a:ahLst/>
                <a:cxnLst/>
                <a:rect r="r" b="b" t="t" l="l"/>
                <a:pathLst>
                  <a:path h="38100" w="10744200">
                    <a:moveTo>
                      <a:pt x="10744200" y="38100"/>
                    </a:moveTo>
                    <a:lnTo>
                      <a:pt x="0" y="38100"/>
                    </a:lnTo>
                    <a:lnTo>
                      <a:pt x="0" y="0"/>
                    </a:lnTo>
                    <a:lnTo>
                      <a:pt x="10744200" y="0"/>
                    </a:lnTo>
                    <a:lnTo>
                      <a:pt x="10744200" y="381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399" y="2514599"/>
            <a:ext cx="8001000" cy="6700838"/>
            <a:chOff x="0" y="0"/>
            <a:chExt cx="10668000" cy="89344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68000" cy="8934576"/>
            </a:xfrm>
            <a:custGeom>
              <a:avLst/>
              <a:gdLst/>
              <a:ahLst/>
              <a:cxnLst/>
              <a:rect r="r" b="b" t="t" l="l"/>
              <a:pathLst>
                <a:path h="8934576" w="10668000">
                  <a:moveTo>
                    <a:pt x="10525633" y="8934450"/>
                  </a:moveTo>
                  <a:lnTo>
                    <a:pt x="142367" y="8934450"/>
                  </a:lnTo>
                  <a:lnTo>
                    <a:pt x="132461" y="8933434"/>
                  </a:lnTo>
                  <a:lnTo>
                    <a:pt x="59436" y="8903208"/>
                  </a:lnTo>
                  <a:lnTo>
                    <a:pt x="7747" y="8831072"/>
                  </a:lnTo>
                  <a:lnTo>
                    <a:pt x="0" y="8792083"/>
                  </a:lnTo>
                  <a:lnTo>
                    <a:pt x="0" y="878205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10525633" y="0"/>
                  </a:lnTo>
                  <a:lnTo>
                    <a:pt x="10608564" y="31242"/>
                  </a:lnTo>
                  <a:lnTo>
                    <a:pt x="10660252" y="103378"/>
                  </a:lnTo>
                  <a:lnTo>
                    <a:pt x="10668000" y="142494"/>
                  </a:lnTo>
                  <a:lnTo>
                    <a:pt x="10668000" y="8792083"/>
                  </a:lnTo>
                  <a:lnTo>
                    <a:pt x="10636758" y="8875014"/>
                  </a:lnTo>
                  <a:lnTo>
                    <a:pt x="10564622" y="8926702"/>
                  </a:lnTo>
                  <a:lnTo>
                    <a:pt x="10535412" y="8933561"/>
                  </a:lnTo>
                  <a:lnTo>
                    <a:pt x="10525506" y="8934576"/>
                  </a:lnTo>
                  <a:close/>
                </a:path>
              </a:pathLst>
            </a:custGeom>
            <a:solidFill>
              <a:srgbClr val="EFF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57298" y="2857499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1" y="0"/>
                </a:lnTo>
                <a:lnTo>
                  <a:pt x="571501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403880" y="3028949"/>
            <a:ext cx="278382" cy="228599"/>
            <a:chOff x="0" y="0"/>
            <a:chExt cx="371176" cy="3047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1221" cy="304800"/>
            </a:xfrm>
            <a:custGeom>
              <a:avLst/>
              <a:gdLst/>
              <a:ahLst/>
              <a:cxnLst/>
              <a:rect r="r" b="b" t="t" l="l"/>
              <a:pathLst>
                <a:path h="304800" w="371221">
                  <a:moveTo>
                    <a:pt x="0" y="0"/>
                  </a:moveTo>
                  <a:lnTo>
                    <a:pt x="371221" y="0"/>
                  </a:lnTo>
                  <a:lnTo>
                    <a:pt x="371221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74" r="12" b="-127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95349" y="454482"/>
            <a:ext cx="12919710" cy="72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97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349" y="1769442"/>
            <a:ext cx="10312718" cy="38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2325" spc="-180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Two complementary datasets capturing energy production and consumption patterns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66469" y="2909861"/>
            <a:ext cx="4466272" cy="49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40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Dataset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8250" y="3623601"/>
            <a:ext cx="2200275" cy="70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Location</a:t>
            </a:r>
          </a:p>
          <a:p>
            <a:pPr algn="l">
              <a:lnSpc>
                <a:spcPts val="2430"/>
              </a:lnSpc>
            </a:pPr>
            <a:r>
              <a:rPr lang="en-US" sz="2025" spc="-13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Malappuram, Kerala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8250" y="4502830"/>
            <a:ext cx="1664017" cy="57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Lat: 11°11′53.58″</a:t>
            </a:r>
          </a:p>
          <a:p>
            <a:pPr algn="l">
              <a:lnSpc>
                <a:spcPts val="2160"/>
              </a:lnSpc>
            </a:pPr>
            <a:r>
              <a:rPr lang="en-US" sz="1800" spc="-112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Long: 76°20′7.34″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8250" y="5280951"/>
            <a:ext cx="3603308" cy="70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 Period</a:t>
            </a:r>
          </a:p>
          <a:p>
            <a:pPr algn="l">
              <a:lnSpc>
                <a:spcPts val="2430"/>
              </a:lnSpc>
            </a:pPr>
            <a:r>
              <a:rPr lang="en-US" sz="2025" spc="-12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February 15, 2023 - April 30, 2025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57298" y="6629398"/>
            <a:ext cx="257532" cy="228598"/>
            <a:chOff x="0" y="0"/>
            <a:chExt cx="343376" cy="3047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3408" cy="304800"/>
            </a:xfrm>
            <a:custGeom>
              <a:avLst/>
              <a:gdLst/>
              <a:ahLst/>
              <a:cxnLst/>
              <a:rect r="r" b="b" t="t" l="l"/>
              <a:pathLst>
                <a:path h="304800" w="343408">
                  <a:moveTo>
                    <a:pt x="0" y="0"/>
                  </a:moveTo>
                  <a:lnTo>
                    <a:pt x="343408" y="0"/>
                  </a:lnTo>
                  <a:lnTo>
                    <a:pt x="343408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9" r="9" b="-69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256361" y="7028377"/>
            <a:ext cx="230564" cy="230608"/>
            <a:chOff x="0" y="0"/>
            <a:chExt cx="307418" cy="3074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7467" cy="307467"/>
            </a:xfrm>
            <a:custGeom>
              <a:avLst/>
              <a:gdLst/>
              <a:ahLst/>
              <a:cxnLst/>
              <a:rect r="r" b="b" t="t" l="l"/>
              <a:pathLst>
                <a:path h="307467" w="307467">
                  <a:moveTo>
                    <a:pt x="0" y="0"/>
                  </a:moveTo>
                  <a:lnTo>
                    <a:pt x="307467" y="0"/>
                  </a:lnTo>
                  <a:lnTo>
                    <a:pt x="307467" y="307467"/>
                  </a:lnTo>
                  <a:lnTo>
                    <a:pt x="0" y="307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552" r="15" b="-1556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38250" y="6309515"/>
            <a:ext cx="4656695" cy="100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Sources</a:t>
            </a:r>
          </a:p>
          <a:p>
            <a:pPr algn="l">
              <a:lnSpc>
                <a:spcPts val="3148"/>
              </a:lnSpc>
            </a:pPr>
            <a:r>
              <a:rPr lang="en-US" sz="2025" spc="-119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025" spc="-119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Household On-Grid Solar System                             </a:t>
            </a:r>
          </a:p>
          <a:p>
            <a:pPr algn="l">
              <a:lnSpc>
                <a:spcPts val="3150"/>
              </a:lnSpc>
            </a:pPr>
            <a:r>
              <a:rPr lang="en-US" sz="2025" spc="-12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-US" sz="2025" spc="-12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NASA POWER Climate Data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8250" y="7531836"/>
            <a:ext cx="1801654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12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Variables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257298" y="7943848"/>
            <a:ext cx="6157912" cy="928688"/>
          </a:xfrm>
          <a:custGeom>
            <a:avLst/>
            <a:gdLst/>
            <a:ahLst/>
            <a:cxnLst/>
            <a:rect r="r" b="b" t="t" l="l"/>
            <a:pathLst>
              <a:path h="928688" w="6157912">
                <a:moveTo>
                  <a:pt x="0" y="0"/>
                </a:moveTo>
                <a:lnTo>
                  <a:pt x="6157913" y="0"/>
                </a:lnTo>
                <a:lnTo>
                  <a:pt x="6157913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57298" y="7768860"/>
            <a:ext cx="6084613" cy="102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1725" spc="-127">
                <a:solidFill>
                  <a:srgbClr val="1D40A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Production-Today (kWh)	    </a:t>
            </a:r>
            <a:r>
              <a:rPr lang="en-US" sz="1725" spc="-127">
                <a:solidFill>
                  <a:srgbClr val="91400D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Solar Irradiance	    </a:t>
            </a:r>
            <a:r>
              <a:rPr lang="en-US" sz="1725" spc="-127">
                <a:solidFill>
                  <a:srgbClr val="991B1B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Temperature (2m)</a:t>
            </a:r>
          </a:p>
          <a:p>
            <a:pPr algn="l">
              <a:lnSpc>
                <a:spcPts val="4312"/>
              </a:lnSpc>
            </a:pPr>
            <a:r>
              <a:rPr lang="en-US" sz="1725" spc="-15">
                <a:solidFill>
                  <a:srgbClr val="1D40A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Humidity (2m)</a:t>
            </a:r>
            <a:r>
              <a:rPr lang="en-US" sz="1725" spc="-15">
                <a:solidFill>
                  <a:srgbClr val="1F2937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   Precipitation	</a:t>
            </a:r>
            <a:r>
              <a:rPr lang="en-US" sz="1725" spc="-15">
                <a:solidFill>
                  <a:srgbClr val="333333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Wind Speed (10m)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372597" y="2514598"/>
            <a:ext cx="8363680" cy="6700838"/>
            <a:chOff x="0" y="0"/>
            <a:chExt cx="11151574" cy="89344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51574" cy="8934576"/>
            </a:xfrm>
            <a:custGeom>
              <a:avLst/>
              <a:gdLst/>
              <a:ahLst/>
              <a:cxnLst/>
              <a:rect r="r" b="b" t="t" l="l"/>
              <a:pathLst>
                <a:path h="8934576" w="11151574">
                  <a:moveTo>
                    <a:pt x="11002753" y="8934450"/>
                  </a:moveTo>
                  <a:lnTo>
                    <a:pt x="148820" y="8934450"/>
                  </a:lnTo>
                  <a:lnTo>
                    <a:pt x="138465" y="8933434"/>
                  </a:lnTo>
                  <a:lnTo>
                    <a:pt x="62130" y="8903208"/>
                  </a:lnTo>
                  <a:lnTo>
                    <a:pt x="8098" y="8831072"/>
                  </a:lnTo>
                  <a:lnTo>
                    <a:pt x="0" y="8792083"/>
                  </a:lnTo>
                  <a:lnTo>
                    <a:pt x="0" y="8782050"/>
                  </a:lnTo>
                  <a:lnTo>
                    <a:pt x="0" y="142367"/>
                  </a:lnTo>
                  <a:lnTo>
                    <a:pt x="32658" y="59436"/>
                  </a:lnTo>
                  <a:lnTo>
                    <a:pt x="108064" y="7747"/>
                  </a:lnTo>
                  <a:lnTo>
                    <a:pt x="148820" y="0"/>
                  </a:lnTo>
                  <a:lnTo>
                    <a:pt x="11002753" y="0"/>
                  </a:lnTo>
                  <a:lnTo>
                    <a:pt x="11089444" y="31242"/>
                  </a:lnTo>
                  <a:lnTo>
                    <a:pt x="11143475" y="103378"/>
                  </a:lnTo>
                  <a:lnTo>
                    <a:pt x="11151574" y="142494"/>
                  </a:lnTo>
                  <a:lnTo>
                    <a:pt x="11151574" y="8792083"/>
                  </a:lnTo>
                  <a:lnTo>
                    <a:pt x="11118916" y="8875014"/>
                  </a:lnTo>
                  <a:lnTo>
                    <a:pt x="11043510" y="8926702"/>
                  </a:lnTo>
                  <a:lnTo>
                    <a:pt x="11012976" y="8933561"/>
                  </a:lnTo>
                  <a:lnTo>
                    <a:pt x="11002621" y="8934576"/>
                  </a:lnTo>
                  <a:close/>
                </a:path>
              </a:pathLst>
            </a:custGeom>
            <a:solidFill>
              <a:srgbClr val="ECFDF5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9715498" y="2857499"/>
            <a:ext cx="571500" cy="571500"/>
          </a:xfrm>
          <a:custGeom>
            <a:avLst/>
            <a:gdLst/>
            <a:ahLst/>
            <a:cxnLst/>
            <a:rect r="r" b="b" t="t" l="l"/>
            <a:pathLst>
              <a:path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915524" y="3028949"/>
            <a:ext cx="171448" cy="228599"/>
            <a:chOff x="0" y="0"/>
            <a:chExt cx="228598" cy="3047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600" cy="304800"/>
            </a:xfrm>
            <a:custGeom>
              <a:avLst/>
              <a:gdLst/>
              <a:ahLst/>
              <a:cxnLst/>
              <a:rect r="r" b="b" t="t" l="l"/>
              <a:pathLst>
                <a:path h="304800" w="228600">
                  <a:moveTo>
                    <a:pt x="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39398" y="2895916"/>
            <a:ext cx="3909060" cy="49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7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Consumption Dataset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96448" y="3623601"/>
            <a:ext cx="3093720" cy="70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Location</a:t>
            </a:r>
          </a:p>
          <a:p>
            <a:pPr algn="l">
              <a:lnSpc>
                <a:spcPts val="2430"/>
              </a:lnSpc>
            </a:pPr>
            <a:r>
              <a:rPr lang="en-US" sz="2025" spc="-11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Residential Household, Delhi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96448" y="4502830"/>
            <a:ext cx="3159443" cy="29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120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High-resolution smart meter data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696448" y="5280951"/>
            <a:ext cx="3755707" cy="99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 Resolution</a:t>
            </a:r>
          </a:p>
          <a:p>
            <a:pPr algn="l">
              <a:lnSpc>
                <a:spcPts val="2430"/>
              </a:lnSpc>
            </a:pPr>
            <a:r>
              <a:rPr lang="en-US" sz="2025" spc="-9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Sub-minute intervals (milliseconds)</a:t>
            </a:r>
          </a:p>
          <a:p>
            <a:pPr algn="l">
              <a:lnSpc>
                <a:spcPts val="2160"/>
              </a:lnSpc>
            </a:pPr>
            <a:r>
              <a:rPr lang="en-US" sz="1800" spc="-120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Timestamps converted: UTC → IST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9681547" y="6857998"/>
            <a:ext cx="319700" cy="319700"/>
            <a:chOff x="0" y="0"/>
            <a:chExt cx="304798" cy="30479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666550" y="6548720"/>
            <a:ext cx="4262436" cy="609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6"/>
              </a:lnSpc>
            </a:pPr>
            <a:r>
              <a:rPr lang="en-US" b="true" sz="1800" spc="-15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Source</a:t>
            </a:r>
          </a:p>
          <a:p>
            <a:pPr algn="l">
              <a:lnSpc>
                <a:spcPts val="2673"/>
              </a:lnSpc>
            </a:pPr>
            <a:r>
              <a:rPr lang="en-US" sz="2025" spc="-12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       </a:t>
            </a:r>
            <a:r>
              <a:rPr lang="en-US" sz="2025" spc="-12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Smart Energy Monitoring System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715497" y="7444398"/>
            <a:ext cx="1579721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12">
                <a:solidFill>
                  <a:srgbClr val="3333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Variables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9715497" y="7859328"/>
            <a:ext cx="1952627" cy="402011"/>
          </a:xfrm>
          <a:custGeom>
            <a:avLst/>
            <a:gdLst/>
            <a:ahLst/>
            <a:cxnLst/>
            <a:rect r="r" b="b" t="t" l="l"/>
            <a:pathLst>
              <a:path h="402011" w="1952627">
                <a:moveTo>
                  <a:pt x="0" y="0"/>
                </a:moveTo>
                <a:lnTo>
                  <a:pt x="1952626" y="0"/>
                </a:lnTo>
                <a:lnTo>
                  <a:pt x="1952626" y="402011"/>
                </a:lnTo>
                <a:lnTo>
                  <a:pt x="0" y="4020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9815510" y="7940187"/>
            <a:ext cx="1752600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15">
                <a:solidFill>
                  <a:srgbClr val="055E45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Current	  </a:t>
            </a:r>
            <a:r>
              <a:rPr lang="en-US" sz="1650" spc="-15">
                <a:solidFill>
                  <a:srgbClr val="5B20B5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Voltage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9715497" y="7887972"/>
            <a:ext cx="7150895" cy="1017086"/>
          </a:xfrm>
          <a:custGeom>
            <a:avLst/>
            <a:gdLst/>
            <a:ahLst/>
            <a:cxnLst/>
            <a:rect r="r" b="b" t="t" l="l"/>
            <a:pathLst>
              <a:path h="1017086" w="7150895">
                <a:moveTo>
                  <a:pt x="0" y="0"/>
                </a:moveTo>
                <a:lnTo>
                  <a:pt x="7150895" y="0"/>
                </a:lnTo>
                <a:lnTo>
                  <a:pt x="7150895" y="1017086"/>
                </a:lnTo>
                <a:lnTo>
                  <a:pt x="0" y="101708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2079468" y="7987935"/>
            <a:ext cx="6753824" cy="546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1"/>
              </a:lnSpc>
            </a:pPr>
            <a:r>
              <a:rPr lang="en-US" sz="1834" spc="-127">
                <a:solidFill>
                  <a:srgbClr val="055E45"/>
                </a:solidFill>
                <a:latin typeface="Open Sans"/>
                <a:ea typeface="Open Sans"/>
                <a:cs typeface="Open Sans"/>
                <a:sym typeface="Open Sans"/>
              </a:rPr>
              <a:t>Power (W)	     </a:t>
            </a:r>
            <a:r>
              <a:rPr lang="en-US" sz="1834" spc="-12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Cumulative Energy	    </a:t>
            </a:r>
            <a:r>
              <a:rPr lang="en-US" sz="1834" spc="-127">
                <a:solidFill>
                  <a:srgbClr val="91400D"/>
                </a:solidFill>
                <a:latin typeface="Open Sans"/>
                <a:ea typeface="Open Sans"/>
                <a:cs typeface="Open Sans"/>
                <a:sym typeface="Open Sans"/>
              </a:rPr>
              <a:t>Frequency</a:t>
            </a:r>
          </a:p>
          <a:p>
            <a:pPr algn="l">
              <a:lnSpc>
                <a:spcPts val="2201"/>
              </a:lnSpc>
            </a:pPr>
          </a:p>
        </p:txBody>
      </p:sp>
      <p:grpSp>
        <p:nvGrpSpPr>
          <p:cNvPr name="Group 40" id="40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6029323" y="3657599"/>
            <a:ext cx="1428750" cy="1428750"/>
            <a:chOff x="0" y="0"/>
            <a:chExt cx="1905000" cy="1905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05000" cy="1905000"/>
            </a:xfrm>
            <a:custGeom>
              <a:avLst/>
              <a:gdLst/>
              <a:ahLst/>
              <a:cxnLst/>
              <a:rect r="r" b="b" t="t" l="l"/>
              <a:pathLst>
                <a:path h="1905000" w="1905000">
                  <a:moveTo>
                    <a:pt x="1798193" y="1905000"/>
                  </a:moveTo>
                  <a:lnTo>
                    <a:pt x="106807" y="1905000"/>
                  </a:lnTo>
                  <a:lnTo>
                    <a:pt x="99314" y="1904238"/>
                  </a:lnTo>
                  <a:lnTo>
                    <a:pt x="28067" y="1866138"/>
                  </a:lnTo>
                  <a:lnTo>
                    <a:pt x="0" y="1798193"/>
                  </a:lnTo>
                  <a:lnTo>
                    <a:pt x="0" y="1790700"/>
                  </a:lnTo>
                  <a:lnTo>
                    <a:pt x="0" y="106807"/>
                  </a:lnTo>
                  <a:lnTo>
                    <a:pt x="38735" y="28194"/>
                  </a:lnTo>
                  <a:lnTo>
                    <a:pt x="106807" y="0"/>
                  </a:lnTo>
                  <a:lnTo>
                    <a:pt x="1798193" y="0"/>
                  </a:lnTo>
                  <a:lnTo>
                    <a:pt x="1876806" y="38735"/>
                  </a:lnTo>
                  <a:lnTo>
                    <a:pt x="1905000" y="106807"/>
                  </a:lnTo>
                  <a:lnTo>
                    <a:pt x="1905000" y="1798193"/>
                  </a:lnTo>
                  <a:lnTo>
                    <a:pt x="1866265" y="1876806"/>
                  </a:lnTo>
                  <a:lnTo>
                    <a:pt x="1805686" y="1904238"/>
                  </a:lnTo>
                  <a:lnTo>
                    <a:pt x="1798193" y="19050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6636543" y="4329111"/>
            <a:ext cx="214311" cy="287145"/>
            <a:chOff x="0" y="0"/>
            <a:chExt cx="285748" cy="38286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85750" cy="382905"/>
            </a:xfrm>
            <a:custGeom>
              <a:avLst/>
              <a:gdLst/>
              <a:ahLst/>
              <a:cxnLst/>
              <a:rect r="r" b="b" t="t" l="l"/>
              <a:pathLst>
                <a:path h="382905" w="285750">
                  <a:moveTo>
                    <a:pt x="0" y="0"/>
                  </a:moveTo>
                  <a:lnTo>
                    <a:pt x="285750" y="0"/>
                  </a:lnTo>
                  <a:lnTo>
                    <a:pt x="285750" y="382905"/>
                  </a:lnTo>
                  <a:lnTo>
                    <a:pt x="0" y="382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-244" t="0" r="-243" b="11"/>
              </a:stretch>
            </a:blip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029323" y="4743448"/>
            <a:ext cx="1428750" cy="342900"/>
            <a:chOff x="0" y="0"/>
            <a:chExt cx="1905000" cy="4572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05000" cy="457200"/>
            </a:xfrm>
            <a:custGeom>
              <a:avLst/>
              <a:gdLst/>
              <a:ahLst/>
              <a:cxnLst/>
              <a:rect r="r" b="b" t="t" l="l"/>
              <a:pathLst>
                <a:path h="457200" w="1905000">
                  <a:moveTo>
                    <a:pt x="0" y="0"/>
                  </a:moveTo>
                  <a:lnTo>
                    <a:pt x="1905000" y="0"/>
                  </a:lnTo>
                  <a:lnTo>
                    <a:pt x="19050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BEDAFE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0"/>
              <a:ext cx="1905000" cy="4572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1800"/>
                </a:lnSpc>
              </a:pPr>
              <a:r>
                <a:rPr lang="en-US" sz="1500" spc="-1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Kerala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4487524" y="3657599"/>
            <a:ext cx="1428750" cy="1428750"/>
            <a:chOff x="0" y="0"/>
            <a:chExt cx="1905000" cy="1905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05000" cy="1905000"/>
            </a:xfrm>
            <a:custGeom>
              <a:avLst/>
              <a:gdLst/>
              <a:ahLst/>
              <a:cxnLst/>
              <a:rect r="r" b="b" t="t" l="l"/>
              <a:pathLst>
                <a:path h="1905000" w="1905000">
                  <a:moveTo>
                    <a:pt x="1798193" y="1905000"/>
                  </a:moveTo>
                  <a:lnTo>
                    <a:pt x="106807" y="1905000"/>
                  </a:lnTo>
                  <a:lnTo>
                    <a:pt x="99314" y="1904238"/>
                  </a:lnTo>
                  <a:lnTo>
                    <a:pt x="28067" y="1866138"/>
                  </a:lnTo>
                  <a:lnTo>
                    <a:pt x="0" y="1798193"/>
                  </a:lnTo>
                  <a:lnTo>
                    <a:pt x="0" y="1790700"/>
                  </a:lnTo>
                  <a:lnTo>
                    <a:pt x="0" y="106807"/>
                  </a:lnTo>
                  <a:lnTo>
                    <a:pt x="38735" y="28194"/>
                  </a:lnTo>
                  <a:lnTo>
                    <a:pt x="106807" y="0"/>
                  </a:lnTo>
                  <a:lnTo>
                    <a:pt x="1798193" y="0"/>
                  </a:lnTo>
                  <a:lnTo>
                    <a:pt x="1876806" y="38735"/>
                  </a:lnTo>
                  <a:lnTo>
                    <a:pt x="1905000" y="106807"/>
                  </a:lnTo>
                  <a:lnTo>
                    <a:pt x="1905000" y="1798193"/>
                  </a:lnTo>
                  <a:lnTo>
                    <a:pt x="1866265" y="1876806"/>
                  </a:lnTo>
                  <a:lnTo>
                    <a:pt x="1805686" y="1904238"/>
                  </a:lnTo>
                  <a:lnTo>
                    <a:pt x="1798193" y="1905000"/>
                  </a:lnTo>
                  <a:close/>
                </a:path>
              </a:pathLst>
            </a:custGeom>
            <a:solidFill>
              <a:srgbClr val="E4E7EB"/>
            </a:solidFill>
          </p:spPr>
        </p:sp>
      </p:grp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5094743" y="3757611"/>
            <a:ext cx="214311" cy="287145"/>
            <a:chOff x="0" y="0"/>
            <a:chExt cx="285748" cy="38286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85750" cy="382905"/>
            </a:xfrm>
            <a:custGeom>
              <a:avLst/>
              <a:gdLst/>
              <a:ahLst/>
              <a:cxnLst/>
              <a:rect r="r" b="b" t="t" l="l"/>
              <a:pathLst>
                <a:path h="382905" w="285750">
                  <a:moveTo>
                    <a:pt x="0" y="0"/>
                  </a:moveTo>
                  <a:lnTo>
                    <a:pt x="285750" y="0"/>
                  </a:lnTo>
                  <a:lnTo>
                    <a:pt x="285750" y="382905"/>
                  </a:lnTo>
                  <a:lnTo>
                    <a:pt x="0" y="3829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-244" t="0" r="-243" b="11"/>
              </a:stretch>
            </a:blip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4487524" y="4743448"/>
            <a:ext cx="1428750" cy="342900"/>
            <a:chOff x="0" y="0"/>
            <a:chExt cx="1905000" cy="4572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05000" cy="457200"/>
            </a:xfrm>
            <a:custGeom>
              <a:avLst/>
              <a:gdLst/>
              <a:ahLst/>
              <a:cxnLst/>
              <a:rect r="r" b="b" t="t" l="l"/>
              <a:pathLst>
                <a:path h="457200" w="1905000">
                  <a:moveTo>
                    <a:pt x="0" y="0"/>
                  </a:moveTo>
                  <a:lnTo>
                    <a:pt x="1905000" y="0"/>
                  </a:lnTo>
                  <a:lnTo>
                    <a:pt x="19050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A6F2D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0"/>
              <a:ext cx="1905000" cy="45720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800"/>
                </a:lnSpc>
              </a:pPr>
              <a:r>
                <a:rPr lang="en-US" sz="1500" spc="-1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Delhi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7582925" y="9849444"/>
            <a:ext cx="153352" cy="271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75">
                <a:solidFill>
                  <a:srgbClr val="6A7280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9434511"/>
            <a:ext cx="164430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800" spc="-127">
                <a:solidFill>
                  <a:srgbClr val="37405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Integration: </a:t>
            </a:r>
            <a:r>
              <a:rPr lang="en-US" sz="1800" spc="-127">
                <a:solidFill>
                  <a:srgbClr val="374050"/>
                </a:solidFill>
                <a:latin typeface="Open Sans"/>
                <a:ea typeface="Open Sans"/>
                <a:cs typeface="Open Sans"/>
                <a:sym typeface="Open Sans"/>
              </a:rPr>
              <a:t>The production dataset was merged with NASA climate data using the date as the common key. Consumption data was analyzed independently with enhanced time-based insights.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815510" y="8259333"/>
            <a:ext cx="6805598" cy="55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8"/>
              </a:lnSpc>
            </a:pPr>
          </a:p>
          <a:p>
            <a:pPr algn="l">
              <a:lnSpc>
                <a:spcPts val="2218"/>
              </a:lnSpc>
            </a:pPr>
            <a:r>
              <a:rPr lang="en-US" sz="1848" spc="-16">
                <a:solidFill>
                  <a:srgbClr val="1D40AF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Apparent Power	</a:t>
            </a:r>
            <a:r>
              <a:rPr lang="en-US" sz="1848" spc="-16">
                <a:solidFill>
                  <a:srgbClr val="991B1B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Reactive Power	</a:t>
            </a:r>
            <a:r>
              <a:rPr lang="en-US" sz="1848" spc="-16">
                <a:solidFill>
                  <a:srgbClr val="1F2937"/>
                </a:solidFill>
                <a:latin typeface="Noto Kufi Arabic"/>
                <a:ea typeface="Noto Kufi Arabic"/>
                <a:cs typeface="Noto Kufi Arabic"/>
                <a:sym typeface="Noto Kufi Arabic"/>
              </a:rPr>
              <a:t>Power Factor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5349" y="454482"/>
            <a:ext cx="12919710" cy="72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67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Preprocessing &amp; Feature Engineering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92999" y="1885949"/>
            <a:ext cx="16480596" cy="2174522"/>
            <a:chOff x="0" y="0"/>
            <a:chExt cx="21945596" cy="2895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5600" cy="2895600"/>
            </a:xfrm>
            <a:custGeom>
              <a:avLst/>
              <a:gdLst/>
              <a:ahLst/>
              <a:cxnLst/>
              <a:rect r="r" b="b" t="t" l="l"/>
              <a:pathLst>
                <a:path h="28956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895600"/>
                  </a:lnTo>
                  <a:lnTo>
                    <a:pt x="0" y="289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33139" y="3054688"/>
            <a:ext cx="225456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b="true" sz="2025" spc="-30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Raw Data</a:t>
            </a:r>
          </a:p>
          <a:p>
            <a:pPr algn="ctr">
              <a:lnSpc>
                <a:spcPts val="1800"/>
              </a:lnSpc>
            </a:pPr>
            <a:r>
              <a:rPr lang="en-US" sz="1500" spc="-75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Solar production, climate, &amp; consumption logs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2360" y="3054688"/>
            <a:ext cx="2759392" cy="83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b="true" sz="2025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</a:t>
            </a:r>
          </a:p>
          <a:p>
            <a:pPr algn="ctr">
              <a:lnSpc>
                <a:spcPts val="1800"/>
              </a:lnSpc>
            </a:pPr>
            <a:r>
              <a:rPr lang="en-US" sz="1500" spc="-75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Missing values, duplicate removal, timestamps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12743" y="3054688"/>
            <a:ext cx="253306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b="true" sz="2025" spc="-112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Engineering</a:t>
            </a:r>
          </a:p>
          <a:p>
            <a:pPr algn="ctr">
              <a:lnSpc>
                <a:spcPts val="1800"/>
              </a:lnSpc>
            </a:pPr>
            <a:r>
              <a:rPr lang="en-US" sz="1500" spc="-89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Weather labels, time features, seasonal context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72552" y="3054688"/>
            <a:ext cx="2125980" cy="83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b="true" sz="2025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Integration</a:t>
            </a:r>
          </a:p>
          <a:p>
            <a:pPr algn="ctr">
              <a:lnSpc>
                <a:spcPts val="1800"/>
              </a:lnSpc>
            </a:pPr>
            <a:r>
              <a:rPr lang="en-US" sz="1500" spc="-15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Merging datasets, aligning timestamps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22051" y="3054688"/>
            <a:ext cx="2410777" cy="833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b="true" sz="2025" spc="-16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ML-Ready Data</a:t>
            </a:r>
          </a:p>
          <a:p>
            <a:pPr algn="ctr">
              <a:lnSpc>
                <a:spcPts val="1800"/>
              </a:lnSpc>
            </a:pPr>
            <a:r>
              <a:rPr lang="en-US" sz="1500" spc="-75">
                <a:solidFill>
                  <a:srgbClr val="4A5462"/>
                </a:solidFill>
                <a:latin typeface="Open Sans"/>
                <a:ea typeface="Open Sans"/>
                <a:cs typeface="Open Sans"/>
                <a:sym typeface="Open Sans"/>
              </a:rPr>
              <a:t>Clean, structured datasets for modeling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14399" y="4972048"/>
            <a:ext cx="8058150" cy="28575"/>
            <a:chOff x="0" y="0"/>
            <a:chExt cx="10744200" cy="38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44200" cy="38100"/>
            </a:xfrm>
            <a:custGeom>
              <a:avLst/>
              <a:gdLst/>
              <a:ahLst/>
              <a:cxnLst/>
              <a:rect r="r" b="b" t="t" l="l"/>
              <a:pathLst>
                <a:path h="38100" w="10744200">
                  <a:moveTo>
                    <a:pt x="107442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744200" y="0"/>
                  </a:lnTo>
                  <a:lnTo>
                    <a:pt x="107442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14399" y="8829674"/>
            <a:ext cx="8058150" cy="1257300"/>
            <a:chOff x="0" y="0"/>
            <a:chExt cx="10744200" cy="167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44200" cy="1676400"/>
            </a:xfrm>
            <a:custGeom>
              <a:avLst/>
              <a:gdLst/>
              <a:ahLst/>
              <a:cxnLst/>
              <a:rect r="r" b="b" t="t" l="l"/>
              <a:pathLst>
                <a:path h="1676400" w="10744200">
                  <a:moveTo>
                    <a:pt x="10744200" y="1676400"/>
                  </a:moveTo>
                  <a:lnTo>
                    <a:pt x="0" y="1676400"/>
                  </a:lnTo>
                  <a:lnTo>
                    <a:pt x="0" y="0"/>
                  </a:lnTo>
                  <a:lnTo>
                    <a:pt x="10744200" y="0"/>
                  </a:lnTo>
                  <a:lnTo>
                    <a:pt x="10744200" y="1676400"/>
                  </a:lnTo>
                  <a:close/>
                </a:path>
              </a:pathLst>
            </a:custGeom>
            <a:solidFill>
              <a:srgbClr val="DAE9FE">
                <a:alpha val="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14399" y="8829674"/>
            <a:ext cx="42862" cy="1257300"/>
            <a:chOff x="0" y="0"/>
            <a:chExt cx="57150" cy="167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150" cy="1676400"/>
            </a:xfrm>
            <a:custGeom>
              <a:avLst/>
              <a:gdLst/>
              <a:ahLst/>
              <a:cxnLst/>
              <a:rect r="r" b="b" t="t" l="l"/>
              <a:pathLst>
                <a:path h="1676400" w="57150">
                  <a:moveTo>
                    <a:pt x="57150" y="1676400"/>
                  </a:moveTo>
                  <a:lnTo>
                    <a:pt x="0" y="1676400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16764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27500" y="9385442"/>
            <a:ext cx="252453" cy="202916"/>
            <a:chOff x="0" y="0"/>
            <a:chExt cx="336604" cy="2705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36550" cy="270510"/>
            </a:xfrm>
            <a:custGeom>
              <a:avLst/>
              <a:gdLst/>
              <a:ahLst/>
              <a:cxnLst/>
              <a:rect r="r" b="b" t="t" l="l"/>
              <a:pathLst>
                <a:path h="270510" w="336550">
                  <a:moveTo>
                    <a:pt x="0" y="0"/>
                  </a:moveTo>
                  <a:lnTo>
                    <a:pt x="336550" y="0"/>
                  </a:lnTo>
                  <a:lnTo>
                    <a:pt x="336550" y="270510"/>
                  </a:lnTo>
                  <a:lnTo>
                    <a:pt x="0" y="270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" t="0" r="-252" b="-16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95348" y="4460520"/>
            <a:ext cx="720435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10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Preprocessing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14399" y="5229223"/>
            <a:ext cx="457200" cy="571500"/>
            <a:chOff x="0" y="0"/>
            <a:chExt cx="609600" cy="762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9600" cy="762127"/>
            </a:xfrm>
            <a:custGeom>
              <a:avLst/>
              <a:gdLst/>
              <a:ahLst/>
              <a:cxnLst/>
              <a:rect r="r" b="b" t="t" l="l"/>
              <a:pathLst>
                <a:path h="762127" w="609600">
                  <a:moveTo>
                    <a:pt x="4672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467233" y="0"/>
                  </a:lnTo>
                  <a:lnTo>
                    <a:pt x="550164" y="31242"/>
                  </a:lnTo>
                  <a:lnTo>
                    <a:pt x="601853" y="103378"/>
                  </a:lnTo>
                  <a:lnTo>
                    <a:pt x="609600" y="142494"/>
                  </a:lnTo>
                  <a:lnTo>
                    <a:pt x="609600" y="619633"/>
                  </a:lnTo>
                  <a:lnTo>
                    <a:pt x="578358" y="702564"/>
                  </a:lnTo>
                  <a:lnTo>
                    <a:pt x="506222" y="754253"/>
                  </a:lnTo>
                  <a:lnTo>
                    <a:pt x="477012" y="761111"/>
                  </a:lnTo>
                  <a:lnTo>
                    <a:pt x="467106" y="762127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27896" y="5414961"/>
            <a:ext cx="230207" cy="200023"/>
            <a:chOff x="0" y="0"/>
            <a:chExt cx="306942" cy="2666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06959" cy="266700"/>
            </a:xfrm>
            <a:custGeom>
              <a:avLst/>
              <a:gdLst/>
              <a:ahLst/>
              <a:cxnLst/>
              <a:rect r="r" b="b" t="t" l="l"/>
              <a:pathLst>
                <a:path h="266700" w="306959">
                  <a:moveTo>
                    <a:pt x="0" y="0"/>
                  </a:moveTo>
                  <a:lnTo>
                    <a:pt x="306959" y="0"/>
                  </a:lnTo>
                  <a:lnTo>
                    <a:pt x="306959" y="266700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51" r="5" b="-35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524000" y="5193729"/>
            <a:ext cx="7419975" cy="100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Missing Value Handling</a:t>
            </a:r>
          </a:p>
          <a:p>
            <a:pPr algn="l">
              <a:lnSpc>
                <a:spcPts val="2250"/>
              </a:lnSpc>
            </a:pPr>
            <a:r>
              <a:rPr lang="en-US" sz="1800" spc="-127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Replaced NASA's placeholder values (-999) with NaN, then applied interpolation techniques to fill gaps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14399" y="6372223"/>
            <a:ext cx="514350" cy="571500"/>
            <a:chOff x="0" y="0"/>
            <a:chExt cx="685800" cy="762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85800" cy="762127"/>
            </a:xfrm>
            <a:custGeom>
              <a:avLst/>
              <a:gdLst/>
              <a:ahLst/>
              <a:cxnLst/>
              <a:rect r="r" b="b" t="t" l="l"/>
              <a:pathLst>
                <a:path h="762127" w="685800">
                  <a:moveTo>
                    <a:pt x="5434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543433" y="0"/>
                  </a:lnTo>
                  <a:lnTo>
                    <a:pt x="626364" y="31242"/>
                  </a:lnTo>
                  <a:lnTo>
                    <a:pt x="678053" y="103378"/>
                  </a:lnTo>
                  <a:lnTo>
                    <a:pt x="685800" y="142494"/>
                  </a:lnTo>
                  <a:lnTo>
                    <a:pt x="685800" y="619633"/>
                  </a:lnTo>
                  <a:lnTo>
                    <a:pt x="654558" y="702564"/>
                  </a:lnTo>
                  <a:lnTo>
                    <a:pt x="582422" y="754253"/>
                  </a:lnTo>
                  <a:lnTo>
                    <a:pt x="553212" y="761111"/>
                  </a:lnTo>
                  <a:lnTo>
                    <a:pt x="543306" y="762127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28316" y="6543272"/>
            <a:ext cx="286087" cy="228957"/>
            <a:chOff x="0" y="0"/>
            <a:chExt cx="381450" cy="30527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1508" cy="305308"/>
            </a:xfrm>
            <a:custGeom>
              <a:avLst/>
              <a:gdLst/>
              <a:ahLst/>
              <a:cxnLst/>
              <a:rect r="r" b="b" t="t" l="l"/>
              <a:pathLst>
                <a:path h="305308" w="381508">
                  <a:moveTo>
                    <a:pt x="0" y="0"/>
                  </a:moveTo>
                  <a:lnTo>
                    <a:pt x="381508" y="0"/>
                  </a:lnTo>
                  <a:lnTo>
                    <a:pt x="381508" y="305308"/>
                  </a:lnTo>
                  <a:lnTo>
                    <a:pt x="0" y="305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" t="0" r="-3" b="1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581150" y="6336729"/>
            <a:ext cx="7152322" cy="91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Weather Labeling</a:t>
            </a:r>
          </a:p>
          <a:p>
            <a:pPr algn="l">
              <a:lnSpc>
                <a:spcPts val="2250"/>
              </a:lnSpc>
            </a:pPr>
            <a:r>
              <a:rPr lang="en-US" sz="1800" spc="-11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Created qualitative weather labels  ("Hot &amp; Sunny", "Rainy", etc.) from climate parameters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14399" y="7515223"/>
            <a:ext cx="428625" cy="571500"/>
            <a:chOff x="0" y="0"/>
            <a:chExt cx="571500" cy="762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71500" cy="762127"/>
            </a:xfrm>
            <a:custGeom>
              <a:avLst/>
              <a:gdLst/>
              <a:ahLst/>
              <a:cxnLst/>
              <a:rect r="r" b="b" t="t" l="l"/>
              <a:pathLst>
                <a:path h="762127" w="571500">
                  <a:moveTo>
                    <a:pt x="4291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429133" y="0"/>
                  </a:lnTo>
                  <a:lnTo>
                    <a:pt x="512064" y="31242"/>
                  </a:lnTo>
                  <a:lnTo>
                    <a:pt x="563753" y="103378"/>
                  </a:lnTo>
                  <a:lnTo>
                    <a:pt x="571500" y="142494"/>
                  </a:lnTo>
                  <a:lnTo>
                    <a:pt x="571500" y="619633"/>
                  </a:lnTo>
                  <a:lnTo>
                    <a:pt x="540258" y="702564"/>
                  </a:lnTo>
                  <a:lnTo>
                    <a:pt x="468122" y="754253"/>
                  </a:lnTo>
                  <a:lnTo>
                    <a:pt x="438912" y="761111"/>
                  </a:lnTo>
                  <a:lnTo>
                    <a:pt x="429006" y="762127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028699" y="7686673"/>
            <a:ext cx="200024" cy="228598"/>
            <a:chOff x="0" y="0"/>
            <a:chExt cx="266698" cy="30479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495425" y="7479729"/>
            <a:ext cx="7283768" cy="91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7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Seasonal Context</a:t>
            </a:r>
          </a:p>
          <a:p>
            <a:pPr algn="l">
              <a:lnSpc>
                <a:spcPts val="2250"/>
              </a:lnSpc>
            </a:pPr>
            <a:r>
              <a:rPr lang="en-US" sz="1800" spc="-13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Added Indian weather seasons (Summer, Monsoon, Post-Monsoon, Winter) to analyze seasonal impact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85900" y="8919682"/>
            <a:ext cx="7458075" cy="97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 spc="-45">
                <a:solidFill>
                  <a:srgbClr val="1C4ED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Transformation:</a:t>
            </a:r>
          </a:p>
          <a:p>
            <a:pPr algn="l">
              <a:lnSpc>
                <a:spcPts val="2520"/>
              </a:lnSpc>
            </a:pPr>
            <a:r>
              <a:rPr lang="en-US" sz="1800" spc="-13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NASA climate data + local solar readings merged on date column to create a comprehensive dataset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315448" y="4972048"/>
            <a:ext cx="8058150" cy="28575"/>
            <a:chOff x="0" y="0"/>
            <a:chExt cx="10744200" cy="381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744200" cy="38100"/>
            </a:xfrm>
            <a:custGeom>
              <a:avLst/>
              <a:gdLst/>
              <a:ahLst/>
              <a:cxnLst/>
              <a:rect r="r" b="b" t="t" l="l"/>
              <a:pathLst>
                <a:path h="38100" w="10744200">
                  <a:moveTo>
                    <a:pt x="107442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744200" y="0"/>
                  </a:lnTo>
                  <a:lnTo>
                    <a:pt x="107442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315448" y="8829674"/>
            <a:ext cx="7943852" cy="1070448"/>
            <a:chOff x="0" y="0"/>
            <a:chExt cx="10744200" cy="1447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74420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0744200">
                  <a:moveTo>
                    <a:pt x="10744200" y="1447800"/>
                  </a:moveTo>
                  <a:lnTo>
                    <a:pt x="0" y="1447800"/>
                  </a:lnTo>
                  <a:lnTo>
                    <a:pt x="0" y="0"/>
                  </a:lnTo>
                  <a:lnTo>
                    <a:pt x="10744200" y="0"/>
                  </a:lnTo>
                  <a:lnTo>
                    <a:pt x="10744200" y="1447800"/>
                  </a:lnTo>
                  <a:close/>
                </a:path>
              </a:pathLst>
            </a:custGeom>
            <a:solidFill>
              <a:srgbClr val="DAE9FE">
                <a:alpha val="9020"/>
              </a:srgbClr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315448" y="8829674"/>
            <a:ext cx="42862" cy="1085850"/>
            <a:chOff x="0" y="0"/>
            <a:chExt cx="57150" cy="1447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71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57150">
                  <a:moveTo>
                    <a:pt x="57150" y="1447800"/>
                  </a:moveTo>
                  <a:lnTo>
                    <a:pt x="0" y="1447800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14478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9540477" y="9186861"/>
            <a:ext cx="235730" cy="342900"/>
            <a:chOff x="0" y="0"/>
            <a:chExt cx="314306" cy="4572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14325" cy="457200"/>
            </a:xfrm>
            <a:custGeom>
              <a:avLst/>
              <a:gdLst/>
              <a:ahLst/>
              <a:cxnLst/>
              <a:rect r="r" b="b" t="t" l="l"/>
              <a:pathLst>
                <a:path h="457200" w="314325">
                  <a:moveTo>
                    <a:pt x="0" y="0"/>
                  </a:moveTo>
                  <a:lnTo>
                    <a:pt x="314325" y="0"/>
                  </a:lnTo>
                  <a:lnTo>
                    <a:pt x="314325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" t="0" r="3" b="0"/>
              </a:stretch>
            </a:blip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9958368" y="9344025"/>
            <a:ext cx="6194042" cy="381172"/>
          </a:xfrm>
          <a:custGeom>
            <a:avLst/>
            <a:gdLst/>
            <a:ahLst/>
            <a:cxnLst/>
            <a:rect r="r" b="b" t="t" l="l"/>
            <a:pathLst>
              <a:path h="381172" w="6194042">
                <a:moveTo>
                  <a:pt x="0" y="0"/>
                </a:moveTo>
                <a:lnTo>
                  <a:pt x="6194042" y="0"/>
                </a:lnTo>
                <a:lnTo>
                  <a:pt x="6194042" y="381172"/>
                </a:lnTo>
                <a:lnTo>
                  <a:pt x="0" y="381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9296398" y="4460520"/>
            <a:ext cx="763643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10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Consumption Data Preprocessing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9315447" y="5229223"/>
            <a:ext cx="457200" cy="571500"/>
            <a:chOff x="0" y="0"/>
            <a:chExt cx="609600" cy="762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09600" cy="762127"/>
            </a:xfrm>
            <a:custGeom>
              <a:avLst/>
              <a:gdLst/>
              <a:ahLst/>
              <a:cxnLst/>
              <a:rect r="r" b="b" t="t" l="l"/>
              <a:pathLst>
                <a:path h="762127" w="609600">
                  <a:moveTo>
                    <a:pt x="4672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467233" y="0"/>
                  </a:lnTo>
                  <a:lnTo>
                    <a:pt x="550164" y="31242"/>
                  </a:lnTo>
                  <a:lnTo>
                    <a:pt x="601853" y="103378"/>
                  </a:lnTo>
                  <a:lnTo>
                    <a:pt x="609600" y="142494"/>
                  </a:lnTo>
                  <a:lnTo>
                    <a:pt x="609600" y="619633"/>
                  </a:lnTo>
                  <a:lnTo>
                    <a:pt x="578358" y="702564"/>
                  </a:lnTo>
                  <a:lnTo>
                    <a:pt x="506222" y="754253"/>
                  </a:lnTo>
                  <a:lnTo>
                    <a:pt x="477012" y="761111"/>
                  </a:lnTo>
                  <a:lnTo>
                    <a:pt x="467106" y="762127"/>
                  </a:lnTo>
                  <a:close/>
                </a:path>
              </a:pathLst>
            </a:custGeom>
            <a:solidFill>
              <a:srgbClr val="D0FAE4"/>
            </a:solidFill>
          </p:spPr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9429748" y="5400673"/>
            <a:ext cx="228598" cy="228598"/>
            <a:chOff x="0" y="0"/>
            <a:chExt cx="304798" cy="30479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9925050" y="5193729"/>
            <a:ext cx="7265670" cy="100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Timestamp Conversion</a:t>
            </a:r>
          </a:p>
          <a:p>
            <a:pPr algn="l">
              <a:lnSpc>
                <a:spcPts val="2250"/>
              </a:lnSpc>
            </a:pPr>
            <a:r>
              <a:rPr lang="en-US" sz="1800" spc="-11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Converted UTC timestamps to IST (Indian Standard Time) for better alignment with local context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9315447" y="6372223"/>
            <a:ext cx="457200" cy="571500"/>
            <a:chOff x="0" y="0"/>
            <a:chExt cx="609600" cy="762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09600" cy="762127"/>
            </a:xfrm>
            <a:custGeom>
              <a:avLst/>
              <a:gdLst/>
              <a:ahLst/>
              <a:cxnLst/>
              <a:rect r="r" b="b" t="t" l="l"/>
              <a:pathLst>
                <a:path h="762127" w="609600">
                  <a:moveTo>
                    <a:pt x="4672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467233" y="0"/>
                  </a:lnTo>
                  <a:lnTo>
                    <a:pt x="550164" y="31242"/>
                  </a:lnTo>
                  <a:lnTo>
                    <a:pt x="601853" y="103378"/>
                  </a:lnTo>
                  <a:lnTo>
                    <a:pt x="609600" y="142494"/>
                  </a:lnTo>
                  <a:lnTo>
                    <a:pt x="609600" y="619633"/>
                  </a:lnTo>
                  <a:lnTo>
                    <a:pt x="578358" y="702564"/>
                  </a:lnTo>
                  <a:lnTo>
                    <a:pt x="506222" y="754253"/>
                  </a:lnTo>
                  <a:lnTo>
                    <a:pt x="477012" y="761111"/>
                  </a:lnTo>
                  <a:lnTo>
                    <a:pt x="467106" y="762127"/>
                  </a:lnTo>
                  <a:close/>
                </a:path>
              </a:pathLst>
            </a:custGeom>
            <a:solidFill>
              <a:srgbClr val="D0FAE4"/>
            </a:solidFill>
          </p:spPr>
        </p:sp>
      </p:grp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9429748" y="6556935"/>
            <a:ext cx="228639" cy="202078"/>
            <a:chOff x="0" y="0"/>
            <a:chExt cx="304852" cy="26943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04800" cy="269494"/>
            </a:xfrm>
            <a:custGeom>
              <a:avLst/>
              <a:gdLst/>
              <a:ahLst/>
              <a:cxnLst/>
              <a:rect r="r" b="b" t="t" l="l"/>
              <a:pathLst>
                <a:path h="269494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269494"/>
                  </a:lnTo>
                  <a:lnTo>
                    <a:pt x="0" y="269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504" t="0" r="-521" b="20"/>
              </a:stretch>
            </a:blip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9925050" y="6336729"/>
            <a:ext cx="4997768" cy="100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Time-Based Features</a:t>
            </a:r>
          </a:p>
          <a:p>
            <a:pPr algn="l">
              <a:lnSpc>
                <a:spcPts val="2250"/>
              </a:lnSpc>
            </a:pPr>
            <a:r>
              <a:rPr lang="en-US" sz="1800" spc="-135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Extracted hour, day, weekday, IsWeekend, partOfDay (Morning/Afternoon/Evening/Night) from timestamps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9315447" y="7515223"/>
            <a:ext cx="457200" cy="571500"/>
            <a:chOff x="0" y="0"/>
            <a:chExt cx="609600" cy="762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09600" cy="762127"/>
            </a:xfrm>
            <a:custGeom>
              <a:avLst/>
              <a:gdLst/>
              <a:ahLst/>
              <a:cxnLst/>
              <a:rect r="r" b="b" t="t" l="l"/>
              <a:pathLst>
                <a:path h="762127" w="609600">
                  <a:moveTo>
                    <a:pt x="467233" y="762000"/>
                  </a:moveTo>
                  <a:lnTo>
                    <a:pt x="142367" y="762000"/>
                  </a:lnTo>
                  <a:lnTo>
                    <a:pt x="132461" y="760984"/>
                  </a:lnTo>
                  <a:lnTo>
                    <a:pt x="59436" y="730758"/>
                  </a:lnTo>
                  <a:lnTo>
                    <a:pt x="7747" y="658622"/>
                  </a:lnTo>
                  <a:lnTo>
                    <a:pt x="0" y="619633"/>
                  </a:lnTo>
                  <a:lnTo>
                    <a:pt x="0" y="609600"/>
                  </a:lnTo>
                  <a:lnTo>
                    <a:pt x="0" y="142367"/>
                  </a:lnTo>
                  <a:lnTo>
                    <a:pt x="31242" y="59436"/>
                  </a:lnTo>
                  <a:lnTo>
                    <a:pt x="103378" y="7747"/>
                  </a:lnTo>
                  <a:lnTo>
                    <a:pt x="142367" y="0"/>
                  </a:lnTo>
                  <a:lnTo>
                    <a:pt x="467233" y="0"/>
                  </a:lnTo>
                  <a:lnTo>
                    <a:pt x="550164" y="31242"/>
                  </a:lnTo>
                  <a:lnTo>
                    <a:pt x="601853" y="103378"/>
                  </a:lnTo>
                  <a:lnTo>
                    <a:pt x="609600" y="142494"/>
                  </a:lnTo>
                  <a:lnTo>
                    <a:pt x="609600" y="619633"/>
                  </a:lnTo>
                  <a:lnTo>
                    <a:pt x="578358" y="702564"/>
                  </a:lnTo>
                  <a:lnTo>
                    <a:pt x="506222" y="754253"/>
                  </a:lnTo>
                  <a:lnTo>
                    <a:pt x="477012" y="761111"/>
                  </a:lnTo>
                  <a:lnTo>
                    <a:pt x="467106" y="762127"/>
                  </a:lnTo>
                  <a:close/>
                </a:path>
              </a:pathLst>
            </a:custGeom>
            <a:solidFill>
              <a:srgbClr val="D0FAE4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9429704" y="7685513"/>
            <a:ext cx="228688" cy="230921"/>
            <a:chOff x="0" y="0"/>
            <a:chExt cx="304918" cy="307894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04927" cy="307848"/>
            </a:xfrm>
            <a:custGeom>
              <a:avLst/>
              <a:gdLst/>
              <a:ahLst/>
              <a:cxnLst/>
              <a:rect r="r" b="b" t="t" l="l"/>
              <a:pathLst>
                <a:path h="307848" w="304927">
                  <a:moveTo>
                    <a:pt x="0" y="0"/>
                  </a:moveTo>
                  <a:lnTo>
                    <a:pt x="304927" y="0"/>
                  </a:lnTo>
                  <a:lnTo>
                    <a:pt x="304927" y="307848"/>
                  </a:lnTo>
                  <a:lnTo>
                    <a:pt x="0" y="307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487" t="0" r="-485" b="-14"/>
              </a:stretch>
            </a:blip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9925050" y="7479729"/>
            <a:ext cx="7157085" cy="100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250" spc="-15">
                <a:solidFill>
                  <a:srgbClr val="3333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Column Simplification</a:t>
            </a:r>
          </a:p>
          <a:p>
            <a:pPr algn="l">
              <a:lnSpc>
                <a:spcPts val="2250"/>
              </a:lnSpc>
            </a:pPr>
            <a:r>
              <a:rPr lang="en-US" sz="1800" spc="-142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Renamed complex column names from automated logging to more intuitive, shorter names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038498" y="9058573"/>
            <a:ext cx="6497752" cy="60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0"/>
              </a:lnSpc>
            </a:pPr>
            <a:r>
              <a:rPr lang="en-US" b="true" sz="1722" spc="-14">
                <a:solidFill>
                  <a:srgbClr val="1C4ED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ML-Ready Features:</a:t>
            </a:r>
          </a:p>
          <a:p>
            <a:pPr algn="l">
              <a:lnSpc>
                <a:spcPts val="1670"/>
              </a:lnSpc>
            </a:pPr>
          </a:p>
          <a:p>
            <a:pPr algn="l">
              <a:lnSpc>
                <a:spcPts val="1452"/>
              </a:lnSpc>
            </a:pPr>
            <a:r>
              <a:rPr lang="en-US" sz="1497" spc="-14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Voltage	     Current	     Power	   Time of Day	   Weekday/Weekend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7582925" y="9871963"/>
            <a:ext cx="153352" cy="13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2"/>
              </a:lnSpc>
            </a:pPr>
            <a:r>
              <a:rPr lang="en-US" sz="1650" spc="-75">
                <a:solidFill>
                  <a:srgbClr val="6A7280"/>
                </a:solidFill>
                <a:latin typeface="Georgia Pro"/>
                <a:ea typeface="Georgia Pro"/>
                <a:cs typeface="Georgia Pro"/>
                <a:sym typeface="Georgia Pro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399" y="2228849"/>
            <a:ext cx="7886700" cy="28575"/>
            <a:chOff x="0" y="0"/>
            <a:chExt cx="105156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15600" cy="38100"/>
            </a:xfrm>
            <a:custGeom>
              <a:avLst/>
              <a:gdLst/>
              <a:ahLst/>
              <a:cxnLst/>
              <a:rect r="r" b="b" t="t" l="l"/>
              <a:pathLst>
                <a:path h="38100" w="10515600">
                  <a:moveTo>
                    <a:pt x="105156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515600" y="0"/>
                  </a:lnTo>
                  <a:lnTo>
                    <a:pt x="105156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9143998"/>
            <a:ext cx="18288000" cy="1143000"/>
            <a:chOff x="0" y="0"/>
            <a:chExt cx="24384000" cy="152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743091"/>
            <a:ext cx="9791941" cy="3243580"/>
          </a:xfrm>
          <a:custGeom>
            <a:avLst/>
            <a:gdLst/>
            <a:ahLst/>
            <a:cxnLst/>
            <a:rect r="r" b="b" t="t" l="l"/>
            <a:pathLst>
              <a:path h="3243580" w="9791941">
                <a:moveTo>
                  <a:pt x="0" y="0"/>
                </a:moveTo>
                <a:lnTo>
                  <a:pt x="9791941" y="0"/>
                </a:lnTo>
                <a:lnTo>
                  <a:pt x="9791941" y="3243580"/>
                </a:lnTo>
                <a:lnTo>
                  <a:pt x="0" y="324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0199" y="5992997"/>
            <a:ext cx="5684863" cy="3526054"/>
          </a:xfrm>
          <a:custGeom>
            <a:avLst/>
            <a:gdLst/>
            <a:ahLst/>
            <a:cxnLst/>
            <a:rect r="r" b="b" t="t" l="l"/>
            <a:pathLst>
              <a:path h="3526054" w="5684863">
                <a:moveTo>
                  <a:pt x="0" y="0"/>
                </a:moveTo>
                <a:lnTo>
                  <a:pt x="5684862" y="0"/>
                </a:lnTo>
                <a:lnTo>
                  <a:pt x="5684862" y="3526054"/>
                </a:lnTo>
                <a:lnTo>
                  <a:pt x="0" y="3526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74496" y="2052760"/>
            <a:ext cx="6597754" cy="3933911"/>
          </a:xfrm>
          <a:custGeom>
            <a:avLst/>
            <a:gdLst/>
            <a:ahLst/>
            <a:cxnLst/>
            <a:rect r="r" b="b" t="t" l="l"/>
            <a:pathLst>
              <a:path h="3933911" w="6597754">
                <a:moveTo>
                  <a:pt x="0" y="0"/>
                </a:moveTo>
                <a:lnTo>
                  <a:pt x="6597754" y="0"/>
                </a:lnTo>
                <a:lnTo>
                  <a:pt x="6597754" y="3933911"/>
                </a:lnTo>
                <a:lnTo>
                  <a:pt x="0" y="393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74496" y="6158365"/>
            <a:ext cx="6438930" cy="3195319"/>
          </a:xfrm>
          <a:custGeom>
            <a:avLst/>
            <a:gdLst/>
            <a:ahLst/>
            <a:cxnLst/>
            <a:rect r="r" b="b" t="t" l="l"/>
            <a:pathLst>
              <a:path h="3195319" w="6438930">
                <a:moveTo>
                  <a:pt x="0" y="0"/>
                </a:moveTo>
                <a:lnTo>
                  <a:pt x="6438930" y="0"/>
                </a:lnTo>
                <a:lnTo>
                  <a:pt x="6438930" y="3195319"/>
                </a:lnTo>
                <a:lnTo>
                  <a:pt x="0" y="3195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95348" y="454482"/>
            <a:ext cx="1291971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olar Production Dataset Analysis (Kerala)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5348" y="1717320"/>
            <a:ext cx="1427226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77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Patterns	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399" y="2228849"/>
            <a:ext cx="7886700" cy="28575"/>
            <a:chOff x="0" y="0"/>
            <a:chExt cx="105156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15600" cy="38100"/>
            </a:xfrm>
            <a:custGeom>
              <a:avLst/>
              <a:gdLst/>
              <a:ahLst/>
              <a:cxnLst/>
              <a:rect r="r" b="b" t="t" l="l"/>
              <a:pathLst>
                <a:path h="38100" w="10515600">
                  <a:moveTo>
                    <a:pt x="105156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515600" y="0"/>
                  </a:lnTo>
                  <a:lnTo>
                    <a:pt x="105156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9143998"/>
            <a:ext cx="18288000" cy="1143000"/>
            <a:chOff x="0" y="0"/>
            <a:chExt cx="24384000" cy="152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99198" y="2476499"/>
            <a:ext cx="7232281" cy="6129358"/>
          </a:xfrm>
          <a:custGeom>
            <a:avLst/>
            <a:gdLst/>
            <a:ahLst/>
            <a:cxnLst/>
            <a:rect r="r" b="b" t="t" l="l"/>
            <a:pathLst>
              <a:path h="6129358" w="7232281">
                <a:moveTo>
                  <a:pt x="0" y="0"/>
                </a:moveTo>
                <a:lnTo>
                  <a:pt x="7232280" y="0"/>
                </a:lnTo>
                <a:lnTo>
                  <a:pt x="7232280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48939" y="2257423"/>
            <a:ext cx="5953071" cy="6577979"/>
          </a:xfrm>
          <a:custGeom>
            <a:avLst/>
            <a:gdLst/>
            <a:ahLst/>
            <a:cxnLst/>
            <a:rect r="r" b="b" t="t" l="l"/>
            <a:pathLst>
              <a:path h="6577979" w="5953071">
                <a:moveTo>
                  <a:pt x="0" y="0"/>
                </a:moveTo>
                <a:lnTo>
                  <a:pt x="5953070" y="0"/>
                </a:lnTo>
                <a:lnTo>
                  <a:pt x="5953070" y="6577979"/>
                </a:lnTo>
                <a:lnTo>
                  <a:pt x="0" y="6577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95348" y="454482"/>
            <a:ext cx="1291971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olar Production Dataset Analysis (Kerala)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5348" y="1717320"/>
            <a:ext cx="1427226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77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Patterns	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1371600"/>
            <a:ext cx="1371600" cy="57150"/>
            <a:chOff x="0" y="0"/>
            <a:chExt cx="18288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" cy="76200"/>
            </a:xfrm>
            <a:custGeom>
              <a:avLst/>
              <a:gdLst/>
              <a:ahLst/>
              <a:cxnLst/>
              <a:rect r="r" b="b" t="t" l="l"/>
              <a:pathLst>
                <a:path h="76200" w="1828800">
                  <a:moveTo>
                    <a:pt x="18288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762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399" y="2228849"/>
            <a:ext cx="7886700" cy="28575"/>
            <a:chOff x="0" y="0"/>
            <a:chExt cx="105156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15600" cy="38100"/>
            </a:xfrm>
            <a:custGeom>
              <a:avLst/>
              <a:gdLst/>
              <a:ahLst/>
              <a:cxnLst/>
              <a:rect r="r" b="b" t="t" l="l"/>
              <a:pathLst>
                <a:path h="38100" w="10515600">
                  <a:moveTo>
                    <a:pt x="105156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515600" y="0"/>
                  </a:lnTo>
                  <a:lnTo>
                    <a:pt x="105156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9143998"/>
            <a:ext cx="18288000" cy="1143000"/>
            <a:chOff x="0" y="0"/>
            <a:chExt cx="24384000" cy="1524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24384000">
                  <a:moveTo>
                    <a:pt x="24384000" y="1524000"/>
                  </a:moveTo>
                  <a:lnTo>
                    <a:pt x="0" y="1524000"/>
                  </a:lnTo>
                  <a:lnTo>
                    <a:pt x="0" y="609600"/>
                  </a:lnTo>
                  <a:lnTo>
                    <a:pt x="24384000" y="0"/>
                  </a:lnTo>
                  <a:lnTo>
                    <a:pt x="24384000" y="1524000"/>
                  </a:lnTo>
                  <a:close/>
                </a:path>
              </a:pathLst>
            </a:custGeom>
            <a:solidFill>
              <a:srgbClr val="DAE9F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2828924"/>
            <a:ext cx="14512995" cy="5950328"/>
          </a:xfrm>
          <a:custGeom>
            <a:avLst/>
            <a:gdLst/>
            <a:ahLst/>
            <a:cxnLst/>
            <a:rect r="r" b="b" t="t" l="l"/>
            <a:pathLst>
              <a:path h="5950328" w="14512995">
                <a:moveTo>
                  <a:pt x="0" y="0"/>
                </a:moveTo>
                <a:lnTo>
                  <a:pt x="14512995" y="0"/>
                </a:lnTo>
                <a:lnTo>
                  <a:pt x="14512995" y="5950328"/>
                </a:lnTo>
                <a:lnTo>
                  <a:pt x="0" y="5950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95348" y="454482"/>
            <a:ext cx="12919710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0"/>
              </a:lnSpc>
            </a:pP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4650" spc="-375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olar Production Dataset Analysis (Kerala)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5348" y="1717320"/>
            <a:ext cx="1427226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3075" spc="-277">
                <a:solidFill>
                  <a:srgbClr val="2562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Patterns	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71450" cy="10744200"/>
            <a:chOff x="0" y="0"/>
            <a:chExt cx="228600" cy="143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00" cy="14325600"/>
            </a:xfrm>
            <a:custGeom>
              <a:avLst/>
              <a:gdLst/>
              <a:ahLst/>
              <a:cxnLst/>
              <a:rect r="r" b="b" t="t" l="l"/>
              <a:pathLst>
                <a:path h="14325600" w="228600">
                  <a:moveTo>
                    <a:pt x="228600" y="14325600"/>
                  </a:moveTo>
                  <a:lnTo>
                    <a:pt x="0" y="14325600"/>
                  </a:lnTo>
                  <a:lnTo>
                    <a:pt x="0" y="0"/>
                  </a:lnTo>
                  <a:lnTo>
                    <a:pt x="228600" y="0"/>
                  </a:lnTo>
                  <a:lnTo>
                    <a:pt x="228600" y="14325600"/>
                  </a:lnTo>
                  <a:close/>
                </a:path>
              </a:pathLst>
            </a:custGeom>
            <a:solidFill>
              <a:srgbClr val="0DA5E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0124" y="1343024"/>
            <a:ext cx="1143000" cy="57150"/>
            <a:chOff x="0" y="0"/>
            <a:chExt cx="15240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4000" cy="76200"/>
            </a:xfrm>
            <a:custGeom>
              <a:avLst/>
              <a:gdLst/>
              <a:ahLst/>
              <a:cxnLst/>
              <a:rect r="r" b="b" t="t" l="l"/>
              <a:pathLst>
                <a:path h="76200" w="1524000">
                  <a:moveTo>
                    <a:pt x="1524000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76200"/>
                  </a:lnTo>
                  <a:close/>
                </a:path>
              </a:pathLst>
            </a:custGeom>
            <a:solidFill>
              <a:srgbClr val="0FB981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757" y="828675"/>
            <a:ext cx="347978" cy="285749"/>
            <a:chOff x="0" y="0"/>
            <a:chExt cx="463970" cy="3809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3931" cy="381000"/>
            </a:xfrm>
            <a:custGeom>
              <a:avLst/>
              <a:gdLst/>
              <a:ahLst/>
              <a:cxnLst/>
              <a:rect r="r" b="b" t="t" l="l"/>
              <a:pathLst>
                <a:path h="381000" w="463931">
                  <a:moveTo>
                    <a:pt x="0" y="0"/>
                  </a:moveTo>
                  <a:lnTo>
                    <a:pt x="463931" y="0"/>
                  </a:lnTo>
                  <a:lnTo>
                    <a:pt x="46393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40" r="-8" b="-74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14473" y="685163"/>
            <a:ext cx="1548288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900" spc="-337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Solar Production Dataset Analysis (Kerala)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1074" y="1638896"/>
            <a:ext cx="7284720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950" spc="-112">
                <a:solidFill>
                  <a:srgbClr val="374050"/>
                </a:solidFill>
                <a:latin typeface="Montserrat"/>
                <a:ea typeface="Montserrat"/>
                <a:cs typeface="Montserrat"/>
                <a:sym typeface="Montserrat"/>
              </a:rPr>
              <a:t>Analysis of solar production data from Malappuram, Kerala (Feb 2023–Apr 2025) reveals strong relationships between climate variables and energy output.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81074" y="3312756"/>
            <a:ext cx="6220779" cy="2823101"/>
            <a:chOff x="0" y="0"/>
            <a:chExt cx="8294372" cy="376413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5149850" cy="508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60"/>
                </a:lnSpc>
              </a:pPr>
              <a:r>
                <a:rPr lang="en-US" b="true" sz="2550" spc="-180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 Seasonal Patterns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25400" y="879374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215366" y="1069340"/>
              <a:ext cx="305870" cy="305870"/>
              <a:chOff x="0" y="0"/>
              <a:chExt cx="305870" cy="30587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05816" cy="305816"/>
              </a:xfrm>
              <a:custGeom>
                <a:avLst/>
                <a:gdLst/>
                <a:ahLst/>
                <a:cxnLst/>
                <a:rect r="r" b="b" t="t" l="l"/>
                <a:pathLst>
                  <a:path h="305816" w="305816">
                    <a:moveTo>
                      <a:pt x="0" y="0"/>
                    </a:moveTo>
                    <a:lnTo>
                      <a:pt x="305816" y="0"/>
                    </a:lnTo>
                    <a:lnTo>
                      <a:pt x="305816" y="305816"/>
                    </a:lnTo>
                    <a:lnTo>
                      <a:pt x="0" y="30581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0" t="0" r="-17" b="-17"/>
                </a:stretch>
              </a:blip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914402" y="753811"/>
              <a:ext cx="7379970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71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Summer Peaks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Highest production during summer months (Mar-May)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25400" y="1946174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215900" y="2136674"/>
              <a:ext cx="304798" cy="304740"/>
              <a:chOff x="0" y="0"/>
              <a:chExt cx="304798" cy="30474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0" t="-9" r="0" b="10"/>
                </a:stretch>
              </a:blip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914402" y="1820611"/>
              <a:ext cx="6640830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Monsoon Depression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Lowest output during monsoon season (Jun-Sep)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25400" y="3012974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177290" y="3202938"/>
              <a:ext cx="381450" cy="305276"/>
              <a:chOff x="0" y="0"/>
              <a:chExt cx="381450" cy="305276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381508" cy="305308"/>
              </a:xfrm>
              <a:custGeom>
                <a:avLst/>
                <a:gdLst/>
                <a:ahLst/>
                <a:cxnLst/>
                <a:rect r="r" b="b" t="t" l="l"/>
                <a:pathLst>
                  <a:path h="305308" w="381508">
                    <a:moveTo>
                      <a:pt x="0" y="0"/>
                    </a:moveTo>
                    <a:lnTo>
                      <a:pt x="381508" y="0"/>
                    </a:lnTo>
                    <a:lnTo>
                      <a:pt x="381508" y="305308"/>
                    </a:lnTo>
                    <a:lnTo>
                      <a:pt x="0" y="30530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-19" t="0" r="-3" b="10"/>
                </a:stretch>
              </a:blip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914402" y="2887411"/>
              <a:ext cx="6988808" cy="876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30"/>
                </a:lnSpc>
              </a:pPr>
              <a:r>
                <a:rPr lang="en-US" b="true" sz="2025" spc="-15">
                  <a:solidFill>
                    <a:srgbClr val="1F2937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Post-Monsoon Recovery</a:t>
              </a:r>
            </a:p>
            <a:p>
              <a:pPr algn="l">
                <a:lnSpc>
                  <a:spcPts val="2070"/>
                </a:lnSpc>
              </a:pPr>
              <a:r>
                <a:rPr lang="en-US" sz="1725" spc="-97">
                  <a:solidFill>
                    <a:srgbClr val="4A546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Strong production rebounds after rainy season ends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74419" y="6707357"/>
            <a:ext cx="6034088" cy="1802912"/>
            <a:chOff x="0" y="0"/>
            <a:chExt cx="8045450" cy="2403882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0"/>
              <a:ext cx="4627880" cy="553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60"/>
                </a:lnSpc>
              </a:pPr>
              <a:r>
                <a:rPr lang="en-US" b="true" sz="2550" spc="-202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Climate Impact Factors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482600" y="1184174"/>
              <a:ext cx="2438400" cy="152400"/>
            </a:xfrm>
            <a:custGeom>
              <a:avLst/>
              <a:gdLst/>
              <a:ahLst/>
              <a:cxnLst/>
              <a:rect r="r" b="b" t="t" l="l"/>
              <a:pathLst>
                <a:path h="152400" w="2438400">
                  <a:moveTo>
                    <a:pt x="0" y="0"/>
                  </a:moveTo>
                  <a:lnTo>
                    <a:pt x="2438400" y="0"/>
                  </a:lnTo>
                  <a:lnTo>
                    <a:pt x="2438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>
              <a:grpSpLocks noChangeAspect="true"/>
            </p:cNvGrpSpPr>
            <p:nvPr/>
          </p:nvGrpSpPr>
          <p:grpSpPr>
            <a:xfrm rot="0">
              <a:off x="25400" y="841276"/>
              <a:ext cx="304798" cy="304798"/>
              <a:chOff x="0" y="0"/>
              <a:chExt cx="304798" cy="30479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 l="0" t="0" r="0" b="0"/>
                </a:stretch>
              </a:blip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457202" y="785913"/>
              <a:ext cx="1800860" cy="389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b="true" sz="1725" spc="-112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Temperature</a:t>
              </a: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5607050" y="1184174"/>
              <a:ext cx="2438400" cy="152400"/>
            </a:xfrm>
            <a:custGeom>
              <a:avLst/>
              <a:gdLst/>
              <a:ahLst/>
              <a:cxnLst/>
              <a:rect r="r" b="b" t="t" l="l"/>
              <a:pathLst>
                <a:path h="152400" w="2438400">
                  <a:moveTo>
                    <a:pt x="0" y="0"/>
                  </a:moveTo>
                  <a:lnTo>
                    <a:pt x="2438400" y="0"/>
                  </a:lnTo>
                  <a:lnTo>
                    <a:pt x="2438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0">
              <a:off x="5149314" y="840738"/>
              <a:ext cx="305870" cy="305870"/>
              <a:chOff x="0" y="0"/>
              <a:chExt cx="305870" cy="30587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05816" cy="305816"/>
              </a:xfrm>
              <a:custGeom>
                <a:avLst/>
                <a:gdLst/>
                <a:ahLst/>
                <a:cxnLst/>
                <a:rect r="r" b="b" t="t" l="l"/>
                <a:pathLst>
                  <a:path h="305816" w="305816">
                    <a:moveTo>
                      <a:pt x="0" y="0"/>
                    </a:moveTo>
                    <a:lnTo>
                      <a:pt x="305816" y="0"/>
                    </a:lnTo>
                    <a:lnTo>
                      <a:pt x="305816" y="305816"/>
                    </a:lnTo>
                    <a:lnTo>
                      <a:pt x="0" y="30581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3"/>
                <a:stretch>
                  <a:fillRect l="0" t="0" r="-17" b="-17"/>
                </a:stretch>
              </a:blip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581652" y="785913"/>
              <a:ext cx="2104390" cy="389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b="true" sz="1725" spc="-9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Solar Radiation</a:t>
              </a: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482600" y="1946174"/>
              <a:ext cx="2438400" cy="152400"/>
            </a:xfrm>
            <a:custGeom>
              <a:avLst/>
              <a:gdLst/>
              <a:ahLst/>
              <a:cxnLst/>
              <a:rect r="r" b="b" t="t" l="l"/>
              <a:pathLst>
                <a:path h="152400" w="2438400">
                  <a:moveTo>
                    <a:pt x="0" y="0"/>
                  </a:moveTo>
                  <a:lnTo>
                    <a:pt x="2438400" y="0"/>
                  </a:lnTo>
                  <a:lnTo>
                    <a:pt x="2438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25400" y="1603274"/>
              <a:ext cx="228598" cy="304798"/>
              <a:chOff x="0" y="0"/>
              <a:chExt cx="228598" cy="30479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286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22860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6"/>
                <a:stretch>
                  <a:fillRect l="0" t="0" r="0" b="0"/>
                </a:stretch>
              </a:blip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381002" y="1547913"/>
              <a:ext cx="1309370" cy="389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b="true" sz="1725" spc="-97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Humidity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457202" y="2055267"/>
              <a:ext cx="2374900" cy="348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00"/>
                </a:lnSpc>
              </a:pPr>
              <a:r>
                <a:rPr lang="en-US" sz="1500" spc="-82">
                  <a:solidFill>
                    <a:srgbClr val="6A728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Negative correlation</a:t>
              </a:r>
            </a:p>
          </p:txBody>
        </p:sp>
        <p:sp>
          <p:nvSpPr>
            <p:cNvPr name="Freeform 39" id="39"/>
            <p:cNvSpPr/>
            <p:nvPr/>
          </p:nvSpPr>
          <p:spPr>
            <a:xfrm flipH="false" flipV="false" rot="0">
              <a:off x="5607050" y="1946174"/>
              <a:ext cx="2438400" cy="152400"/>
            </a:xfrm>
            <a:custGeom>
              <a:avLst/>
              <a:gdLst/>
              <a:ahLst/>
              <a:cxnLst/>
              <a:rect r="r" b="b" t="t" l="l"/>
              <a:pathLst>
                <a:path h="152400" w="2438400">
                  <a:moveTo>
                    <a:pt x="0" y="0"/>
                  </a:moveTo>
                  <a:lnTo>
                    <a:pt x="2438400" y="0"/>
                  </a:lnTo>
                  <a:lnTo>
                    <a:pt x="24384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>
              <a:grpSpLocks noChangeAspect="true"/>
            </p:cNvGrpSpPr>
            <p:nvPr/>
          </p:nvGrpSpPr>
          <p:grpSpPr>
            <a:xfrm rot="0">
              <a:off x="5149850" y="1603274"/>
              <a:ext cx="304798" cy="304798"/>
              <a:chOff x="0" y="0"/>
              <a:chExt cx="304798" cy="304798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304800" cy="304800"/>
              </a:xfrm>
              <a:custGeom>
                <a:avLst/>
                <a:gdLst/>
                <a:ahLst/>
                <a:cxnLst/>
                <a:rect r="r" b="b" t="t" l="l"/>
                <a:pathLst>
                  <a:path h="304800" w="304800">
                    <a:moveTo>
                      <a:pt x="0" y="0"/>
                    </a:moveTo>
                    <a:lnTo>
                      <a:pt x="304800" y="0"/>
                    </a:lnTo>
                    <a:lnTo>
                      <a:pt x="304800" y="304800"/>
                    </a:lnTo>
                    <a:lnTo>
                      <a:pt x="0" y="3048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/>
                <a:stretch>
                  <a:fillRect l="0" t="0" r="0" b="0"/>
                </a:stretch>
              </a:blipFill>
            </p:spPr>
          </p:sp>
        </p:grpSp>
        <p:sp>
          <p:nvSpPr>
            <p:cNvPr name="TextBox 42" id="42"/>
            <p:cNvSpPr txBox="true"/>
            <p:nvPr/>
          </p:nvSpPr>
          <p:spPr>
            <a:xfrm rot="0">
              <a:off x="5581652" y="1547913"/>
              <a:ext cx="1713230" cy="389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0"/>
                </a:lnSpc>
              </a:pPr>
              <a:r>
                <a:rPr lang="en-US" b="true" sz="1725" spc="-90">
                  <a:solidFill>
                    <a:srgbClr val="00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Wind Speed</a:t>
              </a:r>
            </a:p>
          </p:txBody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1201062" y="10272360"/>
            <a:ext cx="200711" cy="200727"/>
            <a:chOff x="0" y="0"/>
            <a:chExt cx="267614" cy="26763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67589" cy="267589"/>
            </a:xfrm>
            <a:custGeom>
              <a:avLst/>
              <a:gdLst/>
              <a:ahLst/>
              <a:cxnLst/>
              <a:rect r="r" b="b" t="t" l="l"/>
              <a:pathLst>
                <a:path h="267589" w="267589">
                  <a:moveTo>
                    <a:pt x="0" y="0"/>
                  </a:moveTo>
                  <a:lnTo>
                    <a:pt x="267589" y="0"/>
                  </a:lnTo>
                  <a:lnTo>
                    <a:pt x="267589" y="267589"/>
                  </a:lnTo>
                  <a:lnTo>
                    <a:pt x="0" y="26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-4" t="0" r="-13" b="-17"/>
              </a:stretch>
            </a:blipFill>
          </p:spPr>
        </p:sp>
      </p:grpSp>
      <p:graphicFrame>
        <p:nvGraphicFramePr>
          <p:cNvPr name="Object 45" id="45"/>
          <p:cNvGraphicFramePr/>
          <p:nvPr/>
        </p:nvGraphicFramePr>
        <p:xfrm>
          <a:off x="8537395" y="1371598"/>
          <a:ext cx="2514600" cy="2514600"/>
        </p:xfrm>
        <a:graphic>
          <a:graphicData uri="http://schemas.openxmlformats.org/presentationml/2006/ole">
            <p:oleObj imgW="3009900" imgH="3009900" r:id="rId22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" y="2228849"/>
            <a:ext cx="7886700" cy="28575"/>
            <a:chOff x="0" y="0"/>
            <a:chExt cx="105156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5600" cy="38100"/>
            </a:xfrm>
            <a:custGeom>
              <a:avLst/>
              <a:gdLst/>
              <a:ahLst/>
              <a:cxnLst/>
              <a:rect r="r" b="b" t="t" l="l"/>
              <a:pathLst>
                <a:path h="38100" w="10515600">
                  <a:moveTo>
                    <a:pt x="10515600" y="38100"/>
                  </a:moveTo>
                  <a:lnTo>
                    <a:pt x="0" y="38100"/>
                  </a:lnTo>
                  <a:lnTo>
                    <a:pt x="0" y="0"/>
                  </a:lnTo>
                  <a:lnTo>
                    <a:pt x="10515600" y="0"/>
                  </a:lnTo>
                  <a:lnTo>
                    <a:pt x="10515600" y="381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85725"/>
            <a:chOff x="0" y="0"/>
            <a:chExt cx="24384000" cy="114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14300"/>
            </a:xfrm>
            <a:custGeom>
              <a:avLst/>
              <a:gdLst/>
              <a:ahLst/>
              <a:cxnLst/>
              <a:rect r="r" b="b" t="t" l="l"/>
              <a:pathLst>
                <a:path h="114300" w="24384000">
                  <a:moveTo>
                    <a:pt x="2438400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14300"/>
                  </a:lnTo>
                  <a:close/>
                </a:path>
              </a:pathLst>
            </a:custGeom>
            <a:solidFill>
              <a:srgbClr val="2562E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476499"/>
            <a:ext cx="7074533" cy="3528423"/>
          </a:xfrm>
          <a:custGeom>
            <a:avLst/>
            <a:gdLst/>
            <a:ahLst/>
            <a:cxnLst/>
            <a:rect r="r" b="b" t="t" l="l"/>
            <a:pathLst>
              <a:path h="3528423" w="7074533">
                <a:moveTo>
                  <a:pt x="0" y="0"/>
                </a:moveTo>
                <a:lnTo>
                  <a:pt x="7074533" y="0"/>
                </a:lnTo>
                <a:lnTo>
                  <a:pt x="7074533" y="3528423"/>
                </a:lnTo>
                <a:lnTo>
                  <a:pt x="0" y="3528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45931" y="1950683"/>
            <a:ext cx="4921241" cy="4512619"/>
          </a:xfrm>
          <a:custGeom>
            <a:avLst/>
            <a:gdLst/>
            <a:ahLst/>
            <a:cxnLst/>
            <a:rect r="r" b="b" t="t" l="l"/>
            <a:pathLst>
              <a:path h="4512619" w="4921241">
                <a:moveTo>
                  <a:pt x="0" y="0"/>
                </a:moveTo>
                <a:lnTo>
                  <a:pt x="4921241" y="0"/>
                </a:lnTo>
                <a:lnTo>
                  <a:pt x="4921241" y="4512619"/>
                </a:lnTo>
                <a:lnTo>
                  <a:pt x="0" y="4512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22809" y="2305049"/>
            <a:ext cx="5274847" cy="3986803"/>
          </a:xfrm>
          <a:custGeom>
            <a:avLst/>
            <a:gdLst/>
            <a:ahLst/>
            <a:cxnLst/>
            <a:rect r="r" b="b" t="t" l="l"/>
            <a:pathLst>
              <a:path h="3986803" w="5274847">
                <a:moveTo>
                  <a:pt x="0" y="0"/>
                </a:moveTo>
                <a:lnTo>
                  <a:pt x="5274847" y="0"/>
                </a:lnTo>
                <a:lnTo>
                  <a:pt x="5274847" y="3986803"/>
                </a:lnTo>
                <a:lnTo>
                  <a:pt x="0" y="3986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6818069"/>
            <a:ext cx="7322809" cy="3112194"/>
          </a:xfrm>
          <a:custGeom>
            <a:avLst/>
            <a:gdLst/>
            <a:ahLst/>
            <a:cxnLst/>
            <a:rect r="r" b="b" t="t" l="l"/>
            <a:pathLst>
              <a:path h="3112194" w="7322809">
                <a:moveTo>
                  <a:pt x="0" y="0"/>
                </a:moveTo>
                <a:lnTo>
                  <a:pt x="7322809" y="0"/>
                </a:lnTo>
                <a:lnTo>
                  <a:pt x="7322809" y="3112194"/>
                </a:lnTo>
                <a:lnTo>
                  <a:pt x="0" y="3112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22809" y="6415677"/>
            <a:ext cx="5773935" cy="3581301"/>
          </a:xfrm>
          <a:custGeom>
            <a:avLst/>
            <a:gdLst/>
            <a:ahLst/>
            <a:cxnLst/>
            <a:rect r="r" b="b" t="t" l="l"/>
            <a:pathLst>
              <a:path h="3581301" w="5773935">
                <a:moveTo>
                  <a:pt x="0" y="0"/>
                </a:moveTo>
                <a:lnTo>
                  <a:pt x="5773934" y="0"/>
                </a:lnTo>
                <a:lnTo>
                  <a:pt x="5773934" y="3581301"/>
                </a:lnTo>
                <a:lnTo>
                  <a:pt x="0" y="3581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05206" y="6919040"/>
            <a:ext cx="4670429" cy="2574574"/>
          </a:xfrm>
          <a:custGeom>
            <a:avLst/>
            <a:gdLst/>
            <a:ahLst/>
            <a:cxnLst/>
            <a:rect r="r" b="b" t="t" l="l"/>
            <a:pathLst>
              <a:path h="2574574" w="4670429">
                <a:moveTo>
                  <a:pt x="0" y="0"/>
                </a:moveTo>
                <a:lnTo>
                  <a:pt x="4670429" y="0"/>
                </a:lnTo>
                <a:lnTo>
                  <a:pt x="4670429" y="2574574"/>
                </a:lnTo>
                <a:lnTo>
                  <a:pt x="0" y="25745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95348" y="444957"/>
            <a:ext cx="14272260" cy="1739089"/>
            <a:chOff x="0" y="0"/>
            <a:chExt cx="19029680" cy="231878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25400" y="1235524"/>
              <a:ext cx="1828800" cy="76200"/>
              <a:chOff x="0" y="0"/>
              <a:chExt cx="1828800" cy="76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8800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828800">
                    <a:moveTo>
                      <a:pt x="1828800" y="76200"/>
                    </a:moveTo>
                    <a:lnTo>
                      <a:pt x="0" y="76200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76200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9525"/>
              <a:ext cx="19029680" cy="930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0"/>
                </a:lnSpc>
              </a:pP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Household Consumption </a:t>
              </a:r>
              <a:r>
                <a:rPr lang="en-US" b="true" sz="4650" spc="-375">
                  <a:solidFill>
                    <a:srgbClr val="1F2937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Dataset Analysis (Delhi)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696485"/>
              <a:ext cx="19029680" cy="622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90"/>
                </a:lnSpc>
              </a:pPr>
              <a:r>
                <a:rPr lang="en-US" b="true" sz="3075" spc="-277">
                  <a:solidFill>
                    <a:srgbClr val="2562E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Consumption Pattern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DAGsCoTRUQE</dc:identifier>
  <dcterms:modified xsi:type="dcterms:W3CDTF">2011-08-01T06:04:30Z</dcterms:modified>
  <cp:revision>1</cp:revision>
  <dc:title>Copy of Solar Production and Consumption_eda_ml_ppt</dc:title>
</cp:coreProperties>
</file>