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85" r:id="rId6"/>
    <p:sldId id="305" r:id="rId7"/>
    <p:sldId id="301" r:id="rId8"/>
    <p:sldId id="303" r:id="rId9"/>
    <p:sldId id="263" r:id="rId10"/>
    <p:sldId id="307" r:id="rId11"/>
    <p:sldId id="315" r:id="rId12"/>
    <p:sldId id="308" r:id="rId13"/>
    <p:sldId id="309" r:id="rId14"/>
    <p:sldId id="311" r:id="rId15"/>
    <p:sldId id="312" r:id="rId16"/>
    <p:sldId id="304" r:id="rId17"/>
    <p:sldId id="306" r:id="rId18"/>
    <p:sldId id="281" r:id="rId19"/>
    <p:sldId id="2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0513D1-7E69-4700-84A5-99ACCBC74858}" v="191" dt="2024-02-22T06:03:40.953"/>
    <p1510:client id="{67AA1243-5EAF-40FD-A93B-E214F6C33E4F}" v="226" dt="2024-02-22T09:12:58.097"/>
    <p1510:client id="{887DE64B-F0F2-42DD-B6C6-ED5C7E3C0301}" v="246" dt="2024-02-22T04:41:44.575"/>
    <p1510:client id="{9BB47169-0C95-4E3C-803F-E180571C69DB}" v="197" dt="2024-02-22T10:49:35.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5" d="100"/>
          <a:sy n="85" d="100"/>
        </p:scale>
        <p:origin x="581"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0DB3-C602-2AAB-0098-56D4FA2263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BE4768-D616-F45F-C907-110561646A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2DFEB4-693F-0987-03DB-E3F22FB36BC9}"/>
              </a:ext>
            </a:extLst>
          </p:cNvPr>
          <p:cNvSpPr>
            <a:spLocks noGrp="1"/>
          </p:cNvSpPr>
          <p:nvPr>
            <p:ph type="dt" sz="half" idx="10"/>
          </p:nvPr>
        </p:nvSpPr>
        <p:spPr/>
        <p:txBody>
          <a:bodyPr/>
          <a:lstStyle/>
          <a:p>
            <a:fld id="{88F0BF02-6119-43F5-BCE8-33CEF343E342}" type="datetimeFigureOut">
              <a:rPr lang="en-IN" smtClean="0"/>
              <a:pPr/>
              <a:t>08-01-2025</a:t>
            </a:fld>
            <a:endParaRPr lang="en-IN"/>
          </a:p>
        </p:txBody>
      </p:sp>
      <p:sp>
        <p:nvSpPr>
          <p:cNvPr id="5" name="Footer Placeholder 4">
            <a:extLst>
              <a:ext uri="{FF2B5EF4-FFF2-40B4-BE49-F238E27FC236}">
                <a16:creationId xmlns:a16="http://schemas.microsoft.com/office/drawing/2014/main" id="{973E4A7E-BB78-0271-B49C-F39871A33C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4FC7C9-A865-3C80-73F9-90A0D3ECF642}"/>
              </a:ext>
            </a:extLst>
          </p:cNvPr>
          <p:cNvSpPr>
            <a:spLocks noGrp="1"/>
          </p:cNvSpPr>
          <p:nvPr>
            <p:ph type="sldNum" sz="quarter" idx="12"/>
          </p:nvPr>
        </p:nvSpPr>
        <p:spPr/>
        <p:txBody>
          <a:bodyPr/>
          <a:lstStyle/>
          <a:p>
            <a:fld id="{3AE4A99F-60C9-4DAA-A506-38EF672427EE}" type="slidenum">
              <a:rPr lang="en-IN" smtClean="0"/>
              <a:pPr/>
              <a:t>‹#›</a:t>
            </a:fld>
            <a:endParaRPr lang="en-IN"/>
          </a:p>
        </p:txBody>
      </p:sp>
    </p:spTree>
    <p:extLst>
      <p:ext uri="{BB962C8B-B14F-4D97-AF65-F5344CB8AC3E}">
        <p14:creationId xmlns:p14="http://schemas.microsoft.com/office/powerpoint/2010/main" val="3155164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2364-0FE9-AC69-7F0E-8207AF87D0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8EE15C-26C7-D108-38FA-011A19CDE4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BFB599-02BD-9A2E-110D-83C344E8CBF1}"/>
              </a:ext>
            </a:extLst>
          </p:cNvPr>
          <p:cNvSpPr>
            <a:spLocks noGrp="1"/>
          </p:cNvSpPr>
          <p:nvPr>
            <p:ph type="dt" sz="half" idx="10"/>
          </p:nvPr>
        </p:nvSpPr>
        <p:spPr/>
        <p:txBody>
          <a:bodyPr/>
          <a:lstStyle/>
          <a:p>
            <a:fld id="{88F0BF02-6119-43F5-BCE8-33CEF343E342}" type="datetimeFigureOut">
              <a:rPr lang="en-IN" smtClean="0"/>
              <a:pPr/>
              <a:t>08-01-2025</a:t>
            </a:fld>
            <a:endParaRPr lang="en-IN"/>
          </a:p>
        </p:txBody>
      </p:sp>
      <p:sp>
        <p:nvSpPr>
          <p:cNvPr id="5" name="Footer Placeholder 4">
            <a:extLst>
              <a:ext uri="{FF2B5EF4-FFF2-40B4-BE49-F238E27FC236}">
                <a16:creationId xmlns:a16="http://schemas.microsoft.com/office/drawing/2014/main" id="{EDDEF4D0-4F0F-9D5C-04A0-FAE4CDB432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099ACF-A8C8-4E95-CCA8-9A714B3E4E54}"/>
              </a:ext>
            </a:extLst>
          </p:cNvPr>
          <p:cNvSpPr>
            <a:spLocks noGrp="1"/>
          </p:cNvSpPr>
          <p:nvPr>
            <p:ph type="sldNum" sz="quarter" idx="12"/>
          </p:nvPr>
        </p:nvSpPr>
        <p:spPr/>
        <p:txBody>
          <a:bodyPr/>
          <a:lstStyle/>
          <a:p>
            <a:fld id="{3AE4A99F-60C9-4DAA-A506-38EF672427EE}" type="slidenum">
              <a:rPr lang="en-IN" smtClean="0"/>
              <a:pPr/>
              <a:t>‹#›</a:t>
            </a:fld>
            <a:endParaRPr lang="en-IN"/>
          </a:p>
        </p:txBody>
      </p:sp>
    </p:spTree>
    <p:extLst>
      <p:ext uri="{BB962C8B-B14F-4D97-AF65-F5344CB8AC3E}">
        <p14:creationId xmlns:p14="http://schemas.microsoft.com/office/powerpoint/2010/main" val="2857234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254C36-C93F-7389-3844-7391EE2AEC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8A6402-30A6-015B-7A60-506A4F8AAF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9207B1-2F54-6597-2BDC-5885E3595DC2}"/>
              </a:ext>
            </a:extLst>
          </p:cNvPr>
          <p:cNvSpPr>
            <a:spLocks noGrp="1"/>
          </p:cNvSpPr>
          <p:nvPr>
            <p:ph type="dt" sz="half" idx="10"/>
          </p:nvPr>
        </p:nvSpPr>
        <p:spPr/>
        <p:txBody>
          <a:bodyPr/>
          <a:lstStyle/>
          <a:p>
            <a:fld id="{88F0BF02-6119-43F5-BCE8-33CEF343E342}" type="datetimeFigureOut">
              <a:rPr lang="en-IN" smtClean="0"/>
              <a:pPr/>
              <a:t>08-01-2025</a:t>
            </a:fld>
            <a:endParaRPr lang="en-IN"/>
          </a:p>
        </p:txBody>
      </p:sp>
      <p:sp>
        <p:nvSpPr>
          <p:cNvPr id="5" name="Footer Placeholder 4">
            <a:extLst>
              <a:ext uri="{FF2B5EF4-FFF2-40B4-BE49-F238E27FC236}">
                <a16:creationId xmlns:a16="http://schemas.microsoft.com/office/drawing/2014/main" id="{95056A7D-56E3-8F22-91A6-57FAB11A77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EEA463-E7E9-CF47-F648-83D67F6A04B2}"/>
              </a:ext>
            </a:extLst>
          </p:cNvPr>
          <p:cNvSpPr>
            <a:spLocks noGrp="1"/>
          </p:cNvSpPr>
          <p:nvPr>
            <p:ph type="sldNum" sz="quarter" idx="12"/>
          </p:nvPr>
        </p:nvSpPr>
        <p:spPr/>
        <p:txBody>
          <a:bodyPr/>
          <a:lstStyle/>
          <a:p>
            <a:fld id="{3AE4A99F-60C9-4DAA-A506-38EF672427EE}" type="slidenum">
              <a:rPr lang="en-IN" smtClean="0"/>
              <a:pPr/>
              <a:t>‹#›</a:t>
            </a:fld>
            <a:endParaRPr lang="en-IN"/>
          </a:p>
        </p:txBody>
      </p:sp>
    </p:spTree>
    <p:extLst>
      <p:ext uri="{BB962C8B-B14F-4D97-AF65-F5344CB8AC3E}">
        <p14:creationId xmlns:p14="http://schemas.microsoft.com/office/powerpoint/2010/main" val="388608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7B21-064B-AE2A-BE45-ECB09740B2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923914-C802-B6A6-2D68-43036D6451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843BD2-CA11-B5AD-76F7-1CD8CC138E94}"/>
              </a:ext>
            </a:extLst>
          </p:cNvPr>
          <p:cNvSpPr>
            <a:spLocks noGrp="1"/>
          </p:cNvSpPr>
          <p:nvPr>
            <p:ph type="dt" sz="half" idx="10"/>
          </p:nvPr>
        </p:nvSpPr>
        <p:spPr/>
        <p:txBody>
          <a:bodyPr/>
          <a:lstStyle/>
          <a:p>
            <a:fld id="{88F0BF02-6119-43F5-BCE8-33CEF343E342}" type="datetimeFigureOut">
              <a:rPr lang="en-IN" smtClean="0"/>
              <a:pPr/>
              <a:t>08-01-2025</a:t>
            </a:fld>
            <a:endParaRPr lang="en-IN"/>
          </a:p>
        </p:txBody>
      </p:sp>
      <p:sp>
        <p:nvSpPr>
          <p:cNvPr id="5" name="Footer Placeholder 4">
            <a:extLst>
              <a:ext uri="{FF2B5EF4-FFF2-40B4-BE49-F238E27FC236}">
                <a16:creationId xmlns:a16="http://schemas.microsoft.com/office/drawing/2014/main" id="{B27C652A-F3C7-26CF-D267-D7DEB3827C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E7DD3C-5D88-A3CF-4493-9E240475AEF8}"/>
              </a:ext>
            </a:extLst>
          </p:cNvPr>
          <p:cNvSpPr>
            <a:spLocks noGrp="1"/>
          </p:cNvSpPr>
          <p:nvPr>
            <p:ph type="sldNum" sz="quarter" idx="12"/>
          </p:nvPr>
        </p:nvSpPr>
        <p:spPr/>
        <p:txBody>
          <a:bodyPr/>
          <a:lstStyle/>
          <a:p>
            <a:fld id="{3AE4A99F-60C9-4DAA-A506-38EF672427EE}" type="slidenum">
              <a:rPr lang="en-IN" smtClean="0"/>
              <a:pPr/>
              <a:t>‹#›</a:t>
            </a:fld>
            <a:endParaRPr lang="en-IN"/>
          </a:p>
        </p:txBody>
      </p:sp>
    </p:spTree>
    <p:extLst>
      <p:ext uri="{BB962C8B-B14F-4D97-AF65-F5344CB8AC3E}">
        <p14:creationId xmlns:p14="http://schemas.microsoft.com/office/powerpoint/2010/main" val="314410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7FE68-62D8-E524-9451-39177105EF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9F6319-79AA-ABBF-EE79-19D2525095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274A50-629B-A05C-D574-2216042313E9}"/>
              </a:ext>
            </a:extLst>
          </p:cNvPr>
          <p:cNvSpPr>
            <a:spLocks noGrp="1"/>
          </p:cNvSpPr>
          <p:nvPr>
            <p:ph type="dt" sz="half" idx="10"/>
          </p:nvPr>
        </p:nvSpPr>
        <p:spPr/>
        <p:txBody>
          <a:bodyPr/>
          <a:lstStyle/>
          <a:p>
            <a:fld id="{88F0BF02-6119-43F5-BCE8-33CEF343E342}" type="datetimeFigureOut">
              <a:rPr lang="en-IN" smtClean="0"/>
              <a:pPr/>
              <a:t>08-01-2025</a:t>
            </a:fld>
            <a:endParaRPr lang="en-IN"/>
          </a:p>
        </p:txBody>
      </p:sp>
      <p:sp>
        <p:nvSpPr>
          <p:cNvPr id="5" name="Footer Placeholder 4">
            <a:extLst>
              <a:ext uri="{FF2B5EF4-FFF2-40B4-BE49-F238E27FC236}">
                <a16:creationId xmlns:a16="http://schemas.microsoft.com/office/drawing/2014/main" id="{E5883191-911E-1617-442B-2FCF19DFF9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432B94-9D72-ED51-6661-DE841A52816A}"/>
              </a:ext>
            </a:extLst>
          </p:cNvPr>
          <p:cNvSpPr>
            <a:spLocks noGrp="1"/>
          </p:cNvSpPr>
          <p:nvPr>
            <p:ph type="sldNum" sz="quarter" idx="12"/>
          </p:nvPr>
        </p:nvSpPr>
        <p:spPr/>
        <p:txBody>
          <a:bodyPr/>
          <a:lstStyle/>
          <a:p>
            <a:fld id="{3AE4A99F-60C9-4DAA-A506-38EF672427EE}" type="slidenum">
              <a:rPr lang="en-IN" smtClean="0"/>
              <a:pPr/>
              <a:t>‹#›</a:t>
            </a:fld>
            <a:endParaRPr lang="en-IN"/>
          </a:p>
        </p:txBody>
      </p:sp>
    </p:spTree>
    <p:extLst>
      <p:ext uri="{BB962C8B-B14F-4D97-AF65-F5344CB8AC3E}">
        <p14:creationId xmlns:p14="http://schemas.microsoft.com/office/powerpoint/2010/main" val="2011438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E0DB-42F2-DED2-7BF6-D634FE3044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830974-801D-DBCF-5796-B3EAFB1D43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7BC04D-EF70-C0AF-93B5-007E43CAED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34679A-CA2F-9563-B61E-FB5F796EFF7C}"/>
              </a:ext>
            </a:extLst>
          </p:cNvPr>
          <p:cNvSpPr>
            <a:spLocks noGrp="1"/>
          </p:cNvSpPr>
          <p:nvPr>
            <p:ph type="dt" sz="half" idx="10"/>
          </p:nvPr>
        </p:nvSpPr>
        <p:spPr/>
        <p:txBody>
          <a:bodyPr/>
          <a:lstStyle/>
          <a:p>
            <a:fld id="{88F0BF02-6119-43F5-BCE8-33CEF343E342}" type="datetimeFigureOut">
              <a:rPr lang="en-IN" smtClean="0"/>
              <a:pPr/>
              <a:t>08-01-2025</a:t>
            </a:fld>
            <a:endParaRPr lang="en-IN"/>
          </a:p>
        </p:txBody>
      </p:sp>
      <p:sp>
        <p:nvSpPr>
          <p:cNvPr id="6" name="Footer Placeholder 5">
            <a:extLst>
              <a:ext uri="{FF2B5EF4-FFF2-40B4-BE49-F238E27FC236}">
                <a16:creationId xmlns:a16="http://schemas.microsoft.com/office/drawing/2014/main" id="{EF33675A-11FE-898A-FA0E-ABC3C6BB0F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494843-D927-18B2-D89B-31E48DCB0E2B}"/>
              </a:ext>
            </a:extLst>
          </p:cNvPr>
          <p:cNvSpPr>
            <a:spLocks noGrp="1"/>
          </p:cNvSpPr>
          <p:nvPr>
            <p:ph type="sldNum" sz="quarter" idx="12"/>
          </p:nvPr>
        </p:nvSpPr>
        <p:spPr/>
        <p:txBody>
          <a:bodyPr/>
          <a:lstStyle/>
          <a:p>
            <a:fld id="{3AE4A99F-60C9-4DAA-A506-38EF672427EE}" type="slidenum">
              <a:rPr lang="en-IN" smtClean="0"/>
              <a:pPr/>
              <a:t>‹#›</a:t>
            </a:fld>
            <a:endParaRPr lang="en-IN"/>
          </a:p>
        </p:txBody>
      </p:sp>
    </p:spTree>
    <p:extLst>
      <p:ext uri="{BB962C8B-B14F-4D97-AF65-F5344CB8AC3E}">
        <p14:creationId xmlns:p14="http://schemas.microsoft.com/office/powerpoint/2010/main" val="4084322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D5D0-5307-B140-5FD3-0633E9201D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70BBCD-E64B-E395-955A-049E2EE37B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4F37CF-EB8E-FC65-7DB6-90BE8D2C28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B2BF02-6E49-86D3-6D41-EB3D6EED53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C32BF8-188E-AF19-9A29-75B34EF2CD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74228A-48FA-EF5A-0AE7-EC4A18C0EF6F}"/>
              </a:ext>
            </a:extLst>
          </p:cNvPr>
          <p:cNvSpPr>
            <a:spLocks noGrp="1"/>
          </p:cNvSpPr>
          <p:nvPr>
            <p:ph type="dt" sz="half" idx="10"/>
          </p:nvPr>
        </p:nvSpPr>
        <p:spPr/>
        <p:txBody>
          <a:bodyPr/>
          <a:lstStyle/>
          <a:p>
            <a:fld id="{88F0BF02-6119-43F5-BCE8-33CEF343E342}" type="datetimeFigureOut">
              <a:rPr lang="en-IN" smtClean="0"/>
              <a:pPr/>
              <a:t>08-01-2025</a:t>
            </a:fld>
            <a:endParaRPr lang="en-IN"/>
          </a:p>
        </p:txBody>
      </p:sp>
      <p:sp>
        <p:nvSpPr>
          <p:cNvPr id="8" name="Footer Placeholder 7">
            <a:extLst>
              <a:ext uri="{FF2B5EF4-FFF2-40B4-BE49-F238E27FC236}">
                <a16:creationId xmlns:a16="http://schemas.microsoft.com/office/drawing/2014/main" id="{F84E7EAD-26CB-37A8-5C9E-435F1E3E76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DDC834-FD3D-755F-326E-554D33E29C2E}"/>
              </a:ext>
            </a:extLst>
          </p:cNvPr>
          <p:cNvSpPr>
            <a:spLocks noGrp="1"/>
          </p:cNvSpPr>
          <p:nvPr>
            <p:ph type="sldNum" sz="quarter" idx="12"/>
          </p:nvPr>
        </p:nvSpPr>
        <p:spPr/>
        <p:txBody>
          <a:bodyPr/>
          <a:lstStyle/>
          <a:p>
            <a:fld id="{3AE4A99F-60C9-4DAA-A506-38EF672427EE}" type="slidenum">
              <a:rPr lang="en-IN" smtClean="0"/>
              <a:pPr/>
              <a:t>‹#›</a:t>
            </a:fld>
            <a:endParaRPr lang="en-IN"/>
          </a:p>
        </p:txBody>
      </p:sp>
    </p:spTree>
    <p:extLst>
      <p:ext uri="{BB962C8B-B14F-4D97-AF65-F5344CB8AC3E}">
        <p14:creationId xmlns:p14="http://schemas.microsoft.com/office/powerpoint/2010/main" val="358299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FC9F-C008-5FBF-2A86-6C117237B2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57CDCE-0EA1-5389-61CC-00A5C7ABA8BD}"/>
              </a:ext>
            </a:extLst>
          </p:cNvPr>
          <p:cNvSpPr>
            <a:spLocks noGrp="1"/>
          </p:cNvSpPr>
          <p:nvPr>
            <p:ph type="dt" sz="half" idx="10"/>
          </p:nvPr>
        </p:nvSpPr>
        <p:spPr/>
        <p:txBody>
          <a:bodyPr/>
          <a:lstStyle/>
          <a:p>
            <a:fld id="{88F0BF02-6119-43F5-BCE8-33CEF343E342}" type="datetimeFigureOut">
              <a:rPr lang="en-IN" smtClean="0"/>
              <a:pPr/>
              <a:t>08-01-2025</a:t>
            </a:fld>
            <a:endParaRPr lang="en-IN"/>
          </a:p>
        </p:txBody>
      </p:sp>
      <p:sp>
        <p:nvSpPr>
          <p:cNvPr id="4" name="Footer Placeholder 3">
            <a:extLst>
              <a:ext uri="{FF2B5EF4-FFF2-40B4-BE49-F238E27FC236}">
                <a16:creationId xmlns:a16="http://schemas.microsoft.com/office/drawing/2014/main" id="{FFD455EE-0B57-BA8A-B55E-C54FB32551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C2C601-02C6-370A-6078-BD449EFE369E}"/>
              </a:ext>
            </a:extLst>
          </p:cNvPr>
          <p:cNvSpPr>
            <a:spLocks noGrp="1"/>
          </p:cNvSpPr>
          <p:nvPr>
            <p:ph type="sldNum" sz="quarter" idx="12"/>
          </p:nvPr>
        </p:nvSpPr>
        <p:spPr/>
        <p:txBody>
          <a:bodyPr/>
          <a:lstStyle/>
          <a:p>
            <a:fld id="{3AE4A99F-60C9-4DAA-A506-38EF672427EE}" type="slidenum">
              <a:rPr lang="en-IN" smtClean="0"/>
              <a:pPr/>
              <a:t>‹#›</a:t>
            </a:fld>
            <a:endParaRPr lang="en-IN"/>
          </a:p>
        </p:txBody>
      </p:sp>
    </p:spTree>
    <p:extLst>
      <p:ext uri="{BB962C8B-B14F-4D97-AF65-F5344CB8AC3E}">
        <p14:creationId xmlns:p14="http://schemas.microsoft.com/office/powerpoint/2010/main" val="392574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DCEF7F-FDD4-CD00-AB2D-A87E706B79C5}"/>
              </a:ext>
            </a:extLst>
          </p:cNvPr>
          <p:cNvSpPr>
            <a:spLocks noGrp="1"/>
          </p:cNvSpPr>
          <p:nvPr>
            <p:ph type="dt" sz="half" idx="10"/>
          </p:nvPr>
        </p:nvSpPr>
        <p:spPr/>
        <p:txBody>
          <a:bodyPr/>
          <a:lstStyle/>
          <a:p>
            <a:fld id="{88F0BF02-6119-43F5-BCE8-33CEF343E342}" type="datetimeFigureOut">
              <a:rPr lang="en-IN" smtClean="0"/>
              <a:pPr/>
              <a:t>08-01-2025</a:t>
            </a:fld>
            <a:endParaRPr lang="en-IN"/>
          </a:p>
        </p:txBody>
      </p:sp>
      <p:sp>
        <p:nvSpPr>
          <p:cNvPr id="3" name="Footer Placeholder 2">
            <a:extLst>
              <a:ext uri="{FF2B5EF4-FFF2-40B4-BE49-F238E27FC236}">
                <a16:creationId xmlns:a16="http://schemas.microsoft.com/office/drawing/2014/main" id="{E2BE5458-BD4D-B7F5-94C5-4005FAF1F8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5CB876-2796-8303-EC0F-54307BECF29C}"/>
              </a:ext>
            </a:extLst>
          </p:cNvPr>
          <p:cNvSpPr>
            <a:spLocks noGrp="1"/>
          </p:cNvSpPr>
          <p:nvPr>
            <p:ph type="sldNum" sz="quarter" idx="12"/>
          </p:nvPr>
        </p:nvSpPr>
        <p:spPr/>
        <p:txBody>
          <a:bodyPr/>
          <a:lstStyle/>
          <a:p>
            <a:fld id="{3AE4A99F-60C9-4DAA-A506-38EF672427EE}" type="slidenum">
              <a:rPr lang="en-IN" smtClean="0"/>
              <a:pPr/>
              <a:t>‹#›</a:t>
            </a:fld>
            <a:endParaRPr lang="en-IN"/>
          </a:p>
        </p:txBody>
      </p:sp>
    </p:spTree>
    <p:extLst>
      <p:ext uri="{BB962C8B-B14F-4D97-AF65-F5344CB8AC3E}">
        <p14:creationId xmlns:p14="http://schemas.microsoft.com/office/powerpoint/2010/main" val="220844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2604E-BC10-35C6-EE6D-B6E269F16A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A51769E-D93C-94EB-C174-9ED705C3F1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E373542-4771-955E-5F80-78D19AE088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ECAC72-7B63-8ECB-D080-6B7B34A45E3D}"/>
              </a:ext>
            </a:extLst>
          </p:cNvPr>
          <p:cNvSpPr>
            <a:spLocks noGrp="1"/>
          </p:cNvSpPr>
          <p:nvPr>
            <p:ph type="dt" sz="half" idx="10"/>
          </p:nvPr>
        </p:nvSpPr>
        <p:spPr/>
        <p:txBody>
          <a:bodyPr/>
          <a:lstStyle/>
          <a:p>
            <a:fld id="{88F0BF02-6119-43F5-BCE8-33CEF343E342}" type="datetimeFigureOut">
              <a:rPr lang="en-IN" smtClean="0"/>
              <a:pPr/>
              <a:t>08-01-2025</a:t>
            </a:fld>
            <a:endParaRPr lang="en-IN"/>
          </a:p>
        </p:txBody>
      </p:sp>
      <p:sp>
        <p:nvSpPr>
          <p:cNvPr id="6" name="Footer Placeholder 5">
            <a:extLst>
              <a:ext uri="{FF2B5EF4-FFF2-40B4-BE49-F238E27FC236}">
                <a16:creationId xmlns:a16="http://schemas.microsoft.com/office/drawing/2014/main" id="{FD48CD16-B2B2-B14D-49C9-CF6EE26C2A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CDCED9-3CED-0009-B13E-D615CF9ADA9B}"/>
              </a:ext>
            </a:extLst>
          </p:cNvPr>
          <p:cNvSpPr>
            <a:spLocks noGrp="1"/>
          </p:cNvSpPr>
          <p:nvPr>
            <p:ph type="sldNum" sz="quarter" idx="12"/>
          </p:nvPr>
        </p:nvSpPr>
        <p:spPr/>
        <p:txBody>
          <a:bodyPr/>
          <a:lstStyle/>
          <a:p>
            <a:fld id="{3AE4A99F-60C9-4DAA-A506-38EF672427EE}" type="slidenum">
              <a:rPr lang="en-IN" smtClean="0"/>
              <a:pPr/>
              <a:t>‹#›</a:t>
            </a:fld>
            <a:endParaRPr lang="en-IN"/>
          </a:p>
        </p:txBody>
      </p:sp>
    </p:spTree>
    <p:extLst>
      <p:ext uri="{BB962C8B-B14F-4D97-AF65-F5344CB8AC3E}">
        <p14:creationId xmlns:p14="http://schemas.microsoft.com/office/powerpoint/2010/main" val="3015001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850D-DA57-C3DF-5CFC-3C8005E3AC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D23DD1-DEDC-16F3-DF86-4F61692021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27534A-461D-C501-E750-DB8DDB0EC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57E52D-3B46-9FE0-D8E8-F30A33537C4C}"/>
              </a:ext>
            </a:extLst>
          </p:cNvPr>
          <p:cNvSpPr>
            <a:spLocks noGrp="1"/>
          </p:cNvSpPr>
          <p:nvPr>
            <p:ph type="dt" sz="half" idx="10"/>
          </p:nvPr>
        </p:nvSpPr>
        <p:spPr/>
        <p:txBody>
          <a:bodyPr/>
          <a:lstStyle/>
          <a:p>
            <a:fld id="{88F0BF02-6119-43F5-BCE8-33CEF343E342}" type="datetimeFigureOut">
              <a:rPr lang="en-IN" smtClean="0"/>
              <a:pPr/>
              <a:t>08-01-2025</a:t>
            </a:fld>
            <a:endParaRPr lang="en-IN"/>
          </a:p>
        </p:txBody>
      </p:sp>
      <p:sp>
        <p:nvSpPr>
          <p:cNvPr id="6" name="Footer Placeholder 5">
            <a:extLst>
              <a:ext uri="{FF2B5EF4-FFF2-40B4-BE49-F238E27FC236}">
                <a16:creationId xmlns:a16="http://schemas.microsoft.com/office/drawing/2014/main" id="{C965B8B0-BBDB-70B2-BC6C-E97F05A08B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8E326B-D680-8071-97B0-A6B21AF4CF3F}"/>
              </a:ext>
            </a:extLst>
          </p:cNvPr>
          <p:cNvSpPr>
            <a:spLocks noGrp="1"/>
          </p:cNvSpPr>
          <p:nvPr>
            <p:ph type="sldNum" sz="quarter" idx="12"/>
          </p:nvPr>
        </p:nvSpPr>
        <p:spPr/>
        <p:txBody>
          <a:bodyPr/>
          <a:lstStyle/>
          <a:p>
            <a:fld id="{3AE4A99F-60C9-4DAA-A506-38EF672427EE}" type="slidenum">
              <a:rPr lang="en-IN" smtClean="0"/>
              <a:pPr/>
              <a:t>‹#›</a:t>
            </a:fld>
            <a:endParaRPr lang="en-IN"/>
          </a:p>
        </p:txBody>
      </p:sp>
    </p:spTree>
    <p:extLst>
      <p:ext uri="{BB962C8B-B14F-4D97-AF65-F5344CB8AC3E}">
        <p14:creationId xmlns:p14="http://schemas.microsoft.com/office/powerpoint/2010/main" val="1103919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79B2D9-44E7-E987-FE80-9FC6387B5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830E01-C3C1-AB53-CA78-670F3490E2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1EAD68-F2F3-03A9-FDD0-E595AA75E0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F0BF02-6119-43F5-BCE8-33CEF343E342}" type="datetimeFigureOut">
              <a:rPr lang="en-IN" smtClean="0"/>
              <a:pPr/>
              <a:t>08-01-2025</a:t>
            </a:fld>
            <a:endParaRPr lang="en-IN"/>
          </a:p>
        </p:txBody>
      </p:sp>
      <p:sp>
        <p:nvSpPr>
          <p:cNvPr id="5" name="Footer Placeholder 4">
            <a:extLst>
              <a:ext uri="{FF2B5EF4-FFF2-40B4-BE49-F238E27FC236}">
                <a16:creationId xmlns:a16="http://schemas.microsoft.com/office/drawing/2014/main" id="{6161F54E-791D-E321-FF12-572839741E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94AE6C-6892-2B9F-BE5F-23A40286CF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E4A99F-60C9-4DAA-A506-38EF672427EE}" type="slidenum">
              <a:rPr lang="en-IN" smtClean="0"/>
              <a:pPr/>
              <a:t>‹#›</a:t>
            </a:fld>
            <a:endParaRPr lang="en-IN"/>
          </a:p>
        </p:txBody>
      </p:sp>
    </p:spTree>
    <p:extLst>
      <p:ext uri="{BB962C8B-B14F-4D97-AF65-F5344CB8AC3E}">
        <p14:creationId xmlns:p14="http://schemas.microsoft.com/office/powerpoint/2010/main" val="4093678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4A51C-E0BA-8597-D40D-C129C3A22257}"/>
              </a:ext>
            </a:extLst>
          </p:cNvPr>
          <p:cNvSpPr>
            <a:spLocks noGrp="1"/>
          </p:cNvSpPr>
          <p:nvPr>
            <p:ph type="ctrTitle"/>
          </p:nvPr>
        </p:nvSpPr>
        <p:spPr>
          <a:xfrm>
            <a:off x="2178419" y="573364"/>
            <a:ext cx="8130927" cy="1099052"/>
          </a:xfrm>
        </p:spPr>
        <p:txBody>
          <a:bodyPr>
            <a:normAutofit/>
          </a:bodyPr>
          <a:lstStyle/>
          <a:p>
            <a:pPr>
              <a:lnSpc>
                <a:spcPct val="100000"/>
              </a:lnSpc>
            </a:pPr>
            <a:r>
              <a:rPr lang="en-US" sz="2400" b="1" dirty="0">
                <a:latin typeface="Times New Roman"/>
                <a:cs typeface="Times New Roman"/>
              </a:rPr>
              <a:t>SAFESCREEN: AI-POWERED CHILD PROTECTION WITH INSTANT CONTENT REDIRECTION</a:t>
            </a:r>
          </a:p>
        </p:txBody>
      </p:sp>
      <p:sp>
        <p:nvSpPr>
          <p:cNvPr id="3" name="Subtitle 2">
            <a:extLst>
              <a:ext uri="{FF2B5EF4-FFF2-40B4-BE49-F238E27FC236}">
                <a16:creationId xmlns:a16="http://schemas.microsoft.com/office/drawing/2014/main" id="{C35DD1C3-A554-965C-DDDB-A9EAA3E0A79F}"/>
              </a:ext>
            </a:extLst>
          </p:cNvPr>
          <p:cNvSpPr>
            <a:spLocks noGrp="1"/>
          </p:cNvSpPr>
          <p:nvPr>
            <p:ph type="subTitle" idx="1"/>
          </p:nvPr>
        </p:nvSpPr>
        <p:spPr>
          <a:xfrm>
            <a:off x="4009767" y="1719865"/>
            <a:ext cx="4333875" cy="2057401"/>
          </a:xfrm>
        </p:spPr>
        <p:txBody>
          <a:bodyPr vert="horz" lIns="91440" tIns="45720" rIns="91440" bIns="45720" rtlCol="0" anchor="t">
            <a:noAutofit/>
          </a:bodyPr>
          <a:lstStyle/>
          <a:p>
            <a:r>
              <a:rPr lang="en-US" sz="1600" b="1" dirty="0">
                <a:latin typeface="Times New Roman"/>
                <a:cs typeface="Times New Roman"/>
              </a:rPr>
              <a:t>PROJECT VIVA VOCE on 04/10/2024</a:t>
            </a:r>
            <a:r>
              <a:rPr lang="en-US" sz="600" b="1" dirty="0">
                <a:latin typeface="Times New Roman"/>
                <a:cs typeface="Times New Roman"/>
              </a:rPr>
              <a:t> </a:t>
            </a:r>
            <a:endParaRPr lang="en-US" sz="600" dirty="0">
              <a:latin typeface="Times New Roman"/>
              <a:cs typeface="Times New Roman"/>
            </a:endParaRPr>
          </a:p>
          <a:p>
            <a:r>
              <a:rPr lang="en-US" sz="1600" b="1" dirty="0">
                <a:latin typeface="Times New Roman"/>
                <a:cs typeface="Times New Roman"/>
              </a:rPr>
              <a:t>Presented By</a:t>
            </a:r>
            <a:endParaRPr lang="en-US" sz="1400" b="1" dirty="0">
              <a:latin typeface="Times New Roman" panose="02020603050405020304" pitchFamily="18" charset="0"/>
              <a:cs typeface="Times New Roman" panose="02020603050405020304" pitchFamily="18" charset="0"/>
            </a:endParaRPr>
          </a:p>
          <a:p>
            <a:pPr algn="just"/>
            <a:r>
              <a:rPr lang="en-US" sz="1400" b="1" dirty="0">
                <a:latin typeface="Times New Roman"/>
                <a:cs typeface="Times New Roman"/>
              </a:rPr>
              <a:t>                   BAVYA SRI.V            (211161010)</a:t>
            </a:r>
          </a:p>
          <a:p>
            <a:pPr algn="just"/>
            <a:r>
              <a:rPr lang="en-US" sz="1400" b="1" dirty="0">
                <a:latin typeface="Times New Roman"/>
                <a:cs typeface="Times New Roman"/>
              </a:rPr>
              <a:t>                   IVANJALIN.A           (211161017)</a:t>
            </a:r>
          </a:p>
          <a:p>
            <a:pPr algn="just"/>
            <a:r>
              <a:rPr lang="en-US" sz="1400" b="1" dirty="0">
                <a:latin typeface="Times New Roman"/>
                <a:cs typeface="Times New Roman"/>
              </a:rPr>
              <a:t>                   PRAVIN.B                  (211161034)</a:t>
            </a:r>
          </a:p>
          <a:p>
            <a:pPr algn="just"/>
            <a:r>
              <a:rPr lang="en-US" sz="1400" b="1" dirty="0">
                <a:latin typeface="Times New Roman"/>
                <a:cs typeface="Times New Roman"/>
              </a:rPr>
              <a:t>                   THAMIZHMANI.V  (211161052)</a:t>
            </a:r>
            <a:endParaRPr lang="en-US" sz="1400" dirty="0">
              <a:latin typeface="Times New Roman"/>
              <a:cs typeface="Times New Roman"/>
            </a:endParaRPr>
          </a:p>
          <a:p>
            <a:pPr algn="just"/>
            <a:r>
              <a:rPr lang="en-US" sz="1400" b="1" dirty="0">
                <a:latin typeface="Times New Roman"/>
                <a:cs typeface="Times New Roman"/>
              </a:rPr>
              <a:t>                   </a:t>
            </a:r>
            <a:r>
              <a:rPr lang="en-IN" sz="1600" b="1" dirty="0">
                <a:latin typeface="Times New Roman"/>
                <a:cs typeface="Times New Roman"/>
              </a:rPr>
              <a:t>VII – Sem </a:t>
            </a:r>
            <a:r>
              <a:rPr lang="en-IN" sz="1600" b="1" dirty="0" err="1">
                <a:latin typeface="Times New Roman"/>
                <a:cs typeface="Times New Roman"/>
              </a:rPr>
              <a:t>B.Tech</a:t>
            </a:r>
            <a:r>
              <a:rPr lang="en-IN" sz="1600" b="1" dirty="0">
                <a:latin typeface="Times New Roman"/>
                <a:cs typeface="Times New Roman"/>
              </a:rPr>
              <a:t> AI&amp;DS</a:t>
            </a:r>
            <a:endParaRPr lang="en-US" sz="1600" dirty="0">
              <a:latin typeface="Times New Roman"/>
              <a:cs typeface="Times New Roman"/>
            </a:endParaRPr>
          </a:p>
          <a:p>
            <a:endParaRPr lang="en-IN" sz="1600" dirty="0">
              <a:latin typeface="Times New Roman" panose="02020603050405020304" pitchFamily="18" charset="0"/>
              <a:cs typeface="Times New Roman" panose="02020603050405020304" pitchFamily="18" charset="0"/>
            </a:endParaRPr>
          </a:p>
          <a:p>
            <a:endParaRPr lang="en-US" sz="100" b="1" dirty="0">
              <a:latin typeface="Times New Roman" panose="02020603050405020304" pitchFamily="18" charset="0"/>
              <a:cs typeface="Times New Roman" panose="02020603050405020304" pitchFamily="18" charset="0"/>
            </a:endParaRPr>
          </a:p>
        </p:txBody>
      </p:sp>
      <p:pic>
        <p:nvPicPr>
          <p:cNvPr id="4" name="image1.jpeg">
            <a:extLst>
              <a:ext uri="{FF2B5EF4-FFF2-40B4-BE49-F238E27FC236}">
                <a16:creationId xmlns:a16="http://schemas.microsoft.com/office/drawing/2014/main" id="{3F555EF4-E8A6-1F98-94F6-30B80C26156E}"/>
              </a:ext>
            </a:extLst>
          </p:cNvPr>
          <p:cNvPicPr>
            <a:picLocks noChangeAspect="1"/>
          </p:cNvPicPr>
          <p:nvPr/>
        </p:nvPicPr>
        <p:blipFill>
          <a:blip r:embed="rId2" cstate="print"/>
          <a:stretch>
            <a:fillRect/>
          </a:stretch>
        </p:blipFill>
        <p:spPr>
          <a:xfrm>
            <a:off x="806824" y="573364"/>
            <a:ext cx="1284557" cy="1052864"/>
          </a:xfrm>
          <a:prstGeom prst="rect">
            <a:avLst/>
          </a:prstGeom>
        </p:spPr>
      </p:pic>
      <p:pic>
        <p:nvPicPr>
          <p:cNvPr id="5" name="image2.jpeg">
            <a:extLst>
              <a:ext uri="{FF2B5EF4-FFF2-40B4-BE49-F238E27FC236}">
                <a16:creationId xmlns:a16="http://schemas.microsoft.com/office/drawing/2014/main" id="{C0CC5DC5-DC29-627B-A49B-BB22FB455B6B}"/>
              </a:ext>
            </a:extLst>
          </p:cNvPr>
          <p:cNvPicPr>
            <a:picLocks noChangeAspect="1"/>
          </p:cNvPicPr>
          <p:nvPr/>
        </p:nvPicPr>
        <p:blipFill>
          <a:blip r:embed="rId3" cstate="print"/>
          <a:stretch>
            <a:fillRect/>
          </a:stretch>
        </p:blipFill>
        <p:spPr>
          <a:xfrm>
            <a:off x="10416926" y="619552"/>
            <a:ext cx="1052864" cy="1052864"/>
          </a:xfrm>
          <a:prstGeom prst="rect">
            <a:avLst/>
          </a:prstGeom>
        </p:spPr>
      </p:pic>
      <p:sp>
        <p:nvSpPr>
          <p:cNvPr id="6" name="Subtitle 2">
            <a:extLst>
              <a:ext uri="{FF2B5EF4-FFF2-40B4-BE49-F238E27FC236}">
                <a16:creationId xmlns:a16="http://schemas.microsoft.com/office/drawing/2014/main" id="{A5357175-4BCD-1273-0129-EC437B626114}"/>
              </a:ext>
            </a:extLst>
          </p:cNvPr>
          <p:cNvSpPr txBox="1">
            <a:spLocks/>
          </p:cNvSpPr>
          <p:nvPr/>
        </p:nvSpPr>
        <p:spPr>
          <a:xfrm>
            <a:off x="2353815" y="3963712"/>
            <a:ext cx="7493378" cy="14915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u="sng" dirty="0">
                <a:latin typeface="Times New Roman" panose="02020603050405020304" pitchFamily="18" charset="0"/>
                <a:cs typeface="Times New Roman" panose="02020603050405020304" pitchFamily="18" charset="0"/>
              </a:rPr>
              <a:t>Guided By</a:t>
            </a:r>
          </a:p>
          <a:p>
            <a:r>
              <a:rPr lang="en-US" sz="1600" b="1" dirty="0">
                <a:latin typeface="Times New Roman" panose="02020603050405020304" pitchFamily="18" charset="0"/>
                <a:cs typeface="Times New Roman" panose="02020603050405020304" pitchFamily="18" charset="0"/>
              </a:rPr>
              <a:t>Dr.S.Ananth,M.E.,MBA.,Ph.D..</a:t>
            </a:r>
          </a:p>
          <a:p>
            <a:r>
              <a:rPr lang="en-US" sz="1400" b="1" dirty="0">
                <a:latin typeface="Times New Roman" panose="02020603050405020304" pitchFamily="18" charset="0"/>
                <a:cs typeface="Times New Roman" panose="02020603050405020304" pitchFamily="18" charset="0"/>
              </a:rPr>
              <a:t>HEAD OF THE DEPARTMENT</a:t>
            </a:r>
          </a:p>
          <a:p>
            <a:r>
              <a:rPr lang="en-US" sz="1400" b="1" dirty="0">
                <a:latin typeface="Times New Roman" panose="02020603050405020304" pitchFamily="18" charset="0"/>
                <a:cs typeface="Times New Roman" panose="02020603050405020304" pitchFamily="18" charset="0"/>
              </a:rPr>
              <a:t>DEPARTMENT OF ARTIFICIAL INTELLIGENCE AND DATA SCIENCE</a:t>
            </a:r>
            <a:endParaRPr lang="en-IN" sz="1400" b="1" dirty="0">
              <a:latin typeface="Times New Roman" panose="02020603050405020304" pitchFamily="18" charset="0"/>
              <a:cs typeface="Times New Roman" panose="02020603050405020304" pitchFamily="18" charset="0"/>
            </a:endParaRPr>
          </a:p>
        </p:txBody>
      </p:sp>
      <p:sp>
        <p:nvSpPr>
          <p:cNvPr id="7" name="Subtitle 2">
            <a:extLst>
              <a:ext uri="{FF2B5EF4-FFF2-40B4-BE49-F238E27FC236}">
                <a16:creationId xmlns:a16="http://schemas.microsoft.com/office/drawing/2014/main" id="{FCC44A45-7613-231D-DB63-0EABCF675E9B}"/>
              </a:ext>
            </a:extLst>
          </p:cNvPr>
          <p:cNvSpPr txBox="1">
            <a:spLocks/>
          </p:cNvSpPr>
          <p:nvPr/>
        </p:nvSpPr>
        <p:spPr>
          <a:xfrm>
            <a:off x="3495418" y="5301496"/>
            <a:ext cx="5362574" cy="11289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MAHENDRA ENGINEERING COLLEGE</a:t>
            </a:r>
          </a:p>
          <a:p>
            <a:pPr>
              <a:lnSpc>
                <a:spcPct val="100000"/>
              </a:lnSpc>
            </a:pPr>
            <a:r>
              <a:rPr lang="en-US" sz="1200" b="1" dirty="0">
                <a:latin typeface="Times New Roman" panose="02020603050405020304" pitchFamily="18" charset="0"/>
                <a:cs typeface="Times New Roman" panose="02020603050405020304" pitchFamily="18" charset="0"/>
              </a:rPr>
              <a:t>(AUTONOMOUS)</a:t>
            </a:r>
          </a:p>
          <a:p>
            <a:pPr>
              <a:lnSpc>
                <a:spcPct val="100000"/>
              </a:lnSpc>
            </a:pPr>
            <a:r>
              <a:rPr lang="en-US" sz="1200" b="1" dirty="0">
                <a:latin typeface="Times New Roman" panose="02020603050405020304" pitchFamily="18" charset="0"/>
                <a:cs typeface="Times New Roman" panose="02020603050405020304" pitchFamily="18" charset="0"/>
              </a:rPr>
              <a:t>MAHENDRAPURI, NAMAKKAL Dt-637 503</a:t>
            </a:r>
            <a:endParaRPr lang="en-IN" sz="12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C67F5FC-0549-D757-350D-4EF505345247}"/>
              </a:ext>
            </a:extLst>
          </p:cNvPr>
          <p:cNvSpPr txBox="1"/>
          <p:nvPr/>
        </p:nvSpPr>
        <p:spPr>
          <a:xfrm>
            <a:off x="788894" y="6430491"/>
            <a:ext cx="1497105" cy="461665"/>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04/10/2024</a:t>
            </a:r>
          </a:p>
          <a:p>
            <a:endParaRPr lang="en-US" sz="1200" dirty="0">
              <a:solidFill>
                <a:schemeClr val="tx1">
                  <a:lumMod val="50000"/>
                  <a:lumOff val="50000"/>
                </a:schemeClr>
              </a:solidFill>
              <a:latin typeface="Times New Roman"/>
              <a:cs typeface="Times New Roman"/>
            </a:endParaRPr>
          </a:p>
        </p:txBody>
      </p:sp>
      <p:sp>
        <p:nvSpPr>
          <p:cNvPr id="9" name="TextBox 8">
            <a:extLst>
              <a:ext uri="{FF2B5EF4-FFF2-40B4-BE49-F238E27FC236}">
                <a16:creationId xmlns:a16="http://schemas.microsoft.com/office/drawing/2014/main" id="{24EFD562-3904-F3B9-8F3E-EB5F5B1F8735}"/>
              </a:ext>
            </a:extLst>
          </p:cNvPr>
          <p:cNvSpPr txBox="1"/>
          <p:nvPr/>
        </p:nvSpPr>
        <p:spPr>
          <a:xfrm>
            <a:off x="4547650" y="6340840"/>
            <a:ext cx="3603813" cy="430887"/>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Voce-October-2024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D0B04B0-00D6-71C9-8291-7D1CA5C98D49}"/>
              </a:ext>
            </a:extLst>
          </p:cNvPr>
          <p:cNvSpPr txBox="1"/>
          <p:nvPr/>
        </p:nvSpPr>
        <p:spPr>
          <a:xfrm>
            <a:off x="11340351" y="6484282"/>
            <a:ext cx="268945"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1</a:t>
            </a:r>
            <a:endParaRPr lang="en-IN"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609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B974F-9B14-4E68-BCC9-CFB3118E52C9}"/>
              </a:ext>
            </a:extLst>
          </p:cNvPr>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ARCHITECTURE</a:t>
            </a:r>
            <a:endParaRPr lang="en-US" sz="2400" b="1" u="sng" dirty="0"/>
          </a:p>
        </p:txBody>
      </p:sp>
      <p:sp>
        <p:nvSpPr>
          <p:cNvPr id="4" name="TextBox 3">
            <a:extLst>
              <a:ext uri="{FF2B5EF4-FFF2-40B4-BE49-F238E27FC236}">
                <a16:creationId xmlns:a16="http://schemas.microsoft.com/office/drawing/2014/main" id="{471163BC-7F61-4C6B-8AB7-6DE4F0AA289B}"/>
              </a:ext>
            </a:extLst>
          </p:cNvPr>
          <p:cNvSpPr txBox="1"/>
          <p:nvPr/>
        </p:nvSpPr>
        <p:spPr>
          <a:xfrm>
            <a:off x="3564469" y="6340506"/>
            <a:ext cx="6096000" cy="430887"/>
          </a:xfrm>
          <a:prstGeom prst="rect">
            <a:avLst/>
          </a:prstGeom>
          <a:noFill/>
        </p:spPr>
        <p:txBody>
          <a:bodyPr wrap="square" lIns="91440" tIns="45720" rIns="91440" bIns="4572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Voce-October-2024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22AB73-E867-4DB8-ACBE-DFF59C781EA0}"/>
              </a:ext>
            </a:extLst>
          </p:cNvPr>
          <p:cNvSpPr txBox="1"/>
          <p:nvPr/>
        </p:nvSpPr>
        <p:spPr>
          <a:xfrm>
            <a:off x="11340351" y="6502211"/>
            <a:ext cx="527737"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9</a:t>
            </a:r>
          </a:p>
        </p:txBody>
      </p:sp>
      <p:sp>
        <p:nvSpPr>
          <p:cNvPr id="6" name="TextBox 5">
            <a:extLst>
              <a:ext uri="{FF2B5EF4-FFF2-40B4-BE49-F238E27FC236}">
                <a16:creationId xmlns:a16="http://schemas.microsoft.com/office/drawing/2014/main" id="{A70B1414-3DC9-4EF5-B7A1-9FF546CD45CF}"/>
              </a:ext>
            </a:extLst>
          </p:cNvPr>
          <p:cNvSpPr txBox="1"/>
          <p:nvPr/>
        </p:nvSpPr>
        <p:spPr>
          <a:xfrm>
            <a:off x="788894" y="6430493"/>
            <a:ext cx="1497105" cy="461665"/>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04/10/2024</a:t>
            </a:r>
          </a:p>
          <a:p>
            <a:endParaRPr lang="en-US" sz="1200" dirty="0">
              <a:solidFill>
                <a:schemeClr val="tx1">
                  <a:lumMod val="50000"/>
                  <a:lumOff val="50000"/>
                </a:schemeClr>
              </a:solidFill>
              <a:latin typeface="Times New Roman"/>
              <a:cs typeface="Times New Roman"/>
            </a:endParaRPr>
          </a:p>
        </p:txBody>
      </p:sp>
      <p:pic>
        <p:nvPicPr>
          <p:cNvPr id="9" name="Content Placeholder 8" descr="A diagram of a video signature&#10;&#10;Description automatically generated">
            <a:extLst>
              <a:ext uri="{FF2B5EF4-FFF2-40B4-BE49-F238E27FC236}">
                <a16:creationId xmlns:a16="http://schemas.microsoft.com/office/drawing/2014/main" id="{46FBEA06-048A-4DD7-AC4C-95B7B257803D}"/>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139361" y="2339789"/>
            <a:ext cx="8028859" cy="2713457"/>
          </a:xfrm>
          <a:prstGeom prst="rect">
            <a:avLst/>
          </a:prstGeom>
        </p:spPr>
      </p:pic>
      <p:pic>
        <p:nvPicPr>
          <p:cNvPr id="7" name="image1.jpeg">
            <a:extLst>
              <a:ext uri="{FF2B5EF4-FFF2-40B4-BE49-F238E27FC236}">
                <a16:creationId xmlns:a16="http://schemas.microsoft.com/office/drawing/2014/main" id="{DB328271-6DB6-4762-8B26-9FA23045237B}"/>
              </a:ext>
            </a:extLst>
          </p:cNvPr>
          <p:cNvPicPr>
            <a:picLocks noChangeAspect="1"/>
          </p:cNvPicPr>
          <p:nvPr/>
        </p:nvPicPr>
        <p:blipFill>
          <a:blip r:embed="rId3" cstate="print"/>
          <a:stretch>
            <a:fillRect/>
          </a:stretch>
        </p:blipFill>
        <p:spPr>
          <a:xfrm>
            <a:off x="10535397" y="608965"/>
            <a:ext cx="1035050" cy="848360"/>
          </a:xfrm>
          <a:prstGeom prst="rect">
            <a:avLst/>
          </a:prstGeom>
        </p:spPr>
      </p:pic>
    </p:spTree>
    <p:extLst>
      <p:ext uri="{BB962C8B-B14F-4D97-AF65-F5344CB8AC3E}">
        <p14:creationId xmlns:p14="http://schemas.microsoft.com/office/powerpoint/2010/main" val="625194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B974F-9B14-4E68-BCC9-CFB3118E52C9}"/>
              </a:ext>
            </a:extLst>
          </p:cNvPr>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MODULES</a:t>
            </a:r>
          </a:p>
        </p:txBody>
      </p:sp>
      <p:sp>
        <p:nvSpPr>
          <p:cNvPr id="4" name="TextBox 3">
            <a:extLst>
              <a:ext uri="{FF2B5EF4-FFF2-40B4-BE49-F238E27FC236}">
                <a16:creationId xmlns:a16="http://schemas.microsoft.com/office/drawing/2014/main" id="{471163BC-7F61-4C6B-8AB7-6DE4F0AA289B}"/>
              </a:ext>
            </a:extLst>
          </p:cNvPr>
          <p:cNvSpPr txBox="1"/>
          <p:nvPr/>
        </p:nvSpPr>
        <p:spPr>
          <a:xfrm>
            <a:off x="3564469" y="6340506"/>
            <a:ext cx="6096000" cy="430887"/>
          </a:xfrm>
          <a:prstGeom prst="rect">
            <a:avLst/>
          </a:prstGeom>
          <a:noFill/>
        </p:spPr>
        <p:txBody>
          <a:bodyPr wrap="square" lIns="91440" tIns="45720" rIns="91440" bIns="4572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Voce-October-2024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22AB73-E867-4DB8-ACBE-DFF59C781EA0}"/>
              </a:ext>
            </a:extLst>
          </p:cNvPr>
          <p:cNvSpPr txBox="1"/>
          <p:nvPr/>
        </p:nvSpPr>
        <p:spPr>
          <a:xfrm>
            <a:off x="11340351" y="6502211"/>
            <a:ext cx="527737"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9</a:t>
            </a:r>
          </a:p>
        </p:txBody>
      </p:sp>
      <p:sp>
        <p:nvSpPr>
          <p:cNvPr id="6" name="TextBox 5">
            <a:extLst>
              <a:ext uri="{FF2B5EF4-FFF2-40B4-BE49-F238E27FC236}">
                <a16:creationId xmlns:a16="http://schemas.microsoft.com/office/drawing/2014/main" id="{A70B1414-3DC9-4EF5-B7A1-9FF546CD45CF}"/>
              </a:ext>
            </a:extLst>
          </p:cNvPr>
          <p:cNvSpPr txBox="1"/>
          <p:nvPr/>
        </p:nvSpPr>
        <p:spPr>
          <a:xfrm>
            <a:off x="788894" y="6430493"/>
            <a:ext cx="1497105" cy="461665"/>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04/10/2024</a:t>
            </a:r>
          </a:p>
          <a:p>
            <a:endParaRPr lang="en-US" sz="1200" dirty="0">
              <a:solidFill>
                <a:schemeClr val="tx1">
                  <a:lumMod val="50000"/>
                  <a:lumOff val="50000"/>
                </a:schemeClr>
              </a:solidFill>
              <a:latin typeface="Times New Roman"/>
              <a:cs typeface="Times New Roman"/>
            </a:endParaRPr>
          </a:p>
        </p:txBody>
      </p:sp>
      <p:pic>
        <p:nvPicPr>
          <p:cNvPr id="7" name="image1.jpeg">
            <a:extLst>
              <a:ext uri="{FF2B5EF4-FFF2-40B4-BE49-F238E27FC236}">
                <a16:creationId xmlns:a16="http://schemas.microsoft.com/office/drawing/2014/main" id="{DB328271-6DB6-4762-8B26-9FA23045237B}"/>
              </a:ext>
            </a:extLst>
          </p:cNvPr>
          <p:cNvPicPr>
            <a:picLocks noChangeAspect="1"/>
          </p:cNvPicPr>
          <p:nvPr/>
        </p:nvPicPr>
        <p:blipFill>
          <a:blip r:embed="rId2" cstate="print"/>
          <a:stretch>
            <a:fillRect/>
          </a:stretch>
        </p:blipFill>
        <p:spPr>
          <a:xfrm>
            <a:off x="10535397" y="608965"/>
            <a:ext cx="1035050" cy="848360"/>
          </a:xfrm>
          <a:prstGeom prst="rect">
            <a:avLst/>
          </a:prstGeom>
        </p:spPr>
      </p:pic>
      <p:sp>
        <p:nvSpPr>
          <p:cNvPr id="8" name="Content Placeholder 7">
            <a:extLst>
              <a:ext uri="{FF2B5EF4-FFF2-40B4-BE49-F238E27FC236}">
                <a16:creationId xmlns:a16="http://schemas.microsoft.com/office/drawing/2014/main" id="{40B2745C-14DC-4602-B555-B2DCEFA7F528}"/>
              </a:ext>
            </a:extLst>
          </p:cNvPr>
          <p:cNvSpPr>
            <a:spLocks noGrp="1"/>
          </p:cNvSpPr>
          <p:nvPr>
            <p:ph idx="1"/>
          </p:nvPr>
        </p:nvSpPr>
        <p:spPr/>
        <p:txBody>
          <a:bodyPr>
            <a:normAutofit/>
          </a:bodyPr>
          <a:lstStyle/>
          <a:p>
            <a:pPr>
              <a:lnSpc>
                <a:spcPct val="150000"/>
              </a:lnSpc>
            </a:pPr>
            <a:r>
              <a:rPr lang="en-US" sz="2000" b="1" dirty="0">
                <a:latin typeface="Times New Roman"/>
                <a:cs typeface="Times New Roman"/>
              </a:rPr>
              <a:t>Module 1 :</a:t>
            </a:r>
            <a:r>
              <a:rPr lang="en-US" sz="2000" dirty="0">
                <a:latin typeface="Times New Roman"/>
                <a:cs typeface="Times New Roman"/>
              </a:rPr>
              <a:t> D</a:t>
            </a:r>
            <a:r>
              <a:rPr lang="en-IN" sz="2000" dirty="0" err="1">
                <a:latin typeface="Times New Roman"/>
                <a:cs typeface="Times New Roman"/>
              </a:rPr>
              <a:t>ata</a:t>
            </a:r>
            <a:r>
              <a:rPr lang="en-IN" sz="2000" dirty="0">
                <a:latin typeface="Times New Roman"/>
                <a:cs typeface="Times New Roman"/>
              </a:rPr>
              <a:t> Loading &amp;</a:t>
            </a:r>
            <a:r>
              <a:rPr lang="en-US" sz="2000" dirty="0">
                <a:latin typeface="Times New Roman"/>
                <a:cs typeface="Times New Roman"/>
              </a:rPr>
              <a:t> Processing</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a:cs typeface="Times New Roman"/>
              </a:rPr>
              <a:t>Module 2 :</a:t>
            </a:r>
            <a:r>
              <a:rPr lang="en-US" sz="2000" dirty="0">
                <a:latin typeface="Times New Roman"/>
                <a:cs typeface="Times New Roman"/>
              </a:rPr>
              <a:t> Train and Test Model</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a:cs typeface="Times New Roman"/>
              </a:rPr>
              <a:t>Module 3 : </a:t>
            </a:r>
            <a:r>
              <a:rPr lang="en-US" sz="2000" dirty="0">
                <a:latin typeface="Times New Roman"/>
                <a:cs typeface="Times New Roman"/>
              </a:rPr>
              <a:t> Screen Capture</a:t>
            </a:r>
          </a:p>
          <a:p>
            <a:pPr>
              <a:lnSpc>
                <a:spcPct val="150000"/>
              </a:lnSpc>
            </a:pPr>
            <a:r>
              <a:rPr lang="en-US" sz="2000" b="1" dirty="0">
                <a:latin typeface="Times New Roman"/>
                <a:cs typeface="Times New Roman"/>
              </a:rPr>
              <a:t>Module 4 :</a:t>
            </a:r>
            <a:r>
              <a:rPr lang="en-US" sz="2000" dirty="0">
                <a:latin typeface="Times New Roman"/>
                <a:cs typeface="Times New Roman"/>
              </a:rPr>
              <a:t> Content Analysis</a:t>
            </a:r>
          </a:p>
          <a:p>
            <a:pPr>
              <a:lnSpc>
                <a:spcPct val="150000"/>
              </a:lnSpc>
            </a:pPr>
            <a:r>
              <a:rPr lang="en-US" sz="2000" b="1" dirty="0">
                <a:latin typeface="Times New Roman"/>
                <a:cs typeface="Times New Roman"/>
              </a:rPr>
              <a:t>Module 5 : </a:t>
            </a:r>
            <a:r>
              <a:rPr lang="en-US" sz="2000" dirty="0">
                <a:latin typeface="Times New Roman"/>
                <a:cs typeface="Times New Roman"/>
              </a:rPr>
              <a:t>Content Redirection</a:t>
            </a:r>
            <a:endParaRPr lang="en-IN" sz="2000" dirty="0">
              <a:solidFill>
                <a:srgbClr val="000000"/>
              </a:solidFill>
              <a:latin typeface="Times New Roman" panose="02020603050405020304" pitchFamily="18" charset="0"/>
              <a:ea typeface="Calibri"/>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2333307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B974F-9B14-4E68-BCC9-CFB3118E52C9}"/>
              </a:ext>
            </a:extLst>
          </p:cNvPr>
          <p:cNvSpPr>
            <a:spLocks noGrp="1"/>
          </p:cNvSpPr>
          <p:nvPr>
            <p:ph type="title"/>
          </p:nvPr>
        </p:nvSpPr>
        <p:spPr>
          <a:xfrm>
            <a:off x="1054847" y="1127653"/>
            <a:ext cx="10515600" cy="1325563"/>
          </a:xfrm>
        </p:spPr>
        <p:txBody>
          <a:bodyPr>
            <a:normAutofit/>
          </a:bodyPr>
          <a:lstStyle/>
          <a:p>
            <a:r>
              <a:rPr lang="en-US" sz="2400" b="1" u="sng" dirty="0">
                <a:latin typeface="Times New Roman" panose="02020603050405020304" pitchFamily="18" charset="0"/>
                <a:cs typeface="Times New Roman" panose="02020603050405020304" pitchFamily="18" charset="0"/>
              </a:rPr>
              <a:t>DATASET</a:t>
            </a:r>
            <a:r>
              <a:rPr lang="en-US" sz="2400" b="1"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DATA PREPROCESSING </a:t>
            </a:r>
            <a:endParaRPr lang="en-US" sz="2400" b="1" u="sng" dirty="0"/>
          </a:p>
        </p:txBody>
      </p:sp>
      <p:sp>
        <p:nvSpPr>
          <p:cNvPr id="4" name="TextBox 3">
            <a:extLst>
              <a:ext uri="{FF2B5EF4-FFF2-40B4-BE49-F238E27FC236}">
                <a16:creationId xmlns:a16="http://schemas.microsoft.com/office/drawing/2014/main" id="{471163BC-7F61-4C6B-8AB7-6DE4F0AA289B}"/>
              </a:ext>
            </a:extLst>
          </p:cNvPr>
          <p:cNvSpPr txBox="1"/>
          <p:nvPr/>
        </p:nvSpPr>
        <p:spPr>
          <a:xfrm>
            <a:off x="3564469" y="6340506"/>
            <a:ext cx="6096000" cy="430887"/>
          </a:xfrm>
          <a:prstGeom prst="rect">
            <a:avLst/>
          </a:prstGeom>
          <a:noFill/>
        </p:spPr>
        <p:txBody>
          <a:bodyPr wrap="square" lIns="91440" tIns="45720" rIns="91440" bIns="4572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Voce-October-2024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22AB73-E867-4DB8-ACBE-DFF59C781EA0}"/>
              </a:ext>
            </a:extLst>
          </p:cNvPr>
          <p:cNvSpPr txBox="1"/>
          <p:nvPr/>
        </p:nvSpPr>
        <p:spPr>
          <a:xfrm>
            <a:off x="11340351" y="6502211"/>
            <a:ext cx="527737"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9</a:t>
            </a:r>
          </a:p>
        </p:txBody>
      </p:sp>
      <p:sp>
        <p:nvSpPr>
          <p:cNvPr id="6" name="TextBox 5">
            <a:extLst>
              <a:ext uri="{FF2B5EF4-FFF2-40B4-BE49-F238E27FC236}">
                <a16:creationId xmlns:a16="http://schemas.microsoft.com/office/drawing/2014/main" id="{A70B1414-3DC9-4EF5-B7A1-9FF546CD45CF}"/>
              </a:ext>
            </a:extLst>
          </p:cNvPr>
          <p:cNvSpPr txBox="1"/>
          <p:nvPr/>
        </p:nvSpPr>
        <p:spPr>
          <a:xfrm>
            <a:off x="788894" y="6430493"/>
            <a:ext cx="1497105" cy="461665"/>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04/10/2024</a:t>
            </a:r>
          </a:p>
          <a:p>
            <a:endParaRPr lang="en-US" sz="1200" dirty="0">
              <a:solidFill>
                <a:schemeClr val="tx1">
                  <a:lumMod val="50000"/>
                  <a:lumOff val="50000"/>
                </a:schemeClr>
              </a:solidFill>
              <a:latin typeface="Times New Roman"/>
              <a:cs typeface="Times New Roman"/>
            </a:endParaRPr>
          </a:p>
        </p:txBody>
      </p:sp>
      <p:sp>
        <p:nvSpPr>
          <p:cNvPr id="3" name="TextBox 2">
            <a:extLst>
              <a:ext uri="{FF2B5EF4-FFF2-40B4-BE49-F238E27FC236}">
                <a16:creationId xmlns:a16="http://schemas.microsoft.com/office/drawing/2014/main" id="{FAA120B2-CFD4-44E8-A727-C473A4DE300C}"/>
              </a:ext>
            </a:extLst>
          </p:cNvPr>
          <p:cNvSpPr txBox="1"/>
          <p:nvPr/>
        </p:nvSpPr>
        <p:spPr>
          <a:xfrm>
            <a:off x="1054847" y="2538721"/>
            <a:ext cx="4840942" cy="2806987"/>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Collect Data</a:t>
            </a:r>
            <a:r>
              <a:rPr lang="en-US" sz="2000" dirty="0">
                <a:latin typeface="Times New Roman" panose="02020603050405020304" pitchFamily="18" charset="0"/>
                <a:cs typeface="Times New Roman" panose="02020603050405020304" pitchFamily="18" charset="0"/>
              </a:rPr>
              <a:t>: Gather a diverse set of images, including both adult and non-adult content.</a:t>
            </a:r>
          </a:p>
          <a:p>
            <a:pPr>
              <a:lnSpc>
                <a:spcPct val="150000"/>
              </a:lnSpc>
            </a:pPr>
            <a:r>
              <a:rPr lang="en-US" sz="2000" b="1" dirty="0">
                <a:latin typeface="Times New Roman" panose="02020603050405020304" pitchFamily="18" charset="0"/>
                <a:cs typeface="Times New Roman" panose="02020603050405020304" pitchFamily="18" charset="0"/>
              </a:rPr>
              <a:t>Label Data</a:t>
            </a:r>
            <a:r>
              <a:rPr lang="en-US" sz="2000" dirty="0">
                <a:latin typeface="Times New Roman" panose="02020603050405020304" pitchFamily="18" charset="0"/>
                <a:cs typeface="Times New Roman" panose="02020603050405020304" pitchFamily="18" charset="0"/>
              </a:rPr>
              <a:t>: Manually label the images as "adult" or "non-adult".</a:t>
            </a:r>
          </a:p>
          <a:p>
            <a:pPr>
              <a:lnSpc>
                <a:spcPct val="150000"/>
              </a:lnSpc>
            </a:pPr>
            <a:r>
              <a:rPr lang="en-US" sz="2000" b="1" dirty="0">
                <a:latin typeface="Times New Roman" panose="02020603050405020304" pitchFamily="18" charset="0"/>
                <a:cs typeface="Times New Roman" panose="02020603050405020304" pitchFamily="18" charset="0"/>
              </a:rPr>
              <a:t>Split Data</a:t>
            </a:r>
            <a:r>
              <a:rPr lang="en-US" sz="2000" dirty="0">
                <a:latin typeface="Times New Roman" panose="02020603050405020304" pitchFamily="18" charset="0"/>
                <a:cs typeface="Times New Roman" panose="02020603050405020304" pitchFamily="18" charset="0"/>
              </a:rPr>
              <a:t>: Divide the dataset into training, validation, and test sets.</a:t>
            </a:r>
          </a:p>
        </p:txBody>
      </p:sp>
      <p:sp>
        <p:nvSpPr>
          <p:cNvPr id="7" name="TextBox 6">
            <a:extLst>
              <a:ext uri="{FF2B5EF4-FFF2-40B4-BE49-F238E27FC236}">
                <a16:creationId xmlns:a16="http://schemas.microsoft.com/office/drawing/2014/main" id="{5F5926E0-EED9-4024-8B3E-801262E61DAD}"/>
              </a:ext>
            </a:extLst>
          </p:cNvPr>
          <p:cNvSpPr txBox="1"/>
          <p:nvPr/>
        </p:nvSpPr>
        <p:spPr>
          <a:xfrm>
            <a:off x="6555197" y="2453216"/>
            <a:ext cx="4186517" cy="2806987"/>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Preprocess Data</a:t>
            </a:r>
            <a:r>
              <a:rPr lang="en-US" sz="2000" dirty="0">
                <a:latin typeface="Times New Roman" panose="02020603050405020304" pitchFamily="18" charset="0"/>
                <a:cs typeface="Times New Roman" panose="02020603050405020304" pitchFamily="18" charset="0"/>
              </a:rPr>
              <a:t>: Resize images to a uniform size and normalize pixel values.</a:t>
            </a:r>
          </a:p>
          <a:p>
            <a:pPr>
              <a:lnSpc>
                <a:spcPct val="150000"/>
              </a:lnSpc>
            </a:pPr>
            <a:r>
              <a:rPr lang="en-US" sz="2000" b="1" dirty="0">
                <a:latin typeface="Times New Roman" panose="02020603050405020304" pitchFamily="18" charset="0"/>
                <a:cs typeface="Times New Roman" panose="02020603050405020304" pitchFamily="18" charset="0"/>
              </a:rPr>
              <a:t>Augment Data</a:t>
            </a:r>
            <a:r>
              <a:rPr lang="en-US" sz="2000" dirty="0">
                <a:latin typeface="Times New Roman" panose="02020603050405020304" pitchFamily="18" charset="0"/>
                <a:cs typeface="Times New Roman" panose="02020603050405020304" pitchFamily="18" charset="0"/>
              </a:rPr>
              <a:t>: Apply transformations such as rotation, flipping, and cropping to increase dataset diversity.</a:t>
            </a:r>
          </a:p>
        </p:txBody>
      </p:sp>
      <p:pic>
        <p:nvPicPr>
          <p:cNvPr id="12" name="image1.jpeg">
            <a:extLst>
              <a:ext uri="{FF2B5EF4-FFF2-40B4-BE49-F238E27FC236}">
                <a16:creationId xmlns:a16="http://schemas.microsoft.com/office/drawing/2014/main" id="{7CC3F5D6-ABA8-4993-ADD0-ECD7AB4B39E6}"/>
              </a:ext>
            </a:extLst>
          </p:cNvPr>
          <p:cNvPicPr>
            <a:picLocks noChangeAspect="1"/>
          </p:cNvPicPr>
          <p:nvPr/>
        </p:nvPicPr>
        <p:blipFill>
          <a:blip r:embed="rId2" cstate="print"/>
          <a:stretch>
            <a:fillRect/>
          </a:stretch>
        </p:blipFill>
        <p:spPr>
          <a:xfrm>
            <a:off x="10535397" y="608965"/>
            <a:ext cx="1035050" cy="848360"/>
          </a:xfrm>
          <a:prstGeom prst="rect">
            <a:avLst/>
          </a:prstGeom>
        </p:spPr>
      </p:pic>
    </p:spTree>
    <p:extLst>
      <p:ext uri="{BB962C8B-B14F-4D97-AF65-F5344CB8AC3E}">
        <p14:creationId xmlns:p14="http://schemas.microsoft.com/office/powerpoint/2010/main" val="625989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B974F-9B14-4E68-BCC9-CFB3118E52C9}"/>
              </a:ext>
            </a:extLst>
          </p:cNvPr>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TRAIN MODEL AND TESTING</a:t>
            </a:r>
          </a:p>
        </p:txBody>
      </p:sp>
      <p:sp>
        <p:nvSpPr>
          <p:cNvPr id="4" name="TextBox 3">
            <a:extLst>
              <a:ext uri="{FF2B5EF4-FFF2-40B4-BE49-F238E27FC236}">
                <a16:creationId xmlns:a16="http://schemas.microsoft.com/office/drawing/2014/main" id="{471163BC-7F61-4C6B-8AB7-6DE4F0AA289B}"/>
              </a:ext>
            </a:extLst>
          </p:cNvPr>
          <p:cNvSpPr txBox="1"/>
          <p:nvPr/>
        </p:nvSpPr>
        <p:spPr>
          <a:xfrm>
            <a:off x="3564469" y="6340506"/>
            <a:ext cx="6096000" cy="430887"/>
          </a:xfrm>
          <a:prstGeom prst="rect">
            <a:avLst/>
          </a:prstGeom>
          <a:noFill/>
        </p:spPr>
        <p:txBody>
          <a:bodyPr wrap="square" lIns="91440" tIns="45720" rIns="91440" bIns="4572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Voce-October-2024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22AB73-E867-4DB8-ACBE-DFF59C781EA0}"/>
              </a:ext>
            </a:extLst>
          </p:cNvPr>
          <p:cNvSpPr txBox="1"/>
          <p:nvPr/>
        </p:nvSpPr>
        <p:spPr>
          <a:xfrm>
            <a:off x="11340351" y="6502211"/>
            <a:ext cx="527737"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9</a:t>
            </a:r>
          </a:p>
        </p:txBody>
      </p:sp>
      <p:sp>
        <p:nvSpPr>
          <p:cNvPr id="6" name="TextBox 5">
            <a:extLst>
              <a:ext uri="{FF2B5EF4-FFF2-40B4-BE49-F238E27FC236}">
                <a16:creationId xmlns:a16="http://schemas.microsoft.com/office/drawing/2014/main" id="{A70B1414-3DC9-4EF5-B7A1-9FF546CD45CF}"/>
              </a:ext>
            </a:extLst>
          </p:cNvPr>
          <p:cNvSpPr txBox="1"/>
          <p:nvPr/>
        </p:nvSpPr>
        <p:spPr>
          <a:xfrm>
            <a:off x="788894" y="6430493"/>
            <a:ext cx="1497105" cy="461665"/>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04/10/2024</a:t>
            </a:r>
          </a:p>
          <a:p>
            <a:endParaRPr lang="en-US" sz="1200" dirty="0">
              <a:solidFill>
                <a:schemeClr val="tx1">
                  <a:lumMod val="50000"/>
                  <a:lumOff val="50000"/>
                </a:schemeClr>
              </a:solidFill>
              <a:latin typeface="Times New Roman"/>
              <a:cs typeface="Times New Roman"/>
            </a:endParaRPr>
          </a:p>
        </p:txBody>
      </p:sp>
      <p:sp>
        <p:nvSpPr>
          <p:cNvPr id="7" name="Content Placeholder 6">
            <a:extLst>
              <a:ext uri="{FF2B5EF4-FFF2-40B4-BE49-F238E27FC236}">
                <a16:creationId xmlns:a16="http://schemas.microsoft.com/office/drawing/2014/main" id="{B881E547-0E42-471E-A019-FA01E0613431}"/>
              </a:ext>
            </a:extLst>
          </p:cNvPr>
          <p:cNvSpPr>
            <a:spLocks noGrp="1"/>
          </p:cNvSpPr>
          <p:nvPr>
            <p:ph idx="1"/>
          </p:nvPr>
        </p:nvSpPr>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We select a pre-trained model, like MobileNetV2, and modify its final layer to match the number of classes (e.g., "adult" and "non-adult"). The model is trained using a suitable loss function and optimizer, iterating over the training data to update the model weights and improve accuracy.</a:t>
            </a:r>
          </a:p>
          <a:p>
            <a:pPr>
              <a:lnSpc>
                <a:spcPct val="150000"/>
              </a:lnSpc>
            </a:pPr>
            <a:r>
              <a:rPr lang="en-US" sz="1800" dirty="0">
                <a:latin typeface="Times New Roman" panose="02020603050405020304" pitchFamily="18" charset="0"/>
                <a:cs typeface="Times New Roman" panose="02020603050405020304" pitchFamily="18" charset="0"/>
              </a:rPr>
              <a:t>Once the model is trained, it undergoes thorough testing to evaluate its performance. Initially, the model is evaluated on the validation set, where metrics such as accuracy, precision, recall, and F1-score are calculated.</a:t>
            </a:r>
          </a:p>
        </p:txBody>
      </p:sp>
      <p:pic>
        <p:nvPicPr>
          <p:cNvPr id="8" name="image1.jpeg">
            <a:extLst>
              <a:ext uri="{FF2B5EF4-FFF2-40B4-BE49-F238E27FC236}">
                <a16:creationId xmlns:a16="http://schemas.microsoft.com/office/drawing/2014/main" id="{D0DE5A35-075E-4BB0-911C-08BBDAD76CDA}"/>
              </a:ext>
            </a:extLst>
          </p:cNvPr>
          <p:cNvPicPr>
            <a:picLocks noChangeAspect="1"/>
          </p:cNvPicPr>
          <p:nvPr/>
        </p:nvPicPr>
        <p:blipFill>
          <a:blip r:embed="rId2" cstate="print"/>
          <a:stretch>
            <a:fillRect/>
          </a:stretch>
        </p:blipFill>
        <p:spPr>
          <a:xfrm>
            <a:off x="10535397" y="608965"/>
            <a:ext cx="1035050" cy="848360"/>
          </a:xfrm>
          <a:prstGeom prst="rect">
            <a:avLst/>
          </a:prstGeom>
        </p:spPr>
      </p:pic>
    </p:spTree>
    <p:extLst>
      <p:ext uri="{BB962C8B-B14F-4D97-AF65-F5344CB8AC3E}">
        <p14:creationId xmlns:p14="http://schemas.microsoft.com/office/powerpoint/2010/main" val="3915242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B974F-9B14-4E68-BCC9-CFB3118E52C9}"/>
              </a:ext>
            </a:extLst>
          </p:cNvPr>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LIBRARIES USED</a:t>
            </a:r>
          </a:p>
        </p:txBody>
      </p:sp>
      <p:sp>
        <p:nvSpPr>
          <p:cNvPr id="4" name="TextBox 3">
            <a:extLst>
              <a:ext uri="{FF2B5EF4-FFF2-40B4-BE49-F238E27FC236}">
                <a16:creationId xmlns:a16="http://schemas.microsoft.com/office/drawing/2014/main" id="{471163BC-7F61-4C6B-8AB7-6DE4F0AA289B}"/>
              </a:ext>
            </a:extLst>
          </p:cNvPr>
          <p:cNvSpPr txBox="1"/>
          <p:nvPr/>
        </p:nvSpPr>
        <p:spPr>
          <a:xfrm>
            <a:off x="3564469" y="6340506"/>
            <a:ext cx="6096000" cy="430887"/>
          </a:xfrm>
          <a:prstGeom prst="rect">
            <a:avLst/>
          </a:prstGeom>
          <a:noFill/>
        </p:spPr>
        <p:txBody>
          <a:bodyPr wrap="square" lIns="91440" tIns="45720" rIns="91440" bIns="4572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Voce-October-2024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22AB73-E867-4DB8-ACBE-DFF59C781EA0}"/>
              </a:ext>
            </a:extLst>
          </p:cNvPr>
          <p:cNvSpPr txBox="1"/>
          <p:nvPr/>
        </p:nvSpPr>
        <p:spPr>
          <a:xfrm>
            <a:off x="11340351" y="6502211"/>
            <a:ext cx="527737"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9</a:t>
            </a:r>
          </a:p>
        </p:txBody>
      </p:sp>
      <p:sp>
        <p:nvSpPr>
          <p:cNvPr id="6" name="TextBox 5">
            <a:extLst>
              <a:ext uri="{FF2B5EF4-FFF2-40B4-BE49-F238E27FC236}">
                <a16:creationId xmlns:a16="http://schemas.microsoft.com/office/drawing/2014/main" id="{A70B1414-3DC9-4EF5-B7A1-9FF546CD45CF}"/>
              </a:ext>
            </a:extLst>
          </p:cNvPr>
          <p:cNvSpPr txBox="1"/>
          <p:nvPr/>
        </p:nvSpPr>
        <p:spPr>
          <a:xfrm>
            <a:off x="788894" y="6430493"/>
            <a:ext cx="1497105" cy="461665"/>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04/10/2024</a:t>
            </a:r>
          </a:p>
          <a:p>
            <a:endParaRPr lang="en-US" sz="1200" dirty="0">
              <a:solidFill>
                <a:schemeClr val="tx1">
                  <a:lumMod val="50000"/>
                  <a:lumOff val="50000"/>
                </a:schemeClr>
              </a:solidFill>
              <a:latin typeface="Times New Roman"/>
              <a:cs typeface="Times New Roman"/>
            </a:endParaRPr>
          </a:p>
        </p:txBody>
      </p:sp>
      <p:sp>
        <p:nvSpPr>
          <p:cNvPr id="14" name="Rectangle 1">
            <a:extLst>
              <a:ext uri="{FF2B5EF4-FFF2-40B4-BE49-F238E27FC236}">
                <a16:creationId xmlns:a16="http://schemas.microsoft.com/office/drawing/2014/main" id="{FF1C46DC-3A36-4E43-AB47-1488EAD357DB}"/>
              </a:ext>
            </a:extLst>
          </p:cNvPr>
          <p:cNvSpPr>
            <a:spLocks noGrp="1" noChangeArrowheads="1"/>
          </p:cNvSpPr>
          <p:nvPr>
            <p:ph idx="1"/>
          </p:nvPr>
        </p:nvSpPr>
        <p:spPr bwMode="auto">
          <a:xfrm>
            <a:off x="838200" y="1563844"/>
            <a:ext cx="8998938" cy="373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Core programming language.</a:t>
            </a:r>
          </a:p>
          <a:p>
            <a:pPr eaLnBrk="0" fontAlgn="base" hangingPunct="0">
              <a:lnSpc>
                <a:spcPct val="150000"/>
              </a:lnSpc>
              <a:spcBef>
                <a:spcPct val="0"/>
              </a:spcBef>
              <a:spcAft>
                <a:spcPct val="0"/>
              </a:spcAf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PyTorch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building and training the AI model.</a:t>
            </a:r>
          </a:p>
          <a:p>
            <a:pPr eaLnBrk="0" fontAlgn="base" hangingPunct="0">
              <a:lnSpc>
                <a:spcPct val="150000"/>
              </a:lnSpc>
              <a:spcBef>
                <a:spcPct val="0"/>
              </a:spcBef>
              <a:spcAft>
                <a:spcPct val="0"/>
              </a:spcAf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torchvision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image processing and transformations.</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Flask</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setting up the web server.</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html2canvas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capturing the screen content.</a:t>
            </a:r>
          </a:p>
          <a:p>
            <a:pPr eaLnBrk="0" fontAlgn="base" hangingPunct="0">
              <a:lnSpc>
                <a:spcPct val="150000"/>
              </a:lnSpc>
              <a:spcBef>
                <a:spcPct val="0"/>
              </a:spcBef>
              <a:spcAft>
                <a:spcPct val="0"/>
              </a:spcAf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numpy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numerical operations.</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pandas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data manipulation.</a:t>
            </a:r>
          </a:p>
          <a:p>
            <a:pPr eaLnBrk="0" fontAlgn="base" hangingPunct="0">
              <a:lnSpc>
                <a:spcPct val="150000"/>
              </a:lnSpc>
              <a:spcBef>
                <a:spcPct val="0"/>
              </a:spcBef>
              <a:spcAft>
                <a:spcPct val="0"/>
              </a:spcAf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sklearn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performance evaluation metrics (accuracy, precision, recall, F1-score).</a:t>
            </a:r>
          </a:p>
        </p:txBody>
      </p:sp>
      <p:pic>
        <p:nvPicPr>
          <p:cNvPr id="7" name="image1.jpeg">
            <a:extLst>
              <a:ext uri="{FF2B5EF4-FFF2-40B4-BE49-F238E27FC236}">
                <a16:creationId xmlns:a16="http://schemas.microsoft.com/office/drawing/2014/main" id="{7CE584C4-E53E-4800-B7A8-4A457B9D8F3D}"/>
              </a:ext>
            </a:extLst>
          </p:cNvPr>
          <p:cNvPicPr>
            <a:picLocks noChangeAspect="1"/>
          </p:cNvPicPr>
          <p:nvPr/>
        </p:nvPicPr>
        <p:blipFill>
          <a:blip r:embed="rId2" cstate="print"/>
          <a:stretch>
            <a:fillRect/>
          </a:stretch>
        </p:blipFill>
        <p:spPr>
          <a:xfrm>
            <a:off x="10535397" y="608965"/>
            <a:ext cx="1035050" cy="848360"/>
          </a:xfrm>
          <a:prstGeom prst="rect">
            <a:avLst/>
          </a:prstGeom>
        </p:spPr>
      </p:pic>
    </p:spTree>
    <p:extLst>
      <p:ext uri="{BB962C8B-B14F-4D97-AF65-F5344CB8AC3E}">
        <p14:creationId xmlns:p14="http://schemas.microsoft.com/office/powerpoint/2010/main" val="2124582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1163BC-7F61-4C6B-8AB7-6DE4F0AA289B}"/>
              </a:ext>
            </a:extLst>
          </p:cNvPr>
          <p:cNvSpPr txBox="1"/>
          <p:nvPr/>
        </p:nvSpPr>
        <p:spPr>
          <a:xfrm>
            <a:off x="3564469" y="6340506"/>
            <a:ext cx="6096000" cy="430887"/>
          </a:xfrm>
          <a:prstGeom prst="rect">
            <a:avLst/>
          </a:prstGeom>
          <a:noFill/>
        </p:spPr>
        <p:txBody>
          <a:bodyPr wrap="square" lIns="91440" tIns="45720" rIns="91440" bIns="4572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Voce-October-2024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22AB73-E867-4DB8-ACBE-DFF59C781EA0}"/>
              </a:ext>
            </a:extLst>
          </p:cNvPr>
          <p:cNvSpPr txBox="1"/>
          <p:nvPr/>
        </p:nvSpPr>
        <p:spPr>
          <a:xfrm>
            <a:off x="11340351" y="6502211"/>
            <a:ext cx="527737"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9</a:t>
            </a:r>
          </a:p>
        </p:txBody>
      </p:sp>
      <p:sp>
        <p:nvSpPr>
          <p:cNvPr id="6" name="TextBox 5">
            <a:extLst>
              <a:ext uri="{FF2B5EF4-FFF2-40B4-BE49-F238E27FC236}">
                <a16:creationId xmlns:a16="http://schemas.microsoft.com/office/drawing/2014/main" id="{A70B1414-3DC9-4EF5-B7A1-9FF546CD45CF}"/>
              </a:ext>
            </a:extLst>
          </p:cNvPr>
          <p:cNvSpPr txBox="1"/>
          <p:nvPr/>
        </p:nvSpPr>
        <p:spPr>
          <a:xfrm>
            <a:off x="788894" y="6430493"/>
            <a:ext cx="1497105" cy="461665"/>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04/10/2024</a:t>
            </a:r>
          </a:p>
          <a:p>
            <a:endParaRPr lang="en-US" sz="1200" dirty="0">
              <a:solidFill>
                <a:schemeClr val="tx1">
                  <a:lumMod val="50000"/>
                  <a:lumOff val="50000"/>
                </a:schemeClr>
              </a:solidFill>
              <a:latin typeface="Times New Roman"/>
              <a:cs typeface="Times New Roman"/>
            </a:endParaRPr>
          </a:p>
        </p:txBody>
      </p:sp>
      <p:graphicFrame>
        <p:nvGraphicFramePr>
          <p:cNvPr id="3" name="Table 6">
            <a:extLst>
              <a:ext uri="{FF2B5EF4-FFF2-40B4-BE49-F238E27FC236}">
                <a16:creationId xmlns:a16="http://schemas.microsoft.com/office/drawing/2014/main" id="{0BAB3FD4-10D5-4198-899A-50F2282584B3}"/>
              </a:ext>
            </a:extLst>
          </p:cNvPr>
          <p:cNvGraphicFramePr>
            <a:graphicFrameLocks noGrp="1"/>
          </p:cNvGraphicFramePr>
          <p:nvPr>
            <p:ph idx="1"/>
            <p:extLst>
              <p:ext uri="{D42A27DB-BD31-4B8C-83A1-F6EECF244321}">
                <p14:modId xmlns:p14="http://schemas.microsoft.com/office/powerpoint/2010/main" val="2597947297"/>
              </p:ext>
            </p:extLst>
          </p:nvPr>
        </p:nvGraphicFramePr>
        <p:xfrm>
          <a:off x="0" y="-30460"/>
          <a:ext cx="12320337" cy="6858000"/>
        </p:xfrm>
        <a:graphic>
          <a:graphicData uri="http://schemas.openxmlformats.org/drawingml/2006/table">
            <a:tbl>
              <a:tblPr firstRow="1" bandRow="1">
                <a:tableStyleId>{5C22544A-7EE6-4342-B048-85BDC9FD1C3A}</a:tableStyleId>
              </a:tblPr>
              <a:tblGrid>
                <a:gridCol w="4106779">
                  <a:extLst>
                    <a:ext uri="{9D8B030D-6E8A-4147-A177-3AD203B41FA5}">
                      <a16:colId xmlns:a16="http://schemas.microsoft.com/office/drawing/2014/main" val="1946404656"/>
                    </a:ext>
                  </a:extLst>
                </a:gridCol>
                <a:gridCol w="4106779">
                  <a:extLst>
                    <a:ext uri="{9D8B030D-6E8A-4147-A177-3AD203B41FA5}">
                      <a16:colId xmlns:a16="http://schemas.microsoft.com/office/drawing/2014/main" val="2768001575"/>
                    </a:ext>
                  </a:extLst>
                </a:gridCol>
                <a:gridCol w="4106779">
                  <a:extLst>
                    <a:ext uri="{9D8B030D-6E8A-4147-A177-3AD203B41FA5}">
                      <a16:colId xmlns:a16="http://schemas.microsoft.com/office/drawing/2014/main" val="2205068752"/>
                    </a:ext>
                  </a:extLst>
                </a:gridCol>
              </a:tblGrid>
              <a:tr h="6858000">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r>
                        <a:rPr lang="en-US" b="1" u="sng" dirty="0">
                          <a:solidFill>
                            <a:schemeClr val="tx1"/>
                          </a:solidFill>
                          <a:latin typeface="Times New Roman" panose="02020603050405020304" pitchFamily="18" charset="0"/>
                          <a:cs typeface="Times New Roman" panose="02020603050405020304" pitchFamily="18" charset="0"/>
                        </a:rPr>
                        <a:t>SCREEN CAPTURE </a:t>
                      </a:r>
                    </a:p>
                    <a:p>
                      <a:endParaRPr lang="en-US" b="0" dirty="0">
                        <a:solidFill>
                          <a:schemeClr val="tx1"/>
                        </a:solidFill>
                        <a:latin typeface="Times New Roman" panose="02020603050405020304" pitchFamily="18" charset="0"/>
                        <a:cs typeface="Times New Roman" panose="02020603050405020304" pitchFamily="18" charset="0"/>
                      </a:endParaRPr>
                    </a:p>
                    <a:p>
                      <a:r>
                        <a:rPr lang="en-US" b="0" dirty="0">
                          <a:solidFill>
                            <a:schemeClr val="tx1"/>
                          </a:solidFill>
                          <a:latin typeface="Times New Roman" panose="02020603050405020304" pitchFamily="18" charset="0"/>
                          <a:cs typeface="Times New Roman" panose="02020603050405020304" pitchFamily="18" charset="0"/>
                        </a:rPr>
                        <a:t>The screen capture process involves taking snapshots of the current screen content at regular intervals. This is done using the html2canvas library, which captures the visual representation of the entire webpage.</a:t>
                      </a:r>
                    </a:p>
                    <a:p>
                      <a:endParaRPr lang="en-US" b="0" dirty="0">
                        <a:solidFill>
                          <a:schemeClr val="tx1"/>
                        </a:solidFill>
                        <a:latin typeface="Times New Roman" panose="02020603050405020304" pitchFamily="18" charset="0"/>
                        <a:cs typeface="Times New Roman" panose="02020603050405020304" pitchFamily="18" charset="0"/>
                      </a:endParaRPr>
                    </a:p>
                    <a:p>
                      <a:endParaRPr lang="en-US" b="0" dirty="0">
                        <a:solidFill>
                          <a:schemeClr val="tx1"/>
                        </a:solidFill>
                        <a:latin typeface="Times New Roman" panose="02020603050405020304" pitchFamily="18" charset="0"/>
                        <a:cs typeface="Times New Roman" panose="02020603050405020304" pitchFamily="18" charset="0"/>
                      </a:endParaRPr>
                    </a:p>
                    <a:p>
                      <a:endParaRPr lang="en-US"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r>
                        <a:rPr lang="en-US" b="1" u="sng" dirty="0">
                          <a:solidFill>
                            <a:schemeClr val="tx1"/>
                          </a:solidFill>
                          <a:latin typeface="Times New Roman" panose="02020603050405020304" pitchFamily="18" charset="0"/>
                          <a:cs typeface="Times New Roman" panose="02020603050405020304" pitchFamily="18" charset="0"/>
                        </a:rPr>
                        <a:t>CONTENT  ANALYSIS</a:t>
                      </a:r>
                    </a:p>
                    <a:p>
                      <a:endParaRPr lang="en-US" b="0" dirty="0">
                        <a:solidFill>
                          <a:schemeClr val="tx1"/>
                        </a:solidFill>
                        <a:latin typeface="Times New Roman" panose="02020603050405020304" pitchFamily="18" charset="0"/>
                        <a:cs typeface="Times New Roman" panose="02020603050405020304" pitchFamily="18" charset="0"/>
                      </a:endParaRPr>
                    </a:p>
                    <a:p>
                      <a:r>
                        <a:rPr lang="en-US" b="0" dirty="0">
                          <a:solidFill>
                            <a:schemeClr val="tx1"/>
                          </a:solidFill>
                          <a:latin typeface="Times New Roman" panose="02020603050405020304" pitchFamily="18" charset="0"/>
                          <a:cs typeface="Times New Roman" panose="02020603050405020304" pitchFamily="18" charset="0"/>
                        </a:rPr>
                        <a:t>Once the screen content is captured, it is converted into an image format and sent to the server for analysis. The server uses a pre-trained AI model to analyze the content and determine if it contains any adult material.</a:t>
                      </a:r>
                    </a:p>
                  </a:txBody>
                  <a:tcPr>
                    <a:solidFill>
                      <a:schemeClr val="bg1"/>
                    </a:solidFill>
                  </a:tcPr>
                </a:tc>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r>
                        <a:rPr lang="en-US" b="1" u="sng" dirty="0">
                          <a:solidFill>
                            <a:schemeClr val="tx1"/>
                          </a:solidFill>
                          <a:latin typeface="Times New Roman" panose="02020603050405020304" pitchFamily="18" charset="0"/>
                          <a:cs typeface="Times New Roman" panose="02020603050405020304" pitchFamily="18" charset="0"/>
                        </a:rPr>
                        <a:t>CONTECT REDIRECT</a:t>
                      </a:r>
                    </a:p>
                    <a:p>
                      <a:endParaRPr lang="en-US" b="0" dirty="0">
                        <a:solidFill>
                          <a:schemeClr val="tx1"/>
                        </a:solidFill>
                        <a:latin typeface="Times New Roman" panose="02020603050405020304" pitchFamily="18" charset="0"/>
                        <a:cs typeface="Times New Roman" panose="02020603050405020304" pitchFamily="18" charset="0"/>
                      </a:endParaRPr>
                    </a:p>
                    <a:p>
                      <a:r>
                        <a:rPr lang="en-US" b="0" dirty="0">
                          <a:solidFill>
                            <a:schemeClr val="tx1"/>
                          </a:solidFill>
                          <a:latin typeface="Times New Roman" panose="02020603050405020304" pitchFamily="18" charset="0"/>
                          <a:cs typeface="Times New Roman" panose="02020603050405020304" pitchFamily="18" charset="0"/>
                        </a:rPr>
                        <a:t>If the analysis determines that the content is inappropriate, the user is redirected to a safe page (e.g., a kids' game website). This ensures a safer browsing environment for children.</a:t>
                      </a:r>
                    </a:p>
                  </a:txBody>
                  <a:tcPr>
                    <a:solidFill>
                      <a:schemeClr val="bg1"/>
                    </a:solidFill>
                  </a:tcPr>
                </a:tc>
                <a:extLst>
                  <a:ext uri="{0D108BD9-81ED-4DB2-BD59-A6C34878D82A}">
                    <a16:rowId xmlns:a16="http://schemas.microsoft.com/office/drawing/2014/main" val="3526166988"/>
                  </a:ext>
                </a:extLst>
              </a:tr>
            </a:tbl>
          </a:graphicData>
        </a:graphic>
      </p:graphicFrame>
      <p:pic>
        <p:nvPicPr>
          <p:cNvPr id="7" name="Picture 6">
            <a:extLst>
              <a:ext uri="{FF2B5EF4-FFF2-40B4-BE49-F238E27FC236}">
                <a16:creationId xmlns:a16="http://schemas.microsoft.com/office/drawing/2014/main" id="{1CEC1A03-519D-4920-BB2B-4410804E6E42}"/>
              </a:ext>
            </a:extLst>
          </p:cNvPr>
          <p:cNvPicPr>
            <a:picLocks noChangeAspect="1"/>
          </p:cNvPicPr>
          <p:nvPr/>
        </p:nvPicPr>
        <p:blipFill>
          <a:blip r:embed="rId2"/>
          <a:stretch>
            <a:fillRect/>
          </a:stretch>
        </p:blipFill>
        <p:spPr>
          <a:xfrm>
            <a:off x="426602" y="3993449"/>
            <a:ext cx="3112168" cy="2074778"/>
          </a:xfrm>
          <a:prstGeom prst="rect">
            <a:avLst/>
          </a:prstGeom>
        </p:spPr>
      </p:pic>
      <p:pic>
        <p:nvPicPr>
          <p:cNvPr id="9" name="Picture 8">
            <a:extLst>
              <a:ext uri="{FF2B5EF4-FFF2-40B4-BE49-F238E27FC236}">
                <a16:creationId xmlns:a16="http://schemas.microsoft.com/office/drawing/2014/main" id="{899C9BC9-EE32-4231-8ADC-9A9E035DAB8B}"/>
              </a:ext>
            </a:extLst>
          </p:cNvPr>
          <p:cNvPicPr>
            <a:picLocks noChangeAspect="1"/>
          </p:cNvPicPr>
          <p:nvPr/>
        </p:nvPicPr>
        <p:blipFill>
          <a:blip r:embed="rId3"/>
          <a:stretch>
            <a:fillRect/>
          </a:stretch>
        </p:blipFill>
        <p:spPr>
          <a:xfrm>
            <a:off x="4326322" y="3993449"/>
            <a:ext cx="3667691" cy="2277980"/>
          </a:xfrm>
          <a:prstGeom prst="rect">
            <a:avLst/>
          </a:prstGeom>
        </p:spPr>
      </p:pic>
      <p:pic>
        <p:nvPicPr>
          <p:cNvPr id="11" name="Picture 10">
            <a:extLst>
              <a:ext uri="{FF2B5EF4-FFF2-40B4-BE49-F238E27FC236}">
                <a16:creationId xmlns:a16="http://schemas.microsoft.com/office/drawing/2014/main" id="{CB4C1196-7C8B-4B90-8ABD-8C58FC8CAA3F}"/>
              </a:ext>
            </a:extLst>
          </p:cNvPr>
          <p:cNvPicPr>
            <a:picLocks noChangeAspect="1"/>
          </p:cNvPicPr>
          <p:nvPr/>
        </p:nvPicPr>
        <p:blipFill>
          <a:blip r:embed="rId4"/>
          <a:stretch>
            <a:fillRect/>
          </a:stretch>
        </p:blipFill>
        <p:spPr>
          <a:xfrm>
            <a:off x="8781564" y="3881795"/>
            <a:ext cx="2751221" cy="2751221"/>
          </a:xfrm>
          <a:prstGeom prst="rect">
            <a:avLst/>
          </a:prstGeom>
        </p:spPr>
      </p:pic>
      <p:pic>
        <p:nvPicPr>
          <p:cNvPr id="13" name="image1.jpeg">
            <a:extLst>
              <a:ext uri="{FF2B5EF4-FFF2-40B4-BE49-F238E27FC236}">
                <a16:creationId xmlns:a16="http://schemas.microsoft.com/office/drawing/2014/main" id="{C601946A-2448-48E5-AD11-DD2946C3A9A6}"/>
              </a:ext>
            </a:extLst>
          </p:cNvPr>
          <p:cNvPicPr>
            <a:picLocks noChangeAspect="1"/>
          </p:cNvPicPr>
          <p:nvPr/>
        </p:nvPicPr>
        <p:blipFill>
          <a:blip r:embed="rId5" cstate="print"/>
          <a:stretch>
            <a:fillRect/>
          </a:stretch>
        </p:blipFill>
        <p:spPr>
          <a:xfrm>
            <a:off x="10553327" y="582070"/>
            <a:ext cx="1035050" cy="848360"/>
          </a:xfrm>
          <a:prstGeom prst="rect">
            <a:avLst/>
          </a:prstGeom>
        </p:spPr>
      </p:pic>
    </p:spTree>
    <p:extLst>
      <p:ext uri="{BB962C8B-B14F-4D97-AF65-F5344CB8AC3E}">
        <p14:creationId xmlns:p14="http://schemas.microsoft.com/office/powerpoint/2010/main" val="2810913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54D7-EE06-473E-B102-9E72F2B767AA}"/>
              </a:ext>
            </a:extLst>
          </p:cNvPr>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EAE8AD1-34B9-49FE-8A75-50A8B0F7BBFB}"/>
              </a:ext>
            </a:extLst>
          </p:cNvPr>
          <p:cNvSpPr>
            <a:spLocks noGrp="1"/>
          </p:cNvSpPr>
          <p:nvPr>
            <p:ph idx="1"/>
          </p:nvPr>
        </p:nvSpPr>
        <p:spPr/>
        <p:txBody>
          <a:bodyPr>
            <a:normAutofit/>
          </a:bodyPr>
          <a:lstStyle/>
          <a:p>
            <a:pPr marL="0" indent="0" algn="l">
              <a:lnSpc>
                <a:spcPct val="150000"/>
              </a:lnSpc>
              <a:buNone/>
            </a:pPr>
            <a:r>
              <a:rPr lang="en-US" sz="1800" b="0" i="0" dirty="0">
                <a:effectLst/>
                <a:latin typeface="Times New Roman" panose="02020603050405020304" pitchFamily="18" charset="0"/>
                <a:cs typeface="Times New Roman" panose="02020603050405020304" pitchFamily="18" charset="0"/>
              </a:rPr>
              <a:t>Safe Screen uses AI and machine learning for real-time content analysis and redirection to age-appropriate alternatives, protecting children from harmful online content without interrupting their browsing experience.</a:t>
            </a:r>
          </a:p>
          <a:p>
            <a:pPr marL="0" indent="0" algn="l">
              <a:lnSpc>
                <a:spcPct val="150000"/>
              </a:lnSpc>
              <a:buNone/>
            </a:pPr>
            <a:r>
              <a:rPr lang="en-US" sz="1800" b="0" i="0" dirty="0">
                <a:effectLst/>
                <a:latin typeface="Times New Roman" panose="02020603050405020304" pitchFamily="18" charset="0"/>
                <a:cs typeface="Times New Roman" panose="02020603050405020304" pitchFamily="18" charset="0"/>
              </a:rPr>
              <a:t>The solution offers customizable filters and detailed usage reports, enabling parents to effectively monitor and manage their child's online activity, fostering a secure and enriching digital environment.</a:t>
            </a:r>
          </a:p>
        </p:txBody>
      </p:sp>
      <p:sp>
        <p:nvSpPr>
          <p:cNvPr id="4" name="TextBox 3">
            <a:extLst>
              <a:ext uri="{FF2B5EF4-FFF2-40B4-BE49-F238E27FC236}">
                <a16:creationId xmlns:a16="http://schemas.microsoft.com/office/drawing/2014/main" id="{8E0A98BF-C910-41ED-9526-6801540608D9}"/>
              </a:ext>
            </a:extLst>
          </p:cNvPr>
          <p:cNvSpPr txBox="1"/>
          <p:nvPr/>
        </p:nvSpPr>
        <p:spPr>
          <a:xfrm>
            <a:off x="788894" y="6430493"/>
            <a:ext cx="1497105" cy="461665"/>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04/10/2024</a:t>
            </a:r>
          </a:p>
          <a:p>
            <a:endParaRPr lang="en-US" sz="1200" dirty="0">
              <a:solidFill>
                <a:schemeClr val="tx1">
                  <a:lumMod val="50000"/>
                  <a:lumOff val="50000"/>
                </a:schemeClr>
              </a:solidFill>
              <a:latin typeface="Times New Roman"/>
              <a:cs typeface="Times New Roman"/>
            </a:endParaRPr>
          </a:p>
        </p:txBody>
      </p:sp>
      <p:sp>
        <p:nvSpPr>
          <p:cNvPr id="5" name="TextBox 4">
            <a:extLst>
              <a:ext uri="{FF2B5EF4-FFF2-40B4-BE49-F238E27FC236}">
                <a16:creationId xmlns:a16="http://schemas.microsoft.com/office/drawing/2014/main" id="{D66A182C-2317-4F47-9ED7-1C13141285E4}"/>
              </a:ext>
            </a:extLst>
          </p:cNvPr>
          <p:cNvSpPr txBox="1"/>
          <p:nvPr/>
        </p:nvSpPr>
        <p:spPr>
          <a:xfrm>
            <a:off x="4805082" y="6340840"/>
            <a:ext cx="3603813" cy="430887"/>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Voce-October-2024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2F5A434-9146-44D2-85C7-12F702CD4B0D}"/>
              </a:ext>
            </a:extLst>
          </p:cNvPr>
          <p:cNvSpPr txBox="1"/>
          <p:nvPr/>
        </p:nvSpPr>
        <p:spPr>
          <a:xfrm>
            <a:off x="11340351" y="6502211"/>
            <a:ext cx="343649"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a:cs typeface="Times New Roman"/>
              </a:rPr>
              <a:t>10</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 name="image1.jpeg">
            <a:extLst>
              <a:ext uri="{FF2B5EF4-FFF2-40B4-BE49-F238E27FC236}">
                <a16:creationId xmlns:a16="http://schemas.microsoft.com/office/drawing/2014/main" id="{5D41B8FC-B0B0-4B2F-9510-0C6D6A398662}"/>
              </a:ext>
            </a:extLst>
          </p:cNvPr>
          <p:cNvPicPr>
            <a:picLocks noChangeAspect="1"/>
          </p:cNvPicPr>
          <p:nvPr/>
        </p:nvPicPr>
        <p:blipFill>
          <a:blip r:embed="rId2" cstate="print"/>
          <a:stretch>
            <a:fillRect/>
          </a:stretch>
        </p:blipFill>
        <p:spPr>
          <a:xfrm>
            <a:off x="10535397" y="608965"/>
            <a:ext cx="1035050" cy="848360"/>
          </a:xfrm>
          <a:prstGeom prst="rect">
            <a:avLst/>
          </a:prstGeom>
        </p:spPr>
      </p:pic>
    </p:spTree>
    <p:extLst>
      <p:ext uri="{BB962C8B-B14F-4D97-AF65-F5344CB8AC3E}">
        <p14:creationId xmlns:p14="http://schemas.microsoft.com/office/powerpoint/2010/main" val="1250006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54D7-EE06-473E-B102-9E72F2B767AA}"/>
              </a:ext>
            </a:extLst>
          </p:cNvPr>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3EAE8AD1-34B9-49FE-8A75-50A8B0F7BBFB}"/>
              </a:ext>
            </a:extLst>
          </p:cNvPr>
          <p:cNvSpPr>
            <a:spLocks noGrp="1"/>
          </p:cNvSpPr>
          <p:nvPr>
            <p:ph idx="1"/>
          </p:nvPr>
        </p:nvSpPr>
        <p:spPr/>
        <p:txBody>
          <a:bodyPr>
            <a:normAutofit/>
          </a:bodyPr>
          <a:lstStyle/>
          <a:p>
            <a:pPr marL="228600" algn="just">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Bishop, C. M. (2006). Pattern Recognition and Machine Learning. Springer.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Bradski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 &amp;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Kaehler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(2008). Learning OpenCV: Computer Vision with the OpenCV Library. O'Reilly Media.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Dalal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 &amp;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Triggs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 (2005). Histograms of Oriented Gradients for Human Detection. Proceedings of the IEEE Conference on Computer Vision and Pattern Recognition (CVPR), 886–893.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Goodfellow, 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Bengio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Y., &amp; Courville, A. (2016). Deep Learning. MIT Press.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50000"/>
              </a:lnSpc>
              <a:spcBef>
                <a:spcPts val="60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 He, K., Zhang, X., Ren, S., &amp; Sun, J. (2016). Deep Residual Learning for Image Recognition. Proceedings of the IEEE Conference on Computer Vision and Pattern Recognition (CVPR), 770–778.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a:buNone/>
            </a:pPr>
            <a:endParaRPr lang="en-US" sz="1800" b="0" i="0" dirty="0">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E0A98BF-C910-41ED-9526-6801540608D9}"/>
              </a:ext>
            </a:extLst>
          </p:cNvPr>
          <p:cNvSpPr txBox="1"/>
          <p:nvPr/>
        </p:nvSpPr>
        <p:spPr>
          <a:xfrm>
            <a:off x="788894" y="6430493"/>
            <a:ext cx="1497105" cy="461665"/>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04/10/2024</a:t>
            </a:r>
          </a:p>
          <a:p>
            <a:endParaRPr lang="en-US" sz="1200" dirty="0">
              <a:solidFill>
                <a:schemeClr val="tx1">
                  <a:lumMod val="50000"/>
                  <a:lumOff val="50000"/>
                </a:schemeClr>
              </a:solidFill>
              <a:latin typeface="Times New Roman"/>
              <a:cs typeface="Times New Roman"/>
            </a:endParaRPr>
          </a:p>
        </p:txBody>
      </p:sp>
      <p:sp>
        <p:nvSpPr>
          <p:cNvPr id="5" name="TextBox 4">
            <a:extLst>
              <a:ext uri="{FF2B5EF4-FFF2-40B4-BE49-F238E27FC236}">
                <a16:creationId xmlns:a16="http://schemas.microsoft.com/office/drawing/2014/main" id="{D66A182C-2317-4F47-9ED7-1C13141285E4}"/>
              </a:ext>
            </a:extLst>
          </p:cNvPr>
          <p:cNvSpPr txBox="1"/>
          <p:nvPr/>
        </p:nvSpPr>
        <p:spPr>
          <a:xfrm>
            <a:off x="4805082" y="6340840"/>
            <a:ext cx="3603813" cy="430887"/>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Voce-October-2024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2F5A434-9146-44D2-85C7-12F702CD4B0D}"/>
              </a:ext>
            </a:extLst>
          </p:cNvPr>
          <p:cNvSpPr txBox="1"/>
          <p:nvPr/>
        </p:nvSpPr>
        <p:spPr>
          <a:xfrm>
            <a:off x="11340351" y="6502211"/>
            <a:ext cx="343649"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a:cs typeface="Times New Roman"/>
              </a:rPr>
              <a:t>11</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 name="image1.jpeg">
            <a:extLst>
              <a:ext uri="{FF2B5EF4-FFF2-40B4-BE49-F238E27FC236}">
                <a16:creationId xmlns:a16="http://schemas.microsoft.com/office/drawing/2014/main" id="{5D41B8FC-B0B0-4B2F-9510-0C6D6A398662}"/>
              </a:ext>
            </a:extLst>
          </p:cNvPr>
          <p:cNvPicPr>
            <a:picLocks noChangeAspect="1"/>
          </p:cNvPicPr>
          <p:nvPr/>
        </p:nvPicPr>
        <p:blipFill>
          <a:blip r:embed="rId2" cstate="print"/>
          <a:stretch>
            <a:fillRect/>
          </a:stretch>
        </p:blipFill>
        <p:spPr>
          <a:xfrm>
            <a:off x="10535397" y="608965"/>
            <a:ext cx="1035050" cy="848360"/>
          </a:xfrm>
          <a:prstGeom prst="rect">
            <a:avLst/>
          </a:prstGeom>
        </p:spPr>
      </p:pic>
    </p:spTree>
    <p:extLst>
      <p:ext uri="{BB962C8B-B14F-4D97-AF65-F5344CB8AC3E}">
        <p14:creationId xmlns:p14="http://schemas.microsoft.com/office/powerpoint/2010/main" val="1065062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553D-9ECA-2E13-1ADE-A89ADAB7884F}"/>
              </a:ext>
            </a:extLst>
          </p:cNvPr>
          <p:cNvSpPr>
            <a:spLocks noGrp="1"/>
          </p:cNvSpPr>
          <p:nvPr>
            <p:ph type="title"/>
          </p:nvPr>
        </p:nvSpPr>
        <p:spPr>
          <a:xfrm>
            <a:off x="838200" y="2570443"/>
            <a:ext cx="10515600" cy="1382993"/>
          </a:xfrm>
        </p:spPr>
        <p:txBody>
          <a:bodyPr>
            <a:normAutofit/>
          </a:bodyPr>
          <a:lstStyle/>
          <a:p>
            <a:pPr algn="ctr"/>
            <a:r>
              <a:rPr lang="en-US" sz="4800" b="1" dirty="0">
                <a:latin typeface="Times New Roman" panose="02020603050405020304" pitchFamily="18" charset="0"/>
                <a:cs typeface="Times New Roman" panose="02020603050405020304" pitchFamily="18" charset="0"/>
              </a:rPr>
              <a:t>Any Queries ?</a:t>
            </a:r>
            <a:endParaRPr lang="en-IN" sz="4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F52ACA-623A-4590-5F21-56EBAAFE2953}"/>
              </a:ext>
            </a:extLst>
          </p:cNvPr>
          <p:cNvSpPr txBox="1"/>
          <p:nvPr/>
        </p:nvSpPr>
        <p:spPr>
          <a:xfrm>
            <a:off x="788892" y="6432922"/>
            <a:ext cx="1497105" cy="461665"/>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04/10/2024</a:t>
            </a:r>
          </a:p>
          <a:p>
            <a:endParaRPr lang="en-US" sz="1200" dirty="0">
              <a:solidFill>
                <a:schemeClr val="tx1">
                  <a:lumMod val="50000"/>
                  <a:lumOff val="50000"/>
                </a:schemeClr>
              </a:solidFill>
              <a:latin typeface="Times New Roman"/>
              <a:cs typeface="Times New Roman"/>
            </a:endParaRPr>
          </a:p>
        </p:txBody>
      </p:sp>
      <p:sp>
        <p:nvSpPr>
          <p:cNvPr id="5" name="TextBox 4">
            <a:extLst>
              <a:ext uri="{FF2B5EF4-FFF2-40B4-BE49-F238E27FC236}">
                <a16:creationId xmlns:a16="http://schemas.microsoft.com/office/drawing/2014/main" id="{7D22A8D7-68CB-CE2C-C5ED-A63AED31B352}"/>
              </a:ext>
            </a:extLst>
          </p:cNvPr>
          <p:cNvSpPr txBox="1"/>
          <p:nvPr/>
        </p:nvSpPr>
        <p:spPr>
          <a:xfrm>
            <a:off x="4805082" y="6340840"/>
            <a:ext cx="3603813" cy="430887"/>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Voce-October-2024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F9022F1-5F02-2736-4321-D58A23646AED}"/>
              </a:ext>
            </a:extLst>
          </p:cNvPr>
          <p:cNvSpPr txBox="1"/>
          <p:nvPr/>
        </p:nvSpPr>
        <p:spPr>
          <a:xfrm>
            <a:off x="11340351" y="6520141"/>
            <a:ext cx="430308"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a:cs typeface="Times New Roman"/>
              </a:rPr>
              <a:t>12</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5933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25328-7923-7B93-968A-7A64F579CA2C}"/>
              </a:ext>
            </a:extLst>
          </p:cNvPr>
          <p:cNvSpPr>
            <a:spLocks noGrp="1"/>
          </p:cNvSpPr>
          <p:nvPr>
            <p:ph type="title"/>
          </p:nvPr>
        </p:nvSpPr>
        <p:spPr>
          <a:xfrm>
            <a:off x="838200" y="2337362"/>
            <a:ext cx="10515600" cy="1325563"/>
          </a:xfrm>
        </p:spPr>
        <p:txBody>
          <a:bodyPr>
            <a:normAutofit/>
          </a:bodyPr>
          <a:lstStyle/>
          <a:p>
            <a:pPr algn="ctr"/>
            <a:r>
              <a:rPr lang="en-US" sz="5400" b="1" dirty="0">
                <a:latin typeface="Times New Roman" panose="02020603050405020304" pitchFamily="18" charset="0"/>
                <a:cs typeface="Times New Roman" panose="02020603050405020304" pitchFamily="18" charset="0"/>
              </a:rPr>
              <a:t>Thank you</a:t>
            </a:r>
            <a:endParaRPr lang="en-IN" sz="5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E55E0EF-4CA7-2A85-B296-B94E194D360E}"/>
              </a:ext>
            </a:extLst>
          </p:cNvPr>
          <p:cNvSpPr txBox="1"/>
          <p:nvPr/>
        </p:nvSpPr>
        <p:spPr>
          <a:xfrm>
            <a:off x="788892" y="6432922"/>
            <a:ext cx="1497105" cy="461665"/>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04/10/2024</a:t>
            </a:r>
          </a:p>
          <a:p>
            <a:endParaRPr lang="en-US" sz="1200" dirty="0">
              <a:solidFill>
                <a:schemeClr val="tx1">
                  <a:lumMod val="50000"/>
                  <a:lumOff val="50000"/>
                </a:schemeClr>
              </a:solidFill>
              <a:latin typeface="Times New Roman"/>
              <a:cs typeface="Times New Roman"/>
            </a:endParaRPr>
          </a:p>
        </p:txBody>
      </p:sp>
      <p:sp>
        <p:nvSpPr>
          <p:cNvPr id="5" name="TextBox 4">
            <a:extLst>
              <a:ext uri="{FF2B5EF4-FFF2-40B4-BE49-F238E27FC236}">
                <a16:creationId xmlns:a16="http://schemas.microsoft.com/office/drawing/2014/main" id="{2CAF5A01-2A72-124A-CDDD-D7712D34449F}"/>
              </a:ext>
            </a:extLst>
          </p:cNvPr>
          <p:cNvSpPr txBox="1"/>
          <p:nvPr/>
        </p:nvSpPr>
        <p:spPr>
          <a:xfrm>
            <a:off x="4805082" y="6340840"/>
            <a:ext cx="3603813" cy="430887"/>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Voce-October-2024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39B11DB-7ED9-0020-7ADF-6B3B7D5D7FB5}"/>
              </a:ext>
            </a:extLst>
          </p:cNvPr>
          <p:cNvSpPr txBox="1"/>
          <p:nvPr/>
        </p:nvSpPr>
        <p:spPr>
          <a:xfrm>
            <a:off x="11340351" y="6520141"/>
            <a:ext cx="439273"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a:cs typeface="Times New Roman"/>
              </a:rPr>
              <a:t>13</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3867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AA2D3F-E8B6-5C5D-F6AD-193DF5C56267}"/>
              </a:ext>
            </a:extLst>
          </p:cNvPr>
          <p:cNvSpPr txBox="1"/>
          <p:nvPr/>
        </p:nvSpPr>
        <p:spPr>
          <a:xfrm>
            <a:off x="788894" y="6430493"/>
            <a:ext cx="1497105" cy="461665"/>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04/10/2024</a:t>
            </a:r>
          </a:p>
          <a:p>
            <a:endParaRPr lang="en-US" sz="1200" dirty="0">
              <a:solidFill>
                <a:schemeClr val="tx1">
                  <a:lumMod val="50000"/>
                  <a:lumOff val="50000"/>
                </a:schemeClr>
              </a:solidFill>
              <a:latin typeface="Times New Roman"/>
              <a:cs typeface="Times New Roman"/>
            </a:endParaRPr>
          </a:p>
        </p:txBody>
      </p:sp>
      <p:sp>
        <p:nvSpPr>
          <p:cNvPr id="5" name="TextBox 4">
            <a:extLst>
              <a:ext uri="{FF2B5EF4-FFF2-40B4-BE49-F238E27FC236}">
                <a16:creationId xmlns:a16="http://schemas.microsoft.com/office/drawing/2014/main" id="{4C476A53-E4C8-B0DD-71EC-405ACDBD7945}"/>
              </a:ext>
            </a:extLst>
          </p:cNvPr>
          <p:cNvSpPr txBox="1"/>
          <p:nvPr/>
        </p:nvSpPr>
        <p:spPr>
          <a:xfrm>
            <a:off x="4805082" y="6340840"/>
            <a:ext cx="3603813" cy="430887"/>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Voce-October-2024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E384B3A-3AC1-9628-3D5C-3FF5C869E108}"/>
              </a:ext>
            </a:extLst>
          </p:cNvPr>
          <p:cNvSpPr txBox="1"/>
          <p:nvPr/>
        </p:nvSpPr>
        <p:spPr>
          <a:xfrm>
            <a:off x="11340351" y="6493247"/>
            <a:ext cx="268945"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2</a:t>
            </a:r>
            <a:endParaRPr lang="en-IN"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 name="image1.jpeg">
            <a:extLst>
              <a:ext uri="{FF2B5EF4-FFF2-40B4-BE49-F238E27FC236}">
                <a16:creationId xmlns:a16="http://schemas.microsoft.com/office/drawing/2014/main" id="{ADB8631B-B811-5E23-E99B-91998287546A}"/>
              </a:ext>
            </a:extLst>
          </p:cNvPr>
          <p:cNvPicPr>
            <a:picLocks noChangeAspect="1"/>
          </p:cNvPicPr>
          <p:nvPr/>
        </p:nvPicPr>
        <p:blipFill>
          <a:blip r:embed="rId2" cstate="print"/>
          <a:stretch>
            <a:fillRect/>
          </a:stretch>
        </p:blipFill>
        <p:spPr>
          <a:xfrm>
            <a:off x="10535397" y="608965"/>
            <a:ext cx="1035050" cy="848360"/>
          </a:xfrm>
          <a:prstGeom prst="rect">
            <a:avLst/>
          </a:prstGeom>
        </p:spPr>
      </p:pic>
      <p:sp>
        <p:nvSpPr>
          <p:cNvPr id="8" name="Title 7">
            <a:extLst>
              <a:ext uri="{FF2B5EF4-FFF2-40B4-BE49-F238E27FC236}">
                <a16:creationId xmlns:a16="http://schemas.microsoft.com/office/drawing/2014/main" id="{7066D0D5-E6CA-4236-A347-1D62B4CCD8D1}"/>
              </a:ext>
            </a:extLst>
          </p:cNvPr>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OVERVIEW</a:t>
            </a:r>
          </a:p>
        </p:txBody>
      </p:sp>
      <p:sp>
        <p:nvSpPr>
          <p:cNvPr id="10" name="Content Placeholder 9">
            <a:extLst>
              <a:ext uri="{FF2B5EF4-FFF2-40B4-BE49-F238E27FC236}">
                <a16:creationId xmlns:a16="http://schemas.microsoft.com/office/drawing/2014/main" id="{32DBE6E0-5A64-4AC7-BCE9-986BECAD87EA}"/>
              </a:ext>
            </a:extLst>
          </p:cNvPr>
          <p:cNvSpPr>
            <a:spLocks noGrp="1"/>
          </p:cNvSpPr>
          <p:nvPr>
            <p:ph idx="1"/>
          </p:nvPr>
        </p:nvSpPr>
        <p:spPr/>
        <p:txBody>
          <a:bodyPr>
            <a:noAutofit/>
          </a:bodyPr>
          <a:lstStyle/>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Domain Introduction</a:t>
            </a: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Abstract</a:t>
            </a: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Existing System and It’s Disadvantages </a:t>
            </a: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Proposed System and It’s Advantages </a:t>
            </a: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Objective</a:t>
            </a: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System Requirements Specification</a:t>
            </a: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Data Flow Diagram</a:t>
            </a: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System Architecture</a:t>
            </a: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Modules</a:t>
            </a: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Conclusion</a:t>
            </a: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Reference</a:t>
            </a:r>
          </a:p>
          <a:p>
            <a:pPr>
              <a:lnSpc>
                <a:spcPct val="100000"/>
              </a:lnSpc>
            </a:pPr>
            <a:endParaRPr lang="en-US" sz="1800" dirty="0"/>
          </a:p>
        </p:txBody>
      </p:sp>
    </p:spTree>
    <p:extLst>
      <p:ext uri="{BB962C8B-B14F-4D97-AF65-F5344CB8AC3E}">
        <p14:creationId xmlns:p14="http://schemas.microsoft.com/office/powerpoint/2010/main" val="1818992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044EBC-E40F-5D53-CB24-C4954B7D439F}"/>
              </a:ext>
            </a:extLst>
          </p:cNvPr>
          <p:cNvSpPr txBox="1"/>
          <p:nvPr/>
        </p:nvSpPr>
        <p:spPr>
          <a:xfrm>
            <a:off x="11340351" y="6484282"/>
            <a:ext cx="268945"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3</a:t>
            </a:r>
            <a:endParaRPr lang="en-IN"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AC0E7C8-FEBF-22EF-F68C-8734B5E7CADF}"/>
              </a:ext>
            </a:extLst>
          </p:cNvPr>
          <p:cNvSpPr txBox="1"/>
          <p:nvPr/>
        </p:nvSpPr>
        <p:spPr>
          <a:xfrm>
            <a:off x="4805082" y="6340840"/>
            <a:ext cx="3603813" cy="430887"/>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Voce-October-2024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0BE3DB6-BA3A-D00E-AB18-37FA0AE71C07}"/>
              </a:ext>
            </a:extLst>
          </p:cNvPr>
          <p:cNvSpPr txBox="1"/>
          <p:nvPr/>
        </p:nvSpPr>
        <p:spPr>
          <a:xfrm>
            <a:off x="788894" y="6430493"/>
            <a:ext cx="1497105" cy="461665"/>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04/10/2024</a:t>
            </a:r>
          </a:p>
          <a:p>
            <a:endParaRPr lang="en-US" sz="1200" dirty="0">
              <a:solidFill>
                <a:schemeClr val="tx1">
                  <a:lumMod val="50000"/>
                  <a:lumOff val="50000"/>
                </a:schemeClr>
              </a:solidFill>
              <a:latin typeface="Times New Roman"/>
              <a:cs typeface="Times New Roman"/>
            </a:endParaRPr>
          </a:p>
        </p:txBody>
      </p:sp>
      <p:pic>
        <p:nvPicPr>
          <p:cNvPr id="7" name="image1.jpeg">
            <a:extLst>
              <a:ext uri="{FF2B5EF4-FFF2-40B4-BE49-F238E27FC236}">
                <a16:creationId xmlns:a16="http://schemas.microsoft.com/office/drawing/2014/main" id="{6BE44BD1-95E9-4303-8F25-C97AAB897328}"/>
              </a:ext>
            </a:extLst>
          </p:cNvPr>
          <p:cNvPicPr>
            <a:picLocks noChangeAspect="1"/>
          </p:cNvPicPr>
          <p:nvPr/>
        </p:nvPicPr>
        <p:blipFill>
          <a:blip r:embed="rId2" cstate="print"/>
          <a:stretch>
            <a:fillRect/>
          </a:stretch>
        </p:blipFill>
        <p:spPr>
          <a:xfrm>
            <a:off x="10535397" y="608965"/>
            <a:ext cx="1035050" cy="848360"/>
          </a:xfrm>
          <a:prstGeom prst="rect">
            <a:avLst/>
          </a:prstGeom>
        </p:spPr>
      </p:pic>
      <p:sp>
        <p:nvSpPr>
          <p:cNvPr id="10" name="Title 9">
            <a:extLst>
              <a:ext uri="{FF2B5EF4-FFF2-40B4-BE49-F238E27FC236}">
                <a16:creationId xmlns:a16="http://schemas.microsoft.com/office/drawing/2014/main" id="{343B4799-991A-4184-AF4F-AABBC0C9A2DD}"/>
              </a:ext>
            </a:extLst>
          </p:cNvPr>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DOMAIN INTRODUCTION</a:t>
            </a:r>
            <a:endParaRPr lang="en-US" sz="2400" b="1" u="sng" dirty="0"/>
          </a:p>
        </p:txBody>
      </p:sp>
      <p:sp>
        <p:nvSpPr>
          <p:cNvPr id="12" name="Content Placeholder 11">
            <a:extLst>
              <a:ext uri="{FF2B5EF4-FFF2-40B4-BE49-F238E27FC236}">
                <a16:creationId xmlns:a16="http://schemas.microsoft.com/office/drawing/2014/main" id="{9D0C1DE3-EDEF-4145-83D6-7A4C5E861FE5}"/>
              </a:ext>
            </a:extLst>
          </p:cNvPr>
          <p:cNvSpPr>
            <a:spLocks noGrp="1"/>
          </p:cNvSpPr>
          <p:nvPr>
            <p:ph idx="1"/>
          </p:nvPr>
        </p:nvSpPr>
        <p:spPr/>
        <p:txBody>
          <a:bodyPr>
            <a:normAutofit/>
          </a:bodyPr>
          <a:lstStyle/>
          <a:p>
            <a:pPr marL="0" indent="0" algn="l">
              <a:lnSpc>
                <a:spcPct val="150000"/>
              </a:lnSpc>
              <a:buNone/>
            </a:pPr>
            <a:r>
              <a:rPr lang="en-US" sz="1800" b="1" i="0" u="sng" dirty="0">
                <a:effectLst/>
                <a:latin typeface="Times New Roman" panose="02020603050405020304" pitchFamily="18" charset="0"/>
                <a:cs typeface="Times New Roman" panose="02020603050405020304" pitchFamily="18" charset="0"/>
              </a:rPr>
              <a:t>Online Safety For Children</a:t>
            </a:r>
            <a:endParaRPr lang="en-US" sz="1800" b="0" i="0" u="sng" dirty="0">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1800" b="1" i="0" dirty="0">
                <a:effectLst/>
                <a:latin typeface="Times New Roman" panose="02020603050405020304" pitchFamily="18" charset="0"/>
                <a:cs typeface="Times New Roman" panose="02020603050405020304" pitchFamily="18" charset="0"/>
              </a:rPr>
              <a:t>Importance</a:t>
            </a:r>
            <a:r>
              <a:rPr lang="en-US" sz="1800" b="0" i="0" dirty="0">
                <a:effectLst/>
                <a:latin typeface="Times New Roman" panose="02020603050405020304" pitchFamily="18" charset="0"/>
                <a:cs typeface="Times New Roman" panose="02020603050405020304" pitchFamily="18" charset="0"/>
              </a:rPr>
              <a:t>: </a:t>
            </a:r>
          </a:p>
          <a:p>
            <a:pPr marL="0" indent="0" algn="l">
              <a:lnSpc>
                <a:spcPct val="150000"/>
              </a:lnSpc>
              <a:buNone/>
            </a:pPr>
            <a:r>
              <a:rPr lang="en-US" sz="1800"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Protecting Children From Online Threats Like Explicit Content, Cyberbullying, And Misinformation.</a:t>
            </a:r>
          </a:p>
          <a:p>
            <a:pPr algn="l">
              <a:lnSpc>
                <a:spcPct val="150000"/>
              </a:lnSpc>
              <a:buFont typeface="Arial" panose="020B0604020202020204" pitchFamily="34" charset="0"/>
              <a:buChar char="•"/>
            </a:pPr>
            <a:r>
              <a:rPr lang="en-US" sz="1800" b="1" i="0" dirty="0">
                <a:effectLst/>
                <a:latin typeface="Times New Roman" panose="02020603050405020304" pitchFamily="18" charset="0"/>
                <a:cs typeface="Times New Roman" panose="02020603050405020304" pitchFamily="18" charset="0"/>
              </a:rPr>
              <a:t>Challenges</a:t>
            </a:r>
            <a:r>
              <a:rPr lang="en-US" sz="1800" b="0" i="0" dirty="0">
                <a:effectLst/>
                <a:latin typeface="Times New Roman" panose="02020603050405020304" pitchFamily="18" charset="0"/>
                <a:cs typeface="Times New Roman" panose="02020603050405020304" pitchFamily="18" charset="0"/>
              </a:rPr>
              <a:t>:</a:t>
            </a:r>
          </a:p>
          <a:p>
            <a:pPr marL="0" indent="0" algn="l">
              <a:lnSpc>
                <a:spcPct val="150000"/>
              </a:lnSpc>
              <a:buNone/>
            </a:pPr>
            <a:r>
              <a:rPr lang="en-US" sz="1800" b="0" i="0" dirty="0">
                <a:effectLst/>
                <a:latin typeface="Times New Roman" panose="02020603050405020304" pitchFamily="18" charset="0"/>
                <a:cs typeface="Times New Roman" panose="02020603050405020304" pitchFamily="18" charset="0"/>
              </a:rPr>
              <a:t>	 Existing Parental Controls Often Fail To Provide Real-time Protection.</a:t>
            </a:r>
          </a:p>
          <a:p>
            <a:pPr algn="l">
              <a:lnSpc>
                <a:spcPct val="150000"/>
              </a:lnSpc>
              <a:buFont typeface="Arial" panose="020B0604020202020204" pitchFamily="34" charset="0"/>
              <a:buChar char="•"/>
            </a:pPr>
            <a:r>
              <a:rPr lang="en-US" sz="1800" b="1" i="0" dirty="0">
                <a:effectLst/>
                <a:latin typeface="Times New Roman" panose="02020603050405020304" pitchFamily="18" charset="0"/>
                <a:cs typeface="Times New Roman" panose="02020603050405020304" pitchFamily="18" charset="0"/>
              </a:rPr>
              <a:t>Innovation Need</a:t>
            </a:r>
            <a:r>
              <a:rPr lang="en-US" sz="1800" b="0" i="0" dirty="0">
                <a:effectLst/>
                <a:latin typeface="Times New Roman" panose="02020603050405020304" pitchFamily="18" charset="0"/>
                <a:cs typeface="Times New Roman" panose="02020603050405020304" pitchFamily="18" charset="0"/>
              </a:rPr>
              <a:t>: </a:t>
            </a:r>
          </a:p>
          <a:p>
            <a:pPr marL="0" indent="0" algn="l">
              <a:lnSpc>
                <a:spcPct val="150000"/>
              </a:lnSpc>
              <a:buNone/>
            </a:pPr>
            <a:r>
              <a:rPr lang="en-US" sz="1800"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Ai And Machine Learning Can Offer Dynamic, Real-time Safety Measures.</a:t>
            </a:r>
          </a:p>
        </p:txBody>
      </p:sp>
    </p:spTree>
    <p:extLst>
      <p:ext uri="{BB962C8B-B14F-4D97-AF65-F5344CB8AC3E}">
        <p14:creationId xmlns:p14="http://schemas.microsoft.com/office/powerpoint/2010/main" val="2137308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F8DB1-959B-D346-BDB0-79F6BD5ED54B}"/>
              </a:ext>
            </a:extLst>
          </p:cNvPr>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ABSTRACT</a:t>
            </a:r>
            <a:endParaRPr lang="en-IN" sz="2400" b="1"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C7455CE-56F7-44A5-644D-F78B93E0C3E2}"/>
              </a:ext>
            </a:extLst>
          </p:cNvPr>
          <p:cNvSpPr txBox="1"/>
          <p:nvPr/>
        </p:nvSpPr>
        <p:spPr>
          <a:xfrm>
            <a:off x="788894" y="6430493"/>
            <a:ext cx="1497105" cy="461665"/>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04/10/2024</a:t>
            </a:r>
          </a:p>
          <a:p>
            <a:endParaRPr lang="en-US" sz="1200" dirty="0">
              <a:solidFill>
                <a:schemeClr val="tx1">
                  <a:lumMod val="50000"/>
                  <a:lumOff val="50000"/>
                </a:schemeClr>
              </a:solidFill>
              <a:latin typeface="Times New Roman"/>
              <a:cs typeface="Times New Roman"/>
            </a:endParaRPr>
          </a:p>
        </p:txBody>
      </p:sp>
      <p:sp>
        <p:nvSpPr>
          <p:cNvPr id="5" name="TextBox 4">
            <a:extLst>
              <a:ext uri="{FF2B5EF4-FFF2-40B4-BE49-F238E27FC236}">
                <a16:creationId xmlns:a16="http://schemas.microsoft.com/office/drawing/2014/main" id="{53A02038-A988-3710-8DE6-F1EA640680D6}"/>
              </a:ext>
            </a:extLst>
          </p:cNvPr>
          <p:cNvSpPr txBox="1"/>
          <p:nvPr/>
        </p:nvSpPr>
        <p:spPr>
          <a:xfrm>
            <a:off x="4805082" y="6340840"/>
            <a:ext cx="3603813" cy="430887"/>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Voce-October-2024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8CAF57E-274A-695D-62A4-B66CBC075212}"/>
              </a:ext>
            </a:extLst>
          </p:cNvPr>
          <p:cNvSpPr txBox="1"/>
          <p:nvPr/>
        </p:nvSpPr>
        <p:spPr>
          <a:xfrm>
            <a:off x="11340351" y="6493247"/>
            <a:ext cx="268945"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4</a:t>
            </a:r>
            <a:endParaRPr lang="en-IN"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 name="image1.jpeg">
            <a:extLst>
              <a:ext uri="{FF2B5EF4-FFF2-40B4-BE49-F238E27FC236}">
                <a16:creationId xmlns:a16="http://schemas.microsoft.com/office/drawing/2014/main" id="{CAC3EDAB-82CF-0366-E76F-2609C20FFF6D}"/>
              </a:ext>
            </a:extLst>
          </p:cNvPr>
          <p:cNvPicPr>
            <a:picLocks noChangeAspect="1"/>
          </p:cNvPicPr>
          <p:nvPr/>
        </p:nvPicPr>
        <p:blipFill>
          <a:blip r:embed="rId2" cstate="print"/>
          <a:stretch>
            <a:fillRect/>
          </a:stretch>
        </p:blipFill>
        <p:spPr>
          <a:xfrm>
            <a:off x="10535397" y="608965"/>
            <a:ext cx="1035050" cy="848360"/>
          </a:xfrm>
          <a:prstGeom prst="rect">
            <a:avLst/>
          </a:prstGeom>
        </p:spPr>
      </p:pic>
      <p:sp>
        <p:nvSpPr>
          <p:cNvPr id="9" name="Content Placeholder 8">
            <a:extLst>
              <a:ext uri="{FF2B5EF4-FFF2-40B4-BE49-F238E27FC236}">
                <a16:creationId xmlns:a16="http://schemas.microsoft.com/office/drawing/2014/main" id="{057222DC-819D-46CE-A3AA-CB5485A3B022}"/>
              </a:ext>
            </a:extLst>
          </p:cNvPr>
          <p:cNvSpPr>
            <a:spLocks noGrp="1"/>
          </p:cNvSpPr>
          <p:nvPr>
            <p:ph idx="1"/>
          </p:nvPr>
        </p:nvSpPr>
        <p:spPr/>
        <p:txBody>
          <a:bodyPr>
            <a:normAutofit/>
          </a:bodyPr>
          <a:lstStyle/>
          <a:p>
            <a:pPr algn="l">
              <a:lnSpc>
                <a:spcPct val="15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Safe Screen is an AI - powered solution ensuring children's online safety by analyzing and redirecting harmful content in real-time.</a:t>
            </a:r>
          </a:p>
          <a:p>
            <a:pPr algn="l">
              <a:lnSpc>
                <a:spcPct val="15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It uses advanced machine learning and NLP to scan and intervene in various digital media, providing age-appropriate alternatives seamlessly.</a:t>
            </a:r>
          </a:p>
          <a:p>
            <a:pPr algn="l">
              <a:lnSpc>
                <a:spcPct val="15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Parents can customize filters and access detailed usage reports to monitor and manage their child’s online behavior effectively.</a:t>
            </a:r>
          </a:p>
          <a:p>
            <a:pPr>
              <a:lnSpc>
                <a:spcPct val="15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407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C5F75C-DB83-4605-B9A4-F0571899173D}"/>
              </a:ext>
            </a:extLst>
          </p:cNvPr>
          <p:cNvSpPr txBox="1"/>
          <p:nvPr/>
        </p:nvSpPr>
        <p:spPr>
          <a:xfrm>
            <a:off x="788894" y="6430493"/>
            <a:ext cx="1497105" cy="461665"/>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04/10/2024</a:t>
            </a:r>
          </a:p>
          <a:p>
            <a:endParaRPr lang="en-US" sz="1200" dirty="0">
              <a:solidFill>
                <a:schemeClr val="tx1">
                  <a:lumMod val="50000"/>
                  <a:lumOff val="50000"/>
                </a:schemeClr>
              </a:solidFill>
              <a:latin typeface="Times New Roman"/>
              <a:cs typeface="Times New Roman"/>
            </a:endParaRPr>
          </a:p>
        </p:txBody>
      </p:sp>
      <p:sp>
        <p:nvSpPr>
          <p:cNvPr id="5" name="TextBox 4">
            <a:extLst>
              <a:ext uri="{FF2B5EF4-FFF2-40B4-BE49-F238E27FC236}">
                <a16:creationId xmlns:a16="http://schemas.microsoft.com/office/drawing/2014/main" id="{18B828A2-36C9-6233-A19E-5D6130A31EA6}"/>
              </a:ext>
            </a:extLst>
          </p:cNvPr>
          <p:cNvSpPr txBox="1"/>
          <p:nvPr/>
        </p:nvSpPr>
        <p:spPr>
          <a:xfrm>
            <a:off x="4805082" y="6340840"/>
            <a:ext cx="3603813" cy="430887"/>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Voce-October-2024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464D71A-57B7-7661-AEDE-CC7F0A7AC1A3}"/>
              </a:ext>
            </a:extLst>
          </p:cNvPr>
          <p:cNvSpPr txBox="1"/>
          <p:nvPr/>
        </p:nvSpPr>
        <p:spPr>
          <a:xfrm>
            <a:off x="11340351" y="6502211"/>
            <a:ext cx="268945"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5</a:t>
            </a:r>
            <a:endParaRPr lang="en-IN"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 name="image1.jpeg">
            <a:extLst>
              <a:ext uri="{FF2B5EF4-FFF2-40B4-BE49-F238E27FC236}">
                <a16:creationId xmlns:a16="http://schemas.microsoft.com/office/drawing/2014/main" id="{76FB8EE3-7800-53DC-5858-C863F628152C}"/>
              </a:ext>
            </a:extLst>
          </p:cNvPr>
          <p:cNvPicPr>
            <a:picLocks noChangeAspect="1"/>
          </p:cNvPicPr>
          <p:nvPr/>
        </p:nvPicPr>
        <p:blipFill>
          <a:blip r:embed="rId2" cstate="print"/>
          <a:stretch>
            <a:fillRect/>
          </a:stretch>
        </p:blipFill>
        <p:spPr>
          <a:xfrm>
            <a:off x="10535397" y="608965"/>
            <a:ext cx="1035050" cy="848360"/>
          </a:xfrm>
          <a:prstGeom prst="rect">
            <a:avLst/>
          </a:prstGeom>
        </p:spPr>
      </p:pic>
      <p:sp>
        <p:nvSpPr>
          <p:cNvPr id="14" name="Title 13">
            <a:extLst>
              <a:ext uri="{FF2B5EF4-FFF2-40B4-BE49-F238E27FC236}">
                <a16:creationId xmlns:a16="http://schemas.microsoft.com/office/drawing/2014/main" id="{15945647-EFB2-99C6-6194-16FCA99512B0}"/>
              </a:ext>
            </a:extLst>
          </p:cNvPr>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8E1F0FD5-50A4-4BF9-B48E-8ABC49DBE705}"/>
              </a:ext>
            </a:extLst>
          </p:cNvPr>
          <p:cNvSpPr>
            <a:spLocks noGrp="1"/>
          </p:cNvSpPr>
          <p:nvPr>
            <p:ph idx="1"/>
          </p:nvPr>
        </p:nvSpPr>
        <p:spPr/>
        <p:txBody>
          <a:bodyPr>
            <a:normAutofit lnSpcReduction="10000"/>
          </a:bodyPr>
          <a:lstStyle/>
          <a:p>
            <a:pPr algn="l">
              <a:buFont typeface="+mj-lt"/>
              <a:buAutoNum type="arabicPeriod"/>
            </a:pPr>
            <a:r>
              <a:rPr lang="en-US" sz="1800" b="0" i="0" dirty="0">
                <a:effectLst/>
                <a:latin typeface="Times New Roman" panose="02020603050405020304" pitchFamily="18" charset="0"/>
                <a:cs typeface="Times New Roman" panose="02020603050405020304" pitchFamily="18" charset="0"/>
              </a:rPr>
              <a:t>Many parental control solutions use keyword-based filtering to block access to inappropriate websites and content.</a:t>
            </a:r>
          </a:p>
          <a:p>
            <a:pPr algn="l">
              <a:buFont typeface="+mj-lt"/>
              <a:buAutoNum type="arabicPeriod"/>
            </a:pPr>
            <a:r>
              <a:rPr lang="en-US" sz="1800" b="0" i="0" dirty="0">
                <a:effectLst/>
                <a:latin typeface="Times New Roman" panose="02020603050405020304" pitchFamily="18" charset="0"/>
                <a:cs typeface="Times New Roman" panose="02020603050405020304" pitchFamily="18" charset="0"/>
              </a:rPr>
              <a:t>Traditional methods rely on manual tracking of children's online activities and provide periodic reports to parents.</a:t>
            </a:r>
          </a:p>
          <a:p>
            <a:pPr algn="l">
              <a:buFont typeface="+mj-lt"/>
              <a:buAutoNum type="arabicPeriod"/>
            </a:pPr>
            <a:r>
              <a:rPr lang="en-US" sz="1800" b="0" i="0" dirty="0">
                <a:effectLst/>
                <a:latin typeface="Times New Roman" panose="02020603050405020304" pitchFamily="18" charset="0"/>
                <a:cs typeface="Times New Roman" panose="02020603050405020304" pitchFamily="18" charset="0"/>
              </a:rPr>
              <a:t>Current systems often lack intelligent content redirection to educational resources and may not effectively adapt to new and emerging online threats.</a:t>
            </a:r>
          </a:p>
          <a:p>
            <a:pPr algn="l">
              <a:buFont typeface="+mj-lt"/>
              <a:buAutoNum type="arabicPeriod"/>
            </a:pPr>
            <a:endParaRPr lang="en-US" sz="1800" dirty="0">
              <a:latin typeface="Times New Roman" panose="02020603050405020304" pitchFamily="18" charset="0"/>
              <a:cs typeface="Times New Roman" panose="02020603050405020304" pitchFamily="18" charset="0"/>
            </a:endParaRPr>
          </a:p>
          <a:p>
            <a:pPr marL="0" indent="0" algn="l">
              <a:buNone/>
            </a:pPr>
            <a:r>
              <a:rPr lang="en-US" sz="1800" b="1" u="sng" dirty="0">
                <a:latin typeface="Times New Roman" panose="02020603050405020304" pitchFamily="18" charset="0"/>
                <a:cs typeface="Times New Roman" panose="02020603050405020304" pitchFamily="18" charset="0"/>
              </a:rPr>
              <a:t>Disadvantages of Existing Systems</a:t>
            </a:r>
          </a:p>
          <a:p>
            <a:pPr marL="0" indent="0" algn="l">
              <a:buNone/>
            </a:pPr>
            <a:endParaRPr lang="en-US" sz="1800" b="1" u="sng"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Ineffective for Live Content.</a:t>
            </a: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Limited Adaptability.</a:t>
            </a: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False Positives and Negatives.</a:t>
            </a: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Focus on Blocking Instead of Redirecting.</a:t>
            </a:r>
          </a:p>
        </p:txBody>
      </p:sp>
    </p:spTree>
    <p:extLst>
      <p:ext uri="{BB962C8B-B14F-4D97-AF65-F5344CB8AC3E}">
        <p14:creationId xmlns:p14="http://schemas.microsoft.com/office/powerpoint/2010/main" val="3157530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C5F75C-DB83-4605-B9A4-F0571899173D}"/>
              </a:ext>
            </a:extLst>
          </p:cNvPr>
          <p:cNvSpPr txBox="1"/>
          <p:nvPr/>
        </p:nvSpPr>
        <p:spPr>
          <a:xfrm>
            <a:off x="788894" y="6430493"/>
            <a:ext cx="1497105" cy="461665"/>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04/10/2024</a:t>
            </a:r>
          </a:p>
          <a:p>
            <a:endParaRPr lang="en-US" sz="1200" dirty="0">
              <a:solidFill>
                <a:schemeClr val="tx1">
                  <a:lumMod val="50000"/>
                  <a:lumOff val="50000"/>
                </a:schemeClr>
              </a:solidFill>
              <a:latin typeface="Times New Roman"/>
              <a:cs typeface="Times New Roman"/>
            </a:endParaRPr>
          </a:p>
        </p:txBody>
      </p:sp>
      <p:sp>
        <p:nvSpPr>
          <p:cNvPr id="5" name="TextBox 4">
            <a:extLst>
              <a:ext uri="{FF2B5EF4-FFF2-40B4-BE49-F238E27FC236}">
                <a16:creationId xmlns:a16="http://schemas.microsoft.com/office/drawing/2014/main" id="{18B828A2-36C9-6233-A19E-5D6130A31EA6}"/>
              </a:ext>
            </a:extLst>
          </p:cNvPr>
          <p:cNvSpPr txBox="1"/>
          <p:nvPr/>
        </p:nvSpPr>
        <p:spPr>
          <a:xfrm>
            <a:off x="4805082" y="6340840"/>
            <a:ext cx="3603813" cy="430887"/>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Voce-October-2024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464D71A-57B7-7661-AEDE-CC7F0A7AC1A3}"/>
              </a:ext>
            </a:extLst>
          </p:cNvPr>
          <p:cNvSpPr txBox="1"/>
          <p:nvPr/>
        </p:nvSpPr>
        <p:spPr>
          <a:xfrm>
            <a:off x="11340351" y="6502211"/>
            <a:ext cx="268945"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6</a:t>
            </a:r>
            <a:endParaRPr lang="en-IN"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 name="image1.jpeg">
            <a:extLst>
              <a:ext uri="{FF2B5EF4-FFF2-40B4-BE49-F238E27FC236}">
                <a16:creationId xmlns:a16="http://schemas.microsoft.com/office/drawing/2014/main" id="{76FB8EE3-7800-53DC-5858-C863F628152C}"/>
              </a:ext>
            </a:extLst>
          </p:cNvPr>
          <p:cNvPicPr>
            <a:picLocks noChangeAspect="1"/>
          </p:cNvPicPr>
          <p:nvPr/>
        </p:nvPicPr>
        <p:blipFill>
          <a:blip r:embed="rId2" cstate="print"/>
          <a:stretch>
            <a:fillRect/>
          </a:stretch>
        </p:blipFill>
        <p:spPr>
          <a:xfrm>
            <a:off x="10535397" y="608965"/>
            <a:ext cx="1035050" cy="848360"/>
          </a:xfrm>
          <a:prstGeom prst="rect">
            <a:avLst/>
          </a:prstGeom>
        </p:spPr>
      </p:pic>
      <p:sp>
        <p:nvSpPr>
          <p:cNvPr id="14" name="Title 13">
            <a:extLst>
              <a:ext uri="{FF2B5EF4-FFF2-40B4-BE49-F238E27FC236}">
                <a16:creationId xmlns:a16="http://schemas.microsoft.com/office/drawing/2014/main" id="{15945647-EFB2-99C6-6194-16FCA99512B0}"/>
              </a:ext>
            </a:extLst>
          </p:cNvPr>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8E1F0FD5-50A4-4BF9-B48E-8ABC49DBE705}"/>
              </a:ext>
            </a:extLst>
          </p:cNvPr>
          <p:cNvSpPr>
            <a:spLocks noGrp="1"/>
          </p:cNvSpPr>
          <p:nvPr>
            <p:ph idx="1"/>
          </p:nvPr>
        </p:nvSpPr>
        <p:spPr/>
        <p:txBody>
          <a:bodyPr>
            <a:normAutofit fontScale="92500" lnSpcReduction="10000"/>
          </a:bodyPr>
          <a:lstStyle/>
          <a:p>
            <a:pPr algn="l">
              <a:lnSpc>
                <a:spcPct val="110000"/>
              </a:lnSpc>
              <a:buFont typeface="+mj-lt"/>
              <a:buAutoNum type="arabicPeriod"/>
            </a:pPr>
            <a:r>
              <a:rPr lang="en-US" sz="1900" b="0" i="0" dirty="0">
                <a:effectLst/>
                <a:latin typeface="Times New Roman" panose="02020603050405020304" pitchFamily="18" charset="0"/>
                <a:cs typeface="Times New Roman" panose="02020603050405020304" pitchFamily="18" charset="0"/>
              </a:rPr>
              <a:t>Employ machine learning algorithms to analyze and classify online content in real-time, ensuring effective filtering of inappropriate materials while adapting to new content trends.</a:t>
            </a:r>
          </a:p>
          <a:p>
            <a:pPr algn="l">
              <a:lnSpc>
                <a:spcPct val="110000"/>
              </a:lnSpc>
              <a:buFont typeface="+mj-lt"/>
              <a:buAutoNum type="arabicPeriod"/>
            </a:pPr>
            <a:r>
              <a:rPr lang="en-US" sz="1900" b="0" i="0" dirty="0">
                <a:effectLst/>
                <a:latin typeface="Times New Roman" panose="02020603050405020304" pitchFamily="18" charset="0"/>
                <a:cs typeface="Times New Roman" panose="02020603050405020304" pitchFamily="18" charset="0"/>
              </a:rPr>
              <a:t>Implement a mechanism that redirects children from harmful content to curated educational resources, promoting positive online engagement and learning.</a:t>
            </a:r>
          </a:p>
          <a:p>
            <a:pPr algn="l">
              <a:lnSpc>
                <a:spcPct val="110000"/>
              </a:lnSpc>
              <a:buFont typeface="+mj-lt"/>
              <a:buAutoNum type="arabicPeriod"/>
            </a:pPr>
            <a:r>
              <a:rPr lang="en-US" sz="1900" b="0" i="0" dirty="0">
                <a:effectLst/>
                <a:latin typeface="Times New Roman" panose="02020603050405020304" pitchFamily="18" charset="0"/>
                <a:cs typeface="Times New Roman" panose="02020603050405020304" pitchFamily="18" charset="0"/>
              </a:rPr>
              <a:t>Continuously monitor children's online activities and provide instant alerts to parents for concerning behavior or content, enabling proactive intervention.</a:t>
            </a:r>
          </a:p>
          <a:p>
            <a:pPr algn="l">
              <a:buFont typeface="+mj-lt"/>
              <a:buAutoNum type="arabicPeriod"/>
            </a:pPr>
            <a:endParaRPr lang="en-US" sz="1800" dirty="0">
              <a:latin typeface="Times New Roman" panose="02020603050405020304" pitchFamily="18" charset="0"/>
              <a:cs typeface="Times New Roman" panose="02020603050405020304" pitchFamily="18" charset="0"/>
            </a:endParaRPr>
          </a:p>
          <a:p>
            <a:pPr marL="0" indent="0" algn="l">
              <a:buNone/>
            </a:pPr>
            <a:r>
              <a:rPr lang="en-US" sz="1800" b="1" u="sng" dirty="0">
                <a:latin typeface="Times New Roman" panose="02020603050405020304" pitchFamily="18" charset="0"/>
                <a:cs typeface="Times New Roman" panose="02020603050405020304" pitchFamily="18" charset="0"/>
              </a:rPr>
              <a:t>Advantages of the Proposed System</a:t>
            </a:r>
          </a:p>
          <a:p>
            <a:pPr marL="0" indent="0" algn="l">
              <a:buNone/>
            </a:pPr>
            <a:endParaRPr lang="en-US" sz="1800" b="1" u="sng"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Adaptive Content Filtering</a:t>
            </a: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Proactive Content Redirection</a:t>
            </a: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Real-Time Monitoring with Immediate Alerts</a:t>
            </a: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Contextual Understanding</a:t>
            </a:r>
          </a:p>
        </p:txBody>
      </p:sp>
    </p:spTree>
    <p:extLst>
      <p:ext uri="{BB962C8B-B14F-4D97-AF65-F5344CB8AC3E}">
        <p14:creationId xmlns:p14="http://schemas.microsoft.com/office/powerpoint/2010/main" val="380856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C5F75C-DB83-4605-B9A4-F0571899173D}"/>
              </a:ext>
            </a:extLst>
          </p:cNvPr>
          <p:cNvSpPr txBox="1"/>
          <p:nvPr/>
        </p:nvSpPr>
        <p:spPr>
          <a:xfrm>
            <a:off x="788894" y="6430493"/>
            <a:ext cx="1497105" cy="461665"/>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04/10/2024</a:t>
            </a:r>
          </a:p>
          <a:p>
            <a:endParaRPr lang="en-US" sz="1200" dirty="0">
              <a:solidFill>
                <a:schemeClr val="tx1">
                  <a:lumMod val="50000"/>
                  <a:lumOff val="50000"/>
                </a:schemeClr>
              </a:solidFill>
              <a:latin typeface="Times New Roman"/>
              <a:cs typeface="Times New Roman"/>
            </a:endParaRPr>
          </a:p>
        </p:txBody>
      </p:sp>
      <p:sp>
        <p:nvSpPr>
          <p:cNvPr id="5" name="TextBox 4">
            <a:extLst>
              <a:ext uri="{FF2B5EF4-FFF2-40B4-BE49-F238E27FC236}">
                <a16:creationId xmlns:a16="http://schemas.microsoft.com/office/drawing/2014/main" id="{18B828A2-36C9-6233-A19E-5D6130A31EA6}"/>
              </a:ext>
            </a:extLst>
          </p:cNvPr>
          <p:cNvSpPr txBox="1"/>
          <p:nvPr/>
        </p:nvSpPr>
        <p:spPr>
          <a:xfrm>
            <a:off x="4805082" y="6340840"/>
            <a:ext cx="3603813" cy="430887"/>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Voce-October-2024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464D71A-57B7-7661-AEDE-CC7F0A7AC1A3}"/>
              </a:ext>
            </a:extLst>
          </p:cNvPr>
          <p:cNvSpPr txBox="1"/>
          <p:nvPr/>
        </p:nvSpPr>
        <p:spPr>
          <a:xfrm>
            <a:off x="11340351" y="6502211"/>
            <a:ext cx="268945"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7</a:t>
            </a:r>
            <a:endParaRPr lang="en-IN"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 name="image1.jpeg">
            <a:extLst>
              <a:ext uri="{FF2B5EF4-FFF2-40B4-BE49-F238E27FC236}">
                <a16:creationId xmlns:a16="http://schemas.microsoft.com/office/drawing/2014/main" id="{76FB8EE3-7800-53DC-5858-C863F628152C}"/>
              </a:ext>
            </a:extLst>
          </p:cNvPr>
          <p:cNvPicPr>
            <a:picLocks noChangeAspect="1"/>
          </p:cNvPicPr>
          <p:nvPr/>
        </p:nvPicPr>
        <p:blipFill>
          <a:blip r:embed="rId2" cstate="print"/>
          <a:stretch>
            <a:fillRect/>
          </a:stretch>
        </p:blipFill>
        <p:spPr>
          <a:xfrm>
            <a:off x="10535397" y="608965"/>
            <a:ext cx="1035050" cy="848360"/>
          </a:xfrm>
          <a:prstGeom prst="rect">
            <a:avLst/>
          </a:prstGeom>
        </p:spPr>
      </p:pic>
      <p:sp>
        <p:nvSpPr>
          <p:cNvPr id="14" name="Title 13">
            <a:extLst>
              <a:ext uri="{FF2B5EF4-FFF2-40B4-BE49-F238E27FC236}">
                <a16:creationId xmlns:a16="http://schemas.microsoft.com/office/drawing/2014/main" id="{15945647-EFB2-99C6-6194-16FCA99512B0}"/>
              </a:ext>
            </a:extLst>
          </p:cNvPr>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8E1F0FD5-50A4-4BF9-B48E-8ABC49DBE705}"/>
              </a:ext>
            </a:extLst>
          </p:cNvPr>
          <p:cNvSpPr>
            <a:spLocks noGrp="1"/>
          </p:cNvSpPr>
          <p:nvPr>
            <p:ph idx="1"/>
          </p:nvPr>
        </p:nvSpPr>
        <p:spPr/>
        <p:txBody>
          <a:bodyPr>
            <a:normAutofit/>
          </a:bodyPr>
          <a:lstStyle/>
          <a:p>
            <a:pPr algn="l">
              <a:lnSpc>
                <a:spcPct val="15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Provide real-time protection for children against harmful online content.</a:t>
            </a:r>
          </a:p>
          <a:p>
            <a:pPr algn="l">
              <a:lnSpc>
                <a:spcPct val="15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Offer customizable filters and detailed reports for parental control.</a:t>
            </a:r>
          </a:p>
          <a:p>
            <a:pPr algn="l">
              <a:lnSpc>
                <a:spcPct val="15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Ensure a smooth and safe browsing experience for children.</a:t>
            </a:r>
          </a:p>
        </p:txBody>
      </p:sp>
    </p:spTree>
    <p:extLst>
      <p:ext uri="{BB962C8B-B14F-4D97-AF65-F5344CB8AC3E}">
        <p14:creationId xmlns:p14="http://schemas.microsoft.com/office/powerpoint/2010/main" val="169892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B974F-9B14-4E68-BCC9-CFB3118E52C9}"/>
              </a:ext>
            </a:extLst>
          </p:cNvPr>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FLOW DIAGRAM</a:t>
            </a:r>
            <a:endParaRPr lang="en-US" sz="2400" b="1" u="sng" dirty="0"/>
          </a:p>
        </p:txBody>
      </p:sp>
      <p:pic>
        <p:nvPicPr>
          <p:cNvPr id="8" name="Content Placeholder 7">
            <a:extLst>
              <a:ext uri="{FF2B5EF4-FFF2-40B4-BE49-F238E27FC236}">
                <a16:creationId xmlns:a16="http://schemas.microsoft.com/office/drawing/2014/main" id="{D77108AC-32FB-480D-9159-729ECB891C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0449" y="1825625"/>
            <a:ext cx="8971102" cy="4351338"/>
          </a:xfrm>
        </p:spPr>
      </p:pic>
      <p:sp>
        <p:nvSpPr>
          <p:cNvPr id="4" name="TextBox 3">
            <a:extLst>
              <a:ext uri="{FF2B5EF4-FFF2-40B4-BE49-F238E27FC236}">
                <a16:creationId xmlns:a16="http://schemas.microsoft.com/office/drawing/2014/main" id="{471163BC-7F61-4C6B-8AB7-6DE4F0AA289B}"/>
              </a:ext>
            </a:extLst>
          </p:cNvPr>
          <p:cNvSpPr txBox="1"/>
          <p:nvPr/>
        </p:nvSpPr>
        <p:spPr>
          <a:xfrm>
            <a:off x="3564469" y="6340506"/>
            <a:ext cx="6096000" cy="430887"/>
          </a:xfrm>
          <a:prstGeom prst="rect">
            <a:avLst/>
          </a:prstGeom>
          <a:noFill/>
        </p:spPr>
        <p:txBody>
          <a:bodyPr wrap="square" lIns="91440" tIns="45720" rIns="91440" bIns="4572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Voce-October-2024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F22AB73-E867-4DB8-ACBE-DFF59C781EA0}"/>
              </a:ext>
            </a:extLst>
          </p:cNvPr>
          <p:cNvSpPr txBox="1"/>
          <p:nvPr/>
        </p:nvSpPr>
        <p:spPr>
          <a:xfrm>
            <a:off x="11340351" y="6502211"/>
            <a:ext cx="527737"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9</a:t>
            </a:r>
          </a:p>
        </p:txBody>
      </p:sp>
      <p:sp>
        <p:nvSpPr>
          <p:cNvPr id="6" name="TextBox 5">
            <a:extLst>
              <a:ext uri="{FF2B5EF4-FFF2-40B4-BE49-F238E27FC236}">
                <a16:creationId xmlns:a16="http://schemas.microsoft.com/office/drawing/2014/main" id="{A70B1414-3DC9-4EF5-B7A1-9FF546CD45CF}"/>
              </a:ext>
            </a:extLst>
          </p:cNvPr>
          <p:cNvSpPr txBox="1"/>
          <p:nvPr/>
        </p:nvSpPr>
        <p:spPr>
          <a:xfrm>
            <a:off x="788894" y="6430493"/>
            <a:ext cx="1497105" cy="461665"/>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04/10/2024</a:t>
            </a:r>
          </a:p>
          <a:p>
            <a:endParaRPr lang="en-US" sz="1200" dirty="0">
              <a:solidFill>
                <a:schemeClr val="tx1">
                  <a:lumMod val="50000"/>
                  <a:lumOff val="50000"/>
                </a:schemeClr>
              </a:solidFill>
              <a:latin typeface="Times New Roman"/>
              <a:cs typeface="Times New Roman"/>
            </a:endParaRPr>
          </a:p>
        </p:txBody>
      </p:sp>
      <p:pic>
        <p:nvPicPr>
          <p:cNvPr id="7" name="image1.jpeg">
            <a:extLst>
              <a:ext uri="{FF2B5EF4-FFF2-40B4-BE49-F238E27FC236}">
                <a16:creationId xmlns:a16="http://schemas.microsoft.com/office/drawing/2014/main" id="{B4B9BBAD-7965-4B9B-92F3-80071A4B8A0D}"/>
              </a:ext>
            </a:extLst>
          </p:cNvPr>
          <p:cNvPicPr>
            <a:picLocks noChangeAspect="1"/>
          </p:cNvPicPr>
          <p:nvPr/>
        </p:nvPicPr>
        <p:blipFill>
          <a:blip r:embed="rId3" cstate="print"/>
          <a:stretch>
            <a:fillRect/>
          </a:stretch>
        </p:blipFill>
        <p:spPr>
          <a:xfrm>
            <a:off x="10535397" y="608965"/>
            <a:ext cx="1035050" cy="848360"/>
          </a:xfrm>
          <a:prstGeom prst="rect">
            <a:avLst/>
          </a:prstGeom>
        </p:spPr>
      </p:pic>
    </p:spTree>
    <p:extLst>
      <p:ext uri="{BB962C8B-B14F-4D97-AF65-F5344CB8AC3E}">
        <p14:creationId xmlns:p14="http://schemas.microsoft.com/office/powerpoint/2010/main" val="892933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7ED4-67AC-FCEB-81DC-9817470F1D85}"/>
              </a:ext>
            </a:extLst>
          </p:cNvPr>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SYSTEM REQUIREMENTS SPECIFICATION</a:t>
            </a:r>
            <a:endParaRPr lang="en-IN" sz="24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4BEE62-0CF3-54E9-FA7C-92C89A7B16FB}"/>
              </a:ext>
            </a:extLst>
          </p:cNvPr>
          <p:cNvSpPr>
            <a:spLocks noGrp="1"/>
          </p:cNvSpPr>
          <p:nvPr>
            <p:ph idx="1"/>
          </p:nvPr>
        </p:nvSpPr>
        <p:spPr>
          <a:xfrm>
            <a:off x="865093" y="3878542"/>
            <a:ext cx="7068671" cy="2145739"/>
          </a:xfrm>
        </p:spPr>
        <p:txBody>
          <a:bodyPr vert="horz" lIns="91440" tIns="45720" rIns="91440" bIns="45720" rtlCol="0" anchor="t">
            <a:normAutofit/>
          </a:bodyPr>
          <a:lstStyle/>
          <a:p>
            <a:pPr marL="0" indent="0">
              <a:buNone/>
            </a:pPr>
            <a:r>
              <a:rPr lang="en-US" sz="1800" b="1" dirty="0">
                <a:latin typeface="Times New Roman" panose="02020603050405020304" pitchFamily="18" charset="0"/>
                <a:cs typeface="Times New Roman" panose="02020603050405020304" pitchFamily="18" charset="0"/>
              </a:rPr>
              <a:t>MINIMUM SOFTWARE REQUIREMENTS:</a:t>
            </a:r>
          </a:p>
          <a:p>
            <a:r>
              <a:rPr lang="en-US" sz="1800" dirty="0">
                <a:latin typeface="Times New Roman" panose="02020603050405020304" pitchFamily="18" charset="0"/>
                <a:cs typeface="Times New Roman" panose="02020603050405020304" pitchFamily="18" charset="0"/>
              </a:rPr>
              <a:t>Operating System	: Windows 11</a:t>
            </a:r>
          </a:p>
          <a:p>
            <a:r>
              <a:rPr lang="en-US" sz="1800" dirty="0">
                <a:latin typeface="Times New Roman"/>
                <a:cs typeface="Times New Roman"/>
              </a:rPr>
              <a:t>Software Tool &amp; IDE 	: Visual Studio Code</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a:cs typeface="Times New Roman"/>
              </a:rPr>
              <a:t>Language		: Python 3.6 or Higher</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a:ea typeface="+mn-lt"/>
              <a:cs typeface="+mn-lt"/>
            </a:endParaRPr>
          </a:p>
        </p:txBody>
      </p:sp>
      <p:sp>
        <p:nvSpPr>
          <p:cNvPr id="4" name="TextBox 3">
            <a:extLst>
              <a:ext uri="{FF2B5EF4-FFF2-40B4-BE49-F238E27FC236}">
                <a16:creationId xmlns:a16="http://schemas.microsoft.com/office/drawing/2014/main" id="{ABBA42A0-4773-D5AD-4864-053206A0CF89}"/>
              </a:ext>
            </a:extLst>
          </p:cNvPr>
          <p:cNvSpPr txBox="1"/>
          <p:nvPr/>
        </p:nvSpPr>
        <p:spPr>
          <a:xfrm>
            <a:off x="788894" y="6430493"/>
            <a:ext cx="1497105" cy="461665"/>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a:cs typeface="Times New Roman"/>
              </a:rPr>
              <a:t>04/10/2024</a:t>
            </a:r>
          </a:p>
          <a:p>
            <a:endParaRPr lang="en-US" sz="1200" dirty="0">
              <a:solidFill>
                <a:schemeClr val="tx1">
                  <a:lumMod val="50000"/>
                  <a:lumOff val="50000"/>
                </a:schemeClr>
              </a:solidFill>
              <a:latin typeface="Times New Roman"/>
              <a:cs typeface="Times New Roman"/>
            </a:endParaRPr>
          </a:p>
        </p:txBody>
      </p:sp>
      <p:sp>
        <p:nvSpPr>
          <p:cNvPr id="5" name="TextBox 4">
            <a:extLst>
              <a:ext uri="{FF2B5EF4-FFF2-40B4-BE49-F238E27FC236}">
                <a16:creationId xmlns:a16="http://schemas.microsoft.com/office/drawing/2014/main" id="{50BAE2E0-3644-768F-D612-17B6BE2B01CE}"/>
              </a:ext>
            </a:extLst>
          </p:cNvPr>
          <p:cNvSpPr txBox="1"/>
          <p:nvPr/>
        </p:nvSpPr>
        <p:spPr>
          <a:xfrm>
            <a:off x="4805082" y="6340840"/>
            <a:ext cx="3603813" cy="430887"/>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a:cs typeface="Times New Roman"/>
              </a:rPr>
              <a:t>MEC-VII Sem. AI&amp;DS-Project Work (Phase-I)</a:t>
            </a:r>
          </a:p>
          <a:p>
            <a:pPr algn="ctr"/>
            <a:r>
              <a:rPr lang="en-US" sz="1100" dirty="0">
                <a:solidFill>
                  <a:schemeClr val="tx1">
                    <a:lumMod val="50000"/>
                    <a:lumOff val="50000"/>
                  </a:schemeClr>
                </a:solidFill>
                <a:latin typeface="Times New Roman"/>
                <a:cs typeface="Times New Roman"/>
              </a:rPr>
              <a:t>Viva Voce-October-2024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3CEAADD-528A-2CE3-96DB-10A0485AEDC3}"/>
              </a:ext>
            </a:extLst>
          </p:cNvPr>
          <p:cNvSpPr txBox="1"/>
          <p:nvPr/>
        </p:nvSpPr>
        <p:spPr>
          <a:xfrm>
            <a:off x="11340351" y="6502212"/>
            <a:ext cx="268945"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8</a:t>
            </a:r>
          </a:p>
        </p:txBody>
      </p:sp>
      <p:sp>
        <p:nvSpPr>
          <p:cNvPr id="7" name="Content Placeholder 2">
            <a:extLst>
              <a:ext uri="{FF2B5EF4-FFF2-40B4-BE49-F238E27FC236}">
                <a16:creationId xmlns:a16="http://schemas.microsoft.com/office/drawing/2014/main" id="{988D4EA7-6F35-16B4-96D2-3FE1542614BB}"/>
              </a:ext>
            </a:extLst>
          </p:cNvPr>
          <p:cNvSpPr txBox="1">
            <a:spLocks/>
          </p:cNvSpPr>
          <p:nvPr/>
        </p:nvSpPr>
        <p:spPr>
          <a:xfrm>
            <a:off x="874059" y="1626906"/>
            <a:ext cx="6521824" cy="20642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Times New Roman" panose="02020603050405020304" pitchFamily="18" charset="0"/>
                <a:cs typeface="Times New Roman" panose="02020603050405020304" pitchFamily="18" charset="0"/>
              </a:rPr>
              <a:t>MINIMUM HARDWARE REQUIREMENTS:</a:t>
            </a:r>
          </a:p>
          <a:p>
            <a:r>
              <a:rPr lang="en-US" sz="1800" dirty="0">
                <a:latin typeface="Times New Roman" panose="02020603050405020304" pitchFamily="18" charset="0"/>
                <a:cs typeface="Times New Roman" panose="02020603050405020304" pitchFamily="18" charset="0"/>
              </a:rPr>
              <a:t>Processor		: Intel i5 12</a:t>
            </a:r>
            <a:r>
              <a:rPr lang="en-US" sz="1800" baseline="30000" dirty="0">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Gen, 2.00GHz </a:t>
            </a:r>
          </a:p>
          <a:p>
            <a:r>
              <a:rPr lang="en-US" sz="1800" dirty="0">
                <a:latin typeface="Times New Roman" panose="02020603050405020304" pitchFamily="18" charset="0"/>
                <a:cs typeface="Times New Roman" panose="02020603050405020304" pitchFamily="18" charset="0"/>
              </a:rPr>
              <a:t>RAM			: 8GB</a:t>
            </a:r>
          </a:p>
          <a:p>
            <a:r>
              <a:rPr lang="en-US" sz="1800" dirty="0">
                <a:latin typeface="Times New Roman" panose="02020603050405020304" pitchFamily="18" charset="0"/>
                <a:cs typeface="Times New Roman" panose="02020603050405020304" pitchFamily="18" charset="0"/>
              </a:rPr>
              <a:t>Hard Disk		: 512GB</a:t>
            </a:r>
          </a:p>
        </p:txBody>
      </p:sp>
      <p:pic>
        <p:nvPicPr>
          <p:cNvPr id="1028" name="Picture 4" descr="System Requirements – Thermal Trend">
            <a:extLst>
              <a:ext uri="{FF2B5EF4-FFF2-40B4-BE49-F238E27FC236}">
                <a16:creationId xmlns:a16="http://schemas.microsoft.com/office/drawing/2014/main" id="{808B2DB1-8D4F-F85C-ADBA-F7DA51DBD8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2599" y="2560626"/>
            <a:ext cx="4442137" cy="226097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1.jpeg">
            <a:extLst>
              <a:ext uri="{FF2B5EF4-FFF2-40B4-BE49-F238E27FC236}">
                <a16:creationId xmlns:a16="http://schemas.microsoft.com/office/drawing/2014/main" id="{F75522D5-1B42-4561-961F-E973BDC26AAC}"/>
              </a:ext>
            </a:extLst>
          </p:cNvPr>
          <p:cNvPicPr>
            <a:picLocks noChangeAspect="1"/>
          </p:cNvPicPr>
          <p:nvPr/>
        </p:nvPicPr>
        <p:blipFill>
          <a:blip r:embed="rId3" cstate="print"/>
          <a:stretch>
            <a:fillRect/>
          </a:stretch>
        </p:blipFill>
        <p:spPr>
          <a:xfrm>
            <a:off x="10535397" y="608965"/>
            <a:ext cx="1035050" cy="848360"/>
          </a:xfrm>
          <a:prstGeom prst="rect">
            <a:avLst/>
          </a:prstGeom>
        </p:spPr>
      </p:pic>
    </p:spTree>
    <p:extLst>
      <p:ext uri="{BB962C8B-B14F-4D97-AF65-F5344CB8AC3E}">
        <p14:creationId xmlns:p14="http://schemas.microsoft.com/office/powerpoint/2010/main" val="2509047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1855</TotalTime>
  <Words>1427</Words>
  <Application>Microsoft Office PowerPoint</Application>
  <PresentationFormat>Widescreen</PresentationFormat>
  <Paragraphs>213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SAFESCREEN: AI-POWERED CHILD PROTECTION WITH INSTANT CONTENT REDIRECTION</vt:lpstr>
      <vt:lpstr>OVERVIEW</vt:lpstr>
      <vt:lpstr>DOMAIN INTRODUCTION</vt:lpstr>
      <vt:lpstr>ABSTRACT</vt:lpstr>
      <vt:lpstr>EXISTING SYSTEM</vt:lpstr>
      <vt:lpstr>PROPOSED SYSTEM</vt:lpstr>
      <vt:lpstr>OBJECTIVE</vt:lpstr>
      <vt:lpstr>FLOW DIAGRAM</vt:lpstr>
      <vt:lpstr>SYSTEM REQUIREMENTS SPECIFICATION</vt:lpstr>
      <vt:lpstr>ARCHITECTURE</vt:lpstr>
      <vt:lpstr>MODULES</vt:lpstr>
      <vt:lpstr>DATASET                                                         DATA PREPROCESSING </vt:lpstr>
      <vt:lpstr>TRAIN MODEL AND TESTING</vt:lpstr>
      <vt:lpstr>LIBRARIES USED</vt:lpstr>
      <vt:lpstr>PowerPoint Presentation</vt:lpstr>
      <vt:lpstr>CONCLUSION</vt:lpstr>
      <vt:lpstr>REFERENCE</vt:lpstr>
      <vt:lpstr>Any Queries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Animal detection in farms using open CV</dc:title>
  <dc:creator>Prajithkumar S</dc:creator>
  <cp:lastModifiedBy>PRAVIN BEBE</cp:lastModifiedBy>
  <cp:revision>693</cp:revision>
  <dcterms:created xsi:type="dcterms:W3CDTF">2023-03-28T16:43:51Z</dcterms:created>
  <dcterms:modified xsi:type="dcterms:W3CDTF">2025-01-08T17:54:56Z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2023-03-28T16:44:34Z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f6316260-8f07-4576-93bd-be393ad9f05d</vt:lpwstr>
  </property>
  <property fmtid="{D5CDD505-2E9C-101B-9397-08002B2CF9AE}" pid="7" name="MSIP_Label_defa4170-0d19-0005-0004-bc88714345d2_ActionId">
    <vt:lpwstr>56841882-41b1-4d4b-9d4c-c007672e4418</vt:lpwstr>
  </property>
  <property fmtid="{D5CDD505-2E9C-101B-9397-08002B2CF9AE}" pid="8" name="MSIP_Label_defa4170-0d19-0005-0004-bc88714345d2_ContentBits">
    <vt:lpwstr>0</vt:lpwstr>
  </property>
</Properties>
</file>