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85" r:id="rId6"/>
    <p:sldId id="305" r:id="rId7"/>
    <p:sldId id="301" r:id="rId8"/>
    <p:sldId id="263" r:id="rId9"/>
    <p:sldId id="303" r:id="rId10"/>
    <p:sldId id="307" r:id="rId11"/>
    <p:sldId id="304" r:id="rId12"/>
    <p:sldId id="306" r:id="rId13"/>
    <p:sldId id="281" r:id="rId14"/>
    <p:sldId id="28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0513D1-7E69-4700-84A5-99ACCBC74858}" v="191" dt="2024-02-22T06:03:40.953"/>
    <p1510:client id="{67AA1243-5EAF-40FD-A93B-E214F6C33E4F}" v="226" dt="2024-02-22T09:12:58.097"/>
    <p1510:client id="{887DE64B-F0F2-42DD-B6C6-ED5C7E3C0301}" v="246" dt="2024-02-22T04:41:44.575"/>
    <p1510:client id="{9BB47169-0C95-4E3C-803F-E180571C69DB}" v="197" dt="2024-02-22T10:49:35.3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94660"/>
  </p:normalViewPr>
  <p:slideViewPr>
    <p:cSldViewPr snapToGrid="0">
      <p:cViewPr varScale="1">
        <p:scale>
          <a:sx n="85" d="100"/>
          <a:sy n="85" d="100"/>
        </p:scale>
        <p:origin x="581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B0DB3-C602-2AAB-0098-56D4FA2263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BE4768-D616-F45F-C907-110561646A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2DFEB4-693F-0987-03DB-E3F22FB36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0BF02-6119-43F5-BCE8-33CEF343E342}" type="datetimeFigureOut">
              <a:rPr lang="en-IN" smtClean="0"/>
              <a:pPr/>
              <a:t>26-02-2025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3E4A7E-BB78-0271-B49C-F39871A33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4FC7C9-A865-3C80-73F9-90A0D3ECF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A99F-60C9-4DAA-A506-38EF672427E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5164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42364-0FE9-AC69-7F0E-8207AF87D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8EE15C-26C7-D108-38FA-011A19CDE4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BFB599-02BD-9A2E-110D-83C344E8C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0BF02-6119-43F5-BCE8-33CEF343E342}" type="datetimeFigureOut">
              <a:rPr lang="en-IN" smtClean="0"/>
              <a:pPr/>
              <a:t>26-02-2025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DEF4D0-4F0F-9D5C-04A0-FAE4CDB43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099ACF-A8C8-4E95-CCA8-9A714B3E4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A99F-60C9-4DAA-A506-38EF672427E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7234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254C36-C93F-7389-3844-7391EE2AEC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8A6402-30A6-015B-7A60-506A4F8AAF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9207B1-2F54-6597-2BDC-5885E3595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0BF02-6119-43F5-BCE8-33CEF343E342}" type="datetimeFigureOut">
              <a:rPr lang="en-IN" smtClean="0"/>
              <a:pPr/>
              <a:t>26-02-2025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056A7D-56E3-8F22-91A6-57FAB11A7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EEA463-E7E9-CF47-F648-83D67F6A0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A99F-60C9-4DAA-A506-38EF672427E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6081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37B21-064B-AE2A-BE45-ECB09740B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23914-C802-B6A6-2D68-43036D6451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843BD2-CA11-B5AD-76F7-1CD8CC138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0BF02-6119-43F5-BCE8-33CEF343E342}" type="datetimeFigureOut">
              <a:rPr lang="en-IN" smtClean="0"/>
              <a:pPr/>
              <a:t>26-02-2025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7C652A-F3C7-26CF-D267-D7DEB3827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E7DD3C-5D88-A3CF-4493-9E240475A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A99F-60C9-4DAA-A506-38EF672427E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4102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7FE68-62D8-E524-9451-39177105E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9F6319-79AA-ABBF-EE79-19D2525095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274A50-629B-A05C-D574-221604231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0BF02-6119-43F5-BCE8-33CEF343E342}" type="datetimeFigureOut">
              <a:rPr lang="en-IN" smtClean="0"/>
              <a:pPr/>
              <a:t>26-02-2025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883191-911E-1617-442B-2FCF19DFF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432B94-9D72-ED51-6661-DE841A528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A99F-60C9-4DAA-A506-38EF672427E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1438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E0DB-42F2-DED2-7BF6-D634FE304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30974-801D-DBCF-5796-B3EAFB1D43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7BC04D-EF70-C0AF-93B5-007E43CAED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34679A-CA2F-9563-B61E-FB5F796EF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0BF02-6119-43F5-BCE8-33CEF343E342}" type="datetimeFigureOut">
              <a:rPr lang="en-IN" smtClean="0"/>
              <a:pPr/>
              <a:t>26-02-2025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3675A-11FE-898A-FA0E-ABC3C6BB0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494843-D927-18B2-D89B-31E48DCB0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A99F-60C9-4DAA-A506-38EF672427E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4322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7D5D0-5307-B140-5FD3-0633E9201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70BBCD-E64B-E395-955A-049E2EE37B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4F37CF-EB8E-FC65-7DB6-90BE8D2C28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B2BF02-6E49-86D3-6D41-EB3D6EED53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C32BF8-188E-AF19-9A29-75B34EF2CD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74228A-48FA-EF5A-0AE7-EC4A18C0E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0BF02-6119-43F5-BCE8-33CEF343E342}" type="datetimeFigureOut">
              <a:rPr lang="en-IN" smtClean="0"/>
              <a:pPr/>
              <a:t>26-02-2025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4E7EAD-26CB-37A8-5C9E-435F1E3E7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DDC834-FD3D-755F-326E-554D33E29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A99F-60C9-4DAA-A506-38EF672427E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299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6FC9F-C008-5FBF-2A86-6C117237B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57CDCE-0EA1-5389-61CC-00A5C7ABA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0BF02-6119-43F5-BCE8-33CEF343E342}" type="datetimeFigureOut">
              <a:rPr lang="en-IN" smtClean="0"/>
              <a:pPr/>
              <a:t>26-02-2025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D455EE-0B57-BA8A-B55E-C54FB3255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C2C601-02C6-370A-6078-BD449EFE3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A99F-60C9-4DAA-A506-38EF672427E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5741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DCEF7F-FDD4-CD00-AB2D-A87E706B7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0BF02-6119-43F5-BCE8-33CEF343E342}" type="datetimeFigureOut">
              <a:rPr lang="en-IN" smtClean="0"/>
              <a:pPr/>
              <a:t>26-02-2025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BE5458-BD4D-B7F5-94C5-4005FAF1F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5CB876-2796-8303-EC0F-54307BECF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A99F-60C9-4DAA-A506-38EF672427E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8447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2604E-BC10-35C6-EE6D-B6E269F16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51769E-D93C-94EB-C174-9ED705C3F1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373542-4771-955E-5F80-78D19AE088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ECAC72-7B63-8ECB-D080-6B7B34A45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0BF02-6119-43F5-BCE8-33CEF343E342}" type="datetimeFigureOut">
              <a:rPr lang="en-IN" smtClean="0"/>
              <a:pPr/>
              <a:t>26-02-2025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48CD16-B2B2-B14D-49C9-CF6EE26C2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CDCED9-3CED-0009-B13E-D615CF9AD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A99F-60C9-4DAA-A506-38EF672427E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5001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D850D-DA57-C3DF-5CFC-3C8005E3A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D23DD1-DEDC-16F3-DF86-4F61692021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27534A-461D-C501-E750-DB8DDB0EC9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57E52D-3B46-9FE0-D8E8-F30A33537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0BF02-6119-43F5-BCE8-33CEF343E342}" type="datetimeFigureOut">
              <a:rPr lang="en-IN" smtClean="0"/>
              <a:pPr/>
              <a:t>26-02-2025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65B8B0-BBDB-70B2-BC6C-E97F05A08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8E326B-D680-8071-97B0-A6B21AF4C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4A99F-60C9-4DAA-A506-38EF672427E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3919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79B2D9-44E7-E987-FE80-9FC6387B5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830E01-C3C1-AB53-CA78-670F3490E2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1EAD68-F2F3-03A9-FDD0-E595AA75E0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F0BF02-6119-43F5-BCE8-33CEF343E342}" type="datetimeFigureOut">
              <a:rPr lang="en-IN" smtClean="0"/>
              <a:pPr/>
              <a:t>26-02-2025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61F54E-791D-E321-FF12-572839741E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94AE6C-6892-2B9F-BE5F-23A40286CF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E4A99F-60C9-4DAA-A506-38EF672427E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3678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4A51C-E0BA-8597-D40D-C129C3A222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78419" y="573364"/>
            <a:ext cx="8130927" cy="109905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b="1" dirty="0">
                <a:latin typeface="Times New Roman"/>
                <a:cs typeface="Times New Roman"/>
              </a:rPr>
              <a:t>“ARDUINO BASED REAL-TIME VIOLENCE DETECTION SYSTEM” USING DEEP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5DD1C3-A554-965C-DDDB-A9EAA3E0A7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09767" y="1809513"/>
            <a:ext cx="4333875" cy="2057401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600" b="1" dirty="0">
                <a:latin typeface="Times New Roman"/>
                <a:cs typeface="Times New Roman"/>
              </a:rPr>
              <a:t>PROJECT VIVA VOCE on 26/02/2025</a:t>
            </a:r>
            <a:endParaRPr lang="en-US" sz="600" dirty="0">
              <a:latin typeface="Times New Roman"/>
              <a:cs typeface="Times New Roman"/>
            </a:endParaRPr>
          </a:p>
          <a:p>
            <a:r>
              <a:rPr lang="en-US" sz="1600" b="1" dirty="0">
                <a:latin typeface="Times New Roman"/>
                <a:cs typeface="Times New Roman"/>
              </a:rPr>
              <a:t>Presented By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400" b="1" dirty="0">
                <a:latin typeface="Times New Roman"/>
                <a:cs typeface="Times New Roman"/>
              </a:rPr>
              <a:t>                   KISHORE.S               (211161021)</a:t>
            </a:r>
          </a:p>
          <a:p>
            <a:pPr algn="just"/>
            <a:r>
              <a:rPr lang="en-US" sz="1400" b="1" dirty="0">
                <a:latin typeface="Times New Roman"/>
                <a:cs typeface="Times New Roman"/>
              </a:rPr>
              <a:t>                   PRAVIN.B                  (211161034)</a:t>
            </a:r>
          </a:p>
          <a:p>
            <a:pPr algn="just"/>
            <a:r>
              <a:rPr lang="en-US" sz="1400" b="1" dirty="0">
                <a:latin typeface="Times New Roman"/>
                <a:cs typeface="Times New Roman"/>
              </a:rPr>
              <a:t>                   THAMIZHMANI.V   (211161052)</a:t>
            </a:r>
            <a:endParaRPr lang="en-US" sz="1400" dirty="0">
              <a:latin typeface="Times New Roman"/>
              <a:cs typeface="Times New Roman"/>
            </a:endParaRPr>
          </a:p>
          <a:p>
            <a:pPr algn="just"/>
            <a:r>
              <a:rPr lang="en-US" sz="1400" b="1" dirty="0">
                <a:latin typeface="Times New Roman"/>
                <a:cs typeface="Times New Roman"/>
              </a:rPr>
              <a:t>                   </a:t>
            </a:r>
            <a:r>
              <a:rPr lang="en-IN" sz="1600" b="1" dirty="0">
                <a:latin typeface="Times New Roman"/>
                <a:cs typeface="Times New Roman"/>
              </a:rPr>
              <a:t>VIII – Sem </a:t>
            </a:r>
            <a:r>
              <a:rPr lang="en-IN" sz="1600" b="1" dirty="0" err="1">
                <a:latin typeface="Times New Roman"/>
                <a:cs typeface="Times New Roman"/>
              </a:rPr>
              <a:t>B.Tech</a:t>
            </a:r>
            <a:r>
              <a:rPr lang="en-IN" sz="1600" b="1" dirty="0">
                <a:latin typeface="Times New Roman"/>
                <a:cs typeface="Times New Roman"/>
              </a:rPr>
              <a:t> AI&amp;DS</a:t>
            </a:r>
            <a:endParaRPr lang="en-US" sz="1600" dirty="0">
              <a:latin typeface="Times New Roman"/>
              <a:cs typeface="Times New Roman"/>
            </a:endParaRPr>
          </a:p>
          <a:p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1.jpeg">
            <a:extLst>
              <a:ext uri="{FF2B5EF4-FFF2-40B4-BE49-F238E27FC236}">
                <a16:creationId xmlns:a16="http://schemas.microsoft.com/office/drawing/2014/main" id="{3F555EF4-E8A6-1F98-94F6-30B80C26156E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06824" y="573364"/>
            <a:ext cx="1284557" cy="1052864"/>
          </a:xfrm>
          <a:prstGeom prst="rect">
            <a:avLst/>
          </a:prstGeom>
        </p:spPr>
      </p:pic>
      <p:pic>
        <p:nvPicPr>
          <p:cNvPr id="5" name="image2.jpeg">
            <a:extLst>
              <a:ext uri="{FF2B5EF4-FFF2-40B4-BE49-F238E27FC236}">
                <a16:creationId xmlns:a16="http://schemas.microsoft.com/office/drawing/2014/main" id="{C0CC5DC5-DC29-627B-A49B-BB22FB455B6B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416926" y="619552"/>
            <a:ext cx="1052864" cy="1052864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A5357175-4BCD-1273-0129-EC437B626114}"/>
              </a:ext>
            </a:extLst>
          </p:cNvPr>
          <p:cNvSpPr txBox="1">
            <a:spLocks/>
          </p:cNvSpPr>
          <p:nvPr/>
        </p:nvSpPr>
        <p:spPr>
          <a:xfrm>
            <a:off x="2353815" y="3963712"/>
            <a:ext cx="7493378" cy="1491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Guided By</a:t>
            </a:r>
          </a:p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Dr.S.Ananth,M.E.,MBA.,Ph.D..</a:t>
            </a:r>
          </a:p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 OF THE DEPARTMENT</a:t>
            </a:r>
          </a:p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ARTIFICIAL INTELLIGENCE AND DATA SCIENCE</a:t>
            </a:r>
            <a:endParaRPr lang="en-I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FCC44A45-7613-231D-DB63-0EABCF675E9B}"/>
              </a:ext>
            </a:extLst>
          </p:cNvPr>
          <p:cNvSpPr txBox="1">
            <a:spLocks/>
          </p:cNvSpPr>
          <p:nvPr/>
        </p:nvSpPr>
        <p:spPr>
          <a:xfrm>
            <a:off x="3495418" y="5301496"/>
            <a:ext cx="5362574" cy="11289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MAHENDRA ENGINEERING COLLEGE</a:t>
            </a:r>
          </a:p>
          <a:p>
            <a:pPr>
              <a:lnSpc>
                <a:spcPct val="100000"/>
              </a:lnSpc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(AUTONOMOUS)</a:t>
            </a:r>
          </a:p>
          <a:p>
            <a:pPr>
              <a:lnSpc>
                <a:spcPct val="100000"/>
              </a:lnSpc>
            </a:pP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MAHENDRAPURI, NAMAKKAL Dt-637 503</a:t>
            </a:r>
            <a:endParaRPr lang="en-IN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67F5FC-0549-D757-350D-4EF505345247}"/>
              </a:ext>
            </a:extLst>
          </p:cNvPr>
          <p:cNvSpPr txBox="1"/>
          <p:nvPr/>
        </p:nvSpPr>
        <p:spPr>
          <a:xfrm>
            <a:off x="788894" y="6448420"/>
            <a:ext cx="1497105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/>
                <a:cs typeface="Times New Roman"/>
              </a:rPr>
              <a:t>26/02/2025</a:t>
            </a:r>
          </a:p>
          <a:p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EFD562-3904-F3B9-8F3E-EB5F5B1F8735}"/>
              </a:ext>
            </a:extLst>
          </p:cNvPr>
          <p:cNvSpPr txBox="1"/>
          <p:nvPr/>
        </p:nvSpPr>
        <p:spPr>
          <a:xfrm>
            <a:off x="4547650" y="6340840"/>
            <a:ext cx="3603813" cy="43088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/>
                <a:cs typeface="Times New Roman"/>
              </a:rPr>
              <a:t>MEC-VIII Sem. AI&amp;DS-Project Work (Phase-II)</a:t>
            </a:r>
          </a:p>
          <a:p>
            <a:pPr algn="ctr"/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/>
                <a:cs typeface="Times New Roman"/>
              </a:rPr>
              <a:t>Viva Voce-February-2025 </a:t>
            </a:r>
            <a:endParaRPr lang="en-IN" sz="1100" dirty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0B04B0-00D6-71C9-8291-7D1CA5C98D49}"/>
              </a:ext>
            </a:extLst>
          </p:cNvPr>
          <p:cNvSpPr txBox="1"/>
          <p:nvPr/>
        </p:nvSpPr>
        <p:spPr>
          <a:xfrm>
            <a:off x="11340351" y="6484282"/>
            <a:ext cx="2689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IN" sz="1500" dirty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06097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B974F-9B14-4E68-BCC9-CFB3118E5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ARCHITECTURE</a:t>
            </a:r>
            <a:endParaRPr lang="en-US" sz="2400" b="1" u="sn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1163BC-7F61-4C6B-8AB7-6DE4F0AA289B}"/>
              </a:ext>
            </a:extLst>
          </p:cNvPr>
          <p:cNvSpPr txBox="1"/>
          <p:nvPr/>
        </p:nvSpPr>
        <p:spPr>
          <a:xfrm>
            <a:off x="3564469" y="6340506"/>
            <a:ext cx="6096000" cy="43088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/>
                <a:cs typeface="Times New Roman"/>
              </a:rPr>
              <a:t>MEC-VIII Sem. AI&amp;DS-Project Work (Phase-II)</a:t>
            </a:r>
          </a:p>
          <a:p>
            <a:pPr algn="ctr"/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/>
                <a:cs typeface="Times New Roman"/>
              </a:rPr>
              <a:t>Viva Voce-February-2025 </a:t>
            </a:r>
            <a:endParaRPr lang="en-IN" sz="1100" dirty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22AB73-E867-4DB8-ACBE-DFF59C781EA0}"/>
              </a:ext>
            </a:extLst>
          </p:cNvPr>
          <p:cNvSpPr txBox="1"/>
          <p:nvPr/>
        </p:nvSpPr>
        <p:spPr>
          <a:xfrm>
            <a:off x="11340351" y="6502211"/>
            <a:ext cx="527737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0B1414-3DC9-4EF5-B7A1-9FF546CD45CF}"/>
              </a:ext>
            </a:extLst>
          </p:cNvPr>
          <p:cNvSpPr txBox="1"/>
          <p:nvPr/>
        </p:nvSpPr>
        <p:spPr>
          <a:xfrm>
            <a:off x="788894" y="6430493"/>
            <a:ext cx="1497105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/>
                <a:cs typeface="Times New Roman"/>
              </a:rPr>
              <a:t>26/02/2025</a:t>
            </a:r>
          </a:p>
          <a:p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Times New Roman"/>
              <a:cs typeface="Times New Roman"/>
            </a:endParaRPr>
          </a:p>
          <a:p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Times New Roman"/>
              <a:cs typeface="Times New Roman"/>
            </a:endParaRPr>
          </a:p>
          <a:p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Times New Roman"/>
              <a:cs typeface="Times New Roman"/>
            </a:endParaRPr>
          </a:p>
        </p:txBody>
      </p:sp>
      <p:pic>
        <p:nvPicPr>
          <p:cNvPr id="22" name="Content Placeholder 21">
            <a:extLst>
              <a:ext uri="{FF2B5EF4-FFF2-40B4-BE49-F238E27FC236}">
                <a16:creationId xmlns:a16="http://schemas.microsoft.com/office/drawing/2014/main" id="{56C48B3D-0965-4303-A688-1BB319D2D1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9529" y="1308847"/>
            <a:ext cx="8654428" cy="4868116"/>
          </a:xfrm>
        </p:spPr>
      </p:pic>
    </p:spTree>
    <p:extLst>
      <p:ext uri="{BB962C8B-B14F-4D97-AF65-F5344CB8AC3E}">
        <p14:creationId xmlns:p14="http://schemas.microsoft.com/office/powerpoint/2010/main" val="34120852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154D7-EE06-473E-B102-9E72F2B76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AE8AD1-34B9-49FE-8A75-50A8B0F7BB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system automates violence detection, reducing reliance on manual </a:t>
            </a:r>
            <a:r>
              <a:rPr lang="en-US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surveillance.Provides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real-time threat alerts, ensuring quick action and preventing potential harm.</a:t>
            </a:r>
          </a:p>
          <a:p>
            <a:pPr marL="0" indent="0" algn="l">
              <a:buNone/>
            </a:pP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Enhances public safety by combining AI-based detection with IoT-driven </a:t>
            </a:r>
            <a:r>
              <a:rPr lang="en-US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alerts.Minimizes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human error and improves the efficiency of surveillance </a:t>
            </a:r>
            <a:r>
              <a:rPr lang="en-US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systems.Can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be deployed in various environments, such as shopping malls, schools, public transport, and offices.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0A98BF-C910-41ED-9526-6801540608D9}"/>
              </a:ext>
            </a:extLst>
          </p:cNvPr>
          <p:cNvSpPr txBox="1"/>
          <p:nvPr/>
        </p:nvSpPr>
        <p:spPr>
          <a:xfrm>
            <a:off x="788894" y="6430493"/>
            <a:ext cx="1497105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/>
                <a:cs typeface="Times New Roman"/>
              </a:rPr>
              <a:t>26/02/2025</a:t>
            </a:r>
          </a:p>
          <a:p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Times New Roman"/>
              <a:cs typeface="Times New Roman"/>
            </a:endParaRPr>
          </a:p>
          <a:p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Times New Roman"/>
              <a:cs typeface="Times New Roman"/>
            </a:endParaRPr>
          </a:p>
          <a:p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6A182C-2317-4F47-9ED7-1C13141285E4}"/>
              </a:ext>
            </a:extLst>
          </p:cNvPr>
          <p:cNvSpPr txBox="1"/>
          <p:nvPr/>
        </p:nvSpPr>
        <p:spPr>
          <a:xfrm>
            <a:off x="4805082" y="6340840"/>
            <a:ext cx="3603813" cy="43088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/>
                <a:cs typeface="Times New Roman"/>
              </a:rPr>
              <a:t>MEC-VIII Sem. AI&amp;DS-Project Work (Phase-II)</a:t>
            </a:r>
          </a:p>
          <a:p>
            <a:pPr algn="ctr"/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/>
                <a:cs typeface="Times New Roman"/>
              </a:rPr>
              <a:t>Viva Voce-February-2025 </a:t>
            </a:r>
            <a:endParaRPr lang="en-IN" sz="1100" dirty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F5A434-9146-44D2-85C7-12F702CD4B0D}"/>
              </a:ext>
            </a:extLst>
          </p:cNvPr>
          <p:cNvSpPr txBox="1"/>
          <p:nvPr/>
        </p:nvSpPr>
        <p:spPr>
          <a:xfrm>
            <a:off x="11340351" y="6502211"/>
            <a:ext cx="343649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/>
                <a:cs typeface="Times New Roman"/>
              </a:rPr>
              <a:t>11</a:t>
            </a:r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image1.jpeg">
            <a:extLst>
              <a:ext uri="{FF2B5EF4-FFF2-40B4-BE49-F238E27FC236}">
                <a16:creationId xmlns:a16="http://schemas.microsoft.com/office/drawing/2014/main" id="{5D41B8FC-B0B0-4B2F-9510-0C6D6A398662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535397" y="608965"/>
            <a:ext cx="1035050" cy="848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0062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154D7-EE06-473E-B102-9E72F2B76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AE8AD1-34B9-49FE-8A75-50A8B0F7BB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Research Paper: </a:t>
            </a:r>
            <a:r>
              <a:rPr lang="en-US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SurveillNet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A Deep Learning-Based Real-Time Violence Detection System Using CCTV Footage. (IEEE Xplore, 2023).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Book: "Computer Vision: Algorithms and Applications" – Richard </a:t>
            </a:r>
            <a:r>
              <a:rPr lang="en-US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Szeliski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(Springer, 2021).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Journal: Violence Detection in Surveillance Videos Using Deep Learning Approaches. (International Journal of Computer Vision, 2022).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Website: IoT-Based Smart Security Solutions for Public Safety. (Available at: www.sciencedirect.com).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0A98BF-C910-41ED-9526-6801540608D9}"/>
              </a:ext>
            </a:extLst>
          </p:cNvPr>
          <p:cNvSpPr txBox="1"/>
          <p:nvPr/>
        </p:nvSpPr>
        <p:spPr>
          <a:xfrm>
            <a:off x="788894" y="6430493"/>
            <a:ext cx="1497105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/>
                <a:cs typeface="Times New Roman"/>
              </a:rPr>
              <a:t>26/02/2025</a:t>
            </a:r>
          </a:p>
          <a:p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Times New Roman"/>
              <a:cs typeface="Times New Roman"/>
            </a:endParaRPr>
          </a:p>
          <a:p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Times New Roman"/>
              <a:cs typeface="Times New Roman"/>
            </a:endParaRPr>
          </a:p>
          <a:p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6A182C-2317-4F47-9ED7-1C13141285E4}"/>
              </a:ext>
            </a:extLst>
          </p:cNvPr>
          <p:cNvSpPr txBox="1"/>
          <p:nvPr/>
        </p:nvSpPr>
        <p:spPr>
          <a:xfrm>
            <a:off x="4805082" y="6340840"/>
            <a:ext cx="3603813" cy="43088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/>
                <a:cs typeface="Times New Roman"/>
              </a:rPr>
              <a:t>MEC-VIII Sem. AI&amp;DS-Project Work (Phase-II)</a:t>
            </a:r>
          </a:p>
          <a:p>
            <a:pPr algn="ctr"/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/>
                <a:cs typeface="Times New Roman"/>
              </a:rPr>
              <a:t>Viva Voce-February-2025 </a:t>
            </a:r>
            <a:endParaRPr lang="en-IN" sz="1100" dirty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F5A434-9146-44D2-85C7-12F702CD4B0D}"/>
              </a:ext>
            </a:extLst>
          </p:cNvPr>
          <p:cNvSpPr txBox="1"/>
          <p:nvPr/>
        </p:nvSpPr>
        <p:spPr>
          <a:xfrm>
            <a:off x="11340351" y="6502211"/>
            <a:ext cx="343649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/>
                <a:cs typeface="Times New Roman"/>
              </a:rPr>
              <a:t>12</a:t>
            </a:r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image1.jpeg">
            <a:extLst>
              <a:ext uri="{FF2B5EF4-FFF2-40B4-BE49-F238E27FC236}">
                <a16:creationId xmlns:a16="http://schemas.microsoft.com/office/drawing/2014/main" id="{5D41B8FC-B0B0-4B2F-9510-0C6D6A398662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535397" y="608965"/>
            <a:ext cx="1035050" cy="848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0628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D553D-9ECA-2E13-1ADE-A89ADAB78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70443"/>
            <a:ext cx="10515600" cy="1382993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 Queries ?</a:t>
            </a:r>
            <a:endParaRPr lang="en-IN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F52ACA-623A-4590-5F21-56EBAAFE2953}"/>
              </a:ext>
            </a:extLst>
          </p:cNvPr>
          <p:cNvSpPr txBox="1"/>
          <p:nvPr/>
        </p:nvSpPr>
        <p:spPr>
          <a:xfrm>
            <a:off x="788892" y="6432922"/>
            <a:ext cx="1497105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/>
                <a:cs typeface="Times New Roman"/>
              </a:rPr>
              <a:t>26/02/2025</a:t>
            </a:r>
          </a:p>
          <a:p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22A8D7-68CB-CE2C-C5ED-A63AED31B352}"/>
              </a:ext>
            </a:extLst>
          </p:cNvPr>
          <p:cNvSpPr txBox="1"/>
          <p:nvPr/>
        </p:nvSpPr>
        <p:spPr>
          <a:xfrm>
            <a:off x="4805082" y="6340840"/>
            <a:ext cx="3603813" cy="43088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/>
                <a:cs typeface="Times New Roman"/>
              </a:rPr>
              <a:t>MEC-VIII Sem. AI&amp;DS-Project Work (Phase-II)</a:t>
            </a:r>
          </a:p>
          <a:p>
            <a:pPr algn="ctr"/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/>
                <a:cs typeface="Times New Roman"/>
              </a:rPr>
              <a:t>Viva Voce-February-2025 </a:t>
            </a:r>
            <a:endParaRPr lang="en-IN" sz="1100" dirty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9022F1-5F02-2736-4321-D58A23646AED}"/>
              </a:ext>
            </a:extLst>
          </p:cNvPr>
          <p:cNvSpPr txBox="1"/>
          <p:nvPr/>
        </p:nvSpPr>
        <p:spPr>
          <a:xfrm>
            <a:off x="11340351" y="6520141"/>
            <a:ext cx="430308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/>
                <a:cs typeface="Times New Roman"/>
              </a:rPr>
              <a:t>13</a:t>
            </a:r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59335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25328-7923-7B93-968A-7A64F579C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3736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55E0EF-4CA7-2A85-B296-B94E194D360E}"/>
              </a:ext>
            </a:extLst>
          </p:cNvPr>
          <p:cNvSpPr txBox="1"/>
          <p:nvPr/>
        </p:nvSpPr>
        <p:spPr>
          <a:xfrm>
            <a:off x="788892" y="6432922"/>
            <a:ext cx="1497105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/>
                <a:cs typeface="Times New Roman"/>
              </a:rPr>
              <a:t>26/02/2025</a:t>
            </a:r>
          </a:p>
          <a:p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Times New Roman"/>
              <a:cs typeface="Times New Roman"/>
            </a:endParaRPr>
          </a:p>
          <a:p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Times New Roman"/>
              <a:cs typeface="Times New Roman"/>
            </a:endParaRPr>
          </a:p>
          <a:p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AF5A01-2A72-124A-CDDD-D7712D34449F}"/>
              </a:ext>
            </a:extLst>
          </p:cNvPr>
          <p:cNvSpPr txBox="1"/>
          <p:nvPr/>
        </p:nvSpPr>
        <p:spPr>
          <a:xfrm>
            <a:off x="4805082" y="6340840"/>
            <a:ext cx="3603813" cy="43088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/>
                <a:cs typeface="Times New Roman"/>
              </a:rPr>
              <a:t>MEC-VIII Sem. AI&amp;DS-Project Work (Phase-II)</a:t>
            </a:r>
          </a:p>
          <a:p>
            <a:pPr algn="ctr"/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/>
                <a:cs typeface="Times New Roman"/>
              </a:rPr>
              <a:t>Viva Voce-February-2025 </a:t>
            </a:r>
            <a:endParaRPr lang="en-IN" sz="1100" dirty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9B11DB-7ED9-0020-7ADF-6B3B7D5D7FB5}"/>
              </a:ext>
            </a:extLst>
          </p:cNvPr>
          <p:cNvSpPr txBox="1"/>
          <p:nvPr/>
        </p:nvSpPr>
        <p:spPr>
          <a:xfrm>
            <a:off x="11340351" y="6520141"/>
            <a:ext cx="439273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/>
                <a:cs typeface="Times New Roman"/>
              </a:rPr>
              <a:t>14</a:t>
            </a:r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3867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5AA2D3F-E8B6-5C5D-F6AD-193DF5C56267}"/>
              </a:ext>
            </a:extLst>
          </p:cNvPr>
          <p:cNvSpPr txBox="1"/>
          <p:nvPr/>
        </p:nvSpPr>
        <p:spPr>
          <a:xfrm>
            <a:off x="788894" y="6430493"/>
            <a:ext cx="1497105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/>
                <a:cs typeface="Times New Roman"/>
              </a:rPr>
              <a:t>26/02/2025</a:t>
            </a:r>
          </a:p>
          <a:p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Times New Roman"/>
              <a:cs typeface="Times New Roman"/>
            </a:endParaRPr>
          </a:p>
          <a:p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Times New Roman"/>
              <a:cs typeface="Times New Roman"/>
            </a:endParaRPr>
          </a:p>
          <a:p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476A53-E4C8-B0DD-71EC-405ACDBD7945}"/>
              </a:ext>
            </a:extLst>
          </p:cNvPr>
          <p:cNvSpPr txBox="1"/>
          <p:nvPr/>
        </p:nvSpPr>
        <p:spPr>
          <a:xfrm>
            <a:off x="4805082" y="6340840"/>
            <a:ext cx="3603813" cy="43088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/>
                <a:cs typeface="Times New Roman"/>
              </a:rPr>
              <a:t>MEC-VIII Sem. AI&amp;DS-Project Work (Phase-II)</a:t>
            </a:r>
          </a:p>
          <a:p>
            <a:pPr algn="ctr"/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/>
                <a:cs typeface="Times New Roman"/>
              </a:rPr>
              <a:t>Viva Voce-February-2025 </a:t>
            </a:r>
            <a:endParaRPr lang="en-IN" sz="1100" dirty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384B3A-3AC1-9628-3D5C-3FF5C869E108}"/>
              </a:ext>
            </a:extLst>
          </p:cNvPr>
          <p:cNvSpPr txBox="1"/>
          <p:nvPr/>
        </p:nvSpPr>
        <p:spPr>
          <a:xfrm>
            <a:off x="11340351" y="6493247"/>
            <a:ext cx="2689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IN" sz="1500" dirty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image1.jpeg">
            <a:extLst>
              <a:ext uri="{FF2B5EF4-FFF2-40B4-BE49-F238E27FC236}">
                <a16:creationId xmlns:a16="http://schemas.microsoft.com/office/drawing/2014/main" id="{ADB8631B-B811-5E23-E99B-91998287546A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535397" y="608965"/>
            <a:ext cx="1035050" cy="848360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7066D0D5-E6CA-4236-A347-1D62B4CCD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2DBE6E0-5A64-4AC7-BCE9-986BECAD87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Domain Introduction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 and It’s Disadvantages 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 and It’s Advantages 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Requirements Specification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Flow Diagram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</a:p>
          <a:p>
            <a:pPr>
              <a:lnSpc>
                <a:spcPct val="100000"/>
              </a:lnSpc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818992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7044EBC-E40F-5D53-CB24-C4954B7D439F}"/>
              </a:ext>
            </a:extLst>
          </p:cNvPr>
          <p:cNvSpPr txBox="1"/>
          <p:nvPr/>
        </p:nvSpPr>
        <p:spPr>
          <a:xfrm>
            <a:off x="11340351" y="6484282"/>
            <a:ext cx="2689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IN" sz="1500" dirty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C0E7C8-FEBF-22EF-F68C-8734B5E7CADF}"/>
              </a:ext>
            </a:extLst>
          </p:cNvPr>
          <p:cNvSpPr txBox="1"/>
          <p:nvPr/>
        </p:nvSpPr>
        <p:spPr>
          <a:xfrm>
            <a:off x="4805082" y="6340840"/>
            <a:ext cx="3603813" cy="43088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/>
                <a:cs typeface="Times New Roman"/>
              </a:rPr>
              <a:t>MEC-VIII Sem. AI&amp;DS-Project Work (Phase-II)</a:t>
            </a:r>
          </a:p>
          <a:p>
            <a:pPr algn="ctr"/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/>
                <a:cs typeface="Times New Roman"/>
              </a:rPr>
              <a:t>Viva Voce-February-2025 </a:t>
            </a:r>
            <a:endParaRPr lang="en-IN" sz="1100" dirty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BE3DB6-BA3A-D00E-AB18-37FA0AE71C07}"/>
              </a:ext>
            </a:extLst>
          </p:cNvPr>
          <p:cNvSpPr txBox="1"/>
          <p:nvPr/>
        </p:nvSpPr>
        <p:spPr>
          <a:xfrm>
            <a:off x="788894" y="6430493"/>
            <a:ext cx="1497105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/>
                <a:cs typeface="Times New Roman"/>
              </a:rPr>
              <a:t>26/02/2025</a:t>
            </a:r>
          </a:p>
          <a:p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Times New Roman"/>
              <a:cs typeface="Times New Roman"/>
            </a:endParaRPr>
          </a:p>
          <a:p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Times New Roman"/>
              <a:cs typeface="Times New Roman"/>
            </a:endParaRPr>
          </a:p>
          <a:p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Times New Roman"/>
              <a:cs typeface="Times New Roman"/>
            </a:endParaRPr>
          </a:p>
        </p:txBody>
      </p:sp>
      <p:pic>
        <p:nvPicPr>
          <p:cNvPr id="7" name="image1.jpeg">
            <a:extLst>
              <a:ext uri="{FF2B5EF4-FFF2-40B4-BE49-F238E27FC236}">
                <a16:creationId xmlns:a16="http://schemas.microsoft.com/office/drawing/2014/main" id="{6BE44BD1-95E9-4303-8F25-C97AAB897328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535397" y="608965"/>
            <a:ext cx="1035050" cy="848360"/>
          </a:xfrm>
          <a:prstGeom prst="rect">
            <a:avLst/>
          </a:prstGeom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343B4799-991A-4184-AF4F-AABBC0C9A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DOMAIN INTRODUCTION</a:t>
            </a:r>
            <a:endParaRPr lang="en-US" sz="2400" b="1" u="sng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9D0C1DE3-EDEF-4145-83D6-7A4C5E861F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1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Violence Detection</a:t>
            </a:r>
            <a:endParaRPr lang="en-US" sz="1800" b="1" i="0" u="sng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endParaRPr lang="en-US" sz="1800" b="0" i="0" u="sng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Falls under computer vision and IoT-based surveillance for real-time violence detection.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180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Helps in automating security monitoring, reducing the need for constant human intervention.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180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Enhances public safety by identifying violent incidents as they </a:t>
            </a:r>
            <a:r>
              <a:rPr lang="en-US" sz="180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occur.Provides</a:t>
            </a:r>
            <a:r>
              <a:rPr lang="en-US" sz="18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 cost-effective and efficient alternative to manual monitoring.</a:t>
            </a:r>
          </a:p>
        </p:txBody>
      </p:sp>
    </p:spTree>
    <p:extLst>
      <p:ext uri="{BB962C8B-B14F-4D97-AF65-F5344CB8AC3E}">
        <p14:creationId xmlns:p14="http://schemas.microsoft.com/office/powerpoint/2010/main" val="2137308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F8DB1-959B-D346-BDB0-79F6BD5ED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  <a:endParaRPr lang="en-IN" sz="2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7455CE-56F7-44A5-644D-F78B93E0C3E2}"/>
              </a:ext>
            </a:extLst>
          </p:cNvPr>
          <p:cNvSpPr txBox="1"/>
          <p:nvPr/>
        </p:nvSpPr>
        <p:spPr>
          <a:xfrm>
            <a:off x="788894" y="6430493"/>
            <a:ext cx="1497105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/>
                <a:cs typeface="Times New Roman"/>
              </a:rPr>
              <a:t>26/02/2025</a:t>
            </a:r>
          </a:p>
          <a:p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Times New Roman"/>
              <a:cs typeface="Times New Roman"/>
            </a:endParaRPr>
          </a:p>
          <a:p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Times New Roman"/>
              <a:cs typeface="Times New Roman"/>
            </a:endParaRPr>
          </a:p>
          <a:p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A02038-A988-3710-8DE6-F1EA640680D6}"/>
              </a:ext>
            </a:extLst>
          </p:cNvPr>
          <p:cNvSpPr txBox="1"/>
          <p:nvPr/>
        </p:nvSpPr>
        <p:spPr>
          <a:xfrm>
            <a:off x="4805082" y="6340840"/>
            <a:ext cx="3603813" cy="43088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/>
                <a:cs typeface="Times New Roman"/>
              </a:rPr>
              <a:t>MEC-VIII Sem. AI&amp;DS-Project Work (Phase-II)</a:t>
            </a:r>
          </a:p>
          <a:p>
            <a:pPr algn="ctr"/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/>
                <a:cs typeface="Times New Roman"/>
              </a:rPr>
              <a:t>Viva Voce-February-2025 </a:t>
            </a:r>
            <a:endParaRPr lang="en-IN" sz="1100" dirty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CAF57E-274A-695D-62A4-B66CBC075212}"/>
              </a:ext>
            </a:extLst>
          </p:cNvPr>
          <p:cNvSpPr txBox="1"/>
          <p:nvPr/>
        </p:nvSpPr>
        <p:spPr>
          <a:xfrm>
            <a:off x="11340351" y="6493247"/>
            <a:ext cx="2689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IN" sz="1500" dirty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image1.jpeg">
            <a:extLst>
              <a:ext uri="{FF2B5EF4-FFF2-40B4-BE49-F238E27FC236}">
                <a16:creationId xmlns:a16="http://schemas.microsoft.com/office/drawing/2014/main" id="{CAC3EDAB-82CF-0366-E76F-2609C20FFF6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535397" y="608965"/>
            <a:ext cx="1035050" cy="848360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57222DC-819D-46CE-A3AA-CB5485A3B0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+mj-lt"/>
              <a:buAutoNum type="arabicPeriod"/>
            </a:pP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system continuously captures and analyzes video frames in real time using a trained deep learning model to detect violent activities.</a:t>
            </a:r>
          </a:p>
          <a:p>
            <a:pPr algn="l">
              <a:buFont typeface="+mj-lt"/>
              <a:buAutoNum type="arabicPeriod"/>
            </a:pPr>
            <a:endParaRPr lang="en-US" sz="18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1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Upon detecting violence, the system: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Triggers an alarm to alert nearby individuals.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Records the frames as evidence for further investigation.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Sends instant notifications via IoT to authorities or security personnel.</a:t>
            </a:r>
          </a:p>
          <a:p>
            <a:pPr marL="0" indent="0" algn="l">
              <a:buNone/>
            </a:pPr>
            <a:endParaRPr lang="en-US" sz="18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combination of AI-based vision analysis and IoT connectivity ensures a rapid and effective response to threats.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7407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EC5F75C-DB83-4605-B9A4-F0571899173D}"/>
              </a:ext>
            </a:extLst>
          </p:cNvPr>
          <p:cNvSpPr txBox="1"/>
          <p:nvPr/>
        </p:nvSpPr>
        <p:spPr>
          <a:xfrm>
            <a:off x="788894" y="6430493"/>
            <a:ext cx="1497105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/>
                <a:cs typeface="Times New Roman"/>
              </a:rPr>
              <a:t>26/02/2025</a:t>
            </a:r>
          </a:p>
          <a:p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Times New Roman"/>
              <a:cs typeface="Times New Roman"/>
            </a:endParaRPr>
          </a:p>
          <a:p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Times New Roman"/>
              <a:cs typeface="Times New Roman"/>
            </a:endParaRPr>
          </a:p>
          <a:p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B828A2-36C9-6233-A19E-5D6130A31EA6}"/>
              </a:ext>
            </a:extLst>
          </p:cNvPr>
          <p:cNvSpPr txBox="1"/>
          <p:nvPr/>
        </p:nvSpPr>
        <p:spPr>
          <a:xfrm>
            <a:off x="4805082" y="6340840"/>
            <a:ext cx="3603813" cy="43088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/>
                <a:cs typeface="Times New Roman"/>
              </a:rPr>
              <a:t>MEC-VIII Sem. AI&amp;DS-Project Work (Phase-II)</a:t>
            </a:r>
          </a:p>
          <a:p>
            <a:pPr algn="ctr"/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/>
                <a:cs typeface="Times New Roman"/>
              </a:rPr>
              <a:t>Viva Voce-February-2025 </a:t>
            </a:r>
            <a:endParaRPr lang="en-IN" sz="1100" dirty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64D71A-57B7-7661-AEDE-CC7F0A7AC1A3}"/>
              </a:ext>
            </a:extLst>
          </p:cNvPr>
          <p:cNvSpPr txBox="1"/>
          <p:nvPr/>
        </p:nvSpPr>
        <p:spPr>
          <a:xfrm>
            <a:off x="11340351" y="6502211"/>
            <a:ext cx="2689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en-IN" sz="1500" dirty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image1.jpeg">
            <a:extLst>
              <a:ext uri="{FF2B5EF4-FFF2-40B4-BE49-F238E27FC236}">
                <a16:creationId xmlns:a16="http://schemas.microsoft.com/office/drawing/2014/main" id="{76FB8EE3-7800-53DC-5858-C863F628152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535397" y="608965"/>
            <a:ext cx="1035050" cy="848360"/>
          </a:xfrm>
          <a:prstGeom prst="rect">
            <a:avLst/>
          </a:prstGeom>
        </p:spPr>
      </p:pic>
      <p:sp>
        <p:nvSpPr>
          <p:cNvPr id="14" name="Title 13">
            <a:extLst>
              <a:ext uri="{FF2B5EF4-FFF2-40B4-BE49-F238E27FC236}">
                <a16:creationId xmlns:a16="http://schemas.microsoft.com/office/drawing/2014/main" id="{15945647-EFB2-99C6-6194-16FCA9951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F0FD5-50A4-4BF9-B48E-8ABC49DBE7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+mj-lt"/>
              <a:buAutoNum type="arabicPeriod"/>
            </a:pP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Security personnel must manually analyze video footage, which is time-consuming and inefficient.</a:t>
            </a:r>
          </a:p>
          <a:p>
            <a:pPr algn="l">
              <a:buFont typeface="+mj-lt"/>
              <a:buAutoNum type="arabicPeriod"/>
            </a:pP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There is no automatic alert system, leading to delayed responses to violent incidents.</a:t>
            </a:r>
          </a:p>
          <a:p>
            <a:pPr algn="l">
              <a:buFont typeface="+mj-lt"/>
              <a:buAutoNum type="arabicPeriod"/>
            </a:pP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Evidence retrieval is cumbersome since recordings must be manually checked after an incident occurs</a:t>
            </a:r>
          </a:p>
          <a:p>
            <a:pPr algn="l">
              <a:buFont typeface="+mj-lt"/>
              <a:buAutoNum type="arabicPeriod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en-US" sz="1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 of Existing Systems</a:t>
            </a:r>
          </a:p>
          <a:p>
            <a:pPr marL="0" indent="0" algn="l">
              <a:buNone/>
            </a:pPr>
            <a:endParaRPr lang="en-US" sz="18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Wingdings" panose="05000000000000000000" pitchFamily="2" charset="2"/>
              <a:buChar char="§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Delayed response</a:t>
            </a:r>
          </a:p>
          <a:p>
            <a:pPr algn="l">
              <a:buFont typeface="Wingdings" panose="05000000000000000000" pitchFamily="2" charset="2"/>
              <a:buChar char="§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Human errors</a:t>
            </a:r>
          </a:p>
          <a:p>
            <a:pPr algn="l">
              <a:buFont typeface="Wingdings" panose="05000000000000000000" pitchFamily="2" charset="2"/>
              <a:buChar char="§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Inconsistent monitoring</a:t>
            </a:r>
          </a:p>
          <a:p>
            <a:pPr algn="l">
              <a:buFont typeface="Wingdings" panose="05000000000000000000" pitchFamily="2" charset="2"/>
              <a:buChar char="§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real-time alerts</a:t>
            </a:r>
          </a:p>
          <a:p>
            <a:pPr algn="l">
              <a:buFont typeface="Wingdings" panose="05000000000000000000" pitchFamily="2" charset="2"/>
              <a:buChar char="§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Limited scalability</a:t>
            </a:r>
          </a:p>
        </p:txBody>
      </p:sp>
    </p:spTree>
    <p:extLst>
      <p:ext uri="{BB962C8B-B14F-4D97-AF65-F5344CB8AC3E}">
        <p14:creationId xmlns:p14="http://schemas.microsoft.com/office/powerpoint/2010/main" val="3157530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EC5F75C-DB83-4605-B9A4-F0571899173D}"/>
              </a:ext>
            </a:extLst>
          </p:cNvPr>
          <p:cNvSpPr txBox="1"/>
          <p:nvPr/>
        </p:nvSpPr>
        <p:spPr>
          <a:xfrm>
            <a:off x="788894" y="6430493"/>
            <a:ext cx="1497105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/>
                <a:cs typeface="Times New Roman"/>
              </a:rPr>
              <a:t>26/02/2025</a:t>
            </a:r>
          </a:p>
          <a:p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B828A2-36C9-6233-A19E-5D6130A31EA6}"/>
              </a:ext>
            </a:extLst>
          </p:cNvPr>
          <p:cNvSpPr txBox="1"/>
          <p:nvPr/>
        </p:nvSpPr>
        <p:spPr>
          <a:xfrm>
            <a:off x="4805082" y="6340840"/>
            <a:ext cx="3603813" cy="43088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/>
                <a:cs typeface="Times New Roman"/>
              </a:rPr>
              <a:t>MEC-VIII Sem. AI&amp;DS-Project Work (Phase-II)</a:t>
            </a:r>
          </a:p>
          <a:p>
            <a:pPr algn="ctr"/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/>
                <a:cs typeface="Times New Roman"/>
              </a:rPr>
              <a:t>Viva Voce-February-2025 </a:t>
            </a:r>
            <a:endParaRPr lang="en-IN" sz="1100" dirty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64D71A-57B7-7661-AEDE-CC7F0A7AC1A3}"/>
              </a:ext>
            </a:extLst>
          </p:cNvPr>
          <p:cNvSpPr txBox="1"/>
          <p:nvPr/>
        </p:nvSpPr>
        <p:spPr>
          <a:xfrm>
            <a:off x="11340351" y="6502211"/>
            <a:ext cx="2689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en-IN" sz="1500" dirty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image1.jpeg">
            <a:extLst>
              <a:ext uri="{FF2B5EF4-FFF2-40B4-BE49-F238E27FC236}">
                <a16:creationId xmlns:a16="http://schemas.microsoft.com/office/drawing/2014/main" id="{76FB8EE3-7800-53DC-5858-C863F628152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535397" y="608965"/>
            <a:ext cx="1035050" cy="848360"/>
          </a:xfrm>
          <a:prstGeom prst="rect">
            <a:avLst/>
          </a:prstGeom>
        </p:spPr>
      </p:pic>
      <p:sp>
        <p:nvSpPr>
          <p:cNvPr id="14" name="Title 13">
            <a:extLst>
              <a:ext uri="{FF2B5EF4-FFF2-40B4-BE49-F238E27FC236}">
                <a16:creationId xmlns:a16="http://schemas.microsoft.com/office/drawing/2014/main" id="{15945647-EFB2-99C6-6194-16FCA9951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F0FD5-50A4-4BF9-B48E-8ABC49DBE7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>
              <a:lnSpc>
                <a:spcPct val="110000"/>
              </a:lnSpc>
              <a:buFont typeface="+mj-lt"/>
              <a:buAutoNum type="arabicPeriod"/>
            </a:pP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Uses OpenCV and deep learning models to detect violence in real time with high accuracy.</a:t>
            </a:r>
          </a:p>
          <a:p>
            <a:pPr algn="l">
              <a:lnSpc>
                <a:spcPct val="110000"/>
              </a:lnSpc>
              <a:buFont typeface="+mj-lt"/>
              <a:buAutoNum type="arabicPeriod"/>
            </a:pP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Integrates IoT-based notifications, ensuring instant alerts to security personnel and emergency services.</a:t>
            </a:r>
          </a:p>
          <a:p>
            <a:pPr algn="l">
              <a:lnSpc>
                <a:spcPct val="110000"/>
              </a:lnSpc>
              <a:buFont typeface="+mj-lt"/>
              <a:buAutoNum type="arabicPeriod"/>
            </a:pP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Works autonomously, reducing reliance on human intervention.</a:t>
            </a:r>
          </a:p>
          <a:p>
            <a:pPr algn="l">
              <a:lnSpc>
                <a:spcPct val="110000"/>
              </a:lnSpc>
              <a:buFont typeface="+mj-lt"/>
              <a:buAutoNum type="arabicPeriod"/>
            </a:pP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Provides instant threat detection through image classification and motion analysis </a:t>
            </a:r>
            <a:r>
              <a:rPr lang="en-US" sz="1800" b="0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techniques.Stores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video evidence securely, enabling investigations and legal proceedings.</a:t>
            </a:r>
          </a:p>
          <a:p>
            <a:pPr algn="l">
              <a:lnSpc>
                <a:spcPct val="110000"/>
              </a:lnSpc>
              <a:buFont typeface="+mj-lt"/>
              <a:buAutoNum type="arabicPeriod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>
              <a:buNone/>
            </a:pPr>
            <a:r>
              <a:rPr lang="en-US" sz="1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 of the Proposed System</a:t>
            </a:r>
          </a:p>
          <a:p>
            <a:pPr marL="0" indent="0" algn="l">
              <a:buNone/>
            </a:pPr>
            <a:endParaRPr lang="en-US" sz="18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Wingdings" panose="05000000000000000000" pitchFamily="2" charset="2"/>
              <a:buChar char="§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Violence Detection</a:t>
            </a:r>
          </a:p>
          <a:p>
            <a:pPr algn="l">
              <a:buFont typeface="Wingdings" panose="05000000000000000000" pitchFamily="2" charset="2"/>
              <a:buChar char="§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Automated Alert Mechanism</a:t>
            </a:r>
          </a:p>
          <a:p>
            <a:pPr algn="l">
              <a:buFont typeface="Wingdings" panose="05000000000000000000" pitchFamily="2" charset="2"/>
              <a:buChar char="§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Reduces Human Effort</a:t>
            </a:r>
          </a:p>
          <a:p>
            <a:pPr algn="l">
              <a:buFont typeface="Wingdings" panose="05000000000000000000" pitchFamily="2" charset="2"/>
              <a:buChar char="§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Evidence Collection &amp; Storage</a:t>
            </a:r>
          </a:p>
        </p:txBody>
      </p:sp>
    </p:spTree>
    <p:extLst>
      <p:ext uri="{BB962C8B-B14F-4D97-AF65-F5344CB8AC3E}">
        <p14:creationId xmlns:p14="http://schemas.microsoft.com/office/powerpoint/2010/main" val="3808561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EC5F75C-DB83-4605-B9A4-F0571899173D}"/>
              </a:ext>
            </a:extLst>
          </p:cNvPr>
          <p:cNvSpPr txBox="1"/>
          <p:nvPr/>
        </p:nvSpPr>
        <p:spPr>
          <a:xfrm>
            <a:off x="788894" y="6430493"/>
            <a:ext cx="1497105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/>
                <a:cs typeface="Times New Roman"/>
              </a:rPr>
              <a:t>26/02/2025</a:t>
            </a:r>
          </a:p>
          <a:p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B828A2-36C9-6233-A19E-5D6130A31EA6}"/>
              </a:ext>
            </a:extLst>
          </p:cNvPr>
          <p:cNvSpPr txBox="1"/>
          <p:nvPr/>
        </p:nvSpPr>
        <p:spPr>
          <a:xfrm>
            <a:off x="4805082" y="6340840"/>
            <a:ext cx="3603813" cy="43088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/>
                <a:cs typeface="Times New Roman"/>
              </a:rPr>
              <a:t>MEC-VIII Sem. AI&amp;DS-Project Work (Phase-II)</a:t>
            </a:r>
          </a:p>
          <a:p>
            <a:pPr algn="ctr"/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/>
                <a:cs typeface="Times New Roman"/>
              </a:rPr>
              <a:t>Viva Voce-February-2025 </a:t>
            </a:r>
            <a:endParaRPr lang="en-IN" sz="1100" dirty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64D71A-57B7-7661-AEDE-CC7F0A7AC1A3}"/>
              </a:ext>
            </a:extLst>
          </p:cNvPr>
          <p:cNvSpPr txBox="1"/>
          <p:nvPr/>
        </p:nvSpPr>
        <p:spPr>
          <a:xfrm>
            <a:off x="11340351" y="6502211"/>
            <a:ext cx="2689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en-IN" sz="1500" dirty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image1.jpeg">
            <a:extLst>
              <a:ext uri="{FF2B5EF4-FFF2-40B4-BE49-F238E27FC236}">
                <a16:creationId xmlns:a16="http://schemas.microsoft.com/office/drawing/2014/main" id="{76FB8EE3-7800-53DC-5858-C863F628152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535397" y="608965"/>
            <a:ext cx="1035050" cy="848360"/>
          </a:xfrm>
          <a:prstGeom prst="rect">
            <a:avLst/>
          </a:prstGeom>
        </p:spPr>
      </p:pic>
      <p:sp>
        <p:nvSpPr>
          <p:cNvPr id="14" name="Title 13">
            <a:extLst>
              <a:ext uri="{FF2B5EF4-FFF2-40B4-BE49-F238E27FC236}">
                <a16:creationId xmlns:a16="http://schemas.microsoft.com/office/drawing/2014/main" id="{15945647-EFB2-99C6-6194-16FCA9951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F0FD5-50A4-4BF9-B48E-8ABC49DBE7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+mj-lt"/>
              <a:buAutoNum type="arabicPeriod"/>
            </a:pPr>
            <a:r>
              <a:rPr lang="en-US" sz="1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Real-Time Violence Detection 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– Detect violent activities instantly using AI.</a:t>
            </a:r>
          </a:p>
          <a:p>
            <a:pPr algn="l">
              <a:buFont typeface="+mj-lt"/>
              <a:buAutoNum type="arabicPeriod"/>
            </a:pPr>
            <a:r>
              <a:rPr lang="en-US" sz="1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Automated Alert Mechanism 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– Send real-time alerts via IoT to authorities.</a:t>
            </a:r>
          </a:p>
          <a:p>
            <a:pPr algn="l">
              <a:buFont typeface="+mj-lt"/>
              <a:buAutoNum type="arabicPeriod"/>
            </a:pPr>
            <a:r>
              <a:rPr lang="en-US" sz="1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Evidence Collection &amp; Storage 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– Record and store incidents for investigation.</a:t>
            </a:r>
          </a:p>
        </p:txBody>
      </p:sp>
    </p:spTree>
    <p:extLst>
      <p:ext uri="{BB962C8B-B14F-4D97-AF65-F5344CB8AC3E}">
        <p14:creationId xmlns:p14="http://schemas.microsoft.com/office/powerpoint/2010/main" val="169892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57ED4-67AC-FCEB-81DC-9817470F1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REQUIREMENTS SPECIFICATION</a:t>
            </a:r>
            <a:endParaRPr lang="en-IN" sz="2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BEE62-0CF3-54E9-FA7C-92C89A7B16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5094" y="3878542"/>
            <a:ext cx="5054444" cy="214573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REQUIREMENTS: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	: Windows 11</a:t>
            </a:r>
          </a:p>
          <a:p>
            <a:r>
              <a:rPr lang="en-US" sz="1800" dirty="0">
                <a:latin typeface="Times New Roman"/>
                <a:cs typeface="Times New Roman"/>
              </a:rPr>
              <a:t>Software Tool &amp; IDE 	: Visual Studio Code, 			   Arduino IDE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Times New Roman"/>
                <a:cs typeface="Times New Roman"/>
              </a:rPr>
              <a:t>Language		: Python 3.6 or Higher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dirty="0">
              <a:latin typeface="Times New Roman"/>
              <a:ea typeface="+mn-lt"/>
              <a:cs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BA42A0-4773-D5AD-4864-053206A0CF89}"/>
              </a:ext>
            </a:extLst>
          </p:cNvPr>
          <p:cNvSpPr txBox="1"/>
          <p:nvPr/>
        </p:nvSpPr>
        <p:spPr>
          <a:xfrm>
            <a:off x="788894" y="6430493"/>
            <a:ext cx="1497105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/>
                <a:cs typeface="Times New Roman"/>
              </a:rPr>
              <a:t>26/02/2025</a:t>
            </a:r>
          </a:p>
          <a:p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Times New Roman"/>
              <a:cs typeface="Times New Roman"/>
            </a:endParaRPr>
          </a:p>
          <a:p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Times New Roman"/>
              <a:cs typeface="Times New Roman"/>
            </a:endParaRPr>
          </a:p>
          <a:p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Times New Roman"/>
              <a:cs typeface="Times New Roman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BAE2E0-3644-768F-D612-17B6BE2B01CE}"/>
              </a:ext>
            </a:extLst>
          </p:cNvPr>
          <p:cNvSpPr txBox="1"/>
          <p:nvPr/>
        </p:nvSpPr>
        <p:spPr>
          <a:xfrm>
            <a:off x="4805082" y="6340840"/>
            <a:ext cx="3603813" cy="43088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/>
                <a:cs typeface="Times New Roman"/>
              </a:rPr>
              <a:t>MEC-VIII Sem. AI&amp;DS-Project Work (Phase-II)</a:t>
            </a:r>
          </a:p>
          <a:p>
            <a:pPr algn="ctr"/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/>
                <a:cs typeface="Times New Roman"/>
              </a:rPr>
              <a:t>Viva Voce-February-2025 </a:t>
            </a:r>
            <a:endParaRPr lang="en-IN" sz="1100" dirty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CEAADD-528A-2CE3-96DB-10A0485AEDC3}"/>
              </a:ext>
            </a:extLst>
          </p:cNvPr>
          <p:cNvSpPr txBox="1"/>
          <p:nvPr/>
        </p:nvSpPr>
        <p:spPr>
          <a:xfrm>
            <a:off x="11340351" y="6502212"/>
            <a:ext cx="268945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88D4EA7-6F35-16B4-96D2-3FE1542614BB}"/>
              </a:ext>
            </a:extLst>
          </p:cNvPr>
          <p:cNvSpPr txBox="1">
            <a:spLocks/>
          </p:cNvSpPr>
          <p:nvPr/>
        </p:nvSpPr>
        <p:spPr>
          <a:xfrm>
            <a:off x="874059" y="1626906"/>
            <a:ext cx="6521824" cy="206420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REQUIREMENTS: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Processor		: Intel i5 12</a:t>
            </a:r>
            <a:r>
              <a:rPr lang="en-US" sz="1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Gen, 2.00GHz 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RAM			: 8GB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Arduino Board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ESP32 Camera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Buzzer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Motion Sensor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8" name="Picture 4" descr="System Requirements – Thermal Trend">
            <a:extLst>
              <a:ext uri="{FF2B5EF4-FFF2-40B4-BE49-F238E27FC236}">
                <a16:creationId xmlns:a16="http://schemas.microsoft.com/office/drawing/2014/main" id="{808B2DB1-8D4F-F85C-ADBA-F7DA51DBD8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2599" y="2560626"/>
            <a:ext cx="4442137" cy="2260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90476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B974F-9B14-4E68-BCC9-CFB3118E5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 DIAGRAM</a:t>
            </a:r>
            <a:endParaRPr lang="en-US" sz="2400" b="1" u="sn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1163BC-7F61-4C6B-8AB7-6DE4F0AA289B}"/>
              </a:ext>
            </a:extLst>
          </p:cNvPr>
          <p:cNvSpPr txBox="1"/>
          <p:nvPr/>
        </p:nvSpPr>
        <p:spPr>
          <a:xfrm>
            <a:off x="3564469" y="6340506"/>
            <a:ext cx="6096000" cy="43088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/>
                <a:cs typeface="Times New Roman"/>
              </a:rPr>
              <a:t>MEC-VIII Sem. AI&amp;DS-Project Work (Phase-II)</a:t>
            </a:r>
          </a:p>
          <a:p>
            <a:pPr algn="ctr"/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/>
                <a:cs typeface="Times New Roman"/>
              </a:rPr>
              <a:t>Viva Voce-February-2025 </a:t>
            </a:r>
            <a:endParaRPr lang="en-IN" sz="1100" dirty="0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22AB73-E867-4DB8-ACBE-DFF59C781EA0}"/>
              </a:ext>
            </a:extLst>
          </p:cNvPr>
          <p:cNvSpPr txBox="1"/>
          <p:nvPr/>
        </p:nvSpPr>
        <p:spPr>
          <a:xfrm>
            <a:off x="11340351" y="6502211"/>
            <a:ext cx="527737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0B1414-3DC9-4EF5-B7A1-9FF546CD45CF}"/>
              </a:ext>
            </a:extLst>
          </p:cNvPr>
          <p:cNvSpPr txBox="1"/>
          <p:nvPr/>
        </p:nvSpPr>
        <p:spPr>
          <a:xfrm>
            <a:off x="788894" y="6430493"/>
            <a:ext cx="1497105" cy="83099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/>
                <a:cs typeface="Times New Roman"/>
              </a:rPr>
              <a:t>26/02/2025</a:t>
            </a:r>
          </a:p>
          <a:p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Times New Roman"/>
              <a:cs typeface="Times New Roman"/>
            </a:endParaRPr>
          </a:p>
          <a:p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Times New Roman"/>
              <a:cs typeface="Times New Roman"/>
            </a:endParaRPr>
          </a:p>
          <a:p>
            <a:endParaRPr lang="en-US" sz="1200" dirty="0">
              <a:solidFill>
                <a:schemeClr val="tx1">
                  <a:lumMod val="50000"/>
                  <a:lumOff val="50000"/>
                </a:schemeClr>
              </a:solidFill>
              <a:latin typeface="Times New Roman"/>
              <a:cs typeface="Times New Roman"/>
            </a:endParaRP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33291771-A1BD-4728-8DDC-5ACC5A5DE2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875" y="1910556"/>
            <a:ext cx="8096250" cy="4181475"/>
          </a:xfrm>
        </p:spPr>
      </p:pic>
    </p:spTree>
    <p:extLst>
      <p:ext uri="{BB962C8B-B14F-4D97-AF65-F5344CB8AC3E}">
        <p14:creationId xmlns:p14="http://schemas.microsoft.com/office/powerpoint/2010/main" val="8929334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1860</TotalTime>
  <Words>857</Words>
  <Application>Microsoft Office PowerPoint</Application>
  <PresentationFormat>Widescreen</PresentationFormat>
  <Paragraphs>159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Times New Roman</vt:lpstr>
      <vt:lpstr>Wingdings</vt:lpstr>
      <vt:lpstr>Office Theme</vt:lpstr>
      <vt:lpstr>“ARDUINO BASED REAL-TIME VIOLENCE DETECTION SYSTEM” USING DEEP LEARNING</vt:lpstr>
      <vt:lpstr>OVERVIEW</vt:lpstr>
      <vt:lpstr>DOMAIN INTRODUCTION</vt:lpstr>
      <vt:lpstr>ABSTRACT</vt:lpstr>
      <vt:lpstr>EXISTING SYSTEM</vt:lpstr>
      <vt:lpstr>PROPOSED SYSTEM</vt:lpstr>
      <vt:lpstr>OBJECTIVE</vt:lpstr>
      <vt:lpstr>SYSTEM REQUIREMENTS SPECIFICATION</vt:lpstr>
      <vt:lpstr>FLOW DIAGRAM</vt:lpstr>
      <vt:lpstr>SYSTEM ARCHITECTURE</vt:lpstr>
      <vt:lpstr>CONCLUSION</vt:lpstr>
      <vt:lpstr>REFERENCE</vt:lpstr>
      <vt:lpstr>Any Queries ?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Animal detection in farms using open CV</dc:title>
  <dc:creator>Prajithkumar S</dc:creator>
  <cp:lastModifiedBy>PRAVIN BEBE</cp:lastModifiedBy>
  <cp:revision>692</cp:revision>
  <dcterms:created xsi:type="dcterms:W3CDTF">2023-03-28T16:43:51Z</dcterms:created>
  <dcterms:modified xsi:type="dcterms:W3CDTF">2025-02-26T06:08:37Z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2023-03-28T16:44:34Z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f6316260-8f07-4576-93bd-be393ad9f05d</vt:lpwstr>
  </property>
  <property fmtid="{D5CDD505-2E9C-101B-9397-08002B2CF9AE}" pid="7" name="MSIP_Label_defa4170-0d19-0005-0004-bc88714345d2_ActionId">
    <vt:lpwstr>56841882-41b1-4d4b-9d4c-c007672e4418</vt:lpwstr>
  </property>
  <property fmtid="{D5CDD505-2E9C-101B-9397-08002B2CF9AE}" pid="8" name="MSIP_Label_defa4170-0d19-0005-0004-bc88714345d2_ContentBits">
    <vt:lpwstr>0</vt:lpwstr>
  </property>
</Properties>
</file>