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256" r:id="rId3"/>
    <p:sldId id="258" r:id="rId4"/>
    <p:sldId id="259" r:id="rId5"/>
    <p:sldId id="257" r:id="rId6"/>
    <p:sldId id="285" r:id="rId7"/>
    <p:sldId id="305" r:id="rId8"/>
    <p:sldId id="301" r:id="rId9"/>
    <p:sldId id="263" r:id="rId10"/>
    <p:sldId id="303" r:id="rId12"/>
    <p:sldId id="307" r:id="rId13"/>
    <p:sldId id="309" r:id="rId14"/>
    <p:sldId id="310" r:id="rId15"/>
    <p:sldId id="311" r:id="rId16"/>
    <p:sldId id="312" r:id="rId17"/>
    <p:sldId id="313" r:id="rId18"/>
    <p:sldId id="304" r:id="rId19"/>
    <p:sldId id="306" r:id="rId20"/>
    <p:sldId id="281" r:id="rId21"/>
    <p:sldId id="28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showGuides="1">
      <p:cViewPr varScale="1">
        <p:scale>
          <a:sx n="85" d="100"/>
          <a:sy n="85" d="100"/>
        </p:scale>
        <p:origin x="581" y="48"/>
      </p:cViewPr>
      <p:guideLst>
        <p:guide orient="horz" pos="214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88F0BF02-6119-43F5-BCE8-33CEF343E342}"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88F0BF02-6119-43F5-BCE8-33CEF343E342}"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88F0BF02-6119-43F5-BCE8-33CEF343E342}"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F0BF02-6119-43F5-BCE8-33CEF343E342}"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88F0BF02-6119-43F5-BCE8-33CEF343E342}"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AE4A99F-60C9-4DAA-A506-38EF672427EE}"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F0BF02-6119-43F5-BCE8-33CEF343E342}"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E4A99F-60C9-4DAA-A506-38EF672427EE}"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image" Target="../media/image6.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8419" y="573364"/>
            <a:ext cx="8130927" cy="1099052"/>
          </a:xfrm>
        </p:spPr>
        <p:txBody>
          <a:bodyPr>
            <a:normAutofit/>
          </a:bodyPr>
          <a:lstStyle/>
          <a:p>
            <a:pPr>
              <a:lnSpc>
                <a:spcPct val="100000"/>
              </a:lnSpc>
            </a:pPr>
            <a:r>
              <a:rPr lang="en-US" sz="2400" b="1" dirty="0">
                <a:latin typeface="Times New Roman" panose="02020603050405020304"/>
                <a:cs typeface="Times New Roman" panose="02020603050405020304"/>
              </a:rPr>
              <a:t>“ARDUINO BASED REAL-TIME VIOLENCE DETECTION SYSTEM” USING DEEP LEARNING</a:t>
            </a:r>
            <a:endParaRPr lang="en-US" sz="2400" b="1" dirty="0">
              <a:latin typeface="Times New Roman" panose="02020603050405020304"/>
              <a:cs typeface="Times New Roman" panose="02020603050405020304"/>
            </a:endParaRPr>
          </a:p>
        </p:txBody>
      </p:sp>
      <p:sp>
        <p:nvSpPr>
          <p:cNvPr id="3" name="Subtitle 2"/>
          <p:cNvSpPr>
            <a:spLocks noGrp="1"/>
          </p:cNvSpPr>
          <p:nvPr>
            <p:ph type="subTitle" idx="1"/>
          </p:nvPr>
        </p:nvSpPr>
        <p:spPr>
          <a:xfrm>
            <a:off x="4009767" y="1809513"/>
            <a:ext cx="4333875" cy="2057401"/>
          </a:xfrm>
        </p:spPr>
        <p:txBody>
          <a:bodyPr vert="horz" lIns="91440" tIns="45720" rIns="91440" bIns="45720" rtlCol="0" anchor="t">
            <a:noAutofit/>
          </a:bodyPr>
          <a:lstStyle/>
          <a:p>
            <a:r>
              <a:rPr lang="en-US" sz="1600" b="1" dirty="0">
                <a:latin typeface="Times New Roman" panose="02020603050405020304"/>
                <a:cs typeface="Times New Roman" panose="02020603050405020304"/>
              </a:rPr>
              <a:t>PROJECT VIVA VOCE on 21/03/2025</a:t>
            </a:r>
            <a:endParaRPr lang="en-US" sz="600" dirty="0">
              <a:latin typeface="Times New Roman" panose="02020603050405020304"/>
              <a:cs typeface="Times New Roman" panose="02020603050405020304"/>
            </a:endParaRPr>
          </a:p>
          <a:p>
            <a:r>
              <a:rPr lang="en-US" sz="1600" b="1" dirty="0">
                <a:latin typeface="Times New Roman" panose="02020603050405020304"/>
                <a:cs typeface="Times New Roman" panose="02020603050405020304"/>
              </a:rPr>
              <a:t>Presented By</a:t>
            </a:r>
            <a:endParaRPr lang="en-US" sz="1400" b="1" dirty="0">
              <a:latin typeface="Times New Roman" panose="02020603050405020304" pitchFamily="18" charset="0"/>
              <a:cs typeface="Times New Roman" panose="02020603050405020304" pitchFamily="18" charset="0"/>
            </a:endParaRPr>
          </a:p>
          <a:p>
            <a:pPr algn="just"/>
            <a:r>
              <a:rPr lang="en-US" sz="1400" b="1" dirty="0">
                <a:latin typeface="Times New Roman" panose="02020603050405020304"/>
                <a:cs typeface="Times New Roman" panose="02020603050405020304"/>
              </a:rPr>
              <a:t>                   KISHORE.S               (211161021)</a:t>
            </a:r>
            <a:endParaRPr lang="en-US" sz="1400" b="1"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PRAVIN.B                  (211161034)</a:t>
            </a:r>
            <a:endParaRPr lang="en-US" sz="1400" b="1"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THAMIZHMANI.V   (211161052)</a:t>
            </a:r>
            <a:endParaRPr lang="en-US" sz="1400" dirty="0">
              <a:latin typeface="Times New Roman" panose="02020603050405020304"/>
              <a:cs typeface="Times New Roman" panose="02020603050405020304"/>
            </a:endParaRPr>
          </a:p>
          <a:p>
            <a:pPr algn="just"/>
            <a:r>
              <a:rPr lang="en-US" sz="1400" b="1" dirty="0">
                <a:latin typeface="Times New Roman" panose="02020603050405020304"/>
                <a:cs typeface="Times New Roman" panose="02020603050405020304"/>
              </a:rPr>
              <a:t>                   </a:t>
            </a:r>
            <a:r>
              <a:rPr lang="en-IN" sz="1600" b="1" dirty="0">
                <a:latin typeface="Times New Roman" panose="02020603050405020304"/>
                <a:cs typeface="Times New Roman" panose="02020603050405020304"/>
              </a:rPr>
              <a:t>VIII – Sem </a:t>
            </a:r>
            <a:r>
              <a:rPr lang="en-IN" sz="1600" b="1" dirty="0" err="1">
                <a:latin typeface="Times New Roman" panose="02020603050405020304"/>
                <a:cs typeface="Times New Roman" panose="02020603050405020304"/>
              </a:rPr>
              <a:t>B.Tech</a:t>
            </a:r>
            <a:r>
              <a:rPr lang="en-IN" sz="1600" b="1" dirty="0">
                <a:latin typeface="Times New Roman" panose="02020603050405020304"/>
                <a:cs typeface="Times New Roman" panose="02020603050405020304"/>
              </a:rPr>
              <a:t> AI&amp;DS</a:t>
            </a:r>
            <a:endParaRPr lang="en-US" sz="1600" dirty="0">
              <a:latin typeface="Times New Roman" panose="02020603050405020304"/>
              <a:cs typeface="Times New Roman" panose="02020603050405020304"/>
            </a:endParaRPr>
          </a:p>
          <a:p>
            <a:endParaRPr lang="en-IN" sz="1600" dirty="0">
              <a:latin typeface="Times New Roman" panose="02020603050405020304" pitchFamily="18" charset="0"/>
              <a:cs typeface="Times New Roman" panose="02020603050405020304" pitchFamily="18" charset="0"/>
            </a:endParaRPr>
          </a:p>
          <a:p>
            <a:endParaRPr lang="en-US" sz="100" b="1" dirty="0">
              <a:latin typeface="Times New Roman" panose="02020603050405020304" pitchFamily="18" charset="0"/>
              <a:cs typeface="Times New Roman" panose="02020603050405020304" pitchFamily="18" charset="0"/>
            </a:endParaRPr>
          </a:p>
        </p:txBody>
      </p:sp>
      <p:pic>
        <p:nvPicPr>
          <p:cNvPr id="4" name="image1.jpeg"/>
          <p:cNvPicPr>
            <a:picLocks noChangeAspect="1"/>
          </p:cNvPicPr>
          <p:nvPr/>
        </p:nvPicPr>
        <p:blipFill>
          <a:blip r:embed="rId1" cstate="print"/>
          <a:stretch>
            <a:fillRect/>
          </a:stretch>
        </p:blipFill>
        <p:spPr>
          <a:xfrm>
            <a:off x="806824" y="573364"/>
            <a:ext cx="1284557" cy="1052864"/>
          </a:xfrm>
          <a:prstGeom prst="rect">
            <a:avLst/>
          </a:prstGeom>
        </p:spPr>
      </p:pic>
      <p:pic>
        <p:nvPicPr>
          <p:cNvPr id="5" name="image2.jpeg"/>
          <p:cNvPicPr>
            <a:picLocks noChangeAspect="1"/>
          </p:cNvPicPr>
          <p:nvPr/>
        </p:nvPicPr>
        <p:blipFill>
          <a:blip r:embed="rId2" cstate="print"/>
          <a:stretch>
            <a:fillRect/>
          </a:stretch>
        </p:blipFill>
        <p:spPr>
          <a:xfrm>
            <a:off x="10416926" y="619552"/>
            <a:ext cx="1052864" cy="1052864"/>
          </a:xfrm>
          <a:prstGeom prst="rect">
            <a:avLst/>
          </a:prstGeom>
        </p:spPr>
      </p:pic>
      <p:sp>
        <p:nvSpPr>
          <p:cNvPr id="6" name="Subtitle 2"/>
          <p:cNvSpPr txBox="1"/>
          <p:nvPr/>
        </p:nvSpPr>
        <p:spPr>
          <a:xfrm>
            <a:off x="2353815" y="3963712"/>
            <a:ext cx="7493378" cy="14915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u="sng" dirty="0">
                <a:latin typeface="Times New Roman" panose="02020603050405020304" pitchFamily="18" charset="0"/>
                <a:cs typeface="Times New Roman" panose="02020603050405020304" pitchFamily="18" charset="0"/>
              </a:rPr>
              <a:t>Guided By</a:t>
            </a:r>
            <a:endParaRPr lang="en-US" sz="1600" b="1" u="sng"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Dr.S.Ananth,M.E.,MBA.,Ph.D..</a:t>
            </a:r>
            <a:endParaRPr lang="en-US" sz="16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HEAD OF THE DEPARTMENT</a:t>
            </a:r>
            <a:endParaRPr lang="en-US" sz="1400" b="1"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DEPARTMENT OF ARTIFICIAL INTELLIGENCE AND DATA SCIENCE</a:t>
            </a:r>
            <a:endParaRPr lang="en-IN" sz="1400" b="1" dirty="0">
              <a:latin typeface="Times New Roman" panose="02020603050405020304" pitchFamily="18" charset="0"/>
              <a:cs typeface="Times New Roman" panose="02020603050405020304" pitchFamily="18" charset="0"/>
            </a:endParaRPr>
          </a:p>
        </p:txBody>
      </p:sp>
      <p:sp>
        <p:nvSpPr>
          <p:cNvPr id="7" name="Subtitle 2"/>
          <p:cNvSpPr txBox="1"/>
          <p:nvPr/>
        </p:nvSpPr>
        <p:spPr>
          <a:xfrm>
            <a:off x="3495418" y="5301496"/>
            <a:ext cx="5362574" cy="11289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600" b="1" dirty="0">
                <a:latin typeface="Times New Roman" panose="02020603050405020304" pitchFamily="18" charset="0"/>
                <a:cs typeface="Times New Roman" panose="02020603050405020304" pitchFamily="18" charset="0"/>
              </a:rPr>
              <a:t>MAHENDRA ENGINEERING COLLEGE</a:t>
            </a:r>
            <a:endParaRPr lang="en-US" sz="1600" b="1" dirty="0">
              <a:latin typeface="Times New Roman" panose="02020603050405020304" pitchFamily="18" charset="0"/>
              <a:cs typeface="Times New Roman" panose="02020603050405020304" pitchFamily="18" charset="0"/>
            </a:endParaRPr>
          </a:p>
          <a:p>
            <a:pPr>
              <a:lnSpc>
                <a:spcPct val="100000"/>
              </a:lnSpc>
            </a:pPr>
            <a:r>
              <a:rPr lang="en-US" sz="1200" b="1" dirty="0">
                <a:latin typeface="Times New Roman" panose="02020603050405020304" pitchFamily="18" charset="0"/>
                <a:cs typeface="Times New Roman" panose="02020603050405020304" pitchFamily="18" charset="0"/>
              </a:rPr>
              <a:t>(AUTONOMOUS)</a:t>
            </a:r>
            <a:endParaRPr lang="en-US" sz="1200" b="1" dirty="0">
              <a:latin typeface="Times New Roman" panose="02020603050405020304" pitchFamily="18" charset="0"/>
              <a:cs typeface="Times New Roman" panose="02020603050405020304" pitchFamily="18" charset="0"/>
            </a:endParaRPr>
          </a:p>
          <a:p>
            <a:pPr>
              <a:lnSpc>
                <a:spcPct val="100000"/>
              </a:lnSpc>
            </a:pPr>
            <a:r>
              <a:rPr lang="en-US" sz="1200" b="1" dirty="0">
                <a:latin typeface="Times New Roman" panose="02020603050405020304" pitchFamily="18" charset="0"/>
                <a:cs typeface="Times New Roman" panose="02020603050405020304" pitchFamily="18" charset="0"/>
              </a:rPr>
              <a:t>MAHENDRAPURI, NAMAKKAL Dt-637 503</a:t>
            </a:r>
            <a:endParaRPr lang="en-IN" sz="1200" b="1" dirty="0">
              <a:latin typeface="Times New Roman" panose="02020603050405020304" pitchFamily="18" charset="0"/>
              <a:cs typeface="Times New Roman" panose="02020603050405020304" pitchFamily="18" charset="0"/>
            </a:endParaRPr>
          </a:p>
        </p:txBody>
      </p:sp>
      <p:sp>
        <p:nvSpPr>
          <p:cNvPr id="8" name="TextBox 7"/>
          <p:cNvSpPr txBox="1"/>
          <p:nvPr/>
        </p:nvSpPr>
        <p:spPr>
          <a:xfrm>
            <a:off x="788894" y="6448420"/>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9" name="TextBox 8"/>
          <p:cNvSpPr txBox="1"/>
          <p:nvPr/>
        </p:nvSpPr>
        <p:spPr>
          <a:xfrm>
            <a:off x="4547650"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ARCHITECTURE</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10</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22" name="Content Placeholder 21"/>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129529" y="1308847"/>
            <a:ext cx="8654428" cy="4868116"/>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MODULES</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11</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8" name="Content Placeholder 7"/>
          <p:cNvSpPr>
            <a:spLocks noGrp="1"/>
          </p:cNvSpPr>
          <p:nvPr>
            <p:ph idx="1"/>
          </p:nvPr>
        </p:nvSpPr>
        <p:spPr/>
        <p:txBody>
          <a:bodyPr>
            <a:normAutofit/>
          </a:bodyPr>
          <a:lstStyle/>
          <a:p>
            <a:pPr>
              <a:lnSpc>
                <a:spcPct val="150000"/>
              </a:lnSpc>
            </a:pPr>
            <a:r>
              <a:rPr lang="en-US" sz="2000" b="1" dirty="0">
                <a:latin typeface="Times New Roman" panose="02020603050405020304"/>
                <a:cs typeface="Times New Roman" panose="02020603050405020304"/>
              </a:rPr>
              <a:t>Module 1 :</a:t>
            </a:r>
            <a:r>
              <a:rPr lang="en-US" sz="2000" dirty="0">
                <a:latin typeface="Times New Roman" panose="02020603050405020304"/>
                <a:cs typeface="Times New Roman" panose="02020603050405020304"/>
              </a:rPr>
              <a:t> D</a:t>
            </a:r>
            <a:r>
              <a:rPr lang="en-IN" sz="2000" dirty="0" err="1">
                <a:latin typeface="Times New Roman" panose="02020603050405020304"/>
                <a:cs typeface="Times New Roman" panose="02020603050405020304"/>
              </a:rPr>
              <a:t>ata</a:t>
            </a:r>
            <a:r>
              <a:rPr lang="en-IN" sz="2000" dirty="0">
                <a:latin typeface="Times New Roman" panose="02020603050405020304"/>
                <a:cs typeface="Times New Roman" panose="02020603050405020304"/>
              </a:rPr>
              <a:t> Loading &amp;</a:t>
            </a:r>
            <a:r>
              <a:rPr lang="en-US" sz="2000" dirty="0">
                <a:latin typeface="Times New Roman" panose="02020603050405020304"/>
                <a:cs typeface="Times New Roman" panose="02020603050405020304"/>
              </a:rPr>
              <a:t> Processing</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a:cs typeface="Times New Roman" panose="02020603050405020304"/>
              </a:rPr>
              <a:t>Module 2 :</a:t>
            </a:r>
            <a:r>
              <a:rPr lang="en-US" sz="2000" dirty="0">
                <a:latin typeface="Times New Roman" panose="02020603050405020304"/>
                <a:cs typeface="Times New Roman" panose="02020603050405020304"/>
              </a:rPr>
              <a:t> Train and Test Model</a:t>
            </a: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b="1" dirty="0">
                <a:latin typeface="Times New Roman" panose="02020603050405020304"/>
                <a:cs typeface="Times New Roman" panose="02020603050405020304"/>
              </a:rPr>
              <a:t>Module 3 : </a:t>
            </a:r>
            <a:r>
              <a:rPr lang="en-US" sz="2000" dirty="0">
                <a:latin typeface="Times New Roman" panose="02020603050405020304"/>
                <a:cs typeface="Times New Roman" panose="02020603050405020304"/>
              </a:rPr>
              <a:t> </a:t>
            </a:r>
            <a:r>
              <a:rPr lang="en-US" altLang="en-US" sz="2000" dirty="0">
                <a:latin typeface="Times New Roman" panose="02020603050405020304"/>
                <a:cs typeface="Times New Roman" panose="02020603050405020304"/>
              </a:rPr>
              <a:t>Camera Capture</a:t>
            </a:r>
            <a:endParaRPr lang="en-US" altLang="en-US" sz="2000" dirty="0">
              <a:latin typeface="Times New Roman" panose="02020603050405020304"/>
              <a:cs typeface="Times New Roman" panose="02020603050405020304"/>
            </a:endParaRPr>
          </a:p>
          <a:p>
            <a:pPr>
              <a:lnSpc>
                <a:spcPct val="150000"/>
              </a:lnSpc>
            </a:pPr>
            <a:r>
              <a:rPr lang="en-US" sz="2000" b="1" dirty="0">
                <a:latin typeface="Times New Roman" panose="02020603050405020304"/>
                <a:cs typeface="Times New Roman" panose="02020603050405020304"/>
              </a:rPr>
              <a:t>Module 4 :</a:t>
            </a:r>
            <a:r>
              <a:rPr lang="en-US" sz="2000" dirty="0">
                <a:latin typeface="Times New Roman" panose="02020603050405020304"/>
                <a:cs typeface="Times New Roman" panose="02020603050405020304"/>
              </a:rPr>
              <a:t> Content Analysis</a:t>
            </a:r>
            <a:endParaRPr lang="en-US" sz="2000" dirty="0">
              <a:latin typeface="Times New Roman" panose="02020603050405020304"/>
              <a:cs typeface="Times New Roman" panose="02020603050405020304"/>
            </a:endParaRPr>
          </a:p>
          <a:p>
            <a:pPr>
              <a:lnSpc>
                <a:spcPct val="150000"/>
              </a:lnSpc>
            </a:pPr>
            <a:r>
              <a:rPr lang="en-US" sz="2000" b="1" dirty="0">
                <a:latin typeface="Times New Roman" panose="02020603050405020304"/>
                <a:cs typeface="Times New Roman" panose="02020603050405020304"/>
              </a:rPr>
              <a:t>Module 5 : </a:t>
            </a:r>
            <a:r>
              <a:rPr lang="en-US" altLang="en-US" sz="2000" dirty="0">
                <a:latin typeface="Times New Roman" panose="02020603050405020304" pitchFamily="18" charset="0"/>
                <a:cs typeface="Times New Roman" panose="02020603050405020304" pitchFamily="18" charset="0"/>
              </a:rPr>
              <a:t>Buzzer Alert</a:t>
            </a:r>
            <a:endParaRPr lang="en-US" altLang="en-US"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4847" y="1127653"/>
            <a:ext cx="10515600" cy="1325563"/>
          </a:xfrm>
        </p:spPr>
        <p:txBody>
          <a:bodyPr>
            <a:normAutofit/>
          </a:bodyPr>
          <a:lstStyle/>
          <a:p>
            <a:r>
              <a:rPr lang="en-US" sz="2400" b="1" u="sng" dirty="0">
                <a:latin typeface="Times New Roman" panose="02020603050405020304" pitchFamily="18" charset="0"/>
                <a:cs typeface="Times New Roman" panose="02020603050405020304" pitchFamily="18" charset="0"/>
              </a:rPr>
              <a:t>DATASET</a:t>
            </a:r>
            <a:r>
              <a:rPr lang="en-US" sz="2400" b="1" dirty="0">
                <a:latin typeface="Times New Roman" panose="02020603050405020304" pitchFamily="18" charset="0"/>
                <a:cs typeface="Times New Roman" panose="02020603050405020304" pitchFamily="18" charset="0"/>
              </a:rPr>
              <a:t>                                                         </a:t>
            </a:r>
            <a:r>
              <a:rPr lang="en-US" sz="2400" b="1" u="sng" dirty="0">
                <a:latin typeface="Times New Roman" panose="02020603050405020304" pitchFamily="18" charset="0"/>
                <a:cs typeface="Times New Roman" panose="02020603050405020304" pitchFamily="18" charset="0"/>
              </a:rPr>
              <a:t>DATA PREPROCESSING </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12</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3" name="TextBox 2"/>
          <p:cNvSpPr txBox="1"/>
          <p:nvPr/>
        </p:nvSpPr>
        <p:spPr>
          <a:xfrm>
            <a:off x="1054847" y="2538721"/>
            <a:ext cx="4840942" cy="2584450"/>
          </a:xfrm>
          <a:prstGeom prst="rect">
            <a:avLst/>
          </a:prstGeom>
          <a:noFill/>
        </p:spPr>
        <p:txBody>
          <a:bodyPr wrap="square" rtlCol="0">
            <a:spAutoFit/>
          </a:bodyPr>
          <a:lstStyle/>
          <a:p>
            <a:pPr>
              <a:lnSpc>
                <a:spcPct val="150000"/>
              </a:lnSpc>
            </a:pPr>
            <a:r>
              <a:rPr lang="en-US" altLang="en-US" b="1" dirty="0">
                <a:latin typeface="Times New Roman" panose="02020603050405020304" pitchFamily="18" charset="0"/>
                <a:cs typeface="Times New Roman" panose="02020603050405020304" pitchFamily="18" charset="0"/>
              </a:rPr>
              <a:t>Collect Data:</a:t>
            </a:r>
            <a:r>
              <a:rPr lang="en-US" altLang="en-US" dirty="0">
                <a:latin typeface="Times New Roman" panose="02020603050405020304" pitchFamily="18" charset="0"/>
                <a:cs typeface="Times New Roman" panose="02020603050405020304" pitchFamily="18" charset="0"/>
              </a:rPr>
              <a:t> Gather a diverse set of video clips, including both violent and non-violent actions.</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Label Data: </a:t>
            </a:r>
            <a:r>
              <a:rPr lang="en-US" altLang="en-US" dirty="0">
                <a:latin typeface="Times New Roman" panose="02020603050405020304" pitchFamily="18" charset="0"/>
                <a:cs typeface="Times New Roman" panose="02020603050405020304" pitchFamily="18" charset="0"/>
              </a:rPr>
              <a:t>Manually label the video clips as "violent" or "non-violent".</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Split Data:</a:t>
            </a:r>
            <a:r>
              <a:rPr lang="en-US" altLang="en-US" dirty="0">
                <a:latin typeface="Times New Roman" panose="02020603050405020304" pitchFamily="18" charset="0"/>
                <a:cs typeface="Times New Roman" panose="02020603050405020304" pitchFamily="18" charset="0"/>
              </a:rPr>
              <a:t> Divide the video clips into training, validation, and test sets.</a:t>
            </a:r>
            <a:endParaRPr lang="en-US" altLang="en-US" dirty="0">
              <a:latin typeface="Times New Roman" panose="02020603050405020304" pitchFamily="18" charset="0"/>
              <a:cs typeface="Times New Roman" panose="02020603050405020304" pitchFamily="18" charset="0"/>
            </a:endParaRPr>
          </a:p>
        </p:txBody>
      </p:sp>
      <p:sp>
        <p:nvSpPr>
          <p:cNvPr id="7" name="TextBox 6"/>
          <p:cNvSpPr txBox="1"/>
          <p:nvPr/>
        </p:nvSpPr>
        <p:spPr>
          <a:xfrm>
            <a:off x="6555197" y="2453216"/>
            <a:ext cx="4186517" cy="2999740"/>
          </a:xfrm>
          <a:prstGeom prst="rect">
            <a:avLst/>
          </a:prstGeom>
          <a:noFill/>
        </p:spPr>
        <p:txBody>
          <a:bodyPr wrap="square" rtlCol="0">
            <a:spAutoFit/>
          </a:bodyPr>
          <a:lstStyle/>
          <a:p>
            <a:pPr>
              <a:lnSpc>
                <a:spcPct val="150000"/>
              </a:lnSpc>
            </a:pPr>
            <a:r>
              <a:rPr lang="en-US" altLang="en-US" b="1" dirty="0">
                <a:latin typeface="Times New Roman" panose="02020603050405020304" pitchFamily="18" charset="0"/>
                <a:cs typeface="Times New Roman" panose="02020603050405020304" pitchFamily="18" charset="0"/>
              </a:rPr>
              <a:t>Preprocess Data: </a:t>
            </a:r>
            <a:r>
              <a:rPr lang="en-US" altLang="en-US" dirty="0">
                <a:latin typeface="Times New Roman" panose="02020603050405020304" pitchFamily="18" charset="0"/>
                <a:cs typeface="Times New Roman" panose="02020603050405020304" pitchFamily="18" charset="0"/>
              </a:rPr>
              <a:t>Resize video frames to a uniform size (128x128) and normalize pixel values.</a:t>
            </a:r>
            <a:endParaRPr lang="en-US" altLang="en-US" dirty="0">
              <a:latin typeface="Times New Roman" panose="02020603050405020304" pitchFamily="18" charset="0"/>
              <a:cs typeface="Times New Roman" panose="02020603050405020304" pitchFamily="18" charset="0"/>
            </a:endParaRPr>
          </a:p>
          <a:p>
            <a:pPr>
              <a:lnSpc>
                <a:spcPct val="150000"/>
              </a:lnSpc>
            </a:pPr>
            <a:r>
              <a:rPr lang="en-US" altLang="en-US" b="1" dirty="0">
                <a:latin typeface="Times New Roman" panose="02020603050405020304" pitchFamily="18" charset="0"/>
                <a:cs typeface="Times New Roman" panose="02020603050405020304" pitchFamily="18" charset="0"/>
              </a:rPr>
              <a:t>Augment Data:</a:t>
            </a:r>
            <a:r>
              <a:rPr lang="en-US" altLang="en-US" dirty="0">
                <a:latin typeface="Times New Roman" panose="02020603050405020304" pitchFamily="18" charset="0"/>
                <a:cs typeface="Times New Roman" panose="02020603050405020304" pitchFamily="18" charset="0"/>
              </a:rPr>
              <a:t> Apply transformations such as rotation, flipping, and cropping to individual frames within the video clips to increase dataset diversity.</a:t>
            </a:r>
            <a:endParaRPr lang="en-US" altLang="en-US" dirty="0">
              <a:latin typeface="Times New Roman" panose="02020603050405020304" pitchFamily="18" charset="0"/>
              <a:cs typeface="Times New Roman" panose="02020603050405020304" pitchFamily="18" charset="0"/>
            </a:endParaRPr>
          </a:p>
        </p:txBody>
      </p:sp>
      <p:pic>
        <p:nvPicPr>
          <p:cNvPr id="12"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TRAIN MODEL AND TESTING</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13</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7" name="Content Placeholder 6"/>
          <p:cNvSpPr>
            <a:spLocks noGrp="1"/>
          </p:cNvSpPr>
          <p:nvPr>
            <p:ph idx="1"/>
          </p:nvPr>
        </p:nvSpPr>
        <p:spPr/>
        <p:txBody>
          <a:bodyPr>
            <a:normAutofit/>
          </a:bodyPr>
          <a:lstStyle/>
          <a:p>
            <a:pPr>
              <a:lnSpc>
                <a:spcPct val="150000"/>
              </a:lnSpc>
            </a:pPr>
            <a:r>
              <a:rPr lang="en-US" altLang="en-US" sz="1800" dirty="0">
                <a:latin typeface="Times New Roman" panose="02020603050405020304" pitchFamily="18" charset="0"/>
                <a:cs typeface="Times New Roman" panose="02020603050405020304" pitchFamily="18" charset="0"/>
              </a:rPr>
              <a:t>The model was trained using a loss function appropriate for binary classification (likely binary cross-entropy). An optimization algorithm (likely Adam or SGD) was used to update the model's weights. The model was trained iteratively using a dataset of labeled video frames, aiming to minimize the loss and improve accuracy.</a:t>
            </a:r>
            <a:endParaRPr lang="en-US" altLang="en-US" sz="1800" dirty="0">
              <a:latin typeface="Times New Roman" panose="02020603050405020304" pitchFamily="18" charset="0"/>
              <a:cs typeface="Times New Roman" panose="02020603050405020304" pitchFamily="18" charset="0"/>
            </a:endParaRPr>
          </a:p>
          <a:p>
            <a:pPr>
              <a:lnSpc>
                <a:spcPct val="150000"/>
              </a:lnSpc>
            </a:pPr>
            <a:r>
              <a:rPr lang="en-US" sz="1800" dirty="0">
                <a:latin typeface="Times New Roman" panose="02020603050405020304" pitchFamily="18" charset="0"/>
                <a:cs typeface="Times New Roman" panose="02020603050405020304" pitchFamily="18" charset="0"/>
              </a:rPr>
              <a:t>Once the model is trained, </a:t>
            </a:r>
            <a:r>
              <a:rPr lang="en-US" altLang="en-US" sz="1800" dirty="0">
                <a:latin typeface="Times New Roman" panose="02020603050405020304" pitchFamily="18" charset="0"/>
                <a:cs typeface="Times New Roman" panose="02020603050405020304" pitchFamily="18" charset="0"/>
              </a:rPr>
              <a:t>the model's performance was evaluated. Initially, the model was tested on a validation dataset, separate from the training data. Performance metrics, including accuracy, precision, recall, and F1-score, were calculated to assess the model's effectiveness.</a:t>
            </a:r>
            <a:endParaRPr lang="en-US" altLang="en-US" sz="1800" dirty="0">
              <a:latin typeface="Times New Roman" panose="02020603050405020304" pitchFamily="18" charset="0"/>
              <a:cs typeface="Times New Roman" panose="02020603050405020304" pitchFamily="18" charset="0"/>
            </a:endParaRPr>
          </a:p>
        </p:txBody>
      </p:sp>
      <p:pic>
        <p:nvPicPr>
          <p:cNvPr id="8"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LIBRARIES USED</a:t>
            </a:r>
            <a:endParaRPr lang="en-US"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14</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14" name="Rectangle 1"/>
          <p:cNvSpPr>
            <a:spLocks noGrp="1" noChangeArrowheads="1"/>
          </p:cNvSpPr>
          <p:nvPr>
            <p:ph idx="1"/>
          </p:nvPr>
        </p:nvSpPr>
        <p:spPr bwMode="auto">
          <a:xfrm>
            <a:off x="838200" y="2229170"/>
            <a:ext cx="10482580" cy="2399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TensorFlow/Keras:</a:t>
            </a:r>
            <a:r>
              <a:rPr lang="en-US" altLang="en-US" sz="2000" dirty="0">
                <a:ln>
                  <a:noFill/>
                </a:ln>
                <a:effectLst/>
                <a:latin typeface="Times New Roman" panose="02020603050405020304" pitchFamily="18" charset="0"/>
                <a:cs typeface="Times New Roman" panose="02020603050405020304" pitchFamily="18" charset="0"/>
                <a:sym typeface="+mn-ea"/>
              </a:rPr>
              <a:t> For Training and using the trained AI model (modelnew.h5).</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OpenCV (cv2):</a:t>
            </a:r>
            <a:r>
              <a:rPr lang="en-US" altLang="en-US" sz="2000" dirty="0">
                <a:ln>
                  <a:noFill/>
                </a:ln>
                <a:effectLst/>
                <a:latin typeface="Times New Roman" panose="02020603050405020304" pitchFamily="18" charset="0"/>
                <a:cs typeface="Times New Roman" panose="02020603050405020304" pitchFamily="18" charset="0"/>
                <a:sym typeface="+mn-ea"/>
              </a:rPr>
              <a:t> For video capture, frame extraction, image processing, and saving video evidence.</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NumPy:</a:t>
            </a:r>
            <a:r>
              <a:rPr lang="en-US" altLang="en-US" sz="2000" dirty="0">
                <a:ln>
                  <a:noFill/>
                </a:ln>
                <a:effectLst/>
                <a:latin typeface="Times New Roman" panose="02020603050405020304" pitchFamily="18" charset="0"/>
                <a:cs typeface="Times New Roman" panose="02020603050405020304" pitchFamily="18" charset="0"/>
                <a:sym typeface="+mn-ea"/>
              </a:rPr>
              <a:t> For numerical operations (For array manipulation for image data).</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Time:</a:t>
            </a:r>
            <a:r>
              <a:rPr lang="en-US" altLang="en-US" sz="2000" dirty="0">
                <a:ln>
                  <a:noFill/>
                </a:ln>
                <a:effectLst/>
                <a:latin typeface="Times New Roman" panose="02020603050405020304" pitchFamily="18" charset="0"/>
                <a:cs typeface="Times New Roman" panose="02020603050405020304" pitchFamily="18" charset="0"/>
                <a:sym typeface="+mn-ea"/>
              </a:rPr>
              <a:t> For timing the duration of violence events.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l" eaLnBrk="0" fontAlgn="base" hangingPunct="0">
              <a:lnSpc>
                <a:spcPct val="150000"/>
              </a:lnSpc>
              <a:spcBef>
                <a:spcPct val="0"/>
              </a:spcBef>
              <a:spcAft>
                <a:spcPct val="0"/>
              </a:spcAft>
            </a:pPr>
            <a:r>
              <a:rPr lang="en-US" altLang="en-US" sz="2000" b="1" dirty="0">
                <a:ln>
                  <a:noFill/>
                </a:ln>
                <a:effectLst/>
                <a:latin typeface="Times New Roman" panose="02020603050405020304" pitchFamily="18" charset="0"/>
                <a:cs typeface="Times New Roman" panose="02020603050405020304" pitchFamily="18" charset="0"/>
                <a:sym typeface="+mn-ea"/>
              </a:rPr>
              <a:t>OS:</a:t>
            </a:r>
            <a:r>
              <a:rPr lang="en-US" altLang="en-US" sz="2000" dirty="0">
                <a:ln>
                  <a:noFill/>
                </a:ln>
                <a:effectLst/>
                <a:latin typeface="Times New Roman" panose="02020603050405020304" pitchFamily="18" charset="0"/>
                <a:cs typeface="Times New Roman" panose="02020603050405020304" pitchFamily="18" charset="0"/>
                <a:sym typeface="+mn-ea"/>
              </a:rPr>
              <a:t> For file system operations (e.g., saving video files).</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4469" y="6340506"/>
            <a:ext cx="6096000" cy="430887"/>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rPr>
              <a:t>MEC-VII Sem. AI&amp;DS-Project Work (Phase-I)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rPr>
              <a:t>Viva Voce-October-2024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461665"/>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rPr>
              <a:t>04/10/2024</a:t>
            </a:r>
            <a:endParaRPr lang="en-US" sz="1200" dirty="0">
              <a:solidFill>
                <a:schemeClr val="tx1">
                  <a:lumMod val="50000"/>
                  <a:lumOff val="50000"/>
                </a:schemeClr>
              </a:solidFill>
              <a:latin typeface="Times New Roman" panose="02020603050405020304"/>
              <a:cs typeface="Times New Roman" panose="02020603050405020304"/>
            </a:endParaRPr>
          </a:p>
          <a:p>
            <a:endParaRPr lang="en-US" sz="1200" dirty="0">
              <a:solidFill>
                <a:schemeClr val="tx1">
                  <a:lumMod val="50000"/>
                  <a:lumOff val="50000"/>
                </a:schemeClr>
              </a:solidFill>
              <a:latin typeface="Times New Roman" panose="02020603050405020304"/>
              <a:cs typeface="Times New Roman" panose="02020603050405020304"/>
            </a:endParaRPr>
          </a:p>
        </p:txBody>
      </p:sp>
      <p:graphicFrame>
        <p:nvGraphicFramePr>
          <p:cNvPr id="3" name="Table 6"/>
          <p:cNvGraphicFramePr>
            <a:graphicFrameLocks noGrp="1"/>
          </p:cNvGraphicFramePr>
          <p:nvPr>
            <p:ph idx="1"/>
          </p:nvPr>
        </p:nvGraphicFramePr>
        <p:xfrm>
          <a:off x="0" y="-30460"/>
          <a:ext cx="12320337" cy="6858000"/>
        </p:xfrm>
        <a:graphic>
          <a:graphicData uri="http://schemas.openxmlformats.org/drawingml/2006/table">
            <a:tbl>
              <a:tblPr firstRow="1" bandRow="1">
                <a:tableStyleId>{5C22544A-7EE6-4342-B048-85BDC9FD1C3A}</a:tableStyleId>
              </a:tblPr>
              <a:tblGrid>
                <a:gridCol w="4106779"/>
                <a:gridCol w="4106779"/>
                <a:gridCol w="4106779"/>
              </a:tblGrid>
              <a:tr h="6858000">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CAMERA CAPTURE </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The camera capture process involves taking snapshots of the video feed from the webcam at regular intervals. This is done using the OpenCV (cv2) library, which captures individual frames from the video stream.</a:t>
                      </a:r>
                      <a:endParaRPr lang="en-US" alt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CONTENT  ANALYSIS</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Once the video frame is captured, it is resized and normalized and sent to the pre-trained AI model (modelnew.h5) for analysis. The model determines if the frame contains violent activity</a:t>
                      </a:r>
                      <a:endParaRPr lang="en-US" alt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c>
                  <a:txBody>
                    <a:bodyPr/>
                    <a:lstStyle/>
                    <a:p>
                      <a:endParaRPr lang="en-US" b="0"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endParaRPr lang="en-US" b="1" dirty="0">
                        <a:solidFill>
                          <a:schemeClr val="tx1"/>
                        </a:solidFill>
                        <a:latin typeface="Times New Roman" panose="02020603050405020304" pitchFamily="18" charset="0"/>
                        <a:cs typeface="Times New Roman" panose="02020603050405020304" pitchFamily="18" charset="0"/>
                      </a:endParaRPr>
                    </a:p>
                    <a:p>
                      <a:r>
                        <a:rPr lang="en-US" b="1" u="sng" dirty="0">
                          <a:solidFill>
                            <a:schemeClr val="tx1"/>
                          </a:solidFill>
                          <a:latin typeface="Times New Roman" panose="02020603050405020304" pitchFamily="18" charset="0"/>
                          <a:cs typeface="Times New Roman" panose="02020603050405020304" pitchFamily="18" charset="0"/>
                        </a:rPr>
                        <a:t>ALERT BUZZER</a:t>
                      </a:r>
                      <a:endParaRPr lang="en-US" b="1" u="sng" dirty="0">
                        <a:solidFill>
                          <a:schemeClr val="tx1"/>
                        </a:solidFill>
                        <a:latin typeface="Times New Roman" panose="02020603050405020304" pitchFamily="18" charset="0"/>
                        <a:cs typeface="Times New Roman" panose="02020603050405020304" pitchFamily="18" charset="0"/>
                      </a:endParaRPr>
                    </a:p>
                    <a:p>
                      <a:endParaRPr lang="en-US" b="0" dirty="0">
                        <a:solidFill>
                          <a:schemeClr val="tx1"/>
                        </a:solidFill>
                        <a:latin typeface="Times New Roman" panose="02020603050405020304" pitchFamily="18" charset="0"/>
                        <a:cs typeface="Times New Roman" panose="02020603050405020304" pitchFamily="18" charset="0"/>
                      </a:endParaRPr>
                    </a:p>
                    <a:p>
                      <a:pPr algn="l"/>
                      <a:r>
                        <a:rPr lang="en-US" altLang="en-US" b="0" dirty="0">
                          <a:solidFill>
                            <a:schemeClr val="tx1"/>
                          </a:solidFill>
                          <a:latin typeface="Times New Roman" panose="02020603050405020304" pitchFamily="18" charset="0"/>
                          <a:cs typeface="Times New Roman" panose="02020603050405020304" pitchFamily="18" charset="0"/>
                        </a:rPr>
                        <a:t>If the analysis determines that the frame contains violent activity, a message is printed to the console, and a video clip of the preceding frames is saved to the local file system. This provides evidence of the detected violence.</a:t>
                      </a:r>
                      <a:endParaRPr lang="en-US" altLang="en-US" b="0" dirty="0">
                        <a:solidFill>
                          <a:schemeClr val="tx1"/>
                        </a:solidFill>
                        <a:latin typeface="Times New Roman" panose="02020603050405020304" pitchFamily="18" charset="0"/>
                        <a:cs typeface="Times New Roman" panose="02020603050405020304" pitchFamily="18" charset="0"/>
                      </a:endParaRPr>
                    </a:p>
                  </a:txBody>
                  <a:tcPr>
                    <a:solidFill>
                      <a:schemeClr val="bg1"/>
                    </a:solidFill>
                  </a:tcPr>
                </a:tc>
              </a:tr>
            </a:tbl>
          </a:graphicData>
        </a:graphic>
      </p:graphicFrame>
      <p:pic>
        <p:nvPicPr>
          <p:cNvPr id="9" name="Picture 8"/>
          <p:cNvPicPr>
            <a:picLocks noChangeAspect="1"/>
          </p:cNvPicPr>
          <p:nvPr/>
        </p:nvPicPr>
        <p:blipFill>
          <a:blip r:embed="rId1"/>
          <a:srcRect b="11932"/>
          <a:stretch>
            <a:fillRect/>
          </a:stretch>
        </p:blipFill>
        <p:spPr>
          <a:xfrm>
            <a:off x="4255135" y="3993515"/>
            <a:ext cx="3667760" cy="2005965"/>
          </a:xfrm>
          <a:prstGeom prst="rect">
            <a:avLst/>
          </a:prstGeom>
        </p:spPr>
      </p:pic>
      <p:pic>
        <p:nvPicPr>
          <p:cNvPr id="13" name="image1.jpeg"/>
          <p:cNvPicPr>
            <a:picLocks noChangeAspect="1"/>
          </p:cNvPicPr>
          <p:nvPr/>
        </p:nvPicPr>
        <p:blipFill>
          <a:blip r:embed="rId2" cstate="print"/>
          <a:stretch>
            <a:fillRect/>
          </a:stretch>
        </p:blipFill>
        <p:spPr>
          <a:xfrm>
            <a:off x="10553327" y="582070"/>
            <a:ext cx="1035050" cy="848360"/>
          </a:xfrm>
          <a:prstGeom prst="rect">
            <a:avLst/>
          </a:prstGeom>
        </p:spPr>
      </p:pic>
      <p:pic>
        <p:nvPicPr>
          <p:cNvPr id="2" name="Picture 1" descr="Screenshot 2025-03-20 145236"/>
          <p:cNvPicPr>
            <a:picLocks noChangeAspect="1"/>
          </p:cNvPicPr>
          <p:nvPr/>
        </p:nvPicPr>
        <p:blipFill>
          <a:blip r:embed="rId3"/>
          <a:stretch>
            <a:fillRect/>
          </a:stretch>
        </p:blipFill>
        <p:spPr>
          <a:xfrm>
            <a:off x="90805" y="4001135"/>
            <a:ext cx="3764915" cy="1998345"/>
          </a:xfrm>
          <a:prstGeom prst="rect">
            <a:avLst/>
          </a:prstGeom>
        </p:spPr>
      </p:pic>
      <p:pic>
        <p:nvPicPr>
          <p:cNvPr id="8" name="Picture 7"/>
          <p:cNvPicPr/>
          <p:nvPr/>
        </p:nvPicPr>
        <p:blipFill>
          <a:blip r:embed="rId4"/>
          <a:stretch>
            <a:fillRect/>
          </a:stretch>
        </p:blipFill>
        <p:spPr>
          <a:xfrm>
            <a:off x="8383270" y="4001135"/>
            <a:ext cx="2957195" cy="203009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CONCLUSION</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The system automates violence detection, reducing reliance on manual </a:t>
            </a:r>
            <a:r>
              <a:rPr lang="en-US" sz="1800" b="0" i="0" dirty="0" err="1">
                <a:effectLst/>
                <a:latin typeface="Times New Roman" panose="02020603050405020304" pitchFamily="18" charset="0"/>
                <a:cs typeface="Times New Roman" panose="02020603050405020304" pitchFamily="18" charset="0"/>
              </a:rPr>
              <a:t>surveillance.Provides</a:t>
            </a:r>
            <a:r>
              <a:rPr lang="en-US" sz="1800" b="0" i="0" dirty="0">
                <a:effectLst/>
                <a:latin typeface="Times New Roman" panose="02020603050405020304" pitchFamily="18" charset="0"/>
                <a:cs typeface="Times New Roman" panose="02020603050405020304" pitchFamily="18" charset="0"/>
              </a:rPr>
              <a:t> real-time threat alerts, ensuring quick action and preventing potential harm.</a:t>
            </a:r>
            <a:endParaRPr lang="en-US" sz="1800" b="0" i="0" dirty="0">
              <a:effectLst/>
              <a:latin typeface="Times New Roman" panose="02020603050405020304" pitchFamily="18" charset="0"/>
              <a:cs typeface="Times New Roman" panose="02020603050405020304" pitchFamily="18" charset="0"/>
            </a:endParaRPr>
          </a:p>
          <a:p>
            <a:pPr marL="0" indent="0" algn="l">
              <a:lnSpc>
                <a:spcPct val="150000"/>
              </a:lnSpc>
              <a:buNone/>
            </a:pPr>
            <a:r>
              <a:rPr lang="en-US" sz="1800" b="0" i="0" dirty="0">
                <a:effectLst/>
                <a:latin typeface="Times New Roman" panose="02020603050405020304" pitchFamily="18" charset="0"/>
                <a:cs typeface="Times New Roman" panose="02020603050405020304" pitchFamily="18" charset="0"/>
              </a:rPr>
              <a:t>Enhances public safety by combining AI-based detection with IoT-driven </a:t>
            </a:r>
            <a:r>
              <a:rPr lang="en-US" sz="1800" b="0" i="0" dirty="0" err="1">
                <a:effectLst/>
                <a:latin typeface="Times New Roman" panose="02020603050405020304" pitchFamily="18" charset="0"/>
                <a:cs typeface="Times New Roman" panose="02020603050405020304" pitchFamily="18" charset="0"/>
              </a:rPr>
              <a:t>alerts.Minimizes</a:t>
            </a:r>
            <a:r>
              <a:rPr lang="en-US" sz="1800" b="0" i="0" dirty="0">
                <a:effectLst/>
                <a:latin typeface="Times New Roman" panose="02020603050405020304" pitchFamily="18" charset="0"/>
                <a:cs typeface="Times New Roman" panose="02020603050405020304" pitchFamily="18" charset="0"/>
              </a:rPr>
              <a:t> human error and improves the efficiency of surveillance </a:t>
            </a:r>
            <a:r>
              <a:rPr lang="en-US" sz="1800" b="0" i="0" dirty="0" err="1">
                <a:effectLst/>
                <a:latin typeface="Times New Roman" panose="02020603050405020304" pitchFamily="18" charset="0"/>
                <a:cs typeface="Times New Roman" panose="02020603050405020304" pitchFamily="18" charset="0"/>
              </a:rPr>
              <a:t>systems.Can</a:t>
            </a:r>
            <a:r>
              <a:rPr lang="en-US" sz="1800" b="0" i="0" dirty="0">
                <a:effectLst/>
                <a:latin typeface="Times New Roman" panose="02020603050405020304" pitchFamily="18" charset="0"/>
                <a:cs typeface="Times New Roman" panose="02020603050405020304" pitchFamily="18" charset="0"/>
              </a:rPr>
              <a:t> be deployed in various environments, such as shopping malls, schools, public transport, and offices.</a:t>
            </a:r>
            <a:endParaRPr lang="en-US" sz="1800" b="0" i="0" dirty="0">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16</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REFERENCE</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Research Paper: </a:t>
            </a:r>
            <a:r>
              <a:rPr lang="en-US" sz="1800" b="0" i="0" dirty="0" err="1">
                <a:effectLst/>
                <a:latin typeface="Times New Roman" panose="02020603050405020304" pitchFamily="18" charset="0"/>
                <a:cs typeface="Times New Roman" panose="02020603050405020304" pitchFamily="18" charset="0"/>
              </a:rPr>
              <a:t>SurveillNet</a:t>
            </a:r>
            <a:r>
              <a:rPr lang="en-US" sz="1800" b="0" i="0" dirty="0">
                <a:effectLst/>
                <a:latin typeface="Times New Roman" panose="02020603050405020304" pitchFamily="18" charset="0"/>
                <a:cs typeface="Times New Roman" panose="02020603050405020304" pitchFamily="18" charset="0"/>
              </a:rPr>
              <a:t> – A Deep Learning-Based Real-Time Violence Detection System Using CCTV Footage. (IEEE Xplore, 2023).</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Book: "Computer Vision: Algorithms and Applications" – Richard </a:t>
            </a:r>
            <a:r>
              <a:rPr lang="en-US" sz="1800" b="0" i="0" dirty="0" err="1">
                <a:effectLst/>
                <a:latin typeface="Times New Roman" panose="02020603050405020304" pitchFamily="18" charset="0"/>
                <a:cs typeface="Times New Roman" panose="02020603050405020304" pitchFamily="18" charset="0"/>
              </a:rPr>
              <a:t>Szeliski</a:t>
            </a:r>
            <a:r>
              <a:rPr lang="en-US" sz="1800" b="0" i="0" dirty="0">
                <a:effectLst/>
                <a:latin typeface="Times New Roman" panose="02020603050405020304" pitchFamily="18" charset="0"/>
                <a:cs typeface="Times New Roman" panose="02020603050405020304" pitchFamily="18" charset="0"/>
              </a:rPr>
              <a:t> (Springer, 2021).</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Journal: Violence Detection in Surveillance Videos Using Deep Learning Approaches. (International Journal of Computer Vision, 2022).</a:t>
            </a:r>
            <a:endParaRPr lang="en-US" sz="1800" b="0" i="0" dirty="0">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Website: IoT-Based Smart Security Solutions for Public Safety. (Available at: www.sciencedirect.com).</a:t>
            </a:r>
            <a:endParaRPr lang="en-US" sz="1800" b="0" i="0" dirty="0">
              <a:effectLst/>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343649"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17</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70443"/>
            <a:ext cx="10515600" cy="1382993"/>
          </a:xfrm>
        </p:spPr>
        <p:txBody>
          <a:bodyPr>
            <a:normAutofit/>
          </a:bodyPr>
          <a:lstStyle/>
          <a:p>
            <a:pPr algn="ctr"/>
            <a:r>
              <a:rPr lang="en-US" sz="4800" b="1" dirty="0">
                <a:latin typeface="Times New Roman" panose="02020603050405020304" pitchFamily="18" charset="0"/>
                <a:cs typeface="Times New Roman" panose="02020603050405020304" pitchFamily="18" charset="0"/>
              </a:rPr>
              <a:t>Any Queries ?</a:t>
            </a:r>
            <a:endParaRPr lang="en-IN" sz="48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2" y="6432922"/>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20141"/>
            <a:ext cx="430308"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18</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37362"/>
            <a:ext cx="10515600" cy="1325563"/>
          </a:xfrm>
        </p:spPr>
        <p:txBody>
          <a:bodyPr>
            <a:normAutofit/>
          </a:bodyPr>
          <a:lstStyle/>
          <a:p>
            <a:pPr algn="ctr"/>
            <a:r>
              <a:rPr lang="en-US" sz="5400" b="1" dirty="0">
                <a:latin typeface="Times New Roman" panose="02020603050405020304" pitchFamily="18" charset="0"/>
                <a:cs typeface="Times New Roman" panose="02020603050405020304" pitchFamily="18" charset="0"/>
              </a:rPr>
              <a:t>Thank you</a:t>
            </a:r>
            <a:endParaRPr lang="en-IN" sz="5400" b="1"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2" y="6432922"/>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20141"/>
            <a:ext cx="439273" cy="26035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a:cs typeface="Times New Roman" panose="02020603050405020304"/>
              </a:rPr>
              <a:t>19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2</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8" name="Title 7"/>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OVERVIEW</a:t>
            </a:r>
            <a:endParaRPr lang="en-US" sz="2400" b="1" u="sng" dirty="0">
              <a:latin typeface="Times New Roman" panose="02020603050405020304" pitchFamily="18" charset="0"/>
              <a:cs typeface="Times New Roman" panose="02020603050405020304" pitchFamily="18" charset="0"/>
            </a:endParaRPr>
          </a:p>
        </p:txBody>
      </p:sp>
      <p:sp>
        <p:nvSpPr>
          <p:cNvPr id="10" name="Content Placeholder 9"/>
          <p:cNvSpPr>
            <a:spLocks noGrp="1"/>
          </p:cNvSpPr>
          <p:nvPr>
            <p:ph idx="1"/>
          </p:nvPr>
        </p:nvSpPr>
        <p:spPr>
          <a:xfrm>
            <a:off x="838200" y="1825625"/>
            <a:ext cx="5257800" cy="4351655"/>
          </a:xfrm>
        </p:spPr>
        <p:txBody>
          <a:bodyPr>
            <a:noAutofit/>
          </a:bodyPr>
          <a:lstStyle/>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Domain Introduction</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Abstract</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Existing System and It’s Disadvantages </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Proposed System and It’s Advantages </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Objective</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System Requirements Specification</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Data Flow Diagram</a:t>
            </a:r>
            <a:endParaRPr lang="en-US" sz="1800" dirty="0">
              <a:latin typeface="Times New Roman" panose="02020603050405020304" pitchFamily="18" charset="0"/>
              <a:cs typeface="Times New Roman" panose="02020603050405020304" pitchFamily="18" charset="0"/>
            </a:endParaRPr>
          </a:p>
          <a:p>
            <a:pPr marL="285750" indent="-285750">
              <a:lnSpc>
                <a:spcPct val="100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sym typeface="+mn-ea"/>
              </a:rPr>
              <a:t>System Architecture</a:t>
            </a:r>
            <a:endParaRPr lang="en-US" sz="1800" dirty="0">
              <a:effectLst/>
              <a:latin typeface="Times New Roman" panose="02020603050405020304" pitchFamily="18" charset="0"/>
              <a:cs typeface="Times New Roman" panose="02020603050405020304" pitchFamily="18" charset="0"/>
              <a:sym typeface="+mn-ea"/>
            </a:endParaRPr>
          </a:p>
          <a:p>
            <a:pPr marL="285750" indent="-285750">
              <a:lnSpc>
                <a:spcPct val="100000"/>
              </a:lnSpc>
              <a:buFont typeface="Arial" panose="020B0604020202020204" pitchFamily="34" charset="0"/>
              <a:buChar char="•"/>
            </a:pPr>
            <a:r>
              <a:rPr lang="en-US" sz="1800" dirty="0">
                <a:effectLst/>
                <a:latin typeface="Times New Roman" panose="02020603050405020304" pitchFamily="18" charset="0"/>
                <a:cs typeface="Times New Roman" panose="02020603050405020304" pitchFamily="18" charset="0"/>
                <a:sym typeface="+mn-ea"/>
              </a:rPr>
              <a:t>Modules</a:t>
            </a:r>
            <a:endParaRPr lang="en-US" sz="1800" dirty="0">
              <a:effectLst/>
            </a:endParaRPr>
          </a:p>
          <a:p>
            <a:pPr>
              <a:lnSpc>
                <a:spcPct val="100000"/>
              </a:lnSpc>
            </a:pPr>
            <a:endParaRPr lang="en-US" sz="1800" dirty="0"/>
          </a:p>
        </p:txBody>
      </p:sp>
      <p:sp>
        <p:nvSpPr>
          <p:cNvPr id="2" name="Text Box 1"/>
          <p:cNvSpPr txBox="1"/>
          <p:nvPr/>
        </p:nvSpPr>
        <p:spPr>
          <a:xfrm>
            <a:off x="6028690" y="1690370"/>
            <a:ext cx="5325745" cy="4486910"/>
          </a:xfrm>
          <a:prstGeom prst="rect">
            <a:avLst/>
          </a:prstGeom>
          <a:noFill/>
        </p:spPr>
        <p:txBody>
          <a:bodyPr wrap="square" rtlCol="0" anchor="t">
            <a:noAutofit/>
          </a:bodyPr>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Conclusion</a:t>
            </a: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sym typeface="+mn-ea"/>
              </a:rPr>
              <a:t>Reference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1340351" y="6484282"/>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3</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0" name="Title 9"/>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DOMAIN INTRODUCTION</a:t>
            </a:r>
            <a:endParaRPr lang="en-US" sz="2400" b="1" u="sng" dirty="0"/>
          </a:p>
        </p:txBody>
      </p:sp>
      <p:sp>
        <p:nvSpPr>
          <p:cNvPr id="12" name="Content Placeholder 11"/>
          <p:cNvSpPr>
            <a:spLocks noGrp="1"/>
          </p:cNvSpPr>
          <p:nvPr>
            <p:ph idx="1"/>
          </p:nvPr>
        </p:nvSpPr>
        <p:spPr/>
        <p:txBody>
          <a:bodyPr>
            <a:normAutofit/>
          </a:bodyPr>
          <a:lstStyle/>
          <a:p>
            <a:pPr marL="0" indent="0" algn="l">
              <a:buNone/>
            </a:pPr>
            <a:r>
              <a:rPr lang="en-US" sz="1800" b="1" u="sng" dirty="0">
                <a:latin typeface="Times New Roman" panose="02020603050405020304" pitchFamily="18" charset="0"/>
                <a:cs typeface="Times New Roman" panose="02020603050405020304" pitchFamily="18" charset="0"/>
              </a:rPr>
              <a:t>Violence Detection</a:t>
            </a:r>
            <a:endParaRPr lang="en-US" sz="1800" b="1" i="0" u="sng" dirty="0">
              <a:effectLst/>
              <a:latin typeface="Times New Roman" panose="02020603050405020304" pitchFamily="18" charset="0"/>
              <a:cs typeface="Times New Roman" panose="02020603050405020304" pitchFamily="18" charset="0"/>
            </a:endParaRPr>
          </a:p>
          <a:p>
            <a:pPr marL="0" indent="0" algn="l">
              <a:buNone/>
            </a:pPr>
            <a:endParaRPr lang="en-US" sz="1800" b="0" i="0" u="sng"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Falls under computer vision and IoT-based surveillance for real-time violence detection.</a:t>
            </a: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Helps in automating security monitoring, reducing the need for constant human intervention.</a:t>
            </a: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180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1800" i="0" dirty="0">
                <a:effectLst/>
                <a:latin typeface="Times New Roman" panose="02020603050405020304" pitchFamily="18" charset="0"/>
                <a:cs typeface="Times New Roman" panose="02020603050405020304" pitchFamily="18" charset="0"/>
              </a:rPr>
              <a:t>Enhances public safety by identifying violent incidents as they </a:t>
            </a:r>
            <a:r>
              <a:rPr lang="en-US" sz="1800" i="0" dirty="0" err="1">
                <a:effectLst/>
                <a:latin typeface="Times New Roman" panose="02020603050405020304" pitchFamily="18" charset="0"/>
                <a:cs typeface="Times New Roman" panose="02020603050405020304" pitchFamily="18" charset="0"/>
              </a:rPr>
              <a:t>occur.Provides</a:t>
            </a:r>
            <a:r>
              <a:rPr lang="en-US" sz="1800" i="0" dirty="0">
                <a:effectLst/>
                <a:latin typeface="Times New Roman" panose="02020603050405020304" pitchFamily="18" charset="0"/>
                <a:cs typeface="Times New Roman" panose="02020603050405020304" pitchFamily="18" charset="0"/>
              </a:rPr>
              <a:t> a cost-effective and efficient alternative to manual monitoring.</a:t>
            </a:r>
            <a:endParaRPr lang="en-US" sz="180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ABSTRACT</a:t>
            </a:r>
            <a:endParaRPr lang="en-IN" sz="2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493247"/>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4</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9" name="Content Placeholder 8"/>
          <p:cNvSpPr>
            <a:spLocks noGrp="1"/>
          </p:cNvSpPr>
          <p:nvPr>
            <p:ph idx="1"/>
          </p:nvPr>
        </p:nvSpPr>
        <p:spPr/>
        <p:txBody>
          <a:bodyPr>
            <a:normAutofit/>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 system continuously captures and analyzes video frames in real time using a trained deep learning model to detect violent activities.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Upon detecting violence, the system:</a:t>
            </a:r>
            <a:endParaRPr lang="en-US" sz="1800" b="1"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Triggers an alarm to alert nearby individuals.</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Records the frames as evidence for further investigation.</a:t>
            </a:r>
            <a:endParaRPr lang="en-US" sz="1800" b="0" i="0" dirty="0">
              <a:effectLst/>
              <a:latin typeface="Times New Roman" panose="02020603050405020304" pitchFamily="18" charset="0"/>
              <a:cs typeface="Times New Roman" panose="02020603050405020304" pitchFamily="18" charset="0"/>
            </a:endParaRPr>
          </a:p>
          <a:p>
            <a:pPr marL="0" indent="0">
              <a:buNone/>
            </a:pPr>
            <a:r>
              <a:rPr lang="en-US" sz="1800" dirty="0">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Sends instant notifications via IoT to authorities or security personnel.</a:t>
            </a:r>
            <a:endParaRPr lang="en-US" sz="1800" b="0" i="0" dirty="0">
              <a:effectLst/>
              <a:latin typeface="Times New Roman" panose="02020603050405020304" pitchFamily="18" charset="0"/>
              <a:cs typeface="Times New Roman" panose="02020603050405020304" pitchFamily="18" charset="0"/>
            </a:endParaRPr>
          </a:p>
          <a:p>
            <a:pPr marL="0" indent="0" algn="l">
              <a:buNone/>
            </a:pPr>
            <a:endParaRPr lang="en-US" sz="1800" b="0" i="0" dirty="0">
              <a:effectLst/>
              <a:latin typeface="Times New Roman" panose="02020603050405020304" pitchFamily="18" charset="0"/>
              <a:cs typeface="Times New Roman" panose="02020603050405020304" pitchFamily="18" charset="0"/>
            </a:endParaRPr>
          </a:p>
          <a:p>
            <a:pPr marL="0" indent="0" algn="l">
              <a:buNone/>
            </a:pPr>
            <a:r>
              <a:rPr lang="en-US" sz="1800" dirty="0">
                <a:latin typeface="Times New Roman" panose="02020603050405020304" pitchFamily="18" charset="0"/>
                <a:cs typeface="Times New Roman" panose="02020603050405020304" pitchFamily="18" charset="0"/>
              </a:rPr>
              <a:t>3.</a:t>
            </a:r>
            <a:r>
              <a:rPr lang="en-US" sz="1800" b="0" i="0" dirty="0">
                <a:effectLst/>
                <a:latin typeface="Times New Roman" panose="02020603050405020304" pitchFamily="18" charset="0"/>
                <a:cs typeface="Times New Roman" panose="02020603050405020304" pitchFamily="18" charset="0"/>
              </a:rPr>
              <a:t>The combination of AI-based vision analysis and IoT connectivity ensures a rapid and effective response to threats.</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5</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EXISTING SYSTEM</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Security personnel must manually analyze video footage, which is time-consuming and inefficient.</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There is no automatic alert system, leading to delayed responses to violent incidents.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0" i="0" dirty="0">
                <a:effectLst/>
                <a:latin typeface="Times New Roman" panose="02020603050405020304" pitchFamily="18" charset="0"/>
                <a:cs typeface="Times New Roman" panose="02020603050405020304" pitchFamily="18" charset="0"/>
              </a:rPr>
              <a:t>Evidence retrieval is cumbersome since recordings must be manually checked after an incident occurs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Disadvantages of Existing Systems</a:t>
            </a:r>
            <a:endParaRPr lang="en-US" sz="1800" b="1" u="sng" dirty="0">
              <a:latin typeface="Times New Roman" panose="02020603050405020304" pitchFamily="18" charset="0"/>
              <a:cs typeface="Times New Roman" panose="02020603050405020304" pitchFamily="18" charset="0"/>
            </a:endParaRP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Delayed response</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Human errors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Inconsistent monitoring</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No real-time alerts</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Limited scalability</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6</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PROPOSED SYSTEM</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Uses OpenCV and deep learning models to detect violence in real time with high accuracy.</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Integrates IoT-based notifications, ensuring instant alerts to security personnel and emergency services.</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Works autonomously, reducing reliance on human intervention.</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r>
              <a:rPr lang="en-US" sz="1800" b="0" i="0" dirty="0">
                <a:effectLst/>
                <a:latin typeface="Times New Roman" panose="02020603050405020304" pitchFamily="18" charset="0"/>
                <a:cs typeface="Times New Roman" panose="02020603050405020304" pitchFamily="18" charset="0"/>
              </a:rPr>
              <a:t>Provides instant threat detection through image classification and motion analysis </a:t>
            </a:r>
            <a:r>
              <a:rPr lang="en-US" sz="1800" b="0" i="0" dirty="0" err="1">
                <a:effectLst/>
                <a:latin typeface="Times New Roman" panose="02020603050405020304" pitchFamily="18" charset="0"/>
                <a:cs typeface="Times New Roman" panose="02020603050405020304" pitchFamily="18" charset="0"/>
              </a:rPr>
              <a:t>techniques.Stores</a:t>
            </a:r>
            <a:r>
              <a:rPr lang="en-US" sz="1800" b="0" i="0" dirty="0">
                <a:effectLst/>
                <a:latin typeface="Times New Roman" panose="02020603050405020304" pitchFamily="18" charset="0"/>
                <a:cs typeface="Times New Roman" panose="02020603050405020304" pitchFamily="18" charset="0"/>
              </a:rPr>
              <a:t> video evidence securely, enabling investigations and legal proceedings.</a:t>
            </a:r>
            <a:endParaRPr lang="en-US" sz="1800" b="0" i="0" dirty="0">
              <a:effectLst/>
              <a:latin typeface="Times New Roman" panose="02020603050405020304" pitchFamily="18" charset="0"/>
              <a:cs typeface="Times New Roman" panose="02020603050405020304" pitchFamily="18" charset="0"/>
            </a:endParaRPr>
          </a:p>
          <a:p>
            <a:pPr algn="l">
              <a:lnSpc>
                <a:spcPct val="110000"/>
              </a:lnSpc>
              <a:buFont typeface="+mj-lt"/>
              <a:buAutoNum type="arabicPeriod"/>
            </a:pPr>
            <a:endParaRPr lang="en-US" sz="1800" dirty="0">
              <a:latin typeface="Times New Roman" panose="02020603050405020304" pitchFamily="18" charset="0"/>
              <a:cs typeface="Times New Roman" panose="02020603050405020304" pitchFamily="18" charset="0"/>
            </a:endParaRPr>
          </a:p>
          <a:p>
            <a:pPr marL="0" indent="0" algn="l">
              <a:buNone/>
            </a:pPr>
            <a:r>
              <a:rPr lang="en-US" sz="1800" b="1" u="sng" dirty="0">
                <a:latin typeface="Times New Roman" panose="02020603050405020304" pitchFamily="18" charset="0"/>
                <a:cs typeface="Times New Roman" panose="02020603050405020304" pitchFamily="18" charset="0"/>
              </a:rPr>
              <a:t>Advantages of the Proposed System</a:t>
            </a:r>
            <a:endParaRPr lang="en-US" sz="1800" b="1" u="sng" dirty="0">
              <a:latin typeface="Times New Roman" panose="02020603050405020304" pitchFamily="18" charset="0"/>
              <a:cs typeface="Times New Roman" panose="02020603050405020304" pitchFamily="18" charset="0"/>
            </a:endParaRPr>
          </a:p>
          <a:p>
            <a:pPr marL="0" indent="0" algn="l">
              <a:buNone/>
            </a:pPr>
            <a:endParaRPr lang="en-US" sz="1800" b="1" u="sng"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Real-Time Violence Detection</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Automated Alert Mechanism</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Reduces Human Effort</a:t>
            </a:r>
            <a:endParaRPr lang="en-US" sz="1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1800" dirty="0">
                <a:latin typeface="Times New Roman" panose="02020603050405020304" pitchFamily="18" charset="0"/>
                <a:cs typeface="Times New Roman" panose="02020603050405020304" pitchFamily="18" charset="0"/>
              </a:rPr>
              <a:t>Evidence Collection &amp; Storage</a:t>
            </a:r>
            <a:endParaRPr lang="en-US" sz="1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1"/>
            <a:ext cx="268945" cy="261610"/>
          </a:xfrm>
          <a:prstGeom prst="rect">
            <a:avLst/>
          </a:prstGeom>
          <a:noFill/>
        </p:spPr>
        <p:txBody>
          <a:bodyPr wrap="square" rtlCol="0">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7</a:t>
            </a:r>
            <a:endParaRPr lang="en-IN" sz="15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pic>
        <p:nvPicPr>
          <p:cNvPr id="7" name="image1.jpeg"/>
          <p:cNvPicPr>
            <a:picLocks noChangeAspect="1"/>
          </p:cNvPicPr>
          <p:nvPr/>
        </p:nvPicPr>
        <p:blipFill>
          <a:blip r:embed="rId1" cstate="print"/>
          <a:stretch>
            <a:fillRect/>
          </a:stretch>
        </p:blipFill>
        <p:spPr>
          <a:xfrm>
            <a:off x="10535397" y="608965"/>
            <a:ext cx="1035050" cy="848360"/>
          </a:xfrm>
          <a:prstGeom prst="rect">
            <a:avLst/>
          </a:prstGeom>
        </p:spPr>
      </p:pic>
      <p:sp>
        <p:nvSpPr>
          <p:cNvPr id="14" name="Title 13"/>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OBJECTIVE</a:t>
            </a:r>
            <a:endParaRPr lang="en-US"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Real-Time Violence Detection </a:t>
            </a:r>
            <a:r>
              <a:rPr lang="en-US" sz="1800" b="0" i="0" dirty="0">
                <a:effectLst/>
                <a:latin typeface="Times New Roman" panose="02020603050405020304" pitchFamily="18" charset="0"/>
                <a:cs typeface="Times New Roman" panose="02020603050405020304" pitchFamily="18" charset="0"/>
              </a:rPr>
              <a:t>– Detect violent activities instantly using AI.</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Automated Alert Mechanism </a:t>
            </a:r>
            <a:r>
              <a:rPr lang="en-US" sz="1800" b="0" i="0" dirty="0">
                <a:effectLst/>
                <a:latin typeface="Times New Roman" panose="02020603050405020304" pitchFamily="18" charset="0"/>
                <a:cs typeface="Times New Roman" panose="02020603050405020304" pitchFamily="18" charset="0"/>
              </a:rPr>
              <a:t>– Send real-time alerts via IoT to authorities.</a:t>
            </a:r>
            <a:endParaRPr lang="en-US" sz="1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1800" b="1" i="0" dirty="0">
                <a:effectLst/>
                <a:latin typeface="Times New Roman" panose="02020603050405020304" pitchFamily="18" charset="0"/>
                <a:cs typeface="Times New Roman" panose="02020603050405020304" pitchFamily="18" charset="0"/>
              </a:rPr>
              <a:t>Evidence Collection &amp; Storage </a:t>
            </a:r>
            <a:r>
              <a:rPr lang="en-US" sz="1800" b="0" i="0" dirty="0">
                <a:effectLst/>
                <a:latin typeface="Times New Roman" panose="02020603050405020304" pitchFamily="18" charset="0"/>
                <a:cs typeface="Times New Roman" panose="02020603050405020304" pitchFamily="18" charset="0"/>
              </a:rPr>
              <a:t>– Record and store incidents for investigation.</a:t>
            </a:r>
            <a:endParaRPr lang="en-US" sz="1800" b="0" i="0" dirty="0">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SYSTEM REQUIREMENTS SPECIFICATION</a:t>
            </a:r>
            <a:endParaRPr lang="en-IN" sz="2400" b="1" u="sng"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4356100"/>
            <a:ext cx="5054600" cy="1752600"/>
          </a:xfrm>
        </p:spPr>
        <p:txBody>
          <a:bodyPr vert="horz" lIns="91440" tIns="45720" rIns="91440" bIns="45720" rtlCol="0" anchor="t">
            <a:normAutofit/>
          </a:bodyPr>
          <a:lstStyle/>
          <a:p>
            <a:pPr marL="0" indent="0">
              <a:buNone/>
            </a:pPr>
            <a:r>
              <a:rPr lang="en-US" sz="1800" b="1" dirty="0">
                <a:latin typeface="Times New Roman" panose="02020603050405020304" pitchFamily="18" charset="0"/>
                <a:cs typeface="Times New Roman" panose="02020603050405020304" pitchFamily="18" charset="0"/>
              </a:rPr>
              <a:t>SOFTWARE REQUIREMENTS: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Operating System	: Windows 11</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a:cs typeface="Times New Roman" panose="02020603050405020304"/>
              </a:rPr>
              <a:t>Software Tool &amp; IDE 	: Visual Studio Code, 			   Arduino IDE</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a:cs typeface="Times New Roman" panose="02020603050405020304"/>
              </a:rPr>
              <a:t>Language		: Python 3.6 or Higher</a:t>
            </a:r>
            <a:endParaRPr lang="en-US" sz="1800" dirty="0">
              <a:latin typeface="Times New Roman" panose="02020603050405020304"/>
              <a:ea typeface="+mn-lt"/>
              <a:cs typeface="+mn-lt"/>
            </a:endParaRPr>
          </a:p>
        </p:txBody>
      </p:sp>
      <p:sp>
        <p:nvSpPr>
          <p:cNvPr id="4" name="TextBox 3"/>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sp>
        <p:nvSpPr>
          <p:cNvPr id="5" name="TextBox 4"/>
          <p:cNvSpPr txBox="1"/>
          <p:nvPr/>
        </p:nvSpPr>
        <p:spPr>
          <a:xfrm>
            <a:off x="4805082" y="6340840"/>
            <a:ext cx="3603813" cy="429895"/>
          </a:xfrm>
          <a:prstGeom prst="rect">
            <a:avLst/>
          </a:prstGeom>
          <a:noFill/>
        </p:spPr>
        <p:txBody>
          <a:bodyPr wrap="square" lIns="91440" tIns="45720" rIns="91440" bIns="45720" rtlCol="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11340351" y="6502212"/>
            <a:ext cx="268945"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8</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7" name="Content Placeholder 2"/>
          <p:cNvSpPr txBox="1"/>
          <p:nvPr/>
        </p:nvSpPr>
        <p:spPr>
          <a:xfrm>
            <a:off x="873760" y="1626870"/>
            <a:ext cx="6522085" cy="26295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800" b="1" dirty="0">
                <a:latin typeface="Times New Roman" panose="02020603050405020304" pitchFamily="18" charset="0"/>
                <a:cs typeface="Times New Roman" panose="02020603050405020304" pitchFamily="18" charset="0"/>
              </a:rPr>
              <a:t>HARDWARE REQUIREMENTS:</a:t>
            </a:r>
            <a:endParaRPr lang="en-US" sz="1800" b="1"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Processor		: Intel i5 12</a:t>
            </a:r>
            <a:r>
              <a:rPr lang="en-US" sz="1800" baseline="30000" dirty="0">
                <a:latin typeface="Times New Roman" panose="02020603050405020304" pitchFamily="18" charset="0"/>
                <a:cs typeface="Times New Roman" panose="02020603050405020304" pitchFamily="18" charset="0"/>
              </a:rPr>
              <a:t>th</a:t>
            </a:r>
            <a:r>
              <a:rPr lang="en-US" sz="1800" dirty="0">
                <a:latin typeface="Times New Roman" panose="02020603050405020304" pitchFamily="18" charset="0"/>
                <a:cs typeface="Times New Roman" panose="02020603050405020304" pitchFamily="18" charset="0"/>
              </a:rPr>
              <a:t> Gen, 2.00GHz </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RAM			: 8GB</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Arduino Board</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ESP32 Camera</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Buzzer</a:t>
            </a:r>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Motion Sensor</a:t>
            </a:r>
            <a:endParaRPr lang="en-US" sz="1800" dirty="0">
              <a:latin typeface="Times New Roman" panose="02020603050405020304" pitchFamily="18" charset="0"/>
              <a:cs typeface="Times New Roman" panose="02020603050405020304" pitchFamily="18" charset="0"/>
            </a:endParaRPr>
          </a:p>
          <a:p>
            <a:endParaRPr lang="en-US" sz="1500" dirty="0">
              <a:latin typeface="Times New Roman" panose="02020603050405020304" pitchFamily="18" charset="0"/>
              <a:cs typeface="Times New Roman" panose="02020603050405020304" pitchFamily="18" charset="0"/>
            </a:endParaRPr>
          </a:p>
        </p:txBody>
      </p:sp>
      <p:pic>
        <p:nvPicPr>
          <p:cNvPr id="8" name="Picture 7"/>
          <p:cNvPicPr/>
          <p:nvPr/>
        </p:nvPicPr>
        <p:blipFill>
          <a:blip r:embed="rId1"/>
          <a:stretch>
            <a:fillRect/>
          </a:stretch>
        </p:blipFill>
        <p:spPr>
          <a:xfrm>
            <a:off x="6718300" y="2105025"/>
            <a:ext cx="4635500" cy="2647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u="sng" dirty="0">
                <a:latin typeface="Times New Roman" panose="02020603050405020304" pitchFamily="18" charset="0"/>
                <a:cs typeface="Times New Roman" panose="02020603050405020304" pitchFamily="18" charset="0"/>
              </a:rPr>
              <a:t>FLOW DIAGRAM</a:t>
            </a:r>
            <a:endParaRPr lang="en-US" sz="2400" b="1" u="sng" dirty="0"/>
          </a:p>
        </p:txBody>
      </p:sp>
      <p:sp>
        <p:nvSpPr>
          <p:cNvPr id="4" name="TextBox 3"/>
          <p:cNvSpPr txBox="1"/>
          <p:nvPr/>
        </p:nvSpPr>
        <p:spPr>
          <a:xfrm>
            <a:off x="3564469" y="6340506"/>
            <a:ext cx="6096000" cy="429895"/>
          </a:xfrm>
          <a:prstGeom prst="rect">
            <a:avLst/>
          </a:prstGeom>
          <a:noFill/>
        </p:spPr>
        <p:txBody>
          <a:bodyPr wrap="square" lIns="91440" tIns="45720" rIns="91440" bIns="45720" anchor="t">
            <a:spAutoFit/>
          </a:bodyPr>
          <a:lstStyle/>
          <a:p>
            <a:pPr algn="ctr"/>
            <a:r>
              <a:rPr lang="en-US" sz="1100" dirty="0">
                <a:solidFill>
                  <a:schemeClr val="tx1">
                    <a:lumMod val="50000"/>
                    <a:lumOff val="50000"/>
                  </a:schemeClr>
                </a:solidFill>
                <a:latin typeface="Times New Roman" panose="02020603050405020304"/>
                <a:cs typeface="Times New Roman" panose="02020603050405020304"/>
                <a:sym typeface="+mn-ea"/>
              </a:rPr>
              <a:t>MEC-VIII Sem. AI&amp;DS-Project Work (Phase-II)</a:t>
            </a:r>
            <a:endParaRPr lang="en-US" sz="1100" dirty="0">
              <a:solidFill>
                <a:schemeClr val="tx1">
                  <a:lumMod val="50000"/>
                  <a:lumOff val="50000"/>
                </a:schemeClr>
              </a:solidFill>
              <a:latin typeface="Times New Roman" panose="02020603050405020304"/>
              <a:cs typeface="Times New Roman" panose="02020603050405020304"/>
            </a:endParaRPr>
          </a:p>
          <a:p>
            <a:pPr algn="ctr"/>
            <a:r>
              <a:rPr lang="en-US" sz="1100" dirty="0">
                <a:solidFill>
                  <a:schemeClr val="tx1">
                    <a:lumMod val="50000"/>
                    <a:lumOff val="50000"/>
                  </a:schemeClr>
                </a:solidFill>
                <a:latin typeface="Times New Roman" panose="02020603050405020304"/>
                <a:cs typeface="Times New Roman" panose="02020603050405020304"/>
                <a:sym typeface="+mn-ea"/>
              </a:rPr>
              <a:t>Viva Voce-March-2025 </a:t>
            </a:r>
            <a:endParaRPr lang="en-IN"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5" name="TextBox 4"/>
          <p:cNvSpPr txBox="1"/>
          <p:nvPr/>
        </p:nvSpPr>
        <p:spPr>
          <a:xfrm>
            <a:off x="11340351" y="6502211"/>
            <a:ext cx="527737" cy="261610"/>
          </a:xfrm>
          <a:prstGeom prst="rect">
            <a:avLst/>
          </a:prstGeom>
          <a:noFill/>
        </p:spPr>
        <p:txBody>
          <a:bodyPr wrap="square" lIns="91440" tIns="45720" rIns="91440" bIns="45720" rtlCol="0" anchor="t">
            <a:spAutoFit/>
          </a:bodyPr>
          <a:lstStyle/>
          <a:p>
            <a:r>
              <a:rPr lang="en-US" sz="1100" dirty="0">
                <a:solidFill>
                  <a:schemeClr val="tx1">
                    <a:lumMod val="50000"/>
                    <a:lumOff val="50000"/>
                  </a:schemeClr>
                </a:solidFill>
                <a:latin typeface="Times New Roman" panose="02020603050405020304" pitchFamily="18" charset="0"/>
                <a:cs typeface="Times New Roman" panose="02020603050405020304" pitchFamily="18" charset="0"/>
              </a:rPr>
              <a:t>9</a:t>
            </a:r>
            <a:endParaRPr lang="en-US" sz="1100" dirty="0">
              <a:solidFill>
                <a:schemeClr val="tx1">
                  <a:lumMod val="50000"/>
                  <a:lumOff val="50000"/>
                </a:schemeClr>
              </a:solidFill>
              <a:latin typeface="Times New Roman" panose="02020603050405020304" pitchFamily="18" charset="0"/>
              <a:cs typeface="Times New Roman" panose="02020603050405020304" pitchFamily="18" charset="0"/>
            </a:endParaRPr>
          </a:p>
        </p:txBody>
      </p:sp>
      <p:sp>
        <p:nvSpPr>
          <p:cNvPr id="6" name="TextBox 5"/>
          <p:cNvSpPr txBox="1"/>
          <p:nvPr/>
        </p:nvSpPr>
        <p:spPr>
          <a:xfrm>
            <a:off x="788894" y="6430493"/>
            <a:ext cx="1497105" cy="275590"/>
          </a:xfrm>
          <a:prstGeom prst="rect">
            <a:avLst/>
          </a:prstGeom>
          <a:noFill/>
        </p:spPr>
        <p:txBody>
          <a:bodyPr wrap="square" lIns="91440" tIns="45720" rIns="91440" bIns="45720" rtlCol="0" anchor="t">
            <a:spAutoFit/>
          </a:bodyPr>
          <a:lstStyle/>
          <a:p>
            <a:r>
              <a:rPr lang="en-US" sz="1200" dirty="0">
                <a:solidFill>
                  <a:schemeClr val="tx1">
                    <a:lumMod val="50000"/>
                    <a:lumOff val="50000"/>
                  </a:schemeClr>
                </a:solidFill>
                <a:latin typeface="Times New Roman" panose="02020603050405020304"/>
                <a:cs typeface="Times New Roman" panose="02020603050405020304"/>
                <a:sym typeface="+mn-ea"/>
              </a:rPr>
              <a:t>21/03/2025</a:t>
            </a:r>
            <a:endParaRPr lang="en-US" sz="1200" dirty="0">
              <a:solidFill>
                <a:schemeClr val="tx1">
                  <a:lumMod val="50000"/>
                  <a:lumOff val="50000"/>
                </a:schemeClr>
              </a:solidFill>
              <a:latin typeface="Times New Roman" panose="02020603050405020304"/>
              <a:cs typeface="Times New Roman" panose="02020603050405020304"/>
            </a:endParaRPr>
          </a:p>
        </p:txBody>
      </p:sp>
      <p:pic>
        <p:nvPicPr>
          <p:cNvPr id="10" name="Content Placeholder 9"/>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2047875" y="1910556"/>
            <a:ext cx="8096250" cy="4181475"/>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7838</Words>
  <Application>WPS Presentation</Application>
  <PresentationFormat>Widescreen</PresentationFormat>
  <Paragraphs>319</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Times New Roman</vt:lpstr>
      <vt:lpstr>Microsoft YaHei</vt:lpstr>
      <vt:lpstr>Arial Unicode MS</vt:lpstr>
      <vt:lpstr>Calibri Light</vt:lpstr>
      <vt:lpstr>Calibri</vt:lpstr>
      <vt:lpstr>Calibri</vt:lpstr>
      <vt:lpstr>Office Theme</vt:lpstr>
      <vt:lpstr>“ARDUINO BASED REAL-TIME VIOLENCE DETECTION SYSTEM” USING DEEP LEARNING</vt:lpstr>
      <vt:lpstr>OVERVIEW</vt:lpstr>
      <vt:lpstr>DOMAIN INTRODUCTION</vt:lpstr>
      <vt:lpstr>ABSTRACT</vt:lpstr>
      <vt:lpstr>EXISTING SYSTEM</vt:lpstr>
      <vt:lpstr>PROPOSED SYSTEM</vt:lpstr>
      <vt:lpstr>OBJECTIVE</vt:lpstr>
      <vt:lpstr>SYSTEM REQUIREMENTS SPECIFICATION</vt:lpstr>
      <vt:lpstr>FLOW DIAGRAM</vt:lpstr>
      <vt:lpstr>SYSTEM ARCHITECTURE</vt:lpstr>
      <vt:lpstr>MODULES</vt:lpstr>
      <vt:lpstr>DATASET                                                         DATA PREPROCESSING </vt:lpstr>
      <vt:lpstr>TRAIN MODEL AND TESTING</vt:lpstr>
      <vt:lpstr>LIBRARIES USED</vt:lpstr>
      <vt:lpstr>PowerPoint 演示文稿</vt:lpstr>
      <vt:lpstr>CONCLUSION</vt:lpstr>
      <vt:lpstr>REFERENCE</vt:lpstr>
      <vt:lpstr>Any Queries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Animal detection in farms using open CV</dc:title>
  <dc:creator>Prajithkumar S</dc:creator>
  <cp:lastModifiedBy>AI&amp;DS Pravin B</cp:lastModifiedBy>
  <cp:revision>696</cp:revision>
  <dcterms:created xsi:type="dcterms:W3CDTF">2023-03-28T16:43:00Z</dcterms:created>
  <dcterms:modified xsi:type="dcterms:W3CDTF">2025-03-20T10:02:20Z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2023-03-28T16:44:34Z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f6316260-8f07-4576-93bd-be393ad9f05d</vt:lpwstr>
  </property>
  <property fmtid="{D5CDD505-2E9C-101B-9397-08002B2CF9AE}" pid="7" name="MSIP_Label_defa4170-0d19-0005-0004-bc88714345d2_ActionId">
    <vt:lpwstr>56841882-41b1-4d4b-9d4c-c007672e4418</vt:lpwstr>
  </property>
  <property fmtid="{D5CDD505-2E9C-101B-9397-08002B2CF9AE}" pid="8" name="MSIP_Label_defa4170-0d19-0005-0004-bc88714345d2_ContentBits">
    <vt:lpwstr>0</vt:lpwstr>
  </property>
  <property fmtid="{D5CDD505-2E9C-101B-9397-08002B2CF9AE}" pid="9" name="ICV">
    <vt:lpwstr>68A7A9F20A534C3BB6A77364658D97A4_13</vt:lpwstr>
  </property>
  <property fmtid="{D5CDD505-2E9C-101B-9397-08002B2CF9AE}" pid="10" name="KSOProductBuildVer">
    <vt:lpwstr>1033-12.2.0.20326</vt:lpwstr>
  </property>
</Properties>
</file>