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59" r:id="rId5"/>
    <p:sldId id="257" r:id="rId6"/>
    <p:sldId id="285" r:id="rId7"/>
    <p:sldId id="305" r:id="rId8"/>
    <p:sldId id="301" r:id="rId9"/>
    <p:sldId id="263" r:id="rId10"/>
    <p:sldId id="303" r:id="rId12"/>
    <p:sldId id="307" r:id="rId13"/>
    <p:sldId id="309" r:id="rId14"/>
    <p:sldId id="310" r:id="rId15"/>
    <p:sldId id="311" r:id="rId16"/>
    <p:sldId id="312" r:id="rId17"/>
    <p:sldId id="313" r:id="rId18"/>
    <p:sldId id="304" r:id="rId19"/>
    <p:sldId id="315" r:id="rId20"/>
    <p:sldId id="316" r:id="rId21"/>
    <p:sldId id="314" r:id="rId22"/>
    <p:sldId id="306"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showGuides="1">
      <p:cViewPr varScale="1">
        <p:scale>
          <a:sx n="85" d="100"/>
          <a:sy n="85" d="100"/>
        </p:scale>
        <p:origin x="581" y="48"/>
      </p:cViewPr>
      <p:guideLst>
        <p:guide orient="horz" pos="214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F0BF02-6119-43F5-BCE8-33CEF343E3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F0BF02-6119-43F5-BCE8-33CEF343E3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F0BF02-6119-43F5-BCE8-33CEF343E3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F0BF02-6119-43F5-BCE8-33CEF343E3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8F0BF02-6119-43F5-BCE8-33CEF343E3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8F0BF02-6119-43F5-BCE8-33CEF343E3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8F0BF02-6119-43F5-BCE8-33CEF343E34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8F0BF02-6119-43F5-BCE8-33CEF343E34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0BF02-6119-43F5-BCE8-33CEF343E34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8F0BF02-6119-43F5-BCE8-33CEF343E3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8F0BF02-6119-43F5-BCE8-33CEF343E3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0BF02-6119-43F5-BCE8-33CEF343E34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A99F-60C9-4DAA-A506-38EF672427E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8419" y="449539"/>
            <a:ext cx="8130927" cy="1099052"/>
          </a:xfrm>
        </p:spPr>
        <p:txBody>
          <a:bodyPr>
            <a:normAutofit/>
          </a:bodyPr>
          <a:lstStyle/>
          <a:p>
            <a:pPr>
              <a:lnSpc>
                <a:spcPct val="100000"/>
              </a:lnSpc>
            </a:pPr>
            <a:r>
              <a:rPr lang="en-US" sz="2400" b="1" dirty="0">
                <a:latin typeface="Times New Roman" panose="02020603050405020304"/>
                <a:cs typeface="Times New Roman" panose="02020603050405020304"/>
              </a:rPr>
              <a:t>“ARDUINO BASED REAL-TIME VIOLENCE DETECTION SYSTEM” USING DEEP LEARNING</a:t>
            </a:r>
            <a:endParaRPr lang="en-US" sz="2400" b="1" dirty="0">
              <a:latin typeface="Times New Roman" panose="02020603050405020304"/>
              <a:cs typeface="Times New Roman" panose="02020603050405020304"/>
            </a:endParaRPr>
          </a:p>
        </p:txBody>
      </p:sp>
      <p:sp>
        <p:nvSpPr>
          <p:cNvPr id="3" name="Subtitle 2"/>
          <p:cNvSpPr>
            <a:spLocks noGrp="1"/>
          </p:cNvSpPr>
          <p:nvPr>
            <p:ph type="subTitle" idx="1"/>
          </p:nvPr>
        </p:nvSpPr>
        <p:spPr>
          <a:xfrm>
            <a:off x="4009767" y="1695213"/>
            <a:ext cx="4333875" cy="2057401"/>
          </a:xfrm>
        </p:spPr>
        <p:txBody>
          <a:bodyPr vert="horz" lIns="91440" tIns="45720" rIns="91440" bIns="45720" rtlCol="0" anchor="t">
            <a:noAutofit/>
          </a:bodyPr>
          <a:lstStyle/>
          <a:p>
            <a:r>
              <a:rPr lang="en-US" sz="1600" b="1" dirty="0">
                <a:latin typeface="Times New Roman" panose="02020603050405020304"/>
                <a:cs typeface="Times New Roman" panose="02020603050405020304"/>
              </a:rPr>
              <a:t>PROJECT VIVA VOCE on 24/05/2025</a:t>
            </a:r>
            <a:endParaRPr lang="en-US" sz="600" dirty="0">
              <a:latin typeface="Times New Roman" panose="02020603050405020304"/>
              <a:cs typeface="Times New Roman" panose="02020603050405020304"/>
            </a:endParaRPr>
          </a:p>
          <a:p>
            <a:r>
              <a:rPr lang="en-US" sz="1600" b="1" dirty="0">
                <a:latin typeface="Times New Roman" panose="02020603050405020304"/>
                <a:cs typeface="Times New Roman" panose="02020603050405020304"/>
              </a:rPr>
              <a:t>Presented By</a:t>
            </a:r>
            <a:endParaRPr lang="en-US" sz="1600" b="1" dirty="0">
              <a:latin typeface="Times New Roman" panose="02020603050405020304"/>
              <a:cs typeface="Times New Roman" panose="02020603050405020304"/>
            </a:endParaRPr>
          </a:p>
          <a:p>
            <a:r>
              <a:rPr lang="en-US" sz="1600" b="1" dirty="0">
                <a:latin typeface="Times New Roman" panose="02020603050405020304"/>
                <a:cs typeface="Times New Roman" panose="02020603050405020304"/>
              </a:rPr>
              <a:t>BATCH -I</a:t>
            </a:r>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a:cs typeface="Times New Roman" panose="02020603050405020304"/>
              </a:rPr>
              <a:t>                   KISHORE.S               (211161021)</a:t>
            </a:r>
            <a:endParaRPr lang="en-US" sz="1400" b="1" dirty="0">
              <a:latin typeface="Times New Roman" panose="02020603050405020304"/>
              <a:cs typeface="Times New Roman" panose="02020603050405020304"/>
            </a:endParaRPr>
          </a:p>
          <a:p>
            <a:pPr algn="just"/>
            <a:r>
              <a:rPr lang="en-US" sz="1400" b="1" dirty="0">
                <a:latin typeface="Times New Roman" panose="02020603050405020304"/>
                <a:cs typeface="Times New Roman" panose="02020603050405020304"/>
              </a:rPr>
              <a:t>                   PRAVIN.B                  (211161034)</a:t>
            </a:r>
            <a:endParaRPr lang="en-US" sz="1400" b="1" dirty="0">
              <a:latin typeface="Times New Roman" panose="02020603050405020304"/>
              <a:cs typeface="Times New Roman" panose="02020603050405020304"/>
            </a:endParaRPr>
          </a:p>
          <a:p>
            <a:pPr algn="just"/>
            <a:r>
              <a:rPr lang="en-US" sz="1400" b="1" dirty="0">
                <a:latin typeface="Times New Roman" panose="02020603050405020304"/>
                <a:cs typeface="Times New Roman" panose="02020603050405020304"/>
              </a:rPr>
              <a:t>                   THAMIZHMANI.V   (211161052)</a:t>
            </a:r>
            <a:endParaRPr lang="en-US" sz="1400" dirty="0">
              <a:latin typeface="Times New Roman" panose="02020603050405020304"/>
              <a:cs typeface="Times New Roman" panose="02020603050405020304"/>
            </a:endParaRPr>
          </a:p>
          <a:p>
            <a:pPr algn="just"/>
            <a:r>
              <a:rPr lang="en-US" sz="1400" b="1" dirty="0">
                <a:latin typeface="Times New Roman" panose="02020603050405020304"/>
                <a:cs typeface="Times New Roman" panose="02020603050405020304"/>
              </a:rPr>
              <a:t>                   </a:t>
            </a:r>
            <a:r>
              <a:rPr lang="en-IN" sz="1600" b="1" dirty="0">
                <a:latin typeface="Times New Roman" panose="02020603050405020304"/>
                <a:cs typeface="Times New Roman" panose="02020603050405020304"/>
              </a:rPr>
              <a:t>VIII – Sem </a:t>
            </a:r>
            <a:r>
              <a:rPr lang="en-IN" sz="1600" b="1" dirty="0" err="1">
                <a:latin typeface="Times New Roman" panose="02020603050405020304"/>
                <a:cs typeface="Times New Roman" panose="02020603050405020304"/>
              </a:rPr>
              <a:t>B.Tech</a:t>
            </a:r>
            <a:r>
              <a:rPr lang="en-IN" sz="1600" b="1" dirty="0">
                <a:latin typeface="Times New Roman" panose="02020603050405020304"/>
                <a:cs typeface="Times New Roman" panose="02020603050405020304"/>
              </a:rPr>
              <a:t> AI&amp;DS</a:t>
            </a:r>
            <a:endParaRPr lang="en-US" sz="1600" dirty="0">
              <a:latin typeface="Times New Roman" panose="02020603050405020304"/>
              <a:cs typeface="Times New Roman" panose="02020603050405020304"/>
            </a:endParaRPr>
          </a:p>
          <a:p>
            <a:endParaRPr lang="en-IN" sz="1600" dirty="0">
              <a:latin typeface="Times New Roman" panose="02020603050405020304" pitchFamily="18" charset="0"/>
              <a:cs typeface="Times New Roman" panose="02020603050405020304" pitchFamily="18" charset="0"/>
            </a:endParaRPr>
          </a:p>
          <a:p>
            <a:endParaRPr lang="en-US" sz="100" b="1" dirty="0">
              <a:latin typeface="Times New Roman" panose="02020603050405020304" pitchFamily="18" charset="0"/>
              <a:cs typeface="Times New Roman" panose="02020603050405020304" pitchFamily="18" charset="0"/>
            </a:endParaRPr>
          </a:p>
        </p:txBody>
      </p:sp>
      <p:pic>
        <p:nvPicPr>
          <p:cNvPr id="4" name="image1.jpeg"/>
          <p:cNvPicPr>
            <a:picLocks noChangeAspect="1"/>
          </p:cNvPicPr>
          <p:nvPr/>
        </p:nvPicPr>
        <p:blipFill>
          <a:blip r:embed="rId1" cstate="print"/>
          <a:stretch>
            <a:fillRect/>
          </a:stretch>
        </p:blipFill>
        <p:spPr>
          <a:xfrm>
            <a:off x="806824" y="573364"/>
            <a:ext cx="1284557" cy="1052864"/>
          </a:xfrm>
          <a:prstGeom prst="rect">
            <a:avLst/>
          </a:prstGeom>
        </p:spPr>
      </p:pic>
      <p:pic>
        <p:nvPicPr>
          <p:cNvPr id="5" name="image2.jpeg"/>
          <p:cNvPicPr>
            <a:picLocks noChangeAspect="1"/>
          </p:cNvPicPr>
          <p:nvPr/>
        </p:nvPicPr>
        <p:blipFill>
          <a:blip r:embed="rId2" cstate="print"/>
          <a:stretch>
            <a:fillRect/>
          </a:stretch>
        </p:blipFill>
        <p:spPr>
          <a:xfrm>
            <a:off x="10416926" y="619552"/>
            <a:ext cx="1052864" cy="1052864"/>
          </a:xfrm>
          <a:prstGeom prst="rect">
            <a:avLst/>
          </a:prstGeom>
        </p:spPr>
      </p:pic>
      <p:sp>
        <p:nvSpPr>
          <p:cNvPr id="6" name="Subtitle 2"/>
          <p:cNvSpPr txBox="1"/>
          <p:nvPr/>
        </p:nvSpPr>
        <p:spPr>
          <a:xfrm>
            <a:off x="2353815" y="3963712"/>
            <a:ext cx="7493378" cy="14915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u="sng" dirty="0">
                <a:latin typeface="Times New Roman" panose="02020603050405020304" pitchFamily="18" charset="0"/>
                <a:cs typeface="Times New Roman" panose="02020603050405020304" pitchFamily="18" charset="0"/>
              </a:rPr>
              <a:t>Guided By</a:t>
            </a:r>
            <a:endParaRPr lang="en-US" sz="1600" b="1" u="sng"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Dr.S.Ananth,M.E.,MBA.,Ph.D..</a:t>
            </a:r>
            <a:endParaRPr lang="en-US" sz="16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HEAD OF THE DEPARTMENT</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DEPARTMENT OF ARTIFICIAL INTELLIGENCE AND DATA SCIENCE</a:t>
            </a:r>
            <a:endParaRPr lang="en-IN" sz="1400" b="1" dirty="0">
              <a:latin typeface="Times New Roman" panose="02020603050405020304" pitchFamily="18" charset="0"/>
              <a:cs typeface="Times New Roman" panose="02020603050405020304" pitchFamily="18" charset="0"/>
            </a:endParaRPr>
          </a:p>
        </p:txBody>
      </p:sp>
      <p:sp>
        <p:nvSpPr>
          <p:cNvPr id="7" name="Subtitle 2"/>
          <p:cNvSpPr txBox="1"/>
          <p:nvPr/>
        </p:nvSpPr>
        <p:spPr>
          <a:xfrm>
            <a:off x="3495418" y="5301496"/>
            <a:ext cx="5362574" cy="11289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MAHENDRA ENGINEERING COLLEGE</a:t>
            </a:r>
            <a:endParaRPr lang="en-US" sz="1600" b="1" dirty="0">
              <a:latin typeface="Times New Roman" panose="02020603050405020304" pitchFamily="18" charset="0"/>
              <a:cs typeface="Times New Roman" panose="02020603050405020304" pitchFamily="18" charset="0"/>
            </a:endParaRPr>
          </a:p>
          <a:p>
            <a:pPr>
              <a:lnSpc>
                <a:spcPct val="100000"/>
              </a:lnSpc>
            </a:pPr>
            <a:r>
              <a:rPr lang="en-US" sz="1200" b="1" dirty="0">
                <a:latin typeface="Times New Roman" panose="02020603050405020304" pitchFamily="18" charset="0"/>
                <a:cs typeface="Times New Roman" panose="02020603050405020304" pitchFamily="18" charset="0"/>
              </a:rPr>
              <a:t>(AUTONOMOUS)</a:t>
            </a:r>
            <a:endParaRPr lang="en-US" sz="1200" b="1" dirty="0">
              <a:latin typeface="Times New Roman" panose="02020603050405020304" pitchFamily="18" charset="0"/>
              <a:cs typeface="Times New Roman" panose="02020603050405020304" pitchFamily="18" charset="0"/>
            </a:endParaRPr>
          </a:p>
          <a:p>
            <a:pPr>
              <a:lnSpc>
                <a:spcPct val="100000"/>
              </a:lnSpc>
            </a:pPr>
            <a:r>
              <a:rPr lang="en-US" sz="1200" b="1" dirty="0">
                <a:latin typeface="Times New Roman" panose="02020603050405020304" pitchFamily="18" charset="0"/>
                <a:cs typeface="Times New Roman" panose="02020603050405020304" pitchFamily="18" charset="0"/>
              </a:rPr>
              <a:t>MAHENDRAPURI, NAMAKKAL Dt-637 503</a:t>
            </a:r>
            <a:endParaRPr lang="en-IN"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88894" y="6448420"/>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9" name="TextBox 8"/>
          <p:cNvSpPr txBox="1"/>
          <p:nvPr/>
        </p:nvSpPr>
        <p:spPr>
          <a:xfrm>
            <a:off x="4547650"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1340351" y="6484282"/>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SYSTEM ARCHITECTURE</a:t>
            </a:r>
            <a:endParaRPr lang="en-US" sz="2400" b="1" u="sng" dirty="0"/>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10</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pic>
        <p:nvPicPr>
          <p:cNvPr id="22" name="Content Placeholder 2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29529" y="1308847"/>
            <a:ext cx="8654428" cy="486811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MODULES</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11</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8" name="Content Placeholder 7"/>
          <p:cNvSpPr>
            <a:spLocks noGrp="1"/>
          </p:cNvSpPr>
          <p:nvPr>
            <p:ph idx="1"/>
          </p:nvPr>
        </p:nvSpPr>
        <p:spPr/>
        <p:txBody>
          <a:bodyPr>
            <a:normAutofit/>
          </a:bodyPr>
          <a:lstStyle/>
          <a:p>
            <a:pPr>
              <a:lnSpc>
                <a:spcPct val="150000"/>
              </a:lnSpc>
            </a:pPr>
            <a:r>
              <a:rPr lang="en-US" sz="2000" b="1" dirty="0">
                <a:latin typeface="Times New Roman" panose="02020603050405020304"/>
                <a:cs typeface="Times New Roman" panose="02020603050405020304"/>
              </a:rPr>
              <a:t>Module 1 :</a:t>
            </a:r>
            <a:r>
              <a:rPr lang="en-US" sz="2000" dirty="0">
                <a:latin typeface="Times New Roman" panose="02020603050405020304"/>
                <a:cs typeface="Times New Roman" panose="02020603050405020304"/>
              </a:rPr>
              <a:t> D</a:t>
            </a:r>
            <a:r>
              <a:rPr lang="en-IN" sz="2000" dirty="0" err="1">
                <a:latin typeface="Times New Roman" panose="02020603050405020304"/>
                <a:cs typeface="Times New Roman" panose="02020603050405020304"/>
              </a:rPr>
              <a:t>ata</a:t>
            </a:r>
            <a:r>
              <a:rPr lang="en-IN" sz="2000" dirty="0">
                <a:latin typeface="Times New Roman" panose="02020603050405020304"/>
                <a:cs typeface="Times New Roman" panose="02020603050405020304"/>
              </a:rPr>
              <a:t> Loading &amp;</a:t>
            </a:r>
            <a:r>
              <a:rPr lang="en-US" sz="2000" dirty="0">
                <a:latin typeface="Times New Roman" panose="02020603050405020304"/>
                <a:cs typeface="Times New Roman" panose="02020603050405020304"/>
              </a:rPr>
              <a:t> Processing</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a:cs typeface="Times New Roman" panose="02020603050405020304"/>
              </a:rPr>
              <a:t>Module 2 :</a:t>
            </a:r>
            <a:r>
              <a:rPr lang="en-US" sz="2000" dirty="0">
                <a:latin typeface="Times New Roman" panose="02020603050405020304"/>
                <a:cs typeface="Times New Roman" panose="02020603050405020304"/>
              </a:rPr>
              <a:t> Train and Test Model</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a:cs typeface="Times New Roman" panose="02020603050405020304"/>
              </a:rPr>
              <a:t>Module 3 : </a:t>
            </a:r>
            <a:r>
              <a:rPr lang="en-US" sz="2000" dirty="0">
                <a:latin typeface="Times New Roman" panose="02020603050405020304"/>
                <a:cs typeface="Times New Roman" panose="02020603050405020304"/>
              </a:rPr>
              <a:t> </a:t>
            </a:r>
            <a:r>
              <a:rPr lang="en-US" altLang="en-US" sz="2000" dirty="0">
                <a:latin typeface="Times New Roman" panose="02020603050405020304"/>
                <a:cs typeface="Times New Roman" panose="02020603050405020304"/>
              </a:rPr>
              <a:t>Camera Capture</a:t>
            </a:r>
            <a:endParaRPr lang="en-US" altLang="en-US" sz="2000" dirty="0">
              <a:latin typeface="Times New Roman" panose="02020603050405020304"/>
              <a:cs typeface="Times New Roman" panose="02020603050405020304"/>
            </a:endParaRPr>
          </a:p>
          <a:p>
            <a:pPr>
              <a:lnSpc>
                <a:spcPct val="150000"/>
              </a:lnSpc>
            </a:pPr>
            <a:r>
              <a:rPr lang="en-US" sz="2000" b="1" dirty="0">
                <a:latin typeface="Times New Roman" panose="02020603050405020304"/>
                <a:cs typeface="Times New Roman" panose="02020603050405020304"/>
              </a:rPr>
              <a:t>Module 4 :</a:t>
            </a:r>
            <a:r>
              <a:rPr lang="en-US" sz="2000" dirty="0">
                <a:latin typeface="Times New Roman" panose="02020603050405020304"/>
                <a:cs typeface="Times New Roman" panose="02020603050405020304"/>
              </a:rPr>
              <a:t> Content Analysis</a:t>
            </a:r>
            <a:endParaRPr lang="en-US" sz="2000" dirty="0">
              <a:latin typeface="Times New Roman" panose="02020603050405020304"/>
              <a:cs typeface="Times New Roman" panose="02020603050405020304"/>
            </a:endParaRPr>
          </a:p>
          <a:p>
            <a:pPr>
              <a:lnSpc>
                <a:spcPct val="150000"/>
              </a:lnSpc>
            </a:pPr>
            <a:r>
              <a:rPr lang="en-US" sz="2000" b="1" dirty="0">
                <a:latin typeface="Times New Roman" panose="02020603050405020304"/>
                <a:cs typeface="Times New Roman" panose="02020603050405020304"/>
              </a:rPr>
              <a:t>Module 5 : </a:t>
            </a:r>
            <a:r>
              <a:rPr lang="en-US" altLang="en-US" sz="2000" dirty="0">
                <a:latin typeface="Times New Roman" panose="02020603050405020304" pitchFamily="18" charset="0"/>
                <a:cs typeface="Times New Roman" panose="02020603050405020304" pitchFamily="18" charset="0"/>
              </a:rPr>
              <a:t>Buzzer Alert</a:t>
            </a:r>
            <a:endParaRPr lang="en-US" alt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847" y="1127653"/>
            <a:ext cx="10515600" cy="1325563"/>
          </a:xfrm>
        </p:spPr>
        <p:txBody>
          <a:bodyPr>
            <a:normAutofit/>
          </a:bodyPr>
          <a:lstStyle/>
          <a:p>
            <a:r>
              <a:rPr lang="en-US" sz="2400" b="1" u="sng" dirty="0">
                <a:latin typeface="Times New Roman" panose="02020603050405020304" pitchFamily="18" charset="0"/>
                <a:cs typeface="Times New Roman" panose="02020603050405020304" pitchFamily="18" charset="0"/>
              </a:rPr>
              <a:t>DATASET</a:t>
            </a:r>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DATA PREPROCESSING </a:t>
            </a:r>
            <a:endParaRPr lang="en-US" sz="2400" b="1" u="sng" dirty="0"/>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12</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3" name="TextBox 2"/>
          <p:cNvSpPr txBox="1"/>
          <p:nvPr/>
        </p:nvSpPr>
        <p:spPr>
          <a:xfrm>
            <a:off x="1054847" y="2538721"/>
            <a:ext cx="4840942" cy="2584450"/>
          </a:xfrm>
          <a:prstGeom prst="rect">
            <a:avLst/>
          </a:prstGeom>
          <a:noFill/>
        </p:spPr>
        <p:txBody>
          <a:bodyPr wrap="square" rtlCol="0">
            <a:spAutoFit/>
          </a:bodyPr>
          <a:lstStyle/>
          <a:p>
            <a:pPr>
              <a:lnSpc>
                <a:spcPct val="150000"/>
              </a:lnSpc>
            </a:pPr>
            <a:r>
              <a:rPr lang="en-US" altLang="en-US" b="1" dirty="0">
                <a:latin typeface="Times New Roman" panose="02020603050405020304" pitchFamily="18" charset="0"/>
                <a:cs typeface="Times New Roman" panose="02020603050405020304" pitchFamily="18" charset="0"/>
              </a:rPr>
              <a:t>Collect Data:</a:t>
            </a:r>
            <a:r>
              <a:rPr lang="en-US" altLang="en-US" dirty="0">
                <a:latin typeface="Times New Roman" panose="02020603050405020304" pitchFamily="18" charset="0"/>
                <a:cs typeface="Times New Roman" panose="02020603050405020304" pitchFamily="18" charset="0"/>
              </a:rPr>
              <a:t> Gather a diverse set of video clips, including both violent and non-violent actions.</a:t>
            </a:r>
            <a:endParaRPr lang="en-US" altLang="en-US" dirty="0">
              <a:latin typeface="Times New Roman" panose="02020603050405020304" pitchFamily="18" charset="0"/>
              <a:cs typeface="Times New Roman" panose="02020603050405020304" pitchFamily="18" charset="0"/>
            </a:endParaRPr>
          </a:p>
          <a:p>
            <a:pPr>
              <a:lnSpc>
                <a:spcPct val="150000"/>
              </a:lnSpc>
            </a:pPr>
            <a:r>
              <a:rPr lang="en-US" altLang="en-US" b="1" dirty="0">
                <a:latin typeface="Times New Roman" panose="02020603050405020304" pitchFamily="18" charset="0"/>
                <a:cs typeface="Times New Roman" panose="02020603050405020304" pitchFamily="18" charset="0"/>
              </a:rPr>
              <a:t>Label Data: </a:t>
            </a:r>
            <a:r>
              <a:rPr lang="en-US" altLang="en-US" dirty="0">
                <a:latin typeface="Times New Roman" panose="02020603050405020304" pitchFamily="18" charset="0"/>
                <a:cs typeface="Times New Roman" panose="02020603050405020304" pitchFamily="18" charset="0"/>
              </a:rPr>
              <a:t>Manually label the video clips as "violent" or "non-violent".</a:t>
            </a:r>
            <a:endParaRPr lang="en-US" altLang="en-US" dirty="0">
              <a:latin typeface="Times New Roman" panose="02020603050405020304" pitchFamily="18" charset="0"/>
              <a:cs typeface="Times New Roman" panose="02020603050405020304" pitchFamily="18" charset="0"/>
            </a:endParaRPr>
          </a:p>
          <a:p>
            <a:pPr>
              <a:lnSpc>
                <a:spcPct val="150000"/>
              </a:lnSpc>
            </a:pPr>
            <a:r>
              <a:rPr lang="en-US" altLang="en-US" b="1" dirty="0">
                <a:latin typeface="Times New Roman" panose="02020603050405020304" pitchFamily="18" charset="0"/>
                <a:cs typeface="Times New Roman" panose="02020603050405020304" pitchFamily="18" charset="0"/>
              </a:rPr>
              <a:t>Split Data:</a:t>
            </a:r>
            <a:r>
              <a:rPr lang="en-US" altLang="en-US" dirty="0">
                <a:latin typeface="Times New Roman" panose="02020603050405020304" pitchFamily="18" charset="0"/>
                <a:cs typeface="Times New Roman" panose="02020603050405020304" pitchFamily="18" charset="0"/>
              </a:rPr>
              <a:t> Divide the video clips into training, validation, and test sets.</a:t>
            </a:r>
            <a:endParaRPr lang="en-US"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555197" y="2453216"/>
            <a:ext cx="4186517" cy="2999740"/>
          </a:xfrm>
          <a:prstGeom prst="rect">
            <a:avLst/>
          </a:prstGeom>
          <a:noFill/>
        </p:spPr>
        <p:txBody>
          <a:bodyPr wrap="square" rtlCol="0">
            <a:spAutoFit/>
          </a:bodyPr>
          <a:lstStyle/>
          <a:p>
            <a:pPr>
              <a:lnSpc>
                <a:spcPct val="150000"/>
              </a:lnSpc>
            </a:pPr>
            <a:r>
              <a:rPr lang="en-US" altLang="en-US" b="1" dirty="0">
                <a:latin typeface="Times New Roman" panose="02020603050405020304" pitchFamily="18" charset="0"/>
                <a:cs typeface="Times New Roman" panose="02020603050405020304" pitchFamily="18" charset="0"/>
              </a:rPr>
              <a:t>Preprocess Data: </a:t>
            </a:r>
            <a:r>
              <a:rPr lang="en-US" altLang="en-US" dirty="0">
                <a:latin typeface="Times New Roman" panose="02020603050405020304" pitchFamily="18" charset="0"/>
                <a:cs typeface="Times New Roman" panose="02020603050405020304" pitchFamily="18" charset="0"/>
              </a:rPr>
              <a:t>Resize video frames to a uniform size (128x128) and normalize pixel values.</a:t>
            </a:r>
            <a:endParaRPr lang="en-US" altLang="en-US" dirty="0">
              <a:latin typeface="Times New Roman" panose="02020603050405020304" pitchFamily="18" charset="0"/>
              <a:cs typeface="Times New Roman" panose="02020603050405020304" pitchFamily="18" charset="0"/>
            </a:endParaRPr>
          </a:p>
          <a:p>
            <a:pPr>
              <a:lnSpc>
                <a:spcPct val="150000"/>
              </a:lnSpc>
            </a:pPr>
            <a:r>
              <a:rPr lang="en-US" altLang="en-US" b="1" dirty="0">
                <a:latin typeface="Times New Roman" panose="02020603050405020304" pitchFamily="18" charset="0"/>
                <a:cs typeface="Times New Roman" panose="02020603050405020304" pitchFamily="18" charset="0"/>
              </a:rPr>
              <a:t>Augment Data:</a:t>
            </a:r>
            <a:r>
              <a:rPr lang="en-US" altLang="en-US" dirty="0">
                <a:latin typeface="Times New Roman" panose="02020603050405020304" pitchFamily="18" charset="0"/>
                <a:cs typeface="Times New Roman" panose="02020603050405020304" pitchFamily="18" charset="0"/>
              </a:rPr>
              <a:t> Apply transformations such as rotation, flipping, and cropping to individual frames within the video clips to increase dataset diversity.</a:t>
            </a:r>
            <a:endParaRPr lang="en-US" altLang="en-US" dirty="0">
              <a:latin typeface="Times New Roman" panose="02020603050405020304" pitchFamily="18" charset="0"/>
              <a:cs typeface="Times New Roman" panose="02020603050405020304" pitchFamily="18" charset="0"/>
            </a:endParaRPr>
          </a:p>
        </p:txBody>
      </p:sp>
      <p:pic>
        <p:nvPicPr>
          <p:cNvPr id="12" name="image1.jpeg"/>
          <p:cNvPicPr>
            <a:picLocks noChangeAspect="1"/>
          </p:cNvPicPr>
          <p:nvPr/>
        </p:nvPicPr>
        <p:blipFill>
          <a:blip r:embed="rId1" cstate="print"/>
          <a:stretch>
            <a:fillRect/>
          </a:stretch>
        </p:blipFill>
        <p:spPr>
          <a:xfrm>
            <a:off x="10535397" y="608965"/>
            <a:ext cx="1035050" cy="848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TRAIN MODEL AND TESTING</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13</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7" name="Content Placeholder 6"/>
          <p:cNvSpPr>
            <a:spLocks noGrp="1"/>
          </p:cNvSpPr>
          <p:nvPr>
            <p:ph idx="1"/>
          </p:nvPr>
        </p:nvSpPr>
        <p:spPr/>
        <p:txBody>
          <a:bodyPr>
            <a:normAutofit/>
          </a:bodyPr>
          <a:lstStyle/>
          <a:p>
            <a:pPr>
              <a:lnSpc>
                <a:spcPct val="150000"/>
              </a:lnSpc>
            </a:pPr>
            <a:r>
              <a:rPr lang="en-US" altLang="en-US" sz="1800" dirty="0">
                <a:latin typeface="Times New Roman" panose="02020603050405020304" pitchFamily="18" charset="0"/>
                <a:cs typeface="Times New Roman" panose="02020603050405020304" pitchFamily="18" charset="0"/>
              </a:rPr>
              <a:t>The model was trained using a loss function appropriate for binary classification (likely binary cross-entropy). An optimization algorithm (likely Adam or SGD) was used to update the model's weights. The model was trained iteratively using a dataset of labeled video frames, aiming to minimize the loss and improve accuracy.</a:t>
            </a:r>
            <a:endParaRPr lang="en-US" alt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Once the model is trained, </a:t>
            </a:r>
            <a:r>
              <a:rPr lang="en-US" altLang="en-US" sz="1800" dirty="0">
                <a:latin typeface="Times New Roman" panose="02020603050405020304" pitchFamily="18" charset="0"/>
                <a:cs typeface="Times New Roman" panose="02020603050405020304" pitchFamily="18" charset="0"/>
              </a:rPr>
              <a:t>the model's performance was evaluated. Initially, the model was tested on a validation dataset, separate from the training data. Performance metrics, including accuracy, precision, recall, and F1-score, were calculated to assess the model's effectiveness.</a:t>
            </a:r>
            <a:endParaRPr lang="en-US" altLang="en-US" sz="1800" dirty="0">
              <a:latin typeface="Times New Roman" panose="02020603050405020304" pitchFamily="18" charset="0"/>
              <a:cs typeface="Times New Roman" panose="02020603050405020304" pitchFamily="18" charset="0"/>
            </a:endParaRPr>
          </a:p>
        </p:txBody>
      </p:sp>
      <p:pic>
        <p:nvPicPr>
          <p:cNvPr id="8" name="image1.jpeg"/>
          <p:cNvPicPr>
            <a:picLocks noChangeAspect="1"/>
          </p:cNvPicPr>
          <p:nvPr/>
        </p:nvPicPr>
        <p:blipFill>
          <a:blip r:embed="rId1" cstate="print"/>
          <a:stretch>
            <a:fillRect/>
          </a:stretch>
        </p:blipFill>
        <p:spPr>
          <a:xfrm>
            <a:off x="10535397" y="608965"/>
            <a:ext cx="1035050" cy="848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LIBRARIES USED</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14</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14" name="Rectangle 1"/>
          <p:cNvSpPr>
            <a:spLocks noGrp="1" noChangeArrowheads="1"/>
          </p:cNvSpPr>
          <p:nvPr>
            <p:ph idx="1"/>
          </p:nvPr>
        </p:nvSpPr>
        <p:spPr bwMode="auto">
          <a:xfrm>
            <a:off x="838200" y="2229170"/>
            <a:ext cx="10482580" cy="239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l" eaLnBrk="0" fontAlgn="base" hangingPunct="0">
              <a:lnSpc>
                <a:spcPct val="150000"/>
              </a:lnSpc>
              <a:spcBef>
                <a:spcPct val="0"/>
              </a:spcBef>
              <a:spcAft>
                <a:spcPct val="0"/>
              </a:spcAft>
            </a:pPr>
            <a:r>
              <a:rPr lang="en-US" altLang="en-US" sz="2000" b="1" dirty="0">
                <a:ln>
                  <a:noFill/>
                </a:ln>
                <a:effectLst/>
                <a:latin typeface="Times New Roman" panose="02020603050405020304" pitchFamily="18" charset="0"/>
                <a:cs typeface="Times New Roman" panose="02020603050405020304" pitchFamily="18" charset="0"/>
                <a:sym typeface="+mn-ea"/>
              </a:rPr>
              <a:t>TensorFlow/Keras:</a:t>
            </a:r>
            <a:r>
              <a:rPr lang="en-US" altLang="en-US" sz="2000" dirty="0">
                <a:ln>
                  <a:noFill/>
                </a:ln>
                <a:effectLst/>
                <a:latin typeface="Times New Roman" panose="02020603050405020304" pitchFamily="18" charset="0"/>
                <a:cs typeface="Times New Roman" panose="02020603050405020304" pitchFamily="18" charset="0"/>
                <a:sym typeface="+mn-ea"/>
              </a:rPr>
              <a:t> For Training and using the trained AI model (modelnew.h5).</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eaLnBrk="0" fontAlgn="base" hangingPunct="0">
              <a:lnSpc>
                <a:spcPct val="150000"/>
              </a:lnSpc>
              <a:spcBef>
                <a:spcPct val="0"/>
              </a:spcBef>
              <a:spcAft>
                <a:spcPct val="0"/>
              </a:spcAft>
            </a:pPr>
            <a:r>
              <a:rPr lang="en-US" altLang="en-US" sz="2000" b="1" dirty="0">
                <a:ln>
                  <a:noFill/>
                </a:ln>
                <a:effectLst/>
                <a:latin typeface="Times New Roman" panose="02020603050405020304" pitchFamily="18" charset="0"/>
                <a:cs typeface="Times New Roman" panose="02020603050405020304" pitchFamily="18" charset="0"/>
                <a:sym typeface="+mn-ea"/>
              </a:rPr>
              <a:t>OpenCV (cv2):</a:t>
            </a:r>
            <a:r>
              <a:rPr lang="en-US" altLang="en-US" sz="2000" dirty="0">
                <a:ln>
                  <a:noFill/>
                </a:ln>
                <a:effectLst/>
                <a:latin typeface="Times New Roman" panose="02020603050405020304" pitchFamily="18" charset="0"/>
                <a:cs typeface="Times New Roman" panose="02020603050405020304" pitchFamily="18" charset="0"/>
                <a:sym typeface="+mn-ea"/>
              </a:rPr>
              <a:t> For video capture, frame extraction, image processing, and saving video evidence.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eaLnBrk="0" fontAlgn="base" hangingPunct="0">
              <a:lnSpc>
                <a:spcPct val="150000"/>
              </a:lnSpc>
              <a:spcBef>
                <a:spcPct val="0"/>
              </a:spcBef>
              <a:spcAft>
                <a:spcPct val="0"/>
              </a:spcAft>
            </a:pPr>
            <a:r>
              <a:rPr lang="en-US" altLang="en-US" sz="2000" b="1" dirty="0">
                <a:ln>
                  <a:noFill/>
                </a:ln>
                <a:effectLst/>
                <a:latin typeface="Times New Roman" panose="02020603050405020304" pitchFamily="18" charset="0"/>
                <a:cs typeface="Times New Roman" panose="02020603050405020304" pitchFamily="18" charset="0"/>
                <a:sym typeface="+mn-ea"/>
              </a:rPr>
              <a:t>NumPy:</a:t>
            </a:r>
            <a:r>
              <a:rPr lang="en-US" altLang="en-US" sz="2000" dirty="0">
                <a:ln>
                  <a:noFill/>
                </a:ln>
                <a:effectLst/>
                <a:latin typeface="Times New Roman" panose="02020603050405020304" pitchFamily="18" charset="0"/>
                <a:cs typeface="Times New Roman" panose="02020603050405020304" pitchFamily="18" charset="0"/>
                <a:sym typeface="+mn-ea"/>
              </a:rPr>
              <a:t> For numerical operations (For array manipulation for image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eaLnBrk="0" fontAlgn="base" hangingPunct="0">
              <a:lnSpc>
                <a:spcPct val="150000"/>
              </a:lnSpc>
              <a:spcBef>
                <a:spcPct val="0"/>
              </a:spcBef>
              <a:spcAft>
                <a:spcPct val="0"/>
              </a:spcAft>
            </a:pPr>
            <a:r>
              <a:rPr lang="en-US" altLang="en-US" sz="2000" b="1" dirty="0">
                <a:ln>
                  <a:noFill/>
                </a:ln>
                <a:effectLst/>
                <a:latin typeface="Times New Roman" panose="02020603050405020304" pitchFamily="18" charset="0"/>
                <a:cs typeface="Times New Roman" panose="02020603050405020304" pitchFamily="18" charset="0"/>
                <a:sym typeface="+mn-ea"/>
              </a:rPr>
              <a:t>Time:</a:t>
            </a:r>
            <a:r>
              <a:rPr lang="en-US" altLang="en-US" sz="2000" dirty="0">
                <a:ln>
                  <a:noFill/>
                </a:ln>
                <a:effectLst/>
                <a:latin typeface="Times New Roman" panose="02020603050405020304" pitchFamily="18" charset="0"/>
                <a:cs typeface="Times New Roman" panose="02020603050405020304" pitchFamily="18" charset="0"/>
                <a:sym typeface="+mn-ea"/>
              </a:rPr>
              <a:t> For timing the duration of violence events.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eaLnBrk="0" fontAlgn="base" hangingPunct="0">
              <a:lnSpc>
                <a:spcPct val="150000"/>
              </a:lnSpc>
              <a:spcBef>
                <a:spcPct val="0"/>
              </a:spcBef>
              <a:spcAft>
                <a:spcPct val="0"/>
              </a:spcAft>
            </a:pPr>
            <a:r>
              <a:rPr lang="en-US" altLang="en-US" sz="2000" b="1" dirty="0">
                <a:ln>
                  <a:noFill/>
                </a:ln>
                <a:effectLst/>
                <a:latin typeface="Times New Roman" panose="02020603050405020304" pitchFamily="18" charset="0"/>
                <a:cs typeface="Times New Roman" panose="02020603050405020304" pitchFamily="18" charset="0"/>
                <a:sym typeface="+mn-ea"/>
              </a:rPr>
              <a:t>OS:</a:t>
            </a:r>
            <a:r>
              <a:rPr lang="en-US" altLang="en-US" sz="2000" dirty="0">
                <a:ln>
                  <a:noFill/>
                </a:ln>
                <a:effectLst/>
                <a:latin typeface="Times New Roman" panose="02020603050405020304" pitchFamily="18" charset="0"/>
                <a:cs typeface="Times New Roman" panose="02020603050405020304" pitchFamily="18" charset="0"/>
                <a:sym typeface="+mn-ea"/>
              </a:rPr>
              <a:t> For file system operations (e.g., saving video files).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rPr>
              <a:t>MEC-VII Sem. AI&amp;DS-Project Work (Phase-I)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rPr>
              <a:t>04/10/2024</a:t>
            </a:r>
            <a:endParaRPr lang="en-US" sz="1200" dirty="0">
              <a:solidFill>
                <a:schemeClr val="tx1">
                  <a:lumMod val="50000"/>
                  <a:lumOff val="50000"/>
                </a:schemeClr>
              </a:solidFill>
              <a:latin typeface="Times New Roman" panose="02020603050405020304"/>
              <a:cs typeface="Times New Roman" panose="02020603050405020304"/>
            </a:endParaRPr>
          </a:p>
          <a:p>
            <a:endParaRPr lang="en-US" sz="1200" dirty="0">
              <a:solidFill>
                <a:schemeClr val="tx1">
                  <a:lumMod val="50000"/>
                  <a:lumOff val="50000"/>
                </a:schemeClr>
              </a:solidFill>
              <a:latin typeface="Times New Roman" panose="02020603050405020304"/>
              <a:cs typeface="Times New Roman" panose="02020603050405020304"/>
            </a:endParaRPr>
          </a:p>
        </p:txBody>
      </p:sp>
      <p:graphicFrame>
        <p:nvGraphicFramePr>
          <p:cNvPr id="3" name="Table 6"/>
          <p:cNvGraphicFramePr>
            <a:graphicFrameLocks noGrp="1"/>
          </p:cNvGraphicFramePr>
          <p:nvPr>
            <p:ph idx="1"/>
          </p:nvPr>
        </p:nvGraphicFramePr>
        <p:xfrm>
          <a:off x="0" y="-30460"/>
          <a:ext cx="12320337" cy="6858000"/>
        </p:xfrm>
        <a:graphic>
          <a:graphicData uri="http://schemas.openxmlformats.org/drawingml/2006/table">
            <a:tbl>
              <a:tblPr firstRow="1" bandRow="1">
                <a:tableStyleId>{5C22544A-7EE6-4342-B048-85BDC9FD1C3A}</a:tableStyleId>
              </a:tblPr>
              <a:tblGrid>
                <a:gridCol w="4106779"/>
                <a:gridCol w="4106779"/>
                <a:gridCol w="4106779"/>
              </a:tblGrid>
              <a:tr h="6858000">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CAMERA CAPTURE </a:t>
                      </a:r>
                      <a:endParaRPr lang="en-US" b="1" u="sng"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p>
                      <a:pPr algn="l"/>
                      <a:r>
                        <a:rPr lang="en-US" altLang="en-US" b="0" dirty="0">
                          <a:solidFill>
                            <a:schemeClr val="tx1"/>
                          </a:solidFill>
                          <a:latin typeface="Times New Roman" panose="02020603050405020304" pitchFamily="18" charset="0"/>
                          <a:cs typeface="Times New Roman" panose="02020603050405020304" pitchFamily="18" charset="0"/>
                        </a:rPr>
                        <a:t>The camera capture process involves taking snapshots of the video feed from the webcam at regular intervals. This is done using the OpenCV (cv2) library, which captures individual frames from the video stream.</a:t>
                      </a:r>
                      <a:endParaRPr lang="en-US" altLang="en-US" b="0"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CONTENT  ANALYSIS</a:t>
                      </a:r>
                      <a:endParaRPr lang="en-US" b="1" u="sng"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p>
                      <a:pPr algn="l"/>
                      <a:r>
                        <a:rPr lang="en-US" altLang="en-US" b="0" dirty="0">
                          <a:solidFill>
                            <a:schemeClr val="tx1"/>
                          </a:solidFill>
                          <a:latin typeface="Times New Roman" panose="02020603050405020304" pitchFamily="18" charset="0"/>
                          <a:cs typeface="Times New Roman" panose="02020603050405020304" pitchFamily="18" charset="0"/>
                        </a:rPr>
                        <a:t>Once the video frame is captured, it is resized and normalized and sent to the pre-trained AI model (modelnew.h5) for analysis. The model determines if the frame contains violent activity</a:t>
                      </a:r>
                      <a:endParaRPr lang="en-US" altLang="en-US"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ALERT BUZZER</a:t>
                      </a:r>
                      <a:endParaRPr lang="en-US" b="1" u="sng"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p>
                      <a:pPr algn="l"/>
                      <a:r>
                        <a:rPr lang="en-US" altLang="en-US" b="0" dirty="0">
                          <a:solidFill>
                            <a:schemeClr val="tx1"/>
                          </a:solidFill>
                          <a:latin typeface="Times New Roman" panose="02020603050405020304" pitchFamily="18" charset="0"/>
                          <a:cs typeface="Times New Roman" panose="02020603050405020304" pitchFamily="18" charset="0"/>
                        </a:rPr>
                        <a:t>If the analysis determines that the frame contains violent activity, a message is printed to the console, and a video clip of the preceding frames is saved to the local file system. This provides evidence of the detected violence.</a:t>
                      </a:r>
                      <a:endParaRPr lang="en-US" altLang="en-US"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r>
            </a:tbl>
          </a:graphicData>
        </a:graphic>
      </p:graphicFrame>
      <p:pic>
        <p:nvPicPr>
          <p:cNvPr id="9" name="Picture 8"/>
          <p:cNvPicPr>
            <a:picLocks noChangeAspect="1"/>
          </p:cNvPicPr>
          <p:nvPr/>
        </p:nvPicPr>
        <p:blipFill>
          <a:blip r:embed="rId1"/>
          <a:srcRect b="11932"/>
          <a:stretch>
            <a:fillRect/>
          </a:stretch>
        </p:blipFill>
        <p:spPr>
          <a:xfrm>
            <a:off x="4255135" y="3993515"/>
            <a:ext cx="3667760" cy="2005965"/>
          </a:xfrm>
          <a:prstGeom prst="rect">
            <a:avLst/>
          </a:prstGeom>
        </p:spPr>
      </p:pic>
      <p:pic>
        <p:nvPicPr>
          <p:cNvPr id="13" name="image1.jpeg"/>
          <p:cNvPicPr>
            <a:picLocks noChangeAspect="1"/>
          </p:cNvPicPr>
          <p:nvPr/>
        </p:nvPicPr>
        <p:blipFill>
          <a:blip r:embed="rId2" cstate="print"/>
          <a:stretch>
            <a:fillRect/>
          </a:stretch>
        </p:blipFill>
        <p:spPr>
          <a:xfrm>
            <a:off x="10553327" y="582070"/>
            <a:ext cx="1035050" cy="848360"/>
          </a:xfrm>
          <a:prstGeom prst="rect">
            <a:avLst/>
          </a:prstGeom>
        </p:spPr>
      </p:pic>
      <p:pic>
        <p:nvPicPr>
          <p:cNvPr id="2" name="Picture 1" descr="Screenshot 2025-03-20 145236"/>
          <p:cNvPicPr>
            <a:picLocks noChangeAspect="1"/>
          </p:cNvPicPr>
          <p:nvPr/>
        </p:nvPicPr>
        <p:blipFill>
          <a:blip r:embed="rId3"/>
          <a:stretch>
            <a:fillRect/>
          </a:stretch>
        </p:blipFill>
        <p:spPr>
          <a:xfrm>
            <a:off x="90805" y="4001135"/>
            <a:ext cx="3764915" cy="1998345"/>
          </a:xfrm>
          <a:prstGeom prst="rect">
            <a:avLst/>
          </a:prstGeom>
        </p:spPr>
      </p:pic>
      <p:pic>
        <p:nvPicPr>
          <p:cNvPr id="8" name="Picture 7"/>
          <p:cNvPicPr/>
          <p:nvPr/>
        </p:nvPicPr>
        <p:blipFill>
          <a:blip r:embed="rId4"/>
          <a:stretch>
            <a:fillRect/>
          </a:stretch>
        </p:blipFill>
        <p:spPr>
          <a:xfrm>
            <a:off x="8383270" y="4001135"/>
            <a:ext cx="2957195" cy="20300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HARDWARE SETUP</a:t>
            </a:r>
            <a:endParaRPr lang="en-US" sz="2400" b="1" u="sng" dirty="0">
              <a:latin typeface="Times New Roman" panose="02020603050405020304" pitchFamily="18" charset="0"/>
              <a:cs typeface="Times New Roman" panose="02020603050405020304" pitchFamily="18" charset="0"/>
            </a:endParaRPr>
          </a:p>
        </p:txBody>
      </p:sp>
      <p:pic>
        <p:nvPicPr>
          <p:cNvPr id="8" name="Content Placeholder 7" descr="WhatsApp Image 2025-05-09 at 07.54.33_c72b3eca"/>
          <p:cNvPicPr>
            <a:picLocks noChangeAspect="1"/>
          </p:cNvPicPr>
          <p:nvPr>
            <p:ph idx="1"/>
          </p:nvPr>
        </p:nvPicPr>
        <p:blipFill>
          <a:blip r:embed="rId1"/>
          <a:srcRect b="10973"/>
          <a:stretch>
            <a:fillRect/>
          </a:stretch>
        </p:blipFill>
        <p:spPr>
          <a:xfrm>
            <a:off x="2769870" y="1678940"/>
            <a:ext cx="3515360" cy="4173220"/>
          </a:xfrm>
          <a:prstGeom prst="rect">
            <a:avLst/>
          </a:prstGeom>
        </p:spPr>
      </p:pic>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343649"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a:cs typeface="Times New Roman" panose="02020603050405020304"/>
              </a:rPr>
              <a:t>16</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2" cstate="print"/>
          <a:stretch>
            <a:fillRect/>
          </a:stretch>
        </p:blipFill>
        <p:spPr>
          <a:xfrm>
            <a:off x="10535397" y="608965"/>
            <a:ext cx="1035050" cy="848360"/>
          </a:xfrm>
          <a:prstGeom prst="rect">
            <a:avLst/>
          </a:prstGeom>
        </p:spPr>
      </p:pic>
      <p:sp>
        <p:nvSpPr>
          <p:cNvPr id="9" name="Text Box 8"/>
          <p:cNvSpPr txBox="1"/>
          <p:nvPr/>
        </p:nvSpPr>
        <p:spPr>
          <a:xfrm>
            <a:off x="7292340" y="1690370"/>
            <a:ext cx="4064000" cy="4070350"/>
          </a:xfrm>
          <a:prstGeom prst="rect">
            <a:avLst/>
          </a:prstGeom>
          <a:noFill/>
        </p:spPr>
        <p:txBody>
          <a:bodyPr wrap="square" rtlCol="0">
            <a:noAutofit/>
          </a:bodyPr>
          <a:p>
            <a:r>
              <a:rPr lang="en-US" b="1">
                <a:latin typeface="Times New Roman" panose="02020603050405020304" pitchFamily="18" charset="0"/>
                <a:cs typeface="Times New Roman" panose="02020603050405020304" pitchFamily="18" charset="0"/>
              </a:rPr>
              <a:t>COMPONENTS :</a:t>
            </a:r>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1.Arduino Uno</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2.ESP32</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3.Buzzer</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4.Resistor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5.Power supply</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6.Wire</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sym typeface="+mn-ea"/>
              </a:rPr>
              <a:t>CAMERA CAPTURE SCREENSHOT</a:t>
            </a:r>
            <a:endParaRPr lang="en-US" sz="2400" b="1" u="sng" dirty="0">
              <a:latin typeface="Times New Roman" panose="02020603050405020304" pitchFamily="18" charset="0"/>
              <a:cs typeface="Times New Roman" panose="02020603050405020304" pitchFamily="18" charset="0"/>
            </a:endParaRPr>
          </a:p>
        </p:txBody>
      </p:sp>
      <p:pic>
        <p:nvPicPr>
          <p:cNvPr id="8" name="Content Placeholder 7" descr="Screenshot 2025-05-09 080336"/>
          <p:cNvPicPr>
            <a:picLocks noChangeAspect="1"/>
          </p:cNvPicPr>
          <p:nvPr>
            <p:ph idx="1"/>
          </p:nvPr>
        </p:nvPicPr>
        <p:blipFill>
          <a:blip r:embed="rId1"/>
          <a:stretch>
            <a:fillRect/>
          </a:stretch>
        </p:blipFill>
        <p:spPr>
          <a:xfrm>
            <a:off x="1599565" y="1439545"/>
            <a:ext cx="8876030" cy="4727575"/>
          </a:xfrm>
          <a:prstGeom prst="rect">
            <a:avLst/>
          </a:prstGeom>
        </p:spPr>
      </p:pic>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343649"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a:cs typeface="Times New Roman" panose="02020603050405020304"/>
              </a:rPr>
              <a:t>17</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2" cstate="print"/>
          <a:stretch>
            <a:fillRect/>
          </a:stretch>
        </p:blipFill>
        <p:spPr>
          <a:xfrm>
            <a:off x="10535397" y="608965"/>
            <a:ext cx="1035050" cy="8483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sym typeface="+mn-ea"/>
              </a:rPr>
              <a:t>MESSAGE RECEIVED SCREENSHOT</a:t>
            </a:r>
            <a:endParaRPr lang="en-US" sz="2400" b="1" u="sng" dirty="0">
              <a:latin typeface="Times New Roman" panose="02020603050405020304" pitchFamily="18" charset="0"/>
              <a:cs typeface="Times New Roman" panose="02020603050405020304" pitchFamily="18" charset="0"/>
            </a:endParaRPr>
          </a:p>
        </p:txBody>
      </p:sp>
      <p:pic>
        <p:nvPicPr>
          <p:cNvPr id="8" name="Content Placeholder 7" descr="WhatsApp Image 2025-04-29 at 18.01.11_30a9a521"/>
          <p:cNvPicPr>
            <a:picLocks noChangeAspect="1"/>
          </p:cNvPicPr>
          <p:nvPr>
            <p:ph idx="1"/>
          </p:nvPr>
        </p:nvPicPr>
        <p:blipFill>
          <a:blip r:embed="rId1"/>
          <a:srcRect t="3794"/>
          <a:stretch>
            <a:fillRect/>
          </a:stretch>
        </p:blipFill>
        <p:spPr>
          <a:xfrm>
            <a:off x="4875530" y="1474470"/>
            <a:ext cx="2199005" cy="4702810"/>
          </a:xfrm>
          <a:prstGeom prst="rect">
            <a:avLst/>
          </a:prstGeom>
        </p:spPr>
      </p:pic>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343649"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a:cs typeface="Times New Roman" panose="02020603050405020304"/>
              </a:rPr>
              <a:t>18</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2" cstate="print"/>
          <a:stretch>
            <a:fillRect/>
          </a:stretch>
        </p:blipFill>
        <p:spPr>
          <a:xfrm>
            <a:off x="10535397" y="608965"/>
            <a:ext cx="1035050" cy="8483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CONCLUSION</a:t>
            </a: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l">
              <a:lnSpc>
                <a:spcPct val="150000"/>
              </a:lnSpc>
              <a:buNone/>
            </a:pPr>
            <a:r>
              <a:rPr lang="en-US" sz="1800" b="0" i="0" dirty="0">
                <a:effectLst/>
                <a:latin typeface="Times New Roman" panose="02020603050405020304" pitchFamily="18" charset="0"/>
                <a:cs typeface="Times New Roman" panose="02020603050405020304" pitchFamily="18" charset="0"/>
              </a:rPr>
              <a:t>The system automates violence detection, reducing reliance on manual </a:t>
            </a:r>
            <a:r>
              <a:rPr lang="en-US" sz="1800" b="0" i="0" dirty="0" err="1">
                <a:effectLst/>
                <a:latin typeface="Times New Roman" panose="02020603050405020304" pitchFamily="18" charset="0"/>
                <a:cs typeface="Times New Roman" panose="02020603050405020304" pitchFamily="18" charset="0"/>
              </a:rPr>
              <a:t>surveillance.Provides</a:t>
            </a:r>
            <a:r>
              <a:rPr lang="en-US" sz="1800" b="0" i="0" dirty="0">
                <a:effectLst/>
                <a:latin typeface="Times New Roman" panose="02020603050405020304" pitchFamily="18" charset="0"/>
                <a:cs typeface="Times New Roman" panose="02020603050405020304" pitchFamily="18" charset="0"/>
              </a:rPr>
              <a:t> real-time threat alerts, ensuring quick action and preventing potential harm.</a:t>
            </a:r>
            <a:endParaRPr lang="en-US" sz="1800" b="0" i="0" dirty="0">
              <a:effectLst/>
              <a:latin typeface="Times New Roman" panose="02020603050405020304" pitchFamily="18" charset="0"/>
              <a:cs typeface="Times New Roman" panose="02020603050405020304" pitchFamily="18" charset="0"/>
            </a:endParaRPr>
          </a:p>
          <a:p>
            <a:pPr marL="0" indent="0" algn="l">
              <a:lnSpc>
                <a:spcPct val="150000"/>
              </a:lnSpc>
              <a:buNone/>
            </a:pPr>
            <a:r>
              <a:rPr lang="en-US" sz="1800" b="0" i="0" dirty="0">
                <a:effectLst/>
                <a:latin typeface="Times New Roman" panose="02020603050405020304" pitchFamily="18" charset="0"/>
                <a:cs typeface="Times New Roman" panose="02020603050405020304" pitchFamily="18" charset="0"/>
              </a:rPr>
              <a:t>Enhances public safety by combining AI-based detection with IoT-driven </a:t>
            </a:r>
            <a:r>
              <a:rPr lang="en-US" sz="1800" b="0" i="0" dirty="0" err="1">
                <a:effectLst/>
                <a:latin typeface="Times New Roman" panose="02020603050405020304" pitchFamily="18" charset="0"/>
                <a:cs typeface="Times New Roman" panose="02020603050405020304" pitchFamily="18" charset="0"/>
              </a:rPr>
              <a:t>alerts.Minimizes</a:t>
            </a:r>
            <a:r>
              <a:rPr lang="en-US" sz="1800" b="0" i="0" dirty="0">
                <a:effectLst/>
                <a:latin typeface="Times New Roman" panose="02020603050405020304" pitchFamily="18" charset="0"/>
                <a:cs typeface="Times New Roman" panose="02020603050405020304" pitchFamily="18" charset="0"/>
              </a:rPr>
              <a:t> human error and improves the efficiency of surveillance </a:t>
            </a:r>
            <a:r>
              <a:rPr lang="en-US" sz="1800" b="0" i="0" dirty="0" err="1">
                <a:effectLst/>
                <a:latin typeface="Times New Roman" panose="02020603050405020304" pitchFamily="18" charset="0"/>
                <a:cs typeface="Times New Roman" panose="02020603050405020304" pitchFamily="18" charset="0"/>
              </a:rPr>
              <a:t>systems.Can</a:t>
            </a:r>
            <a:r>
              <a:rPr lang="en-US" sz="1800" b="0" i="0" dirty="0">
                <a:effectLst/>
                <a:latin typeface="Times New Roman" panose="02020603050405020304" pitchFamily="18" charset="0"/>
                <a:cs typeface="Times New Roman" panose="02020603050405020304" pitchFamily="18" charset="0"/>
              </a:rPr>
              <a:t> be deployed in various environments, such as shopping malls, schools, public transport, and offices.</a:t>
            </a:r>
            <a:endParaRPr lang="en-US" sz="1800" b="0" i="0" dirty="0">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343649"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a:cs typeface="Times New Roman" panose="02020603050405020304"/>
              </a:rPr>
              <a:t>19</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493247"/>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2</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8" name="Title 7"/>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OVERVIEW</a:t>
            </a:r>
            <a:endParaRPr lang="en-US" sz="2400" b="1" u="sng"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838200" y="1825625"/>
            <a:ext cx="5257800" cy="4351655"/>
          </a:xfrm>
        </p:spPr>
        <p:txBody>
          <a:bodyPr>
            <a:noAutofit/>
          </a:bodyPr>
          <a:lstStyle/>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Domain Introduction</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Abstract</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Existing System and It’s Disadvantages </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Proposed System and It’s Advantages </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Objective</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System Requirements Specification</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Flow Diagram</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sym typeface="+mn-ea"/>
              </a:rPr>
              <a:t>System Architecture</a:t>
            </a:r>
            <a:endParaRPr lang="en-US" sz="1800" dirty="0">
              <a:effectLst/>
              <a:latin typeface="Times New Roman" panose="02020603050405020304" pitchFamily="18" charset="0"/>
              <a:cs typeface="Times New Roman" panose="02020603050405020304" pitchFamily="18" charset="0"/>
              <a:sym typeface="+mn-ea"/>
            </a:endParaRPr>
          </a:p>
          <a:p>
            <a:pPr marL="285750" indent="-285750">
              <a:lnSpc>
                <a:spcPct val="100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sym typeface="+mn-ea"/>
              </a:rPr>
              <a:t>Modules</a:t>
            </a:r>
            <a:endParaRPr lang="en-US" sz="1800" dirty="0">
              <a:effectLst/>
            </a:endParaRPr>
          </a:p>
          <a:p>
            <a:pPr>
              <a:lnSpc>
                <a:spcPct val="100000"/>
              </a:lnSpc>
            </a:pPr>
            <a:endParaRPr lang="en-US" sz="1800" dirty="0"/>
          </a:p>
        </p:txBody>
      </p:sp>
      <p:sp>
        <p:nvSpPr>
          <p:cNvPr id="2" name="Text Box 1"/>
          <p:cNvSpPr txBox="1"/>
          <p:nvPr/>
        </p:nvSpPr>
        <p:spPr>
          <a:xfrm>
            <a:off x="6028690" y="1690370"/>
            <a:ext cx="5325745" cy="4486910"/>
          </a:xfrm>
          <a:prstGeom prst="rect">
            <a:avLst/>
          </a:prstGeom>
          <a:noFill/>
        </p:spPr>
        <p:txBody>
          <a:bodyPr wrap="square" rtlCol="0" anchor="t">
            <a:noAutofit/>
          </a:bodyPr>
          <a:p>
            <a:pPr marL="2857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Conclusion</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Reference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REFERENCE</a:t>
            </a: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indent="-342900">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Research Paper: </a:t>
            </a:r>
            <a:r>
              <a:rPr lang="en-US" sz="1800" b="0" i="0" dirty="0" err="1">
                <a:effectLst/>
                <a:latin typeface="Times New Roman" panose="02020603050405020304" pitchFamily="18" charset="0"/>
                <a:cs typeface="Times New Roman" panose="02020603050405020304" pitchFamily="18" charset="0"/>
              </a:rPr>
              <a:t>SurveillNet</a:t>
            </a:r>
            <a:r>
              <a:rPr lang="en-US" sz="1800" b="0" i="0" dirty="0">
                <a:effectLst/>
                <a:latin typeface="Times New Roman" panose="02020603050405020304" pitchFamily="18" charset="0"/>
                <a:cs typeface="Times New Roman" panose="02020603050405020304" pitchFamily="18" charset="0"/>
              </a:rPr>
              <a:t> – A Deep Learning-Based Real-Time Violence Detection System Using CCTV Footage. (IEEE Xplore, 2023).</a:t>
            </a:r>
            <a:endParaRPr lang="en-US" sz="18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Book: "Computer Vision: Algorithms and Applications" – Richard </a:t>
            </a:r>
            <a:r>
              <a:rPr lang="en-US" sz="1800" b="0" i="0" dirty="0" err="1">
                <a:effectLst/>
                <a:latin typeface="Times New Roman" panose="02020603050405020304" pitchFamily="18" charset="0"/>
                <a:cs typeface="Times New Roman" panose="02020603050405020304" pitchFamily="18" charset="0"/>
              </a:rPr>
              <a:t>Szeliski</a:t>
            </a:r>
            <a:r>
              <a:rPr lang="en-US" sz="1800" b="0" i="0" dirty="0">
                <a:effectLst/>
                <a:latin typeface="Times New Roman" panose="02020603050405020304" pitchFamily="18" charset="0"/>
                <a:cs typeface="Times New Roman" panose="02020603050405020304" pitchFamily="18" charset="0"/>
              </a:rPr>
              <a:t> (Springer, 2021).</a:t>
            </a:r>
            <a:endParaRPr lang="en-US" sz="18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Journal: Violence Detection in Surveillance Videos Using Deep Learning Approaches. (International Journal of Computer Vision, 2022).</a:t>
            </a:r>
            <a:endParaRPr lang="en-US" sz="18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Website: IoT-Based Smart Security Solutions for Public Safety. (Available at: www.sciencedirect.com).</a:t>
            </a:r>
            <a:endParaRPr lang="en-US" sz="1800" b="0" i="0" dirty="0">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343649"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20</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0443"/>
            <a:ext cx="10515600" cy="1382993"/>
          </a:xfrm>
        </p:spPr>
        <p:txBody>
          <a:bodyPr>
            <a:normAutofit/>
          </a:bodyPr>
          <a:lstStyle/>
          <a:p>
            <a:pPr algn="ctr"/>
            <a:r>
              <a:rPr lang="en-US" sz="4800" b="1" dirty="0">
                <a:latin typeface="Times New Roman" panose="02020603050405020304" pitchFamily="18" charset="0"/>
                <a:cs typeface="Times New Roman" panose="02020603050405020304" pitchFamily="18" charset="0"/>
              </a:rPr>
              <a:t>Any Queries ?</a:t>
            </a:r>
            <a:endParaRPr lang="en-IN" sz="4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8892" y="6432922"/>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20141"/>
            <a:ext cx="430308"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a:cs typeface="Times New Roman" panose="02020603050405020304"/>
              </a:rPr>
              <a:t>21</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7362"/>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8892" y="6432922"/>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20141"/>
            <a:ext cx="439273"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a:cs typeface="Times New Roman" panose="02020603050405020304"/>
              </a:rPr>
              <a:t>22</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40351" y="6484282"/>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3</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10" name="Title 9"/>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DOMAIN INTRODUCTION</a:t>
            </a:r>
            <a:endParaRPr lang="en-US" sz="2400" b="1" u="sng" dirty="0"/>
          </a:p>
        </p:txBody>
      </p:sp>
      <p:sp>
        <p:nvSpPr>
          <p:cNvPr id="12" name="Content Placeholder 11"/>
          <p:cNvSpPr>
            <a:spLocks noGrp="1"/>
          </p:cNvSpPr>
          <p:nvPr>
            <p:ph idx="1"/>
          </p:nvPr>
        </p:nvSpPr>
        <p:spPr/>
        <p:txBody>
          <a:bodyPr>
            <a:normAutofit/>
          </a:bodyPr>
          <a:lstStyle/>
          <a:p>
            <a:pPr marL="0" indent="0" algn="l">
              <a:buNone/>
            </a:pPr>
            <a:r>
              <a:rPr lang="en-US" sz="1800" b="1" u="sng" dirty="0">
                <a:latin typeface="Times New Roman" panose="02020603050405020304" pitchFamily="18" charset="0"/>
                <a:cs typeface="Times New Roman" panose="02020603050405020304" pitchFamily="18" charset="0"/>
              </a:rPr>
              <a:t>Violence Detection</a:t>
            </a:r>
            <a:endParaRPr lang="en-US" sz="1800" b="1" i="0" u="sng" dirty="0">
              <a:effectLst/>
              <a:latin typeface="Times New Roman" panose="02020603050405020304" pitchFamily="18" charset="0"/>
              <a:cs typeface="Times New Roman" panose="02020603050405020304" pitchFamily="18" charset="0"/>
            </a:endParaRPr>
          </a:p>
          <a:p>
            <a:pPr marL="0" indent="0" algn="l">
              <a:buNone/>
            </a:pPr>
            <a:endParaRPr lang="en-US" sz="1800" b="0" i="0" u="sng"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Falls under computer vision and IoT-based surveillance for real-time violence detection.</a:t>
            </a:r>
            <a:endParaRPr lang="en-US"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Helps in automating security monitoring, reducing the need for constant human intervention.</a:t>
            </a:r>
            <a:endParaRPr lang="en-US"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Enhances public safety by identifying violent incidents as they </a:t>
            </a:r>
            <a:r>
              <a:rPr lang="en-US" sz="1800" i="0" dirty="0" err="1">
                <a:effectLst/>
                <a:latin typeface="Times New Roman" panose="02020603050405020304" pitchFamily="18" charset="0"/>
                <a:cs typeface="Times New Roman" panose="02020603050405020304" pitchFamily="18" charset="0"/>
              </a:rPr>
              <a:t>occur.Provides</a:t>
            </a:r>
            <a:r>
              <a:rPr lang="en-US" sz="1800" i="0" dirty="0">
                <a:effectLst/>
                <a:latin typeface="Times New Roman" panose="02020603050405020304" pitchFamily="18" charset="0"/>
                <a:cs typeface="Times New Roman" panose="02020603050405020304" pitchFamily="18" charset="0"/>
              </a:rPr>
              <a:t> a cost-effective and efficient alternative to manual monitoring.</a:t>
            </a:r>
            <a:endParaRPr lang="en-US" sz="180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ABSTRACT</a:t>
            </a:r>
            <a:endParaRPr lang="en-IN"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493247"/>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4</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9" name="Content Placeholder 8"/>
          <p:cNvSpPr>
            <a:spLocks noGrp="1"/>
          </p:cNvSpPr>
          <p:nvPr>
            <p:ph idx="1"/>
          </p:nvPr>
        </p:nvSpPr>
        <p:spPr/>
        <p:txBody>
          <a:bodyPr>
            <a:normAutofit/>
          </a:bodyPr>
          <a:lstStyle/>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The system continuously captures and analyzes video frames in real time using a trained deep learning model to detect violent activities.</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Upon detecting violence, the system:</a:t>
            </a:r>
            <a:endParaRPr lang="en-US" sz="1800" b="1" i="0" dirty="0">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Triggers an alarm to alert nearby individuals.</a:t>
            </a:r>
            <a:endParaRPr lang="en-US" sz="1800" b="0" i="0" dirty="0">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Records the frames as evidence for further investigation.</a:t>
            </a:r>
            <a:endParaRPr lang="en-US" sz="1800" b="0" i="0" dirty="0">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Sends instant notifications via IoT to authorities or security personnel.</a:t>
            </a:r>
            <a:endParaRPr lang="en-US" sz="1800" b="0" i="0" dirty="0">
              <a:effectLst/>
              <a:latin typeface="Times New Roman" panose="02020603050405020304" pitchFamily="18" charset="0"/>
              <a:cs typeface="Times New Roman" panose="02020603050405020304" pitchFamily="18" charset="0"/>
            </a:endParaRPr>
          </a:p>
          <a:p>
            <a:pPr marL="0" indent="0" algn="l">
              <a:buNone/>
            </a:pPr>
            <a:endParaRPr lang="en-US" sz="1800" b="0" i="0" dirty="0">
              <a:effectLst/>
              <a:latin typeface="Times New Roman" panose="02020603050405020304" pitchFamily="18" charset="0"/>
              <a:cs typeface="Times New Roman" panose="02020603050405020304" pitchFamily="18" charset="0"/>
            </a:endParaRPr>
          </a:p>
          <a:p>
            <a:pPr marL="0" indent="0" algn="l">
              <a:buNone/>
            </a:pPr>
            <a:r>
              <a:rPr lang="en-US" sz="1800" dirty="0">
                <a:latin typeface="Times New Roman" panose="02020603050405020304" pitchFamily="18" charset="0"/>
                <a:cs typeface="Times New Roman" panose="02020603050405020304" pitchFamily="18" charset="0"/>
              </a:rPr>
              <a:t>3.</a:t>
            </a:r>
            <a:r>
              <a:rPr lang="en-US" sz="1800" b="0" i="0" dirty="0">
                <a:effectLst/>
                <a:latin typeface="Times New Roman" panose="02020603050405020304" pitchFamily="18" charset="0"/>
                <a:cs typeface="Times New Roman" panose="02020603050405020304" pitchFamily="18" charset="0"/>
              </a:rPr>
              <a:t>The combination of AI-based vision analysis and IoT connectivity ensures a rapid and effective response to threats.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59880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v</a:t>
            </a: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a:p>
            <a:pPr algn="ct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5</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14" name="Title 13"/>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EXISTING SYSTEM</a:t>
            </a: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Security personnel must manually analyze video footage, which is time-consuming and inefficient.</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There is no automatic alert system, leading to delayed responses to violent incidents.</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Evidence retrieval is cumbersome since recordings must be manually checked after an incident occurs</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b="1" u="sng" dirty="0">
                <a:latin typeface="Times New Roman" panose="02020603050405020304" pitchFamily="18" charset="0"/>
                <a:cs typeface="Times New Roman" panose="02020603050405020304" pitchFamily="18" charset="0"/>
              </a:rPr>
              <a:t>Disadvantages of Existing Systems</a:t>
            </a:r>
            <a:endParaRPr lang="en-US" sz="1800" b="1" u="sng" dirty="0">
              <a:latin typeface="Times New Roman" panose="02020603050405020304" pitchFamily="18" charset="0"/>
              <a:cs typeface="Times New Roman" panose="02020603050405020304" pitchFamily="18" charset="0"/>
            </a:endParaRPr>
          </a:p>
          <a:p>
            <a:pPr marL="0" indent="0" algn="l">
              <a:buNone/>
            </a:pPr>
            <a:endParaRPr lang="en-US" sz="1800" b="1" u="sng"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Delayed response</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Human errors</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Inconsistent monitoring</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No real-time alerts</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Limited scalability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6</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14" name="Title 13"/>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PROPOSED SYSTEM</a:t>
            </a: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l">
              <a:lnSpc>
                <a:spcPct val="11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Uses OpenCV and deep learning models to detect violence in real time with high accuracy.</a:t>
            </a:r>
            <a:endParaRPr lang="en-US" sz="1800" b="0" i="0" dirty="0">
              <a:effectLst/>
              <a:latin typeface="Times New Roman" panose="02020603050405020304" pitchFamily="18" charset="0"/>
              <a:cs typeface="Times New Roman" panose="02020603050405020304" pitchFamily="18" charset="0"/>
            </a:endParaRPr>
          </a:p>
          <a:p>
            <a:pPr algn="l">
              <a:lnSpc>
                <a:spcPct val="11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Integrates IoT-based notifications, ensuring instant alerts to security personnel and emergency services.</a:t>
            </a:r>
            <a:endParaRPr lang="en-US" sz="1800" b="0" i="0" dirty="0">
              <a:effectLst/>
              <a:latin typeface="Times New Roman" panose="02020603050405020304" pitchFamily="18" charset="0"/>
              <a:cs typeface="Times New Roman" panose="02020603050405020304" pitchFamily="18" charset="0"/>
            </a:endParaRPr>
          </a:p>
          <a:p>
            <a:pPr algn="l">
              <a:lnSpc>
                <a:spcPct val="11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Works autonomously, reducing reliance on human intervention.</a:t>
            </a:r>
            <a:endParaRPr lang="en-US" sz="1800" b="0" i="0" dirty="0">
              <a:effectLst/>
              <a:latin typeface="Times New Roman" panose="02020603050405020304" pitchFamily="18" charset="0"/>
              <a:cs typeface="Times New Roman" panose="02020603050405020304" pitchFamily="18" charset="0"/>
            </a:endParaRPr>
          </a:p>
          <a:p>
            <a:pPr algn="l">
              <a:lnSpc>
                <a:spcPct val="11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Provides instant threat detection through image classification and motion analysis </a:t>
            </a:r>
            <a:r>
              <a:rPr lang="en-US" sz="1800" b="0" i="0" dirty="0" err="1">
                <a:effectLst/>
                <a:latin typeface="Times New Roman" panose="02020603050405020304" pitchFamily="18" charset="0"/>
                <a:cs typeface="Times New Roman" panose="02020603050405020304" pitchFamily="18" charset="0"/>
              </a:rPr>
              <a:t>techniques.Stores</a:t>
            </a:r>
            <a:r>
              <a:rPr lang="en-US" sz="1800" b="0" i="0" dirty="0">
                <a:effectLst/>
                <a:latin typeface="Times New Roman" panose="02020603050405020304" pitchFamily="18" charset="0"/>
                <a:cs typeface="Times New Roman" panose="02020603050405020304" pitchFamily="18" charset="0"/>
              </a:rPr>
              <a:t> video evidence securely, enabling investigations and legal proceedings.</a:t>
            </a:r>
            <a:endParaRPr lang="en-US" sz="1800" b="0" i="0" dirty="0">
              <a:effectLst/>
              <a:latin typeface="Times New Roman" panose="02020603050405020304" pitchFamily="18" charset="0"/>
              <a:cs typeface="Times New Roman" panose="02020603050405020304" pitchFamily="18" charset="0"/>
            </a:endParaRPr>
          </a:p>
          <a:p>
            <a:pPr algn="l">
              <a:lnSpc>
                <a:spcPct val="110000"/>
              </a:lnSpc>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b="1" u="sng" dirty="0">
                <a:latin typeface="Times New Roman" panose="02020603050405020304" pitchFamily="18" charset="0"/>
                <a:cs typeface="Times New Roman" panose="02020603050405020304" pitchFamily="18" charset="0"/>
              </a:rPr>
              <a:t>Advantages of the Proposed System</a:t>
            </a:r>
            <a:endParaRPr lang="en-US" sz="1800" b="1" u="sng" dirty="0">
              <a:latin typeface="Times New Roman" panose="02020603050405020304" pitchFamily="18" charset="0"/>
              <a:cs typeface="Times New Roman" panose="02020603050405020304" pitchFamily="18" charset="0"/>
            </a:endParaRPr>
          </a:p>
          <a:p>
            <a:pPr marL="0" indent="0" algn="l">
              <a:buNone/>
            </a:pPr>
            <a:endParaRPr lang="en-US" sz="1800" b="1" u="sng"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Real-Time Violence Detection</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Automated Alert Mechanism</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Reduces Human Effort</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Evidence Collection &amp; Storage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7</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14" name="Title 13"/>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OBJECTIVE</a:t>
            </a: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Real-Time Violence Detection </a:t>
            </a:r>
            <a:r>
              <a:rPr lang="en-US" sz="1800" b="0" i="0" dirty="0">
                <a:effectLst/>
                <a:latin typeface="Times New Roman" panose="02020603050405020304" pitchFamily="18" charset="0"/>
                <a:cs typeface="Times New Roman" panose="02020603050405020304" pitchFamily="18" charset="0"/>
              </a:rPr>
              <a:t>– Detect violent activities instantly using AI.</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Automated Alert Mechanism </a:t>
            </a:r>
            <a:r>
              <a:rPr lang="en-US" sz="1800" b="0" i="0" dirty="0">
                <a:effectLst/>
                <a:latin typeface="Times New Roman" panose="02020603050405020304" pitchFamily="18" charset="0"/>
                <a:cs typeface="Times New Roman" panose="02020603050405020304" pitchFamily="18" charset="0"/>
              </a:rPr>
              <a:t>– Send real-time alerts via IoT to authorities.</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Evidence Collection &amp; Storage </a:t>
            </a:r>
            <a:r>
              <a:rPr lang="en-US" sz="1800" b="0" i="0" dirty="0">
                <a:effectLst/>
                <a:latin typeface="Times New Roman" panose="02020603050405020304" pitchFamily="18" charset="0"/>
                <a:cs typeface="Times New Roman" panose="02020603050405020304" pitchFamily="18" charset="0"/>
              </a:rPr>
              <a:t>– Record and store incidents for investigation.</a:t>
            </a:r>
            <a:endParaRPr lang="en-US" sz="18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SYSTEM REQUIREMENTS SPECIFICATION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4356100"/>
            <a:ext cx="5054600" cy="1752600"/>
          </a:xfrm>
        </p:spPr>
        <p:txBody>
          <a:bodyPr vert="horz" lIns="91440" tIns="45720" rIns="91440" bIns="45720" rtlCol="0" anchor="t">
            <a:normAutofit/>
          </a:bodyPr>
          <a:lstStyle/>
          <a:p>
            <a:pPr marL="0" indent="0">
              <a:buNone/>
            </a:pPr>
            <a:r>
              <a:rPr lang="en-US" sz="1800" b="1" dirty="0">
                <a:latin typeface="Times New Roman" panose="02020603050405020304" pitchFamily="18" charset="0"/>
                <a:cs typeface="Times New Roman" panose="02020603050405020304" pitchFamily="18" charset="0"/>
              </a:rPr>
              <a:t>SOFTWARE REQUIREMENTS: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Operating System	: Windows 11</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a:cs typeface="Times New Roman" panose="02020603050405020304"/>
              </a:rPr>
              <a:t>Software Tool &amp; IDE 	: Visual Studio Code, 			   Arduino IDE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a:cs typeface="Times New Roman" panose="02020603050405020304"/>
              </a:rPr>
              <a:t>Language		: Python 3.6 or Higher</a:t>
            </a:r>
            <a:endParaRPr lang="en-US" sz="1800" dirty="0">
              <a:latin typeface="Times New Roman" panose="02020603050405020304"/>
              <a:ea typeface="+mn-lt"/>
              <a:cs typeface="+mn-lt"/>
            </a:endParaRPr>
          </a:p>
        </p:txBody>
      </p:sp>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2"/>
            <a:ext cx="268945"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8</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a:off x="873760" y="1626870"/>
            <a:ext cx="6522085" cy="26295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HARDWARE REQUIREMENTS: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Processor		: Intel i5 12</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Gen, 2.00GHz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RAM			: 8GB</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Arduino Board</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ESP32 Camera</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Buzzer</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Motion Sensor</a:t>
            </a:r>
            <a:endParaRPr lang="en-US" sz="18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1"/>
          <a:stretch>
            <a:fillRect/>
          </a:stretch>
        </p:blipFill>
        <p:spPr>
          <a:xfrm>
            <a:off x="6718300" y="2105025"/>
            <a:ext cx="4635500" cy="2647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FLOW DIAGRAM</a:t>
            </a:r>
            <a:endParaRPr lang="en-US" sz="2400" b="1" u="sng" dirty="0"/>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Voce-May-2025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24/05/2025</a:t>
            </a:r>
            <a:endParaRPr lang="en-US" sz="1200" dirty="0">
              <a:solidFill>
                <a:schemeClr val="tx1">
                  <a:lumMod val="50000"/>
                  <a:lumOff val="50000"/>
                </a:schemeClr>
              </a:solidFill>
              <a:latin typeface="Times New Roman" panose="02020603050405020304"/>
              <a:cs typeface="Times New Roman" panose="02020603050405020304"/>
            </a:endParaRPr>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47875" y="1910556"/>
            <a:ext cx="8096250" cy="418147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8170</Words>
  <Application>WPS Presentation</Application>
  <PresentationFormat>Widescreen</PresentationFormat>
  <Paragraphs>363</Paragraphs>
  <Slides>22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Times New Roman</vt:lpstr>
      <vt:lpstr>Times New Roman</vt:lpstr>
      <vt:lpstr>Microsoft YaHei</vt:lpstr>
      <vt:lpstr>Arial Unicode MS</vt:lpstr>
      <vt:lpstr>Calibri Light</vt:lpstr>
      <vt:lpstr>Calibri</vt:lpstr>
      <vt:lpstr>Office Theme</vt:lpstr>
      <vt:lpstr>“ARDUINO BASED REAL-TIME VIOLENCE DETECTION SYSTEM” USING DEEP LEARNING</vt:lpstr>
      <vt:lpstr>OVERVIEW</vt:lpstr>
      <vt:lpstr>DOMAIN INTRODUCTION</vt:lpstr>
      <vt:lpstr>ABSTRACT</vt:lpstr>
      <vt:lpstr>EXISTING SYSTEM</vt:lpstr>
      <vt:lpstr>PROPOSED SYSTEM</vt:lpstr>
      <vt:lpstr>OBJECTIVE</vt:lpstr>
      <vt:lpstr>SYSTEM REQUIREMENTS SPECIFICATION</vt:lpstr>
      <vt:lpstr>FLOW DIAGRAM</vt:lpstr>
      <vt:lpstr>SYSTEM ARCHITECTURE</vt:lpstr>
      <vt:lpstr>MODULES</vt:lpstr>
      <vt:lpstr>DATASET                                                         DATA PREPROCESSING </vt:lpstr>
      <vt:lpstr>TRAIN MODEL AND TESTING</vt:lpstr>
      <vt:lpstr>LIBRARIES USED</vt:lpstr>
      <vt:lpstr>PowerPoint 演示文稿</vt:lpstr>
      <vt:lpstr>HARDWARE SETUP</vt:lpstr>
      <vt:lpstr>CAMERA CAPTURE SCREENSHOT</vt:lpstr>
      <vt:lpstr>MESSAGE RECEIVED SCREENSHOT</vt:lpstr>
      <vt:lpstr>CONCLUSION</vt:lpstr>
      <vt:lpstr>REFERENCE</vt:lpstr>
      <vt:lpstr>Any Queries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detection in farms using open CV</dc:title>
  <dc:creator>Prajithkumar S</dc:creator>
  <cp:lastModifiedBy>peter</cp:lastModifiedBy>
  <cp:revision>699</cp:revision>
  <dcterms:created xsi:type="dcterms:W3CDTF">2023-03-28T16:43:00Z</dcterms:created>
  <dcterms:modified xsi:type="dcterms:W3CDTF">2025-05-24T03:01:32Z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2023-03-28T16:44:34Z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f6316260-8f07-4576-93bd-be393ad9f05d</vt:lpwstr>
  </property>
  <property fmtid="{D5CDD505-2E9C-101B-9397-08002B2CF9AE}" pid="7" name="MSIP_Label_defa4170-0d19-0005-0004-bc88714345d2_ActionId">
    <vt:lpwstr>56841882-41b1-4d4b-9d4c-c007672e4418</vt:lpwstr>
  </property>
  <property fmtid="{D5CDD505-2E9C-101B-9397-08002B2CF9AE}" pid="8" name="MSIP_Label_defa4170-0d19-0005-0004-bc88714345d2_ContentBits">
    <vt:lpwstr>0</vt:lpwstr>
  </property>
  <property fmtid="{D5CDD505-2E9C-101B-9397-08002B2CF9AE}" pid="9" name="ICV">
    <vt:lpwstr>32F24EA463F54CC3A752CFFB28C7FCAC_13</vt:lpwstr>
  </property>
  <property fmtid="{D5CDD505-2E9C-101B-9397-08002B2CF9AE}" pid="10" name="KSOProductBuildVer">
    <vt:lpwstr>1033-12.2.0.21179</vt:lpwstr>
  </property>
</Properties>
</file>