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96" y="-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-30022"/>
            <a:ext cx="11120119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75F9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75F9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11/27/2020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75F9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11/27/2020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3037" y="-30022"/>
            <a:ext cx="8805925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75F9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8664" y="1480515"/>
            <a:ext cx="5338445" cy="3249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g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hyperlink" Target="mailto:stephen.ee18@bmsce.ac.in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ics.stackexchange.com/questions/71027/superposition-theorem" TargetMode="External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lectronics.stackexchange.com/questions/497307/regarding-maximum-power-transfer-theorem-and-how-is-it-difference-from-maximum-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6926" y="808947"/>
            <a:ext cx="6388100" cy="239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4430"/>
              </a:lnSpc>
            </a:pPr>
            <a:r>
              <a:rPr sz="4000" b="1" spc="-95" dirty="0">
                <a:solidFill>
                  <a:srgbClr val="2D5395"/>
                </a:solidFill>
                <a:latin typeface="Arial"/>
                <a:cs typeface="Arial"/>
              </a:rPr>
              <a:t>TO</a:t>
            </a:r>
            <a:r>
              <a:rPr sz="4000" b="1" spc="-400" dirty="0">
                <a:solidFill>
                  <a:srgbClr val="2D5395"/>
                </a:solidFill>
                <a:latin typeface="Arial"/>
                <a:cs typeface="Arial"/>
              </a:rPr>
              <a:t> </a:t>
            </a:r>
            <a:r>
              <a:rPr sz="4000" b="1" spc="-150" dirty="0">
                <a:solidFill>
                  <a:srgbClr val="2D5395"/>
                </a:solidFill>
                <a:latin typeface="Arial"/>
                <a:cs typeface="Arial"/>
              </a:rPr>
              <a:t>STUDY</a:t>
            </a:r>
            <a:r>
              <a:rPr sz="4000" b="1" spc="-380" dirty="0">
                <a:solidFill>
                  <a:srgbClr val="2D5395"/>
                </a:solidFill>
                <a:latin typeface="Arial"/>
                <a:cs typeface="Arial"/>
              </a:rPr>
              <a:t> </a:t>
            </a:r>
            <a:r>
              <a:rPr sz="4000" b="1" spc="-120" dirty="0">
                <a:solidFill>
                  <a:srgbClr val="2D5395"/>
                </a:solidFill>
                <a:latin typeface="Arial"/>
                <a:cs typeface="Arial"/>
              </a:rPr>
              <a:t>AND</a:t>
            </a:r>
            <a:r>
              <a:rPr sz="4000" b="1" spc="-415" dirty="0">
                <a:solidFill>
                  <a:srgbClr val="2D5395"/>
                </a:solidFill>
                <a:latin typeface="Arial"/>
                <a:cs typeface="Arial"/>
              </a:rPr>
              <a:t> </a:t>
            </a:r>
            <a:r>
              <a:rPr sz="4000" b="1" spc="-165" dirty="0">
                <a:solidFill>
                  <a:srgbClr val="2D5395"/>
                </a:solidFill>
                <a:latin typeface="Arial"/>
                <a:cs typeface="Arial"/>
              </a:rPr>
              <a:t>VERIFY</a:t>
            </a:r>
            <a:endParaRPr sz="4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4000" b="1" spc="-180" dirty="0">
                <a:solidFill>
                  <a:srgbClr val="375F92"/>
                </a:solidFill>
                <a:latin typeface="Arial"/>
                <a:cs typeface="Arial"/>
              </a:rPr>
              <a:t>SUPERPOSITION</a:t>
            </a:r>
            <a:r>
              <a:rPr sz="4000" b="1" spc="-39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4000" b="1" spc="-165" dirty="0">
                <a:solidFill>
                  <a:srgbClr val="2D5395"/>
                </a:solidFill>
                <a:latin typeface="Arial"/>
                <a:cs typeface="Arial"/>
              </a:rPr>
              <a:t>THEOREM  </a:t>
            </a:r>
            <a:r>
              <a:rPr sz="4000" b="1" spc="-120" dirty="0">
                <a:solidFill>
                  <a:srgbClr val="2D5395"/>
                </a:solidFill>
                <a:latin typeface="Arial"/>
                <a:cs typeface="Arial"/>
              </a:rPr>
              <a:t>AND </a:t>
            </a:r>
            <a:r>
              <a:rPr sz="4000" b="1" spc="-165" dirty="0">
                <a:solidFill>
                  <a:srgbClr val="2D5395"/>
                </a:solidFill>
                <a:latin typeface="Arial"/>
                <a:cs typeface="Arial"/>
              </a:rPr>
              <a:t>MAXIMUM </a:t>
            </a:r>
            <a:r>
              <a:rPr sz="4000" b="1" spc="-155" dirty="0">
                <a:solidFill>
                  <a:srgbClr val="2D5395"/>
                </a:solidFill>
                <a:latin typeface="Arial"/>
                <a:cs typeface="Arial"/>
              </a:rPr>
              <a:t>POWER  </a:t>
            </a:r>
            <a:r>
              <a:rPr sz="4000" b="1" spc="-165" dirty="0">
                <a:solidFill>
                  <a:srgbClr val="2D5395"/>
                </a:solidFill>
                <a:latin typeface="Arial"/>
                <a:cs typeface="Arial"/>
              </a:rPr>
              <a:t>TRANSFER</a:t>
            </a:r>
            <a:r>
              <a:rPr sz="4000" b="1" spc="-420" dirty="0">
                <a:solidFill>
                  <a:srgbClr val="2D5395"/>
                </a:solidFill>
                <a:latin typeface="Arial"/>
                <a:cs typeface="Arial"/>
              </a:rPr>
              <a:t> </a:t>
            </a:r>
            <a:r>
              <a:rPr sz="4000" b="1" spc="-160" dirty="0">
                <a:solidFill>
                  <a:srgbClr val="2D5395"/>
                </a:solidFill>
                <a:latin typeface="Arial"/>
                <a:cs typeface="Arial"/>
              </a:rPr>
              <a:t>THEOREM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1975" y="938783"/>
            <a:ext cx="3810000" cy="4498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7535" y="1566672"/>
            <a:ext cx="128015" cy="3755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2192000" cy="6857997"/>
            <a:chOff x="0" y="0"/>
            <a:chExt cx="12192000" cy="6857997"/>
          </a:xfrm>
        </p:grpSpPr>
        <p:sp>
          <p:nvSpPr>
            <p:cNvPr id="6" name="object 6"/>
            <p:cNvSpPr/>
            <p:nvPr/>
          </p:nvSpPr>
          <p:spPr>
            <a:xfrm>
              <a:off x="1992039" y="6117335"/>
              <a:ext cx="10199960" cy="7406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68579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0258" y="91185"/>
            <a:ext cx="575574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Prepared with </a:t>
            </a:r>
            <a:r>
              <a:rPr sz="240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the Contribution</a:t>
            </a:r>
            <a:r>
              <a:rPr sz="2400" spc="-204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of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6117609" y="1501538"/>
            <a:ext cx="5799709" cy="28674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4000" spc="-170" dirty="0" smtClean="0"/>
              <a:t>To Study and Verify th</a:t>
            </a:r>
            <a:r>
              <a:rPr lang="en-US" sz="4000" spc="-170" dirty="0" smtClean="0"/>
              <a:t>e Superposition Theorem and Maximum Power </a:t>
            </a:r>
            <a:r>
              <a:rPr lang="en-US" sz="4000" spc="-170" dirty="0"/>
              <a:t>T</a:t>
            </a:r>
            <a:r>
              <a:rPr lang="en-US" sz="4000" spc="-170" dirty="0" smtClean="0"/>
              <a:t>ransfer </a:t>
            </a:r>
            <a:r>
              <a:rPr lang="en-US" sz="4000" spc="-170" dirty="0"/>
              <a:t>T</a:t>
            </a:r>
            <a:r>
              <a:rPr lang="en-US" sz="4000" spc="-170" dirty="0" smtClean="0"/>
              <a:t>heorem</a:t>
            </a:r>
            <a:endParaRPr sz="4000" spc="-170" dirty="0"/>
          </a:p>
          <a:p>
            <a:pPr marL="68580">
              <a:lnSpc>
                <a:spcPct val="100000"/>
              </a:lnSpc>
              <a:spcBef>
                <a:spcPts val="900"/>
              </a:spcBef>
            </a:pPr>
            <a:r>
              <a:rPr lang="en-US" sz="1800" dirty="0" smtClean="0"/>
              <a:t>             </a:t>
            </a:r>
            <a:endParaRPr sz="1800" dirty="0"/>
          </a:p>
        </p:txBody>
      </p:sp>
      <p:sp>
        <p:nvSpPr>
          <p:cNvPr id="11" name="Rectangle 10"/>
          <p:cNvSpPr/>
          <p:nvPr/>
        </p:nvSpPr>
        <p:spPr>
          <a:xfrm>
            <a:off x="8458200" y="4410923"/>
            <a:ext cx="2860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3DEXPERIENCE</a:t>
            </a:r>
            <a:r>
              <a:rPr lang="en-US" b="1" spc="-1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R2021x</a:t>
            </a:r>
            <a:endParaRPr lang="en-IN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45" y="457200"/>
            <a:ext cx="4419600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12444" y="627329"/>
            <a:ext cx="1104615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9.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Connect all the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components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circuit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shown below and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press simulate</a:t>
            </a:r>
            <a:r>
              <a:rPr sz="1600" spc="33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option.</a:t>
            </a:r>
            <a:endParaRPr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60119" y="1036370"/>
            <a:ext cx="11085830" cy="5059630"/>
            <a:chOff x="960119" y="1036370"/>
            <a:chExt cx="11085830" cy="4669790"/>
          </a:xfrm>
        </p:grpSpPr>
        <p:sp>
          <p:nvSpPr>
            <p:cNvPr id="7" name="object 7"/>
            <p:cNvSpPr/>
            <p:nvPr/>
          </p:nvSpPr>
          <p:spPr>
            <a:xfrm>
              <a:off x="960119" y="1066799"/>
              <a:ext cx="4586181" cy="46390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5178552" y="1036370"/>
              <a:ext cx="635304" cy="9645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5332094" y="1060830"/>
              <a:ext cx="440690" cy="768350"/>
            </a:xfrm>
            <a:custGeom>
              <a:avLst/>
              <a:gdLst/>
              <a:ahLst/>
              <a:cxnLst/>
              <a:rect l="l" t="t" r="r" b="b"/>
              <a:pathLst>
                <a:path w="440689" h="768350">
                  <a:moveTo>
                    <a:pt x="18795" y="646430"/>
                  </a:moveTo>
                  <a:lnTo>
                    <a:pt x="5333" y="646684"/>
                  </a:lnTo>
                  <a:lnTo>
                    <a:pt x="0" y="652145"/>
                  </a:lnTo>
                  <a:lnTo>
                    <a:pt x="126" y="658876"/>
                  </a:lnTo>
                  <a:lnTo>
                    <a:pt x="1904" y="767969"/>
                  </a:lnTo>
                  <a:lnTo>
                    <a:pt x="27649" y="752856"/>
                  </a:lnTo>
                  <a:lnTo>
                    <a:pt x="24383" y="752856"/>
                  </a:lnTo>
                  <a:lnTo>
                    <a:pt x="3047" y="740918"/>
                  </a:lnTo>
                  <a:lnTo>
                    <a:pt x="25191" y="701496"/>
                  </a:lnTo>
                  <a:lnTo>
                    <a:pt x="24517" y="658876"/>
                  </a:lnTo>
                  <a:lnTo>
                    <a:pt x="24383" y="651764"/>
                  </a:lnTo>
                  <a:lnTo>
                    <a:pt x="18795" y="646430"/>
                  </a:lnTo>
                  <a:close/>
                </a:path>
                <a:path w="440689" h="768350">
                  <a:moveTo>
                    <a:pt x="25191" y="701496"/>
                  </a:moveTo>
                  <a:lnTo>
                    <a:pt x="3047" y="740918"/>
                  </a:lnTo>
                  <a:lnTo>
                    <a:pt x="24383" y="752856"/>
                  </a:lnTo>
                  <a:lnTo>
                    <a:pt x="27807" y="746760"/>
                  </a:lnTo>
                  <a:lnTo>
                    <a:pt x="25907" y="746760"/>
                  </a:lnTo>
                  <a:lnTo>
                    <a:pt x="7492" y="736346"/>
                  </a:lnTo>
                  <a:lnTo>
                    <a:pt x="25575" y="725748"/>
                  </a:lnTo>
                  <a:lnTo>
                    <a:pt x="25191" y="701496"/>
                  </a:lnTo>
                  <a:close/>
                </a:path>
                <a:path w="440689" h="768350">
                  <a:moveTo>
                    <a:pt x="89407" y="688340"/>
                  </a:moveTo>
                  <a:lnTo>
                    <a:pt x="46487" y="713493"/>
                  </a:lnTo>
                  <a:lnTo>
                    <a:pt x="24383" y="752856"/>
                  </a:lnTo>
                  <a:lnTo>
                    <a:pt x="27649" y="752856"/>
                  </a:lnTo>
                  <a:lnTo>
                    <a:pt x="96012" y="712724"/>
                  </a:lnTo>
                  <a:lnTo>
                    <a:pt x="101726" y="709295"/>
                  </a:lnTo>
                  <a:lnTo>
                    <a:pt x="103758" y="701929"/>
                  </a:lnTo>
                  <a:lnTo>
                    <a:pt x="96900" y="690245"/>
                  </a:lnTo>
                  <a:lnTo>
                    <a:pt x="89407" y="688340"/>
                  </a:lnTo>
                  <a:close/>
                </a:path>
                <a:path w="440689" h="768350">
                  <a:moveTo>
                    <a:pt x="25575" y="725748"/>
                  </a:moveTo>
                  <a:lnTo>
                    <a:pt x="7492" y="736346"/>
                  </a:lnTo>
                  <a:lnTo>
                    <a:pt x="25907" y="746760"/>
                  </a:lnTo>
                  <a:lnTo>
                    <a:pt x="25575" y="725748"/>
                  </a:lnTo>
                  <a:close/>
                </a:path>
                <a:path w="440689" h="768350">
                  <a:moveTo>
                    <a:pt x="46487" y="713493"/>
                  </a:moveTo>
                  <a:lnTo>
                    <a:pt x="25575" y="725748"/>
                  </a:lnTo>
                  <a:lnTo>
                    <a:pt x="25907" y="746760"/>
                  </a:lnTo>
                  <a:lnTo>
                    <a:pt x="27807" y="746760"/>
                  </a:lnTo>
                  <a:lnTo>
                    <a:pt x="46487" y="713493"/>
                  </a:lnTo>
                  <a:close/>
                </a:path>
                <a:path w="440689" h="768350">
                  <a:moveTo>
                    <a:pt x="419226" y="0"/>
                  </a:moveTo>
                  <a:lnTo>
                    <a:pt x="25191" y="701496"/>
                  </a:lnTo>
                  <a:lnTo>
                    <a:pt x="25575" y="725748"/>
                  </a:lnTo>
                  <a:lnTo>
                    <a:pt x="46487" y="713493"/>
                  </a:lnTo>
                  <a:lnTo>
                    <a:pt x="440435" y="11938"/>
                  </a:lnTo>
                  <a:lnTo>
                    <a:pt x="41922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336791" y="1682495"/>
              <a:ext cx="5699760" cy="20817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6332219" y="1677923"/>
              <a:ext cx="5709285" cy="2091055"/>
            </a:xfrm>
            <a:custGeom>
              <a:avLst/>
              <a:gdLst/>
              <a:ahLst/>
              <a:cxnLst/>
              <a:rect l="l" t="t" r="r" b="b"/>
              <a:pathLst>
                <a:path w="5709284" h="2091054">
                  <a:moveTo>
                    <a:pt x="0" y="2090927"/>
                  </a:moveTo>
                  <a:lnTo>
                    <a:pt x="5708904" y="2090927"/>
                  </a:lnTo>
                  <a:lnTo>
                    <a:pt x="5708904" y="0"/>
                  </a:lnTo>
                  <a:lnTo>
                    <a:pt x="0" y="0"/>
                  </a:lnTo>
                  <a:lnTo>
                    <a:pt x="0" y="2090927"/>
                  </a:lnTo>
                  <a:close/>
                </a:path>
              </a:pathLst>
            </a:custGeom>
            <a:ln w="9144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5285231" y="2554185"/>
              <a:ext cx="4052189" cy="8181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2094" y="2578734"/>
              <a:ext cx="3853179" cy="664210"/>
            </a:xfrm>
            <a:custGeom>
              <a:avLst/>
              <a:gdLst/>
              <a:ahLst/>
              <a:cxnLst/>
              <a:rect l="l" t="t" r="r" b="b"/>
              <a:pathLst>
                <a:path w="3853179" h="664210">
                  <a:moveTo>
                    <a:pt x="3782880" y="622873"/>
                  </a:moveTo>
                  <a:lnTo>
                    <a:pt x="3736339" y="640968"/>
                  </a:lnTo>
                  <a:lnTo>
                    <a:pt x="3733164" y="648080"/>
                  </a:lnTo>
                  <a:lnTo>
                    <a:pt x="3735704" y="654303"/>
                  </a:lnTo>
                  <a:lnTo>
                    <a:pt x="3738118" y="660526"/>
                  </a:lnTo>
                  <a:lnTo>
                    <a:pt x="3745103" y="663701"/>
                  </a:lnTo>
                  <a:lnTo>
                    <a:pt x="3831986" y="629919"/>
                  </a:lnTo>
                  <a:lnTo>
                    <a:pt x="3827399" y="629919"/>
                  </a:lnTo>
                  <a:lnTo>
                    <a:pt x="3782880" y="622873"/>
                  </a:lnTo>
                  <a:close/>
                </a:path>
                <a:path w="3853179" h="664210">
                  <a:moveTo>
                    <a:pt x="3805360" y="614133"/>
                  </a:moveTo>
                  <a:lnTo>
                    <a:pt x="3782880" y="622873"/>
                  </a:lnTo>
                  <a:lnTo>
                    <a:pt x="3827399" y="629919"/>
                  </a:lnTo>
                  <a:lnTo>
                    <a:pt x="3827802" y="627379"/>
                  </a:lnTo>
                  <a:lnTo>
                    <a:pt x="3821556" y="627379"/>
                  </a:lnTo>
                  <a:lnTo>
                    <a:pt x="3805360" y="614133"/>
                  </a:lnTo>
                  <a:close/>
                </a:path>
                <a:path w="3853179" h="664210">
                  <a:moveTo>
                    <a:pt x="3763390" y="548386"/>
                  </a:moveTo>
                  <a:lnTo>
                    <a:pt x="3755771" y="549148"/>
                  </a:lnTo>
                  <a:lnTo>
                    <a:pt x="3751453" y="554354"/>
                  </a:lnTo>
                  <a:lnTo>
                    <a:pt x="3747261" y="559562"/>
                  </a:lnTo>
                  <a:lnTo>
                    <a:pt x="3748024" y="567309"/>
                  </a:lnTo>
                  <a:lnTo>
                    <a:pt x="3753230" y="571500"/>
                  </a:lnTo>
                  <a:lnTo>
                    <a:pt x="3786697" y="598870"/>
                  </a:lnTo>
                  <a:lnTo>
                    <a:pt x="3831208" y="605916"/>
                  </a:lnTo>
                  <a:lnTo>
                    <a:pt x="3827399" y="629919"/>
                  </a:lnTo>
                  <a:lnTo>
                    <a:pt x="3831986" y="629919"/>
                  </a:lnTo>
                  <a:lnTo>
                    <a:pt x="3853179" y="621664"/>
                  </a:lnTo>
                  <a:lnTo>
                    <a:pt x="3768598" y="552576"/>
                  </a:lnTo>
                  <a:lnTo>
                    <a:pt x="3763390" y="548386"/>
                  </a:lnTo>
                  <a:close/>
                </a:path>
                <a:path w="3853179" h="664210">
                  <a:moveTo>
                    <a:pt x="3824858" y="606551"/>
                  </a:moveTo>
                  <a:lnTo>
                    <a:pt x="3805360" y="614133"/>
                  </a:lnTo>
                  <a:lnTo>
                    <a:pt x="3821556" y="627379"/>
                  </a:lnTo>
                  <a:lnTo>
                    <a:pt x="3824858" y="606551"/>
                  </a:lnTo>
                  <a:close/>
                </a:path>
                <a:path w="3853179" h="664210">
                  <a:moveTo>
                    <a:pt x="3831108" y="606551"/>
                  </a:moveTo>
                  <a:lnTo>
                    <a:pt x="3824858" y="606551"/>
                  </a:lnTo>
                  <a:lnTo>
                    <a:pt x="3821556" y="627379"/>
                  </a:lnTo>
                  <a:lnTo>
                    <a:pt x="3827802" y="627379"/>
                  </a:lnTo>
                  <a:lnTo>
                    <a:pt x="3831108" y="606551"/>
                  </a:lnTo>
                  <a:close/>
                </a:path>
                <a:path w="3853179" h="664210">
                  <a:moveTo>
                    <a:pt x="3809" y="0"/>
                  </a:moveTo>
                  <a:lnTo>
                    <a:pt x="0" y="24129"/>
                  </a:lnTo>
                  <a:lnTo>
                    <a:pt x="3782880" y="622873"/>
                  </a:lnTo>
                  <a:lnTo>
                    <a:pt x="3805360" y="614133"/>
                  </a:lnTo>
                  <a:lnTo>
                    <a:pt x="3786697" y="598870"/>
                  </a:lnTo>
                  <a:lnTo>
                    <a:pt x="3809" y="0"/>
                  </a:lnTo>
                  <a:close/>
                </a:path>
                <a:path w="3853179" h="664210">
                  <a:moveTo>
                    <a:pt x="3786697" y="598870"/>
                  </a:moveTo>
                  <a:lnTo>
                    <a:pt x="3805360" y="614133"/>
                  </a:lnTo>
                  <a:lnTo>
                    <a:pt x="3824858" y="606551"/>
                  </a:lnTo>
                  <a:lnTo>
                    <a:pt x="3831108" y="606551"/>
                  </a:lnTo>
                  <a:lnTo>
                    <a:pt x="3831208" y="605916"/>
                  </a:lnTo>
                  <a:lnTo>
                    <a:pt x="3786697" y="59887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034" y="-990600"/>
            <a:ext cx="6744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315" dirty="0">
              <a:solidFill>
                <a:srgbClr val="2D5395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3400" y="1456944"/>
            <a:ext cx="10668000" cy="5324856"/>
            <a:chOff x="533400" y="1456944"/>
            <a:chExt cx="8153400" cy="4660392"/>
          </a:xfrm>
        </p:grpSpPr>
        <p:sp>
          <p:nvSpPr>
            <p:cNvPr id="6" name="object 6"/>
            <p:cNvSpPr/>
            <p:nvPr/>
          </p:nvSpPr>
          <p:spPr>
            <a:xfrm>
              <a:off x="3158370" y="4405164"/>
              <a:ext cx="908675" cy="12853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3185541" y="4409948"/>
              <a:ext cx="854710" cy="1230630"/>
            </a:xfrm>
            <a:custGeom>
              <a:avLst/>
              <a:gdLst/>
              <a:ahLst/>
              <a:cxnLst/>
              <a:rect l="l" t="t" r="r" b="b"/>
              <a:pathLst>
                <a:path w="854710" h="1230629">
                  <a:moveTo>
                    <a:pt x="708636" y="1119576"/>
                  </a:moveTo>
                  <a:lnTo>
                    <a:pt x="701135" y="1120743"/>
                  </a:lnTo>
                  <a:lnTo>
                    <a:pt x="694634" y="1124624"/>
                  </a:lnTo>
                  <a:lnTo>
                    <a:pt x="689991" y="1130935"/>
                  </a:lnTo>
                  <a:lnTo>
                    <a:pt x="688084" y="1138580"/>
                  </a:lnTo>
                  <a:lnTo>
                    <a:pt x="689213" y="1146095"/>
                  </a:lnTo>
                  <a:lnTo>
                    <a:pt x="693080" y="1152634"/>
                  </a:lnTo>
                  <a:lnTo>
                    <a:pt x="699388" y="1157351"/>
                  </a:lnTo>
                  <a:lnTo>
                    <a:pt x="854582" y="1230452"/>
                  </a:lnTo>
                  <a:lnTo>
                    <a:pt x="853011" y="1209281"/>
                  </a:lnTo>
                  <a:lnTo>
                    <a:pt x="815974" y="1209281"/>
                  </a:lnTo>
                  <a:lnTo>
                    <a:pt x="774393" y="1148796"/>
                  </a:lnTo>
                  <a:lnTo>
                    <a:pt x="716280" y="1121410"/>
                  </a:lnTo>
                  <a:lnTo>
                    <a:pt x="708636" y="1119576"/>
                  </a:lnTo>
                  <a:close/>
                </a:path>
                <a:path w="854710" h="1230629">
                  <a:moveTo>
                    <a:pt x="774393" y="1148796"/>
                  </a:moveTo>
                  <a:lnTo>
                    <a:pt x="815974" y="1209281"/>
                  </a:lnTo>
                  <a:lnTo>
                    <a:pt x="830226" y="1199514"/>
                  </a:lnTo>
                  <a:lnTo>
                    <a:pt x="812545" y="1199514"/>
                  </a:lnTo>
                  <a:lnTo>
                    <a:pt x="810035" y="1165592"/>
                  </a:lnTo>
                  <a:lnTo>
                    <a:pt x="774393" y="1148796"/>
                  </a:lnTo>
                  <a:close/>
                </a:path>
                <a:path w="854710" h="1230629">
                  <a:moveTo>
                    <a:pt x="820673" y="1041018"/>
                  </a:moveTo>
                  <a:lnTo>
                    <a:pt x="813101" y="1043172"/>
                  </a:lnTo>
                  <a:lnTo>
                    <a:pt x="807148" y="1047861"/>
                  </a:lnTo>
                  <a:lnTo>
                    <a:pt x="803386" y="1054431"/>
                  </a:lnTo>
                  <a:lnTo>
                    <a:pt x="802385" y="1062227"/>
                  </a:lnTo>
                  <a:lnTo>
                    <a:pt x="807127" y="1126301"/>
                  </a:lnTo>
                  <a:lnTo>
                    <a:pt x="848741" y="1186827"/>
                  </a:lnTo>
                  <a:lnTo>
                    <a:pt x="815974" y="1209281"/>
                  </a:lnTo>
                  <a:lnTo>
                    <a:pt x="853011" y="1209281"/>
                  </a:lnTo>
                  <a:lnTo>
                    <a:pt x="841882" y="1059307"/>
                  </a:lnTo>
                  <a:lnTo>
                    <a:pt x="839783" y="1051734"/>
                  </a:lnTo>
                  <a:lnTo>
                    <a:pt x="835088" y="1045781"/>
                  </a:lnTo>
                  <a:lnTo>
                    <a:pt x="828488" y="1042019"/>
                  </a:lnTo>
                  <a:lnTo>
                    <a:pt x="820673" y="1041018"/>
                  </a:lnTo>
                  <a:close/>
                </a:path>
                <a:path w="854710" h="1230629">
                  <a:moveTo>
                    <a:pt x="810035" y="1165592"/>
                  </a:moveTo>
                  <a:lnTo>
                    <a:pt x="812545" y="1199514"/>
                  </a:lnTo>
                  <a:lnTo>
                    <a:pt x="840867" y="1180122"/>
                  </a:lnTo>
                  <a:lnTo>
                    <a:pt x="810035" y="1165592"/>
                  </a:lnTo>
                  <a:close/>
                </a:path>
                <a:path w="854710" h="1230629">
                  <a:moveTo>
                    <a:pt x="807127" y="1126301"/>
                  </a:moveTo>
                  <a:lnTo>
                    <a:pt x="810035" y="1165592"/>
                  </a:lnTo>
                  <a:lnTo>
                    <a:pt x="840867" y="1180122"/>
                  </a:lnTo>
                  <a:lnTo>
                    <a:pt x="812545" y="1199514"/>
                  </a:lnTo>
                  <a:lnTo>
                    <a:pt x="830226" y="1199514"/>
                  </a:lnTo>
                  <a:lnTo>
                    <a:pt x="848741" y="1186827"/>
                  </a:lnTo>
                  <a:lnTo>
                    <a:pt x="807127" y="1126301"/>
                  </a:lnTo>
                  <a:close/>
                </a:path>
                <a:path w="854710" h="1230629">
                  <a:moveTo>
                    <a:pt x="32765" y="0"/>
                  </a:moveTo>
                  <a:lnTo>
                    <a:pt x="0" y="22351"/>
                  </a:lnTo>
                  <a:lnTo>
                    <a:pt x="774393" y="1148796"/>
                  </a:lnTo>
                  <a:lnTo>
                    <a:pt x="810035" y="1165592"/>
                  </a:lnTo>
                  <a:lnTo>
                    <a:pt x="807127" y="1126301"/>
                  </a:lnTo>
                  <a:lnTo>
                    <a:pt x="3276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3006851" y="4407026"/>
              <a:ext cx="530860" cy="8647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155157" y="3425184"/>
              <a:ext cx="2577424" cy="22659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182998" y="3429000"/>
              <a:ext cx="2522855" cy="2219325"/>
            </a:xfrm>
            <a:custGeom>
              <a:avLst/>
              <a:gdLst/>
              <a:ahLst/>
              <a:cxnLst/>
              <a:rect l="l" t="t" r="r" b="b"/>
              <a:pathLst>
                <a:path w="2522854" h="2219325">
                  <a:moveTo>
                    <a:pt x="2486241" y="31959"/>
                  </a:moveTo>
                  <a:lnTo>
                    <a:pt x="2462452" y="36598"/>
                  </a:lnTo>
                  <a:lnTo>
                    <a:pt x="0" y="2200643"/>
                  </a:lnTo>
                  <a:lnTo>
                    <a:pt x="16001" y="2218956"/>
                  </a:lnTo>
                  <a:lnTo>
                    <a:pt x="2478590" y="54877"/>
                  </a:lnTo>
                  <a:lnTo>
                    <a:pt x="2486241" y="31959"/>
                  </a:lnTo>
                  <a:close/>
                </a:path>
                <a:path w="2522854" h="2219325">
                  <a:moveTo>
                    <a:pt x="2520362" y="6730"/>
                  </a:moveTo>
                  <a:lnTo>
                    <a:pt x="2496439" y="6730"/>
                  </a:lnTo>
                  <a:lnTo>
                    <a:pt x="2512568" y="25019"/>
                  </a:lnTo>
                  <a:lnTo>
                    <a:pt x="2478590" y="54877"/>
                  </a:lnTo>
                  <a:lnTo>
                    <a:pt x="2464943" y="95758"/>
                  </a:lnTo>
                  <a:lnTo>
                    <a:pt x="2462910" y="102108"/>
                  </a:lnTo>
                  <a:lnTo>
                    <a:pt x="2466340" y="109092"/>
                  </a:lnTo>
                  <a:lnTo>
                    <a:pt x="2472690" y="111251"/>
                  </a:lnTo>
                  <a:lnTo>
                    <a:pt x="2479040" y="113284"/>
                  </a:lnTo>
                  <a:lnTo>
                    <a:pt x="2486025" y="109854"/>
                  </a:lnTo>
                  <a:lnTo>
                    <a:pt x="2488183" y="103504"/>
                  </a:lnTo>
                  <a:lnTo>
                    <a:pt x="2520362" y="6730"/>
                  </a:lnTo>
                  <a:close/>
                </a:path>
                <a:path w="2522854" h="2219325">
                  <a:moveTo>
                    <a:pt x="2501143" y="12064"/>
                  </a:moveTo>
                  <a:lnTo>
                    <a:pt x="2492882" y="12064"/>
                  </a:lnTo>
                  <a:lnTo>
                    <a:pt x="2506853" y="27939"/>
                  </a:lnTo>
                  <a:lnTo>
                    <a:pt x="2486241" y="31959"/>
                  </a:lnTo>
                  <a:lnTo>
                    <a:pt x="2478590" y="54877"/>
                  </a:lnTo>
                  <a:lnTo>
                    <a:pt x="2512568" y="25019"/>
                  </a:lnTo>
                  <a:lnTo>
                    <a:pt x="2501143" y="12064"/>
                  </a:lnTo>
                  <a:close/>
                </a:path>
                <a:path w="2522854" h="2219325">
                  <a:moveTo>
                    <a:pt x="2522601" y="0"/>
                  </a:moveTo>
                  <a:lnTo>
                    <a:pt x="2415540" y="20827"/>
                  </a:lnTo>
                  <a:lnTo>
                    <a:pt x="2408935" y="22225"/>
                  </a:lnTo>
                  <a:lnTo>
                    <a:pt x="2404618" y="28575"/>
                  </a:lnTo>
                  <a:lnTo>
                    <a:pt x="2407157" y="41783"/>
                  </a:lnTo>
                  <a:lnTo>
                    <a:pt x="2413634" y="46100"/>
                  </a:lnTo>
                  <a:lnTo>
                    <a:pt x="2462452" y="36598"/>
                  </a:lnTo>
                  <a:lnTo>
                    <a:pt x="2496439" y="6730"/>
                  </a:lnTo>
                  <a:lnTo>
                    <a:pt x="2520362" y="6730"/>
                  </a:lnTo>
                  <a:lnTo>
                    <a:pt x="2522601" y="0"/>
                  </a:lnTo>
                  <a:close/>
                </a:path>
                <a:path w="2522854" h="2219325">
                  <a:moveTo>
                    <a:pt x="2496439" y="6730"/>
                  </a:moveTo>
                  <a:lnTo>
                    <a:pt x="2462452" y="36598"/>
                  </a:lnTo>
                  <a:lnTo>
                    <a:pt x="2486241" y="31959"/>
                  </a:lnTo>
                  <a:lnTo>
                    <a:pt x="2492882" y="12064"/>
                  </a:lnTo>
                  <a:lnTo>
                    <a:pt x="2501143" y="12064"/>
                  </a:lnTo>
                  <a:lnTo>
                    <a:pt x="2496439" y="6730"/>
                  </a:lnTo>
                  <a:close/>
                </a:path>
                <a:path w="2522854" h="2219325">
                  <a:moveTo>
                    <a:pt x="2492882" y="12064"/>
                  </a:moveTo>
                  <a:lnTo>
                    <a:pt x="2486241" y="31959"/>
                  </a:lnTo>
                  <a:lnTo>
                    <a:pt x="2506853" y="27939"/>
                  </a:lnTo>
                  <a:lnTo>
                    <a:pt x="2492882" y="12064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629403" y="4259326"/>
              <a:ext cx="854456" cy="7461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400" y="1456944"/>
              <a:ext cx="8153400" cy="466039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916935" y="4389069"/>
              <a:ext cx="970584" cy="14979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2961258" y="4413376"/>
              <a:ext cx="776605" cy="1301750"/>
            </a:xfrm>
            <a:custGeom>
              <a:avLst/>
              <a:gdLst/>
              <a:ahLst/>
              <a:cxnLst/>
              <a:rect l="l" t="t" r="r" b="b"/>
              <a:pathLst>
                <a:path w="776604" h="1301750">
                  <a:moveTo>
                    <a:pt x="686816" y="1223924"/>
                  </a:moveTo>
                  <a:lnTo>
                    <a:pt x="679450" y="1226032"/>
                  </a:lnTo>
                  <a:lnTo>
                    <a:pt x="672845" y="1237792"/>
                  </a:lnTo>
                  <a:lnTo>
                    <a:pt x="675005" y="1245222"/>
                  </a:lnTo>
                  <a:lnTo>
                    <a:pt x="776096" y="1301673"/>
                  </a:lnTo>
                  <a:lnTo>
                    <a:pt x="776011" y="1287056"/>
                  </a:lnTo>
                  <a:lnTo>
                    <a:pt x="753364" y="1287056"/>
                  </a:lnTo>
                  <a:lnTo>
                    <a:pt x="730439" y="1248270"/>
                  </a:lnTo>
                  <a:lnTo>
                    <a:pt x="686816" y="1223924"/>
                  </a:lnTo>
                  <a:close/>
                </a:path>
                <a:path w="776604" h="1301750">
                  <a:moveTo>
                    <a:pt x="730439" y="1248270"/>
                  </a:moveTo>
                  <a:lnTo>
                    <a:pt x="753364" y="1287056"/>
                  </a:lnTo>
                  <a:lnTo>
                    <a:pt x="763744" y="1280909"/>
                  </a:lnTo>
                  <a:lnTo>
                    <a:pt x="751586" y="1280909"/>
                  </a:lnTo>
                  <a:lnTo>
                    <a:pt x="751465" y="1259995"/>
                  </a:lnTo>
                  <a:lnTo>
                    <a:pt x="730439" y="1248270"/>
                  </a:lnTo>
                  <a:close/>
                </a:path>
                <a:path w="776604" h="1301750">
                  <a:moveTo>
                    <a:pt x="770001" y="1180388"/>
                  </a:moveTo>
                  <a:lnTo>
                    <a:pt x="756539" y="1180465"/>
                  </a:lnTo>
                  <a:lnTo>
                    <a:pt x="751078" y="1185964"/>
                  </a:lnTo>
                  <a:lnTo>
                    <a:pt x="751078" y="1192695"/>
                  </a:lnTo>
                  <a:lnTo>
                    <a:pt x="751325" y="1235738"/>
                  </a:lnTo>
                  <a:lnTo>
                    <a:pt x="774319" y="1274648"/>
                  </a:lnTo>
                  <a:lnTo>
                    <a:pt x="753364" y="1287056"/>
                  </a:lnTo>
                  <a:lnTo>
                    <a:pt x="776011" y="1287056"/>
                  </a:lnTo>
                  <a:lnTo>
                    <a:pt x="775462" y="1192695"/>
                  </a:lnTo>
                  <a:lnTo>
                    <a:pt x="775462" y="1185824"/>
                  </a:lnTo>
                  <a:lnTo>
                    <a:pt x="770001" y="1180388"/>
                  </a:lnTo>
                  <a:close/>
                </a:path>
                <a:path w="776604" h="1301750">
                  <a:moveTo>
                    <a:pt x="751465" y="1259995"/>
                  </a:moveTo>
                  <a:lnTo>
                    <a:pt x="751586" y="1280909"/>
                  </a:lnTo>
                  <a:lnTo>
                    <a:pt x="769746" y="1270190"/>
                  </a:lnTo>
                  <a:lnTo>
                    <a:pt x="751465" y="1259995"/>
                  </a:lnTo>
                  <a:close/>
                </a:path>
                <a:path w="776604" h="1301750">
                  <a:moveTo>
                    <a:pt x="751325" y="1235738"/>
                  </a:moveTo>
                  <a:lnTo>
                    <a:pt x="751465" y="1259995"/>
                  </a:lnTo>
                  <a:lnTo>
                    <a:pt x="769746" y="1270190"/>
                  </a:lnTo>
                  <a:lnTo>
                    <a:pt x="751586" y="1280909"/>
                  </a:lnTo>
                  <a:lnTo>
                    <a:pt x="763744" y="1280909"/>
                  </a:lnTo>
                  <a:lnTo>
                    <a:pt x="774319" y="1274648"/>
                  </a:lnTo>
                  <a:lnTo>
                    <a:pt x="751325" y="1235738"/>
                  </a:lnTo>
                  <a:close/>
                </a:path>
                <a:path w="776604" h="1301750">
                  <a:moveTo>
                    <a:pt x="21082" y="0"/>
                  </a:moveTo>
                  <a:lnTo>
                    <a:pt x="0" y="12446"/>
                  </a:lnTo>
                  <a:lnTo>
                    <a:pt x="730439" y="1248270"/>
                  </a:lnTo>
                  <a:lnTo>
                    <a:pt x="751465" y="1259995"/>
                  </a:lnTo>
                  <a:lnTo>
                    <a:pt x="751325" y="1235738"/>
                  </a:lnTo>
                  <a:lnTo>
                    <a:pt x="2108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3983735" y="3291903"/>
              <a:ext cx="2509774" cy="241528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030217" y="3429000"/>
              <a:ext cx="2313940" cy="2218690"/>
            </a:xfrm>
            <a:custGeom>
              <a:avLst/>
              <a:gdLst/>
              <a:ahLst/>
              <a:cxnLst/>
              <a:rect l="l" t="t" r="r" b="b"/>
              <a:pathLst>
                <a:path w="2313940" h="2218690">
                  <a:moveTo>
                    <a:pt x="2278499" y="33453"/>
                  </a:moveTo>
                  <a:lnTo>
                    <a:pt x="2254947" y="39106"/>
                  </a:lnTo>
                  <a:lnTo>
                    <a:pt x="0" y="2200998"/>
                  </a:lnTo>
                  <a:lnTo>
                    <a:pt x="16764" y="2218601"/>
                  </a:lnTo>
                  <a:lnTo>
                    <a:pt x="2271883" y="56713"/>
                  </a:lnTo>
                  <a:lnTo>
                    <a:pt x="2278499" y="33453"/>
                  </a:lnTo>
                  <a:close/>
                </a:path>
                <a:path w="2313940" h="2218690">
                  <a:moveTo>
                    <a:pt x="2311182" y="7874"/>
                  </a:moveTo>
                  <a:lnTo>
                    <a:pt x="2287524" y="7874"/>
                  </a:lnTo>
                  <a:lnTo>
                    <a:pt x="2304415" y="25526"/>
                  </a:lnTo>
                  <a:lnTo>
                    <a:pt x="2271883" y="56713"/>
                  </a:lnTo>
                  <a:lnTo>
                    <a:pt x="2260092" y="98171"/>
                  </a:lnTo>
                  <a:lnTo>
                    <a:pt x="2258187" y="104648"/>
                  </a:lnTo>
                  <a:lnTo>
                    <a:pt x="2261870" y="111378"/>
                  </a:lnTo>
                  <a:lnTo>
                    <a:pt x="2268347" y="113284"/>
                  </a:lnTo>
                  <a:lnTo>
                    <a:pt x="2274824" y="115062"/>
                  </a:lnTo>
                  <a:lnTo>
                    <a:pt x="2281682" y="111378"/>
                  </a:lnTo>
                  <a:lnTo>
                    <a:pt x="2283532" y="104648"/>
                  </a:lnTo>
                  <a:lnTo>
                    <a:pt x="2311182" y="7874"/>
                  </a:lnTo>
                  <a:close/>
                </a:path>
                <a:path w="2313940" h="2218690">
                  <a:moveTo>
                    <a:pt x="2292749" y="13335"/>
                  </a:moveTo>
                  <a:lnTo>
                    <a:pt x="2284222" y="13335"/>
                  </a:lnTo>
                  <a:lnTo>
                    <a:pt x="2298827" y="28575"/>
                  </a:lnTo>
                  <a:lnTo>
                    <a:pt x="2278499" y="33453"/>
                  </a:lnTo>
                  <a:lnTo>
                    <a:pt x="2271883" y="56713"/>
                  </a:lnTo>
                  <a:lnTo>
                    <a:pt x="2304415" y="25526"/>
                  </a:lnTo>
                  <a:lnTo>
                    <a:pt x="2292749" y="13335"/>
                  </a:lnTo>
                  <a:close/>
                </a:path>
                <a:path w="2313940" h="2218690">
                  <a:moveTo>
                    <a:pt x="2313432" y="0"/>
                  </a:moveTo>
                  <a:lnTo>
                    <a:pt x="2200783" y="27050"/>
                  </a:lnTo>
                  <a:lnTo>
                    <a:pt x="2196846" y="33654"/>
                  </a:lnTo>
                  <a:lnTo>
                    <a:pt x="2198370" y="40259"/>
                  </a:lnTo>
                  <a:lnTo>
                    <a:pt x="2200021" y="46736"/>
                  </a:lnTo>
                  <a:lnTo>
                    <a:pt x="2206498" y="50800"/>
                  </a:lnTo>
                  <a:lnTo>
                    <a:pt x="2254947" y="39106"/>
                  </a:lnTo>
                  <a:lnTo>
                    <a:pt x="2287524" y="7874"/>
                  </a:lnTo>
                  <a:lnTo>
                    <a:pt x="2311182" y="7874"/>
                  </a:lnTo>
                  <a:lnTo>
                    <a:pt x="2313432" y="0"/>
                  </a:lnTo>
                  <a:close/>
                </a:path>
                <a:path w="2313940" h="2218690">
                  <a:moveTo>
                    <a:pt x="2287524" y="7874"/>
                  </a:moveTo>
                  <a:lnTo>
                    <a:pt x="2254947" y="39106"/>
                  </a:lnTo>
                  <a:lnTo>
                    <a:pt x="2278499" y="33453"/>
                  </a:lnTo>
                  <a:lnTo>
                    <a:pt x="2284222" y="13335"/>
                  </a:lnTo>
                  <a:lnTo>
                    <a:pt x="2292749" y="13335"/>
                  </a:lnTo>
                  <a:lnTo>
                    <a:pt x="2287524" y="7874"/>
                  </a:lnTo>
                  <a:close/>
                </a:path>
                <a:path w="2313940" h="2218690">
                  <a:moveTo>
                    <a:pt x="2284222" y="13335"/>
                  </a:moveTo>
                  <a:lnTo>
                    <a:pt x="2278499" y="33453"/>
                  </a:lnTo>
                  <a:lnTo>
                    <a:pt x="2298827" y="28575"/>
                  </a:lnTo>
                  <a:lnTo>
                    <a:pt x="2284222" y="1333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2827401" y="4561586"/>
              <a:ext cx="545211" cy="9528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5163692" y="4139819"/>
              <a:ext cx="779272" cy="77724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12444" y="703529"/>
            <a:ext cx="831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5F92"/>
                </a:solidFill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4344" y="292084"/>
            <a:ext cx="1153795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10.</a:t>
            </a:r>
            <a:r>
              <a:rPr sz="1600" spc="17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When</a:t>
            </a:r>
            <a:r>
              <a:rPr sz="1600" spc="16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it</a:t>
            </a:r>
            <a:r>
              <a:rPr sz="1600" spc="17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sz="1600" spc="16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sz="1600" spc="16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simulation,</a:t>
            </a:r>
            <a:r>
              <a:rPr sz="1600" spc="19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Scroll</a:t>
            </a:r>
            <a:r>
              <a:rPr sz="1600" spc="17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down</a:t>
            </a:r>
            <a:r>
              <a:rPr sz="1600" spc="16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sz="1600" spc="16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sz="1600" spc="17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click</a:t>
            </a:r>
            <a:r>
              <a:rPr sz="1600" spc="17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on</a:t>
            </a:r>
            <a:r>
              <a:rPr sz="1600" spc="16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voltage</a:t>
            </a:r>
            <a:r>
              <a:rPr sz="1600" spc="16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sensor</a:t>
            </a:r>
            <a:r>
              <a:rPr sz="1600" spc="17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button</a:t>
            </a:r>
            <a:r>
              <a:rPr sz="1600" spc="16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sz="1600" spc="16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you</a:t>
            </a:r>
            <a:r>
              <a:rPr sz="1600" spc="16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can</a:t>
            </a:r>
            <a:r>
              <a:rPr sz="1600" spc="18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see</a:t>
            </a:r>
            <a:r>
              <a:rPr sz="1600" spc="16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sz="1600" spc="16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sz="1600" spc="17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sz="1600" spc="17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voltage</a:t>
            </a:r>
            <a:endParaRPr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9615" y="529052"/>
            <a:ext cx="10820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which is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5V(voltage </a:t>
            </a:r>
            <a:r>
              <a:rPr sz="1600" spc="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resistor1 </a:t>
            </a:r>
            <a:r>
              <a:rPr sz="1600" spc="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[main_circuit]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5V).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This value has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sz="1600" spc="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be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verified by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using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superposition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theorem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will be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displayed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further</a:t>
            </a:r>
            <a:r>
              <a:rPr sz="1600" spc="16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steps.</a:t>
            </a:r>
            <a:endParaRPr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444" y="-457200"/>
            <a:ext cx="6744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315" dirty="0">
              <a:solidFill>
                <a:srgbClr val="2D5395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444" y="457200"/>
            <a:ext cx="11454765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AutoNum type="arabicPeriod" startAt="11"/>
              <a:tabLst>
                <a:tab pos="354965" algn="l"/>
              </a:tabLst>
            </a:pP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Now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For Verification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Superposition Theorem,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Go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sz="1600" spc="2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 smtClean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Superposition_theorem</a:t>
            </a:r>
            <a:r>
              <a:rPr sz="1600" spc="-10" dirty="0" smtClean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&gt;Circuit_1</a:t>
            </a:r>
            <a:endParaRPr lang="en-US" sz="1600" spc="-10" dirty="0" smtClean="0">
              <a:solidFill>
                <a:srgbClr val="375F92"/>
              </a:solidFill>
              <a:latin typeface="Arial" pitchFamily="34" charset="0"/>
              <a:cs typeface="Arial" pitchFamily="34" charset="0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endParaRPr sz="1600" dirty="0">
              <a:latin typeface="Arial" pitchFamily="34" charset="0"/>
              <a:cs typeface="Arial" pitchFamily="34" charset="0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354330" algn="l"/>
              </a:tabLst>
            </a:pPr>
            <a:r>
              <a:rPr lang="en-US" sz="1600" dirty="0" smtClean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12. </a:t>
            </a:r>
            <a:r>
              <a:rPr sz="1600" dirty="0" smtClean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next </a:t>
            </a:r>
            <a:r>
              <a:rPr sz="1600" spc="-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step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from [Main_circuit],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Constant </a:t>
            </a:r>
            <a:r>
              <a:rPr sz="1600" spc="-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Voltage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source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of 6V</a:t>
            </a:r>
            <a:r>
              <a:rPr sz="1600" spc="16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removed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short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circuited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sz="1600" spc="-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constant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current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source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0.002A is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removed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open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circuited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which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results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circuit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below and is named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as</a:t>
            </a:r>
            <a:r>
              <a:rPr sz="1600" spc="10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[circuit_1]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is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simulated.</a:t>
            </a:r>
            <a:endParaRPr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40616" y="1925812"/>
            <a:ext cx="10198419" cy="4703588"/>
            <a:chOff x="1889948" y="1968703"/>
            <a:chExt cx="10198419" cy="3865219"/>
          </a:xfrm>
        </p:grpSpPr>
        <p:sp>
          <p:nvSpPr>
            <p:cNvPr id="7" name="object 7"/>
            <p:cNvSpPr/>
            <p:nvPr/>
          </p:nvSpPr>
          <p:spPr>
            <a:xfrm>
              <a:off x="1889948" y="1968703"/>
              <a:ext cx="3546592" cy="38652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6361176" y="2490216"/>
              <a:ext cx="5727191" cy="21031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>
            <a:off x="4648200" y="2971800"/>
            <a:ext cx="3927239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685800" y="1441702"/>
            <a:ext cx="10290048" cy="5263897"/>
            <a:chOff x="914400" y="1441703"/>
            <a:chExt cx="10061448" cy="4681728"/>
          </a:xfrm>
        </p:grpSpPr>
        <p:sp>
          <p:nvSpPr>
            <p:cNvPr id="6" name="object 6"/>
            <p:cNvSpPr/>
            <p:nvPr/>
          </p:nvSpPr>
          <p:spPr>
            <a:xfrm>
              <a:off x="914400" y="1441703"/>
              <a:ext cx="10061448" cy="468172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5812535" y="3404565"/>
              <a:ext cx="2643886" cy="238188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5859271" y="3541775"/>
              <a:ext cx="2446655" cy="2183765"/>
            </a:xfrm>
            <a:custGeom>
              <a:avLst/>
              <a:gdLst/>
              <a:ahLst/>
              <a:cxnLst/>
              <a:rect l="l" t="t" r="r" b="b"/>
              <a:pathLst>
                <a:path w="2446654" h="2183765">
                  <a:moveTo>
                    <a:pt x="2410457" y="32211"/>
                  </a:moveTo>
                  <a:lnTo>
                    <a:pt x="2386668" y="37031"/>
                  </a:lnTo>
                  <a:lnTo>
                    <a:pt x="0" y="2165146"/>
                  </a:lnTo>
                  <a:lnTo>
                    <a:pt x="16255" y="2183345"/>
                  </a:lnTo>
                  <a:lnTo>
                    <a:pt x="2402989" y="55135"/>
                  </a:lnTo>
                  <a:lnTo>
                    <a:pt x="2410457" y="32211"/>
                  </a:lnTo>
                  <a:close/>
                </a:path>
                <a:path w="2446654" h="2183765">
                  <a:moveTo>
                    <a:pt x="2444262" y="6985"/>
                  </a:moveTo>
                  <a:lnTo>
                    <a:pt x="2420366" y="6985"/>
                  </a:lnTo>
                  <a:lnTo>
                    <a:pt x="2436622" y="25146"/>
                  </a:lnTo>
                  <a:lnTo>
                    <a:pt x="2402989" y="55135"/>
                  </a:lnTo>
                  <a:lnTo>
                    <a:pt x="2389631" y="96138"/>
                  </a:lnTo>
                  <a:lnTo>
                    <a:pt x="2387600" y="102616"/>
                  </a:lnTo>
                  <a:lnTo>
                    <a:pt x="2391029" y="109474"/>
                  </a:lnTo>
                  <a:lnTo>
                    <a:pt x="2397505" y="111506"/>
                  </a:lnTo>
                  <a:lnTo>
                    <a:pt x="2403855" y="113665"/>
                  </a:lnTo>
                  <a:lnTo>
                    <a:pt x="2410713" y="110109"/>
                  </a:lnTo>
                  <a:lnTo>
                    <a:pt x="2412873" y="103759"/>
                  </a:lnTo>
                  <a:lnTo>
                    <a:pt x="2444262" y="6985"/>
                  </a:lnTo>
                  <a:close/>
                </a:path>
                <a:path w="2446654" h="2183765">
                  <a:moveTo>
                    <a:pt x="2425140" y="12319"/>
                  </a:moveTo>
                  <a:lnTo>
                    <a:pt x="2416936" y="12319"/>
                  </a:lnTo>
                  <a:lnTo>
                    <a:pt x="2430906" y="28066"/>
                  </a:lnTo>
                  <a:lnTo>
                    <a:pt x="2410457" y="32211"/>
                  </a:lnTo>
                  <a:lnTo>
                    <a:pt x="2402989" y="55135"/>
                  </a:lnTo>
                  <a:lnTo>
                    <a:pt x="2436622" y="25146"/>
                  </a:lnTo>
                  <a:lnTo>
                    <a:pt x="2425140" y="12319"/>
                  </a:lnTo>
                  <a:close/>
                </a:path>
                <a:path w="2446654" h="2183765">
                  <a:moveTo>
                    <a:pt x="2446528" y="0"/>
                  </a:moveTo>
                  <a:lnTo>
                    <a:pt x="2332989" y="22987"/>
                  </a:lnTo>
                  <a:lnTo>
                    <a:pt x="2328799" y="29463"/>
                  </a:lnTo>
                  <a:lnTo>
                    <a:pt x="2330069" y="36068"/>
                  </a:lnTo>
                  <a:lnTo>
                    <a:pt x="2331466" y="42672"/>
                  </a:lnTo>
                  <a:lnTo>
                    <a:pt x="2337816" y="46862"/>
                  </a:lnTo>
                  <a:lnTo>
                    <a:pt x="2344420" y="45593"/>
                  </a:lnTo>
                  <a:lnTo>
                    <a:pt x="2386668" y="37031"/>
                  </a:lnTo>
                  <a:lnTo>
                    <a:pt x="2420366" y="6985"/>
                  </a:lnTo>
                  <a:lnTo>
                    <a:pt x="2444262" y="6985"/>
                  </a:lnTo>
                  <a:lnTo>
                    <a:pt x="2446528" y="0"/>
                  </a:lnTo>
                  <a:close/>
                </a:path>
                <a:path w="2446654" h="2183765">
                  <a:moveTo>
                    <a:pt x="2420366" y="6985"/>
                  </a:moveTo>
                  <a:lnTo>
                    <a:pt x="2386668" y="37031"/>
                  </a:lnTo>
                  <a:lnTo>
                    <a:pt x="2410457" y="32211"/>
                  </a:lnTo>
                  <a:lnTo>
                    <a:pt x="2416936" y="12319"/>
                  </a:lnTo>
                  <a:lnTo>
                    <a:pt x="2425140" y="12319"/>
                  </a:lnTo>
                  <a:lnTo>
                    <a:pt x="2420366" y="6985"/>
                  </a:lnTo>
                  <a:close/>
                </a:path>
                <a:path w="2446654" h="2183765">
                  <a:moveTo>
                    <a:pt x="2416936" y="12319"/>
                  </a:moveTo>
                  <a:lnTo>
                    <a:pt x="2410457" y="32211"/>
                  </a:lnTo>
                  <a:lnTo>
                    <a:pt x="2430906" y="28066"/>
                  </a:lnTo>
                  <a:lnTo>
                    <a:pt x="2416936" y="12319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97509" y="695325"/>
            <a:ext cx="108438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13.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When it is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simulation, Scroll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down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double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click on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voltage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sensor blue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button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you can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see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value </a:t>
            </a:r>
            <a:r>
              <a:rPr sz="1600" spc="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of 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voltage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which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is 6V </a:t>
            </a:r>
            <a:r>
              <a:rPr sz="1600" spc="-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(Voltage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Resistor_1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circuit_1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sz="1600" spc="16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6V)</a:t>
            </a:r>
            <a:endParaRPr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057" y="-537646"/>
            <a:ext cx="6743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315" dirty="0">
              <a:solidFill>
                <a:srgbClr val="2D5395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444" y="381000"/>
            <a:ext cx="1127569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0"/>
              </a:spcBef>
              <a:buAutoNum type="arabicPeriod" startAt="14"/>
              <a:tabLst>
                <a:tab pos="354330" algn="l"/>
              </a:tabLst>
            </a:pP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Go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class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[Circuit_2] under [Superposition_theorem]</a:t>
            </a:r>
            <a:r>
              <a:rPr sz="1600" spc="19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library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12700" marR="5080">
              <a:lnSpc>
                <a:spcPct val="100000"/>
              </a:lnSpc>
              <a:buAutoNum type="arabicPeriod" startAt="14"/>
              <a:tabLst>
                <a:tab pos="354965" algn="l"/>
              </a:tabLst>
            </a:pP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circuit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[main_circuit]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class, The </a:t>
            </a:r>
            <a:r>
              <a:rPr sz="1600" spc="-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constant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voltages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of 12V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6V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removed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it is short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circuited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 only </a:t>
            </a:r>
            <a:r>
              <a:rPr sz="1600" spc="-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constant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current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source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of 0.002A is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present,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which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results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in the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circuit given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below and is named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[Circuit_2]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it  is</a:t>
            </a:r>
            <a:r>
              <a:rPr sz="1600" spc="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5" dirty="0" smtClean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simulated</a:t>
            </a:r>
            <a:r>
              <a:rPr lang="en-US" sz="1600" spc="-15" dirty="0" smtClean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.</a:t>
            </a:r>
            <a:endParaRPr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80401" y="1772162"/>
            <a:ext cx="10939272" cy="4857237"/>
            <a:chOff x="1176527" y="1752600"/>
            <a:chExt cx="10939272" cy="4364736"/>
          </a:xfrm>
        </p:grpSpPr>
        <p:sp>
          <p:nvSpPr>
            <p:cNvPr id="7" name="object 7"/>
            <p:cNvSpPr/>
            <p:nvPr/>
          </p:nvSpPr>
          <p:spPr>
            <a:xfrm>
              <a:off x="1176527" y="1752600"/>
              <a:ext cx="4690872" cy="43647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6705599" y="2554223"/>
              <a:ext cx="5410200" cy="19872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5653926" y="2731769"/>
              <a:ext cx="3757027" cy="1327785"/>
            </a:xfrm>
            <a:custGeom>
              <a:avLst/>
              <a:gdLst/>
              <a:ahLst/>
              <a:cxnLst/>
              <a:rect l="l" t="t" r="r" b="b"/>
              <a:pathLst>
                <a:path w="3547745" h="1327785">
                  <a:moveTo>
                    <a:pt x="3478266" y="1294493"/>
                  </a:moveTo>
                  <a:lnTo>
                    <a:pt x="3429254" y="1303273"/>
                  </a:lnTo>
                  <a:lnTo>
                    <a:pt x="3424809" y="1309623"/>
                  </a:lnTo>
                  <a:lnTo>
                    <a:pt x="3425951" y="1316227"/>
                  </a:lnTo>
                  <a:lnTo>
                    <a:pt x="3427221" y="1322958"/>
                  </a:lnTo>
                  <a:lnTo>
                    <a:pt x="3433571" y="1327277"/>
                  </a:lnTo>
                  <a:lnTo>
                    <a:pt x="3529840" y="1310004"/>
                  </a:lnTo>
                  <a:lnTo>
                    <a:pt x="3520693" y="1310004"/>
                  </a:lnTo>
                  <a:lnTo>
                    <a:pt x="3478266" y="1294493"/>
                  </a:lnTo>
                  <a:close/>
                </a:path>
                <a:path w="3547745" h="1327785">
                  <a:moveTo>
                    <a:pt x="3502108" y="1290200"/>
                  </a:moveTo>
                  <a:lnTo>
                    <a:pt x="3478266" y="1294493"/>
                  </a:lnTo>
                  <a:lnTo>
                    <a:pt x="3520693" y="1310004"/>
                  </a:lnTo>
                  <a:lnTo>
                    <a:pt x="3522044" y="1306321"/>
                  </a:lnTo>
                  <a:lnTo>
                    <a:pt x="3515487" y="1306321"/>
                  </a:lnTo>
                  <a:lnTo>
                    <a:pt x="3502108" y="1290200"/>
                  </a:lnTo>
                  <a:close/>
                </a:path>
                <a:path w="3547745" h="1327785">
                  <a:moveTo>
                    <a:pt x="3465957" y="1216913"/>
                  </a:moveTo>
                  <a:lnTo>
                    <a:pt x="3455542" y="1225549"/>
                  </a:lnTo>
                  <a:lnTo>
                    <a:pt x="3454781" y="1233169"/>
                  </a:lnTo>
                  <a:lnTo>
                    <a:pt x="3486723" y="1271661"/>
                  </a:lnTo>
                  <a:lnTo>
                    <a:pt x="3529075" y="1287144"/>
                  </a:lnTo>
                  <a:lnTo>
                    <a:pt x="3520693" y="1310004"/>
                  </a:lnTo>
                  <a:lnTo>
                    <a:pt x="3529840" y="1310004"/>
                  </a:lnTo>
                  <a:lnTo>
                    <a:pt x="3547491" y="1306829"/>
                  </a:lnTo>
                  <a:lnTo>
                    <a:pt x="3473576" y="1217675"/>
                  </a:lnTo>
                  <a:lnTo>
                    <a:pt x="3465957" y="1216913"/>
                  </a:lnTo>
                  <a:close/>
                </a:path>
                <a:path w="3547745" h="1327785">
                  <a:moveTo>
                    <a:pt x="3522598" y="1286509"/>
                  </a:moveTo>
                  <a:lnTo>
                    <a:pt x="3502108" y="1290200"/>
                  </a:lnTo>
                  <a:lnTo>
                    <a:pt x="3515487" y="1306321"/>
                  </a:lnTo>
                  <a:lnTo>
                    <a:pt x="3522598" y="1286509"/>
                  </a:lnTo>
                  <a:close/>
                </a:path>
                <a:path w="3547745" h="1327785">
                  <a:moveTo>
                    <a:pt x="3527339" y="1286509"/>
                  </a:moveTo>
                  <a:lnTo>
                    <a:pt x="3522598" y="1286509"/>
                  </a:lnTo>
                  <a:lnTo>
                    <a:pt x="3515487" y="1306321"/>
                  </a:lnTo>
                  <a:lnTo>
                    <a:pt x="3522044" y="1306321"/>
                  </a:lnTo>
                  <a:lnTo>
                    <a:pt x="3529075" y="1287144"/>
                  </a:lnTo>
                  <a:lnTo>
                    <a:pt x="3527339" y="1286509"/>
                  </a:lnTo>
                  <a:close/>
                </a:path>
                <a:path w="3547745" h="1327785">
                  <a:moveTo>
                    <a:pt x="8381" y="0"/>
                  </a:moveTo>
                  <a:lnTo>
                    <a:pt x="0" y="22859"/>
                  </a:lnTo>
                  <a:lnTo>
                    <a:pt x="3478266" y="1294493"/>
                  </a:lnTo>
                  <a:lnTo>
                    <a:pt x="3502108" y="1290200"/>
                  </a:lnTo>
                  <a:lnTo>
                    <a:pt x="3486723" y="1271661"/>
                  </a:lnTo>
                  <a:lnTo>
                    <a:pt x="8381" y="0"/>
                  </a:lnTo>
                  <a:close/>
                </a:path>
                <a:path w="3547745" h="1327785">
                  <a:moveTo>
                    <a:pt x="3486723" y="1271661"/>
                  </a:moveTo>
                  <a:lnTo>
                    <a:pt x="3502108" y="1290200"/>
                  </a:lnTo>
                  <a:lnTo>
                    <a:pt x="3522598" y="1286509"/>
                  </a:lnTo>
                  <a:lnTo>
                    <a:pt x="3527339" y="1286509"/>
                  </a:lnTo>
                  <a:lnTo>
                    <a:pt x="3486723" y="1271661"/>
                  </a:lnTo>
                  <a:close/>
                </a:path>
              </a:pathLst>
            </a:custGeom>
            <a:solidFill>
              <a:srgbClr val="4F81BC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406" y="-574675"/>
            <a:ext cx="6744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315" dirty="0">
              <a:solidFill>
                <a:srgbClr val="2D5395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644" y="627329"/>
            <a:ext cx="111156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16.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When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Simulation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going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on, Go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to voltage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sensor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click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on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blue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button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you can see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value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sz="1600" spc="229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voltage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which is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2V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(Voltage </a:t>
            </a:r>
            <a:r>
              <a:rPr sz="1600" spc="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Resistor_1 </a:t>
            </a:r>
            <a:r>
              <a:rPr sz="1600" spc="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circuit_2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sz="1600" spc="9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2V)</a:t>
            </a:r>
            <a:endParaRPr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14400" y="1371600"/>
            <a:ext cx="9982199" cy="5334000"/>
            <a:chOff x="1191767" y="1371600"/>
            <a:chExt cx="9147175" cy="4599940"/>
          </a:xfrm>
        </p:grpSpPr>
        <p:sp>
          <p:nvSpPr>
            <p:cNvPr id="7" name="object 7"/>
            <p:cNvSpPr/>
            <p:nvPr/>
          </p:nvSpPr>
          <p:spPr>
            <a:xfrm>
              <a:off x="1191767" y="1371600"/>
              <a:ext cx="9147048" cy="4599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5279135" y="3291776"/>
              <a:ext cx="2567686" cy="23087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5325871" y="3429000"/>
              <a:ext cx="2370455" cy="2110105"/>
            </a:xfrm>
            <a:custGeom>
              <a:avLst/>
              <a:gdLst/>
              <a:ahLst/>
              <a:cxnLst/>
              <a:rect l="l" t="t" r="r" b="b"/>
              <a:pathLst>
                <a:path w="2370454" h="2110104">
                  <a:moveTo>
                    <a:pt x="2334235" y="32088"/>
                  </a:moveTo>
                  <a:lnTo>
                    <a:pt x="2310353" y="36927"/>
                  </a:lnTo>
                  <a:lnTo>
                    <a:pt x="0" y="2091563"/>
                  </a:lnTo>
                  <a:lnTo>
                    <a:pt x="16255" y="2109851"/>
                  </a:lnTo>
                  <a:lnTo>
                    <a:pt x="2326705" y="55130"/>
                  </a:lnTo>
                  <a:lnTo>
                    <a:pt x="2334235" y="32088"/>
                  </a:lnTo>
                  <a:close/>
                </a:path>
                <a:path w="2370454" h="2110104">
                  <a:moveTo>
                    <a:pt x="2368084" y="6858"/>
                  </a:moveTo>
                  <a:lnTo>
                    <a:pt x="2344166" y="6858"/>
                  </a:lnTo>
                  <a:lnTo>
                    <a:pt x="2360422" y="25146"/>
                  </a:lnTo>
                  <a:lnTo>
                    <a:pt x="2326705" y="55130"/>
                  </a:lnTo>
                  <a:lnTo>
                    <a:pt x="2313304" y="96138"/>
                  </a:lnTo>
                  <a:lnTo>
                    <a:pt x="2311146" y="102488"/>
                  </a:lnTo>
                  <a:lnTo>
                    <a:pt x="2314702" y="109347"/>
                  </a:lnTo>
                  <a:lnTo>
                    <a:pt x="2321052" y="111505"/>
                  </a:lnTo>
                  <a:lnTo>
                    <a:pt x="2327529" y="113537"/>
                  </a:lnTo>
                  <a:lnTo>
                    <a:pt x="2334386" y="110109"/>
                  </a:lnTo>
                  <a:lnTo>
                    <a:pt x="2336419" y="103632"/>
                  </a:lnTo>
                  <a:lnTo>
                    <a:pt x="2368084" y="6858"/>
                  </a:lnTo>
                  <a:close/>
                </a:path>
                <a:path w="2370454" h="2110104">
                  <a:moveTo>
                    <a:pt x="2348907" y="12191"/>
                  </a:moveTo>
                  <a:lnTo>
                    <a:pt x="2340736" y="12191"/>
                  </a:lnTo>
                  <a:lnTo>
                    <a:pt x="2354706" y="27939"/>
                  </a:lnTo>
                  <a:lnTo>
                    <a:pt x="2334235" y="32088"/>
                  </a:lnTo>
                  <a:lnTo>
                    <a:pt x="2326705" y="55130"/>
                  </a:lnTo>
                  <a:lnTo>
                    <a:pt x="2360422" y="25146"/>
                  </a:lnTo>
                  <a:lnTo>
                    <a:pt x="2348907" y="12191"/>
                  </a:lnTo>
                  <a:close/>
                </a:path>
                <a:path w="2370454" h="2110104">
                  <a:moveTo>
                    <a:pt x="2370328" y="0"/>
                  </a:moveTo>
                  <a:lnTo>
                    <a:pt x="2263394" y="21462"/>
                  </a:lnTo>
                  <a:lnTo>
                    <a:pt x="2256789" y="22860"/>
                  </a:lnTo>
                  <a:lnTo>
                    <a:pt x="2252472" y="29210"/>
                  </a:lnTo>
                  <a:lnTo>
                    <a:pt x="2253869" y="35813"/>
                  </a:lnTo>
                  <a:lnTo>
                    <a:pt x="2255138" y="42417"/>
                  </a:lnTo>
                  <a:lnTo>
                    <a:pt x="2261616" y="46736"/>
                  </a:lnTo>
                  <a:lnTo>
                    <a:pt x="2268220" y="45465"/>
                  </a:lnTo>
                  <a:lnTo>
                    <a:pt x="2310353" y="36927"/>
                  </a:lnTo>
                  <a:lnTo>
                    <a:pt x="2344166" y="6858"/>
                  </a:lnTo>
                  <a:lnTo>
                    <a:pt x="2368084" y="6858"/>
                  </a:lnTo>
                  <a:lnTo>
                    <a:pt x="2370328" y="0"/>
                  </a:lnTo>
                  <a:close/>
                </a:path>
                <a:path w="2370454" h="2110104">
                  <a:moveTo>
                    <a:pt x="2344166" y="6858"/>
                  </a:moveTo>
                  <a:lnTo>
                    <a:pt x="2310353" y="36927"/>
                  </a:lnTo>
                  <a:lnTo>
                    <a:pt x="2334235" y="32088"/>
                  </a:lnTo>
                  <a:lnTo>
                    <a:pt x="2340736" y="12191"/>
                  </a:lnTo>
                  <a:lnTo>
                    <a:pt x="2348907" y="12191"/>
                  </a:lnTo>
                  <a:lnTo>
                    <a:pt x="2344166" y="6858"/>
                  </a:lnTo>
                  <a:close/>
                </a:path>
                <a:path w="2370454" h="2110104">
                  <a:moveTo>
                    <a:pt x="2340736" y="12191"/>
                  </a:moveTo>
                  <a:lnTo>
                    <a:pt x="2334235" y="32088"/>
                  </a:lnTo>
                  <a:lnTo>
                    <a:pt x="2354706" y="27939"/>
                  </a:lnTo>
                  <a:lnTo>
                    <a:pt x="2340736" y="12191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895" y="-572400"/>
            <a:ext cx="6744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315" dirty="0">
              <a:solidFill>
                <a:srgbClr val="2D5395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371" y="457200"/>
            <a:ext cx="11552829" cy="1256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0"/>
              </a:spcBef>
              <a:buAutoNum type="arabicPeriod" startAt="17"/>
              <a:tabLst>
                <a:tab pos="354330" algn="l"/>
              </a:tabLst>
            </a:pP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Go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class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[Circuit_3]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under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[Superposition_theorem]</a:t>
            </a:r>
            <a:r>
              <a:rPr sz="1600" spc="18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5" dirty="0" smtClean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library</a:t>
            </a:r>
            <a:endParaRPr lang="en-US" sz="1600" spc="-15" dirty="0" smtClean="0">
              <a:solidFill>
                <a:srgbClr val="375F92"/>
              </a:solidFill>
              <a:latin typeface="Arial" pitchFamily="34" charset="0"/>
              <a:cs typeface="Arial" pitchFamily="34" charset="0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354330" algn="l"/>
              </a:tabLst>
            </a:pPr>
            <a:endParaRPr sz="1600" dirty="0">
              <a:latin typeface="Arial" pitchFamily="34" charset="0"/>
              <a:cs typeface="Arial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  <a:tabLst>
                <a:tab pos="354330" algn="l"/>
              </a:tabLst>
            </a:pPr>
            <a:r>
              <a:rPr lang="en-US" sz="1600" spc="-10" dirty="0" smtClean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18. </a:t>
            </a:r>
            <a:r>
              <a:rPr sz="1600" spc="-10" dirty="0" smtClean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circuit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[main_circuit]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class,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600" spc="-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constant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voltages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of 12V is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removed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it is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short-circuited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the  </a:t>
            </a:r>
            <a:r>
              <a:rPr sz="1600" spc="-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constant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current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source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0.002A is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removed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is open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circuited,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Only one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independent source(constant voltage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of 6V) 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present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is shown </a:t>
            </a:r>
            <a:r>
              <a:rPr sz="1600" spc="-2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below.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It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is named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as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[circuit_3]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it is</a:t>
            </a:r>
            <a:r>
              <a:rPr sz="1600" spc="3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5" dirty="0" smtClean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simulated</a:t>
            </a:r>
            <a:r>
              <a:rPr lang="en-US" sz="1600" spc="-15" dirty="0" smtClean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.</a:t>
            </a:r>
            <a:endParaRPr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4801" y="1905000"/>
            <a:ext cx="11737862" cy="4648200"/>
            <a:chOff x="970167" y="2427673"/>
            <a:chExt cx="11072495" cy="3343910"/>
          </a:xfrm>
        </p:grpSpPr>
        <p:sp>
          <p:nvSpPr>
            <p:cNvPr id="6" name="object 6"/>
            <p:cNvSpPr/>
            <p:nvPr/>
          </p:nvSpPr>
          <p:spPr>
            <a:xfrm>
              <a:off x="970167" y="2427673"/>
              <a:ext cx="3834372" cy="33435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6629400" y="2548128"/>
              <a:ext cx="5413248" cy="19872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4751831" y="2855976"/>
              <a:ext cx="4734941" cy="135470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797551" y="2880741"/>
              <a:ext cx="4538980" cy="1189990"/>
            </a:xfrm>
            <a:custGeom>
              <a:avLst/>
              <a:gdLst/>
              <a:ahLst/>
              <a:cxnLst/>
              <a:rect l="l" t="t" r="r" b="b"/>
              <a:pathLst>
                <a:path w="4538980" h="1189989">
                  <a:moveTo>
                    <a:pt x="4468356" y="1152250"/>
                  </a:moveTo>
                  <a:lnTo>
                    <a:pt x="4426966" y="1164209"/>
                  </a:lnTo>
                  <a:lnTo>
                    <a:pt x="4420489" y="1165987"/>
                  </a:lnTo>
                  <a:lnTo>
                    <a:pt x="4416806" y="1172845"/>
                  </a:lnTo>
                  <a:lnTo>
                    <a:pt x="4418583" y="1179195"/>
                  </a:lnTo>
                  <a:lnTo>
                    <a:pt x="4420489" y="1185672"/>
                  </a:lnTo>
                  <a:lnTo>
                    <a:pt x="4427220" y="1189482"/>
                  </a:lnTo>
                  <a:lnTo>
                    <a:pt x="4517883" y="1163320"/>
                  </a:lnTo>
                  <a:lnTo>
                    <a:pt x="4512183" y="1163320"/>
                  </a:lnTo>
                  <a:lnTo>
                    <a:pt x="4468356" y="1152250"/>
                  </a:lnTo>
                  <a:close/>
                </a:path>
                <a:path w="4538980" h="1189989">
                  <a:moveTo>
                    <a:pt x="4491665" y="1145516"/>
                  </a:moveTo>
                  <a:lnTo>
                    <a:pt x="4468356" y="1152250"/>
                  </a:lnTo>
                  <a:lnTo>
                    <a:pt x="4512183" y="1163320"/>
                  </a:lnTo>
                  <a:lnTo>
                    <a:pt x="4512980" y="1160145"/>
                  </a:lnTo>
                  <a:lnTo>
                    <a:pt x="4506595" y="1160145"/>
                  </a:lnTo>
                  <a:lnTo>
                    <a:pt x="4491665" y="1145516"/>
                  </a:lnTo>
                  <a:close/>
                </a:path>
                <a:path w="4538980" h="1189989">
                  <a:moveTo>
                    <a:pt x="4455795" y="1076325"/>
                  </a:moveTo>
                  <a:lnTo>
                    <a:pt x="4448175" y="1076325"/>
                  </a:lnTo>
                  <a:lnTo>
                    <a:pt x="4443476" y="1081151"/>
                  </a:lnTo>
                  <a:lnTo>
                    <a:pt x="4438650" y="1085977"/>
                  </a:lnTo>
                  <a:lnTo>
                    <a:pt x="4438777" y="1093724"/>
                  </a:lnTo>
                  <a:lnTo>
                    <a:pt x="4474292" y="1128494"/>
                  </a:lnTo>
                  <a:lnTo>
                    <a:pt x="4518152" y="1139571"/>
                  </a:lnTo>
                  <a:lnTo>
                    <a:pt x="4512183" y="1163320"/>
                  </a:lnTo>
                  <a:lnTo>
                    <a:pt x="4517883" y="1163320"/>
                  </a:lnTo>
                  <a:lnTo>
                    <a:pt x="4538599" y="1157351"/>
                  </a:lnTo>
                  <a:lnTo>
                    <a:pt x="4455795" y="1076325"/>
                  </a:lnTo>
                  <a:close/>
                </a:path>
                <a:path w="4538980" h="1189989">
                  <a:moveTo>
                    <a:pt x="4511802" y="1139698"/>
                  </a:moveTo>
                  <a:lnTo>
                    <a:pt x="4491665" y="1145516"/>
                  </a:lnTo>
                  <a:lnTo>
                    <a:pt x="4506595" y="1160145"/>
                  </a:lnTo>
                  <a:lnTo>
                    <a:pt x="4511802" y="1139698"/>
                  </a:lnTo>
                  <a:close/>
                </a:path>
                <a:path w="4538980" h="1189989">
                  <a:moveTo>
                    <a:pt x="4518120" y="1139698"/>
                  </a:moveTo>
                  <a:lnTo>
                    <a:pt x="4511802" y="1139698"/>
                  </a:lnTo>
                  <a:lnTo>
                    <a:pt x="4506595" y="1160145"/>
                  </a:lnTo>
                  <a:lnTo>
                    <a:pt x="4512980" y="1160145"/>
                  </a:lnTo>
                  <a:lnTo>
                    <a:pt x="4518120" y="1139698"/>
                  </a:lnTo>
                  <a:close/>
                </a:path>
                <a:path w="4538980" h="1189989">
                  <a:moveTo>
                    <a:pt x="5969" y="0"/>
                  </a:moveTo>
                  <a:lnTo>
                    <a:pt x="0" y="23622"/>
                  </a:lnTo>
                  <a:lnTo>
                    <a:pt x="4468356" y="1152250"/>
                  </a:lnTo>
                  <a:lnTo>
                    <a:pt x="4491665" y="1145516"/>
                  </a:lnTo>
                  <a:lnTo>
                    <a:pt x="4474292" y="1128494"/>
                  </a:lnTo>
                  <a:lnTo>
                    <a:pt x="5969" y="0"/>
                  </a:lnTo>
                  <a:close/>
                </a:path>
                <a:path w="4538980" h="1189989">
                  <a:moveTo>
                    <a:pt x="4474292" y="1128494"/>
                  </a:moveTo>
                  <a:lnTo>
                    <a:pt x="4491665" y="1145516"/>
                  </a:lnTo>
                  <a:lnTo>
                    <a:pt x="4511802" y="1139698"/>
                  </a:lnTo>
                  <a:lnTo>
                    <a:pt x="4518120" y="1139698"/>
                  </a:lnTo>
                  <a:lnTo>
                    <a:pt x="4474292" y="1128494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-574675"/>
            <a:ext cx="6744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315" dirty="0">
              <a:solidFill>
                <a:srgbClr val="2D5395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951" y="228600"/>
            <a:ext cx="115036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19. </a:t>
            </a:r>
            <a:r>
              <a:rPr sz="18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When </a:t>
            </a:r>
            <a:r>
              <a:rPr sz="18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Simulation </a:t>
            </a:r>
            <a:r>
              <a:rPr sz="18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sz="18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going </a:t>
            </a:r>
            <a:r>
              <a:rPr sz="18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on, Go </a:t>
            </a:r>
            <a:r>
              <a:rPr sz="18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to voltage </a:t>
            </a:r>
            <a:r>
              <a:rPr sz="18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sensor </a:t>
            </a:r>
            <a:r>
              <a:rPr sz="18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click </a:t>
            </a:r>
            <a:r>
              <a:rPr sz="18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on </a:t>
            </a:r>
            <a:r>
              <a:rPr sz="18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8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blue </a:t>
            </a:r>
            <a:r>
              <a:rPr sz="18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button </a:t>
            </a:r>
            <a:r>
              <a:rPr sz="18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sz="18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you can see </a:t>
            </a:r>
            <a:r>
              <a:rPr sz="18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8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value </a:t>
            </a:r>
            <a:r>
              <a:rPr sz="18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sz="1800" spc="18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800" spc="-15" dirty="0" smtClean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voltage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sz="1800" spc="-5" dirty="0" smtClean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which </a:t>
            </a:r>
            <a:r>
              <a:rPr sz="1800" spc="-5" dirty="0">
                <a:solidFill>
                  <a:srgbClr val="375F92"/>
                </a:solidFill>
                <a:latin typeface="Carlito"/>
                <a:cs typeface="Carlito"/>
              </a:rPr>
              <a:t>is </a:t>
            </a:r>
            <a:r>
              <a:rPr sz="1800" dirty="0">
                <a:solidFill>
                  <a:srgbClr val="375F92"/>
                </a:solidFill>
                <a:latin typeface="Carlito"/>
                <a:cs typeface="Carlito"/>
              </a:rPr>
              <a:t>-3V </a:t>
            </a:r>
            <a:r>
              <a:rPr sz="1800" spc="-20" dirty="0">
                <a:solidFill>
                  <a:srgbClr val="375F92"/>
                </a:solidFill>
                <a:latin typeface="Carlito"/>
                <a:cs typeface="Carlito"/>
              </a:rPr>
              <a:t>(Voltage </a:t>
            </a:r>
            <a:r>
              <a:rPr sz="1800" dirty="0">
                <a:solidFill>
                  <a:srgbClr val="375F92"/>
                </a:solidFill>
                <a:latin typeface="Carlito"/>
                <a:cs typeface="Carlito"/>
              </a:rPr>
              <a:t>of </a:t>
            </a:r>
            <a:r>
              <a:rPr sz="1800" spc="-15" dirty="0">
                <a:solidFill>
                  <a:srgbClr val="375F92"/>
                </a:solidFill>
                <a:latin typeface="Carlito"/>
                <a:cs typeface="Carlito"/>
              </a:rPr>
              <a:t>Resistor_1 </a:t>
            </a:r>
            <a:r>
              <a:rPr sz="1800" dirty="0">
                <a:solidFill>
                  <a:srgbClr val="375F92"/>
                </a:solidFill>
                <a:latin typeface="Carlito"/>
                <a:cs typeface="Carlito"/>
              </a:rPr>
              <a:t>of </a:t>
            </a:r>
            <a:r>
              <a:rPr sz="1800" spc="-10" dirty="0">
                <a:solidFill>
                  <a:srgbClr val="375F92"/>
                </a:solidFill>
                <a:latin typeface="Carlito"/>
                <a:cs typeface="Carlito"/>
              </a:rPr>
              <a:t>circuit_3 </a:t>
            </a:r>
            <a:r>
              <a:rPr sz="1800" dirty="0">
                <a:solidFill>
                  <a:srgbClr val="375F92"/>
                </a:solidFill>
                <a:latin typeface="Carlito"/>
                <a:cs typeface="Carlito"/>
              </a:rPr>
              <a:t>=</a:t>
            </a:r>
            <a:r>
              <a:rPr sz="1800" spc="160" dirty="0">
                <a:solidFill>
                  <a:srgbClr val="375F92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375F92"/>
                </a:solidFill>
                <a:latin typeface="Carlito"/>
                <a:cs typeface="Carlito"/>
              </a:rPr>
              <a:t>-3V)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90600" y="1350262"/>
            <a:ext cx="9372600" cy="5431790"/>
            <a:chOff x="990600" y="1350262"/>
            <a:chExt cx="9372600" cy="5431790"/>
          </a:xfrm>
        </p:grpSpPr>
        <p:sp>
          <p:nvSpPr>
            <p:cNvPr id="6" name="object 6"/>
            <p:cNvSpPr/>
            <p:nvPr/>
          </p:nvSpPr>
          <p:spPr>
            <a:xfrm>
              <a:off x="990600" y="1350262"/>
              <a:ext cx="9372600" cy="54315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4898135" y="3672903"/>
              <a:ext cx="2567686" cy="26438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4944236" y="3810000"/>
              <a:ext cx="2371090" cy="2447290"/>
            </a:xfrm>
            <a:custGeom>
              <a:avLst/>
              <a:gdLst/>
              <a:ahLst/>
              <a:cxnLst/>
              <a:rect l="l" t="t" r="r" b="b"/>
              <a:pathLst>
                <a:path w="2371090" h="2447290">
                  <a:moveTo>
                    <a:pt x="2337375" y="34708"/>
                  </a:moveTo>
                  <a:lnTo>
                    <a:pt x="2314128" y="41206"/>
                  </a:lnTo>
                  <a:lnTo>
                    <a:pt x="0" y="2429916"/>
                  </a:lnTo>
                  <a:lnTo>
                    <a:pt x="17525" y="2446883"/>
                  </a:lnTo>
                  <a:lnTo>
                    <a:pt x="2331554" y="58201"/>
                  </a:lnTo>
                  <a:lnTo>
                    <a:pt x="2337375" y="34708"/>
                  </a:lnTo>
                  <a:close/>
                </a:path>
                <a:path w="2371090" h="2447290">
                  <a:moveTo>
                    <a:pt x="2368777" y="8889"/>
                  </a:moveTo>
                  <a:lnTo>
                    <a:pt x="2345436" y="8889"/>
                  </a:lnTo>
                  <a:lnTo>
                    <a:pt x="2362962" y="25781"/>
                  </a:lnTo>
                  <a:lnTo>
                    <a:pt x="2331554" y="58201"/>
                  </a:lnTo>
                  <a:lnTo>
                    <a:pt x="2321179" y="100075"/>
                  </a:lnTo>
                  <a:lnTo>
                    <a:pt x="2319655" y="106680"/>
                  </a:lnTo>
                  <a:lnTo>
                    <a:pt x="2323591" y="113283"/>
                  </a:lnTo>
                  <a:lnTo>
                    <a:pt x="2330195" y="114807"/>
                  </a:lnTo>
                  <a:lnTo>
                    <a:pt x="2336672" y="116458"/>
                  </a:lnTo>
                  <a:lnTo>
                    <a:pt x="2343277" y="112394"/>
                  </a:lnTo>
                  <a:lnTo>
                    <a:pt x="2344928" y="105918"/>
                  </a:lnTo>
                  <a:lnTo>
                    <a:pt x="2368777" y="8889"/>
                  </a:lnTo>
                  <a:close/>
                </a:path>
                <a:path w="2371090" h="2447290">
                  <a:moveTo>
                    <a:pt x="2351234" y="14477"/>
                  </a:moveTo>
                  <a:lnTo>
                    <a:pt x="2342388" y="14477"/>
                  </a:lnTo>
                  <a:lnTo>
                    <a:pt x="2357501" y="29082"/>
                  </a:lnTo>
                  <a:lnTo>
                    <a:pt x="2337375" y="34708"/>
                  </a:lnTo>
                  <a:lnTo>
                    <a:pt x="2331554" y="58201"/>
                  </a:lnTo>
                  <a:lnTo>
                    <a:pt x="2362962" y="25781"/>
                  </a:lnTo>
                  <a:lnTo>
                    <a:pt x="2351234" y="14477"/>
                  </a:lnTo>
                  <a:close/>
                </a:path>
                <a:path w="2371090" h="2447290">
                  <a:moveTo>
                    <a:pt x="2370963" y="0"/>
                  </a:moveTo>
                  <a:lnTo>
                    <a:pt x="2259457" y="31242"/>
                  </a:lnTo>
                  <a:lnTo>
                    <a:pt x="2255646" y="37973"/>
                  </a:lnTo>
                  <a:lnTo>
                    <a:pt x="2257424" y="44450"/>
                  </a:lnTo>
                  <a:lnTo>
                    <a:pt x="2259330" y="50926"/>
                  </a:lnTo>
                  <a:lnTo>
                    <a:pt x="2266061" y="54737"/>
                  </a:lnTo>
                  <a:lnTo>
                    <a:pt x="2272538" y="52831"/>
                  </a:lnTo>
                  <a:lnTo>
                    <a:pt x="2314128" y="41206"/>
                  </a:lnTo>
                  <a:lnTo>
                    <a:pt x="2345436" y="8889"/>
                  </a:lnTo>
                  <a:lnTo>
                    <a:pt x="2368777" y="8889"/>
                  </a:lnTo>
                  <a:lnTo>
                    <a:pt x="2370963" y="0"/>
                  </a:lnTo>
                  <a:close/>
                </a:path>
                <a:path w="2371090" h="2447290">
                  <a:moveTo>
                    <a:pt x="2345436" y="8889"/>
                  </a:moveTo>
                  <a:lnTo>
                    <a:pt x="2314128" y="41206"/>
                  </a:lnTo>
                  <a:lnTo>
                    <a:pt x="2337375" y="34708"/>
                  </a:lnTo>
                  <a:lnTo>
                    <a:pt x="2342388" y="14477"/>
                  </a:lnTo>
                  <a:lnTo>
                    <a:pt x="2351234" y="14477"/>
                  </a:lnTo>
                  <a:lnTo>
                    <a:pt x="2345436" y="8889"/>
                  </a:lnTo>
                  <a:close/>
                </a:path>
                <a:path w="2371090" h="2447290">
                  <a:moveTo>
                    <a:pt x="2342388" y="14477"/>
                  </a:moveTo>
                  <a:lnTo>
                    <a:pt x="2337375" y="34708"/>
                  </a:lnTo>
                  <a:lnTo>
                    <a:pt x="2357501" y="29082"/>
                  </a:lnTo>
                  <a:lnTo>
                    <a:pt x="2342388" y="14477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-574675"/>
            <a:ext cx="6744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315" dirty="0">
              <a:solidFill>
                <a:srgbClr val="2D5395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627329"/>
            <a:ext cx="11654790" cy="98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20. </a:t>
            </a:r>
            <a:r>
              <a:rPr sz="1600" spc="-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Voltage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across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Resistor1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in [main_circuit](5V) is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equal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sz="1600" spc="1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Sum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voltage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obtained across [circuit_1],[circuit_2],[circuit_3]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(6V+2V-3V) .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simulated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values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obtained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the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Superposition theorem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sz="1600" spc="36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verified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91440">
              <a:lnSpc>
                <a:spcPct val="100000"/>
              </a:lnSpc>
              <a:spcBef>
                <a:spcPts val="1550"/>
              </a:spcBef>
              <a:tabLst>
                <a:tab pos="3087370" algn="l"/>
                <a:tab pos="6276975" algn="l"/>
                <a:tab pos="9182100" algn="l"/>
              </a:tabLst>
            </a:pPr>
            <a:r>
              <a:rPr sz="1800" i="1" spc="-5" dirty="0">
                <a:solidFill>
                  <a:srgbClr val="375F92"/>
                </a:solidFill>
                <a:latin typeface="Carlito"/>
                <a:cs typeface="Carlito"/>
              </a:rPr>
              <a:t>Main_circuit	Circuit_1	Circuit_2	Circuit_3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549383" y="1749551"/>
            <a:ext cx="2539365" cy="3581400"/>
            <a:chOff x="9549383" y="1749551"/>
            <a:chExt cx="2539365" cy="3581400"/>
          </a:xfrm>
        </p:grpSpPr>
        <p:sp>
          <p:nvSpPr>
            <p:cNvPr id="7" name="object 7"/>
            <p:cNvSpPr/>
            <p:nvPr/>
          </p:nvSpPr>
          <p:spPr>
            <a:xfrm>
              <a:off x="9549383" y="1749551"/>
              <a:ext cx="2538983" cy="3581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9905999" y="4724400"/>
              <a:ext cx="911351" cy="4267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460248" y="1758695"/>
            <a:ext cx="2438400" cy="3471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0" name="object 10"/>
          <p:cNvGrpSpPr/>
          <p:nvPr/>
        </p:nvGrpSpPr>
        <p:grpSpPr>
          <a:xfrm>
            <a:off x="3429000" y="1749551"/>
            <a:ext cx="2776855" cy="3581400"/>
            <a:chOff x="3429000" y="1749551"/>
            <a:chExt cx="2776855" cy="3581400"/>
          </a:xfrm>
        </p:grpSpPr>
        <p:sp>
          <p:nvSpPr>
            <p:cNvPr id="11" name="object 11"/>
            <p:cNvSpPr/>
            <p:nvPr/>
          </p:nvSpPr>
          <p:spPr>
            <a:xfrm>
              <a:off x="3429000" y="1749551"/>
              <a:ext cx="2776728" cy="3581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992880" y="4724400"/>
              <a:ext cx="1054608" cy="4267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662928" y="1758695"/>
            <a:ext cx="2386965" cy="3705158"/>
            <a:chOff x="6662928" y="1758695"/>
            <a:chExt cx="2386965" cy="3572510"/>
          </a:xfrm>
        </p:grpSpPr>
        <p:sp>
          <p:nvSpPr>
            <p:cNvPr id="14" name="object 14"/>
            <p:cNvSpPr/>
            <p:nvPr/>
          </p:nvSpPr>
          <p:spPr>
            <a:xfrm>
              <a:off x="6662928" y="1758695"/>
              <a:ext cx="2386583" cy="35722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7010400" y="4800600"/>
              <a:ext cx="1054607" cy="4267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50539" y="3176092"/>
            <a:ext cx="253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375F92"/>
                </a:solidFill>
                <a:latin typeface="Carlito"/>
                <a:cs typeface="Carlito"/>
              </a:rPr>
              <a:t>=</a:t>
            </a:r>
            <a:endParaRPr sz="3600" dirty="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98184" y="3127959"/>
            <a:ext cx="253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375F92"/>
                </a:solidFill>
                <a:latin typeface="Carlito"/>
                <a:cs typeface="Carlito"/>
              </a:rPr>
              <a:t>+</a:t>
            </a:r>
            <a:endParaRPr sz="3600" dirty="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00768" y="3127959"/>
            <a:ext cx="253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375F92"/>
                </a:solidFill>
                <a:latin typeface="Carlito"/>
                <a:cs typeface="Carlito"/>
              </a:rPr>
              <a:t>+</a:t>
            </a:r>
            <a:endParaRPr sz="3600" dirty="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4787" y="5352999"/>
            <a:ext cx="2642434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Value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sz="1600" spc="-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Voltage 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obtained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simulation </a:t>
            </a:r>
            <a:r>
              <a:rPr sz="1600" dirty="0" smtClean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sz="1600" dirty="0" smtClean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 smtClean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main_circuit</a:t>
            </a:r>
            <a:r>
              <a:rPr sz="1800" spc="-10" dirty="0">
                <a:solidFill>
                  <a:srgbClr val="375F92"/>
                </a:solidFill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29000" y="5463853"/>
            <a:ext cx="263779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Value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sz="1600" spc="-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Voltage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obtained</a:t>
            </a:r>
            <a:r>
              <a:rPr sz="1600" spc="3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in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simulation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sz="1600" spc="4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circuit_1</a:t>
            </a:r>
            <a:r>
              <a:rPr sz="1800" spc="-10" dirty="0">
                <a:solidFill>
                  <a:srgbClr val="375F92"/>
                </a:solidFill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89086" y="5451830"/>
            <a:ext cx="24530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Value </a:t>
            </a:r>
            <a:r>
              <a:rPr sz="1600" spc="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Voltage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obtained  in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simulation </a:t>
            </a:r>
            <a:r>
              <a:rPr sz="1600" spc="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sz="1600" spc="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circuit_2.</a:t>
            </a:r>
            <a:endParaRPr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54210" y="5451195"/>
            <a:ext cx="26377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Value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sz="1600" spc="-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Voltage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obtained</a:t>
            </a:r>
            <a:r>
              <a:rPr sz="1600" spc="3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 smtClean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 smtClean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simulation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sz="1600" spc="4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circuit_3.</a:t>
            </a:r>
            <a:endParaRPr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07719" y="4800600"/>
            <a:ext cx="1033780" cy="402590"/>
          </a:xfrm>
          <a:custGeom>
            <a:avLst/>
            <a:gdLst/>
            <a:ahLst/>
            <a:cxnLst/>
            <a:rect l="l" t="t" r="r" b="b"/>
            <a:pathLst>
              <a:path w="1033780" h="402589">
                <a:moveTo>
                  <a:pt x="0" y="402336"/>
                </a:moveTo>
                <a:lnTo>
                  <a:pt x="1033272" y="402336"/>
                </a:lnTo>
                <a:lnTo>
                  <a:pt x="1033272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ln w="24384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645" y="-30022"/>
            <a:ext cx="10893756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4839" marR="5080" indent="-1872614">
              <a:lnSpc>
                <a:spcPct val="100000"/>
              </a:lnSpc>
              <a:spcBef>
                <a:spcPts val="100"/>
              </a:spcBef>
            </a:pPr>
            <a:r>
              <a:rPr sz="4000" spc="45" dirty="0">
                <a:latin typeface="Arial" pitchFamily="34" charset="0"/>
                <a:cs typeface="Arial" pitchFamily="34" charset="0"/>
              </a:rPr>
              <a:t>VERIFICATION </a:t>
            </a:r>
            <a:r>
              <a:rPr sz="4000" dirty="0">
                <a:latin typeface="Arial" pitchFamily="34" charset="0"/>
                <a:cs typeface="Arial" pitchFamily="34" charset="0"/>
              </a:rPr>
              <a:t>OF </a:t>
            </a:r>
            <a:r>
              <a:rPr sz="4000" spc="114" dirty="0">
                <a:latin typeface="Arial" pitchFamily="34" charset="0"/>
                <a:cs typeface="Arial" pitchFamily="34" charset="0"/>
              </a:rPr>
              <a:t>MAXIMUM</a:t>
            </a:r>
            <a:r>
              <a:rPr sz="4000" spc="-100" dirty="0">
                <a:latin typeface="Arial" pitchFamily="34" charset="0"/>
                <a:cs typeface="Arial" pitchFamily="34" charset="0"/>
              </a:rPr>
              <a:t> </a:t>
            </a:r>
            <a:r>
              <a:rPr sz="4000" spc="-15" dirty="0">
                <a:latin typeface="Arial" pitchFamily="34" charset="0"/>
                <a:cs typeface="Arial" pitchFamily="34" charset="0"/>
              </a:rPr>
              <a:t>POWER  </a:t>
            </a:r>
            <a:r>
              <a:rPr sz="4000" spc="40" dirty="0">
                <a:latin typeface="Arial" pitchFamily="34" charset="0"/>
                <a:cs typeface="Arial" pitchFamily="34" charset="0"/>
              </a:rPr>
              <a:t>TRANSFER</a:t>
            </a:r>
            <a:r>
              <a:rPr sz="4000" spc="-25" dirty="0">
                <a:latin typeface="Arial" pitchFamily="34" charset="0"/>
                <a:cs typeface="Arial" pitchFamily="34" charset="0"/>
              </a:rPr>
              <a:t> </a:t>
            </a:r>
            <a:r>
              <a:rPr sz="4000" spc="20" dirty="0">
                <a:latin typeface="Arial" pitchFamily="34" charset="0"/>
                <a:cs typeface="Arial" pitchFamily="34" charset="0"/>
              </a:rPr>
              <a:t>THEOREM</a:t>
            </a:r>
          </a:p>
        </p:txBody>
      </p:sp>
      <p:sp>
        <p:nvSpPr>
          <p:cNvPr id="5" name="object 5"/>
          <p:cNvSpPr/>
          <p:nvPr/>
        </p:nvSpPr>
        <p:spPr>
          <a:xfrm>
            <a:off x="641731" y="3757532"/>
            <a:ext cx="3810000" cy="2168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88644" y="1237310"/>
            <a:ext cx="1131062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38760" algn="l"/>
              </a:tabLst>
            </a:pPr>
            <a:r>
              <a:rPr sz="1600" spc="-3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Now,</a:t>
            </a:r>
            <a:r>
              <a:rPr sz="1600" spc="-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we</a:t>
            </a:r>
            <a:r>
              <a:rPr sz="1600" spc="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are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going</a:t>
            </a:r>
            <a:r>
              <a:rPr sz="1600" spc="3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sz="1600" spc="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study</a:t>
            </a:r>
            <a:r>
              <a:rPr sz="1600" spc="5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sz="1600" spc="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verify</a:t>
            </a:r>
            <a:r>
              <a:rPr sz="1600" spc="3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maximum</a:t>
            </a:r>
            <a:r>
              <a:rPr sz="1600" spc="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power</a:t>
            </a:r>
            <a:r>
              <a:rPr sz="1600" spc="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transfer</a:t>
            </a:r>
            <a:r>
              <a:rPr sz="1600" spc="4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theorem,</a:t>
            </a:r>
            <a:r>
              <a:rPr sz="1600" spc="2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Go</a:t>
            </a:r>
            <a:r>
              <a:rPr sz="1600" spc="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sz="1600" spc="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Behaviour</a:t>
            </a:r>
            <a:r>
              <a:rPr sz="1600" spc="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Authoring</a:t>
            </a:r>
            <a:r>
              <a:rPr sz="1600" spc="6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sz="1600" spc="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create</a:t>
            </a:r>
            <a:r>
              <a:rPr sz="1600" spc="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library</a:t>
            </a:r>
            <a:r>
              <a:rPr sz="1600" spc="4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[maximum_power_transfer_theorem]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Arial" pitchFamily="34" charset="0"/>
              <a:cs typeface="Arial" pitchFamily="34" charset="0"/>
            </a:endParaRPr>
          </a:p>
          <a:p>
            <a:pPr marL="238125" indent="-226060">
              <a:lnSpc>
                <a:spcPct val="100000"/>
              </a:lnSpc>
              <a:buAutoNum type="arabicPeriod" startAt="2"/>
              <a:tabLst>
                <a:tab pos="238760" algn="l"/>
              </a:tabLst>
            </a:pP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Under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created library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[maximum_power_transfer_theorem], </a:t>
            </a:r>
            <a:r>
              <a:rPr sz="1600" spc="-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Create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classes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[main_circuit],</a:t>
            </a:r>
            <a:r>
              <a:rPr sz="1600" spc="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[thevenins_voltage],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[thevenins_resistance],</a:t>
            </a:r>
            <a:r>
              <a:rPr sz="1600" spc="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[maximum_power].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4233545" marR="5080">
              <a:lnSpc>
                <a:spcPct val="100000"/>
              </a:lnSpc>
              <a:spcBef>
                <a:spcPts val="1200"/>
              </a:spcBef>
              <a:buAutoNum type="arabicPeriod" startAt="3"/>
              <a:tabLst>
                <a:tab pos="4459605" algn="l"/>
              </a:tabLst>
            </a:pPr>
            <a:endParaRPr lang="en-US" sz="1600" spc="-10" dirty="0" smtClean="0">
              <a:solidFill>
                <a:srgbClr val="375F92"/>
              </a:solidFill>
              <a:latin typeface="Arial" pitchFamily="34" charset="0"/>
              <a:cs typeface="Arial" pitchFamily="34" charset="0"/>
            </a:endParaRPr>
          </a:p>
          <a:p>
            <a:pPr marL="4233545" marR="5080">
              <a:lnSpc>
                <a:spcPct val="100000"/>
              </a:lnSpc>
              <a:spcBef>
                <a:spcPts val="1200"/>
              </a:spcBef>
              <a:buAutoNum type="arabicPeriod" startAt="3"/>
              <a:tabLst>
                <a:tab pos="4459605" algn="l"/>
              </a:tabLst>
            </a:pPr>
            <a:r>
              <a:rPr sz="1600" spc="-10" dirty="0" smtClean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Modelica&gt;Electrical&gt;Analog&gt;Basic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Drop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components 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R1,R2,R3,R4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sz="1600" spc="-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constant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voltages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V1, V2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place it in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[main_circuit]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,the  parameters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individual components can be changed by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double-clicking 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on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it</a:t>
            </a:r>
            <a:endParaRPr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5999" y="4020123"/>
            <a:ext cx="4114801" cy="2534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362200" y="2428662"/>
            <a:ext cx="533400" cy="1328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6926" y="808947"/>
            <a:ext cx="6388100" cy="239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4430"/>
              </a:lnSpc>
            </a:pPr>
            <a:r>
              <a:rPr sz="4000" b="1" spc="-95" dirty="0">
                <a:solidFill>
                  <a:srgbClr val="2D5395"/>
                </a:solidFill>
                <a:latin typeface="Arial"/>
                <a:cs typeface="Arial"/>
              </a:rPr>
              <a:t>TO</a:t>
            </a:r>
            <a:r>
              <a:rPr sz="4000" b="1" spc="-400" dirty="0">
                <a:solidFill>
                  <a:srgbClr val="2D5395"/>
                </a:solidFill>
                <a:latin typeface="Arial"/>
                <a:cs typeface="Arial"/>
              </a:rPr>
              <a:t> </a:t>
            </a:r>
            <a:r>
              <a:rPr sz="4000" b="1" spc="-150" dirty="0">
                <a:solidFill>
                  <a:srgbClr val="2D5395"/>
                </a:solidFill>
                <a:latin typeface="Arial"/>
                <a:cs typeface="Arial"/>
              </a:rPr>
              <a:t>STUDY</a:t>
            </a:r>
            <a:r>
              <a:rPr sz="4000" b="1" spc="-380" dirty="0">
                <a:solidFill>
                  <a:srgbClr val="2D5395"/>
                </a:solidFill>
                <a:latin typeface="Arial"/>
                <a:cs typeface="Arial"/>
              </a:rPr>
              <a:t> </a:t>
            </a:r>
            <a:r>
              <a:rPr sz="4000" b="1" spc="-120" dirty="0">
                <a:solidFill>
                  <a:srgbClr val="2D5395"/>
                </a:solidFill>
                <a:latin typeface="Arial"/>
                <a:cs typeface="Arial"/>
              </a:rPr>
              <a:t>AND</a:t>
            </a:r>
            <a:r>
              <a:rPr sz="4000" b="1" spc="-415" dirty="0">
                <a:solidFill>
                  <a:srgbClr val="2D5395"/>
                </a:solidFill>
                <a:latin typeface="Arial"/>
                <a:cs typeface="Arial"/>
              </a:rPr>
              <a:t> </a:t>
            </a:r>
            <a:r>
              <a:rPr sz="4000" b="1" spc="-165" dirty="0">
                <a:solidFill>
                  <a:srgbClr val="2D5395"/>
                </a:solidFill>
                <a:latin typeface="Arial"/>
                <a:cs typeface="Arial"/>
              </a:rPr>
              <a:t>VERIFY</a:t>
            </a:r>
            <a:endParaRPr sz="40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4000" b="1" spc="-180" dirty="0">
                <a:solidFill>
                  <a:srgbClr val="375F92"/>
                </a:solidFill>
                <a:latin typeface="Arial"/>
                <a:cs typeface="Arial"/>
              </a:rPr>
              <a:t>SUPERPOSITION</a:t>
            </a:r>
            <a:r>
              <a:rPr sz="4000" b="1" spc="-39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sz="4000" b="1" spc="-165" dirty="0">
                <a:solidFill>
                  <a:srgbClr val="2D5395"/>
                </a:solidFill>
                <a:latin typeface="Arial"/>
                <a:cs typeface="Arial"/>
              </a:rPr>
              <a:t>THEOREM  </a:t>
            </a:r>
            <a:r>
              <a:rPr sz="4000" b="1" spc="-120" dirty="0">
                <a:solidFill>
                  <a:srgbClr val="2D5395"/>
                </a:solidFill>
                <a:latin typeface="Arial"/>
                <a:cs typeface="Arial"/>
              </a:rPr>
              <a:t>AND </a:t>
            </a:r>
            <a:r>
              <a:rPr sz="4000" b="1" spc="-165" dirty="0">
                <a:solidFill>
                  <a:srgbClr val="2D5395"/>
                </a:solidFill>
                <a:latin typeface="Arial"/>
                <a:cs typeface="Arial"/>
              </a:rPr>
              <a:t>MAXIM</a:t>
            </a:r>
            <a:r>
              <a:rPr sz="4000" b="1" spc="-165" dirty="0">
                <a:solidFill>
                  <a:srgbClr val="2D5395"/>
                </a:solidFill>
                <a:latin typeface="Arial"/>
                <a:cs typeface="Arial"/>
                <a:hlinkClick r:id="rId2"/>
              </a:rPr>
              <a:t>UM </a:t>
            </a:r>
            <a:r>
              <a:rPr sz="4000" b="1" spc="-155" dirty="0">
                <a:solidFill>
                  <a:srgbClr val="2D5395"/>
                </a:solidFill>
                <a:latin typeface="Arial"/>
                <a:cs typeface="Arial"/>
                <a:hlinkClick r:id="rId2"/>
              </a:rPr>
              <a:t>POW</a:t>
            </a:r>
            <a:r>
              <a:rPr sz="4000" b="1" spc="-155" dirty="0">
                <a:solidFill>
                  <a:srgbClr val="2D5395"/>
                </a:solidFill>
                <a:latin typeface="Arial"/>
                <a:cs typeface="Arial"/>
              </a:rPr>
              <a:t>ER  </a:t>
            </a:r>
            <a:r>
              <a:rPr sz="4000" b="1" spc="-165" dirty="0">
                <a:solidFill>
                  <a:srgbClr val="2D5395"/>
                </a:solidFill>
                <a:latin typeface="Arial"/>
                <a:cs typeface="Arial"/>
              </a:rPr>
              <a:t>TRANSFER</a:t>
            </a:r>
            <a:r>
              <a:rPr sz="4000" b="1" spc="-420" dirty="0">
                <a:solidFill>
                  <a:srgbClr val="2D5395"/>
                </a:solidFill>
                <a:latin typeface="Arial"/>
                <a:cs typeface="Arial"/>
              </a:rPr>
              <a:t> </a:t>
            </a:r>
            <a:r>
              <a:rPr sz="4000" b="1" spc="-160" dirty="0">
                <a:solidFill>
                  <a:srgbClr val="2D5395"/>
                </a:solidFill>
                <a:latin typeface="Arial"/>
                <a:cs typeface="Arial"/>
              </a:rPr>
              <a:t>THEOREM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31975" y="938783"/>
            <a:ext cx="3810000" cy="4498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7535" y="1566672"/>
            <a:ext cx="128015" cy="3755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object 6"/>
            <p:cNvSpPr/>
            <p:nvPr/>
          </p:nvSpPr>
          <p:spPr>
            <a:xfrm>
              <a:off x="1992039" y="6117335"/>
              <a:ext cx="10199960" cy="7406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68579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954024" y="710183"/>
              <a:ext cx="7147559" cy="4419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66633" y="2133600"/>
            <a:ext cx="5141976" cy="3609001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16940" marR="880744" indent="-133985" algn="ctr">
              <a:lnSpc>
                <a:spcPct val="103000"/>
              </a:lnSpc>
            </a:pPr>
            <a:r>
              <a:rPr lang="en-US" sz="1600" b="1" spc="15" dirty="0">
                <a:latin typeface="Arial" pitchFamily="34" charset="0"/>
                <a:cs typeface="Arial" pitchFamily="34" charset="0"/>
              </a:rPr>
              <a:t>   B.M.S. </a:t>
            </a:r>
            <a:r>
              <a:rPr lang="en-US" sz="1600" b="1" spc="5" dirty="0">
                <a:latin typeface="Arial" pitchFamily="34" charset="0"/>
                <a:cs typeface="Arial" pitchFamily="34" charset="0"/>
              </a:rPr>
              <a:t>College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of Engineering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BMSCE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600" spc="10" dirty="0">
                <a:latin typeface="Arial" pitchFamily="34" charset="0"/>
                <a:cs typeface="Arial" pitchFamily="34" charset="0"/>
              </a:rPr>
              <a:t>is  an </a:t>
            </a:r>
            <a:r>
              <a:rPr lang="en-US" sz="1600" spc="5" dirty="0">
                <a:latin typeface="Arial" pitchFamily="34" charset="0"/>
                <a:cs typeface="Arial" pitchFamily="34" charset="0"/>
              </a:rPr>
              <a:t>autonomous </a:t>
            </a:r>
            <a:r>
              <a:rPr lang="en-US" sz="1600" spc="-5" dirty="0">
                <a:latin typeface="Arial" pitchFamily="34" charset="0"/>
                <a:cs typeface="Arial" pitchFamily="34" charset="0"/>
              </a:rPr>
              <a:t>engineering </a:t>
            </a:r>
            <a:r>
              <a:rPr lang="en-US" sz="1600" spc="5" dirty="0">
                <a:latin typeface="Arial" pitchFamily="34" charset="0"/>
                <a:cs typeface="Arial" pitchFamily="34" charset="0"/>
              </a:rPr>
              <a:t>college </a:t>
            </a:r>
            <a:r>
              <a:rPr lang="en-US" sz="1600" spc="10" dirty="0">
                <a:latin typeface="Arial" pitchFamily="34" charset="0"/>
                <a:cs typeface="Arial" pitchFamily="34" charset="0"/>
              </a:rPr>
              <a:t>in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Basavangudi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Bangalore, India. </a:t>
            </a:r>
            <a:r>
              <a:rPr lang="en-US" sz="1600" spc="-10" dirty="0">
                <a:latin typeface="Arial" pitchFamily="34" charset="0"/>
                <a:cs typeface="Arial" pitchFamily="34" charset="0"/>
              </a:rPr>
              <a:t>It</a:t>
            </a:r>
            <a:r>
              <a:rPr lang="en-US" sz="1600" spc="3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spc="5" dirty="0">
                <a:latin typeface="Arial" pitchFamily="34" charset="0"/>
                <a:cs typeface="Arial" pitchFamily="34" charset="0"/>
              </a:rPr>
              <a:t>was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started </a:t>
            </a:r>
            <a:r>
              <a:rPr lang="en-US" sz="1600" spc="15" dirty="0">
                <a:latin typeface="Arial" pitchFamily="34" charset="0"/>
                <a:cs typeface="Arial" pitchFamily="34" charset="0"/>
              </a:rPr>
              <a:t>in </a:t>
            </a:r>
            <a:r>
              <a:rPr lang="en-US" sz="1600" spc="30" dirty="0">
                <a:latin typeface="Arial" pitchFamily="34" charset="0"/>
                <a:cs typeface="Arial" pitchFamily="34" charset="0"/>
              </a:rPr>
              <a:t>1946 </a:t>
            </a:r>
            <a:r>
              <a:rPr lang="en-US" sz="1600" spc="10" dirty="0">
                <a:latin typeface="Arial" pitchFamily="34" charset="0"/>
                <a:cs typeface="Arial" pitchFamily="34" charset="0"/>
              </a:rPr>
              <a:t>by </a:t>
            </a:r>
            <a:r>
              <a:rPr lang="en-US" sz="1600" spc="10" dirty="0">
                <a:latin typeface="Arial" pitchFamily="34" charset="0"/>
                <a:cs typeface="Arial" pitchFamily="34" charset="0"/>
              </a:rPr>
              <a:t>Bhusanayana</a:t>
            </a:r>
            <a:r>
              <a:rPr lang="en-US" sz="1600" spc="1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spc="10" dirty="0">
                <a:latin typeface="Arial" pitchFamily="34" charset="0"/>
                <a:cs typeface="Arial" pitchFamily="34" charset="0"/>
              </a:rPr>
              <a:t>Mukundadas</a:t>
            </a:r>
            <a:r>
              <a:rPr lang="en-US" sz="1600" spc="1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spc="-5" dirty="0">
                <a:latin typeface="Arial" pitchFamily="34" charset="0"/>
                <a:cs typeface="Arial" pitchFamily="34" charset="0"/>
              </a:rPr>
              <a:t>Sreenivasaiah</a:t>
            </a:r>
            <a:r>
              <a:rPr lang="en-US" sz="1600" spc="-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spc="5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sz="1600" spc="10" dirty="0">
                <a:latin typeface="Arial" pitchFamily="34" charset="0"/>
                <a:cs typeface="Arial" pitchFamily="34" charset="0"/>
              </a:rPr>
              <a:t>is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run </a:t>
            </a:r>
            <a:r>
              <a:rPr lang="en-US" sz="1600" spc="5" dirty="0">
                <a:latin typeface="Arial" pitchFamily="34" charset="0"/>
                <a:cs typeface="Arial" pitchFamily="34" charset="0"/>
              </a:rPr>
              <a:t>by </a:t>
            </a:r>
            <a:r>
              <a:rPr lang="en-US" sz="1600" spc="1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B.M.S. </a:t>
            </a:r>
            <a:r>
              <a:rPr lang="en-US" sz="1600" spc="5" dirty="0">
                <a:latin typeface="Arial" pitchFamily="34" charset="0"/>
                <a:cs typeface="Arial" pitchFamily="34" charset="0"/>
              </a:rPr>
              <a:t>Educational </a:t>
            </a:r>
            <a:r>
              <a:rPr lang="en-US" sz="1600" spc="-15" dirty="0">
                <a:latin typeface="Arial" pitchFamily="34" charset="0"/>
                <a:cs typeface="Arial" pitchFamily="34" charset="0"/>
              </a:rPr>
              <a:t>Trust. </a:t>
            </a:r>
            <a:r>
              <a:rPr lang="en-US" sz="1600" spc="-5" dirty="0">
                <a:latin typeface="Arial" pitchFamily="34" charset="0"/>
                <a:cs typeface="Arial" pitchFamily="34" charset="0"/>
              </a:rPr>
              <a:t>It </a:t>
            </a:r>
            <a:r>
              <a:rPr lang="en-US" sz="1600" spc="10" dirty="0">
                <a:latin typeface="Arial" pitchFamily="34" charset="0"/>
                <a:cs typeface="Arial" pitchFamily="34" charset="0"/>
              </a:rPr>
              <a:t>is  </a:t>
            </a:r>
            <a:r>
              <a:rPr lang="en-US" sz="1600" spc="-5" dirty="0">
                <a:latin typeface="Arial" pitchFamily="34" charset="0"/>
                <a:cs typeface="Arial" pitchFamily="34" charset="0"/>
              </a:rPr>
              <a:t>affiliated </a:t>
            </a:r>
            <a:r>
              <a:rPr lang="en-US" sz="1600" spc="10" dirty="0">
                <a:latin typeface="Arial" pitchFamily="34" charset="0"/>
                <a:cs typeface="Arial" pitchFamily="34" charset="0"/>
              </a:rPr>
              <a:t>with </a:t>
            </a:r>
            <a:r>
              <a:rPr lang="en-US" sz="1600" spc="-5" dirty="0">
                <a:latin typeface="Arial" pitchFamily="34" charset="0"/>
                <a:cs typeface="Arial" pitchFamily="34" charset="0"/>
              </a:rPr>
              <a:t>Visvesvaraya</a:t>
            </a:r>
            <a:r>
              <a:rPr lang="en-US" sz="1600" spc="-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spc="-10" dirty="0">
                <a:latin typeface="Arial" pitchFamily="34" charset="0"/>
                <a:cs typeface="Arial" pitchFamily="34" charset="0"/>
              </a:rPr>
              <a:t>Technological  </a:t>
            </a:r>
            <a:r>
              <a:rPr lang="en-US" sz="1600" spc="-5" dirty="0">
                <a:latin typeface="Arial" pitchFamily="34" charset="0"/>
                <a:cs typeface="Arial" pitchFamily="34" charset="0"/>
              </a:rPr>
              <a:t>University </a:t>
            </a:r>
            <a:r>
              <a:rPr lang="en-US" sz="1600" spc="5" dirty="0">
                <a:latin typeface="Arial" pitchFamily="34" charset="0"/>
                <a:cs typeface="Arial" pitchFamily="34" charset="0"/>
              </a:rPr>
              <a:t>and became autonomous </a:t>
            </a:r>
            <a:r>
              <a:rPr lang="en-US" sz="1600" spc="15" dirty="0">
                <a:latin typeface="Arial" pitchFamily="34" charset="0"/>
                <a:cs typeface="Arial" pitchFamily="34" charset="0"/>
              </a:rPr>
              <a:t>in  </a:t>
            </a:r>
            <a:r>
              <a:rPr lang="en-US" sz="1600" spc="25" dirty="0">
                <a:latin typeface="Arial" pitchFamily="34" charset="0"/>
                <a:cs typeface="Arial" pitchFamily="34" charset="0"/>
              </a:rPr>
              <a:t>2008. </a:t>
            </a:r>
            <a:r>
              <a:rPr lang="en-US" sz="1600" spc="5" dirty="0">
                <a:latin typeface="Arial" pitchFamily="34" charset="0"/>
                <a:cs typeface="Arial" pitchFamily="34" charset="0"/>
              </a:rPr>
              <a:t>BMSCE </a:t>
            </a:r>
            <a:r>
              <a:rPr lang="en-US" sz="1600" spc="10" dirty="0">
                <a:latin typeface="Arial" pitchFamily="34" charset="0"/>
                <a:cs typeface="Arial" pitchFamily="34" charset="0"/>
              </a:rPr>
              <a:t>is </a:t>
            </a:r>
            <a:r>
              <a:rPr lang="en-US" sz="1600" spc="5" dirty="0">
                <a:latin typeface="Arial" pitchFamily="34" charset="0"/>
                <a:cs typeface="Arial" pitchFamily="34" charset="0"/>
              </a:rPr>
              <a:t>located on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Bull </a:t>
            </a:r>
            <a:r>
              <a:rPr lang="en-US" sz="1600" spc="-20" dirty="0">
                <a:latin typeface="Arial" pitchFamily="34" charset="0"/>
                <a:cs typeface="Arial" pitchFamily="34" charset="0"/>
              </a:rPr>
              <a:t>Temple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Road,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Basavanagudi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600" spc="5" dirty="0">
                <a:latin typeface="Arial" pitchFamily="34" charset="0"/>
                <a:cs typeface="Arial" pitchFamily="34" charset="0"/>
              </a:rPr>
              <a:t>diagonally opposite  </a:t>
            </a:r>
            <a:r>
              <a:rPr lang="en-US" sz="1600" spc="10" dirty="0">
                <a:latin typeface="Arial" pitchFamily="34" charset="0"/>
                <a:cs typeface="Arial" pitchFamily="34" charset="0"/>
              </a:rPr>
              <a:t>to </a:t>
            </a:r>
            <a:r>
              <a:rPr lang="en-US" sz="1600" spc="5" dirty="0">
                <a:latin typeface="Arial" pitchFamily="34" charset="0"/>
                <a:cs typeface="Arial" pitchFamily="34" charset="0"/>
              </a:rPr>
              <a:t>the famous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Bull</a:t>
            </a:r>
            <a:r>
              <a:rPr lang="en-US" sz="1600" spc="145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spc="-25" dirty="0">
                <a:latin typeface="Arial" pitchFamily="34" charset="0"/>
                <a:cs typeface="Arial" pitchFamily="34" charset="0"/>
              </a:rPr>
              <a:t>Temple.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75176" y="670559"/>
            <a:ext cx="1914144" cy="12740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8514715" y="1048257"/>
            <a:ext cx="108712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latin typeface="Arial"/>
                <a:cs typeface="Arial"/>
              </a:rPr>
              <a:t>Student</a:t>
            </a:r>
            <a:r>
              <a:rPr sz="1400" b="1" spc="5" dirty="0">
                <a:latin typeface="Arial"/>
                <a:cs typeface="Arial"/>
              </a:rPr>
              <a:t> Bio: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477000" y="1462151"/>
            <a:ext cx="49530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1364">
              <a:lnSpc>
                <a:spcPct val="100000"/>
              </a:lnSpc>
              <a:spcBef>
                <a:spcPts val="1225"/>
              </a:spcBef>
            </a:pPr>
            <a:r>
              <a:rPr lang="en-US" sz="120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Prayag</a:t>
            </a:r>
            <a:r>
              <a:rPr lang="en-US" sz="1200" spc="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Sridhar</a:t>
            </a: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20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Electrical  and Electronics Engineering</a:t>
            </a:r>
            <a:br>
              <a:rPr lang="en-US" sz="120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20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Third year</a:t>
            </a:r>
            <a:br>
              <a:rPr lang="en-US" sz="1200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200" spc="-3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prayag</a:t>
            </a:r>
            <a:r>
              <a:rPr lang="en-US" sz="1200" spc="-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.e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1200" spc="-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18</a:t>
            </a:r>
            <a:r>
              <a:rPr lang="en-US" sz="1200" spc="-3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sz="1200" spc="2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1200" spc="-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1200" spc="-3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200" spc="-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e.</a:t>
            </a:r>
            <a:r>
              <a:rPr lang="en-US" sz="1200" spc="4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1200" spc="-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n-US" sz="1200" spc="-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1200" spc="3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</a:t>
            </a:r>
            <a:b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86800" y="2697154"/>
            <a:ext cx="246113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75293" y="3475989"/>
            <a:ext cx="10807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0" dirty="0">
                <a:latin typeface="Arial"/>
                <a:cs typeface="Arial"/>
              </a:rPr>
              <a:t>Teacher</a:t>
            </a:r>
            <a:r>
              <a:rPr sz="1400" b="1" spc="4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Bio: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54024" y="152400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BMS College of Engineering</a:t>
            </a:r>
            <a:endParaRPr lang="en-IN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018" y="-574675"/>
            <a:ext cx="6744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315" dirty="0">
              <a:solidFill>
                <a:srgbClr val="2D5395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6770" y="4744592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5F92"/>
                </a:solidFill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9953" y="4744592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5F92"/>
                </a:solidFill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3440" y="1199263"/>
            <a:ext cx="3889915" cy="4572000"/>
            <a:chOff x="575215" y="1298486"/>
            <a:chExt cx="3619500" cy="3556635"/>
          </a:xfrm>
        </p:grpSpPr>
        <p:sp>
          <p:nvSpPr>
            <p:cNvPr id="7" name="object 7"/>
            <p:cNvSpPr/>
            <p:nvPr/>
          </p:nvSpPr>
          <p:spPr>
            <a:xfrm>
              <a:off x="575215" y="1879226"/>
              <a:ext cx="3619135" cy="29755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2359151" y="1298486"/>
              <a:ext cx="586549" cy="5926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2514600" y="1323466"/>
              <a:ext cx="389890" cy="396240"/>
            </a:xfrm>
            <a:custGeom>
              <a:avLst/>
              <a:gdLst/>
              <a:ahLst/>
              <a:cxnLst/>
              <a:rect l="l" t="t" r="r" b="b"/>
              <a:pathLst>
                <a:path w="389889" h="396239">
                  <a:moveTo>
                    <a:pt x="35051" y="279908"/>
                  </a:moveTo>
                  <a:lnTo>
                    <a:pt x="28448" y="283845"/>
                  </a:lnTo>
                  <a:lnTo>
                    <a:pt x="26797" y="290449"/>
                  </a:lnTo>
                  <a:lnTo>
                    <a:pt x="0" y="396113"/>
                  </a:lnTo>
                  <a:lnTo>
                    <a:pt x="31678" y="387477"/>
                  </a:lnTo>
                  <a:lnTo>
                    <a:pt x="25654" y="387477"/>
                  </a:lnTo>
                  <a:lnTo>
                    <a:pt x="8255" y="370332"/>
                  </a:lnTo>
                  <a:lnTo>
                    <a:pt x="39787" y="338260"/>
                  </a:lnTo>
                  <a:lnTo>
                    <a:pt x="50418" y="296418"/>
                  </a:lnTo>
                  <a:lnTo>
                    <a:pt x="52069" y="289813"/>
                  </a:lnTo>
                  <a:lnTo>
                    <a:pt x="48132" y="283210"/>
                  </a:lnTo>
                  <a:lnTo>
                    <a:pt x="35051" y="279908"/>
                  </a:lnTo>
                  <a:close/>
                </a:path>
                <a:path w="389889" h="396239">
                  <a:moveTo>
                    <a:pt x="39787" y="338260"/>
                  </a:moveTo>
                  <a:lnTo>
                    <a:pt x="8255" y="370332"/>
                  </a:lnTo>
                  <a:lnTo>
                    <a:pt x="25654" y="387477"/>
                  </a:lnTo>
                  <a:lnTo>
                    <a:pt x="31144" y="381888"/>
                  </a:lnTo>
                  <a:lnTo>
                    <a:pt x="28701" y="381888"/>
                  </a:lnTo>
                  <a:lnTo>
                    <a:pt x="13716" y="367157"/>
                  </a:lnTo>
                  <a:lnTo>
                    <a:pt x="33842" y="361657"/>
                  </a:lnTo>
                  <a:lnTo>
                    <a:pt x="39787" y="338260"/>
                  </a:lnTo>
                  <a:close/>
                </a:path>
                <a:path w="389889" h="396239">
                  <a:moveTo>
                    <a:pt x="105282" y="342138"/>
                  </a:moveTo>
                  <a:lnTo>
                    <a:pt x="57326" y="355241"/>
                  </a:lnTo>
                  <a:lnTo>
                    <a:pt x="25654" y="387477"/>
                  </a:lnTo>
                  <a:lnTo>
                    <a:pt x="31678" y="387477"/>
                  </a:lnTo>
                  <a:lnTo>
                    <a:pt x="105282" y="367411"/>
                  </a:lnTo>
                  <a:lnTo>
                    <a:pt x="111760" y="365760"/>
                  </a:lnTo>
                  <a:lnTo>
                    <a:pt x="115569" y="359029"/>
                  </a:lnTo>
                  <a:lnTo>
                    <a:pt x="113792" y="352552"/>
                  </a:lnTo>
                  <a:lnTo>
                    <a:pt x="112013" y="345948"/>
                  </a:lnTo>
                  <a:lnTo>
                    <a:pt x="105282" y="342138"/>
                  </a:lnTo>
                  <a:close/>
                </a:path>
                <a:path w="389889" h="396239">
                  <a:moveTo>
                    <a:pt x="33842" y="361657"/>
                  </a:moveTo>
                  <a:lnTo>
                    <a:pt x="13716" y="367157"/>
                  </a:lnTo>
                  <a:lnTo>
                    <a:pt x="28701" y="381888"/>
                  </a:lnTo>
                  <a:lnTo>
                    <a:pt x="33842" y="361657"/>
                  </a:lnTo>
                  <a:close/>
                </a:path>
                <a:path w="389889" h="396239">
                  <a:moveTo>
                    <a:pt x="57326" y="355241"/>
                  </a:moveTo>
                  <a:lnTo>
                    <a:pt x="33842" y="361657"/>
                  </a:lnTo>
                  <a:lnTo>
                    <a:pt x="28701" y="381888"/>
                  </a:lnTo>
                  <a:lnTo>
                    <a:pt x="31144" y="381888"/>
                  </a:lnTo>
                  <a:lnTo>
                    <a:pt x="57326" y="355241"/>
                  </a:lnTo>
                  <a:close/>
                </a:path>
                <a:path w="389889" h="396239">
                  <a:moveTo>
                    <a:pt x="372363" y="0"/>
                  </a:moveTo>
                  <a:lnTo>
                    <a:pt x="39787" y="338260"/>
                  </a:lnTo>
                  <a:lnTo>
                    <a:pt x="33842" y="361657"/>
                  </a:lnTo>
                  <a:lnTo>
                    <a:pt x="57326" y="355241"/>
                  </a:lnTo>
                  <a:lnTo>
                    <a:pt x="389636" y="17018"/>
                  </a:lnTo>
                  <a:lnTo>
                    <a:pt x="37236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5940" y="703529"/>
            <a:ext cx="11544300" cy="2305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39395" algn="l"/>
              </a:tabLst>
            </a:pP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Go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[main_circuit]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connect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components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as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shown in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figure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below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By double clicking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on</a:t>
            </a:r>
            <a:r>
              <a:rPr sz="1600" spc="18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individual </a:t>
            </a:r>
            <a:r>
              <a:rPr sz="1600" spc="-10" dirty="0" smtClean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components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sz="1600" spc="-5" dirty="0" smtClean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parameters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changed.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R1,R2,R3 is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set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6000 ohm and R4 = </a:t>
            </a:r>
            <a:r>
              <a:rPr sz="1600" spc="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R,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Constant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voltages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set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12V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sz="1600" spc="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6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3V</a:t>
            </a:r>
            <a:r>
              <a:rPr sz="1600" spc="-60" dirty="0" smtClean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600" spc="-60" dirty="0" smtClean="0">
              <a:solidFill>
                <a:srgbClr val="375F92"/>
              </a:solidFill>
              <a:latin typeface="Arial" pitchFamily="34" charset="0"/>
              <a:cs typeface="Arial" pitchFamily="34" charset="0"/>
            </a:endParaRPr>
          </a:p>
          <a:p>
            <a:pPr marL="238760" indent="-22669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39395" algn="l"/>
              </a:tabLst>
            </a:pPr>
            <a:endParaRPr sz="1600" dirty="0">
              <a:latin typeface="Arial" pitchFamily="34" charset="0"/>
              <a:cs typeface="Arial" pitchFamily="34" charset="0"/>
            </a:endParaRPr>
          </a:p>
          <a:p>
            <a:pPr marL="4145915" marR="160020">
              <a:lnSpc>
                <a:spcPct val="100000"/>
              </a:lnSpc>
              <a:spcBef>
                <a:spcPts val="525"/>
              </a:spcBef>
              <a:buAutoNum type="arabicPeriod" startAt="5"/>
              <a:tabLst>
                <a:tab pos="4372610" algn="l"/>
              </a:tabLst>
            </a:pPr>
            <a:r>
              <a:rPr sz="1600" spc="-3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Now,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find maximum power </a:t>
            </a:r>
            <a:r>
              <a:rPr sz="1600" spc="-5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Transfer, </a:t>
            </a:r>
            <a:r>
              <a:rPr sz="1600" spc="-2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thevenin’s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voltage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sz="1600" spc="-2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thevenin’s 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resistance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be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found. For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finding </a:t>
            </a:r>
            <a:r>
              <a:rPr sz="1600" spc="-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thevenin’s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resistance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[main_circuit]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,load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resistance(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R4) is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removed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sz="1600" spc="-2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ammeter,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voltmeter 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sz="1600" i="1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which </a:t>
            </a:r>
            <a:r>
              <a:rPr sz="1600" i="1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is found in </a:t>
            </a:r>
            <a:r>
              <a:rPr sz="1600" i="1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modelica </a:t>
            </a:r>
            <a:r>
              <a:rPr sz="1600" i="1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sz="1600" i="1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electrical </a:t>
            </a:r>
            <a:r>
              <a:rPr sz="1600" i="1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&gt; analog &gt; </a:t>
            </a:r>
            <a:r>
              <a:rPr sz="1600" i="1" spc="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sensors</a:t>
            </a:r>
            <a:r>
              <a:rPr sz="1600" spc="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divisor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sz="1600" i="1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which  </a:t>
            </a:r>
            <a:r>
              <a:rPr sz="1600" i="1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sz="1600" i="1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found </a:t>
            </a:r>
            <a:r>
              <a:rPr sz="1600" i="1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sz="1600" i="1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modelica </a:t>
            </a:r>
            <a:r>
              <a:rPr sz="1600" i="1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sz="1600" i="1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blocks </a:t>
            </a:r>
            <a:r>
              <a:rPr sz="1600" i="1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sz="1600" i="1" spc="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math</a:t>
            </a:r>
            <a:r>
              <a:rPr sz="1600" spc="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connected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as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shown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figure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below  along with </a:t>
            </a:r>
            <a:r>
              <a:rPr sz="1600" spc="-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constant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voltage to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find </a:t>
            </a:r>
            <a:r>
              <a:rPr sz="1600" spc="-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Thevenin’s</a:t>
            </a:r>
            <a:r>
              <a:rPr sz="1600" spc="22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Resistance.</a:t>
            </a:r>
            <a:endParaRPr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96000" y="2971798"/>
            <a:ext cx="4834255" cy="3733802"/>
            <a:chOff x="6096000" y="2971798"/>
            <a:chExt cx="4834255" cy="3850004"/>
          </a:xfrm>
        </p:grpSpPr>
        <p:sp>
          <p:nvSpPr>
            <p:cNvPr id="12" name="object 12"/>
            <p:cNvSpPr/>
            <p:nvPr/>
          </p:nvSpPr>
          <p:spPr>
            <a:xfrm>
              <a:off x="6096000" y="2971798"/>
              <a:ext cx="4834128" cy="38496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6272784" y="3020529"/>
              <a:ext cx="1497964" cy="9614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6318504" y="3046602"/>
              <a:ext cx="1301750" cy="765175"/>
            </a:xfrm>
            <a:custGeom>
              <a:avLst/>
              <a:gdLst/>
              <a:ahLst/>
              <a:cxnLst/>
              <a:rect l="l" t="t" r="r" b="b"/>
              <a:pathLst>
                <a:path w="1301750" h="765175">
                  <a:moveTo>
                    <a:pt x="1235506" y="740470"/>
                  </a:moveTo>
                  <a:lnTo>
                    <a:pt x="1185672" y="740537"/>
                  </a:lnTo>
                  <a:lnTo>
                    <a:pt x="1180211" y="745998"/>
                  </a:lnTo>
                  <a:lnTo>
                    <a:pt x="1180211" y="759460"/>
                  </a:lnTo>
                  <a:lnTo>
                    <a:pt x="1185672" y="764921"/>
                  </a:lnTo>
                  <a:lnTo>
                    <a:pt x="1301496" y="764794"/>
                  </a:lnTo>
                  <a:lnTo>
                    <a:pt x="1300562" y="763143"/>
                  </a:lnTo>
                  <a:lnTo>
                    <a:pt x="1274445" y="763143"/>
                  </a:lnTo>
                  <a:lnTo>
                    <a:pt x="1235506" y="740470"/>
                  </a:lnTo>
                  <a:close/>
                </a:path>
                <a:path w="1301750" h="765175">
                  <a:moveTo>
                    <a:pt x="1259733" y="740437"/>
                  </a:moveTo>
                  <a:lnTo>
                    <a:pt x="1235506" y="740470"/>
                  </a:lnTo>
                  <a:lnTo>
                    <a:pt x="1274445" y="763143"/>
                  </a:lnTo>
                  <a:lnTo>
                    <a:pt x="1277116" y="758571"/>
                  </a:lnTo>
                  <a:lnTo>
                    <a:pt x="1270000" y="758571"/>
                  </a:lnTo>
                  <a:lnTo>
                    <a:pt x="1259733" y="740437"/>
                  </a:lnTo>
                  <a:close/>
                </a:path>
                <a:path w="1301750" h="765175">
                  <a:moveTo>
                    <a:pt x="1236979" y="661924"/>
                  </a:moveTo>
                  <a:lnTo>
                    <a:pt x="1225296" y="668528"/>
                  </a:lnTo>
                  <a:lnTo>
                    <a:pt x="1223264" y="676021"/>
                  </a:lnTo>
                  <a:lnTo>
                    <a:pt x="1247814" y="719384"/>
                  </a:lnTo>
                  <a:lnTo>
                    <a:pt x="1286764" y="742061"/>
                  </a:lnTo>
                  <a:lnTo>
                    <a:pt x="1274445" y="763143"/>
                  </a:lnTo>
                  <a:lnTo>
                    <a:pt x="1300562" y="763143"/>
                  </a:lnTo>
                  <a:lnTo>
                    <a:pt x="1244473" y="663956"/>
                  </a:lnTo>
                  <a:lnTo>
                    <a:pt x="1236979" y="661924"/>
                  </a:lnTo>
                  <a:close/>
                </a:path>
                <a:path w="1301750" h="765175">
                  <a:moveTo>
                    <a:pt x="1280668" y="740410"/>
                  </a:moveTo>
                  <a:lnTo>
                    <a:pt x="1259733" y="740437"/>
                  </a:lnTo>
                  <a:lnTo>
                    <a:pt x="1270000" y="758571"/>
                  </a:lnTo>
                  <a:lnTo>
                    <a:pt x="1280668" y="740410"/>
                  </a:lnTo>
                  <a:close/>
                </a:path>
                <a:path w="1301750" h="765175">
                  <a:moveTo>
                    <a:pt x="1283928" y="740410"/>
                  </a:moveTo>
                  <a:lnTo>
                    <a:pt x="1280668" y="740410"/>
                  </a:lnTo>
                  <a:lnTo>
                    <a:pt x="1270000" y="758571"/>
                  </a:lnTo>
                  <a:lnTo>
                    <a:pt x="1277116" y="758571"/>
                  </a:lnTo>
                  <a:lnTo>
                    <a:pt x="1286764" y="742061"/>
                  </a:lnTo>
                  <a:lnTo>
                    <a:pt x="1283928" y="740410"/>
                  </a:lnTo>
                  <a:close/>
                </a:path>
                <a:path w="1301750" h="765175">
                  <a:moveTo>
                    <a:pt x="12192" y="0"/>
                  </a:moveTo>
                  <a:lnTo>
                    <a:pt x="0" y="21082"/>
                  </a:lnTo>
                  <a:lnTo>
                    <a:pt x="1235506" y="740470"/>
                  </a:lnTo>
                  <a:lnTo>
                    <a:pt x="1259733" y="740437"/>
                  </a:lnTo>
                  <a:lnTo>
                    <a:pt x="1247814" y="719384"/>
                  </a:lnTo>
                  <a:lnTo>
                    <a:pt x="12192" y="0"/>
                  </a:lnTo>
                  <a:close/>
                </a:path>
                <a:path w="1301750" h="765175">
                  <a:moveTo>
                    <a:pt x="1247814" y="719384"/>
                  </a:moveTo>
                  <a:lnTo>
                    <a:pt x="1259733" y="740437"/>
                  </a:lnTo>
                  <a:lnTo>
                    <a:pt x="1283928" y="740410"/>
                  </a:lnTo>
                  <a:lnTo>
                    <a:pt x="1247814" y="719384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391" y="-914400"/>
            <a:ext cx="6744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solidFill>
                  <a:srgbClr val="2D5395"/>
                </a:solidFill>
              </a:rPr>
              <a:t>SIMULATIONIN</a:t>
            </a:r>
            <a:r>
              <a:rPr spc="-465" dirty="0">
                <a:solidFill>
                  <a:srgbClr val="2D5395"/>
                </a:solidFill>
              </a:rPr>
              <a:t> </a:t>
            </a:r>
            <a:r>
              <a:rPr spc="125" dirty="0">
                <a:solidFill>
                  <a:srgbClr val="2D5395"/>
                </a:solidFill>
              </a:rPr>
              <a:t>3D</a:t>
            </a:r>
            <a:r>
              <a:rPr spc="-450" dirty="0">
                <a:solidFill>
                  <a:srgbClr val="2D5395"/>
                </a:solidFill>
              </a:rPr>
              <a:t> </a:t>
            </a:r>
            <a:r>
              <a:rPr spc="-315" dirty="0">
                <a:solidFill>
                  <a:srgbClr val="2D5395"/>
                </a:solidFill>
              </a:rPr>
              <a:t>EXPERIENCE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76770" y="4744592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5F92"/>
                </a:solidFill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9953" y="4744592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5F92"/>
                </a:solidFill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9" y="152400"/>
            <a:ext cx="102901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 indent="-226695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239395" algn="l"/>
              </a:tabLst>
            </a:pP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Place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circuit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obtained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from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Step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5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sz="1600" spc="7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b="1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[thevenins_resistance]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238125" indent="-226060">
              <a:lnSpc>
                <a:spcPct val="100000"/>
              </a:lnSpc>
              <a:spcBef>
                <a:spcPts val="5"/>
              </a:spcBef>
              <a:buAutoNum type="arabicPeriod" startAt="6"/>
              <a:tabLst>
                <a:tab pos="238760" algn="l"/>
              </a:tabLst>
            </a:pP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In the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simulation </a:t>
            </a:r>
            <a:r>
              <a:rPr sz="1600" spc="-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window,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Go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division1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press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‘+’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button to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view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value </a:t>
            </a:r>
            <a:r>
              <a:rPr sz="1600" spc="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equivalent</a:t>
            </a:r>
            <a:r>
              <a:rPr sz="1600" spc="9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resistance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US" sz="1600" dirty="0" smtClean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sz="1600" dirty="0" smtClean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which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is 2000</a:t>
            </a:r>
            <a:r>
              <a:rPr sz="1600" spc="3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ohm</a:t>
            </a:r>
            <a:endParaRPr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14855" y="1566670"/>
            <a:ext cx="9763125" cy="5252085"/>
            <a:chOff x="1514855" y="1566670"/>
            <a:chExt cx="9763125" cy="5252085"/>
          </a:xfrm>
        </p:grpSpPr>
        <p:sp>
          <p:nvSpPr>
            <p:cNvPr id="8" name="object 8"/>
            <p:cNvSpPr/>
            <p:nvPr/>
          </p:nvSpPr>
          <p:spPr>
            <a:xfrm>
              <a:off x="1514855" y="1566670"/>
              <a:ext cx="9762744" cy="52517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5706617" y="5837046"/>
              <a:ext cx="1377061" cy="3910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8190734" y="4351909"/>
              <a:ext cx="638686" cy="16866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5285232" y="5903976"/>
              <a:ext cx="2628645" cy="8151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1205" y="5925794"/>
              <a:ext cx="2366645" cy="605790"/>
            </a:xfrm>
            <a:custGeom>
              <a:avLst/>
              <a:gdLst/>
              <a:ahLst/>
              <a:cxnLst/>
              <a:rect l="l" t="t" r="r" b="b"/>
              <a:pathLst>
                <a:path w="2366645" h="605790">
                  <a:moveTo>
                    <a:pt x="2252383" y="547273"/>
                  </a:moveTo>
                  <a:lnTo>
                    <a:pt x="2191004" y="566648"/>
                  </a:lnTo>
                  <a:lnTo>
                    <a:pt x="2184142" y="570458"/>
                  </a:lnTo>
                  <a:lnTo>
                    <a:pt x="2179446" y="576405"/>
                  </a:lnTo>
                  <a:lnTo>
                    <a:pt x="2177323" y="583690"/>
                  </a:lnTo>
                  <a:lnTo>
                    <a:pt x="2178177" y="591515"/>
                  </a:lnTo>
                  <a:lnTo>
                    <a:pt x="2181975" y="598396"/>
                  </a:lnTo>
                  <a:lnTo>
                    <a:pt x="2187892" y="603121"/>
                  </a:lnTo>
                  <a:lnTo>
                    <a:pt x="2195143" y="605272"/>
                  </a:lnTo>
                  <a:lnTo>
                    <a:pt x="2202942" y="604431"/>
                  </a:lnTo>
                  <a:lnTo>
                    <a:pt x="2332858" y="563410"/>
                  </a:lnTo>
                  <a:lnTo>
                    <a:pt x="2323846" y="563410"/>
                  </a:lnTo>
                  <a:lnTo>
                    <a:pt x="2252383" y="547273"/>
                  </a:lnTo>
                  <a:close/>
                </a:path>
                <a:path w="2366645" h="605790">
                  <a:moveTo>
                    <a:pt x="2289885" y="535434"/>
                  </a:moveTo>
                  <a:lnTo>
                    <a:pt x="2252383" y="547273"/>
                  </a:lnTo>
                  <a:lnTo>
                    <a:pt x="2323846" y="563410"/>
                  </a:lnTo>
                  <a:lnTo>
                    <a:pt x="2324940" y="558584"/>
                  </a:lnTo>
                  <a:lnTo>
                    <a:pt x="2314702" y="558584"/>
                  </a:lnTo>
                  <a:lnTo>
                    <a:pt x="2289885" y="535434"/>
                  </a:lnTo>
                  <a:close/>
                </a:path>
                <a:path w="2366645" h="605790">
                  <a:moveTo>
                    <a:pt x="2226881" y="430463"/>
                  </a:moveTo>
                  <a:lnTo>
                    <a:pt x="2219503" y="432174"/>
                  </a:lnTo>
                  <a:lnTo>
                    <a:pt x="2213102" y="436752"/>
                  </a:lnTo>
                  <a:lnTo>
                    <a:pt x="2208974" y="443460"/>
                  </a:lnTo>
                  <a:lnTo>
                    <a:pt x="2207799" y="450964"/>
                  </a:lnTo>
                  <a:lnTo>
                    <a:pt x="2209530" y="458362"/>
                  </a:lnTo>
                  <a:lnTo>
                    <a:pt x="2214118" y="464756"/>
                  </a:lnTo>
                  <a:lnTo>
                    <a:pt x="2261148" y="508627"/>
                  </a:lnTo>
                  <a:lnTo>
                    <a:pt x="2332609" y="524763"/>
                  </a:lnTo>
                  <a:lnTo>
                    <a:pt x="2323846" y="563410"/>
                  </a:lnTo>
                  <a:lnTo>
                    <a:pt x="2332858" y="563410"/>
                  </a:lnTo>
                  <a:lnTo>
                    <a:pt x="2366645" y="552742"/>
                  </a:lnTo>
                  <a:lnTo>
                    <a:pt x="2241042" y="435775"/>
                  </a:lnTo>
                  <a:lnTo>
                    <a:pt x="2234354" y="431652"/>
                  </a:lnTo>
                  <a:lnTo>
                    <a:pt x="2226881" y="430463"/>
                  </a:lnTo>
                  <a:close/>
                </a:path>
                <a:path w="2366645" h="605790">
                  <a:moveTo>
                    <a:pt x="2322322" y="525195"/>
                  </a:moveTo>
                  <a:lnTo>
                    <a:pt x="2289885" y="535434"/>
                  </a:lnTo>
                  <a:lnTo>
                    <a:pt x="2314702" y="558584"/>
                  </a:lnTo>
                  <a:lnTo>
                    <a:pt x="2322322" y="525195"/>
                  </a:lnTo>
                  <a:close/>
                </a:path>
                <a:path w="2366645" h="605790">
                  <a:moveTo>
                    <a:pt x="2332511" y="525195"/>
                  </a:moveTo>
                  <a:lnTo>
                    <a:pt x="2322322" y="525195"/>
                  </a:lnTo>
                  <a:lnTo>
                    <a:pt x="2314702" y="558584"/>
                  </a:lnTo>
                  <a:lnTo>
                    <a:pt x="2324940" y="558584"/>
                  </a:lnTo>
                  <a:lnTo>
                    <a:pt x="2332511" y="525195"/>
                  </a:lnTo>
                  <a:close/>
                </a:path>
                <a:path w="2366645" h="605790">
                  <a:moveTo>
                    <a:pt x="8636" y="0"/>
                  </a:moveTo>
                  <a:lnTo>
                    <a:pt x="0" y="38658"/>
                  </a:lnTo>
                  <a:lnTo>
                    <a:pt x="2252383" y="547273"/>
                  </a:lnTo>
                  <a:lnTo>
                    <a:pt x="2289885" y="535434"/>
                  </a:lnTo>
                  <a:lnTo>
                    <a:pt x="2261148" y="508627"/>
                  </a:lnTo>
                  <a:lnTo>
                    <a:pt x="8636" y="0"/>
                  </a:lnTo>
                  <a:close/>
                </a:path>
                <a:path w="2366645" h="605790">
                  <a:moveTo>
                    <a:pt x="2261148" y="508627"/>
                  </a:moveTo>
                  <a:lnTo>
                    <a:pt x="2289885" y="535434"/>
                  </a:lnTo>
                  <a:lnTo>
                    <a:pt x="2322322" y="525195"/>
                  </a:lnTo>
                  <a:lnTo>
                    <a:pt x="2332511" y="525195"/>
                  </a:lnTo>
                  <a:lnTo>
                    <a:pt x="2332609" y="524763"/>
                  </a:lnTo>
                  <a:lnTo>
                    <a:pt x="2261148" y="508627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714488" y="3291776"/>
              <a:ext cx="1199184" cy="340296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760715" y="3429000"/>
              <a:ext cx="1028700" cy="3204210"/>
            </a:xfrm>
            <a:custGeom>
              <a:avLst/>
              <a:gdLst/>
              <a:ahLst/>
              <a:cxnLst/>
              <a:rect l="l" t="t" r="r" b="b"/>
              <a:pathLst>
                <a:path w="1028700" h="3204209">
                  <a:moveTo>
                    <a:pt x="987966" y="46196"/>
                  </a:moveTo>
                  <a:lnTo>
                    <a:pt x="970137" y="62562"/>
                  </a:lnTo>
                  <a:lnTo>
                    <a:pt x="0" y="3196793"/>
                  </a:lnTo>
                  <a:lnTo>
                    <a:pt x="23367" y="3204006"/>
                  </a:lnTo>
                  <a:lnTo>
                    <a:pt x="993467" y="69924"/>
                  </a:lnTo>
                  <a:lnTo>
                    <a:pt x="987966" y="46196"/>
                  </a:lnTo>
                  <a:close/>
                </a:path>
                <a:path w="1028700" h="3204209">
                  <a:moveTo>
                    <a:pt x="1006787" y="19430"/>
                  </a:moveTo>
                  <a:lnTo>
                    <a:pt x="983487" y="19430"/>
                  </a:lnTo>
                  <a:lnTo>
                    <a:pt x="1006855" y="26670"/>
                  </a:lnTo>
                  <a:lnTo>
                    <a:pt x="993467" y="69924"/>
                  </a:lnTo>
                  <a:lnTo>
                    <a:pt x="1004697" y="118363"/>
                  </a:lnTo>
                  <a:lnTo>
                    <a:pt x="1011301" y="122427"/>
                  </a:lnTo>
                  <a:lnTo>
                    <a:pt x="1024381" y="119379"/>
                  </a:lnTo>
                  <a:lnTo>
                    <a:pt x="1028445" y="112775"/>
                  </a:lnTo>
                  <a:lnTo>
                    <a:pt x="1026922" y="106299"/>
                  </a:lnTo>
                  <a:lnTo>
                    <a:pt x="1006787" y="19430"/>
                  </a:lnTo>
                  <a:close/>
                </a:path>
                <a:path w="1028700" h="3204209">
                  <a:moveTo>
                    <a:pt x="1002283" y="0"/>
                  </a:moveTo>
                  <a:lnTo>
                    <a:pt x="921892" y="73787"/>
                  </a:lnTo>
                  <a:lnTo>
                    <a:pt x="916939" y="78232"/>
                  </a:lnTo>
                  <a:lnTo>
                    <a:pt x="916558" y="85978"/>
                  </a:lnTo>
                  <a:lnTo>
                    <a:pt x="925702" y="95885"/>
                  </a:lnTo>
                  <a:lnTo>
                    <a:pt x="933450" y="96265"/>
                  </a:lnTo>
                  <a:lnTo>
                    <a:pt x="970137" y="62562"/>
                  </a:lnTo>
                  <a:lnTo>
                    <a:pt x="983487" y="19430"/>
                  </a:lnTo>
                  <a:lnTo>
                    <a:pt x="1006787" y="19430"/>
                  </a:lnTo>
                  <a:lnTo>
                    <a:pt x="1002283" y="0"/>
                  </a:lnTo>
                  <a:close/>
                </a:path>
                <a:path w="1028700" h="3204209">
                  <a:moveTo>
                    <a:pt x="1003986" y="25780"/>
                  </a:moveTo>
                  <a:lnTo>
                    <a:pt x="983233" y="25780"/>
                  </a:lnTo>
                  <a:lnTo>
                    <a:pt x="1003426" y="32003"/>
                  </a:lnTo>
                  <a:lnTo>
                    <a:pt x="987966" y="46196"/>
                  </a:lnTo>
                  <a:lnTo>
                    <a:pt x="993467" y="69924"/>
                  </a:lnTo>
                  <a:lnTo>
                    <a:pt x="1006855" y="26670"/>
                  </a:lnTo>
                  <a:lnTo>
                    <a:pt x="1003986" y="25780"/>
                  </a:lnTo>
                  <a:close/>
                </a:path>
                <a:path w="1028700" h="3204209">
                  <a:moveTo>
                    <a:pt x="983487" y="19430"/>
                  </a:moveTo>
                  <a:lnTo>
                    <a:pt x="970137" y="62562"/>
                  </a:lnTo>
                  <a:lnTo>
                    <a:pt x="987966" y="46196"/>
                  </a:lnTo>
                  <a:lnTo>
                    <a:pt x="983233" y="25780"/>
                  </a:lnTo>
                  <a:lnTo>
                    <a:pt x="1003986" y="25780"/>
                  </a:lnTo>
                  <a:lnTo>
                    <a:pt x="983487" y="19430"/>
                  </a:lnTo>
                  <a:close/>
                </a:path>
                <a:path w="1028700" h="3204209">
                  <a:moveTo>
                    <a:pt x="983233" y="25780"/>
                  </a:moveTo>
                  <a:lnTo>
                    <a:pt x="987966" y="46196"/>
                  </a:lnTo>
                  <a:lnTo>
                    <a:pt x="1003426" y="32003"/>
                  </a:lnTo>
                  <a:lnTo>
                    <a:pt x="983233" y="2578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537" y="-574675"/>
            <a:ext cx="6744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315" dirty="0">
              <a:solidFill>
                <a:srgbClr val="2D5395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6770" y="4744592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5F92"/>
                </a:solidFill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9953" y="4744592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5F92"/>
                </a:solidFill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087" y="152400"/>
            <a:ext cx="10821035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AutoNum type="arabicPeriod" startAt="8"/>
              <a:tabLst>
                <a:tab pos="238760" algn="l"/>
              </a:tabLst>
            </a:pPr>
            <a:r>
              <a:rPr sz="1600" spc="-3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Now,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according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maximum power </a:t>
            </a:r>
            <a:r>
              <a:rPr sz="1600" spc="-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transfer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theorem, Maximum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Power delivered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by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source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sz="1600" spc="-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represented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by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its  </a:t>
            </a:r>
            <a:r>
              <a:rPr sz="1600" spc="-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Thevenin’s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equivalent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circuit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attained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when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Load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resistance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equal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600" spc="-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Thevenin’s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Resistance. </a:t>
            </a:r>
            <a:r>
              <a:rPr sz="1600" spc="-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Therefore,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Load 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Resistance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(R4)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is also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2000</a:t>
            </a:r>
            <a:r>
              <a:rPr sz="1600" spc="4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ohm.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375F92"/>
              </a:buClr>
              <a:buFont typeface="Carlito"/>
              <a:buAutoNum type="arabicPeriod" startAt="8"/>
            </a:pPr>
            <a:endParaRPr sz="1600" dirty="0">
              <a:latin typeface="Arial" pitchFamily="34" charset="0"/>
              <a:cs typeface="Arial" pitchFamily="34" charset="0"/>
            </a:endParaRPr>
          </a:p>
          <a:p>
            <a:pPr marL="12700" marR="407670">
              <a:lnSpc>
                <a:spcPct val="100000"/>
              </a:lnSpc>
              <a:buAutoNum type="arabicPeriod" startAt="8"/>
              <a:tabLst>
                <a:tab pos="238125" algn="l"/>
              </a:tabLst>
            </a:pPr>
            <a:r>
              <a:rPr sz="1600" spc="-3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Now,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Load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resistance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(R4) is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connected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back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main_circuit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which is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then put </a:t>
            </a:r>
            <a:r>
              <a:rPr sz="1600" spc="-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into different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class 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[thevenins_voltage]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the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voltage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across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R4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be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calculated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find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600" spc="-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Thevenin’s Voltage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as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shown in the  </a:t>
            </a:r>
            <a:endParaRPr lang="en-US" sz="1600" spc="-5" dirty="0" smtClean="0">
              <a:solidFill>
                <a:srgbClr val="375F92"/>
              </a:solidFill>
              <a:latin typeface="Arial" pitchFamily="34" charset="0"/>
              <a:cs typeface="Arial" pitchFamily="34" charset="0"/>
            </a:endParaRPr>
          </a:p>
          <a:p>
            <a:pPr marL="12700" marR="407670">
              <a:lnSpc>
                <a:spcPct val="100000"/>
              </a:lnSpc>
              <a:tabLst>
                <a:tab pos="238125" algn="l"/>
              </a:tabLst>
            </a:pPr>
            <a:r>
              <a:rPr sz="1600" spc="-15" dirty="0" smtClean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figure</a:t>
            </a:r>
            <a:r>
              <a:rPr sz="1600" spc="30" dirty="0" smtClean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2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below.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4702810">
              <a:lnSpc>
                <a:spcPts val="1535"/>
              </a:lnSpc>
              <a:tabLst>
                <a:tab pos="5045075" algn="l"/>
              </a:tabLst>
            </a:pPr>
            <a:endParaRPr lang="en-US" sz="1800" spc="-10" dirty="0" smtClean="0">
              <a:solidFill>
                <a:srgbClr val="375F92"/>
              </a:solidFill>
              <a:latin typeface="Carlito"/>
              <a:cs typeface="Carlito"/>
            </a:endParaRPr>
          </a:p>
          <a:p>
            <a:pPr marL="4702810">
              <a:lnSpc>
                <a:spcPts val="1535"/>
              </a:lnSpc>
              <a:tabLst>
                <a:tab pos="5045075" algn="l"/>
              </a:tabLst>
            </a:pPr>
            <a:endParaRPr lang="en-US" spc="-10" dirty="0">
              <a:solidFill>
                <a:srgbClr val="375F92"/>
              </a:solidFill>
              <a:latin typeface="Carlito"/>
              <a:cs typeface="Carlito"/>
            </a:endParaRPr>
          </a:p>
          <a:p>
            <a:pPr marL="4702810">
              <a:lnSpc>
                <a:spcPts val="1535"/>
              </a:lnSpc>
              <a:tabLst>
                <a:tab pos="5045075" algn="l"/>
              </a:tabLst>
            </a:pPr>
            <a:endParaRPr lang="en-US" sz="1800" spc="-10" dirty="0" smtClean="0">
              <a:solidFill>
                <a:srgbClr val="375F92"/>
              </a:solidFill>
              <a:latin typeface="Carlito"/>
              <a:cs typeface="Carlito"/>
            </a:endParaRPr>
          </a:p>
          <a:p>
            <a:pPr marL="4702810">
              <a:lnSpc>
                <a:spcPts val="1535"/>
              </a:lnSpc>
              <a:tabLst>
                <a:tab pos="5045075" algn="l"/>
              </a:tabLst>
            </a:pPr>
            <a:r>
              <a:rPr lang="en-US" sz="1800" spc="-10" dirty="0" smtClean="0">
                <a:solidFill>
                  <a:srgbClr val="375F92"/>
                </a:solidFill>
                <a:latin typeface="Carlito"/>
                <a:cs typeface="Carlito"/>
              </a:rPr>
              <a:t>10. </a:t>
            </a:r>
            <a:r>
              <a:rPr sz="1800" spc="-10" dirty="0" smtClean="0">
                <a:solidFill>
                  <a:srgbClr val="375F92"/>
                </a:solidFill>
                <a:latin typeface="Carlito"/>
                <a:cs typeface="Carlito"/>
              </a:rPr>
              <a:t>Press </a:t>
            </a:r>
            <a:r>
              <a:rPr sz="1800" spc="-15" dirty="0">
                <a:solidFill>
                  <a:srgbClr val="375F92"/>
                </a:solidFill>
                <a:latin typeface="Carlito"/>
                <a:cs typeface="Carlito"/>
              </a:rPr>
              <a:t>simulate button to </a:t>
            </a:r>
            <a:r>
              <a:rPr sz="1800" spc="-10" dirty="0">
                <a:solidFill>
                  <a:srgbClr val="375F92"/>
                </a:solidFill>
                <a:latin typeface="Carlito"/>
                <a:cs typeface="Carlito"/>
              </a:rPr>
              <a:t>obtain </a:t>
            </a:r>
            <a:r>
              <a:rPr sz="1800" spc="-5" dirty="0">
                <a:solidFill>
                  <a:srgbClr val="375F92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375F92"/>
                </a:solidFill>
                <a:latin typeface="Carlito"/>
                <a:cs typeface="Carlito"/>
              </a:rPr>
              <a:t>thevenin’s </a:t>
            </a:r>
            <a:r>
              <a:rPr sz="1800" spc="-15" dirty="0">
                <a:solidFill>
                  <a:srgbClr val="375F92"/>
                </a:solidFill>
                <a:latin typeface="Carlito"/>
                <a:cs typeface="Carlito"/>
              </a:rPr>
              <a:t>voltage</a:t>
            </a:r>
            <a:r>
              <a:rPr sz="1800" spc="270" dirty="0">
                <a:solidFill>
                  <a:srgbClr val="375F92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375F92"/>
                </a:solidFill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19800" y="2773616"/>
            <a:ext cx="5413375" cy="3252470"/>
            <a:chOff x="6019800" y="2773616"/>
            <a:chExt cx="5413375" cy="3252470"/>
          </a:xfrm>
        </p:grpSpPr>
        <p:sp>
          <p:nvSpPr>
            <p:cNvPr id="8" name="object 8"/>
            <p:cNvSpPr/>
            <p:nvPr/>
          </p:nvSpPr>
          <p:spPr>
            <a:xfrm>
              <a:off x="6019800" y="4038600"/>
              <a:ext cx="5413248" cy="19872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803136" y="2773616"/>
              <a:ext cx="1958085" cy="29274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847713" y="2800604"/>
              <a:ext cx="1763395" cy="2728595"/>
            </a:xfrm>
            <a:custGeom>
              <a:avLst/>
              <a:gdLst/>
              <a:ahLst/>
              <a:cxnLst/>
              <a:rect l="l" t="t" r="r" b="b"/>
              <a:pathLst>
                <a:path w="1763395" h="2728595">
                  <a:moveTo>
                    <a:pt x="1670684" y="2654427"/>
                  </a:moveTo>
                  <a:lnTo>
                    <a:pt x="1663318" y="2656713"/>
                  </a:lnTo>
                  <a:lnTo>
                    <a:pt x="1660270" y="2662809"/>
                  </a:lnTo>
                  <a:lnTo>
                    <a:pt x="1657222" y="2668778"/>
                  </a:lnTo>
                  <a:lnTo>
                    <a:pt x="1659635" y="2676144"/>
                  </a:lnTo>
                  <a:lnTo>
                    <a:pt x="1762886" y="2728595"/>
                  </a:lnTo>
                  <a:lnTo>
                    <a:pt x="1762279" y="2714879"/>
                  </a:lnTo>
                  <a:lnTo>
                    <a:pt x="1739518" y="2714879"/>
                  </a:lnTo>
                  <a:lnTo>
                    <a:pt x="1715120" y="2676985"/>
                  </a:lnTo>
                  <a:lnTo>
                    <a:pt x="1670684" y="2654427"/>
                  </a:lnTo>
                  <a:close/>
                </a:path>
                <a:path w="1763395" h="2728595">
                  <a:moveTo>
                    <a:pt x="1715120" y="2676985"/>
                  </a:moveTo>
                  <a:lnTo>
                    <a:pt x="1739518" y="2714879"/>
                  </a:lnTo>
                  <a:lnTo>
                    <a:pt x="1749014" y="2708783"/>
                  </a:lnTo>
                  <a:lnTo>
                    <a:pt x="1737613" y="2708783"/>
                  </a:lnTo>
                  <a:lnTo>
                    <a:pt x="1736714" y="2687974"/>
                  </a:lnTo>
                  <a:lnTo>
                    <a:pt x="1715120" y="2676985"/>
                  </a:lnTo>
                  <a:close/>
                </a:path>
                <a:path w="1763395" h="2728595">
                  <a:moveTo>
                    <a:pt x="1752091" y="2607691"/>
                  </a:moveTo>
                  <a:lnTo>
                    <a:pt x="1745360" y="2607945"/>
                  </a:lnTo>
                  <a:lnTo>
                    <a:pt x="1738629" y="2608326"/>
                  </a:lnTo>
                  <a:lnTo>
                    <a:pt x="1733422" y="2614041"/>
                  </a:lnTo>
                  <a:lnTo>
                    <a:pt x="1733803" y="2620645"/>
                  </a:lnTo>
                  <a:lnTo>
                    <a:pt x="1735666" y="2663734"/>
                  </a:lnTo>
                  <a:lnTo>
                    <a:pt x="1760092" y="2701671"/>
                  </a:lnTo>
                  <a:lnTo>
                    <a:pt x="1739518" y="2714879"/>
                  </a:lnTo>
                  <a:lnTo>
                    <a:pt x="1762279" y="2714879"/>
                  </a:lnTo>
                  <a:lnTo>
                    <a:pt x="1758060" y="2619629"/>
                  </a:lnTo>
                  <a:lnTo>
                    <a:pt x="1757806" y="2612898"/>
                  </a:lnTo>
                  <a:lnTo>
                    <a:pt x="1752091" y="2607691"/>
                  </a:lnTo>
                  <a:close/>
                </a:path>
                <a:path w="1763395" h="2728595">
                  <a:moveTo>
                    <a:pt x="1736714" y="2687974"/>
                  </a:moveTo>
                  <a:lnTo>
                    <a:pt x="1737613" y="2708783"/>
                  </a:lnTo>
                  <a:lnTo>
                    <a:pt x="1755393" y="2697480"/>
                  </a:lnTo>
                  <a:lnTo>
                    <a:pt x="1736714" y="2687974"/>
                  </a:lnTo>
                  <a:close/>
                </a:path>
                <a:path w="1763395" h="2728595">
                  <a:moveTo>
                    <a:pt x="1735666" y="2663734"/>
                  </a:moveTo>
                  <a:lnTo>
                    <a:pt x="1736714" y="2687974"/>
                  </a:lnTo>
                  <a:lnTo>
                    <a:pt x="1755393" y="2697480"/>
                  </a:lnTo>
                  <a:lnTo>
                    <a:pt x="1737613" y="2708783"/>
                  </a:lnTo>
                  <a:lnTo>
                    <a:pt x="1749014" y="2708783"/>
                  </a:lnTo>
                  <a:lnTo>
                    <a:pt x="1760092" y="2701671"/>
                  </a:lnTo>
                  <a:lnTo>
                    <a:pt x="1735666" y="2663734"/>
                  </a:lnTo>
                  <a:close/>
                </a:path>
                <a:path w="1763395" h="2728595">
                  <a:moveTo>
                    <a:pt x="20573" y="0"/>
                  </a:moveTo>
                  <a:lnTo>
                    <a:pt x="0" y="13208"/>
                  </a:lnTo>
                  <a:lnTo>
                    <a:pt x="1715120" y="2676985"/>
                  </a:lnTo>
                  <a:lnTo>
                    <a:pt x="1736714" y="2687974"/>
                  </a:lnTo>
                  <a:lnTo>
                    <a:pt x="1735666" y="2663734"/>
                  </a:lnTo>
                  <a:lnTo>
                    <a:pt x="20573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/>
          <p:nvPr/>
        </p:nvSpPr>
        <p:spPr>
          <a:xfrm>
            <a:off x="552537" y="3001276"/>
            <a:ext cx="3635347" cy="34804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cxnSp>
        <p:nvCxnSpPr>
          <p:cNvPr id="16" name="Straight Arrow Connector 15"/>
          <p:cNvCxnSpPr>
            <a:endCxn id="12" idx="0"/>
          </p:cNvCxnSpPr>
          <p:nvPr/>
        </p:nvCxnSpPr>
        <p:spPr>
          <a:xfrm flipH="1">
            <a:off x="2370211" y="1676400"/>
            <a:ext cx="753989" cy="1324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5051" y="-607657"/>
            <a:ext cx="6744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solidFill>
                  <a:srgbClr val="2D5395"/>
                </a:solidFill>
              </a:rPr>
              <a:t>SIMULATIONIN</a:t>
            </a:r>
            <a:r>
              <a:rPr spc="-465" dirty="0">
                <a:solidFill>
                  <a:srgbClr val="2D5395"/>
                </a:solidFill>
              </a:rPr>
              <a:t> </a:t>
            </a:r>
            <a:r>
              <a:rPr spc="125" dirty="0">
                <a:solidFill>
                  <a:srgbClr val="2D5395"/>
                </a:solidFill>
              </a:rPr>
              <a:t>3D</a:t>
            </a:r>
            <a:r>
              <a:rPr spc="-450" dirty="0">
                <a:solidFill>
                  <a:srgbClr val="2D5395"/>
                </a:solidFill>
              </a:rPr>
              <a:t> </a:t>
            </a:r>
            <a:r>
              <a:rPr spc="-315" dirty="0">
                <a:solidFill>
                  <a:srgbClr val="2D5395"/>
                </a:solidFill>
              </a:rPr>
              <a:t>EXPERIENCE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76770" y="4744592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5F92"/>
                </a:solidFill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9953" y="4744592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5F92"/>
                </a:solidFill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8227" y="304800"/>
            <a:ext cx="113010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11. In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simulation </a:t>
            </a:r>
            <a:r>
              <a:rPr sz="1600" spc="-2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window,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Go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to voltage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sensor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press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‘+’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symbol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view the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value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sz="1600" spc="-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thevenin’s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voltage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which  is</a:t>
            </a:r>
            <a:r>
              <a:rPr sz="1600" spc="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6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5V.</a:t>
            </a:r>
            <a:endParaRPr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8227" y="762001"/>
            <a:ext cx="11495964" cy="5916168"/>
            <a:chOff x="609600" y="1551430"/>
            <a:chExt cx="11506200" cy="5306695"/>
          </a:xfrm>
        </p:grpSpPr>
        <p:sp>
          <p:nvSpPr>
            <p:cNvPr id="8" name="object 8"/>
            <p:cNvSpPr/>
            <p:nvPr/>
          </p:nvSpPr>
          <p:spPr>
            <a:xfrm>
              <a:off x="609600" y="1551430"/>
              <a:ext cx="11506200" cy="53065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879335" y="3749103"/>
              <a:ext cx="2339085" cy="27962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924802" y="3886200"/>
              <a:ext cx="2143125" cy="2599055"/>
            </a:xfrm>
            <a:custGeom>
              <a:avLst/>
              <a:gdLst/>
              <a:ahLst/>
              <a:cxnLst/>
              <a:rect l="l" t="t" r="r" b="b"/>
              <a:pathLst>
                <a:path w="2143125" h="2599054">
                  <a:moveTo>
                    <a:pt x="2112218" y="37326"/>
                  </a:moveTo>
                  <a:lnTo>
                    <a:pt x="2089482" y="45708"/>
                  </a:lnTo>
                  <a:lnTo>
                    <a:pt x="0" y="2583053"/>
                  </a:lnTo>
                  <a:lnTo>
                    <a:pt x="18796" y="2598547"/>
                  </a:lnTo>
                  <a:lnTo>
                    <a:pt x="2108343" y="61275"/>
                  </a:lnTo>
                  <a:lnTo>
                    <a:pt x="2112218" y="37326"/>
                  </a:lnTo>
                  <a:close/>
                </a:path>
                <a:path w="2143125" h="2599054">
                  <a:moveTo>
                    <a:pt x="2141253" y="10794"/>
                  </a:moveTo>
                  <a:lnTo>
                    <a:pt x="2118232" y="10794"/>
                  </a:lnTo>
                  <a:lnTo>
                    <a:pt x="2137155" y="26288"/>
                  </a:lnTo>
                  <a:lnTo>
                    <a:pt x="2108343" y="61275"/>
                  </a:lnTo>
                  <a:lnTo>
                    <a:pt x="2101469" y="103758"/>
                  </a:lnTo>
                  <a:lnTo>
                    <a:pt x="2100453" y="110362"/>
                  </a:lnTo>
                  <a:lnTo>
                    <a:pt x="2104898" y="116712"/>
                  </a:lnTo>
                  <a:lnTo>
                    <a:pt x="2111629" y="117729"/>
                  </a:lnTo>
                  <a:lnTo>
                    <a:pt x="2118232" y="118872"/>
                  </a:lnTo>
                  <a:lnTo>
                    <a:pt x="2124455" y="114300"/>
                  </a:lnTo>
                  <a:lnTo>
                    <a:pt x="2125599" y="107695"/>
                  </a:lnTo>
                  <a:lnTo>
                    <a:pt x="2141253" y="10794"/>
                  </a:lnTo>
                  <a:close/>
                </a:path>
                <a:path w="2143125" h="2599054">
                  <a:moveTo>
                    <a:pt x="2142998" y="0"/>
                  </a:moveTo>
                  <a:lnTo>
                    <a:pt x="2040636" y="37718"/>
                  </a:lnTo>
                  <a:lnTo>
                    <a:pt x="2034413" y="40131"/>
                  </a:lnTo>
                  <a:lnTo>
                    <a:pt x="2031111" y="47117"/>
                  </a:lnTo>
                  <a:lnTo>
                    <a:pt x="2033397" y="53467"/>
                  </a:lnTo>
                  <a:lnTo>
                    <a:pt x="2035809" y="59689"/>
                  </a:lnTo>
                  <a:lnTo>
                    <a:pt x="2042795" y="62992"/>
                  </a:lnTo>
                  <a:lnTo>
                    <a:pt x="2049145" y="60579"/>
                  </a:lnTo>
                  <a:lnTo>
                    <a:pt x="2089482" y="45708"/>
                  </a:lnTo>
                  <a:lnTo>
                    <a:pt x="2118232" y="10794"/>
                  </a:lnTo>
                  <a:lnTo>
                    <a:pt x="2141253" y="10794"/>
                  </a:lnTo>
                  <a:lnTo>
                    <a:pt x="2142998" y="0"/>
                  </a:lnTo>
                  <a:close/>
                </a:path>
                <a:path w="2143125" h="2599054">
                  <a:moveTo>
                    <a:pt x="2125367" y="16637"/>
                  </a:moveTo>
                  <a:lnTo>
                    <a:pt x="2115566" y="16637"/>
                  </a:lnTo>
                  <a:lnTo>
                    <a:pt x="2131822" y="30099"/>
                  </a:lnTo>
                  <a:lnTo>
                    <a:pt x="2112218" y="37326"/>
                  </a:lnTo>
                  <a:lnTo>
                    <a:pt x="2108343" y="61275"/>
                  </a:lnTo>
                  <a:lnTo>
                    <a:pt x="2137155" y="26288"/>
                  </a:lnTo>
                  <a:lnTo>
                    <a:pt x="2125367" y="16637"/>
                  </a:lnTo>
                  <a:close/>
                </a:path>
                <a:path w="2143125" h="2599054">
                  <a:moveTo>
                    <a:pt x="2118232" y="10794"/>
                  </a:moveTo>
                  <a:lnTo>
                    <a:pt x="2089482" y="45708"/>
                  </a:lnTo>
                  <a:lnTo>
                    <a:pt x="2112218" y="37326"/>
                  </a:lnTo>
                  <a:lnTo>
                    <a:pt x="2115566" y="16637"/>
                  </a:lnTo>
                  <a:lnTo>
                    <a:pt x="2125367" y="16637"/>
                  </a:lnTo>
                  <a:lnTo>
                    <a:pt x="2118232" y="10794"/>
                  </a:lnTo>
                  <a:close/>
                </a:path>
                <a:path w="2143125" h="2599054">
                  <a:moveTo>
                    <a:pt x="2115566" y="16637"/>
                  </a:moveTo>
                  <a:lnTo>
                    <a:pt x="2112218" y="37326"/>
                  </a:lnTo>
                  <a:lnTo>
                    <a:pt x="2131822" y="30099"/>
                  </a:lnTo>
                  <a:lnTo>
                    <a:pt x="2115566" y="16637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-600833"/>
            <a:ext cx="6744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315" dirty="0">
              <a:solidFill>
                <a:srgbClr val="2D5395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6770" y="4744592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5F92"/>
                </a:solidFill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9953" y="4744592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5F92"/>
                </a:solidFill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000" y="1534420"/>
            <a:ext cx="4800600" cy="5171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318203" y="121934"/>
            <a:ext cx="11436985" cy="2654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54330">
              <a:lnSpc>
                <a:spcPct val="100000"/>
              </a:lnSpc>
              <a:spcBef>
                <a:spcPts val="100"/>
              </a:spcBef>
              <a:buAutoNum type="arabicPeriod" startAt="12"/>
              <a:tabLst>
                <a:tab pos="354330" algn="l"/>
              </a:tabLst>
            </a:pPr>
            <a:r>
              <a:rPr sz="1600" spc="-3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Now,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Power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calculated using </a:t>
            </a:r>
            <a:r>
              <a:rPr sz="1600" i="1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thevenin’s voltage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(V)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sz="1600" spc="-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thevenin’s </a:t>
            </a:r>
            <a:r>
              <a:rPr sz="1600" i="1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resistance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(R4)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by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using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formula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P =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(V^2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) /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R, 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P = ( 5 * 5 / 2000 ) = ( 25 / 2000 ) = 0.0125W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sz="1600" spc="8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2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12.5mW.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75F92"/>
              </a:buClr>
              <a:buFont typeface="Carlito"/>
              <a:buAutoNum type="arabicPeriod" startAt="12"/>
            </a:pPr>
            <a:endParaRPr sz="1600" dirty="0">
              <a:latin typeface="Arial" pitchFamily="34" charset="0"/>
              <a:cs typeface="Arial" pitchFamily="34" charset="0"/>
            </a:endParaRPr>
          </a:p>
          <a:p>
            <a:pPr marL="12700" marR="142875">
              <a:lnSpc>
                <a:spcPct val="100000"/>
              </a:lnSpc>
              <a:buAutoNum type="arabicPeriod" startAt="12"/>
              <a:tabLst>
                <a:tab pos="354330" algn="l"/>
              </a:tabLst>
            </a:pP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above obtained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‘ P ‘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value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is the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maximum </a:t>
            </a:r>
            <a:r>
              <a:rPr sz="1600" spc="-3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power,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Now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verify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it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we are going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use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component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‘product’  (</a:t>
            </a:r>
            <a:r>
              <a:rPr sz="1600" i="1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which </a:t>
            </a:r>
            <a:r>
              <a:rPr sz="1600" i="1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is found in </a:t>
            </a:r>
            <a:r>
              <a:rPr sz="1600" i="1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modelica </a:t>
            </a:r>
            <a:r>
              <a:rPr sz="1600" i="1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sz="1600" i="1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blocks </a:t>
            </a:r>
            <a:r>
              <a:rPr sz="1600" i="1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&gt; math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along with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ammeter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voltmeter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sz="1600" i="1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which </a:t>
            </a:r>
            <a:r>
              <a:rPr sz="1600" i="1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is found in </a:t>
            </a:r>
            <a:r>
              <a:rPr sz="1600" i="1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modelica </a:t>
            </a:r>
            <a:r>
              <a:rPr sz="1600" i="1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sz="1600" i="1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electrical </a:t>
            </a:r>
            <a:r>
              <a:rPr sz="1600" i="1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&gt;  analog &gt; basic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place the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circuit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in the </a:t>
            </a:r>
            <a:r>
              <a:rPr sz="1600" spc="-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separately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created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sz="1600" spc="254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maximum_power</a:t>
            </a:r>
            <a:r>
              <a:rPr sz="1600" spc="-10" dirty="0" smtClean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].</a:t>
            </a:r>
            <a:endParaRPr lang="en-US" sz="1600" spc="-10" dirty="0" smtClean="0">
              <a:solidFill>
                <a:srgbClr val="375F92"/>
              </a:solidFill>
              <a:latin typeface="Arial" pitchFamily="34" charset="0"/>
              <a:cs typeface="Arial" pitchFamily="34" charset="0"/>
            </a:endParaRPr>
          </a:p>
          <a:p>
            <a:pPr marL="12700" marR="142875">
              <a:lnSpc>
                <a:spcPct val="100000"/>
              </a:lnSpc>
              <a:tabLst>
                <a:tab pos="354330" algn="l"/>
              </a:tabLst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12700" marR="142875">
              <a:lnSpc>
                <a:spcPct val="100000"/>
              </a:lnSpc>
              <a:tabLst>
                <a:tab pos="354330" algn="l"/>
              </a:tabLst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12700" marR="142875">
              <a:lnSpc>
                <a:spcPct val="100000"/>
              </a:lnSpc>
              <a:tabLst>
                <a:tab pos="354330" algn="l"/>
              </a:tabLst>
            </a:pPr>
            <a:endParaRPr sz="1600" dirty="0">
              <a:latin typeface="Arial" pitchFamily="34" charset="0"/>
              <a:cs typeface="Arial" pitchFamily="34" charset="0"/>
            </a:endParaRPr>
          </a:p>
          <a:p>
            <a:pPr marL="5083810">
              <a:lnSpc>
                <a:spcPct val="100000"/>
              </a:lnSpc>
              <a:spcBef>
                <a:spcPts val="1440"/>
              </a:spcBef>
              <a:tabLst>
                <a:tab pos="5426710" algn="l"/>
              </a:tabLst>
            </a:pPr>
            <a:r>
              <a:rPr lang="en-US" sz="1600" spc="-10" dirty="0" smtClean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14. </a:t>
            </a:r>
            <a:r>
              <a:rPr sz="1600" spc="-10" dirty="0" smtClean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Press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simulate to get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value </a:t>
            </a:r>
            <a:r>
              <a:rPr sz="1600" spc="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maximum</a:t>
            </a:r>
            <a:r>
              <a:rPr sz="1600" spc="19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4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power.</a:t>
            </a:r>
            <a:endParaRPr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86400" y="3584289"/>
            <a:ext cx="6553200" cy="2593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934200" y="2942545"/>
            <a:ext cx="1828800" cy="2543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048000" y="1676400"/>
            <a:ext cx="838200" cy="1100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-457200"/>
            <a:ext cx="6744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solidFill>
                  <a:srgbClr val="2D5395"/>
                </a:solidFill>
              </a:rPr>
              <a:t>SIMULATIONIN</a:t>
            </a:r>
            <a:r>
              <a:rPr spc="-465" dirty="0">
                <a:solidFill>
                  <a:srgbClr val="2D5395"/>
                </a:solidFill>
              </a:rPr>
              <a:t> </a:t>
            </a:r>
            <a:r>
              <a:rPr spc="125" dirty="0">
                <a:solidFill>
                  <a:srgbClr val="2D5395"/>
                </a:solidFill>
              </a:rPr>
              <a:t>3D</a:t>
            </a:r>
            <a:r>
              <a:rPr spc="-450" dirty="0">
                <a:solidFill>
                  <a:srgbClr val="2D5395"/>
                </a:solidFill>
              </a:rPr>
              <a:t> </a:t>
            </a:r>
            <a:r>
              <a:rPr spc="-315" dirty="0">
                <a:solidFill>
                  <a:srgbClr val="2D5395"/>
                </a:solidFill>
              </a:rPr>
              <a:t>EXPERIENCE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76770" y="4744592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5F92"/>
                </a:solidFill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9953" y="4744592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5F92"/>
                </a:solidFill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59307"/>
            <a:ext cx="114757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15. In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simulation </a:t>
            </a:r>
            <a:r>
              <a:rPr sz="1600" spc="-2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window,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Go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product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press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‘+’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symbol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view the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value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maximum power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which is</a:t>
            </a:r>
            <a:r>
              <a:rPr sz="1600" spc="1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0.0125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2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Watt.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Hence, Maximum power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obtained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sz="1600" spc="204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verified.</a:t>
            </a:r>
            <a:endParaRPr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4800" y="1255774"/>
            <a:ext cx="11887200" cy="5602605"/>
            <a:chOff x="609600" y="1255774"/>
            <a:chExt cx="11582400" cy="5602605"/>
          </a:xfrm>
        </p:grpSpPr>
        <p:sp>
          <p:nvSpPr>
            <p:cNvPr id="8" name="object 8"/>
            <p:cNvSpPr/>
            <p:nvPr/>
          </p:nvSpPr>
          <p:spPr>
            <a:xfrm>
              <a:off x="609600" y="1255774"/>
              <a:ext cx="11582399" cy="56022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7260335" y="3520503"/>
              <a:ext cx="2034285" cy="29486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7305040" y="3657599"/>
              <a:ext cx="1838960" cy="2750185"/>
            </a:xfrm>
            <a:custGeom>
              <a:avLst/>
              <a:gdLst/>
              <a:ahLst/>
              <a:cxnLst/>
              <a:rect l="l" t="t" r="r" b="b"/>
              <a:pathLst>
                <a:path w="1838959" h="2750185">
                  <a:moveTo>
                    <a:pt x="1812170" y="40171"/>
                  </a:moveTo>
                  <a:lnTo>
                    <a:pt x="1790393" y="50815"/>
                  </a:lnTo>
                  <a:lnTo>
                    <a:pt x="0" y="2736443"/>
                  </a:lnTo>
                  <a:lnTo>
                    <a:pt x="20319" y="2749969"/>
                  </a:lnTo>
                  <a:lnTo>
                    <a:pt x="1810702" y="64420"/>
                  </a:lnTo>
                  <a:lnTo>
                    <a:pt x="1812170" y="40171"/>
                  </a:lnTo>
                  <a:close/>
                </a:path>
                <a:path w="1838959" h="2750185">
                  <a:moveTo>
                    <a:pt x="1838173" y="13207"/>
                  </a:moveTo>
                  <a:lnTo>
                    <a:pt x="1815464" y="13207"/>
                  </a:lnTo>
                  <a:lnTo>
                    <a:pt x="1835784" y="26797"/>
                  </a:lnTo>
                  <a:lnTo>
                    <a:pt x="1810702" y="64420"/>
                  </a:lnTo>
                  <a:lnTo>
                    <a:pt x="1808019" y="108838"/>
                  </a:lnTo>
                  <a:lnTo>
                    <a:pt x="1807717" y="114173"/>
                  </a:lnTo>
                  <a:lnTo>
                    <a:pt x="1812798" y="119887"/>
                  </a:lnTo>
                  <a:lnTo>
                    <a:pt x="1819528" y="120268"/>
                  </a:lnTo>
                  <a:lnTo>
                    <a:pt x="1826259" y="120776"/>
                  </a:lnTo>
                  <a:lnTo>
                    <a:pt x="1832102" y="115569"/>
                  </a:lnTo>
                  <a:lnTo>
                    <a:pt x="1832566" y="107442"/>
                  </a:lnTo>
                  <a:lnTo>
                    <a:pt x="1838173" y="13207"/>
                  </a:lnTo>
                  <a:close/>
                </a:path>
                <a:path w="1838959" h="2750185">
                  <a:moveTo>
                    <a:pt x="1838959" y="0"/>
                  </a:moveTo>
                  <a:lnTo>
                    <a:pt x="1734941" y="50815"/>
                  </a:lnTo>
                  <a:lnTo>
                    <a:pt x="1732406" y="58166"/>
                  </a:lnTo>
                  <a:lnTo>
                    <a:pt x="1735327" y="64135"/>
                  </a:lnTo>
                  <a:lnTo>
                    <a:pt x="1738376" y="70231"/>
                  </a:lnTo>
                  <a:lnTo>
                    <a:pt x="1745614" y="72770"/>
                  </a:lnTo>
                  <a:lnTo>
                    <a:pt x="1751710" y="69723"/>
                  </a:lnTo>
                  <a:lnTo>
                    <a:pt x="1790404" y="50800"/>
                  </a:lnTo>
                  <a:lnTo>
                    <a:pt x="1815464" y="13207"/>
                  </a:lnTo>
                  <a:lnTo>
                    <a:pt x="1838173" y="13207"/>
                  </a:lnTo>
                  <a:lnTo>
                    <a:pt x="1838959" y="0"/>
                  </a:lnTo>
                  <a:close/>
                </a:path>
                <a:path w="1838959" h="2750185">
                  <a:moveTo>
                    <a:pt x="1824580" y="19304"/>
                  </a:moveTo>
                  <a:lnTo>
                    <a:pt x="1813432" y="19304"/>
                  </a:lnTo>
                  <a:lnTo>
                    <a:pt x="1830958" y="30987"/>
                  </a:lnTo>
                  <a:lnTo>
                    <a:pt x="1812170" y="40171"/>
                  </a:lnTo>
                  <a:lnTo>
                    <a:pt x="1810702" y="64420"/>
                  </a:lnTo>
                  <a:lnTo>
                    <a:pt x="1835784" y="26797"/>
                  </a:lnTo>
                  <a:lnTo>
                    <a:pt x="1824580" y="19304"/>
                  </a:lnTo>
                  <a:close/>
                </a:path>
                <a:path w="1838959" h="2750185">
                  <a:moveTo>
                    <a:pt x="1815464" y="13207"/>
                  </a:moveTo>
                  <a:lnTo>
                    <a:pt x="1790393" y="50815"/>
                  </a:lnTo>
                  <a:lnTo>
                    <a:pt x="1812170" y="40171"/>
                  </a:lnTo>
                  <a:lnTo>
                    <a:pt x="1813432" y="19304"/>
                  </a:lnTo>
                  <a:lnTo>
                    <a:pt x="1824580" y="19304"/>
                  </a:lnTo>
                  <a:lnTo>
                    <a:pt x="1815464" y="13207"/>
                  </a:lnTo>
                  <a:close/>
                </a:path>
                <a:path w="1838959" h="2750185">
                  <a:moveTo>
                    <a:pt x="1813432" y="19304"/>
                  </a:moveTo>
                  <a:lnTo>
                    <a:pt x="1812170" y="40171"/>
                  </a:lnTo>
                  <a:lnTo>
                    <a:pt x="1830958" y="30987"/>
                  </a:lnTo>
                  <a:lnTo>
                    <a:pt x="1813432" y="19304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12192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096" y="29921"/>
            <a:ext cx="3695904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References</a:t>
            </a:r>
            <a:endParaRPr lang="en-IN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096" y="1313510"/>
            <a:ext cx="10521315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1600" spc="-5" dirty="0">
                <a:latin typeface="Arial" pitchFamily="34" charset="0"/>
                <a:cs typeface="Arial" pitchFamily="34" charset="0"/>
              </a:rPr>
              <a:t>NETWORK </a:t>
            </a:r>
            <a:r>
              <a:rPr sz="1600" spc="-30" dirty="0">
                <a:latin typeface="Arial" pitchFamily="34" charset="0"/>
                <a:cs typeface="Arial" pitchFamily="34" charset="0"/>
              </a:rPr>
              <a:t>ANALYSIS </a:t>
            </a:r>
            <a:r>
              <a:rPr sz="1600" spc="-25" dirty="0">
                <a:latin typeface="Arial" pitchFamily="34" charset="0"/>
                <a:cs typeface="Arial" pitchFamily="34" charset="0"/>
              </a:rPr>
              <a:t>BY </a:t>
            </a:r>
            <a:r>
              <a:rPr sz="1600" spc="-10" dirty="0">
                <a:latin typeface="Arial" pitchFamily="34" charset="0"/>
                <a:cs typeface="Arial" pitchFamily="34" charset="0"/>
              </a:rPr>
              <a:t>K.CHANNA </a:t>
            </a:r>
            <a:r>
              <a:rPr sz="1600" spc="-20" dirty="0">
                <a:latin typeface="Arial" pitchFamily="34" charset="0"/>
                <a:cs typeface="Arial" pitchFamily="34" charset="0"/>
              </a:rPr>
              <a:t>VENKATESH, D.GANESH </a:t>
            </a:r>
            <a:r>
              <a:rPr sz="1600" spc="-15" dirty="0">
                <a:latin typeface="Arial" pitchFamily="34" charset="0"/>
                <a:cs typeface="Arial" pitchFamily="34" charset="0"/>
              </a:rPr>
              <a:t>RAO </a:t>
            </a:r>
            <a:r>
              <a:rPr sz="1600" dirty="0">
                <a:latin typeface="Arial" pitchFamily="34" charset="0"/>
                <a:cs typeface="Arial" pitchFamily="34" charset="0"/>
              </a:rPr>
              <a:t>( </a:t>
            </a:r>
            <a:r>
              <a:rPr sz="1600" spc="-50" dirty="0">
                <a:latin typeface="Arial" pitchFamily="34" charset="0"/>
                <a:cs typeface="Arial" pitchFamily="34" charset="0"/>
              </a:rPr>
              <a:t>PAGE </a:t>
            </a:r>
            <a:r>
              <a:rPr sz="1600" spc="-10" dirty="0">
                <a:latin typeface="Arial" pitchFamily="34" charset="0"/>
                <a:cs typeface="Arial" pitchFamily="34" charset="0"/>
              </a:rPr>
              <a:t>NO </a:t>
            </a:r>
            <a:r>
              <a:rPr sz="1600" dirty="0">
                <a:latin typeface="Arial" pitchFamily="34" charset="0"/>
                <a:cs typeface="Arial" pitchFamily="34" charset="0"/>
              </a:rPr>
              <a:t>– 297 </a:t>
            </a:r>
            <a:r>
              <a:rPr sz="1600" spc="-20" dirty="0">
                <a:latin typeface="Arial" pitchFamily="34" charset="0"/>
                <a:cs typeface="Arial" pitchFamily="34" charset="0"/>
              </a:rPr>
              <a:t>TO </a:t>
            </a:r>
            <a:r>
              <a:rPr sz="1600" dirty="0">
                <a:latin typeface="Arial" pitchFamily="34" charset="0"/>
                <a:cs typeface="Arial" pitchFamily="34" charset="0"/>
              </a:rPr>
              <a:t>299 &amp; </a:t>
            </a:r>
            <a:r>
              <a:rPr sz="1600" spc="-50" dirty="0">
                <a:latin typeface="Arial" pitchFamily="34" charset="0"/>
                <a:cs typeface="Arial" pitchFamily="34" charset="0"/>
              </a:rPr>
              <a:t>PAGE </a:t>
            </a:r>
            <a:r>
              <a:rPr sz="1600" spc="-10" dirty="0">
                <a:latin typeface="Arial" pitchFamily="34" charset="0"/>
                <a:cs typeface="Arial" pitchFamily="34" charset="0"/>
              </a:rPr>
              <a:t>NO </a:t>
            </a:r>
            <a:r>
              <a:rPr sz="1600" dirty="0">
                <a:latin typeface="Arial" pitchFamily="34" charset="0"/>
                <a:cs typeface="Arial" pitchFamily="34" charset="0"/>
              </a:rPr>
              <a:t>– 349</a:t>
            </a:r>
            <a:r>
              <a:rPr sz="1600" spc="55" dirty="0">
                <a:latin typeface="Arial" pitchFamily="34" charset="0"/>
                <a:cs typeface="Arial" pitchFamily="34" charset="0"/>
              </a:rPr>
              <a:t> </a:t>
            </a:r>
            <a:r>
              <a:rPr sz="1600" spc="-20" dirty="0">
                <a:latin typeface="Arial" pitchFamily="34" charset="0"/>
                <a:cs typeface="Arial" pitchFamily="34" charset="0"/>
              </a:rPr>
              <a:t>TO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" pitchFamily="34" charset="0"/>
                <a:cs typeface="Arial" pitchFamily="34" charset="0"/>
              </a:rPr>
              <a:t>352)</a:t>
            </a:r>
          </a:p>
          <a:p>
            <a:pPr marL="356870" indent="-344805">
              <a:lnSpc>
                <a:spcPct val="100000"/>
              </a:lnSpc>
              <a:buAutoNum type="arabicPeriod" startAt="2"/>
              <a:tabLst>
                <a:tab pos="356870" algn="l"/>
                <a:tab pos="357505" algn="l"/>
              </a:tabLst>
            </a:pPr>
            <a:r>
              <a:rPr sz="1600" spc="-10" dirty="0">
                <a:latin typeface="Arial" pitchFamily="34" charset="0"/>
                <a:cs typeface="Arial" pitchFamily="34" charset="0"/>
              </a:rPr>
              <a:t>Stack </a:t>
            </a:r>
            <a:r>
              <a:rPr sz="1600" spc="-5" dirty="0">
                <a:latin typeface="Arial" pitchFamily="34" charset="0"/>
                <a:cs typeface="Arial" pitchFamily="34" charset="0"/>
              </a:rPr>
              <a:t>overflow </a:t>
            </a:r>
            <a:r>
              <a:rPr sz="1600" spc="-15" dirty="0">
                <a:latin typeface="Arial" pitchFamily="34" charset="0"/>
                <a:cs typeface="Arial" pitchFamily="34" charset="0"/>
              </a:rPr>
              <a:t>for </a:t>
            </a:r>
            <a:r>
              <a:rPr sz="1600" spc="-10" dirty="0">
                <a:latin typeface="Arial" pitchFamily="34" charset="0"/>
                <a:cs typeface="Arial" pitchFamily="34" charset="0"/>
              </a:rPr>
              <a:t>superposition</a:t>
            </a:r>
            <a:r>
              <a:rPr sz="1600" spc="55" dirty="0"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latin typeface="Arial" pitchFamily="34" charset="0"/>
                <a:cs typeface="Arial" pitchFamily="34" charset="0"/>
              </a:rPr>
              <a:t>theorem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356870">
              <a:lnSpc>
                <a:spcPct val="100000"/>
              </a:lnSpc>
            </a:pP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itchFamily="34" charset="0"/>
                <a:cs typeface="Arial" pitchFamily="34" charset="0"/>
                <a:hlinkClick r:id="rId3"/>
              </a:rPr>
              <a:t>https://electronics.stackexchange.com/questions/71027/superposition-theorem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356870" marR="34290" indent="-344805">
              <a:lnSpc>
                <a:spcPct val="100000"/>
              </a:lnSpc>
              <a:buAutoNum type="arabicPeriod" startAt="3"/>
              <a:tabLst>
                <a:tab pos="356870" algn="l"/>
                <a:tab pos="357505" algn="l"/>
              </a:tabLst>
            </a:pPr>
            <a:r>
              <a:rPr sz="1600" spc="-10" dirty="0">
                <a:latin typeface="Arial" pitchFamily="34" charset="0"/>
                <a:cs typeface="Arial" pitchFamily="34" charset="0"/>
              </a:rPr>
              <a:t>Stack </a:t>
            </a:r>
            <a:r>
              <a:rPr sz="1600" spc="-5" dirty="0">
                <a:latin typeface="Arial" pitchFamily="34" charset="0"/>
                <a:cs typeface="Arial" pitchFamily="34" charset="0"/>
              </a:rPr>
              <a:t>overflow </a:t>
            </a:r>
            <a:r>
              <a:rPr sz="1600" spc="-15" dirty="0">
                <a:latin typeface="Arial" pitchFamily="34" charset="0"/>
                <a:cs typeface="Arial" pitchFamily="34" charset="0"/>
              </a:rPr>
              <a:t>for </a:t>
            </a:r>
            <a:r>
              <a:rPr sz="1600" spc="-10" dirty="0">
                <a:latin typeface="Arial" pitchFamily="34" charset="0"/>
                <a:cs typeface="Arial" pitchFamily="34" charset="0"/>
              </a:rPr>
              <a:t>maximum power </a:t>
            </a:r>
            <a:r>
              <a:rPr sz="1600" spc="-25" dirty="0">
                <a:latin typeface="Arial" pitchFamily="34" charset="0"/>
                <a:cs typeface="Arial" pitchFamily="34" charset="0"/>
              </a:rPr>
              <a:t>transfer </a:t>
            </a:r>
            <a:r>
              <a:rPr sz="1600" spc="-10" dirty="0">
                <a:latin typeface="Arial" pitchFamily="34" charset="0"/>
                <a:cs typeface="Arial" pitchFamily="34" charset="0"/>
              </a:rPr>
              <a:t>theorem </a:t>
            </a: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 pitchFamily="34" charset="0"/>
                <a:cs typeface="Arial" pitchFamily="34" charset="0"/>
                <a:hlinkClick r:id="rId4"/>
              </a:rPr>
              <a:t> https://electronics.stackexchange.com/questions/497307/regarding-maximum-power-transfer-theorem-and-  how-is-it-difference-from-maximum-e</a:t>
            </a:r>
            <a:endParaRPr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891" y="595071"/>
            <a:ext cx="689355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>
                <a:latin typeface="Arial"/>
                <a:cs typeface="Arial"/>
              </a:rPr>
              <a:t>SUPERPOSITION</a:t>
            </a:r>
            <a:r>
              <a:rPr sz="4000" spc="-75" dirty="0">
                <a:latin typeface="Arial"/>
                <a:cs typeface="Arial"/>
              </a:rPr>
              <a:t> </a:t>
            </a:r>
            <a:r>
              <a:rPr sz="4000" spc="5" dirty="0">
                <a:latin typeface="Arial"/>
                <a:cs typeface="Arial"/>
              </a:rPr>
              <a:t>THEOREM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5591" y="1171575"/>
            <a:ext cx="6861175" cy="55244"/>
          </a:xfrm>
          <a:custGeom>
            <a:avLst/>
            <a:gdLst/>
            <a:ahLst/>
            <a:cxnLst/>
            <a:rect l="l" t="t" r="r" b="b"/>
            <a:pathLst>
              <a:path w="6861175" h="55244">
                <a:moveTo>
                  <a:pt x="6861048" y="0"/>
                </a:moveTo>
                <a:lnTo>
                  <a:pt x="0" y="0"/>
                </a:lnTo>
                <a:lnTo>
                  <a:pt x="0" y="54863"/>
                </a:lnTo>
                <a:lnTo>
                  <a:pt x="6861048" y="54863"/>
                </a:lnTo>
                <a:lnTo>
                  <a:pt x="6861048" y="0"/>
                </a:lnTo>
                <a:close/>
              </a:path>
            </a:pathLst>
          </a:custGeom>
          <a:solidFill>
            <a:srgbClr val="375F9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48831" y="1600199"/>
            <a:ext cx="10862945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2715" marR="5080" algn="just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sz="1600" spc="-1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circuit containing 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linear </a:t>
            </a:r>
            <a:r>
              <a:rPr sz="1600" spc="-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multiple independent </a:t>
            </a:r>
            <a:r>
              <a:rPr sz="1600" spc="-1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sources, </a:t>
            </a:r>
            <a:r>
              <a:rPr sz="1600" spc="-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600" spc="-1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current </a:t>
            </a:r>
            <a:r>
              <a:rPr sz="1600" spc="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or  </a:t>
            </a:r>
            <a:r>
              <a:rPr sz="1600" spc="-1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voltage</a:t>
            </a:r>
            <a:r>
              <a:rPr sz="1600" spc="6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sz="1600" spc="-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network 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sz="1600" spc="-1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calculated 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as </a:t>
            </a:r>
            <a:r>
              <a:rPr sz="1600" spc="-1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algebraic 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sum </a:t>
            </a:r>
            <a:r>
              <a:rPr sz="1600" spc="-1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sz="1600" spc="-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individual  contributions </a:t>
            </a:r>
            <a:r>
              <a:rPr sz="1600" spc="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each </a:t>
            </a:r>
            <a:r>
              <a:rPr sz="1600" spc="-1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source </a:t>
            </a:r>
            <a:r>
              <a:rPr sz="1600" spc="-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acting</a:t>
            </a:r>
            <a:r>
              <a:rPr sz="1600" spc="-2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alone</a:t>
            </a:r>
            <a:r>
              <a:rPr sz="2800" dirty="0">
                <a:solidFill>
                  <a:schemeClr val="accent1">
                    <a:lumMod val="75000"/>
                  </a:schemeClr>
                </a:solidFill>
                <a:latin typeface="Carlito"/>
                <a:cs typeface="Carlito"/>
              </a:rPr>
              <a:t>.</a:t>
            </a:r>
          </a:p>
          <a:p>
            <a:pPr>
              <a:lnSpc>
                <a:spcPct val="100000"/>
              </a:lnSpc>
            </a:pPr>
            <a:endParaRPr sz="2400" dirty="0">
              <a:latin typeface="Carlito"/>
              <a:cs typeface="Carl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8831" y="3582225"/>
            <a:ext cx="111665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lang="en-US" sz="4000" b="1" u="sng" dirty="0">
                <a:solidFill>
                  <a:srgbClr val="375F92"/>
                </a:solidFill>
                <a:latin typeface="Arial"/>
                <a:cs typeface="Arial"/>
              </a:rPr>
              <a:t>MAXIMUM </a:t>
            </a:r>
            <a:r>
              <a:rPr lang="en-US" sz="4000" b="1" u="sng" spc="5" dirty="0">
                <a:solidFill>
                  <a:srgbClr val="375F92"/>
                </a:solidFill>
                <a:latin typeface="Arial"/>
                <a:cs typeface="Arial"/>
              </a:rPr>
              <a:t>POWER TRANSFER</a:t>
            </a:r>
            <a:r>
              <a:rPr lang="en-US" sz="4000" b="1" u="sng" spc="-90" dirty="0">
                <a:solidFill>
                  <a:srgbClr val="375F92"/>
                </a:solidFill>
                <a:latin typeface="Arial"/>
                <a:cs typeface="Arial"/>
              </a:rPr>
              <a:t> </a:t>
            </a:r>
            <a:r>
              <a:rPr lang="en-US" sz="4000" b="1" u="sng" dirty="0" smtClean="0">
                <a:solidFill>
                  <a:srgbClr val="375F92"/>
                </a:solidFill>
                <a:latin typeface="Arial"/>
                <a:cs typeface="Arial"/>
              </a:rPr>
              <a:t>THEOREM</a:t>
            </a: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endParaRPr lang="en-US" sz="4000" u="sng" spc="-5" dirty="0">
              <a:latin typeface="Carlito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endParaRPr lang="en-US" sz="1600" u="sng" spc="-5" dirty="0">
              <a:latin typeface="Carlito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1095" y="4724400"/>
            <a:ext cx="110697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lang="en-US" sz="1600" spc="-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Maximum </a:t>
            </a:r>
            <a:r>
              <a:rPr lang="en-US" sz="1600" spc="-1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Power delivered </a:t>
            </a:r>
            <a:r>
              <a:rPr lang="en-US" sz="1600" spc="-2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600" spc="-1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source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lang="en-US" sz="1600" spc="-1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represented by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its </a:t>
            </a:r>
            <a:r>
              <a:rPr lang="en-US" sz="1600" spc="-2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Thevenin’s</a:t>
            </a:r>
            <a:r>
              <a:rPr lang="en-US" sz="1600" spc="-2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spc="-1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equivalent circuit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lang="en-US" sz="1600" spc="-1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attained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when Load </a:t>
            </a:r>
            <a:r>
              <a:rPr lang="en-US" sz="1600" spc="-1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resistance </a:t>
            </a:r>
            <a:r>
              <a:rPr lang="en-US" sz="1600" spc="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lang="en-US" sz="1600" spc="-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equal </a:t>
            </a:r>
            <a:r>
              <a:rPr lang="en-US" sz="1600" spc="-1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lang="en-US" sz="1600" spc="-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600" spc="-25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Thevenin’s</a:t>
            </a:r>
            <a:r>
              <a:rPr lang="en-US" sz="1600" spc="1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spc="-1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Resistance.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3788" y="201548"/>
            <a:ext cx="10791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spc="40" dirty="0">
                <a:latin typeface="Arial" pitchFamily="34" charset="0"/>
                <a:cs typeface="Arial" pitchFamily="34" charset="0"/>
              </a:rPr>
              <a:t>VERIFICATION </a:t>
            </a:r>
            <a:r>
              <a:rPr u="sng" dirty="0">
                <a:latin typeface="Arial" pitchFamily="34" charset="0"/>
                <a:cs typeface="Arial" pitchFamily="34" charset="0"/>
              </a:rPr>
              <a:t>OF </a:t>
            </a:r>
            <a:r>
              <a:rPr u="sng" spc="85" dirty="0">
                <a:latin typeface="Arial" pitchFamily="34" charset="0"/>
                <a:cs typeface="Arial" pitchFamily="34" charset="0"/>
              </a:rPr>
              <a:t>SUPERPOSITION</a:t>
            </a:r>
            <a:r>
              <a:rPr u="sng" spc="-30" dirty="0">
                <a:latin typeface="Arial" pitchFamily="34" charset="0"/>
                <a:cs typeface="Arial" pitchFamily="34" charset="0"/>
              </a:rPr>
              <a:t> </a:t>
            </a:r>
            <a:r>
              <a:rPr u="sng" spc="15" dirty="0">
                <a:latin typeface="Arial" pitchFamily="34" charset="0"/>
                <a:cs typeface="Arial" pitchFamily="34" charset="0"/>
              </a:rPr>
              <a:t>THEOREM</a:t>
            </a:r>
          </a:p>
        </p:txBody>
      </p:sp>
      <p:sp>
        <p:nvSpPr>
          <p:cNvPr id="7" name="object 7"/>
          <p:cNvSpPr/>
          <p:nvPr/>
        </p:nvSpPr>
        <p:spPr>
          <a:xfrm>
            <a:off x="893063" y="990600"/>
            <a:ext cx="2297660" cy="2909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9325719" y="1409622"/>
            <a:ext cx="2068845" cy="23111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6477000" y="1228344"/>
            <a:ext cx="2188463" cy="24542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733800" y="1354382"/>
            <a:ext cx="1994187" cy="2312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268982" y="3867353"/>
            <a:ext cx="1779017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 smtClean="0">
                <a:solidFill>
                  <a:srgbClr val="375F92"/>
                </a:solidFill>
                <a:latin typeface="Carlito"/>
                <a:cs typeface="Carlito"/>
              </a:rPr>
              <a:t>  </a:t>
            </a:r>
            <a:r>
              <a:rPr sz="1800" b="1" spc="-5" dirty="0" smtClean="0">
                <a:solidFill>
                  <a:srgbClr val="375F92"/>
                </a:solidFill>
                <a:latin typeface="Carlito"/>
                <a:cs typeface="Carlito"/>
              </a:rPr>
              <a:t>Main</a:t>
            </a:r>
            <a:r>
              <a:rPr sz="1800" b="1" spc="-70" dirty="0" smtClean="0">
                <a:solidFill>
                  <a:srgbClr val="375F92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375F92"/>
                </a:solidFill>
                <a:latin typeface="Carlito"/>
                <a:cs typeface="Carlito"/>
              </a:rPr>
              <a:t>Circuit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2188" y="1832559"/>
            <a:ext cx="2794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spc="5" dirty="0">
                <a:solidFill>
                  <a:srgbClr val="375F92"/>
                </a:solidFill>
                <a:latin typeface="Carlito"/>
                <a:cs typeface="Carlito"/>
              </a:rPr>
              <a:t>=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67118" y="3644900"/>
            <a:ext cx="14983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 smtClean="0">
                <a:solidFill>
                  <a:srgbClr val="375F92"/>
                </a:solidFill>
                <a:latin typeface="Carlito"/>
                <a:cs typeface="Carlito"/>
              </a:rPr>
              <a:t>Circuit</a:t>
            </a:r>
            <a:r>
              <a:rPr lang="en-US" sz="1800" b="1" spc="-10" dirty="0" smtClean="0">
                <a:solidFill>
                  <a:srgbClr val="375F92"/>
                </a:solidFill>
                <a:latin typeface="Carlito"/>
                <a:cs typeface="Carlito"/>
              </a:rPr>
              <a:t> 2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18672" y="3644899"/>
            <a:ext cx="75952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05170" algn="l"/>
              </a:tabLst>
            </a:pPr>
            <a:r>
              <a:rPr sz="2700" b="1" spc="-15" baseline="1543" dirty="0">
                <a:solidFill>
                  <a:srgbClr val="375F92"/>
                </a:solidFill>
                <a:latin typeface="Carlito"/>
                <a:cs typeface="Carlito"/>
              </a:rPr>
              <a:t>Circuit</a:t>
            </a:r>
            <a:r>
              <a:rPr sz="2700" b="1" spc="7" baseline="1543" dirty="0">
                <a:solidFill>
                  <a:srgbClr val="375F92"/>
                </a:solidFill>
                <a:latin typeface="Carlito"/>
                <a:cs typeface="Carlito"/>
              </a:rPr>
              <a:t> </a:t>
            </a:r>
            <a:r>
              <a:rPr sz="2700" b="1" baseline="1543" dirty="0">
                <a:solidFill>
                  <a:srgbClr val="375F92"/>
                </a:solidFill>
                <a:latin typeface="Carlito"/>
                <a:cs typeface="Carlito"/>
              </a:rPr>
              <a:t>1	</a:t>
            </a:r>
            <a:r>
              <a:rPr lang="en-US" sz="2700" b="1" baseline="1543" dirty="0" smtClean="0">
                <a:solidFill>
                  <a:srgbClr val="375F92"/>
                </a:solidFill>
                <a:latin typeface="Carlito"/>
                <a:cs typeface="Carlito"/>
              </a:rPr>
              <a:t>    </a:t>
            </a:r>
            <a:r>
              <a:rPr sz="1800" b="1" spc="-10" dirty="0" smtClean="0">
                <a:solidFill>
                  <a:srgbClr val="375F92"/>
                </a:solidFill>
                <a:latin typeface="Carlito"/>
                <a:cs typeface="Carlito"/>
              </a:rPr>
              <a:t>Circuit</a:t>
            </a:r>
            <a:r>
              <a:rPr lang="en-US" sz="1800" b="1" spc="-10" dirty="0" smtClean="0">
                <a:solidFill>
                  <a:srgbClr val="375F92"/>
                </a:solidFill>
                <a:latin typeface="Carlito"/>
                <a:cs typeface="Carlito"/>
              </a:rPr>
              <a:t> 3 </a:t>
            </a:r>
            <a:r>
              <a:rPr sz="1800" b="1" spc="325" dirty="0" smtClean="0">
                <a:solidFill>
                  <a:srgbClr val="375F92"/>
                </a:solidFill>
                <a:latin typeface="Carlito"/>
                <a:cs typeface="Carlito"/>
              </a:rPr>
              <a:t> 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48934" y="1856054"/>
            <a:ext cx="2794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spc="5" dirty="0">
                <a:solidFill>
                  <a:srgbClr val="375F92"/>
                </a:solidFill>
                <a:latin typeface="Carlito"/>
                <a:cs typeface="Carlito"/>
              </a:rPr>
              <a:t>+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28861" y="1821002"/>
            <a:ext cx="27940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spc="5" dirty="0">
                <a:solidFill>
                  <a:srgbClr val="375F92"/>
                </a:solidFill>
                <a:latin typeface="Carlito"/>
                <a:cs typeface="Carlito"/>
              </a:rPr>
              <a:t>+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0600" y="4800600"/>
            <a:ext cx="10972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There </a:t>
            </a:r>
            <a:r>
              <a:rPr sz="1600" spc="-1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are three </a:t>
            </a:r>
            <a:r>
              <a:rPr sz="1600" spc="-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independent </a:t>
            </a:r>
            <a:r>
              <a:rPr sz="1600" spc="-1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sources in 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600" spc="-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main </a:t>
            </a:r>
            <a:r>
              <a:rPr sz="1600" spc="-1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circuit, </a:t>
            </a:r>
            <a:r>
              <a:rPr sz="1600" spc="-1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sz="1600" spc="-1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circuit </a:t>
            </a:r>
            <a:r>
              <a:rPr sz="1600" spc="-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1,2,3 </a:t>
            </a:r>
            <a:r>
              <a:rPr sz="1600" spc="-1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there 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is only </a:t>
            </a:r>
            <a:r>
              <a:rPr sz="1600" spc="-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one  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independent </a:t>
            </a:r>
            <a:r>
              <a:rPr sz="1600" spc="-1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sources( Current 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or </a:t>
            </a:r>
            <a:r>
              <a:rPr sz="1600" spc="-1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voltage source) 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sz="1600" spc="-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each </a:t>
            </a:r>
            <a:r>
              <a:rPr sz="1600" spc="-1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circuit and </a:t>
            </a:r>
            <a:r>
              <a:rPr sz="1600" spc="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600" spc="-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other </a:t>
            </a:r>
            <a:r>
              <a:rPr sz="1600" spc="-1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two are  removed. </a:t>
            </a:r>
            <a:r>
              <a:rPr sz="1600" spc="-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end </a:t>
            </a:r>
            <a:r>
              <a:rPr sz="1600" spc="-1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result 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is </a:t>
            </a:r>
            <a:r>
              <a:rPr sz="1600" spc="-3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‘Voltage </a:t>
            </a:r>
            <a:r>
              <a:rPr sz="1600" spc="-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across </a:t>
            </a:r>
            <a:r>
              <a:rPr sz="1600" spc="-1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resistor_1 </a:t>
            </a:r>
            <a:r>
              <a:rPr sz="1600" spc="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sz="1600" spc="-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main 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circuit’ is </a:t>
            </a:r>
            <a:r>
              <a:rPr sz="1600" spc="-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equal </a:t>
            </a:r>
            <a:r>
              <a:rPr sz="1600" spc="-2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sz="1600" spc="-1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sum </a:t>
            </a:r>
            <a:r>
              <a:rPr sz="1600" spc="-2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of  </a:t>
            </a:r>
            <a:r>
              <a:rPr sz="1600" spc="-2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‘Voltage </a:t>
            </a:r>
            <a:r>
              <a:rPr sz="1600" spc="-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across resistor_1 </a:t>
            </a:r>
            <a:r>
              <a:rPr sz="1600" spc="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 other</a:t>
            </a:r>
            <a:r>
              <a:rPr sz="1600" spc="-9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circuits(Circuit_1,Circuit_2,Circuit_3)’.</a:t>
            </a:r>
            <a:endParaRPr sz="16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357" y="0"/>
            <a:ext cx="67106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20" dirty="0">
                <a:solidFill>
                  <a:srgbClr val="2D5395"/>
                </a:solidFill>
                <a:latin typeface="Times New Roman"/>
                <a:cs typeface="Times New Roman"/>
              </a:rPr>
              <a:t>SIMULATION</a:t>
            </a:r>
            <a:r>
              <a:rPr sz="3600" b="1" spc="-615" dirty="0">
                <a:solidFill>
                  <a:srgbClr val="2D5395"/>
                </a:solidFill>
                <a:latin typeface="Times New Roman"/>
                <a:cs typeface="Times New Roman"/>
              </a:rPr>
              <a:t> </a:t>
            </a:r>
            <a:r>
              <a:rPr sz="3600" b="1" spc="60" dirty="0">
                <a:solidFill>
                  <a:srgbClr val="2D5395"/>
                </a:solidFill>
                <a:latin typeface="Times New Roman"/>
                <a:cs typeface="Times New Roman"/>
              </a:rPr>
              <a:t>IN</a:t>
            </a:r>
            <a:r>
              <a:rPr sz="3600" b="1" spc="-560" dirty="0">
                <a:solidFill>
                  <a:srgbClr val="2D5395"/>
                </a:solidFill>
                <a:latin typeface="Times New Roman"/>
                <a:cs typeface="Times New Roman"/>
              </a:rPr>
              <a:t> </a:t>
            </a:r>
            <a:r>
              <a:rPr sz="3600" b="1" spc="60" dirty="0">
                <a:solidFill>
                  <a:srgbClr val="2D5395"/>
                </a:solidFill>
                <a:latin typeface="Times New Roman"/>
                <a:cs typeface="Times New Roman"/>
              </a:rPr>
              <a:t>3D</a:t>
            </a:r>
            <a:r>
              <a:rPr sz="3600" b="1" spc="-580" dirty="0">
                <a:solidFill>
                  <a:srgbClr val="2D5395"/>
                </a:solidFill>
                <a:latin typeface="Times New Roman"/>
                <a:cs typeface="Times New Roman"/>
              </a:rPr>
              <a:t> </a:t>
            </a:r>
            <a:r>
              <a:rPr sz="3600" b="1" spc="-310" dirty="0">
                <a:solidFill>
                  <a:srgbClr val="2D5395"/>
                </a:solidFill>
                <a:latin typeface="Times New Roman"/>
                <a:cs typeface="Times New Roman"/>
              </a:rPr>
              <a:t>EXPERIENCE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1718" y="1295400"/>
            <a:ext cx="11295482" cy="556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91718" y="774014"/>
            <a:ext cx="809508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sz="1600" spc="-5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sz="1600" spc="-35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375F92"/>
                  </a:solidFill>
                </a:uFill>
                <a:latin typeface="Arial" pitchFamily="34" charset="0"/>
                <a:cs typeface="Arial" pitchFamily="34" charset="0"/>
              </a:rPr>
              <a:t>CATIA </a:t>
            </a:r>
            <a:r>
              <a:rPr sz="1600" spc="-10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375F92"/>
                  </a:solidFill>
                </a:uFill>
                <a:latin typeface="Arial" pitchFamily="34" charset="0"/>
                <a:cs typeface="Arial" pitchFamily="34" charset="0"/>
              </a:rPr>
              <a:t>Dymola</a:t>
            </a:r>
            <a:r>
              <a:rPr sz="1600" spc="-10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375F92"/>
                  </a:solidFill>
                </a:u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 smtClean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375F92"/>
                  </a:solidFill>
                </a:uFill>
                <a:latin typeface="Arial" pitchFamily="34" charset="0"/>
                <a:cs typeface="Arial" pitchFamily="34" charset="0"/>
              </a:rPr>
              <a:t>Behavior</a:t>
            </a:r>
            <a:r>
              <a:rPr lang="en-US" sz="1600" spc="-1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Modeling</a:t>
            </a:r>
            <a:r>
              <a:rPr sz="1600" spc="125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Application</a:t>
            </a:r>
            <a:endParaRPr sz="16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209800" y="1033059"/>
            <a:ext cx="1524000" cy="38437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073" y="-574675"/>
            <a:ext cx="6744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315" dirty="0">
              <a:solidFill>
                <a:srgbClr val="2D5395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7886" y="990600"/>
            <a:ext cx="11030713" cy="5562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27886" y="128219"/>
            <a:ext cx="8912556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606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38760" algn="l"/>
              </a:tabLst>
            </a:pP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Click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on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Behavior Authoring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Select New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Modelica</a:t>
            </a:r>
            <a:r>
              <a:rPr sz="1600" spc="204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 smtClean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Library</a:t>
            </a:r>
            <a:endParaRPr lang="en-US" sz="1600" spc="-10" dirty="0" smtClean="0">
              <a:solidFill>
                <a:srgbClr val="375F92"/>
              </a:solidFill>
              <a:latin typeface="Arial" pitchFamily="34" charset="0"/>
              <a:cs typeface="Arial" pitchFamily="34" charset="0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38760" algn="l"/>
              </a:tabLst>
            </a:pPr>
            <a:endParaRPr sz="1600" dirty="0">
              <a:latin typeface="Arial" pitchFamily="34" charset="0"/>
              <a:cs typeface="Arial" pitchFamily="34" charset="0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38125" algn="l"/>
              </a:tabLst>
            </a:pPr>
            <a:r>
              <a:rPr lang="en-US" sz="1600" spc="-20" dirty="0" smtClean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sz="1600" spc="-20" dirty="0" smtClean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Create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new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library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name it [superposition_theorem] and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press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OK</a:t>
            </a:r>
            <a:r>
              <a:rPr sz="1600" spc="26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button</a:t>
            </a:r>
            <a:endParaRPr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343400" y="1600200"/>
            <a:ext cx="4572000" cy="3124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027" y="-564439"/>
            <a:ext cx="6744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315" dirty="0">
              <a:solidFill>
                <a:srgbClr val="2D5395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767252"/>
            <a:ext cx="112014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sz="1600" spc="-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Create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4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new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classes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from Behavior Authoring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Section and name it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as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[Main_circuit], [Circuit_1],</a:t>
            </a:r>
            <a:r>
              <a:rPr sz="1600" spc="3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[Circuit_2],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[Circuit_3]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on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all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created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classes in the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already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created library</a:t>
            </a:r>
            <a:r>
              <a:rPr sz="1600" spc="18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[superposition_theorem]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Press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OK</a:t>
            </a:r>
            <a:endParaRPr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24367" y="1828801"/>
            <a:ext cx="2667000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457200" y="1828801"/>
            <a:ext cx="2514600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6324600" y="1828801"/>
            <a:ext cx="2645663" cy="3505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9178166" y="1828801"/>
            <a:ext cx="2785234" cy="34972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406" y="-574675"/>
            <a:ext cx="6744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315" dirty="0">
              <a:solidFill>
                <a:srgbClr val="2D5395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67000" y="3150359"/>
            <a:ext cx="5943600" cy="37076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88644" y="374695"/>
            <a:ext cx="56894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5.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following Library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along with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their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classes will</a:t>
            </a:r>
            <a:r>
              <a:rPr sz="1600" spc="12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be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created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in the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Package</a:t>
            </a:r>
            <a:r>
              <a:rPr sz="1600" spc="9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Browser</a:t>
            </a:r>
            <a:endParaRPr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43800" y="229727"/>
            <a:ext cx="4266961" cy="19332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714857" y="2152650"/>
            <a:ext cx="1132649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 indent="-225425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238125" algn="l"/>
              </a:tabLst>
            </a:pP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Open the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[main_circuit]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class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under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library</a:t>
            </a:r>
            <a:r>
              <a:rPr sz="1600" spc="26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[superposition_theorem]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237490" indent="-225425">
              <a:lnSpc>
                <a:spcPct val="100000"/>
              </a:lnSpc>
              <a:buAutoNum type="arabicPeriod" startAt="6"/>
              <a:tabLst>
                <a:tab pos="238125" algn="l"/>
              </a:tabLst>
            </a:pP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Go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Modelica&gt;Electrical&gt;analog and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drop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4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resistors(each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R=2000</a:t>
            </a:r>
            <a:r>
              <a:rPr sz="1600" spc="19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ohm)</a:t>
            </a:r>
            <a:endParaRPr sz="1600" dirty="0">
              <a:latin typeface="Arial" pitchFamily="34" charset="0"/>
              <a:cs typeface="Arial" pitchFamily="34" charset="0"/>
            </a:endParaRPr>
          </a:p>
          <a:p>
            <a:pPr marL="222885">
              <a:lnSpc>
                <a:spcPct val="100000"/>
              </a:lnSpc>
            </a:pPr>
            <a:r>
              <a:rPr sz="1600" spc="-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constant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voltage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sources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one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12V</a:t>
            </a:r>
            <a:r>
              <a:rPr sz="1600" i="1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(constantVoltage)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other is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6V</a:t>
            </a:r>
            <a:r>
              <a:rPr sz="1600" i="1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(constantVoltage1)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sz="1600" spc="-2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constant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current</a:t>
            </a:r>
            <a:r>
              <a:rPr sz="1600" spc="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 smtClean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source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rgbClr val="375F92"/>
                </a:solidFill>
                <a:latin typeface="Carlito"/>
                <a:cs typeface="Arial" pitchFamily="34" charset="0"/>
              </a:rPr>
              <a:t>o</a:t>
            </a:r>
            <a:r>
              <a:rPr sz="1600" dirty="0" smtClean="0">
                <a:solidFill>
                  <a:srgbClr val="375F92"/>
                </a:solidFill>
                <a:latin typeface="Carlito"/>
                <a:cs typeface="Carlito"/>
              </a:rPr>
              <a:t>f </a:t>
            </a:r>
            <a:r>
              <a:rPr sz="1600" dirty="0">
                <a:solidFill>
                  <a:srgbClr val="375F92"/>
                </a:solidFill>
                <a:latin typeface="Carlito"/>
                <a:cs typeface="Carlito"/>
              </a:rPr>
              <a:t>0.002A </a:t>
            </a:r>
            <a:r>
              <a:rPr sz="1600" spc="-5" dirty="0">
                <a:solidFill>
                  <a:srgbClr val="375F92"/>
                </a:solidFill>
                <a:latin typeface="Carlito"/>
                <a:cs typeface="Carlito"/>
              </a:rPr>
              <a:t>and</a:t>
            </a:r>
            <a:r>
              <a:rPr sz="1600" spc="-15" dirty="0">
                <a:solidFill>
                  <a:srgbClr val="375F92"/>
                </a:solidFill>
                <a:latin typeface="Carlito"/>
                <a:cs typeface="Carlito"/>
              </a:rPr>
              <a:t> </a:t>
            </a:r>
            <a:r>
              <a:rPr sz="1600" spc="-10" dirty="0" smtClean="0">
                <a:solidFill>
                  <a:srgbClr val="375F92"/>
                </a:solidFill>
                <a:latin typeface="Carlito"/>
                <a:cs typeface="Carlito"/>
              </a:rPr>
              <a:t>Ground</a:t>
            </a:r>
            <a:r>
              <a:rPr lang="en-US" sz="1600" spc="-10" dirty="0" smtClean="0">
                <a:solidFill>
                  <a:srgbClr val="375F92"/>
                </a:solidFill>
                <a:latin typeface="Carlito"/>
                <a:cs typeface="Carlito"/>
              </a:rPr>
              <a:t> and</a:t>
            </a:r>
            <a:r>
              <a:rPr lang="en-US" sz="1600" dirty="0" smtClean="0">
                <a:latin typeface="Carlito"/>
                <a:cs typeface="Carlito"/>
              </a:rPr>
              <a:t> </a:t>
            </a:r>
            <a:r>
              <a:rPr sz="1600" spc="-10" dirty="0" smtClean="0">
                <a:solidFill>
                  <a:srgbClr val="375F92"/>
                </a:solidFill>
                <a:latin typeface="Carlito"/>
                <a:cs typeface="Carlito"/>
              </a:rPr>
              <a:t>From </a:t>
            </a:r>
            <a:r>
              <a:rPr sz="1600" spc="-10" dirty="0">
                <a:solidFill>
                  <a:srgbClr val="375F92"/>
                </a:solidFill>
                <a:latin typeface="Carlito"/>
                <a:cs typeface="Carlito"/>
              </a:rPr>
              <a:t>Modelica&gt;Electrical&gt;Sensors Drop </a:t>
            </a:r>
            <a:r>
              <a:rPr sz="1600" dirty="0">
                <a:solidFill>
                  <a:srgbClr val="375F92"/>
                </a:solidFill>
                <a:latin typeface="Carlito"/>
                <a:cs typeface="Carlito"/>
              </a:rPr>
              <a:t>a </a:t>
            </a:r>
            <a:r>
              <a:rPr sz="1600" spc="-20" dirty="0">
                <a:solidFill>
                  <a:srgbClr val="375F92"/>
                </a:solidFill>
                <a:latin typeface="Carlito"/>
                <a:cs typeface="Carlito"/>
              </a:rPr>
              <a:t>Voltage</a:t>
            </a:r>
            <a:r>
              <a:rPr sz="1600" spc="120" dirty="0">
                <a:solidFill>
                  <a:srgbClr val="375F92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375F92"/>
                </a:solidFill>
                <a:latin typeface="Carlito"/>
                <a:cs typeface="Carlito"/>
              </a:rPr>
              <a:t>sensor</a:t>
            </a:r>
            <a:endParaRPr sz="1600" dirty="0">
              <a:latin typeface="Carlito"/>
              <a:cs typeface="Carlito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62400" y="879962"/>
            <a:ext cx="4267200" cy="644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79462" y="152400"/>
            <a:ext cx="1036035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8.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changing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parameters left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click twice </a:t>
            </a:r>
            <a:r>
              <a:rPr sz="160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on </a:t>
            </a:r>
            <a:r>
              <a:rPr sz="1600" spc="-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sz="1600" spc="-1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resistor</a:t>
            </a:r>
            <a:r>
              <a:rPr sz="1600" spc="265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10" dirty="0">
                <a:solidFill>
                  <a:srgbClr val="375F92"/>
                </a:solidFill>
                <a:latin typeface="Arial" pitchFamily="34" charset="0"/>
                <a:cs typeface="Arial" pitchFamily="34" charset="0"/>
              </a:rPr>
              <a:t>component</a:t>
            </a:r>
            <a:endParaRPr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95400" y="762000"/>
            <a:ext cx="86106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209800" y="2971800"/>
            <a:ext cx="1219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1493</Words>
  <Application>Microsoft Office PowerPoint</Application>
  <PresentationFormat>Custom</PresentationFormat>
  <Paragraphs>120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Prepared with the Contribution of</vt:lpstr>
      <vt:lpstr>Prayag Sridhar Electrical  and Electronics Engineering Third year prayag.ee18@bmsce.ac.in   </vt:lpstr>
      <vt:lpstr>SUPERPOSITION THEOREM</vt:lpstr>
      <vt:lpstr>VERIFICATION OF SUPERPOSITION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VERIFICATION OF MAXIMUM POWER  TRANSFER THEOREM</vt:lpstr>
      <vt:lpstr>PowerPoint Presentation</vt:lpstr>
      <vt:lpstr>SIMULATIONIN 3D EXPERIENCE</vt:lpstr>
      <vt:lpstr>PowerPoint Presentation</vt:lpstr>
      <vt:lpstr>SIMULATIONIN 3D EXPERIENCE</vt:lpstr>
      <vt:lpstr>PowerPoint Presentation</vt:lpstr>
      <vt:lpstr>SIMULATIONIN 3D EXPERIENCE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Prepared with the Contribution of</dc:title>
  <dc:creator>HP</dc:creator>
  <cp:lastModifiedBy>HP</cp:lastModifiedBy>
  <cp:revision>8</cp:revision>
  <dcterms:created xsi:type="dcterms:W3CDTF">2020-11-26T16:01:35Z</dcterms:created>
  <dcterms:modified xsi:type="dcterms:W3CDTF">2020-11-27T09:56:59Z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2020-11-26T00:00:00Z</vt:filetime>
  </property>
</Properties>
</file>