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26" r:id="rId3"/>
    <p:sldId id="259" r:id="rId4"/>
    <p:sldId id="327" r:id="rId5"/>
    <p:sldId id="328" r:id="rId6"/>
    <p:sldId id="329" r:id="rId7"/>
    <p:sldId id="258" r:id="rId8"/>
    <p:sldId id="260" r:id="rId9"/>
    <p:sldId id="305" r:id="rId10"/>
    <p:sldId id="306" r:id="rId11"/>
    <p:sldId id="307" r:id="rId12"/>
    <p:sldId id="309" r:id="rId13"/>
    <p:sldId id="308" r:id="rId14"/>
    <p:sldId id="310" r:id="rId15"/>
    <p:sldId id="311" r:id="rId16"/>
    <p:sldId id="330" r:id="rId17"/>
    <p:sldId id="332" r:id="rId18"/>
    <p:sldId id="331" r:id="rId19"/>
    <p:sldId id="333" r:id="rId20"/>
    <p:sldId id="257" r:id="rId21"/>
    <p:sldId id="317"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9" autoAdjust="0"/>
    <p:restoredTop sz="94344" autoAdjust="0"/>
  </p:normalViewPr>
  <p:slideViewPr>
    <p:cSldViewPr>
      <p:cViewPr>
        <p:scale>
          <a:sx n="66" d="100"/>
          <a:sy n="66" d="100"/>
        </p:scale>
        <p:origin x="-378"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B8710FC1-ADEA-41CD-AA3C-22D319B419AD}" type="datetimeFigureOut">
              <a:rPr lang="en-IN" smtClean="0"/>
              <a:t>27-11-2020</a:t>
            </a:fld>
            <a:endParaRPr lang="en-IN"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A807C40-D3F6-4D0E-A5B5-A2BE042DD704}" type="slidenum">
              <a:rPr lang="en-IN" smtClean="0"/>
              <a:t>‹#›</a:t>
            </a:fld>
            <a:endParaRPr lang="en-IN" dirty="0"/>
          </a:p>
        </p:txBody>
      </p:sp>
    </p:spTree>
    <p:extLst>
      <p:ext uri="{BB962C8B-B14F-4D97-AF65-F5344CB8AC3E}">
        <p14:creationId xmlns:p14="http://schemas.microsoft.com/office/powerpoint/2010/main" val="247648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807C40-D3F6-4D0E-A5B5-A2BE042DD704}" type="slidenum">
              <a:rPr lang="en-IN" smtClean="0"/>
              <a:t>20</a:t>
            </a:fld>
            <a:endParaRPr lang="en-IN" dirty="0"/>
          </a:p>
        </p:txBody>
      </p:sp>
    </p:spTree>
    <p:extLst>
      <p:ext uri="{BB962C8B-B14F-4D97-AF65-F5344CB8AC3E}">
        <p14:creationId xmlns:p14="http://schemas.microsoft.com/office/powerpoint/2010/main" val="215111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53339"/>
            <a:ext cx="6508750" cy="575310"/>
          </a:xfrm>
          <a:prstGeom prst="rect">
            <a:avLst/>
          </a:prstGeom>
        </p:spPr>
        <p:txBody>
          <a:bodyPr wrap="square" lIns="0" tIns="0" rIns="0" bIns="0">
            <a:spAutoFit/>
          </a:bodyPr>
          <a:lstStyle>
            <a:lvl1pPr>
              <a:defRPr sz="3600" b="0" i="0">
                <a:solidFill>
                  <a:srgbClr val="2E5496"/>
                </a:solidFill>
                <a:latin typeface="DejaVu Serif Condensed"/>
                <a:cs typeface="DejaVu Serif Condensed"/>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dirty="0"/>
          </a:p>
        </p:txBody>
      </p:sp>
      <p:sp>
        <p:nvSpPr>
          <p:cNvPr id="6" name="Holder 6"/>
          <p:cNvSpPr>
            <a:spLocks noGrp="1"/>
          </p:cNvSpPr>
          <p:nvPr>
            <p:ph type="sldNum" sz="quarter" idx="7"/>
          </p:nvPr>
        </p:nvSpPr>
        <p:spPr/>
        <p:txBody>
          <a:bodyPr lIns="0" tIns="0" rIns="0" bIns="0"/>
          <a:lstStyle>
            <a:lvl1pPr>
              <a:defRPr sz="1450" b="0" i="0">
                <a:solidFill>
                  <a:schemeClr val="tx1"/>
                </a:solidFill>
                <a:latin typeface="Carlito"/>
                <a:cs typeface="Carlito"/>
              </a:defRPr>
            </a:lvl1pPr>
          </a:lstStyle>
          <a:p>
            <a:pPr marL="38100">
              <a:lnSpc>
                <a:spcPts val="147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E5496"/>
                </a:solidFill>
                <a:latin typeface="DejaVu Serif Condensed"/>
                <a:cs typeface="DejaVu Serif Condensed"/>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dirty="0"/>
          </a:p>
        </p:txBody>
      </p:sp>
      <p:sp>
        <p:nvSpPr>
          <p:cNvPr id="6" name="Holder 6"/>
          <p:cNvSpPr>
            <a:spLocks noGrp="1"/>
          </p:cNvSpPr>
          <p:nvPr>
            <p:ph type="sldNum" sz="quarter" idx="7"/>
          </p:nvPr>
        </p:nvSpPr>
        <p:spPr/>
        <p:txBody>
          <a:bodyPr lIns="0" tIns="0" rIns="0" bIns="0"/>
          <a:lstStyle>
            <a:lvl1pPr>
              <a:defRPr sz="1450" b="0" i="0">
                <a:solidFill>
                  <a:schemeClr val="tx1"/>
                </a:solidFill>
                <a:latin typeface="Carlito"/>
                <a:cs typeface="Carlito"/>
              </a:defRPr>
            </a:lvl1pPr>
          </a:lstStyle>
          <a:p>
            <a:pPr marL="38100">
              <a:lnSpc>
                <a:spcPts val="147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E5496"/>
                </a:solidFill>
                <a:latin typeface="DejaVu Serif Condensed"/>
                <a:cs typeface="DejaVu Serif Condensed"/>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dirty="0"/>
          </a:p>
        </p:txBody>
      </p:sp>
      <p:sp>
        <p:nvSpPr>
          <p:cNvPr id="7" name="Holder 7"/>
          <p:cNvSpPr>
            <a:spLocks noGrp="1"/>
          </p:cNvSpPr>
          <p:nvPr>
            <p:ph type="sldNum" sz="quarter" idx="7"/>
          </p:nvPr>
        </p:nvSpPr>
        <p:spPr/>
        <p:txBody>
          <a:bodyPr lIns="0" tIns="0" rIns="0" bIns="0"/>
          <a:lstStyle>
            <a:lvl1pPr>
              <a:defRPr sz="1450" b="0" i="0">
                <a:solidFill>
                  <a:schemeClr val="tx1"/>
                </a:solidFill>
                <a:latin typeface="Carlito"/>
                <a:cs typeface="Carlito"/>
              </a:defRPr>
            </a:lvl1pPr>
          </a:lstStyle>
          <a:p>
            <a:pPr marL="38100">
              <a:lnSpc>
                <a:spcPts val="147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E5496"/>
                </a:solidFill>
                <a:latin typeface="DejaVu Serif Condensed"/>
                <a:cs typeface="DejaVu Serif Condense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dirty="0"/>
          </a:p>
        </p:txBody>
      </p:sp>
      <p:sp>
        <p:nvSpPr>
          <p:cNvPr id="5" name="Holder 5"/>
          <p:cNvSpPr>
            <a:spLocks noGrp="1"/>
          </p:cNvSpPr>
          <p:nvPr>
            <p:ph type="sldNum" sz="quarter" idx="7"/>
          </p:nvPr>
        </p:nvSpPr>
        <p:spPr/>
        <p:txBody>
          <a:bodyPr lIns="0" tIns="0" rIns="0" bIns="0"/>
          <a:lstStyle>
            <a:lvl1pPr>
              <a:defRPr sz="1450" b="0" i="0">
                <a:solidFill>
                  <a:schemeClr val="tx1"/>
                </a:solidFill>
                <a:latin typeface="Carlito"/>
                <a:cs typeface="Carlito"/>
              </a:defRPr>
            </a:lvl1pPr>
          </a:lstStyle>
          <a:p>
            <a:pPr marL="38100">
              <a:lnSpc>
                <a:spcPts val="147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202406" y="755702"/>
            <a:ext cx="5517444" cy="4226609"/>
          </a:xfrm>
          <a:prstGeom prst="rect">
            <a:avLst/>
          </a:prstGeom>
          <a:blipFill>
            <a:blip r:embed="rId2" cstate="print"/>
            <a:stretch>
              <a:fillRect/>
            </a:stretch>
          </a:blipFill>
        </p:spPr>
        <p:txBody>
          <a:bodyPr wrap="square" lIns="0" tIns="0" rIns="0" bIns="0" rtlCol="0"/>
          <a:lstStyle/>
          <a:p>
            <a:endParaRPr dirty="0"/>
          </a:p>
        </p:txBody>
      </p:sp>
      <p:sp>
        <p:nvSpPr>
          <p:cNvPr id="17" name="bg object 17"/>
          <p:cNvSpPr/>
          <p:nvPr/>
        </p:nvSpPr>
        <p:spPr>
          <a:xfrm>
            <a:off x="2765264" y="6116458"/>
            <a:ext cx="9426735" cy="741540"/>
          </a:xfrm>
          <a:prstGeom prst="rect">
            <a:avLst/>
          </a:prstGeom>
          <a:blipFill>
            <a:blip r:embed="rId3" cstate="print"/>
            <a:stretch>
              <a:fillRect/>
            </a:stretch>
          </a:blipFill>
        </p:spPr>
        <p:txBody>
          <a:bodyPr wrap="square" lIns="0" tIns="0" rIns="0" bIns="0" rtlCol="0"/>
          <a:lstStyle/>
          <a:p>
            <a:endParaRPr dirty="0"/>
          </a:p>
        </p:txBody>
      </p:sp>
      <p:sp>
        <p:nvSpPr>
          <p:cNvPr id="18" name="bg object 18"/>
          <p:cNvSpPr/>
          <p:nvPr/>
        </p:nvSpPr>
        <p:spPr>
          <a:xfrm>
            <a:off x="96981" y="1565501"/>
            <a:ext cx="129309" cy="3757476"/>
          </a:xfrm>
          <a:prstGeom prst="rect">
            <a:avLst/>
          </a:prstGeom>
          <a:blipFill>
            <a:blip r:embed="rId4" cstate="print"/>
            <a:stretch>
              <a:fillRect/>
            </a:stretch>
          </a:blip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11/27/2020</a:t>
            </a:fld>
            <a:endParaRPr lang="en-US" dirty="0"/>
          </a:p>
        </p:txBody>
      </p:sp>
      <p:sp>
        <p:nvSpPr>
          <p:cNvPr id="4" name="Holder 4"/>
          <p:cNvSpPr>
            <a:spLocks noGrp="1"/>
          </p:cNvSpPr>
          <p:nvPr>
            <p:ph type="sldNum" sz="quarter" idx="7"/>
          </p:nvPr>
        </p:nvSpPr>
        <p:spPr/>
        <p:txBody>
          <a:bodyPr lIns="0" tIns="0" rIns="0" bIns="0"/>
          <a:lstStyle>
            <a:lvl1pPr>
              <a:defRPr sz="1450" b="0" i="0">
                <a:solidFill>
                  <a:schemeClr val="tx1"/>
                </a:solidFill>
                <a:latin typeface="Carlito"/>
                <a:cs typeface="Carlito"/>
              </a:defRPr>
            </a:lvl1pPr>
          </a:lstStyle>
          <a:p>
            <a:pPr marL="38100">
              <a:lnSpc>
                <a:spcPts val="147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8762" y="118744"/>
            <a:ext cx="6503670" cy="575310"/>
          </a:xfrm>
          <a:prstGeom prst="rect">
            <a:avLst/>
          </a:prstGeom>
        </p:spPr>
        <p:txBody>
          <a:bodyPr wrap="square" lIns="0" tIns="0" rIns="0" bIns="0">
            <a:spAutoFit/>
          </a:bodyPr>
          <a:lstStyle>
            <a:lvl1pPr>
              <a:defRPr sz="3600" b="0" i="0">
                <a:solidFill>
                  <a:srgbClr val="2E5496"/>
                </a:solidFill>
                <a:latin typeface="DejaVu Serif Condensed"/>
                <a:cs typeface="DejaVu Serif Condensed"/>
              </a:defRPr>
            </a:lvl1pPr>
          </a:lstStyle>
          <a:p>
            <a:endParaRPr/>
          </a:p>
        </p:txBody>
      </p:sp>
      <p:sp>
        <p:nvSpPr>
          <p:cNvPr id="3" name="Holder 3"/>
          <p:cNvSpPr>
            <a:spLocks noGrp="1"/>
          </p:cNvSpPr>
          <p:nvPr>
            <p:ph type="body" idx="1"/>
          </p:nvPr>
        </p:nvSpPr>
        <p:spPr>
          <a:xfrm>
            <a:off x="341515" y="2799969"/>
            <a:ext cx="5528945" cy="2825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11/27/2020</a:t>
            </a:fld>
            <a:endParaRPr lang="en-US" dirty="0"/>
          </a:p>
        </p:txBody>
      </p:sp>
      <p:sp>
        <p:nvSpPr>
          <p:cNvPr id="6" name="Holder 6"/>
          <p:cNvSpPr>
            <a:spLocks noGrp="1"/>
          </p:cNvSpPr>
          <p:nvPr>
            <p:ph type="sldNum" sz="quarter" idx="7"/>
          </p:nvPr>
        </p:nvSpPr>
        <p:spPr>
          <a:xfrm>
            <a:off x="53339" y="6532959"/>
            <a:ext cx="260985" cy="278765"/>
          </a:xfrm>
          <a:prstGeom prst="rect">
            <a:avLst/>
          </a:prstGeom>
        </p:spPr>
        <p:txBody>
          <a:bodyPr wrap="square" lIns="0" tIns="0" rIns="0" bIns="0">
            <a:spAutoFit/>
          </a:bodyPr>
          <a:lstStyle>
            <a:lvl1pPr>
              <a:defRPr sz="1450" b="0" i="0">
                <a:solidFill>
                  <a:schemeClr val="tx1"/>
                </a:solidFill>
                <a:latin typeface="Carlito"/>
                <a:cs typeface="Carlito"/>
              </a:defRPr>
            </a:lvl1pPr>
          </a:lstStyle>
          <a:p>
            <a:pPr marL="38100">
              <a:lnSpc>
                <a:spcPts val="147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5FMrf9kS-Go" TargetMode="External"/><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0576" y="762000"/>
            <a:ext cx="6834635" cy="2475678"/>
          </a:xfrm>
          <a:prstGeom prst="rect">
            <a:avLst/>
          </a:prstGeom>
        </p:spPr>
        <p:txBody>
          <a:bodyPr vert="horz" wrap="square" lIns="0" tIns="13335" rIns="0" bIns="0" rtlCol="0">
            <a:spAutoFit/>
          </a:bodyPr>
          <a:lstStyle/>
          <a:p>
            <a:pPr marR="5080" algn="ctr">
              <a:lnSpc>
                <a:spcPct val="100000"/>
              </a:lnSpc>
              <a:spcBef>
                <a:spcPts val="105"/>
              </a:spcBef>
            </a:pPr>
            <a:r>
              <a:rPr lang="en-US" sz="4000" b="1" spc="-185" dirty="0" smtClean="0">
                <a:latin typeface="HP Simplified Light" pitchFamily="34" charset="0"/>
              </a:rPr>
              <a:t>TO STUDY AND VERIFY </a:t>
            </a:r>
            <a:r>
              <a:rPr lang="en-US" sz="4000" b="1" spc="-185" dirty="0" smtClean="0">
                <a:solidFill>
                  <a:schemeClr val="accent1">
                    <a:lumMod val="75000"/>
                  </a:schemeClr>
                </a:solidFill>
                <a:latin typeface="HP Simplified Light" pitchFamily="34" charset="0"/>
              </a:rPr>
              <a:t>SUPERPOSITION</a:t>
            </a:r>
            <a:r>
              <a:rPr lang="en-US" sz="4000" b="1" spc="-185" dirty="0" smtClean="0">
                <a:latin typeface="HP Simplified Light" pitchFamily="34" charset="0"/>
              </a:rPr>
              <a:t> THEOREM AND MAXIMUM POWER TRANSFER THEOREM</a:t>
            </a:r>
            <a:endParaRPr sz="4000" b="1" dirty="0">
              <a:latin typeface="HP Simplified Light" pitchFamily="34" charset="0"/>
            </a:endParaRPr>
          </a:p>
        </p:txBody>
      </p:sp>
      <p:sp>
        <p:nvSpPr>
          <p:cNvPr id="4" name="object 4"/>
          <p:cNvSpPr/>
          <p:nvPr/>
        </p:nvSpPr>
        <p:spPr>
          <a:xfrm>
            <a:off x="1330576" y="937929"/>
            <a:ext cx="3810000" cy="4498200"/>
          </a:xfrm>
          <a:prstGeom prst="rect">
            <a:avLst/>
          </a:prstGeom>
          <a:blipFill>
            <a:blip r:embed="rId2" cstate="print"/>
            <a:stretch>
              <a:fillRect/>
            </a:stretch>
          </a:blipFill>
        </p:spPr>
        <p:txBody>
          <a:bodyPr wrap="square" lIns="0" tIns="0" rIns="0" bIns="0" rtlCol="0"/>
          <a:lstStyle/>
          <a:p>
            <a:endParaRPr dirty="0"/>
          </a:p>
        </p:txBody>
      </p:sp>
      <p:sp>
        <p:nvSpPr>
          <p:cNvPr id="7" name="object 7"/>
          <p:cNvSpPr/>
          <p:nvPr/>
        </p:nvSpPr>
        <p:spPr>
          <a:xfrm>
            <a:off x="96981" y="1565501"/>
            <a:ext cx="129309" cy="3757476"/>
          </a:xfrm>
          <a:prstGeom prst="rect">
            <a:avLst/>
          </a:prstGeom>
          <a:blipFill>
            <a:blip r:embed="rId3" cstate="print"/>
            <a:stretch>
              <a:fillRect/>
            </a:stretch>
          </a:blipFill>
        </p:spPr>
        <p:txBody>
          <a:bodyPr wrap="square" lIns="0" tIns="0" rIns="0" bIns="0" rtlCol="0"/>
          <a:lstStyle/>
          <a:p>
            <a:endParaRPr dirty="0"/>
          </a:p>
        </p:txBody>
      </p:sp>
      <p:sp>
        <p:nvSpPr>
          <p:cNvPr id="8" name="object 3"/>
          <p:cNvSpPr/>
          <p:nvPr/>
        </p:nvSpPr>
        <p:spPr>
          <a:xfrm>
            <a:off x="1981200" y="6116458"/>
            <a:ext cx="10210799" cy="741540"/>
          </a:xfrm>
          <a:prstGeom prst="rect">
            <a:avLst/>
          </a:prstGeom>
          <a:blipFill>
            <a:blip r:embed="rId4" cstate="print"/>
            <a:stretch>
              <a:fillRect/>
            </a:stretch>
          </a:blipFill>
        </p:spPr>
        <p:txBody>
          <a:bodyPr wrap="square" lIns="0" tIns="0" rIns="0" bIns="0" rtlCol="0"/>
          <a:lstStyle/>
          <a:p>
            <a:endParaRPr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7026"/>
            <a:ext cx="12344399" cy="689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428" y="458535"/>
            <a:ext cx="4419600" cy="190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49035" y="119981"/>
            <a:ext cx="4691541" cy="338554"/>
          </a:xfrm>
          <a:prstGeom prst="rect">
            <a:avLst/>
          </a:prstGeom>
          <a:noFill/>
        </p:spPr>
        <p:txBody>
          <a:bodyPr wrap="square" rtlCol="0">
            <a:spAutoFit/>
          </a:bodyPr>
          <a:lstStyle/>
          <a:p>
            <a:r>
              <a:rPr lang="en-US" sz="1600" b="1" dirty="0" smtClean="0">
                <a:solidFill>
                  <a:schemeClr val="bg1"/>
                </a:solidFill>
                <a:latin typeface="Arial" pitchFamily="34" charset="0"/>
                <a:cs typeface="Arial" pitchFamily="34" charset="0"/>
              </a:rPr>
              <a:t>Prepared with the Contribution of</a:t>
            </a:r>
            <a:endParaRPr lang="en-IN" sz="1600" b="1" dirty="0">
              <a:solidFill>
                <a:schemeClr val="bg1"/>
              </a:solidFill>
              <a:latin typeface="Arial" pitchFamily="34" charset="0"/>
              <a:cs typeface="Arial" pitchFamily="34" charset="0"/>
            </a:endParaRPr>
          </a:p>
        </p:txBody>
      </p:sp>
      <p:sp>
        <p:nvSpPr>
          <p:cNvPr id="5" name="Rectangle 4"/>
          <p:cNvSpPr/>
          <p:nvPr/>
        </p:nvSpPr>
        <p:spPr>
          <a:xfrm>
            <a:off x="6172197" y="1410367"/>
            <a:ext cx="6019801" cy="2554545"/>
          </a:xfrm>
          <a:prstGeom prst="rect">
            <a:avLst/>
          </a:prstGeom>
        </p:spPr>
        <p:txBody>
          <a:bodyPr wrap="square">
            <a:spAutoFit/>
          </a:bodyPr>
          <a:lstStyle/>
          <a:p>
            <a:r>
              <a:rPr lang="en-US" sz="4000" b="1" dirty="0" smtClean="0">
                <a:solidFill>
                  <a:schemeClr val="bg1"/>
                </a:solidFill>
                <a:latin typeface="Arial" pitchFamily="34" charset="0"/>
                <a:cs typeface="Arial" pitchFamily="34" charset="0"/>
              </a:rPr>
              <a:t>To Find the critical frequencies ( Poles and Zeros) of LC Driving Point Impedance </a:t>
            </a:r>
            <a:endParaRPr lang="en-IN" sz="4000" b="1" dirty="0">
              <a:solidFill>
                <a:schemeClr val="bg1"/>
              </a:solidFill>
              <a:latin typeface="Arial" pitchFamily="34" charset="0"/>
              <a:cs typeface="Arial" pitchFamily="34" charset="0"/>
            </a:endParaRPr>
          </a:p>
        </p:txBody>
      </p:sp>
      <p:sp>
        <p:nvSpPr>
          <p:cNvPr id="6" name="Rectangle 5"/>
          <p:cNvSpPr/>
          <p:nvPr/>
        </p:nvSpPr>
        <p:spPr>
          <a:xfrm>
            <a:off x="6186712" y="4147395"/>
            <a:ext cx="2822568" cy="369332"/>
          </a:xfrm>
          <a:prstGeom prst="rect">
            <a:avLst/>
          </a:prstGeom>
        </p:spPr>
        <p:txBody>
          <a:bodyPr wrap="none">
            <a:spAutoFit/>
          </a:bodyPr>
          <a:lstStyle/>
          <a:p>
            <a:r>
              <a:rPr lang="en-IN" b="1" dirty="0">
                <a:solidFill>
                  <a:srgbClr val="FFFFFF"/>
                </a:solidFill>
                <a:latin typeface="Carlito"/>
                <a:cs typeface="Carlito"/>
              </a:rPr>
              <a:t>3DEXPERIENCE</a:t>
            </a:r>
            <a:r>
              <a:rPr lang="en-IN" b="1" spc="-100" dirty="0">
                <a:solidFill>
                  <a:srgbClr val="FFFFFF"/>
                </a:solidFill>
                <a:latin typeface="Carlito"/>
                <a:cs typeface="Carlito"/>
              </a:rPr>
              <a:t> </a:t>
            </a:r>
            <a:r>
              <a:rPr lang="en-IN" b="1" spc="-5" dirty="0">
                <a:solidFill>
                  <a:srgbClr val="FFFFFF"/>
                </a:solidFill>
                <a:latin typeface="Carlito"/>
                <a:cs typeface="Carlito"/>
              </a:rPr>
              <a:t>R2021x</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1277600" cy="575310"/>
          </a:xfrm>
          <a:prstGeom prst="rect">
            <a:avLst/>
          </a:prstGeom>
        </p:spPr>
        <p:txBody>
          <a:bodyPr vert="horz" wrap="square" lIns="0" tIns="13335" rIns="0" bIns="0" rtlCol="0">
            <a:spAutoFit/>
          </a:bodyPr>
          <a:lstStyle/>
          <a:p>
            <a:pPr marL="12700">
              <a:lnSpc>
                <a:spcPct val="100000"/>
              </a:lnSpc>
              <a:spcBef>
                <a:spcPts val="105"/>
              </a:spcBef>
            </a:pPr>
            <a:r>
              <a:rPr lang="en-US" b="1" spc="-275" dirty="0" smtClean="0">
                <a:latin typeface="Palatino Linotype" pitchFamily="18" charset="0"/>
              </a:rPr>
              <a:t> </a:t>
            </a:r>
            <a:endParaRPr b="1" spc="-265" dirty="0">
              <a:latin typeface="Palatino Linotype" pitchFamily="18" charset="0"/>
            </a:endParaRPr>
          </a:p>
        </p:txBody>
      </p:sp>
      <p:sp>
        <p:nvSpPr>
          <p:cNvPr id="3" name="TextBox 2"/>
          <p:cNvSpPr txBox="1"/>
          <p:nvPr/>
        </p:nvSpPr>
        <p:spPr>
          <a:xfrm>
            <a:off x="609600" y="609600"/>
            <a:ext cx="5410200" cy="584775"/>
          </a:xfrm>
          <a:prstGeom prst="rect">
            <a:avLst/>
          </a:prstGeom>
          <a:noFill/>
        </p:spPr>
        <p:txBody>
          <a:bodyPr wrap="square" rtlCol="0">
            <a:spAutoFit/>
          </a:bodyPr>
          <a:lstStyle/>
          <a:p>
            <a:r>
              <a:rPr lang="en-US" sz="1600" dirty="0" smtClean="0">
                <a:solidFill>
                  <a:schemeClr val="accent1">
                    <a:lumMod val="75000"/>
                  </a:schemeClr>
                </a:solidFill>
                <a:latin typeface="MS Reference Sans Serif" pitchFamily="34" charset="0"/>
              </a:rPr>
              <a:t>5. The following Library along with their classes will be created in the Package Browser</a:t>
            </a:r>
            <a:endParaRPr lang="en-IN" sz="1600" dirty="0">
              <a:solidFill>
                <a:schemeClr val="accent1">
                  <a:lumMod val="75000"/>
                </a:schemeClr>
              </a:solidFill>
              <a:latin typeface="MS Reference Sans Serif" pitchFamily="34" charset="0"/>
            </a:endParaRPr>
          </a:p>
        </p:txBody>
      </p:sp>
      <p:cxnSp>
        <p:nvCxnSpPr>
          <p:cNvPr id="15" name="Straight Arrow Connector 14"/>
          <p:cNvCxnSpPr/>
          <p:nvPr/>
        </p:nvCxnSpPr>
        <p:spPr>
          <a:xfrm flipV="1">
            <a:off x="4876800" y="932766"/>
            <a:ext cx="2895600" cy="105116"/>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609599" y="2091261"/>
            <a:ext cx="11479823" cy="1077218"/>
          </a:xfrm>
          <a:prstGeom prst="rect">
            <a:avLst/>
          </a:prstGeom>
          <a:noFill/>
        </p:spPr>
        <p:txBody>
          <a:bodyPr wrap="square" rtlCol="0">
            <a:spAutoFit/>
          </a:bodyPr>
          <a:lstStyle/>
          <a:p>
            <a:r>
              <a:rPr lang="en-US" sz="1600" dirty="0" smtClean="0">
                <a:solidFill>
                  <a:schemeClr val="accent1">
                    <a:lumMod val="75000"/>
                  </a:schemeClr>
                </a:solidFill>
                <a:latin typeface="Arial" pitchFamily="34" charset="0"/>
                <a:cs typeface="Arial" pitchFamily="34" charset="0"/>
              </a:rPr>
              <a:t>6. Open the [LC_Zeros] class under the library </a:t>
            </a:r>
            <a:r>
              <a:rPr lang="en-US" sz="1600" dirty="0">
                <a:solidFill>
                  <a:schemeClr val="accent1">
                    <a:lumMod val="75000"/>
                  </a:schemeClr>
                </a:solidFill>
                <a:latin typeface="Arial" pitchFamily="34" charset="0"/>
                <a:cs typeface="Arial" pitchFamily="34" charset="0"/>
              </a:rPr>
              <a:t>[LC_Driving_Point_Impedance</a:t>
            </a:r>
            <a:r>
              <a:rPr lang="en-US" sz="1600" dirty="0" smtClean="0">
                <a:solidFill>
                  <a:schemeClr val="accent1">
                    <a:lumMod val="75000"/>
                  </a:schemeClr>
                </a:solidFill>
                <a:latin typeface="Arial" pitchFamily="34" charset="0"/>
                <a:cs typeface="Arial" pitchFamily="34" charset="0"/>
              </a:rPr>
              <a:t>]</a:t>
            </a:r>
          </a:p>
          <a:p>
            <a:endParaRPr lang="en-US" sz="1600" dirty="0" smtClean="0">
              <a:solidFill>
                <a:schemeClr val="accent1">
                  <a:lumMod val="75000"/>
                </a:schemeClr>
              </a:solidFill>
              <a:latin typeface="Arial" pitchFamily="34" charset="0"/>
              <a:cs typeface="Arial" pitchFamily="34" charset="0"/>
            </a:endParaRPr>
          </a:p>
          <a:p>
            <a:r>
              <a:rPr lang="en-US" sz="1600" dirty="0" smtClean="0">
                <a:solidFill>
                  <a:schemeClr val="accent1">
                    <a:lumMod val="75000"/>
                  </a:schemeClr>
                </a:solidFill>
                <a:latin typeface="Arial" pitchFamily="34" charset="0"/>
                <a:cs typeface="Arial" pitchFamily="34" charset="0"/>
              </a:rPr>
              <a:t>7. Go to Modelica&gt;Electrical&gt;analog and drop 2 Capacitors (C1 = 4F and C2 = 1F) and 2 Inductors(L1 = 0.5H and L2 = 0.3H) and </a:t>
            </a:r>
            <a:r>
              <a:rPr lang="en-US" sz="1600" dirty="0">
                <a:solidFill>
                  <a:schemeClr val="accent1">
                    <a:lumMod val="75000"/>
                  </a:schemeClr>
                </a:solidFill>
                <a:latin typeface="Arial" pitchFamily="34" charset="0"/>
                <a:cs typeface="Arial" pitchFamily="34" charset="0"/>
              </a:rPr>
              <a:t>voltage source </a:t>
            </a:r>
            <a:r>
              <a:rPr lang="en-US" sz="1600" dirty="0" smtClean="0">
                <a:solidFill>
                  <a:schemeClr val="accent1">
                    <a:lumMod val="75000"/>
                  </a:schemeClr>
                </a:solidFill>
                <a:latin typeface="Arial" pitchFamily="34" charset="0"/>
                <a:cs typeface="Arial" pitchFamily="34" charset="0"/>
              </a:rPr>
              <a:t>and current sources( which is found in Modelica&gt;Electrical&gt;Sources).</a:t>
            </a:r>
          </a:p>
        </p:txBody>
      </p:sp>
      <p:pic>
        <p:nvPicPr>
          <p:cNvPr id="7170" name="Picture 2" descr="C:\Users\HP\Pictures\Screenshots\Screenshot (1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016" y="467990"/>
            <a:ext cx="4237383" cy="157588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68479"/>
            <a:ext cx="6934200" cy="3689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927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11277600" cy="575310"/>
          </a:xfrm>
          <a:prstGeom prst="rect">
            <a:avLst/>
          </a:prstGeom>
        </p:spPr>
        <p:txBody>
          <a:bodyPr vert="horz" wrap="square" lIns="0" tIns="13335" rIns="0" bIns="0" rtlCol="0">
            <a:spAutoFit/>
          </a:bodyPr>
          <a:lstStyle/>
          <a:p>
            <a:pPr marL="12700">
              <a:lnSpc>
                <a:spcPct val="100000"/>
              </a:lnSpc>
              <a:spcBef>
                <a:spcPts val="105"/>
              </a:spcBef>
            </a:pPr>
            <a:r>
              <a:rPr lang="en-US" b="1" spc="-275" dirty="0" smtClean="0">
                <a:latin typeface="Palatino Linotype" pitchFamily="18" charset="0"/>
              </a:rPr>
              <a:t> </a:t>
            </a:r>
            <a:endParaRPr b="1" spc="-265" dirty="0">
              <a:latin typeface="Palatino Linotype" pitchFamily="18" charset="0"/>
            </a:endParaRPr>
          </a:p>
        </p:txBody>
      </p:sp>
      <p:sp>
        <p:nvSpPr>
          <p:cNvPr id="4" name="TextBox 3"/>
          <p:cNvSpPr txBox="1"/>
          <p:nvPr/>
        </p:nvSpPr>
        <p:spPr>
          <a:xfrm>
            <a:off x="522514" y="367659"/>
            <a:ext cx="9238426" cy="369332"/>
          </a:xfrm>
          <a:prstGeom prst="rect">
            <a:avLst/>
          </a:prstGeom>
          <a:noFill/>
        </p:spPr>
        <p:txBody>
          <a:bodyPr wrap="none" rtlCol="0">
            <a:spAutoFit/>
          </a:bodyPr>
          <a:lstStyle/>
          <a:p>
            <a:r>
              <a:rPr lang="en-US" dirty="0" smtClean="0">
                <a:solidFill>
                  <a:schemeClr val="accent1">
                    <a:lumMod val="75000"/>
                  </a:schemeClr>
                </a:solidFill>
                <a:latin typeface="Arial" pitchFamily="34" charset="0"/>
                <a:cs typeface="Arial" pitchFamily="34" charset="0"/>
              </a:rPr>
              <a:t>8. For changing the parameters left click twice on the inductor and capacitor components</a:t>
            </a:r>
            <a:endParaRPr lang="en-IN" dirty="0">
              <a:solidFill>
                <a:schemeClr val="accent1">
                  <a:lumMod val="75000"/>
                </a:schemeClr>
              </a:solidFill>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6858000" cy="5682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V="1">
            <a:off x="2133600" y="3200400"/>
            <a:ext cx="1143000" cy="7620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043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10800000" flipV="1">
            <a:off x="-8181" y="-838200"/>
            <a:ext cx="12039600" cy="567463"/>
          </a:xfrm>
          <a:prstGeom prst="rect">
            <a:avLst/>
          </a:prstGeom>
        </p:spPr>
        <p:txBody>
          <a:bodyPr vert="horz" wrap="square" lIns="0" tIns="13335" rIns="0" bIns="0" rtlCol="0">
            <a:spAutoFit/>
          </a:bodyPr>
          <a:lstStyle/>
          <a:p>
            <a:pPr marL="12700">
              <a:lnSpc>
                <a:spcPct val="100000"/>
              </a:lnSpc>
              <a:spcBef>
                <a:spcPts val="105"/>
              </a:spcBef>
            </a:pPr>
            <a:endParaRPr b="1" spc="-265" dirty="0">
              <a:latin typeface="Palatino Linotype" pitchFamily="18" charset="0"/>
            </a:endParaRPr>
          </a:p>
        </p:txBody>
      </p:sp>
      <p:sp>
        <p:nvSpPr>
          <p:cNvPr id="3" name="Rectangle 2"/>
          <p:cNvSpPr/>
          <p:nvPr/>
        </p:nvSpPr>
        <p:spPr>
          <a:xfrm>
            <a:off x="529771" y="440323"/>
            <a:ext cx="11582400" cy="338554"/>
          </a:xfrm>
          <a:prstGeom prst="rect">
            <a:avLst/>
          </a:prstGeom>
        </p:spPr>
        <p:txBody>
          <a:bodyPr wrap="square">
            <a:spAutoFit/>
          </a:bodyPr>
          <a:lstStyle/>
          <a:p>
            <a:r>
              <a:rPr lang="en-US" sz="1600" dirty="0">
                <a:solidFill>
                  <a:schemeClr val="accent1">
                    <a:lumMod val="75000"/>
                  </a:schemeClr>
                </a:solidFill>
                <a:latin typeface="Arial" pitchFamily="34" charset="0"/>
                <a:cs typeface="Arial" pitchFamily="34" charset="0"/>
              </a:rPr>
              <a:t>9. Connect all the components to the </a:t>
            </a:r>
            <a:r>
              <a:rPr lang="en-US" sz="1600" dirty="0" smtClean="0">
                <a:solidFill>
                  <a:schemeClr val="accent1">
                    <a:lumMod val="75000"/>
                  </a:schemeClr>
                </a:solidFill>
                <a:latin typeface="Arial" pitchFamily="34" charset="0"/>
                <a:cs typeface="Arial" pitchFamily="34" charset="0"/>
              </a:rPr>
              <a:t>circuit with voltage source to calculate the zeros </a:t>
            </a:r>
            <a:r>
              <a:rPr lang="en-US" sz="1600" dirty="0">
                <a:solidFill>
                  <a:schemeClr val="accent1">
                    <a:lumMod val="75000"/>
                  </a:schemeClr>
                </a:solidFill>
                <a:latin typeface="Arial" pitchFamily="34" charset="0"/>
                <a:cs typeface="Arial" pitchFamily="34" charset="0"/>
              </a:rPr>
              <a:t>shown below and press simulate option.</a:t>
            </a:r>
            <a:endParaRPr lang="en-IN" sz="1600" dirty="0">
              <a:solidFill>
                <a:schemeClr val="accent1">
                  <a:lumMod val="75000"/>
                </a:schemeClr>
              </a:solidFill>
              <a:latin typeface="Arial" pitchFamily="34" charset="0"/>
              <a:cs typeface="Arial" pitchFamily="34" charset="0"/>
            </a:endParaRPr>
          </a:p>
        </p:txBody>
      </p:sp>
      <p:grpSp>
        <p:nvGrpSpPr>
          <p:cNvPr id="7" name="object 7"/>
          <p:cNvGrpSpPr/>
          <p:nvPr/>
        </p:nvGrpSpPr>
        <p:grpSpPr>
          <a:xfrm>
            <a:off x="6330462" y="1676400"/>
            <a:ext cx="5709285" cy="2092325"/>
            <a:chOff x="6335014" y="3053333"/>
            <a:chExt cx="5709285" cy="2092325"/>
          </a:xfrm>
        </p:grpSpPr>
        <p:sp>
          <p:nvSpPr>
            <p:cNvPr id="10" name="object 8"/>
            <p:cNvSpPr/>
            <p:nvPr/>
          </p:nvSpPr>
          <p:spPr>
            <a:xfrm>
              <a:off x="6339840" y="3058159"/>
              <a:ext cx="5699760" cy="2082800"/>
            </a:xfrm>
            <a:prstGeom prst="rect">
              <a:avLst/>
            </a:prstGeom>
            <a:blipFill>
              <a:blip r:embed="rId2" cstate="print"/>
              <a:stretch>
                <a:fillRect/>
              </a:stretch>
            </a:blipFill>
          </p:spPr>
          <p:txBody>
            <a:bodyPr wrap="square" lIns="0" tIns="0" rIns="0" bIns="0" rtlCol="0"/>
            <a:lstStyle/>
            <a:p>
              <a:endParaRPr dirty="0"/>
            </a:p>
          </p:txBody>
        </p:sp>
        <p:sp>
          <p:nvSpPr>
            <p:cNvPr id="11" name="object 9"/>
            <p:cNvSpPr/>
            <p:nvPr/>
          </p:nvSpPr>
          <p:spPr>
            <a:xfrm>
              <a:off x="6335014" y="3053333"/>
              <a:ext cx="5709285" cy="2092325"/>
            </a:xfrm>
            <a:custGeom>
              <a:avLst/>
              <a:gdLst/>
              <a:ahLst/>
              <a:cxnLst/>
              <a:rect l="l" t="t" r="r" b="b"/>
              <a:pathLst>
                <a:path w="5709284" h="2092325">
                  <a:moveTo>
                    <a:pt x="0" y="2092325"/>
                  </a:moveTo>
                  <a:lnTo>
                    <a:pt x="5709285" y="2092325"/>
                  </a:lnTo>
                  <a:lnTo>
                    <a:pt x="5709285" y="0"/>
                  </a:lnTo>
                  <a:lnTo>
                    <a:pt x="0" y="0"/>
                  </a:lnTo>
                  <a:lnTo>
                    <a:pt x="0" y="2092325"/>
                  </a:lnTo>
                  <a:close/>
                </a:path>
              </a:pathLst>
            </a:custGeom>
            <a:ln w="9525">
              <a:solidFill>
                <a:srgbClr val="404040"/>
              </a:solidFill>
            </a:ln>
          </p:spPr>
          <p:txBody>
            <a:bodyPr wrap="square" lIns="0" tIns="0" rIns="0" bIns="0" rtlCol="0"/>
            <a:lstStyle/>
            <a:p>
              <a:endParaRPr dirty="0"/>
            </a:p>
          </p:txBody>
        </p:sp>
      </p:grpSp>
      <p:cxnSp>
        <p:nvCxnSpPr>
          <p:cNvPr id="13" name="Straight Arrow Connector 12"/>
          <p:cNvCxnSpPr/>
          <p:nvPr/>
        </p:nvCxnSpPr>
        <p:spPr>
          <a:xfrm>
            <a:off x="4572000" y="2514600"/>
            <a:ext cx="4613168" cy="68580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51790"/>
            <a:ext cx="4267200" cy="431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H="1">
            <a:off x="4191000" y="778877"/>
            <a:ext cx="1447800" cy="1278523"/>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5262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1277600" cy="575310"/>
          </a:xfrm>
          <a:prstGeom prst="rect">
            <a:avLst/>
          </a:prstGeom>
        </p:spPr>
        <p:txBody>
          <a:bodyPr vert="horz" wrap="square" lIns="0" tIns="13335" rIns="0" bIns="0" rtlCol="0">
            <a:spAutoFit/>
          </a:bodyPr>
          <a:lstStyle/>
          <a:p>
            <a:pPr marL="12700">
              <a:lnSpc>
                <a:spcPct val="100000"/>
              </a:lnSpc>
              <a:spcBef>
                <a:spcPts val="105"/>
              </a:spcBef>
            </a:pPr>
            <a:endParaRPr b="1" spc="-265" dirty="0">
              <a:latin typeface="Palatino Linotype" pitchFamily="18" charset="0"/>
            </a:endParaRPr>
          </a:p>
        </p:txBody>
      </p:sp>
      <p:sp>
        <p:nvSpPr>
          <p:cNvPr id="4" name="TextBox 3"/>
          <p:cNvSpPr txBox="1"/>
          <p:nvPr/>
        </p:nvSpPr>
        <p:spPr>
          <a:xfrm>
            <a:off x="533400" y="685800"/>
            <a:ext cx="242374" cy="369332"/>
          </a:xfrm>
          <a:prstGeom prst="rect">
            <a:avLst/>
          </a:prstGeom>
          <a:noFill/>
        </p:spPr>
        <p:txBody>
          <a:bodyPr wrap="none" rtlCol="0">
            <a:spAutoFit/>
          </a:bodyPr>
          <a:lstStyle/>
          <a:p>
            <a:r>
              <a:rPr lang="en-US" dirty="0" smtClean="0">
                <a:solidFill>
                  <a:schemeClr val="accent1">
                    <a:lumMod val="75000"/>
                  </a:schemeClr>
                </a:solidFill>
              </a:rPr>
              <a:t>.</a:t>
            </a:r>
            <a:endParaRPr lang="en-IN" dirty="0">
              <a:solidFill>
                <a:schemeClr val="accent1">
                  <a:lumMod val="75000"/>
                </a:schemeClr>
              </a:solidFill>
            </a:endParaRPr>
          </a:p>
        </p:txBody>
      </p:sp>
      <p:sp>
        <p:nvSpPr>
          <p:cNvPr id="15" name="TextBox 14"/>
          <p:cNvSpPr txBox="1"/>
          <p:nvPr/>
        </p:nvSpPr>
        <p:spPr>
          <a:xfrm>
            <a:off x="381000" y="568114"/>
            <a:ext cx="11696700" cy="338554"/>
          </a:xfrm>
          <a:prstGeom prst="rect">
            <a:avLst/>
          </a:prstGeom>
          <a:noFill/>
        </p:spPr>
        <p:txBody>
          <a:bodyPr wrap="square" rtlCol="0">
            <a:spAutoFit/>
          </a:bodyPr>
          <a:lstStyle/>
          <a:p>
            <a:pPr algn="just"/>
            <a:r>
              <a:rPr lang="en-US" sz="1600" dirty="0" smtClean="0">
                <a:solidFill>
                  <a:schemeClr val="accent1">
                    <a:lumMod val="75000"/>
                  </a:schemeClr>
                </a:solidFill>
                <a:latin typeface="Arial" pitchFamily="34" charset="0"/>
                <a:cs typeface="Arial" pitchFamily="34" charset="0"/>
              </a:rPr>
              <a:t>10. When it is in simulation, Go to</a:t>
            </a:r>
            <a:r>
              <a:rPr lang="en-US" sz="1600" i="1" dirty="0" smtClean="0">
                <a:solidFill>
                  <a:schemeClr val="accent1">
                    <a:lumMod val="75000"/>
                  </a:schemeClr>
                </a:solidFill>
                <a:latin typeface="Arial" pitchFamily="34" charset="0"/>
                <a:cs typeface="Arial" pitchFamily="34" charset="0"/>
              </a:rPr>
              <a:t> Simulation </a:t>
            </a:r>
            <a:r>
              <a:rPr lang="en-US" sz="1600" dirty="0" smtClean="0">
                <a:solidFill>
                  <a:schemeClr val="accent1">
                    <a:lumMod val="75000"/>
                  </a:schemeClr>
                </a:solidFill>
                <a:latin typeface="Arial" pitchFamily="34" charset="0"/>
                <a:cs typeface="Arial" pitchFamily="34" charset="0"/>
              </a:rPr>
              <a:t>&gt; </a:t>
            </a:r>
            <a:r>
              <a:rPr lang="en-US" sz="1600" i="1" dirty="0" smtClean="0">
                <a:solidFill>
                  <a:schemeClr val="accent1">
                    <a:lumMod val="75000"/>
                  </a:schemeClr>
                </a:solidFill>
                <a:latin typeface="Arial" pitchFamily="34" charset="0"/>
                <a:cs typeface="Arial" pitchFamily="34" charset="0"/>
              </a:rPr>
              <a:t>Compute Zeros and Poles </a:t>
            </a:r>
            <a:r>
              <a:rPr lang="en-US" sz="1600" dirty="0" smtClean="0">
                <a:solidFill>
                  <a:schemeClr val="accent1">
                    <a:lumMod val="75000"/>
                  </a:schemeClr>
                </a:solidFill>
                <a:latin typeface="Arial" pitchFamily="34" charset="0"/>
                <a:cs typeface="Arial" pitchFamily="34" charset="0"/>
              </a:rPr>
              <a:t>and Click on It. </a:t>
            </a:r>
          </a:p>
        </p:txBody>
      </p:sp>
      <p:pic>
        <p:nvPicPr>
          <p:cNvPr id="9219" name="Picture 3" descr="C:\Users\HP\Pictures\Screenshots\Screenshot (1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55132"/>
            <a:ext cx="9753600" cy="484347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4405085" y="966475"/>
            <a:ext cx="2910114" cy="3329754"/>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32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1277600" cy="575310"/>
          </a:xfrm>
          <a:prstGeom prst="rect">
            <a:avLst/>
          </a:prstGeom>
        </p:spPr>
        <p:txBody>
          <a:bodyPr vert="horz" wrap="square" lIns="0" tIns="13335" rIns="0" bIns="0" rtlCol="0">
            <a:spAutoFit/>
          </a:bodyPr>
          <a:lstStyle/>
          <a:p>
            <a:pPr marL="12700">
              <a:lnSpc>
                <a:spcPct val="100000"/>
              </a:lnSpc>
              <a:spcBef>
                <a:spcPts val="105"/>
              </a:spcBef>
            </a:pPr>
            <a:endParaRPr b="1" spc="-265" dirty="0">
              <a:latin typeface="Palatino Linotype" pitchFamily="18" charset="0"/>
            </a:endParaRPr>
          </a:p>
        </p:txBody>
      </p:sp>
      <p:sp>
        <p:nvSpPr>
          <p:cNvPr id="4" name="TextBox 3"/>
          <p:cNvSpPr txBox="1"/>
          <p:nvPr/>
        </p:nvSpPr>
        <p:spPr>
          <a:xfrm>
            <a:off x="533399" y="685800"/>
            <a:ext cx="11658599" cy="677108"/>
          </a:xfrm>
          <a:prstGeom prst="rect">
            <a:avLst/>
          </a:prstGeom>
          <a:noFill/>
        </p:spPr>
        <p:txBody>
          <a:bodyPr wrap="square" rtlCol="0">
            <a:spAutoFit/>
          </a:bodyPr>
          <a:lstStyle/>
          <a:p>
            <a:r>
              <a:rPr lang="en-US" sz="2000" dirty="0" smtClean="0">
                <a:solidFill>
                  <a:schemeClr val="accent1">
                    <a:lumMod val="75000"/>
                  </a:schemeClr>
                </a:solidFill>
              </a:rPr>
              <a:t>11. After Pressing the Compute Zeros and Poles, We get the  window below and Click ‘Ok’ .</a:t>
            </a:r>
            <a:endParaRPr lang="en-US" sz="2000" b="1" dirty="0" smtClean="0">
              <a:solidFill>
                <a:schemeClr val="accent1">
                  <a:lumMod val="75000"/>
                </a:schemeClr>
              </a:solidFill>
            </a:endParaRPr>
          </a:p>
          <a:p>
            <a:r>
              <a:rPr lang="en-US" dirty="0" smtClean="0">
                <a:solidFill>
                  <a:schemeClr val="accent1">
                    <a:lumMod val="75000"/>
                  </a:schemeClr>
                </a:solidFill>
              </a:rPr>
              <a:t>.</a:t>
            </a:r>
            <a:endParaRPr lang="en-IN" dirty="0">
              <a:solidFill>
                <a:schemeClr val="accent1">
                  <a:lumMod val="75000"/>
                </a:schemeClr>
              </a:solidFill>
            </a:endParaRPr>
          </a:p>
        </p:txBody>
      </p:sp>
      <p:pic>
        <p:nvPicPr>
          <p:cNvPr id="10242" name="Picture 2" descr="C:\Users\HP\Pictures\Screenshots\Screenshot (1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295" y="1332131"/>
            <a:ext cx="10542105" cy="514486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495800" y="1008965"/>
            <a:ext cx="2971800" cy="5010835"/>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25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1277600" cy="575310"/>
          </a:xfrm>
          <a:prstGeom prst="rect">
            <a:avLst/>
          </a:prstGeom>
        </p:spPr>
        <p:txBody>
          <a:bodyPr vert="horz" wrap="square" lIns="0" tIns="13335" rIns="0" bIns="0" rtlCol="0">
            <a:spAutoFit/>
          </a:bodyPr>
          <a:lstStyle/>
          <a:p>
            <a:pPr marL="12700">
              <a:lnSpc>
                <a:spcPct val="100000"/>
              </a:lnSpc>
              <a:spcBef>
                <a:spcPts val="105"/>
              </a:spcBef>
            </a:pPr>
            <a:r>
              <a:rPr lang="en-US" b="1" spc="-275" dirty="0" smtClean="0">
                <a:latin typeface="Palatino Linotype" pitchFamily="18" charset="0"/>
              </a:rPr>
              <a:t> </a:t>
            </a:r>
            <a:endParaRPr b="1" spc="-265" dirty="0">
              <a:latin typeface="Palatino Linotype" pitchFamily="18" charset="0"/>
            </a:endParaRPr>
          </a:p>
        </p:txBody>
      </p:sp>
      <p:sp>
        <p:nvSpPr>
          <p:cNvPr id="6" name="Rectangle 5"/>
          <p:cNvSpPr/>
          <p:nvPr/>
        </p:nvSpPr>
        <p:spPr>
          <a:xfrm>
            <a:off x="486088" y="593846"/>
            <a:ext cx="11553370" cy="338554"/>
          </a:xfrm>
          <a:prstGeom prst="rect">
            <a:avLst/>
          </a:prstGeom>
        </p:spPr>
        <p:txBody>
          <a:bodyPr wrap="square">
            <a:spAutoFit/>
          </a:bodyPr>
          <a:lstStyle/>
          <a:p>
            <a:r>
              <a:rPr lang="en-US" sz="1600" dirty="0">
                <a:solidFill>
                  <a:schemeClr val="accent1">
                    <a:lumMod val="75000"/>
                  </a:schemeClr>
                </a:solidFill>
                <a:latin typeface="Arial" pitchFamily="34" charset="0"/>
                <a:cs typeface="Arial" pitchFamily="34" charset="0"/>
              </a:rPr>
              <a:t>12</a:t>
            </a:r>
            <a:r>
              <a:rPr lang="en-US" sz="1600" dirty="0" smtClean="0">
                <a:solidFill>
                  <a:schemeClr val="accent1">
                    <a:lumMod val="75000"/>
                  </a:schemeClr>
                </a:solidFill>
                <a:latin typeface="Arial" pitchFamily="34" charset="0"/>
                <a:cs typeface="Arial" pitchFamily="34" charset="0"/>
              </a:rPr>
              <a:t>.  When Compute Zeros and Poles are Clicked, The Zeros are Plotted on the Graph with values 0 + 0.5i and 0 - 0.5i</a:t>
            </a:r>
            <a:endParaRPr lang="en-IN" sz="1600" dirty="0">
              <a:latin typeface="Arial" pitchFamily="34" charset="0"/>
              <a:cs typeface="Arial" pitchFamily="34" charset="0"/>
            </a:endParaRPr>
          </a:p>
        </p:txBody>
      </p:sp>
      <p:pic>
        <p:nvPicPr>
          <p:cNvPr id="11266" name="Picture 2" descr="C:\Users\HP\Pictures\Screenshots\Screenshot (1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88" y="1295400"/>
            <a:ext cx="11274112"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83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4212" y="-872263"/>
            <a:ext cx="7826374" cy="872263"/>
          </a:xfrm>
          <a:prstGeom prst="rect">
            <a:avLst/>
          </a:prstGeom>
        </p:spPr>
        <p:txBody>
          <a:bodyPr vert="horz" wrap="square" lIns="0" tIns="13335" rIns="0" bIns="0" rtlCol="0">
            <a:spAutoFit/>
          </a:bodyPr>
          <a:lstStyle/>
          <a:p>
            <a:pPr marL="12700">
              <a:lnSpc>
                <a:spcPct val="100000"/>
              </a:lnSpc>
              <a:spcBef>
                <a:spcPts val="105"/>
              </a:spcBef>
            </a:pPr>
            <a:endParaRPr b="1" u="sng" dirty="0">
              <a:solidFill>
                <a:schemeClr val="accent1">
                  <a:lumMod val="75000"/>
                </a:schemeClr>
              </a:solidFill>
              <a:latin typeface="HP Simplified Light" pitchFamily="34" charset="0"/>
              <a:cs typeface="Microsoft Tai Le" pitchFamily="34" charset="0"/>
            </a:endParaRPr>
          </a:p>
        </p:txBody>
      </p:sp>
      <p:sp>
        <p:nvSpPr>
          <p:cNvPr id="9" name="TextBox 8"/>
          <p:cNvSpPr txBox="1"/>
          <p:nvPr/>
        </p:nvSpPr>
        <p:spPr>
          <a:xfrm>
            <a:off x="533400" y="1447800"/>
            <a:ext cx="10896600" cy="523220"/>
          </a:xfrm>
          <a:prstGeom prst="rect">
            <a:avLst/>
          </a:prstGeom>
          <a:noFill/>
        </p:spPr>
        <p:txBody>
          <a:bodyPr wrap="square" rtlCol="0">
            <a:spAutoFit/>
          </a:bodyPr>
          <a:lstStyle/>
          <a:p>
            <a:pPr algn="just"/>
            <a:endParaRPr lang="en-IN" sz="2800" dirty="0"/>
          </a:p>
        </p:txBody>
      </p:sp>
      <p:sp>
        <p:nvSpPr>
          <p:cNvPr id="11" name="Rectangle 10"/>
          <p:cNvSpPr/>
          <p:nvPr/>
        </p:nvSpPr>
        <p:spPr>
          <a:xfrm>
            <a:off x="413237" y="3090296"/>
            <a:ext cx="11811000" cy="707886"/>
          </a:xfrm>
          <a:prstGeom prst="rect">
            <a:avLst/>
          </a:prstGeom>
        </p:spPr>
        <p:txBody>
          <a:bodyPr wrap="square">
            <a:spAutoFit/>
          </a:bodyPr>
          <a:lstStyle/>
          <a:p>
            <a:endParaRPr lang="en-IN" sz="4000" b="1" u="sng" dirty="0">
              <a:solidFill>
                <a:schemeClr val="accent1">
                  <a:lumMod val="75000"/>
                </a:schemeClr>
              </a:solidFill>
              <a:latin typeface="HP Simplified Light" pitchFamily="34" charset="0"/>
            </a:endParaRPr>
          </a:p>
        </p:txBody>
      </p:sp>
      <p:sp>
        <p:nvSpPr>
          <p:cNvPr id="5" name="Rectangle 4"/>
          <p:cNvSpPr/>
          <p:nvPr/>
        </p:nvSpPr>
        <p:spPr>
          <a:xfrm>
            <a:off x="413237" y="416903"/>
            <a:ext cx="11443676" cy="584775"/>
          </a:xfrm>
          <a:prstGeom prst="rect">
            <a:avLst/>
          </a:prstGeom>
        </p:spPr>
        <p:txBody>
          <a:bodyPr wrap="square">
            <a:spAutoFit/>
          </a:bodyPr>
          <a:lstStyle/>
          <a:p>
            <a:r>
              <a:rPr lang="en-US" sz="1600" dirty="0">
                <a:solidFill>
                  <a:schemeClr val="accent1">
                    <a:lumMod val="75000"/>
                  </a:schemeClr>
                </a:solidFill>
                <a:latin typeface="Arial" pitchFamily="34" charset="0"/>
                <a:cs typeface="Arial" pitchFamily="34" charset="0"/>
              </a:rPr>
              <a:t>13. </a:t>
            </a:r>
            <a:r>
              <a:rPr lang="en-US" sz="1600" dirty="0" smtClean="0">
                <a:solidFill>
                  <a:schemeClr val="accent1">
                    <a:lumMod val="75000"/>
                  </a:schemeClr>
                </a:solidFill>
                <a:latin typeface="Arial" pitchFamily="34" charset="0"/>
                <a:cs typeface="Arial" pitchFamily="34" charset="0"/>
              </a:rPr>
              <a:t>Next, We need to Calculate The Poles of the given LC Driving Point Impedance by connecting the current source across the circuit. So, we draw the circuit as shown in the figure below in class [LC_Poles] and Press simulate.   </a:t>
            </a:r>
            <a:endParaRPr lang="en-IN" sz="1600" dirty="0">
              <a:latin typeface="Arial" pitchFamily="34" charset="0"/>
              <a:cs typeface="Arial" pitchFamily="34" charset="0"/>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736" y="3153922"/>
            <a:ext cx="5724525"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C:\Users\HP\Pictures\Screenshots\Screenshot (1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71020"/>
            <a:ext cx="5181599" cy="46583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4419600" y="1280506"/>
            <a:ext cx="990600" cy="1005494"/>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315857" y="2769482"/>
            <a:ext cx="3846998" cy="205740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57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894" y="-567463"/>
            <a:ext cx="9274175" cy="567463"/>
          </a:xfrm>
          <a:prstGeom prst="rect">
            <a:avLst/>
          </a:prstGeom>
        </p:spPr>
        <p:txBody>
          <a:bodyPr vert="horz" wrap="square" lIns="0" tIns="13335" rIns="0" bIns="0" rtlCol="0">
            <a:spAutoFit/>
          </a:bodyPr>
          <a:lstStyle/>
          <a:p>
            <a:pPr marL="12700">
              <a:lnSpc>
                <a:spcPct val="100000"/>
              </a:lnSpc>
              <a:spcBef>
                <a:spcPts val="105"/>
              </a:spcBef>
            </a:pPr>
            <a:endParaRPr b="1" u="sng" dirty="0">
              <a:solidFill>
                <a:schemeClr val="accent1">
                  <a:lumMod val="75000"/>
                </a:schemeClr>
              </a:solidFill>
              <a:latin typeface="HP Simplified Light" pitchFamily="34" charset="0"/>
              <a:cs typeface="Microsoft Tai Le" pitchFamily="34" charset="0"/>
            </a:endParaRPr>
          </a:p>
        </p:txBody>
      </p:sp>
      <p:sp>
        <p:nvSpPr>
          <p:cNvPr id="9" name="TextBox 8"/>
          <p:cNvSpPr txBox="1"/>
          <p:nvPr/>
        </p:nvSpPr>
        <p:spPr>
          <a:xfrm>
            <a:off x="533400" y="1447800"/>
            <a:ext cx="10896600" cy="523220"/>
          </a:xfrm>
          <a:prstGeom prst="rect">
            <a:avLst/>
          </a:prstGeom>
          <a:noFill/>
        </p:spPr>
        <p:txBody>
          <a:bodyPr wrap="square" rtlCol="0">
            <a:spAutoFit/>
          </a:bodyPr>
          <a:lstStyle/>
          <a:p>
            <a:pPr algn="just"/>
            <a:endParaRPr lang="en-IN" sz="2800" dirty="0"/>
          </a:p>
        </p:txBody>
      </p:sp>
      <p:sp>
        <p:nvSpPr>
          <p:cNvPr id="11" name="Rectangle 10"/>
          <p:cNvSpPr/>
          <p:nvPr/>
        </p:nvSpPr>
        <p:spPr>
          <a:xfrm>
            <a:off x="413237" y="3090296"/>
            <a:ext cx="11811000" cy="707886"/>
          </a:xfrm>
          <a:prstGeom prst="rect">
            <a:avLst/>
          </a:prstGeom>
        </p:spPr>
        <p:txBody>
          <a:bodyPr wrap="square">
            <a:spAutoFit/>
          </a:bodyPr>
          <a:lstStyle/>
          <a:p>
            <a:endParaRPr lang="en-IN" sz="4000" b="1" u="sng" dirty="0">
              <a:solidFill>
                <a:schemeClr val="accent1">
                  <a:lumMod val="75000"/>
                </a:schemeClr>
              </a:solidFill>
              <a:latin typeface="HP Simplified Light" pitchFamily="34" charset="0"/>
            </a:endParaRPr>
          </a:p>
        </p:txBody>
      </p:sp>
      <p:sp>
        <p:nvSpPr>
          <p:cNvPr id="5" name="Rectangle 4"/>
          <p:cNvSpPr/>
          <p:nvPr/>
        </p:nvSpPr>
        <p:spPr>
          <a:xfrm>
            <a:off x="413237" y="695731"/>
            <a:ext cx="11443676" cy="338554"/>
          </a:xfrm>
          <a:prstGeom prst="rect">
            <a:avLst/>
          </a:prstGeom>
        </p:spPr>
        <p:txBody>
          <a:bodyPr wrap="square">
            <a:spAutoFit/>
          </a:bodyPr>
          <a:lstStyle/>
          <a:p>
            <a:r>
              <a:rPr lang="en-US" sz="1600" dirty="0" smtClean="0">
                <a:solidFill>
                  <a:schemeClr val="accent1">
                    <a:lumMod val="75000"/>
                  </a:schemeClr>
                </a:solidFill>
                <a:latin typeface="Arial" pitchFamily="34" charset="0"/>
                <a:cs typeface="Arial" pitchFamily="34" charset="0"/>
              </a:rPr>
              <a:t>14 . When Simulation is running, Go to Simulation &gt; Compute Poles and Zeros and click on   it.</a:t>
            </a:r>
            <a:endParaRPr lang="en-IN" sz="1600" b="1" dirty="0">
              <a:latin typeface="Arial" pitchFamily="34" charset="0"/>
              <a:cs typeface="Arial" pitchFamily="34" charset="0"/>
            </a:endParaRPr>
          </a:p>
        </p:txBody>
      </p:sp>
      <p:pic>
        <p:nvPicPr>
          <p:cNvPr id="14338" name="Picture 2" descr="C:\Users\HP\Pictures\Screenshots\Screenshot (1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799"/>
            <a:ext cx="10744200" cy="510540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3390900" y="1111229"/>
            <a:ext cx="5181600" cy="3391452"/>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13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9274175" cy="567463"/>
          </a:xfrm>
          <a:prstGeom prst="rect">
            <a:avLst/>
          </a:prstGeom>
        </p:spPr>
        <p:txBody>
          <a:bodyPr vert="horz" wrap="square" lIns="0" tIns="13335" rIns="0" bIns="0" rtlCol="0">
            <a:spAutoFit/>
          </a:bodyPr>
          <a:lstStyle/>
          <a:p>
            <a:pPr marL="12700">
              <a:lnSpc>
                <a:spcPct val="100000"/>
              </a:lnSpc>
              <a:spcBef>
                <a:spcPts val="105"/>
              </a:spcBef>
            </a:pPr>
            <a:endParaRPr b="1" u="sng" dirty="0">
              <a:solidFill>
                <a:schemeClr val="accent1">
                  <a:lumMod val="75000"/>
                </a:schemeClr>
              </a:solidFill>
              <a:latin typeface="HP Simplified Light" pitchFamily="34" charset="0"/>
              <a:cs typeface="Microsoft Tai Le" pitchFamily="34" charset="0"/>
            </a:endParaRPr>
          </a:p>
        </p:txBody>
      </p:sp>
      <p:sp>
        <p:nvSpPr>
          <p:cNvPr id="9" name="TextBox 8"/>
          <p:cNvSpPr txBox="1"/>
          <p:nvPr/>
        </p:nvSpPr>
        <p:spPr>
          <a:xfrm>
            <a:off x="533400" y="1447800"/>
            <a:ext cx="10896600" cy="523220"/>
          </a:xfrm>
          <a:prstGeom prst="rect">
            <a:avLst/>
          </a:prstGeom>
          <a:noFill/>
        </p:spPr>
        <p:txBody>
          <a:bodyPr wrap="square" rtlCol="0">
            <a:spAutoFit/>
          </a:bodyPr>
          <a:lstStyle/>
          <a:p>
            <a:pPr algn="just"/>
            <a:endParaRPr lang="en-IN" sz="2800" dirty="0"/>
          </a:p>
        </p:txBody>
      </p:sp>
      <p:sp>
        <p:nvSpPr>
          <p:cNvPr id="11" name="Rectangle 10"/>
          <p:cNvSpPr/>
          <p:nvPr/>
        </p:nvSpPr>
        <p:spPr>
          <a:xfrm>
            <a:off x="413237" y="3090296"/>
            <a:ext cx="11811000" cy="707886"/>
          </a:xfrm>
          <a:prstGeom prst="rect">
            <a:avLst/>
          </a:prstGeom>
        </p:spPr>
        <p:txBody>
          <a:bodyPr wrap="square">
            <a:spAutoFit/>
          </a:bodyPr>
          <a:lstStyle/>
          <a:p>
            <a:endParaRPr lang="en-IN" sz="4000" b="1" u="sng" dirty="0">
              <a:solidFill>
                <a:schemeClr val="accent1">
                  <a:lumMod val="75000"/>
                </a:schemeClr>
              </a:solidFill>
              <a:latin typeface="HP Simplified Light" pitchFamily="34" charset="0"/>
            </a:endParaRPr>
          </a:p>
        </p:txBody>
      </p:sp>
      <p:sp>
        <p:nvSpPr>
          <p:cNvPr id="5" name="Rectangle 4"/>
          <p:cNvSpPr/>
          <p:nvPr/>
        </p:nvSpPr>
        <p:spPr>
          <a:xfrm>
            <a:off x="413237" y="695731"/>
            <a:ext cx="11443676" cy="338554"/>
          </a:xfrm>
          <a:prstGeom prst="rect">
            <a:avLst/>
          </a:prstGeom>
        </p:spPr>
        <p:txBody>
          <a:bodyPr wrap="square">
            <a:spAutoFit/>
          </a:bodyPr>
          <a:lstStyle/>
          <a:p>
            <a:r>
              <a:rPr lang="en-US" sz="1600" dirty="0" smtClean="0">
                <a:solidFill>
                  <a:schemeClr val="accent1">
                    <a:lumMod val="75000"/>
                  </a:schemeClr>
                </a:solidFill>
                <a:latin typeface="Arial" pitchFamily="34" charset="0"/>
                <a:cs typeface="Arial" pitchFamily="34" charset="0"/>
              </a:rPr>
              <a:t>15. After Clicking On simulate, Go to </a:t>
            </a:r>
            <a:r>
              <a:rPr lang="en-US" sz="1600" i="1" dirty="0" smtClean="0">
                <a:solidFill>
                  <a:schemeClr val="accent1">
                    <a:lumMod val="75000"/>
                  </a:schemeClr>
                </a:solidFill>
                <a:latin typeface="Arial" pitchFamily="34" charset="0"/>
                <a:cs typeface="Arial" pitchFamily="34" charset="0"/>
              </a:rPr>
              <a:t>Simulation &gt; Compute Zeros</a:t>
            </a:r>
            <a:r>
              <a:rPr lang="en-US" sz="1600" dirty="0" smtClean="0">
                <a:solidFill>
                  <a:schemeClr val="accent1">
                    <a:lumMod val="75000"/>
                  </a:schemeClr>
                </a:solidFill>
                <a:latin typeface="Arial" pitchFamily="34" charset="0"/>
                <a:cs typeface="Arial" pitchFamily="34" charset="0"/>
              </a:rPr>
              <a:t> and Poles and Click on it.</a:t>
            </a:r>
            <a:endParaRPr lang="en-IN" sz="1600" b="1" dirty="0">
              <a:latin typeface="Arial" pitchFamily="34" charset="0"/>
              <a:cs typeface="Arial" pitchFamily="34" charset="0"/>
            </a:endParaRPr>
          </a:p>
        </p:txBody>
      </p:sp>
      <p:pic>
        <p:nvPicPr>
          <p:cNvPr id="13314" name="Picture 2" descr="C:\Users\HP\Pictures\Screenshots\Screenshot (1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509" y="1526310"/>
            <a:ext cx="10321132" cy="44934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5334000" y="1157396"/>
            <a:ext cx="1905000" cy="4252804"/>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002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6143" y="-838200"/>
            <a:ext cx="9274175" cy="567463"/>
          </a:xfrm>
          <a:prstGeom prst="rect">
            <a:avLst/>
          </a:prstGeom>
        </p:spPr>
        <p:txBody>
          <a:bodyPr vert="horz" wrap="square" lIns="0" tIns="13335" rIns="0" bIns="0" rtlCol="0">
            <a:spAutoFit/>
          </a:bodyPr>
          <a:lstStyle/>
          <a:p>
            <a:pPr marL="12700">
              <a:lnSpc>
                <a:spcPct val="100000"/>
              </a:lnSpc>
              <a:spcBef>
                <a:spcPts val="105"/>
              </a:spcBef>
            </a:pPr>
            <a:endParaRPr b="1" u="sng" dirty="0">
              <a:solidFill>
                <a:schemeClr val="accent1">
                  <a:lumMod val="75000"/>
                </a:schemeClr>
              </a:solidFill>
              <a:latin typeface="HP Simplified Light" pitchFamily="34" charset="0"/>
              <a:cs typeface="Microsoft Tai Le" pitchFamily="34" charset="0"/>
            </a:endParaRPr>
          </a:p>
        </p:txBody>
      </p:sp>
      <p:sp>
        <p:nvSpPr>
          <p:cNvPr id="9" name="TextBox 8"/>
          <p:cNvSpPr txBox="1"/>
          <p:nvPr/>
        </p:nvSpPr>
        <p:spPr>
          <a:xfrm>
            <a:off x="533400" y="1447800"/>
            <a:ext cx="10896600" cy="523220"/>
          </a:xfrm>
          <a:prstGeom prst="rect">
            <a:avLst/>
          </a:prstGeom>
          <a:noFill/>
        </p:spPr>
        <p:txBody>
          <a:bodyPr wrap="square" rtlCol="0">
            <a:spAutoFit/>
          </a:bodyPr>
          <a:lstStyle/>
          <a:p>
            <a:pPr algn="just"/>
            <a:endParaRPr lang="en-IN" sz="2800" dirty="0"/>
          </a:p>
        </p:txBody>
      </p:sp>
      <p:sp>
        <p:nvSpPr>
          <p:cNvPr id="11" name="Rectangle 10"/>
          <p:cNvSpPr/>
          <p:nvPr/>
        </p:nvSpPr>
        <p:spPr>
          <a:xfrm>
            <a:off x="413237" y="3090296"/>
            <a:ext cx="11811000" cy="707886"/>
          </a:xfrm>
          <a:prstGeom prst="rect">
            <a:avLst/>
          </a:prstGeom>
        </p:spPr>
        <p:txBody>
          <a:bodyPr wrap="square">
            <a:spAutoFit/>
          </a:bodyPr>
          <a:lstStyle/>
          <a:p>
            <a:endParaRPr lang="en-IN" sz="4000" b="1" u="sng" dirty="0">
              <a:solidFill>
                <a:schemeClr val="accent1">
                  <a:lumMod val="75000"/>
                </a:schemeClr>
              </a:solidFill>
              <a:latin typeface="HP Simplified Light" pitchFamily="34" charset="0"/>
            </a:endParaRPr>
          </a:p>
        </p:txBody>
      </p:sp>
      <p:sp>
        <p:nvSpPr>
          <p:cNvPr id="5" name="Rectangle 4"/>
          <p:cNvSpPr/>
          <p:nvPr/>
        </p:nvSpPr>
        <p:spPr>
          <a:xfrm>
            <a:off x="413237" y="510985"/>
            <a:ext cx="11443676" cy="338554"/>
          </a:xfrm>
          <a:prstGeom prst="rect">
            <a:avLst/>
          </a:prstGeom>
        </p:spPr>
        <p:txBody>
          <a:bodyPr wrap="square">
            <a:spAutoFit/>
          </a:bodyPr>
          <a:lstStyle/>
          <a:p>
            <a:r>
              <a:rPr lang="en-US" sz="1600" dirty="0" smtClean="0">
                <a:solidFill>
                  <a:schemeClr val="accent1">
                    <a:lumMod val="75000"/>
                  </a:schemeClr>
                </a:solidFill>
                <a:latin typeface="Arial" pitchFamily="34" charset="0"/>
                <a:cs typeface="Arial" pitchFamily="34" charset="0"/>
              </a:rPr>
              <a:t>16. The Poles are Plotted on the graph as shown in figure where the value of pole </a:t>
            </a:r>
            <a:r>
              <a:rPr lang="en-US" sz="1600" b="1" dirty="0" smtClean="0">
                <a:solidFill>
                  <a:schemeClr val="accent1">
                    <a:lumMod val="75000"/>
                  </a:schemeClr>
                </a:solidFill>
                <a:latin typeface="Arial" pitchFamily="34" charset="0"/>
                <a:cs typeface="Arial" pitchFamily="34" charset="0"/>
              </a:rPr>
              <a:t>s = 0</a:t>
            </a:r>
            <a:endParaRPr lang="en-IN" sz="1600" b="1" dirty="0">
              <a:latin typeface="Arial" pitchFamily="34" charset="0"/>
              <a:cs typeface="Arial"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10668000" cy="540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122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0576" y="762000"/>
            <a:ext cx="6834635" cy="2475678"/>
          </a:xfrm>
          <a:prstGeom prst="rect">
            <a:avLst/>
          </a:prstGeom>
        </p:spPr>
        <p:txBody>
          <a:bodyPr vert="horz" wrap="square" lIns="0" tIns="13335" rIns="0" bIns="0" rtlCol="0">
            <a:spAutoFit/>
          </a:bodyPr>
          <a:lstStyle/>
          <a:p>
            <a:pPr marR="5080" algn="ctr">
              <a:lnSpc>
                <a:spcPct val="100000"/>
              </a:lnSpc>
              <a:spcBef>
                <a:spcPts val="105"/>
              </a:spcBef>
            </a:pPr>
            <a:r>
              <a:rPr lang="en-US" sz="4000" b="1" spc="-185" dirty="0" smtClean="0">
                <a:latin typeface="HP Simplified Light" pitchFamily="34" charset="0"/>
              </a:rPr>
              <a:t>TO STUDY AND VERIFY </a:t>
            </a:r>
            <a:r>
              <a:rPr lang="en-US" sz="4000" b="1" spc="-185" dirty="0" smtClean="0">
                <a:solidFill>
                  <a:schemeClr val="accent1">
                    <a:lumMod val="75000"/>
                  </a:schemeClr>
                </a:solidFill>
                <a:latin typeface="HP Simplified Light" pitchFamily="34" charset="0"/>
              </a:rPr>
              <a:t>SUPERPOSITION</a:t>
            </a:r>
            <a:r>
              <a:rPr lang="en-US" sz="4000" b="1" spc="-185" dirty="0" smtClean="0">
                <a:latin typeface="HP Simplified Light" pitchFamily="34" charset="0"/>
              </a:rPr>
              <a:t> THEOREM AND MAXIMUM POWER TRANSFER THEOREM</a:t>
            </a:r>
            <a:endParaRPr sz="4000" b="1" dirty="0">
              <a:latin typeface="HP Simplified Light" pitchFamily="34" charset="0"/>
            </a:endParaRPr>
          </a:p>
        </p:txBody>
      </p:sp>
      <p:sp>
        <p:nvSpPr>
          <p:cNvPr id="4" name="object 4"/>
          <p:cNvSpPr/>
          <p:nvPr/>
        </p:nvSpPr>
        <p:spPr>
          <a:xfrm>
            <a:off x="1330576" y="937929"/>
            <a:ext cx="3810000" cy="4498200"/>
          </a:xfrm>
          <a:prstGeom prst="rect">
            <a:avLst/>
          </a:prstGeom>
          <a:blipFill>
            <a:blip r:embed="rId2" cstate="print"/>
            <a:stretch>
              <a:fillRect/>
            </a:stretch>
          </a:blipFill>
        </p:spPr>
        <p:txBody>
          <a:bodyPr wrap="square" lIns="0" tIns="0" rIns="0" bIns="0" rtlCol="0"/>
          <a:lstStyle/>
          <a:p>
            <a:endParaRPr dirty="0"/>
          </a:p>
        </p:txBody>
      </p:sp>
      <p:sp>
        <p:nvSpPr>
          <p:cNvPr id="7" name="object 7"/>
          <p:cNvSpPr/>
          <p:nvPr/>
        </p:nvSpPr>
        <p:spPr>
          <a:xfrm>
            <a:off x="96981" y="1565501"/>
            <a:ext cx="129309" cy="3757476"/>
          </a:xfrm>
          <a:prstGeom prst="rect">
            <a:avLst/>
          </a:prstGeom>
          <a:blipFill>
            <a:blip r:embed="rId3" cstate="print"/>
            <a:stretch>
              <a:fillRect/>
            </a:stretch>
          </a:blipFill>
        </p:spPr>
        <p:txBody>
          <a:bodyPr wrap="square" lIns="0" tIns="0" rIns="0" bIns="0" rtlCol="0"/>
          <a:lstStyle/>
          <a:p>
            <a:endParaRPr dirty="0"/>
          </a:p>
        </p:txBody>
      </p:sp>
      <p:sp>
        <p:nvSpPr>
          <p:cNvPr id="8" name="object 3"/>
          <p:cNvSpPr/>
          <p:nvPr/>
        </p:nvSpPr>
        <p:spPr>
          <a:xfrm>
            <a:off x="1981200" y="6116458"/>
            <a:ext cx="10210799" cy="741540"/>
          </a:xfrm>
          <a:prstGeom prst="rect">
            <a:avLst/>
          </a:prstGeom>
          <a:blipFill>
            <a:blip r:embed="rId4" cstate="print"/>
            <a:stretch>
              <a:fillRect/>
            </a:stretch>
          </a:blipFill>
        </p:spPr>
        <p:txBody>
          <a:bodyPr wrap="square" lIns="0" tIns="0" rIns="0" bIns="0" rtlCol="0"/>
          <a:lstStyle/>
          <a:p>
            <a:endParaRPr dirty="0"/>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00050"/>
            <a:ext cx="12191999" cy="725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431" y="709716"/>
            <a:ext cx="714533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670402"/>
            <a:ext cx="5943600" cy="4851649"/>
          </a:xfrm>
          <a:prstGeom prst="rect">
            <a:avLst/>
          </a:prstGeom>
        </p:spPr>
        <p:txBody>
          <a:bodyPr wrap="square">
            <a:spAutoFit/>
          </a:bodyPr>
          <a:lstStyle/>
          <a:p>
            <a:pPr>
              <a:lnSpc>
                <a:spcPct val="100000"/>
              </a:lnSpc>
            </a:pPr>
            <a:endParaRPr lang="en-US" dirty="0">
              <a:latin typeface="Times New Roman"/>
              <a:cs typeface="Times New Roman"/>
            </a:endParaRPr>
          </a:p>
          <a:p>
            <a:pPr>
              <a:lnSpc>
                <a:spcPct val="100000"/>
              </a:lnSpc>
            </a:pPr>
            <a:endParaRPr lang="en-US" dirty="0">
              <a:latin typeface="Times New Roman"/>
              <a:cs typeface="Times New Roman"/>
            </a:endParaRPr>
          </a:p>
          <a:p>
            <a:pPr>
              <a:lnSpc>
                <a:spcPct val="100000"/>
              </a:lnSpc>
            </a:pPr>
            <a:endParaRPr lang="en-US" dirty="0">
              <a:latin typeface="Times New Roman"/>
              <a:cs typeface="Times New Roman"/>
            </a:endParaRPr>
          </a:p>
          <a:p>
            <a:pPr>
              <a:lnSpc>
                <a:spcPct val="100000"/>
              </a:lnSpc>
            </a:pPr>
            <a:endParaRPr lang="en-US" dirty="0">
              <a:latin typeface="Times New Roman"/>
              <a:cs typeface="Times New Roman"/>
            </a:endParaRPr>
          </a:p>
          <a:p>
            <a:pPr>
              <a:lnSpc>
                <a:spcPct val="100000"/>
              </a:lnSpc>
            </a:pPr>
            <a:endParaRPr lang="en-US" dirty="0">
              <a:latin typeface="Times New Roman"/>
              <a:cs typeface="Times New Roman"/>
            </a:endParaRPr>
          </a:p>
          <a:p>
            <a:pPr>
              <a:lnSpc>
                <a:spcPct val="100000"/>
              </a:lnSpc>
            </a:pPr>
            <a:endParaRPr lang="en-US" dirty="0">
              <a:latin typeface="Times New Roman"/>
              <a:cs typeface="Times New Roman"/>
            </a:endParaRPr>
          </a:p>
          <a:p>
            <a:pPr>
              <a:lnSpc>
                <a:spcPct val="100000"/>
              </a:lnSpc>
              <a:spcBef>
                <a:spcPts val="45"/>
              </a:spcBef>
            </a:pPr>
            <a:endParaRPr lang="en-US" sz="2000" dirty="0">
              <a:latin typeface="Arial" pitchFamily="34" charset="0"/>
              <a:cs typeface="Arial" pitchFamily="34" charset="0"/>
            </a:endParaRPr>
          </a:p>
          <a:p>
            <a:pPr marL="916940" marR="880744" indent="-133985" algn="ctr">
              <a:lnSpc>
                <a:spcPct val="103000"/>
              </a:lnSpc>
            </a:pPr>
            <a:r>
              <a:rPr lang="en-US" sz="1600" b="1" spc="15" dirty="0" smtClean="0">
                <a:latin typeface="Arial" pitchFamily="34" charset="0"/>
                <a:cs typeface="Arial" pitchFamily="34" charset="0"/>
              </a:rPr>
              <a:t>   B.M.S</a:t>
            </a:r>
            <a:r>
              <a:rPr lang="en-US" sz="1600" b="1" spc="15" dirty="0">
                <a:latin typeface="Arial" pitchFamily="34" charset="0"/>
                <a:cs typeface="Arial" pitchFamily="34" charset="0"/>
              </a:rPr>
              <a:t>. </a:t>
            </a:r>
            <a:r>
              <a:rPr lang="en-US" sz="1600" b="1" spc="5" dirty="0">
                <a:latin typeface="Arial" pitchFamily="34" charset="0"/>
                <a:cs typeface="Arial" pitchFamily="34" charset="0"/>
              </a:rPr>
              <a:t>College </a:t>
            </a:r>
            <a:r>
              <a:rPr lang="en-US" sz="1600" b="1" dirty="0">
                <a:latin typeface="Arial" pitchFamily="34" charset="0"/>
                <a:cs typeface="Arial" pitchFamily="34" charset="0"/>
              </a:rPr>
              <a:t>of Engineering </a:t>
            </a:r>
            <a:r>
              <a:rPr lang="en-US" sz="1600" dirty="0">
                <a:latin typeface="Arial" pitchFamily="34" charset="0"/>
                <a:cs typeface="Arial" pitchFamily="34" charset="0"/>
              </a:rPr>
              <a:t>(</a:t>
            </a:r>
            <a:r>
              <a:rPr lang="en-US" sz="1600" b="1" dirty="0">
                <a:latin typeface="Arial" pitchFamily="34" charset="0"/>
                <a:cs typeface="Arial" pitchFamily="34" charset="0"/>
              </a:rPr>
              <a:t>BMSCE</a:t>
            </a:r>
            <a:r>
              <a:rPr lang="en-US" sz="1600" dirty="0">
                <a:latin typeface="Arial" pitchFamily="34" charset="0"/>
                <a:cs typeface="Arial" pitchFamily="34" charset="0"/>
              </a:rPr>
              <a:t>) </a:t>
            </a:r>
            <a:r>
              <a:rPr lang="en-US" sz="1600" spc="10" dirty="0">
                <a:latin typeface="Arial" pitchFamily="34" charset="0"/>
                <a:cs typeface="Arial" pitchFamily="34" charset="0"/>
              </a:rPr>
              <a:t>is  an </a:t>
            </a:r>
            <a:r>
              <a:rPr lang="en-US" sz="1600" spc="5" dirty="0">
                <a:latin typeface="Arial" pitchFamily="34" charset="0"/>
                <a:cs typeface="Arial" pitchFamily="34" charset="0"/>
              </a:rPr>
              <a:t>autonomous </a:t>
            </a:r>
            <a:r>
              <a:rPr lang="en-US" sz="1600" spc="-5" dirty="0">
                <a:latin typeface="Arial" pitchFamily="34" charset="0"/>
                <a:cs typeface="Arial" pitchFamily="34" charset="0"/>
              </a:rPr>
              <a:t>engineering </a:t>
            </a:r>
            <a:r>
              <a:rPr lang="en-US" sz="1600" spc="5" dirty="0">
                <a:latin typeface="Arial" pitchFamily="34" charset="0"/>
                <a:cs typeface="Arial" pitchFamily="34" charset="0"/>
              </a:rPr>
              <a:t>college </a:t>
            </a:r>
            <a:r>
              <a:rPr lang="en-US" sz="1600" spc="10" dirty="0">
                <a:latin typeface="Arial" pitchFamily="34" charset="0"/>
                <a:cs typeface="Arial" pitchFamily="34" charset="0"/>
              </a:rPr>
              <a:t>in  </a:t>
            </a:r>
            <a:r>
              <a:rPr lang="en-US" sz="1600" dirty="0">
                <a:latin typeface="Arial" pitchFamily="34" charset="0"/>
                <a:cs typeface="Arial" pitchFamily="34" charset="0"/>
              </a:rPr>
              <a:t>Basavangudi, Bangalore, India. </a:t>
            </a:r>
            <a:r>
              <a:rPr lang="en-US" sz="1600" spc="-10" dirty="0">
                <a:latin typeface="Arial" pitchFamily="34" charset="0"/>
                <a:cs typeface="Arial" pitchFamily="34" charset="0"/>
              </a:rPr>
              <a:t>It</a:t>
            </a:r>
            <a:r>
              <a:rPr lang="en-US" sz="1600" spc="30" dirty="0">
                <a:latin typeface="Arial" pitchFamily="34" charset="0"/>
                <a:cs typeface="Arial" pitchFamily="34" charset="0"/>
              </a:rPr>
              <a:t> </a:t>
            </a:r>
            <a:r>
              <a:rPr lang="en-US" sz="1600" spc="5" dirty="0" smtClean="0">
                <a:latin typeface="Arial" pitchFamily="34" charset="0"/>
                <a:cs typeface="Arial" pitchFamily="34" charset="0"/>
              </a:rPr>
              <a:t>was </a:t>
            </a:r>
            <a:r>
              <a:rPr lang="en-US" sz="1600" dirty="0" smtClean="0">
                <a:latin typeface="Arial" pitchFamily="34" charset="0"/>
                <a:cs typeface="Arial" pitchFamily="34" charset="0"/>
              </a:rPr>
              <a:t>started </a:t>
            </a:r>
            <a:r>
              <a:rPr lang="en-US" sz="1600" spc="15" dirty="0">
                <a:latin typeface="Arial" pitchFamily="34" charset="0"/>
                <a:cs typeface="Arial" pitchFamily="34" charset="0"/>
              </a:rPr>
              <a:t>in </a:t>
            </a:r>
            <a:r>
              <a:rPr lang="en-US" sz="1600" spc="30" dirty="0">
                <a:latin typeface="Arial" pitchFamily="34" charset="0"/>
                <a:cs typeface="Arial" pitchFamily="34" charset="0"/>
              </a:rPr>
              <a:t>1946 </a:t>
            </a:r>
            <a:r>
              <a:rPr lang="en-US" sz="1600" spc="10" dirty="0">
                <a:latin typeface="Arial" pitchFamily="34" charset="0"/>
                <a:cs typeface="Arial" pitchFamily="34" charset="0"/>
              </a:rPr>
              <a:t>by </a:t>
            </a:r>
            <a:r>
              <a:rPr lang="en-US" sz="1600" spc="10" dirty="0" smtClean="0">
                <a:latin typeface="Arial" pitchFamily="34" charset="0"/>
                <a:cs typeface="Arial" pitchFamily="34" charset="0"/>
              </a:rPr>
              <a:t>Bhusanayana</a:t>
            </a:r>
            <a:r>
              <a:rPr lang="en-US" sz="1600" spc="10" dirty="0">
                <a:latin typeface="Arial" pitchFamily="34" charset="0"/>
                <a:cs typeface="Arial" pitchFamily="34" charset="0"/>
              </a:rPr>
              <a:t> </a:t>
            </a:r>
            <a:r>
              <a:rPr lang="en-US" sz="1600" spc="10" dirty="0" smtClean="0">
                <a:latin typeface="Arial" pitchFamily="34" charset="0"/>
                <a:cs typeface="Arial" pitchFamily="34" charset="0"/>
              </a:rPr>
              <a:t>Mukundadas </a:t>
            </a:r>
            <a:r>
              <a:rPr lang="en-US" sz="1600" spc="-5" dirty="0">
                <a:latin typeface="Arial" pitchFamily="34" charset="0"/>
                <a:cs typeface="Arial" pitchFamily="34" charset="0"/>
              </a:rPr>
              <a:t>Sreenivasaiah </a:t>
            </a:r>
            <a:r>
              <a:rPr lang="en-US" sz="1600" spc="5" dirty="0">
                <a:latin typeface="Arial" pitchFamily="34" charset="0"/>
                <a:cs typeface="Arial" pitchFamily="34" charset="0"/>
              </a:rPr>
              <a:t>and </a:t>
            </a:r>
            <a:r>
              <a:rPr lang="en-US" sz="1600" spc="10" dirty="0">
                <a:latin typeface="Arial" pitchFamily="34" charset="0"/>
                <a:cs typeface="Arial" pitchFamily="34" charset="0"/>
              </a:rPr>
              <a:t>is </a:t>
            </a:r>
            <a:r>
              <a:rPr lang="en-US" sz="1600" dirty="0">
                <a:latin typeface="Arial" pitchFamily="34" charset="0"/>
                <a:cs typeface="Arial" pitchFamily="34" charset="0"/>
              </a:rPr>
              <a:t>run </a:t>
            </a:r>
            <a:r>
              <a:rPr lang="en-US" sz="1600" spc="5" dirty="0">
                <a:latin typeface="Arial" pitchFamily="34" charset="0"/>
                <a:cs typeface="Arial" pitchFamily="34" charset="0"/>
              </a:rPr>
              <a:t>by </a:t>
            </a:r>
            <a:r>
              <a:rPr lang="en-US" sz="1600" spc="10" dirty="0" smtClean="0">
                <a:latin typeface="Arial" pitchFamily="34" charset="0"/>
                <a:cs typeface="Arial" pitchFamily="34" charset="0"/>
              </a:rPr>
              <a:t>the </a:t>
            </a:r>
            <a:r>
              <a:rPr lang="en-US" sz="1600" dirty="0">
                <a:latin typeface="Arial" pitchFamily="34" charset="0"/>
                <a:cs typeface="Arial" pitchFamily="34" charset="0"/>
              </a:rPr>
              <a:t>B.M.S. </a:t>
            </a:r>
            <a:r>
              <a:rPr lang="en-US" sz="1600" spc="5" dirty="0">
                <a:latin typeface="Arial" pitchFamily="34" charset="0"/>
                <a:cs typeface="Arial" pitchFamily="34" charset="0"/>
              </a:rPr>
              <a:t>Educational </a:t>
            </a:r>
            <a:r>
              <a:rPr lang="en-US" sz="1600" spc="-15" dirty="0">
                <a:latin typeface="Arial" pitchFamily="34" charset="0"/>
                <a:cs typeface="Arial" pitchFamily="34" charset="0"/>
              </a:rPr>
              <a:t>Trust. </a:t>
            </a:r>
            <a:r>
              <a:rPr lang="en-US" sz="1600" spc="-5" dirty="0">
                <a:latin typeface="Arial" pitchFamily="34" charset="0"/>
                <a:cs typeface="Arial" pitchFamily="34" charset="0"/>
              </a:rPr>
              <a:t>It </a:t>
            </a:r>
            <a:r>
              <a:rPr lang="en-US" sz="1600" spc="10" dirty="0">
                <a:latin typeface="Arial" pitchFamily="34" charset="0"/>
                <a:cs typeface="Arial" pitchFamily="34" charset="0"/>
              </a:rPr>
              <a:t>is  </a:t>
            </a:r>
            <a:r>
              <a:rPr lang="en-US" sz="1600" spc="-5" dirty="0">
                <a:latin typeface="Arial" pitchFamily="34" charset="0"/>
                <a:cs typeface="Arial" pitchFamily="34" charset="0"/>
              </a:rPr>
              <a:t>affiliated </a:t>
            </a:r>
            <a:r>
              <a:rPr lang="en-US" sz="1600" spc="10" dirty="0">
                <a:latin typeface="Arial" pitchFamily="34" charset="0"/>
                <a:cs typeface="Arial" pitchFamily="34" charset="0"/>
              </a:rPr>
              <a:t>with </a:t>
            </a:r>
            <a:r>
              <a:rPr lang="en-US" sz="1600" spc="-5" dirty="0">
                <a:latin typeface="Arial" pitchFamily="34" charset="0"/>
                <a:cs typeface="Arial" pitchFamily="34" charset="0"/>
              </a:rPr>
              <a:t>Visvesvaraya </a:t>
            </a:r>
            <a:r>
              <a:rPr lang="en-US" sz="1600" spc="-10" dirty="0">
                <a:latin typeface="Arial" pitchFamily="34" charset="0"/>
                <a:cs typeface="Arial" pitchFamily="34" charset="0"/>
              </a:rPr>
              <a:t>Technological  </a:t>
            </a:r>
            <a:r>
              <a:rPr lang="en-US" sz="1600" spc="-5" dirty="0">
                <a:latin typeface="Arial" pitchFamily="34" charset="0"/>
                <a:cs typeface="Arial" pitchFamily="34" charset="0"/>
              </a:rPr>
              <a:t>University </a:t>
            </a:r>
            <a:r>
              <a:rPr lang="en-US" sz="1600" spc="5" dirty="0">
                <a:latin typeface="Arial" pitchFamily="34" charset="0"/>
                <a:cs typeface="Arial" pitchFamily="34" charset="0"/>
              </a:rPr>
              <a:t>and became autonomous </a:t>
            </a:r>
            <a:r>
              <a:rPr lang="en-US" sz="1600" spc="15" dirty="0">
                <a:latin typeface="Arial" pitchFamily="34" charset="0"/>
                <a:cs typeface="Arial" pitchFamily="34" charset="0"/>
              </a:rPr>
              <a:t>in  </a:t>
            </a:r>
            <a:r>
              <a:rPr lang="en-US" sz="1600" spc="25" dirty="0">
                <a:latin typeface="Arial" pitchFamily="34" charset="0"/>
                <a:cs typeface="Arial" pitchFamily="34" charset="0"/>
              </a:rPr>
              <a:t>2008. </a:t>
            </a:r>
            <a:r>
              <a:rPr lang="en-US" sz="1600" spc="5" dirty="0">
                <a:latin typeface="Arial" pitchFamily="34" charset="0"/>
                <a:cs typeface="Arial" pitchFamily="34" charset="0"/>
              </a:rPr>
              <a:t>BMSCE </a:t>
            </a:r>
            <a:r>
              <a:rPr lang="en-US" sz="1600" spc="10" dirty="0">
                <a:latin typeface="Arial" pitchFamily="34" charset="0"/>
                <a:cs typeface="Arial" pitchFamily="34" charset="0"/>
              </a:rPr>
              <a:t>is </a:t>
            </a:r>
            <a:r>
              <a:rPr lang="en-US" sz="1600" spc="5" dirty="0">
                <a:latin typeface="Arial" pitchFamily="34" charset="0"/>
                <a:cs typeface="Arial" pitchFamily="34" charset="0"/>
              </a:rPr>
              <a:t>located on </a:t>
            </a:r>
            <a:r>
              <a:rPr lang="en-US" sz="1600" dirty="0">
                <a:latin typeface="Arial" pitchFamily="34" charset="0"/>
                <a:cs typeface="Arial" pitchFamily="34" charset="0"/>
              </a:rPr>
              <a:t>Bull </a:t>
            </a:r>
            <a:r>
              <a:rPr lang="en-US" sz="1600" spc="-20" dirty="0">
                <a:latin typeface="Arial" pitchFamily="34" charset="0"/>
                <a:cs typeface="Arial" pitchFamily="34" charset="0"/>
              </a:rPr>
              <a:t>Temple  </a:t>
            </a:r>
            <a:r>
              <a:rPr lang="en-US" sz="1600" dirty="0">
                <a:latin typeface="Arial" pitchFamily="34" charset="0"/>
                <a:cs typeface="Arial" pitchFamily="34" charset="0"/>
              </a:rPr>
              <a:t>Road, Basavanagudi, </a:t>
            </a:r>
            <a:r>
              <a:rPr lang="en-US" sz="1600" spc="5" dirty="0">
                <a:latin typeface="Arial" pitchFamily="34" charset="0"/>
                <a:cs typeface="Arial" pitchFamily="34" charset="0"/>
              </a:rPr>
              <a:t>diagonally opposite  </a:t>
            </a:r>
            <a:r>
              <a:rPr lang="en-US" sz="1600" spc="10" dirty="0">
                <a:latin typeface="Arial" pitchFamily="34" charset="0"/>
                <a:cs typeface="Arial" pitchFamily="34" charset="0"/>
              </a:rPr>
              <a:t>to </a:t>
            </a:r>
            <a:r>
              <a:rPr lang="en-US" sz="1600" spc="5" dirty="0">
                <a:latin typeface="Arial" pitchFamily="34" charset="0"/>
                <a:cs typeface="Arial" pitchFamily="34" charset="0"/>
              </a:rPr>
              <a:t>the famous </a:t>
            </a:r>
            <a:r>
              <a:rPr lang="en-US" sz="1600" dirty="0">
                <a:latin typeface="Arial" pitchFamily="34" charset="0"/>
                <a:cs typeface="Arial" pitchFamily="34" charset="0"/>
              </a:rPr>
              <a:t>Bull</a:t>
            </a:r>
            <a:r>
              <a:rPr lang="en-US" sz="1600" spc="145" dirty="0">
                <a:latin typeface="Arial" pitchFamily="34" charset="0"/>
                <a:cs typeface="Arial" pitchFamily="34" charset="0"/>
              </a:rPr>
              <a:t> </a:t>
            </a:r>
            <a:r>
              <a:rPr lang="en-US" sz="1600" spc="-25" dirty="0">
                <a:latin typeface="Arial" pitchFamily="34" charset="0"/>
                <a:cs typeface="Arial" pitchFamily="34" charset="0"/>
              </a:rPr>
              <a:t>Temple.</a:t>
            </a:r>
            <a:endParaRPr lang="en-US" sz="1600" dirty="0">
              <a:latin typeface="Arial" pitchFamily="34" charset="0"/>
              <a:cs typeface="Arial" pitchFamily="34" charset="0"/>
            </a:endParaRPr>
          </a:p>
        </p:txBody>
      </p:sp>
      <p:pic>
        <p:nvPicPr>
          <p:cNvPr id="92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3769" y="670402"/>
            <a:ext cx="1914525"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48400" y="992358"/>
            <a:ext cx="6172200" cy="1760482"/>
          </a:xfrm>
          <a:prstGeom prst="rect">
            <a:avLst/>
          </a:prstGeom>
          <a:noFill/>
        </p:spPr>
        <p:txBody>
          <a:bodyPr wrap="square" rtlCol="0">
            <a:spAutoFit/>
          </a:bodyPr>
          <a:lstStyle/>
          <a:p>
            <a:pPr marL="2033905">
              <a:lnSpc>
                <a:spcPct val="100000"/>
              </a:lnSpc>
            </a:pPr>
            <a:r>
              <a:rPr lang="en-US" sz="1400" b="1" spc="10" dirty="0" smtClean="0">
                <a:latin typeface="Carlito"/>
                <a:cs typeface="Carlito"/>
              </a:rPr>
              <a:t>Student</a:t>
            </a:r>
            <a:r>
              <a:rPr lang="en-US" sz="1400" b="1" spc="-60" dirty="0" smtClean="0">
                <a:latin typeface="Carlito"/>
                <a:cs typeface="Carlito"/>
              </a:rPr>
              <a:t> </a:t>
            </a:r>
            <a:r>
              <a:rPr lang="en-US" sz="1400" b="1" spc="15" dirty="0">
                <a:latin typeface="Carlito"/>
                <a:cs typeface="Carlito"/>
              </a:rPr>
              <a:t>Bio</a:t>
            </a:r>
            <a:r>
              <a:rPr lang="en-US" sz="1400" b="1" spc="15" dirty="0" smtClean="0">
                <a:latin typeface="Carlito"/>
                <a:cs typeface="Carlito"/>
              </a:rPr>
              <a:t>:</a:t>
            </a:r>
          </a:p>
          <a:p>
            <a:pPr marL="2033905">
              <a:lnSpc>
                <a:spcPct val="100000"/>
              </a:lnSpc>
            </a:pPr>
            <a:endParaRPr lang="en-US" sz="1400" dirty="0">
              <a:latin typeface="Carlito"/>
              <a:cs typeface="Carlito"/>
            </a:endParaRPr>
          </a:p>
          <a:p>
            <a:pPr marL="2031364">
              <a:lnSpc>
                <a:spcPct val="100000"/>
              </a:lnSpc>
              <a:spcBef>
                <a:spcPts val="1225"/>
              </a:spcBef>
            </a:pPr>
            <a:r>
              <a:rPr lang="en-US" sz="1200" b="1" spc="5" dirty="0" smtClean="0">
                <a:latin typeface="Arial" pitchFamily="34" charset="0"/>
                <a:cs typeface="Arial" pitchFamily="34" charset="0"/>
              </a:rPr>
              <a:t>Prayag Sridhar</a:t>
            </a:r>
            <a:endParaRPr lang="en-US" sz="1200" b="1" dirty="0">
              <a:latin typeface="Arial" pitchFamily="34" charset="0"/>
              <a:cs typeface="Arial" pitchFamily="34" charset="0"/>
            </a:endParaRPr>
          </a:p>
          <a:p>
            <a:pPr marL="2031364" marR="473709">
              <a:lnSpc>
                <a:spcPct val="100800"/>
              </a:lnSpc>
              <a:spcBef>
                <a:spcPts val="5"/>
              </a:spcBef>
            </a:pPr>
            <a:r>
              <a:rPr lang="en-US" sz="1200" b="1" spc="10" dirty="0" smtClean="0">
                <a:latin typeface="Arial" pitchFamily="34" charset="0"/>
                <a:cs typeface="Arial" pitchFamily="34" charset="0"/>
              </a:rPr>
              <a:t>Electrical  and Electronics Engineering</a:t>
            </a:r>
          </a:p>
          <a:p>
            <a:pPr marL="2031364" marR="473709">
              <a:lnSpc>
                <a:spcPct val="100800"/>
              </a:lnSpc>
              <a:spcBef>
                <a:spcPts val="5"/>
              </a:spcBef>
            </a:pPr>
            <a:r>
              <a:rPr lang="en-US" sz="1200" b="1" spc="10" dirty="0" smtClean="0">
                <a:latin typeface="Arial" pitchFamily="34" charset="0"/>
                <a:cs typeface="Arial" pitchFamily="34" charset="0"/>
              </a:rPr>
              <a:t>Third year</a:t>
            </a:r>
          </a:p>
          <a:p>
            <a:pPr marL="2031364" marR="473709">
              <a:lnSpc>
                <a:spcPct val="100800"/>
              </a:lnSpc>
              <a:spcBef>
                <a:spcPts val="5"/>
              </a:spcBef>
            </a:pPr>
            <a:r>
              <a:rPr lang="en-US" sz="1200" b="1" spc="-30" dirty="0" smtClean="0">
                <a:latin typeface="Arial" pitchFamily="34" charset="0"/>
                <a:cs typeface="Arial" pitchFamily="34" charset="0"/>
              </a:rPr>
              <a:t>prayag</a:t>
            </a:r>
            <a:r>
              <a:rPr lang="en-US" sz="1200" b="1" spc="-5" dirty="0" smtClean="0">
                <a:latin typeface="Arial" pitchFamily="34" charset="0"/>
                <a:cs typeface="Arial" pitchFamily="34" charset="0"/>
              </a:rPr>
              <a:t>.e</a:t>
            </a:r>
            <a:r>
              <a:rPr lang="en-US" sz="1200" b="1" dirty="0" smtClean="0">
                <a:latin typeface="Arial" pitchFamily="34" charset="0"/>
                <a:cs typeface="Arial" pitchFamily="34" charset="0"/>
              </a:rPr>
              <a:t>e</a:t>
            </a:r>
            <a:r>
              <a:rPr lang="en-US" sz="1200" b="1" spc="-15" dirty="0" smtClean="0">
                <a:latin typeface="Arial" pitchFamily="34" charset="0"/>
                <a:cs typeface="Arial" pitchFamily="34" charset="0"/>
              </a:rPr>
              <a:t>18</a:t>
            </a:r>
            <a:r>
              <a:rPr lang="en-US" sz="1200" b="1" spc="-35" dirty="0" smtClean="0">
                <a:latin typeface="Arial" pitchFamily="34" charset="0"/>
                <a:cs typeface="Arial" pitchFamily="34" charset="0"/>
              </a:rPr>
              <a:t>@</a:t>
            </a:r>
            <a:r>
              <a:rPr lang="en-US" sz="1200" b="1" spc="25" dirty="0" smtClean="0">
                <a:latin typeface="Arial" pitchFamily="34" charset="0"/>
                <a:cs typeface="Arial" pitchFamily="34" charset="0"/>
              </a:rPr>
              <a:t>b</a:t>
            </a:r>
            <a:r>
              <a:rPr lang="en-US" sz="1200" b="1" spc="-15" dirty="0" smtClean="0">
                <a:latin typeface="Arial" pitchFamily="34" charset="0"/>
                <a:cs typeface="Arial" pitchFamily="34" charset="0"/>
              </a:rPr>
              <a:t>m</a:t>
            </a:r>
            <a:r>
              <a:rPr lang="en-US" sz="1200" b="1" spc="-30" dirty="0" smtClean="0">
                <a:latin typeface="Arial" pitchFamily="34" charset="0"/>
                <a:cs typeface="Arial" pitchFamily="34" charset="0"/>
              </a:rPr>
              <a:t>s</a:t>
            </a:r>
            <a:r>
              <a:rPr lang="en-US" sz="1200" b="1" spc="-15" dirty="0" smtClean="0">
                <a:latin typeface="Arial" pitchFamily="34" charset="0"/>
                <a:cs typeface="Arial" pitchFamily="34" charset="0"/>
              </a:rPr>
              <a:t>c</a:t>
            </a:r>
            <a:r>
              <a:rPr lang="en-US" sz="1200" b="1" dirty="0" smtClean="0">
                <a:latin typeface="Arial" pitchFamily="34" charset="0"/>
                <a:cs typeface="Arial" pitchFamily="34" charset="0"/>
              </a:rPr>
              <a:t>e.</a:t>
            </a:r>
            <a:r>
              <a:rPr lang="en-US" sz="1200" b="1" spc="40" dirty="0" smtClean="0">
                <a:latin typeface="Arial" pitchFamily="34" charset="0"/>
                <a:cs typeface="Arial" pitchFamily="34" charset="0"/>
              </a:rPr>
              <a:t>a</a:t>
            </a:r>
            <a:r>
              <a:rPr lang="en-US" sz="1200" b="1" spc="-15" dirty="0" smtClean="0">
                <a:latin typeface="Arial" pitchFamily="34" charset="0"/>
                <a:cs typeface="Arial" pitchFamily="34" charset="0"/>
              </a:rPr>
              <a:t>c</a:t>
            </a:r>
            <a:r>
              <a:rPr lang="en-US" sz="1200" b="1" spc="-5" dirty="0" smtClean="0">
                <a:latin typeface="Arial" pitchFamily="34" charset="0"/>
                <a:cs typeface="Arial" pitchFamily="34" charset="0"/>
              </a:rPr>
              <a:t>.</a:t>
            </a:r>
            <a:r>
              <a:rPr lang="en-US" sz="1200" b="1" spc="30" dirty="0" smtClean="0">
                <a:latin typeface="Arial" pitchFamily="34" charset="0"/>
                <a:cs typeface="Arial" pitchFamily="34" charset="0"/>
              </a:rPr>
              <a:t>i</a:t>
            </a:r>
            <a:r>
              <a:rPr lang="en-US" sz="1200" b="1" dirty="0" smtClean="0">
                <a:latin typeface="Arial" pitchFamily="34" charset="0"/>
                <a:cs typeface="Arial" pitchFamily="34" charset="0"/>
              </a:rPr>
              <a:t>n</a:t>
            </a:r>
            <a:endParaRPr lang="en-US" sz="1200" b="1" dirty="0">
              <a:latin typeface="Arial" pitchFamily="34" charset="0"/>
              <a:cs typeface="Arial" pitchFamily="34" charset="0"/>
            </a:endParaRPr>
          </a:p>
          <a:p>
            <a:endParaRPr lang="en-IN" dirty="0"/>
          </a:p>
        </p:txBody>
      </p:sp>
      <p:sp>
        <p:nvSpPr>
          <p:cNvPr id="6" name="Rectangle 5"/>
          <p:cNvSpPr/>
          <p:nvPr/>
        </p:nvSpPr>
        <p:spPr>
          <a:xfrm>
            <a:off x="6409592" y="3444238"/>
            <a:ext cx="3354252" cy="307777"/>
          </a:xfrm>
          <a:prstGeom prst="rect">
            <a:avLst/>
          </a:prstGeom>
        </p:spPr>
        <p:txBody>
          <a:bodyPr wrap="none">
            <a:spAutoFit/>
          </a:bodyPr>
          <a:lstStyle/>
          <a:p>
            <a:pPr marL="2084070">
              <a:lnSpc>
                <a:spcPct val="100000"/>
              </a:lnSpc>
              <a:spcBef>
                <a:spcPts val="1105"/>
              </a:spcBef>
            </a:pPr>
            <a:r>
              <a:rPr lang="en-IN" sz="1400" b="1" spc="-15" dirty="0">
                <a:latin typeface="Carlito"/>
                <a:cs typeface="Carlito"/>
              </a:rPr>
              <a:t>Teacher</a:t>
            </a:r>
            <a:r>
              <a:rPr lang="en-IN" sz="1400" b="1" spc="5" dirty="0">
                <a:latin typeface="Carlito"/>
                <a:cs typeface="Carlito"/>
              </a:rPr>
              <a:t> </a:t>
            </a:r>
            <a:r>
              <a:rPr lang="en-IN" sz="1400" b="1" spc="15" dirty="0">
                <a:latin typeface="Carlito"/>
                <a:cs typeface="Carlito"/>
              </a:rPr>
              <a:t>Bio:</a:t>
            </a:r>
            <a:endParaRPr lang="en-IN" sz="1400" dirty="0">
              <a:latin typeface="Carlito"/>
              <a:cs typeface="Carlito"/>
            </a:endParaRPr>
          </a:p>
        </p:txBody>
      </p:sp>
      <p:sp>
        <p:nvSpPr>
          <p:cNvPr id="9" name="TextBox 8"/>
          <p:cNvSpPr txBox="1"/>
          <p:nvPr/>
        </p:nvSpPr>
        <p:spPr>
          <a:xfrm>
            <a:off x="955431" y="0"/>
            <a:ext cx="3618298" cy="400110"/>
          </a:xfrm>
          <a:prstGeom prst="rect">
            <a:avLst/>
          </a:prstGeom>
          <a:noFill/>
        </p:spPr>
        <p:txBody>
          <a:bodyPr wrap="none" rtlCol="0">
            <a:spAutoFit/>
          </a:bodyPr>
          <a:lstStyle/>
          <a:p>
            <a:r>
              <a:rPr lang="en-US" sz="2000" b="1" dirty="0" smtClean="0">
                <a:solidFill>
                  <a:schemeClr val="bg1"/>
                </a:solidFill>
                <a:latin typeface="Arial" pitchFamily="34" charset="0"/>
                <a:cs typeface="Arial" pitchFamily="34" charset="0"/>
              </a:rPr>
              <a:t>BMS College of Engineering</a:t>
            </a:r>
            <a:endParaRPr lang="en-IN" sz="2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46989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697" y="-566822"/>
            <a:ext cx="11353800" cy="566822"/>
          </a:xfrm>
          <a:prstGeom prst="rect">
            <a:avLst/>
          </a:prstGeom>
        </p:spPr>
        <p:txBody>
          <a:bodyPr vert="horz" wrap="square" lIns="0" tIns="12700" rIns="0" bIns="0" rtlCol="0">
            <a:spAutoFit/>
          </a:bodyPr>
          <a:lstStyle/>
          <a:p>
            <a:pPr marL="12700" marR="5080">
              <a:lnSpc>
                <a:spcPct val="100000"/>
              </a:lnSpc>
              <a:spcBef>
                <a:spcPts val="100"/>
              </a:spcBef>
            </a:pPr>
            <a:endParaRPr b="1" dirty="0">
              <a:solidFill>
                <a:schemeClr val="accent1">
                  <a:lumMod val="75000"/>
                </a:schemeClr>
              </a:solidFill>
              <a:latin typeface="Carlito"/>
              <a:cs typeface="Carlito"/>
            </a:endParaRPr>
          </a:p>
        </p:txBody>
      </p:sp>
      <p:graphicFrame>
        <p:nvGraphicFramePr>
          <p:cNvPr id="5" name="Table 4"/>
          <p:cNvGraphicFramePr>
            <a:graphicFrameLocks noGrp="1"/>
          </p:cNvGraphicFramePr>
          <p:nvPr>
            <p:extLst>
              <p:ext uri="{D42A27DB-BD31-4B8C-83A1-F6EECF244321}">
                <p14:modId xmlns:p14="http://schemas.microsoft.com/office/powerpoint/2010/main" val="3594731645"/>
              </p:ext>
            </p:extLst>
          </p:nvPr>
        </p:nvGraphicFramePr>
        <p:xfrm>
          <a:off x="685800" y="1621305"/>
          <a:ext cx="8127999" cy="4703295"/>
        </p:xfrm>
        <a:graphic>
          <a:graphicData uri="http://schemas.openxmlformats.org/drawingml/2006/table">
            <a:tbl>
              <a:tblPr firstRow="1" bandRow="1">
                <a:tableStyleId>{BC89EF96-8CEA-46FF-86C4-4CE0E7609802}</a:tableStyleId>
              </a:tblPr>
              <a:tblGrid>
                <a:gridCol w="2709333"/>
                <a:gridCol w="2709333"/>
                <a:gridCol w="2709333"/>
              </a:tblGrid>
              <a:tr h="1169192">
                <a:tc>
                  <a:txBody>
                    <a:bodyPr/>
                    <a:lstStyle/>
                    <a:p>
                      <a:r>
                        <a:rPr lang="en-US" sz="1600" dirty="0" smtClean="0"/>
                        <a:t>DRIVING POINT IMPEDANCE</a:t>
                      </a:r>
                      <a:endParaRPr lang="en-IN" sz="1600" b="0" dirty="0">
                        <a:latin typeface="Arial" pitchFamily="34" charset="0"/>
                        <a:cs typeface="Arial" pitchFamily="34" charset="0"/>
                      </a:endParaRPr>
                    </a:p>
                  </a:txBody>
                  <a:tcPr/>
                </a:tc>
                <a:tc>
                  <a:txBody>
                    <a:bodyPr/>
                    <a:lstStyle/>
                    <a:p>
                      <a:r>
                        <a:rPr lang="en-US" dirty="0" smtClean="0"/>
                        <a:t>THEORETICALLY</a:t>
                      </a:r>
                      <a:r>
                        <a:rPr lang="en-US" baseline="0" dirty="0" smtClean="0"/>
                        <a:t> CALCULATED VALUE</a:t>
                      </a:r>
                      <a:endParaRPr lang="en-IN" b="0" dirty="0"/>
                    </a:p>
                  </a:txBody>
                  <a:tcPr/>
                </a:tc>
                <a:tc>
                  <a:txBody>
                    <a:bodyPr/>
                    <a:lstStyle/>
                    <a:p>
                      <a:r>
                        <a:rPr lang="en-US" sz="1600" dirty="0" smtClean="0"/>
                        <a:t>SIMULATED</a:t>
                      </a:r>
                      <a:r>
                        <a:rPr lang="en-US" sz="1600" baseline="0" dirty="0" smtClean="0"/>
                        <a:t> VALUE</a:t>
                      </a:r>
                      <a:endParaRPr lang="en-IN" sz="1600" b="0" dirty="0">
                        <a:latin typeface="Arial" pitchFamily="34" charset="0"/>
                        <a:cs typeface="Arial" pitchFamily="34" charset="0"/>
                      </a:endParaRPr>
                    </a:p>
                  </a:txBody>
                  <a:tcPr/>
                </a:tc>
              </a:tr>
              <a:tr h="1517579">
                <a:tc>
                  <a:txBody>
                    <a:bodyPr/>
                    <a:lstStyle/>
                    <a:p>
                      <a:endParaRPr lang="en-US" dirty="0" smtClean="0"/>
                    </a:p>
                    <a:p>
                      <a:endParaRPr lang="en-US" dirty="0" smtClean="0"/>
                    </a:p>
                    <a:p>
                      <a:r>
                        <a:rPr lang="en-US" sz="2400" dirty="0" smtClean="0"/>
                        <a:t>  </a:t>
                      </a:r>
                      <a:r>
                        <a:rPr lang="en-US" sz="1800" dirty="0" smtClean="0"/>
                        <a:t>POLES</a:t>
                      </a:r>
                      <a:endParaRPr lang="en-IN" sz="1800" b="0" dirty="0">
                        <a:latin typeface="Arial" pitchFamily="34" charset="0"/>
                        <a:cs typeface="Arial" pitchFamily="34" charset="0"/>
                      </a:endParaRPr>
                    </a:p>
                  </a:txBody>
                  <a:tcPr/>
                </a:tc>
                <a:tc>
                  <a:txBody>
                    <a:bodyPr/>
                    <a:lstStyle/>
                    <a:p>
                      <a:endParaRPr lang="en-US" dirty="0" smtClean="0"/>
                    </a:p>
                    <a:p>
                      <a:endParaRPr lang="en-US" dirty="0" smtClean="0"/>
                    </a:p>
                    <a:p>
                      <a:r>
                        <a:rPr lang="en-US" sz="1600" dirty="0" smtClean="0"/>
                        <a:t>   S  =   0</a:t>
                      </a:r>
                      <a:endParaRPr lang="en-IN" sz="1600" b="0" dirty="0">
                        <a:latin typeface="Arial" pitchFamily="34" charset="0"/>
                        <a:cs typeface="Arial" pitchFamily="34" charset="0"/>
                      </a:endParaRPr>
                    </a:p>
                  </a:txBody>
                  <a:tcPr/>
                </a:tc>
                <a:tc>
                  <a:txBody>
                    <a:bodyPr/>
                    <a:lstStyle/>
                    <a:p>
                      <a:endParaRPr lang="en-US" dirty="0" smtClean="0"/>
                    </a:p>
                    <a:p>
                      <a:endParaRPr lang="en-US" dirty="0" smtClean="0"/>
                    </a:p>
                    <a:p>
                      <a:r>
                        <a:rPr lang="en-US" sz="1600" dirty="0" smtClean="0"/>
                        <a:t>     S =  0</a:t>
                      </a:r>
                      <a:endParaRPr lang="en-IN" sz="1600" b="0" dirty="0">
                        <a:latin typeface="Arial" pitchFamily="34" charset="0"/>
                        <a:cs typeface="Arial" pitchFamily="34" charset="0"/>
                      </a:endParaRPr>
                    </a:p>
                  </a:txBody>
                  <a:tcPr/>
                </a:tc>
              </a:tr>
              <a:tr h="2016524">
                <a:tc>
                  <a:txBody>
                    <a:bodyPr/>
                    <a:lstStyle/>
                    <a:p>
                      <a:endParaRPr lang="en-US" dirty="0" smtClean="0"/>
                    </a:p>
                    <a:p>
                      <a:r>
                        <a:rPr lang="en-US" sz="1600" dirty="0" smtClean="0"/>
                        <a:t>  ZEROS</a:t>
                      </a:r>
                      <a:endParaRPr lang="en-IN" sz="1600" b="0" dirty="0">
                        <a:latin typeface="Arial" pitchFamily="34" charset="0"/>
                        <a:cs typeface="Arial" pitchFamily="34" charset="0"/>
                      </a:endParaRPr>
                    </a:p>
                  </a:txBody>
                  <a:tcPr/>
                </a:tc>
                <a:tc>
                  <a:txBody>
                    <a:bodyPr/>
                    <a:lstStyle/>
                    <a:p>
                      <a:endParaRPr lang="en-US" dirty="0" smtClean="0"/>
                    </a:p>
                    <a:p>
                      <a:r>
                        <a:rPr lang="en-US" sz="1600" dirty="0" smtClean="0"/>
                        <a:t>  S = 0 + 0.492i</a:t>
                      </a:r>
                    </a:p>
                    <a:p>
                      <a:r>
                        <a:rPr lang="en-US" sz="1600" baseline="0" dirty="0" smtClean="0"/>
                        <a:t>     = 0 -  0.492i</a:t>
                      </a:r>
                      <a:endParaRPr lang="en-US" sz="1600" dirty="0" smtClean="0"/>
                    </a:p>
                    <a:p>
                      <a:endParaRPr lang="en-IN" sz="2800" b="1" dirty="0"/>
                    </a:p>
                  </a:txBody>
                  <a:tcPr/>
                </a:tc>
                <a:tc>
                  <a:txBody>
                    <a:bodyPr/>
                    <a:lstStyle/>
                    <a:p>
                      <a:endParaRPr lang="en-US" dirty="0" smtClean="0"/>
                    </a:p>
                    <a:p>
                      <a:r>
                        <a:rPr lang="en-US" dirty="0" smtClean="0"/>
                        <a:t> </a:t>
                      </a:r>
                      <a:r>
                        <a:rPr lang="en-US" sz="1600" dirty="0" smtClean="0"/>
                        <a:t>S</a:t>
                      </a:r>
                      <a:r>
                        <a:rPr lang="en-US" sz="1600" baseline="0" dirty="0" smtClean="0"/>
                        <a:t> = 0 + 0.5i</a:t>
                      </a:r>
                    </a:p>
                    <a:p>
                      <a:r>
                        <a:rPr lang="en-US" sz="1600" baseline="0" dirty="0" smtClean="0"/>
                        <a:t>    = 0 – 0.5i</a:t>
                      </a:r>
                      <a:endParaRPr lang="en-IN" sz="1600" b="0" dirty="0">
                        <a:latin typeface="Arial" pitchFamily="34" charset="0"/>
                        <a:cs typeface="Arial" pitchFamily="34" charset="0"/>
                      </a:endParaRPr>
                    </a:p>
                  </a:txBody>
                  <a:tcPr/>
                </a:tc>
              </a:tr>
            </a:tbl>
          </a:graphicData>
        </a:graphic>
      </p:graphicFrame>
      <p:sp>
        <p:nvSpPr>
          <p:cNvPr id="8" name="Rectangle 7"/>
          <p:cNvSpPr/>
          <p:nvPr/>
        </p:nvSpPr>
        <p:spPr>
          <a:xfrm>
            <a:off x="0" y="112395"/>
            <a:ext cx="12420602" cy="1323439"/>
          </a:xfrm>
          <a:prstGeom prst="rect">
            <a:avLst/>
          </a:prstGeom>
        </p:spPr>
        <p:txBody>
          <a:bodyPr wrap="square">
            <a:spAutoFit/>
          </a:bodyPr>
          <a:lstStyle/>
          <a:p>
            <a:r>
              <a:rPr lang="en-US" altLang="en-US" sz="4000" b="1" dirty="0" smtClean="0">
                <a:solidFill>
                  <a:srgbClr val="005285"/>
                </a:solidFill>
                <a:latin typeface="Arial" pitchFamily="34" charset="0"/>
                <a:cs typeface="Arial" pitchFamily="34" charset="0"/>
              </a:rPr>
              <a:t>Compare </a:t>
            </a:r>
            <a:r>
              <a:rPr lang="en-US" altLang="en-US" sz="4000" b="1" dirty="0">
                <a:solidFill>
                  <a:srgbClr val="005285"/>
                </a:solidFill>
                <a:latin typeface="Arial" pitchFamily="34" charset="0"/>
                <a:cs typeface="Arial" pitchFamily="34" charset="0"/>
              </a:rPr>
              <a:t>the </a:t>
            </a:r>
            <a:r>
              <a:rPr lang="en-US" altLang="en-US" sz="4000" b="1" dirty="0" smtClean="0">
                <a:solidFill>
                  <a:srgbClr val="005285"/>
                </a:solidFill>
                <a:latin typeface="Arial" pitchFamily="34" charset="0"/>
                <a:cs typeface="Arial" pitchFamily="34" charset="0"/>
              </a:rPr>
              <a:t>simulated </a:t>
            </a:r>
            <a:r>
              <a:rPr lang="en-US" altLang="en-US" sz="4000" b="1" dirty="0">
                <a:solidFill>
                  <a:srgbClr val="005285"/>
                </a:solidFill>
                <a:latin typeface="Arial" pitchFamily="34" charset="0"/>
                <a:cs typeface="Arial" pitchFamily="34" charset="0"/>
              </a:rPr>
              <a:t>values with the calculated values </a:t>
            </a:r>
            <a:endParaRPr lang="en-IN" sz="4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
            <a:ext cx="12191999"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6169" y="0"/>
            <a:ext cx="2951449" cy="707886"/>
          </a:xfrm>
          <a:prstGeom prst="rect">
            <a:avLst/>
          </a:prstGeom>
          <a:noFill/>
        </p:spPr>
        <p:txBody>
          <a:bodyPr wrap="none" rtlCol="0">
            <a:spAutoFit/>
          </a:bodyPr>
          <a:lstStyle/>
          <a:p>
            <a:r>
              <a:rPr lang="en-US" sz="4000" b="1" dirty="0" smtClean="0">
                <a:solidFill>
                  <a:schemeClr val="bg1"/>
                </a:solidFill>
                <a:latin typeface="Arial" pitchFamily="34" charset="0"/>
                <a:cs typeface="Arial" pitchFamily="34" charset="0"/>
              </a:rPr>
              <a:t>References</a:t>
            </a:r>
            <a:endParaRPr lang="en-IN" sz="4000" b="1" dirty="0">
              <a:solidFill>
                <a:schemeClr val="bg1"/>
              </a:solidFill>
              <a:latin typeface="Arial" pitchFamily="34" charset="0"/>
              <a:cs typeface="Arial" pitchFamily="34" charset="0"/>
            </a:endParaRPr>
          </a:p>
        </p:txBody>
      </p:sp>
      <p:sp>
        <p:nvSpPr>
          <p:cNvPr id="4" name="TextBox 3"/>
          <p:cNvSpPr txBox="1"/>
          <p:nvPr/>
        </p:nvSpPr>
        <p:spPr>
          <a:xfrm>
            <a:off x="416167" y="990600"/>
            <a:ext cx="10937631" cy="2123658"/>
          </a:xfrm>
          <a:prstGeom prst="rect">
            <a:avLst/>
          </a:prstGeom>
          <a:noFill/>
        </p:spPr>
        <p:txBody>
          <a:bodyPr wrap="square" rtlCol="0">
            <a:spAutoFit/>
          </a:bodyPr>
          <a:lstStyle/>
          <a:p>
            <a:pPr marL="342900" indent="-342900">
              <a:buAutoNum type="arabicPeriod"/>
            </a:pPr>
            <a:r>
              <a:rPr lang="en-US" sz="1600" dirty="0" smtClean="0">
                <a:latin typeface="Arial" pitchFamily="34" charset="0"/>
                <a:cs typeface="Arial" pitchFamily="34" charset="0"/>
              </a:rPr>
              <a:t>NETWORK ANALYSIS BY K.CHANNA VENKATESH, D.GANESH RAO </a:t>
            </a:r>
          </a:p>
          <a:p>
            <a:pPr marL="342900" indent="-342900">
              <a:buAutoNum type="arabicPeriod"/>
            </a:pPr>
            <a:r>
              <a:rPr lang="en-US" sz="1600" dirty="0" smtClean="0">
                <a:latin typeface="Arial" pitchFamily="34" charset="0"/>
                <a:cs typeface="Arial" pitchFamily="34" charset="0"/>
              </a:rPr>
              <a:t>NETWORK ANALYSIS BY M.E. VAN VALKENBERG</a:t>
            </a:r>
          </a:p>
          <a:p>
            <a:pPr marL="342900" indent="-342900">
              <a:buFontTx/>
              <a:buAutoNum type="arabicPeriod"/>
            </a:pPr>
            <a:r>
              <a:rPr lang="en-US" sz="1600" dirty="0" err="1" smtClean="0">
                <a:latin typeface="Arial" pitchFamily="34" charset="0"/>
                <a:cs typeface="Arial" pitchFamily="34" charset="0"/>
              </a:rPr>
              <a:t>StackOverflow</a:t>
            </a:r>
            <a:r>
              <a:rPr lang="en-US" sz="1600" dirty="0" smtClean="0">
                <a:latin typeface="Arial" pitchFamily="34" charset="0"/>
                <a:cs typeface="Arial" pitchFamily="34" charset="0"/>
              </a:rPr>
              <a:t> </a:t>
            </a:r>
            <a:r>
              <a:rPr lang="en-US" sz="1600" dirty="0">
                <a:latin typeface="Arial" pitchFamily="34" charset="0"/>
                <a:cs typeface="Arial" pitchFamily="34" charset="0"/>
              </a:rPr>
              <a:t>link : </a:t>
            </a:r>
            <a:r>
              <a:rPr lang="en-US" sz="1600" u="sng" dirty="0">
                <a:solidFill>
                  <a:srgbClr val="0070C0"/>
                </a:solidFill>
                <a:latin typeface="Arial" pitchFamily="34" charset="0"/>
                <a:cs typeface="Arial" pitchFamily="34" charset="0"/>
              </a:rPr>
              <a:t>https://</a:t>
            </a:r>
            <a:r>
              <a:rPr lang="en-US" sz="1600" u="sng" dirty="0" smtClean="0">
                <a:solidFill>
                  <a:srgbClr val="0070C0"/>
                </a:solidFill>
                <a:latin typeface="Arial" pitchFamily="34" charset="0"/>
                <a:cs typeface="Arial" pitchFamily="34" charset="0"/>
              </a:rPr>
              <a:t>electronics.stackexchange.com/questions/468329/stability-driving-a-capacitive-load/468341</a:t>
            </a:r>
            <a:endParaRPr lang="en-US" sz="1600" dirty="0">
              <a:latin typeface="Arial" pitchFamily="34" charset="0"/>
              <a:cs typeface="Arial" pitchFamily="34" charset="0"/>
            </a:endParaRPr>
          </a:p>
          <a:p>
            <a:pPr marL="342900" indent="-342900">
              <a:buAutoNum type="arabicPeriod"/>
            </a:pPr>
            <a:r>
              <a:rPr lang="en-US" sz="1600" dirty="0" smtClean="0">
                <a:latin typeface="Arial" pitchFamily="34" charset="0"/>
                <a:cs typeface="Arial" pitchFamily="34" charset="0"/>
              </a:rPr>
              <a:t>Youtube video for Poles and Zeros of LC Driving Point Impedance</a:t>
            </a:r>
          </a:p>
          <a:p>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u="sng" dirty="0" smtClean="0">
                <a:solidFill>
                  <a:schemeClr val="tx2">
                    <a:lumMod val="60000"/>
                    <a:lumOff val="40000"/>
                  </a:schemeClr>
                </a:solidFill>
                <a:latin typeface="Arial" pitchFamily="34" charset="0"/>
                <a:cs typeface="Arial" pitchFamily="34" charset="0"/>
                <a:hlinkClick r:id="rId3"/>
              </a:rPr>
              <a:t>https</a:t>
            </a:r>
            <a:r>
              <a:rPr lang="en-US" sz="1600" u="sng" dirty="0">
                <a:solidFill>
                  <a:schemeClr val="tx2">
                    <a:lumMod val="60000"/>
                    <a:lumOff val="40000"/>
                  </a:schemeClr>
                </a:solidFill>
                <a:latin typeface="Arial" pitchFamily="34" charset="0"/>
                <a:cs typeface="Arial" pitchFamily="34" charset="0"/>
                <a:hlinkClick r:id="rId3"/>
              </a:rPr>
              <a:t>://</a:t>
            </a:r>
            <a:r>
              <a:rPr lang="en-US" sz="1600" u="sng" dirty="0" smtClean="0">
                <a:solidFill>
                  <a:schemeClr val="tx2">
                    <a:lumMod val="60000"/>
                    <a:lumOff val="40000"/>
                  </a:schemeClr>
                </a:solidFill>
                <a:latin typeface="Arial" pitchFamily="34" charset="0"/>
                <a:cs typeface="Arial" pitchFamily="34" charset="0"/>
                <a:hlinkClick r:id="rId3"/>
              </a:rPr>
              <a:t>www.youtube.com/watch?v=5FMrf9kS-Go</a:t>
            </a:r>
            <a:endParaRPr lang="en-US" sz="1600" u="sng" dirty="0" smtClean="0">
              <a:solidFill>
                <a:schemeClr val="tx2">
                  <a:lumMod val="60000"/>
                  <a:lumOff val="40000"/>
                </a:schemeClr>
              </a:solidFill>
              <a:latin typeface="Arial" pitchFamily="34" charset="0"/>
              <a:cs typeface="Arial" pitchFamily="34" charset="0"/>
            </a:endParaRPr>
          </a:p>
          <a:p>
            <a:r>
              <a:rPr lang="en-US" sz="1600" dirty="0" smtClean="0">
                <a:solidFill>
                  <a:srgbClr val="0070C0"/>
                </a:solidFill>
              </a:rPr>
              <a:t>      </a:t>
            </a:r>
            <a:endParaRPr lang="en-IN" sz="1600" dirty="0" smtClean="0">
              <a:solidFill>
                <a:srgbClr val="0070C0"/>
              </a:solidFill>
            </a:endParaRPr>
          </a:p>
          <a:p>
            <a:pPr marL="342900" indent="-342900">
              <a:buAutoNum type="arabicPeriod"/>
            </a:pPr>
            <a:endParaRPr lang="en-IN" dirty="0"/>
          </a:p>
        </p:txBody>
      </p:sp>
    </p:spTree>
    <p:extLst>
      <p:ext uri="{BB962C8B-B14F-4D97-AF65-F5344CB8AC3E}">
        <p14:creationId xmlns:p14="http://schemas.microsoft.com/office/powerpoint/2010/main" val="1239165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876" y="304800"/>
            <a:ext cx="10515600" cy="567463"/>
          </a:xfrm>
          <a:prstGeom prst="rect">
            <a:avLst/>
          </a:prstGeom>
        </p:spPr>
        <p:txBody>
          <a:bodyPr vert="horz" wrap="square" lIns="0" tIns="13335" rIns="0" bIns="0" rtlCol="0">
            <a:spAutoFit/>
          </a:bodyPr>
          <a:lstStyle/>
          <a:p>
            <a:pPr marL="12700">
              <a:lnSpc>
                <a:spcPct val="100000"/>
              </a:lnSpc>
              <a:spcBef>
                <a:spcPts val="105"/>
              </a:spcBef>
            </a:pPr>
            <a:r>
              <a:rPr lang="en-US" sz="1800" dirty="0" smtClean="0">
                <a:solidFill>
                  <a:schemeClr val="accent1">
                    <a:lumMod val="75000"/>
                  </a:schemeClr>
                </a:solidFill>
                <a:latin typeface="Arial" pitchFamily="34" charset="0"/>
                <a:cs typeface="Arial" pitchFamily="34" charset="0"/>
              </a:rPr>
              <a:t>In this experiment, we need to find the critical frequencies (Poles and Zeros) of LC Driving point Impedance. At first we will solve the Problem theoretically and then Compare it with Simulated results.</a:t>
            </a:r>
            <a:endParaRPr sz="1800" dirty="0">
              <a:solidFill>
                <a:schemeClr val="accent1">
                  <a:lumMod val="75000"/>
                </a:schemeClr>
              </a:solidFill>
              <a:latin typeface="Arial" pitchFamily="34" charset="0"/>
              <a:cs typeface="Arial" pitchFamily="34" charset="0"/>
            </a:endParaRPr>
          </a:p>
        </p:txBody>
      </p:sp>
      <p:sp>
        <p:nvSpPr>
          <p:cNvPr id="6" name="TextBox 5"/>
          <p:cNvSpPr txBox="1"/>
          <p:nvPr/>
        </p:nvSpPr>
        <p:spPr>
          <a:xfrm>
            <a:off x="678114" y="1099936"/>
            <a:ext cx="11430001" cy="1323439"/>
          </a:xfrm>
          <a:prstGeom prst="rect">
            <a:avLst/>
          </a:prstGeom>
          <a:noFill/>
        </p:spPr>
        <p:txBody>
          <a:bodyPr wrap="square" rtlCol="0">
            <a:spAutoFit/>
          </a:bodyPr>
          <a:lstStyle/>
          <a:p>
            <a:r>
              <a:rPr lang="en-US" sz="4000" b="1" u="sng" dirty="0" smtClean="0">
                <a:solidFill>
                  <a:schemeClr val="accent1">
                    <a:lumMod val="75000"/>
                  </a:schemeClr>
                </a:solidFill>
                <a:latin typeface="Arial" pitchFamily="34" charset="0"/>
                <a:cs typeface="Arial" pitchFamily="34" charset="0"/>
              </a:rPr>
              <a:t>CIRCUIT DIAGRAM OF LC DRIVING POINT IMPEDANCE</a:t>
            </a:r>
            <a:endParaRPr lang="en-IN" sz="4000" b="1" u="sng" dirty="0">
              <a:solidFill>
                <a:schemeClr val="accent1">
                  <a:lumMod val="75000"/>
                </a:schemeClr>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264" y="2434966"/>
            <a:ext cx="4713367" cy="3681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3124200" y="3200400"/>
            <a:ext cx="0" cy="60960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124200" y="4275711"/>
            <a:ext cx="0" cy="829689"/>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flipH="1">
            <a:off x="2971800" y="3752491"/>
            <a:ext cx="2286000" cy="523220"/>
          </a:xfrm>
          <a:prstGeom prst="rect">
            <a:avLst/>
          </a:prstGeom>
          <a:noFill/>
        </p:spPr>
        <p:txBody>
          <a:bodyPr wrap="square" rtlCol="0">
            <a:spAutoFit/>
          </a:bodyPr>
          <a:lstStyle/>
          <a:p>
            <a:r>
              <a:rPr lang="en-US" sz="2800" b="1" dirty="0" smtClean="0">
                <a:solidFill>
                  <a:schemeClr val="accent1">
                    <a:lumMod val="50000"/>
                  </a:schemeClr>
                </a:solidFill>
              </a:rPr>
              <a:t>Z</a:t>
            </a:r>
            <a:r>
              <a:rPr lang="en-US" sz="2800" b="1" dirty="0" smtClean="0"/>
              <a:t> </a:t>
            </a:r>
            <a:endParaRPr lang="en-IN" sz="2800" b="1" dirty="0"/>
          </a:p>
        </p:txBody>
      </p:sp>
      <p:sp>
        <p:nvSpPr>
          <p:cNvPr id="11" name="TextBox 10"/>
          <p:cNvSpPr txBox="1"/>
          <p:nvPr/>
        </p:nvSpPr>
        <p:spPr>
          <a:xfrm>
            <a:off x="3124200" y="3960634"/>
            <a:ext cx="416909" cy="369332"/>
          </a:xfrm>
          <a:prstGeom prst="rect">
            <a:avLst/>
          </a:prstGeom>
          <a:noFill/>
        </p:spPr>
        <p:txBody>
          <a:bodyPr wrap="none" rtlCol="0">
            <a:spAutoFit/>
          </a:bodyPr>
          <a:lstStyle/>
          <a:p>
            <a:r>
              <a:rPr lang="en-US" b="1" dirty="0">
                <a:solidFill>
                  <a:srgbClr val="002060"/>
                </a:solidFill>
              </a:rPr>
              <a:t>E</a:t>
            </a:r>
            <a:r>
              <a:rPr lang="en-US" b="1" dirty="0" smtClean="0">
                <a:solidFill>
                  <a:srgbClr val="002060"/>
                </a:solidFill>
              </a:rPr>
              <a:t>q</a:t>
            </a:r>
            <a:endParaRPr lang="en-IN" b="1" dirty="0">
              <a:solidFill>
                <a:srgbClr val="002060"/>
              </a:solidFill>
            </a:endParaRPr>
          </a:p>
        </p:txBody>
      </p:sp>
      <p:sp>
        <p:nvSpPr>
          <p:cNvPr id="13" name="Rectangle 12"/>
          <p:cNvSpPr/>
          <p:nvPr/>
        </p:nvSpPr>
        <p:spPr>
          <a:xfrm>
            <a:off x="3810000" y="2423375"/>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14" name="Rectangle 13"/>
          <p:cNvSpPr/>
          <p:nvPr/>
        </p:nvSpPr>
        <p:spPr>
          <a:xfrm rot="5400000">
            <a:off x="5625365" y="3960634"/>
            <a:ext cx="2225001"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12" name="Rectangle 11"/>
          <p:cNvSpPr/>
          <p:nvPr/>
        </p:nvSpPr>
        <p:spPr>
          <a:xfrm>
            <a:off x="4648607" y="3039790"/>
            <a:ext cx="609462" cy="369332"/>
          </a:xfrm>
          <a:prstGeom prst="rect">
            <a:avLst/>
          </a:prstGeom>
          <a:solidFill>
            <a:schemeClr val="bg1"/>
          </a:solidFill>
        </p:spPr>
        <p:txBody>
          <a:bodyPr wrap="none">
            <a:spAutoFit/>
          </a:bodyPr>
          <a:lstStyle/>
          <a:p>
            <a:r>
              <a:rPr lang="en-US" b="1" dirty="0">
                <a:latin typeface="Calibri Light" pitchFamily="34" charset="0"/>
                <a:cs typeface="Calibri Light" pitchFamily="34" charset="0"/>
              </a:rPr>
              <a:t>L = </a:t>
            </a:r>
            <a:r>
              <a:rPr lang="en-US" b="1" dirty="0" smtClean="0">
                <a:latin typeface="Calibri Light" pitchFamily="34" charset="0"/>
                <a:cs typeface="Calibri Light" pitchFamily="34" charset="0"/>
              </a:rPr>
              <a:t>4</a:t>
            </a:r>
            <a:endParaRPr lang="en-IN" b="1" dirty="0">
              <a:latin typeface="Calibri Light" pitchFamily="34" charset="0"/>
              <a:cs typeface="Calibri Light" pitchFamily="34" charset="0"/>
            </a:endParaRPr>
          </a:p>
        </p:txBody>
      </p:sp>
      <p:sp>
        <p:nvSpPr>
          <p:cNvPr id="15" name="Rectangle 14"/>
          <p:cNvSpPr/>
          <p:nvPr/>
        </p:nvSpPr>
        <p:spPr>
          <a:xfrm>
            <a:off x="4648607" y="4888469"/>
            <a:ext cx="609462" cy="369332"/>
          </a:xfrm>
          <a:prstGeom prst="rect">
            <a:avLst/>
          </a:prstGeom>
        </p:spPr>
        <p:txBody>
          <a:bodyPr wrap="none">
            <a:spAutoFit/>
          </a:bodyPr>
          <a:lstStyle/>
          <a:p>
            <a:r>
              <a:rPr lang="en-US" b="1" dirty="0">
                <a:latin typeface="Calibri Light" pitchFamily="34" charset="0"/>
                <a:cs typeface="Calibri Light" pitchFamily="34" charset="0"/>
              </a:rPr>
              <a:t>L = </a:t>
            </a:r>
            <a:r>
              <a:rPr lang="en-US" b="1" dirty="0" smtClean="0">
                <a:latin typeface="Calibri Light" pitchFamily="34" charset="0"/>
                <a:cs typeface="Calibri Light" pitchFamily="34" charset="0"/>
              </a:rPr>
              <a:t>1</a:t>
            </a:r>
            <a:endParaRPr lang="en-IN" b="1" dirty="0">
              <a:latin typeface="Calibri Light" pitchFamily="34" charset="0"/>
              <a:cs typeface="Calibri Light" pitchFamily="34" charset="0"/>
            </a:endParaRPr>
          </a:p>
        </p:txBody>
      </p:sp>
      <p:sp>
        <p:nvSpPr>
          <p:cNvPr id="17" name="Rectangle 16"/>
          <p:cNvSpPr/>
          <p:nvPr/>
        </p:nvSpPr>
        <p:spPr>
          <a:xfrm>
            <a:off x="3810000" y="5486400"/>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16" name="Rectangle 15"/>
          <p:cNvSpPr/>
          <p:nvPr/>
        </p:nvSpPr>
        <p:spPr>
          <a:xfrm rot="5400000">
            <a:off x="5804331" y="3663691"/>
            <a:ext cx="808235" cy="369332"/>
          </a:xfrm>
          <a:prstGeom prst="rect">
            <a:avLst/>
          </a:prstGeom>
          <a:solidFill>
            <a:schemeClr val="bg1"/>
          </a:solidFill>
        </p:spPr>
        <p:txBody>
          <a:bodyPr wrap="none">
            <a:spAutoFit/>
          </a:bodyPr>
          <a:lstStyle/>
          <a:p>
            <a:r>
              <a:rPr lang="en-US" b="1" dirty="0" smtClean="0">
                <a:latin typeface="Calibri Light" pitchFamily="34" charset="0"/>
                <a:cs typeface="Calibri Light" pitchFamily="34" charset="0"/>
              </a:rPr>
              <a:t>C = 0.5</a:t>
            </a:r>
            <a:endParaRPr lang="en-IN" b="1" dirty="0">
              <a:latin typeface="Calibri Light" pitchFamily="34" charset="0"/>
              <a:cs typeface="Calibri Light" pitchFamily="34" charset="0"/>
            </a:endParaRPr>
          </a:p>
        </p:txBody>
      </p:sp>
      <p:sp>
        <p:nvSpPr>
          <p:cNvPr id="18" name="Rectangle 17"/>
          <p:cNvSpPr/>
          <p:nvPr/>
        </p:nvSpPr>
        <p:spPr>
          <a:xfrm rot="5400000">
            <a:off x="6604534" y="3665857"/>
            <a:ext cx="808235" cy="369332"/>
          </a:xfrm>
          <a:prstGeom prst="rect">
            <a:avLst/>
          </a:prstGeom>
          <a:solidFill>
            <a:schemeClr val="bg1"/>
          </a:solidFill>
        </p:spPr>
        <p:txBody>
          <a:bodyPr wrap="none">
            <a:spAutoFit/>
          </a:bodyPr>
          <a:lstStyle/>
          <a:p>
            <a:r>
              <a:rPr lang="en-US" b="1" dirty="0" smtClean="0">
                <a:latin typeface="Calibri Light" pitchFamily="34" charset="0"/>
                <a:cs typeface="Calibri Light" pitchFamily="34" charset="0"/>
              </a:rPr>
              <a:t>C = 0.3</a:t>
            </a:r>
            <a:endParaRPr lang="en-IN" b="1" dirty="0">
              <a:latin typeface="Calibri Light" pitchFamily="34" charset="0"/>
              <a:cs typeface="Calibri Ligh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584" y="381000"/>
            <a:ext cx="9274175" cy="629018"/>
          </a:xfrm>
          <a:prstGeom prst="rect">
            <a:avLst/>
          </a:prstGeom>
        </p:spPr>
        <p:txBody>
          <a:bodyPr vert="horz" wrap="square" lIns="0" tIns="13335" rIns="0" bIns="0" rtlCol="0">
            <a:spAutoFit/>
          </a:bodyPr>
          <a:lstStyle/>
          <a:p>
            <a:pPr marL="12700">
              <a:lnSpc>
                <a:spcPct val="100000"/>
              </a:lnSpc>
              <a:spcBef>
                <a:spcPts val="105"/>
              </a:spcBef>
            </a:pPr>
            <a:r>
              <a:rPr lang="en-US" sz="4000" b="1" u="sng" dirty="0" smtClean="0">
                <a:solidFill>
                  <a:schemeClr val="accent1">
                    <a:lumMod val="75000"/>
                  </a:schemeClr>
                </a:solidFill>
                <a:latin typeface="Arial" pitchFamily="34" charset="0"/>
                <a:cs typeface="Arial" pitchFamily="34" charset="0"/>
              </a:rPr>
              <a:t>THEORY</a:t>
            </a:r>
            <a:r>
              <a:rPr lang="en-US" sz="4000" b="1" dirty="0" smtClean="0">
                <a:solidFill>
                  <a:schemeClr val="accent1">
                    <a:lumMod val="75000"/>
                  </a:schemeClr>
                </a:solidFill>
                <a:latin typeface="Arial" pitchFamily="34" charset="0"/>
                <a:cs typeface="Arial" pitchFamily="34" charset="0"/>
              </a:rPr>
              <a:t>: </a:t>
            </a:r>
            <a:endParaRPr sz="4000" b="1" u="sng" dirty="0">
              <a:solidFill>
                <a:schemeClr val="accent1">
                  <a:lumMod val="75000"/>
                </a:schemeClr>
              </a:solidFill>
              <a:latin typeface="Arial" pitchFamily="34" charset="0"/>
              <a:cs typeface="Arial" pitchFamily="34" charset="0"/>
            </a:endParaRPr>
          </a:p>
        </p:txBody>
      </p:sp>
      <p:sp>
        <p:nvSpPr>
          <p:cNvPr id="5" name="TextBox 4"/>
          <p:cNvSpPr txBox="1"/>
          <p:nvPr/>
        </p:nvSpPr>
        <p:spPr>
          <a:xfrm>
            <a:off x="457200" y="1219200"/>
            <a:ext cx="11201400" cy="584775"/>
          </a:xfrm>
          <a:prstGeom prst="rect">
            <a:avLst/>
          </a:prstGeom>
          <a:noFill/>
        </p:spPr>
        <p:txBody>
          <a:bodyPr wrap="square" rtlCol="0">
            <a:spAutoFit/>
          </a:bodyPr>
          <a:lstStyle/>
          <a:p>
            <a:r>
              <a:rPr lang="en-US" sz="1600" dirty="0" smtClean="0">
                <a:solidFill>
                  <a:schemeClr val="accent1">
                    <a:lumMod val="75000"/>
                  </a:schemeClr>
                </a:solidFill>
                <a:latin typeface="Arial" pitchFamily="34" charset="0"/>
                <a:cs typeface="Arial" pitchFamily="34" charset="0"/>
              </a:rPr>
              <a:t>With Reference to Circuit Diagram on the Previous Slide, We need to find Z     of the Circuit from which we deduce ‘Poles’ and ‘Zeros’.</a:t>
            </a:r>
            <a:endParaRPr lang="en-IN" sz="1600" dirty="0">
              <a:solidFill>
                <a:schemeClr val="accent1">
                  <a:lumMod val="75000"/>
                </a:schemeClr>
              </a:solidFill>
              <a:latin typeface="Arial" pitchFamily="34" charset="0"/>
              <a:cs typeface="Arial" pitchFamily="34" charset="0"/>
            </a:endParaRPr>
          </a:p>
        </p:txBody>
      </p:sp>
      <p:sp>
        <p:nvSpPr>
          <p:cNvPr id="6" name="TextBox 5"/>
          <p:cNvSpPr txBox="1"/>
          <p:nvPr/>
        </p:nvSpPr>
        <p:spPr>
          <a:xfrm>
            <a:off x="7216401" y="1380835"/>
            <a:ext cx="390043" cy="338554"/>
          </a:xfrm>
          <a:prstGeom prst="rect">
            <a:avLst/>
          </a:prstGeom>
          <a:noFill/>
        </p:spPr>
        <p:txBody>
          <a:bodyPr wrap="none" rtlCol="0">
            <a:spAutoFit/>
          </a:bodyPr>
          <a:lstStyle/>
          <a:p>
            <a:r>
              <a:rPr lang="en-US" sz="1600" dirty="0" smtClean="0">
                <a:solidFill>
                  <a:schemeClr val="accent1">
                    <a:lumMod val="50000"/>
                  </a:schemeClr>
                </a:solidFill>
              </a:rPr>
              <a:t>Eq</a:t>
            </a:r>
            <a:endParaRPr lang="en-IN" sz="1600" dirty="0">
              <a:solidFill>
                <a:schemeClr val="accent1">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23612"/>
            <a:ext cx="6324600" cy="407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76600" y="2514600"/>
            <a:ext cx="914400" cy="369332"/>
          </a:xfrm>
          <a:prstGeom prst="rect">
            <a:avLst/>
          </a:prstGeom>
          <a:solidFill>
            <a:schemeClr val="bg1"/>
          </a:solidFill>
        </p:spPr>
        <p:txBody>
          <a:bodyPr wrap="square" rtlCol="0">
            <a:spAutoFit/>
          </a:bodyPr>
          <a:lstStyle/>
          <a:p>
            <a:r>
              <a:rPr lang="en-US" b="1" dirty="0" smtClean="0">
                <a:latin typeface="Calibri Light" pitchFamily="34" charset="0"/>
                <a:cs typeface="Calibri Light" pitchFamily="34" charset="0"/>
              </a:rPr>
              <a:t>L = 4S </a:t>
            </a:r>
            <a:endParaRPr lang="en-IN" b="1" dirty="0">
              <a:latin typeface="Calibri Light" pitchFamily="34" charset="0"/>
              <a:cs typeface="Calibri Light" pitchFamily="34" charset="0"/>
            </a:endParaRPr>
          </a:p>
        </p:txBody>
      </p:sp>
      <p:sp>
        <p:nvSpPr>
          <p:cNvPr id="8" name="Rectangle 7"/>
          <p:cNvSpPr/>
          <p:nvPr/>
        </p:nvSpPr>
        <p:spPr>
          <a:xfrm>
            <a:off x="3047662" y="2009630"/>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9" name="Rectangle 8"/>
          <p:cNvSpPr/>
          <p:nvPr/>
        </p:nvSpPr>
        <p:spPr>
          <a:xfrm rot="5400000">
            <a:off x="4739143" y="3350063"/>
            <a:ext cx="821058" cy="369332"/>
          </a:xfrm>
          <a:prstGeom prst="rect">
            <a:avLst/>
          </a:prstGeom>
          <a:solidFill>
            <a:schemeClr val="bg1"/>
          </a:solidFill>
        </p:spPr>
        <p:txBody>
          <a:bodyPr wrap="square">
            <a:spAutoFit/>
          </a:bodyPr>
          <a:lstStyle/>
          <a:p>
            <a:r>
              <a:rPr lang="en-US" b="1" dirty="0" smtClean="0">
                <a:latin typeface="Calibri Light" pitchFamily="34" charset="0"/>
                <a:cs typeface="Calibri Light" pitchFamily="34" charset="0"/>
              </a:rPr>
              <a:t>C = 2/S</a:t>
            </a:r>
          </a:p>
        </p:txBody>
      </p:sp>
      <p:sp>
        <p:nvSpPr>
          <p:cNvPr id="11" name="Rectangle 10"/>
          <p:cNvSpPr/>
          <p:nvPr/>
        </p:nvSpPr>
        <p:spPr>
          <a:xfrm rot="5400000">
            <a:off x="4656750" y="3482781"/>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12" name="Rectangle 11"/>
          <p:cNvSpPr/>
          <p:nvPr/>
        </p:nvSpPr>
        <p:spPr>
          <a:xfrm rot="5400000">
            <a:off x="5758596" y="3496463"/>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10" name="Rectangle 9"/>
          <p:cNvSpPr/>
          <p:nvPr/>
        </p:nvSpPr>
        <p:spPr>
          <a:xfrm rot="5400000">
            <a:off x="5806269" y="3279606"/>
            <a:ext cx="1107996" cy="369332"/>
          </a:xfrm>
          <a:prstGeom prst="rect">
            <a:avLst/>
          </a:prstGeom>
          <a:solidFill>
            <a:schemeClr val="bg1"/>
          </a:solidFill>
        </p:spPr>
        <p:txBody>
          <a:bodyPr wrap="none">
            <a:spAutoFit/>
          </a:bodyPr>
          <a:lstStyle/>
          <a:p>
            <a:r>
              <a:rPr lang="en-US" b="1" dirty="0" smtClean="0">
                <a:latin typeface="Calibri Light" pitchFamily="34" charset="0"/>
                <a:cs typeface="Calibri Light" pitchFamily="34" charset="0"/>
              </a:rPr>
              <a:t>C = 3.33/S</a:t>
            </a:r>
            <a:endParaRPr lang="en-IN" b="1" dirty="0">
              <a:latin typeface="Calibri Light" pitchFamily="34" charset="0"/>
              <a:cs typeface="Calibri Light" pitchFamily="34" charset="0"/>
            </a:endParaRPr>
          </a:p>
        </p:txBody>
      </p:sp>
      <p:sp>
        <p:nvSpPr>
          <p:cNvPr id="13" name="Rectangle 12"/>
          <p:cNvSpPr/>
          <p:nvPr/>
        </p:nvSpPr>
        <p:spPr>
          <a:xfrm>
            <a:off x="3276599" y="4810785"/>
            <a:ext cx="763351" cy="369332"/>
          </a:xfrm>
          <a:prstGeom prst="rect">
            <a:avLst/>
          </a:prstGeom>
          <a:solidFill>
            <a:schemeClr val="bg1"/>
          </a:solidFill>
        </p:spPr>
        <p:txBody>
          <a:bodyPr wrap="none">
            <a:spAutoFit/>
          </a:bodyPr>
          <a:lstStyle/>
          <a:p>
            <a:r>
              <a:rPr lang="en-US" b="1" dirty="0">
                <a:latin typeface="Calibri Light" pitchFamily="34" charset="0"/>
                <a:cs typeface="Calibri Light" pitchFamily="34" charset="0"/>
              </a:rPr>
              <a:t>L = 1</a:t>
            </a:r>
            <a:r>
              <a:rPr lang="en-US" b="1" dirty="0" smtClean="0">
                <a:latin typeface="Calibri Light" pitchFamily="34" charset="0"/>
                <a:cs typeface="Calibri Light" pitchFamily="34" charset="0"/>
              </a:rPr>
              <a:t>S </a:t>
            </a:r>
            <a:endParaRPr lang="en-IN" b="1" dirty="0">
              <a:latin typeface="Calibri Light" pitchFamily="34" charset="0"/>
              <a:cs typeface="Calibri Light" pitchFamily="34" charset="0"/>
            </a:endParaRPr>
          </a:p>
        </p:txBody>
      </p:sp>
      <p:sp>
        <p:nvSpPr>
          <p:cNvPr id="15" name="Rectangle 14"/>
          <p:cNvSpPr/>
          <p:nvPr/>
        </p:nvSpPr>
        <p:spPr>
          <a:xfrm>
            <a:off x="2590462" y="5322977"/>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cxnSp>
        <p:nvCxnSpPr>
          <p:cNvPr id="16" name="Straight Arrow Connector 15"/>
          <p:cNvCxnSpPr/>
          <p:nvPr/>
        </p:nvCxnSpPr>
        <p:spPr>
          <a:xfrm flipV="1">
            <a:off x="1219200" y="2699266"/>
            <a:ext cx="0" cy="765006"/>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219200" y="3945258"/>
            <a:ext cx="0" cy="1050193"/>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035496" y="3344281"/>
            <a:ext cx="367408" cy="646331"/>
          </a:xfrm>
          <a:prstGeom prst="rect">
            <a:avLst/>
          </a:prstGeom>
          <a:noFill/>
        </p:spPr>
        <p:txBody>
          <a:bodyPr wrap="none" rtlCol="0">
            <a:spAutoFit/>
          </a:bodyPr>
          <a:lstStyle/>
          <a:p>
            <a:r>
              <a:rPr lang="en-US" sz="3600" b="1" dirty="0" smtClean="0">
                <a:solidFill>
                  <a:srgbClr val="002060"/>
                </a:solidFill>
              </a:rPr>
              <a:t>z</a:t>
            </a:r>
            <a:endParaRPr lang="en-IN" sz="3600" b="1" dirty="0">
              <a:solidFill>
                <a:srgbClr val="002060"/>
              </a:solidFill>
            </a:endParaRPr>
          </a:p>
        </p:txBody>
      </p:sp>
      <p:sp>
        <p:nvSpPr>
          <p:cNvPr id="20" name="TextBox 19"/>
          <p:cNvSpPr txBox="1"/>
          <p:nvPr/>
        </p:nvSpPr>
        <p:spPr>
          <a:xfrm>
            <a:off x="1219200" y="3681129"/>
            <a:ext cx="415307" cy="369332"/>
          </a:xfrm>
          <a:prstGeom prst="rect">
            <a:avLst/>
          </a:prstGeom>
          <a:noFill/>
        </p:spPr>
        <p:txBody>
          <a:bodyPr wrap="none" rtlCol="0">
            <a:spAutoFit/>
          </a:bodyPr>
          <a:lstStyle/>
          <a:p>
            <a:r>
              <a:rPr lang="en-US" b="1" dirty="0" smtClean="0">
                <a:solidFill>
                  <a:srgbClr val="002060"/>
                </a:solidFill>
              </a:rPr>
              <a:t>Eq</a:t>
            </a:r>
            <a:endParaRPr lang="en-IN" b="1" dirty="0">
              <a:solidFill>
                <a:srgbClr val="002060"/>
              </a:solidFill>
            </a:endParaRPr>
          </a:p>
        </p:txBody>
      </p:sp>
      <p:sp>
        <p:nvSpPr>
          <p:cNvPr id="21" name="TextBox 20"/>
          <p:cNvSpPr txBox="1"/>
          <p:nvPr/>
        </p:nvSpPr>
        <p:spPr>
          <a:xfrm>
            <a:off x="7162801" y="2416314"/>
            <a:ext cx="5029198" cy="707886"/>
          </a:xfrm>
          <a:prstGeom prst="rect">
            <a:avLst/>
          </a:prstGeom>
          <a:noFill/>
        </p:spPr>
        <p:txBody>
          <a:bodyPr wrap="square" rtlCol="0">
            <a:spAutoFit/>
          </a:bodyPr>
          <a:lstStyle/>
          <a:p>
            <a:r>
              <a:rPr lang="en-US" sz="1600" dirty="0" smtClean="0">
                <a:solidFill>
                  <a:schemeClr val="accent1">
                    <a:lumMod val="75000"/>
                  </a:schemeClr>
                </a:solidFill>
                <a:latin typeface="Arial" pitchFamily="34" charset="0"/>
                <a:cs typeface="Arial" pitchFamily="34" charset="0"/>
              </a:rPr>
              <a:t>Since, We need to find Z    .The problem is solved by using Laplace equivalence of the basic components</a:t>
            </a:r>
            <a:r>
              <a:rPr lang="en-US" sz="2400" dirty="0" smtClean="0">
                <a:solidFill>
                  <a:schemeClr val="accent1">
                    <a:lumMod val="75000"/>
                  </a:schemeClr>
                </a:solidFill>
              </a:rPr>
              <a:t>.</a:t>
            </a:r>
            <a:endParaRPr lang="en-IN" sz="2400" dirty="0">
              <a:solidFill>
                <a:schemeClr val="accent1">
                  <a:lumMod val="75000"/>
                </a:schemeClr>
              </a:solidFill>
            </a:endParaRPr>
          </a:p>
        </p:txBody>
      </p:sp>
      <p:sp>
        <p:nvSpPr>
          <p:cNvPr id="22" name="TextBox 21"/>
          <p:cNvSpPr txBox="1"/>
          <p:nvPr/>
        </p:nvSpPr>
        <p:spPr>
          <a:xfrm>
            <a:off x="9399977" y="2524109"/>
            <a:ext cx="415307" cy="369332"/>
          </a:xfrm>
          <a:prstGeom prst="rect">
            <a:avLst/>
          </a:prstGeom>
          <a:noFill/>
        </p:spPr>
        <p:txBody>
          <a:bodyPr wrap="none" rtlCol="0">
            <a:spAutoFit/>
          </a:bodyPr>
          <a:lstStyle/>
          <a:p>
            <a:r>
              <a:rPr lang="en-US" dirty="0" smtClean="0">
                <a:solidFill>
                  <a:schemeClr val="accent1">
                    <a:lumMod val="75000"/>
                  </a:schemeClr>
                </a:solidFill>
              </a:rPr>
              <a:t>Eq</a:t>
            </a:r>
            <a:endParaRPr lang="en-IN" dirty="0">
              <a:solidFill>
                <a:schemeClr val="accent1">
                  <a:lumMod val="75000"/>
                </a:schemeClr>
              </a:solidFill>
            </a:endParaRPr>
          </a:p>
        </p:txBody>
      </p:sp>
      <p:sp>
        <p:nvSpPr>
          <p:cNvPr id="23" name="TextBox 22"/>
          <p:cNvSpPr txBox="1"/>
          <p:nvPr/>
        </p:nvSpPr>
        <p:spPr>
          <a:xfrm>
            <a:off x="7606444" y="3575926"/>
            <a:ext cx="357790" cy="584775"/>
          </a:xfrm>
          <a:prstGeom prst="rect">
            <a:avLst/>
          </a:prstGeom>
          <a:noFill/>
        </p:spPr>
        <p:txBody>
          <a:bodyPr wrap="none" rtlCol="0">
            <a:spAutoFit/>
          </a:bodyPr>
          <a:lstStyle/>
          <a:p>
            <a:r>
              <a:rPr lang="en-US" sz="3200" b="1" dirty="0">
                <a:solidFill>
                  <a:schemeClr val="accent1">
                    <a:lumMod val="50000"/>
                  </a:schemeClr>
                </a:solidFill>
              </a:rPr>
              <a:t>L</a:t>
            </a:r>
            <a:endParaRPr lang="en-IN" sz="3200" b="1" dirty="0">
              <a:solidFill>
                <a:schemeClr val="accent1">
                  <a:lumMod val="50000"/>
                </a:schemeClr>
              </a:solidFill>
            </a:endParaRPr>
          </a:p>
        </p:txBody>
      </p:sp>
      <p:cxnSp>
        <p:nvCxnSpPr>
          <p:cNvPr id="25" name="Straight Arrow Connector 24"/>
          <p:cNvCxnSpPr>
            <a:endCxn id="26" idx="1"/>
          </p:cNvCxnSpPr>
          <p:nvPr/>
        </p:nvCxnSpPr>
        <p:spPr>
          <a:xfrm flipV="1">
            <a:off x="8001000" y="3865795"/>
            <a:ext cx="2071839" cy="251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0072839" y="3573407"/>
            <a:ext cx="942887" cy="584775"/>
          </a:xfrm>
          <a:prstGeom prst="rect">
            <a:avLst/>
          </a:prstGeom>
          <a:noFill/>
        </p:spPr>
        <p:txBody>
          <a:bodyPr wrap="none" rtlCol="0">
            <a:spAutoFit/>
          </a:bodyPr>
          <a:lstStyle/>
          <a:p>
            <a:r>
              <a:rPr lang="en-US" sz="3200" b="1" dirty="0" smtClean="0">
                <a:solidFill>
                  <a:schemeClr val="accent1">
                    <a:lumMod val="50000"/>
                  </a:schemeClr>
                </a:solidFill>
              </a:rPr>
              <a:t>S * L</a:t>
            </a:r>
            <a:endParaRPr lang="en-IN" sz="3200" b="1" dirty="0">
              <a:solidFill>
                <a:schemeClr val="accent1">
                  <a:lumMod val="50000"/>
                </a:schemeClr>
              </a:solidFill>
            </a:endParaRPr>
          </a:p>
        </p:txBody>
      </p:sp>
      <p:sp>
        <p:nvSpPr>
          <p:cNvPr id="28" name="TextBox 27"/>
          <p:cNvSpPr txBox="1"/>
          <p:nvPr/>
        </p:nvSpPr>
        <p:spPr>
          <a:xfrm>
            <a:off x="7588810" y="4455135"/>
            <a:ext cx="402674" cy="584775"/>
          </a:xfrm>
          <a:prstGeom prst="rect">
            <a:avLst/>
          </a:prstGeom>
          <a:noFill/>
        </p:spPr>
        <p:txBody>
          <a:bodyPr wrap="none" rtlCol="0">
            <a:spAutoFit/>
          </a:bodyPr>
          <a:lstStyle/>
          <a:p>
            <a:r>
              <a:rPr lang="en-US" sz="3200" b="1" dirty="0" smtClean="0">
                <a:solidFill>
                  <a:schemeClr val="accent1">
                    <a:lumMod val="50000"/>
                  </a:schemeClr>
                </a:solidFill>
              </a:rPr>
              <a:t>C</a:t>
            </a:r>
            <a:endParaRPr lang="en-IN" sz="3200" b="1" dirty="0">
              <a:solidFill>
                <a:schemeClr val="accent1">
                  <a:lumMod val="50000"/>
                </a:schemeClr>
              </a:solidFill>
            </a:endParaRPr>
          </a:p>
        </p:txBody>
      </p:sp>
      <p:sp>
        <p:nvSpPr>
          <p:cNvPr id="29" name="TextBox 28"/>
          <p:cNvSpPr txBox="1"/>
          <p:nvPr/>
        </p:nvSpPr>
        <p:spPr>
          <a:xfrm>
            <a:off x="10031699" y="4446254"/>
            <a:ext cx="2000869" cy="584775"/>
          </a:xfrm>
          <a:prstGeom prst="rect">
            <a:avLst/>
          </a:prstGeom>
          <a:noFill/>
        </p:spPr>
        <p:txBody>
          <a:bodyPr wrap="none" rtlCol="0">
            <a:spAutoFit/>
          </a:bodyPr>
          <a:lstStyle/>
          <a:p>
            <a:r>
              <a:rPr lang="en-US" sz="3200" b="1" dirty="0" smtClean="0">
                <a:solidFill>
                  <a:schemeClr val="accent1">
                    <a:lumMod val="50000"/>
                  </a:schemeClr>
                </a:solidFill>
              </a:rPr>
              <a:t>1 / ( C * S )</a:t>
            </a:r>
            <a:endParaRPr lang="en-IN" sz="3200" b="1" dirty="0">
              <a:solidFill>
                <a:schemeClr val="accent1">
                  <a:lumMod val="50000"/>
                </a:schemeClr>
              </a:solidFill>
            </a:endParaRPr>
          </a:p>
        </p:txBody>
      </p:sp>
      <p:cxnSp>
        <p:nvCxnSpPr>
          <p:cNvPr id="31" name="Straight Arrow Connector 30"/>
          <p:cNvCxnSpPr>
            <a:stCxn id="28" idx="3"/>
          </p:cNvCxnSpPr>
          <p:nvPr/>
        </p:nvCxnSpPr>
        <p:spPr>
          <a:xfrm flipV="1">
            <a:off x="7991484" y="4738641"/>
            <a:ext cx="2137493" cy="8882"/>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782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a:xfrm>
            <a:off x="413237" y="3090296"/>
            <a:ext cx="11811000" cy="707886"/>
          </a:xfrm>
          <a:prstGeom prst="rect">
            <a:avLst/>
          </a:prstGeom>
        </p:spPr>
        <p:txBody>
          <a:bodyPr wrap="square">
            <a:spAutoFit/>
          </a:bodyPr>
          <a:lstStyle/>
          <a:p>
            <a:endParaRPr lang="en-IN" sz="4000" b="1" u="sng" dirty="0">
              <a:solidFill>
                <a:schemeClr val="accent1">
                  <a:lumMod val="75000"/>
                </a:schemeClr>
              </a:solidFill>
              <a:latin typeface="HP Simplified Light"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12" y="309701"/>
            <a:ext cx="5991225" cy="388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572000" y="990600"/>
            <a:ext cx="2365130" cy="21236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3200" b="1" dirty="0">
              <a:solidFill>
                <a:schemeClr val="accent1">
                  <a:lumMod val="50000"/>
                </a:schemeClr>
              </a:solidFill>
              <a:latin typeface="Calibri Light" pitchFamily="34" charset="0"/>
              <a:cs typeface="Calibri Light" pitchFamily="34" charset="0"/>
            </a:endParaRPr>
          </a:p>
          <a:p>
            <a:r>
              <a:rPr lang="en-US" sz="2800" b="1" dirty="0" smtClean="0">
                <a:solidFill>
                  <a:schemeClr val="tx1"/>
                </a:solidFill>
                <a:latin typeface="Calibri Light" pitchFamily="34" charset="0"/>
                <a:cs typeface="Calibri Light" pitchFamily="34" charset="0"/>
              </a:rPr>
              <a:t>C </a:t>
            </a:r>
            <a:r>
              <a:rPr lang="en-US" sz="2800" b="1" dirty="0" smtClean="0">
                <a:solidFill>
                  <a:schemeClr val="accent1">
                    <a:lumMod val="50000"/>
                  </a:schemeClr>
                </a:solidFill>
                <a:latin typeface="Calibri Light" pitchFamily="34" charset="0"/>
                <a:cs typeface="Calibri Light" pitchFamily="34" charset="0"/>
              </a:rPr>
              <a:t>    =   </a:t>
            </a:r>
            <a:r>
              <a:rPr lang="en-US" sz="2800" b="1" u="sng" dirty="0" smtClean="0">
                <a:solidFill>
                  <a:schemeClr val="accent1">
                    <a:lumMod val="50000"/>
                  </a:schemeClr>
                </a:solidFill>
                <a:latin typeface="Calibri Light" pitchFamily="34" charset="0"/>
                <a:cs typeface="Calibri Light" pitchFamily="34" charset="0"/>
              </a:rPr>
              <a:t>    </a:t>
            </a:r>
            <a:endParaRPr lang="en-US" sz="2800" b="1" dirty="0" smtClean="0">
              <a:solidFill>
                <a:schemeClr val="accent1">
                  <a:lumMod val="50000"/>
                </a:schemeClr>
              </a:solidFill>
              <a:latin typeface="Calibri Light" pitchFamily="34" charset="0"/>
              <a:cs typeface="Calibri Light" pitchFamily="34" charset="0"/>
            </a:endParaRPr>
          </a:p>
          <a:p>
            <a:endParaRPr lang="en-US" b="1" dirty="0" smtClean="0"/>
          </a:p>
          <a:p>
            <a:endParaRPr lang="en-US" b="1" dirty="0" smtClean="0"/>
          </a:p>
          <a:p>
            <a:endParaRPr lang="en-US" b="1" dirty="0"/>
          </a:p>
          <a:p>
            <a:endParaRPr lang="en-US" b="1" dirty="0"/>
          </a:p>
        </p:txBody>
      </p:sp>
      <p:sp>
        <p:nvSpPr>
          <p:cNvPr id="14" name="Rectangle 13"/>
          <p:cNvSpPr/>
          <p:nvPr/>
        </p:nvSpPr>
        <p:spPr>
          <a:xfrm>
            <a:off x="2765264" y="309701"/>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15" name="Rectangle 14"/>
          <p:cNvSpPr/>
          <p:nvPr/>
        </p:nvSpPr>
        <p:spPr>
          <a:xfrm>
            <a:off x="2438400" y="3613516"/>
            <a:ext cx="2286676" cy="369332"/>
          </a:xfrm>
          <a:prstGeom prst="rect">
            <a:avLst/>
          </a:prstGeom>
          <a:solidFill>
            <a:schemeClr val="bg1"/>
          </a:solidFill>
        </p:spPr>
        <p:txBody>
          <a:bodyPr wrap="square">
            <a:spAutoFit/>
          </a:bodyPr>
          <a:lstStyle/>
          <a:p>
            <a:endParaRPr lang="en-IN" b="1" dirty="0">
              <a:latin typeface="Calibri Light" pitchFamily="34" charset="0"/>
              <a:cs typeface="Calibri Light" pitchFamily="34" charset="0"/>
            </a:endParaRPr>
          </a:p>
        </p:txBody>
      </p:sp>
      <p:sp>
        <p:nvSpPr>
          <p:cNvPr id="8" name="Rectangle 7"/>
          <p:cNvSpPr/>
          <p:nvPr/>
        </p:nvSpPr>
        <p:spPr>
          <a:xfrm>
            <a:off x="3526926" y="805934"/>
            <a:ext cx="763351" cy="369332"/>
          </a:xfrm>
          <a:prstGeom prst="rect">
            <a:avLst/>
          </a:prstGeom>
          <a:solidFill>
            <a:schemeClr val="bg1"/>
          </a:solidFill>
        </p:spPr>
        <p:txBody>
          <a:bodyPr wrap="none">
            <a:spAutoFit/>
          </a:bodyPr>
          <a:lstStyle/>
          <a:p>
            <a:r>
              <a:rPr lang="en-US" b="1" dirty="0">
                <a:latin typeface="Calibri Light" pitchFamily="34" charset="0"/>
                <a:cs typeface="Calibri Light" pitchFamily="34" charset="0"/>
              </a:rPr>
              <a:t>L = 4S </a:t>
            </a:r>
            <a:endParaRPr lang="en-IN" b="1" dirty="0">
              <a:latin typeface="Calibri Light" pitchFamily="34" charset="0"/>
              <a:cs typeface="Calibri Light" pitchFamily="34" charset="0"/>
            </a:endParaRPr>
          </a:p>
        </p:txBody>
      </p:sp>
      <p:sp>
        <p:nvSpPr>
          <p:cNvPr id="10" name="Rectangle 9"/>
          <p:cNvSpPr/>
          <p:nvPr/>
        </p:nvSpPr>
        <p:spPr>
          <a:xfrm>
            <a:off x="3526925" y="3059668"/>
            <a:ext cx="763351" cy="369332"/>
          </a:xfrm>
          <a:prstGeom prst="rect">
            <a:avLst/>
          </a:prstGeom>
          <a:solidFill>
            <a:schemeClr val="bg1"/>
          </a:solidFill>
        </p:spPr>
        <p:txBody>
          <a:bodyPr wrap="none">
            <a:spAutoFit/>
          </a:bodyPr>
          <a:lstStyle/>
          <a:p>
            <a:r>
              <a:rPr lang="en-US" b="1" dirty="0">
                <a:latin typeface="Calibri Light" pitchFamily="34" charset="0"/>
                <a:cs typeface="Calibri Light" pitchFamily="34" charset="0"/>
              </a:rPr>
              <a:t>L = </a:t>
            </a:r>
            <a:r>
              <a:rPr lang="en-US" b="1" dirty="0" smtClean="0">
                <a:latin typeface="Calibri Light" pitchFamily="34" charset="0"/>
                <a:cs typeface="Calibri Light" pitchFamily="34" charset="0"/>
              </a:rPr>
              <a:t>1S </a:t>
            </a:r>
            <a:endParaRPr lang="en-IN" b="1" dirty="0">
              <a:latin typeface="Calibri Light" pitchFamily="34" charset="0"/>
              <a:cs typeface="Calibri Light" pitchFamily="34" charset="0"/>
            </a:endParaRPr>
          </a:p>
        </p:txBody>
      </p:sp>
      <p:sp>
        <p:nvSpPr>
          <p:cNvPr id="17" name="TextBox 16"/>
          <p:cNvSpPr txBox="1"/>
          <p:nvPr/>
        </p:nvSpPr>
        <p:spPr>
          <a:xfrm>
            <a:off x="4844286" y="1748376"/>
            <a:ext cx="415307" cy="369332"/>
          </a:xfrm>
          <a:prstGeom prst="rect">
            <a:avLst/>
          </a:prstGeom>
          <a:noFill/>
        </p:spPr>
        <p:txBody>
          <a:bodyPr wrap="none" rtlCol="0">
            <a:spAutoFit/>
          </a:bodyPr>
          <a:lstStyle/>
          <a:p>
            <a:r>
              <a:rPr lang="en-US" b="1" dirty="0" smtClean="0">
                <a:latin typeface="Calibri Light" pitchFamily="34" charset="0"/>
                <a:cs typeface="Calibri Light" pitchFamily="34" charset="0"/>
              </a:rPr>
              <a:t>Eq</a:t>
            </a:r>
            <a:endParaRPr lang="en-IN" b="1" dirty="0">
              <a:latin typeface="Calibri Light" pitchFamily="34" charset="0"/>
              <a:cs typeface="Calibri Light" pitchFamily="34" charset="0"/>
            </a:endParaRPr>
          </a:p>
        </p:txBody>
      </p:sp>
      <p:sp>
        <p:nvSpPr>
          <p:cNvPr id="18" name="TextBox 17"/>
          <p:cNvSpPr txBox="1"/>
          <p:nvPr/>
        </p:nvSpPr>
        <p:spPr>
          <a:xfrm>
            <a:off x="5494830" y="1301883"/>
            <a:ext cx="1250663" cy="954107"/>
          </a:xfrm>
          <a:prstGeom prst="rect">
            <a:avLst/>
          </a:prstGeom>
          <a:noFill/>
        </p:spPr>
        <p:txBody>
          <a:bodyPr wrap="none" rtlCol="0">
            <a:spAutoFit/>
          </a:bodyPr>
          <a:lstStyle/>
          <a:p>
            <a:r>
              <a:rPr lang="en-US" sz="2800" u="sng" dirty="0" smtClean="0"/>
              <a:t>6.666</a:t>
            </a:r>
          </a:p>
          <a:p>
            <a:r>
              <a:rPr lang="en-US" sz="2800" dirty="0" smtClean="0"/>
              <a:t>5.55 *S</a:t>
            </a:r>
            <a:endParaRPr lang="en-IN" sz="2800" dirty="0"/>
          </a:p>
        </p:txBody>
      </p:sp>
      <p:sp>
        <p:nvSpPr>
          <p:cNvPr id="20" name="TextBox 19"/>
          <p:cNvSpPr txBox="1"/>
          <p:nvPr/>
        </p:nvSpPr>
        <p:spPr>
          <a:xfrm>
            <a:off x="7162800" y="494367"/>
            <a:ext cx="4724400" cy="646331"/>
          </a:xfrm>
          <a:prstGeom prst="rect">
            <a:avLst/>
          </a:prstGeom>
          <a:noFill/>
        </p:spPr>
        <p:txBody>
          <a:bodyPr wrap="square" rtlCol="0">
            <a:spAutoFit/>
          </a:bodyPr>
          <a:lstStyle/>
          <a:p>
            <a:r>
              <a:rPr lang="en-US" dirty="0" smtClean="0">
                <a:solidFill>
                  <a:schemeClr val="accent1">
                    <a:lumMod val="75000"/>
                  </a:schemeClr>
                </a:solidFill>
                <a:latin typeface="Arial" pitchFamily="34" charset="0"/>
                <a:cs typeface="Arial" pitchFamily="34" charset="0"/>
              </a:rPr>
              <a:t>The Capacitance are in parallel Combination, So the C    is calculated as </a:t>
            </a:r>
            <a:endParaRPr lang="en-IN" dirty="0">
              <a:solidFill>
                <a:schemeClr val="accent1">
                  <a:lumMod val="75000"/>
                </a:schemeClr>
              </a:solidFill>
              <a:latin typeface="Arial" pitchFamily="34" charset="0"/>
              <a:cs typeface="Arial" pitchFamily="34" charset="0"/>
            </a:endParaRPr>
          </a:p>
        </p:txBody>
      </p:sp>
      <p:sp>
        <p:nvSpPr>
          <p:cNvPr id="21" name="Rectangle 20"/>
          <p:cNvSpPr/>
          <p:nvPr/>
        </p:nvSpPr>
        <p:spPr>
          <a:xfrm>
            <a:off x="9447248" y="955362"/>
            <a:ext cx="383631" cy="338554"/>
          </a:xfrm>
          <a:prstGeom prst="rect">
            <a:avLst/>
          </a:prstGeom>
        </p:spPr>
        <p:txBody>
          <a:bodyPr wrap="none">
            <a:spAutoFit/>
          </a:bodyPr>
          <a:lstStyle/>
          <a:p>
            <a:r>
              <a:rPr lang="en-US" sz="1600" b="1" dirty="0">
                <a:solidFill>
                  <a:schemeClr val="accent1">
                    <a:lumMod val="75000"/>
                  </a:schemeClr>
                </a:solidFill>
                <a:latin typeface="Calibri Light" pitchFamily="34" charset="0"/>
                <a:cs typeface="Calibri Light" pitchFamily="34" charset="0"/>
              </a:rPr>
              <a:t>Eq</a:t>
            </a:r>
            <a:endParaRPr lang="en-IN" sz="1600" b="1" dirty="0">
              <a:solidFill>
                <a:schemeClr val="accent1">
                  <a:lumMod val="75000"/>
                </a:schemeClr>
              </a:solidFill>
              <a:latin typeface="Calibri Light" pitchFamily="34" charset="0"/>
              <a:cs typeface="Calibri Light" pitchFamily="34" charset="0"/>
            </a:endParaRPr>
          </a:p>
        </p:txBody>
      </p:sp>
      <p:sp>
        <p:nvSpPr>
          <p:cNvPr id="22" name="Rectangle 21"/>
          <p:cNvSpPr/>
          <p:nvPr/>
        </p:nvSpPr>
        <p:spPr>
          <a:xfrm>
            <a:off x="7572303" y="1848345"/>
            <a:ext cx="4715064" cy="1077218"/>
          </a:xfrm>
          <a:prstGeom prst="rect">
            <a:avLst/>
          </a:prstGeom>
        </p:spPr>
        <p:txBody>
          <a:bodyPr wrap="square">
            <a:spAutoFit/>
          </a:bodyPr>
          <a:lstStyle/>
          <a:p>
            <a:r>
              <a:rPr lang="en-US" sz="1600" dirty="0" smtClean="0">
                <a:solidFill>
                  <a:schemeClr val="accent1">
                    <a:lumMod val="75000"/>
                  </a:schemeClr>
                </a:solidFill>
                <a:latin typeface="Arial" pitchFamily="34" charset="0"/>
                <a:cs typeface="Arial" pitchFamily="34" charset="0"/>
              </a:rPr>
              <a:t>C</a:t>
            </a:r>
            <a:r>
              <a:rPr lang="en-US" sz="1600" dirty="0" smtClean="0">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a:t>
            </a:r>
            <a:r>
              <a:rPr lang="en-US" sz="1600" u="sng" dirty="0" smtClean="0">
                <a:solidFill>
                  <a:schemeClr val="accent1">
                    <a:lumMod val="75000"/>
                  </a:schemeClr>
                </a:solidFill>
                <a:latin typeface="Arial" pitchFamily="34" charset="0"/>
                <a:cs typeface="Arial" pitchFamily="34" charset="0"/>
              </a:rPr>
              <a:t>   2 x 3.333       _</a:t>
            </a: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a:t>
            </a:r>
            <a:r>
              <a:rPr lang="en-US" sz="1600" u="sng" dirty="0" smtClean="0">
                <a:solidFill>
                  <a:schemeClr val="accent1">
                    <a:lumMod val="75000"/>
                  </a:schemeClr>
                </a:solidFill>
                <a:latin typeface="Arial" pitchFamily="34" charset="0"/>
                <a:cs typeface="Arial" pitchFamily="34" charset="0"/>
              </a:rPr>
              <a:t>       S  x  S                  _</a:t>
            </a:r>
            <a:endParaRPr lang="en-US" sz="1600" dirty="0" smtClean="0">
              <a:solidFill>
                <a:schemeClr val="accent1">
                  <a:lumMod val="75000"/>
                </a:schemeClr>
              </a:solidFill>
              <a:latin typeface="Arial" pitchFamily="34" charset="0"/>
              <a:cs typeface="Arial" pitchFamily="34" charset="0"/>
            </a:endParaRP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a:t>
            </a:r>
            <a:r>
              <a:rPr lang="en-US" sz="1600" u="sng" dirty="0" smtClean="0">
                <a:solidFill>
                  <a:schemeClr val="accent1">
                    <a:lumMod val="75000"/>
                  </a:schemeClr>
                </a:solidFill>
                <a:latin typeface="Arial" pitchFamily="34" charset="0"/>
                <a:cs typeface="Arial" pitchFamily="34" charset="0"/>
              </a:rPr>
              <a:t> 2 </a:t>
            </a:r>
            <a:r>
              <a:rPr lang="en-US" sz="1600" dirty="0" smtClean="0">
                <a:solidFill>
                  <a:schemeClr val="accent1">
                    <a:lumMod val="75000"/>
                  </a:schemeClr>
                </a:solidFill>
                <a:latin typeface="Arial" pitchFamily="34" charset="0"/>
                <a:cs typeface="Arial" pitchFamily="34" charset="0"/>
              </a:rPr>
              <a:t>  +  </a:t>
            </a:r>
            <a:r>
              <a:rPr lang="en-US" sz="1600" u="sng" dirty="0" smtClean="0">
                <a:solidFill>
                  <a:schemeClr val="accent1">
                    <a:lumMod val="75000"/>
                  </a:schemeClr>
                </a:solidFill>
                <a:latin typeface="Arial" pitchFamily="34" charset="0"/>
                <a:cs typeface="Arial" pitchFamily="34" charset="0"/>
              </a:rPr>
              <a:t>3.33</a:t>
            </a: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S         S</a:t>
            </a:r>
            <a:endParaRPr lang="en-IN" sz="1600" dirty="0">
              <a:solidFill>
                <a:schemeClr val="accent1">
                  <a:lumMod val="75000"/>
                </a:schemeClr>
              </a:solidFill>
              <a:latin typeface="Arial" pitchFamily="34" charset="0"/>
              <a:cs typeface="Arial" pitchFamily="34" charset="0"/>
            </a:endParaRPr>
          </a:p>
        </p:txBody>
      </p:sp>
      <p:sp>
        <p:nvSpPr>
          <p:cNvPr id="23" name="Rectangle 22"/>
          <p:cNvSpPr/>
          <p:nvPr/>
        </p:nvSpPr>
        <p:spPr>
          <a:xfrm>
            <a:off x="7748091" y="2057304"/>
            <a:ext cx="445956" cy="338554"/>
          </a:xfrm>
          <a:prstGeom prst="rect">
            <a:avLst/>
          </a:prstGeom>
        </p:spPr>
        <p:txBody>
          <a:bodyPr wrap="none">
            <a:spAutoFit/>
          </a:bodyPr>
          <a:lstStyle/>
          <a:p>
            <a:r>
              <a:rPr lang="en-US" sz="1600" dirty="0">
                <a:solidFill>
                  <a:schemeClr val="accent1">
                    <a:lumMod val="75000"/>
                  </a:schemeClr>
                </a:solidFill>
                <a:latin typeface="Arial" pitchFamily="34" charset="0"/>
                <a:cs typeface="Arial" pitchFamily="34" charset="0"/>
              </a:rPr>
              <a:t>Eq</a:t>
            </a:r>
            <a:endParaRPr lang="en-IN" sz="1600" dirty="0">
              <a:solidFill>
                <a:schemeClr val="accent1">
                  <a:lumMod val="75000"/>
                </a:schemeClr>
              </a:solidFill>
              <a:latin typeface="Arial" pitchFamily="34" charset="0"/>
              <a:cs typeface="Arial" pitchFamily="34" charset="0"/>
            </a:endParaRPr>
          </a:p>
        </p:txBody>
      </p:sp>
      <p:sp>
        <p:nvSpPr>
          <p:cNvPr id="25" name="Rectangle 24"/>
          <p:cNvSpPr/>
          <p:nvPr/>
        </p:nvSpPr>
        <p:spPr>
          <a:xfrm>
            <a:off x="6551242" y="3240559"/>
            <a:ext cx="4876800" cy="1077218"/>
          </a:xfrm>
          <a:prstGeom prst="rect">
            <a:avLst/>
          </a:prstGeom>
        </p:spPr>
        <p:txBody>
          <a:bodyPr wrap="square">
            <a:spAutoFit/>
          </a:bodyPr>
          <a:lstStyle/>
          <a:p>
            <a:r>
              <a:rPr lang="en-US" sz="1600" dirty="0" smtClean="0">
                <a:solidFill>
                  <a:schemeClr val="accent1">
                    <a:lumMod val="75000"/>
                  </a:schemeClr>
                </a:solidFill>
                <a:latin typeface="Arial" pitchFamily="34" charset="0"/>
                <a:cs typeface="Arial" pitchFamily="34" charset="0"/>
              </a:rPr>
              <a:t>               C    =         </a:t>
            </a:r>
            <a:r>
              <a:rPr lang="en-US" sz="1600" u="sng" dirty="0" smtClean="0">
                <a:solidFill>
                  <a:schemeClr val="accent1">
                    <a:lumMod val="75000"/>
                  </a:schemeClr>
                </a:solidFill>
                <a:latin typeface="Arial" pitchFamily="34" charset="0"/>
                <a:cs typeface="Arial" pitchFamily="34" charset="0"/>
              </a:rPr>
              <a:t>          6.66</a:t>
            </a:r>
            <a:r>
              <a:rPr lang="en-US" sz="1600" dirty="0" smtClean="0">
                <a:solidFill>
                  <a:schemeClr val="accent1">
                    <a:lumMod val="75000"/>
                  </a:schemeClr>
                </a:solidFill>
                <a:latin typeface="Arial" pitchFamily="34" charset="0"/>
                <a:cs typeface="Arial" pitchFamily="34" charset="0"/>
              </a:rPr>
              <a:t>_____</a:t>
            </a:r>
            <a:endParaRPr lang="en-US" sz="1600" dirty="0">
              <a:solidFill>
                <a:schemeClr val="accent1">
                  <a:lumMod val="75000"/>
                </a:schemeClr>
              </a:solidFill>
              <a:latin typeface="Arial" pitchFamily="34" charset="0"/>
              <a:cs typeface="Arial" pitchFamily="34" charset="0"/>
            </a:endParaRP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a:t>
            </a:r>
            <a:r>
              <a:rPr lang="en-US" sz="1600" u="sng" dirty="0" smtClean="0">
                <a:solidFill>
                  <a:schemeClr val="accent1">
                    <a:lumMod val="75000"/>
                  </a:schemeClr>
                </a:solidFill>
                <a:latin typeface="Arial" pitchFamily="34" charset="0"/>
                <a:cs typeface="Arial" pitchFamily="34" charset="0"/>
              </a:rPr>
              <a:t>           S  X    S</a:t>
            </a:r>
            <a:r>
              <a:rPr lang="en-US" sz="1600" dirty="0" smtClean="0">
                <a:solidFill>
                  <a:schemeClr val="accent1">
                    <a:lumMod val="75000"/>
                  </a:schemeClr>
                </a:solidFill>
                <a:latin typeface="Arial" pitchFamily="34" charset="0"/>
                <a:cs typeface="Arial" pitchFamily="34" charset="0"/>
              </a:rPr>
              <a:t>_____</a:t>
            </a:r>
            <a:endParaRPr lang="en-US" sz="1600" dirty="0">
              <a:solidFill>
                <a:schemeClr val="accent1">
                  <a:lumMod val="75000"/>
                </a:schemeClr>
              </a:solidFill>
              <a:latin typeface="Arial" pitchFamily="34" charset="0"/>
              <a:cs typeface="Arial" pitchFamily="34" charset="0"/>
            </a:endParaRP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a:t>
            </a:r>
            <a:r>
              <a:rPr lang="en-US" sz="1600" u="sng" dirty="0" smtClean="0">
                <a:solidFill>
                  <a:schemeClr val="accent1">
                    <a:lumMod val="75000"/>
                  </a:schemeClr>
                </a:solidFill>
                <a:latin typeface="Arial" pitchFamily="34" charset="0"/>
                <a:cs typeface="Arial" pitchFamily="34" charset="0"/>
              </a:rPr>
              <a:t>2S   </a:t>
            </a:r>
            <a:r>
              <a:rPr lang="en-US" sz="1600" u="sng" dirty="0">
                <a:solidFill>
                  <a:schemeClr val="accent1">
                    <a:lumMod val="75000"/>
                  </a:schemeClr>
                </a:solidFill>
                <a:latin typeface="Arial" pitchFamily="34" charset="0"/>
                <a:cs typeface="Arial" pitchFamily="34" charset="0"/>
              </a:rPr>
              <a:t>+   </a:t>
            </a:r>
            <a:r>
              <a:rPr lang="en-US" sz="1600" u="sng" dirty="0" smtClean="0">
                <a:solidFill>
                  <a:schemeClr val="accent1">
                    <a:lumMod val="75000"/>
                  </a:schemeClr>
                </a:solidFill>
                <a:latin typeface="Arial" pitchFamily="34" charset="0"/>
                <a:cs typeface="Arial" pitchFamily="34" charset="0"/>
              </a:rPr>
              <a:t>3.33S</a:t>
            </a:r>
            <a:endParaRPr lang="en-US" sz="1600" u="sng" dirty="0">
              <a:solidFill>
                <a:schemeClr val="accent1">
                  <a:lumMod val="75000"/>
                </a:schemeClr>
              </a:solidFill>
              <a:latin typeface="Arial" pitchFamily="34" charset="0"/>
              <a:cs typeface="Arial" pitchFamily="34" charset="0"/>
            </a:endParaRP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S    X   S</a:t>
            </a:r>
            <a:endParaRPr lang="en-IN" sz="1600" dirty="0">
              <a:solidFill>
                <a:schemeClr val="accent1">
                  <a:lumMod val="75000"/>
                </a:schemeClr>
              </a:solidFill>
              <a:latin typeface="Arial" pitchFamily="34" charset="0"/>
              <a:cs typeface="Arial" pitchFamily="34" charset="0"/>
            </a:endParaRPr>
          </a:p>
        </p:txBody>
      </p:sp>
      <p:cxnSp>
        <p:nvCxnSpPr>
          <p:cNvPr id="27" name="Straight Arrow Connector 26"/>
          <p:cNvCxnSpPr/>
          <p:nvPr/>
        </p:nvCxnSpPr>
        <p:spPr>
          <a:xfrm flipV="1">
            <a:off x="685800" y="990600"/>
            <a:ext cx="0" cy="86874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85800" y="2302374"/>
            <a:ext cx="0" cy="94196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5962" y="1729263"/>
            <a:ext cx="367408" cy="646331"/>
          </a:xfrm>
          <a:prstGeom prst="rect">
            <a:avLst/>
          </a:prstGeom>
        </p:spPr>
        <p:txBody>
          <a:bodyPr wrap="none">
            <a:spAutoFit/>
          </a:bodyPr>
          <a:lstStyle/>
          <a:p>
            <a:r>
              <a:rPr lang="en-US" sz="3600" b="1" dirty="0">
                <a:solidFill>
                  <a:srgbClr val="002060"/>
                </a:solidFill>
              </a:rPr>
              <a:t>z</a:t>
            </a:r>
            <a:endParaRPr lang="en-IN" sz="3600" b="1" dirty="0">
              <a:solidFill>
                <a:srgbClr val="002060"/>
              </a:solidFill>
            </a:endParaRPr>
          </a:p>
        </p:txBody>
      </p:sp>
      <p:sp>
        <p:nvSpPr>
          <p:cNvPr id="31" name="Rectangle 30"/>
          <p:cNvSpPr/>
          <p:nvPr/>
        </p:nvSpPr>
        <p:spPr>
          <a:xfrm>
            <a:off x="685800" y="2057304"/>
            <a:ext cx="408894" cy="369332"/>
          </a:xfrm>
          <a:prstGeom prst="rect">
            <a:avLst/>
          </a:prstGeom>
        </p:spPr>
        <p:txBody>
          <a:bodyPr wrap="none">
            <a:spAutoFit/>
          </a:bodyPr>
          <a:lstStyle/>
          <a:p>
            <a:r>
              <a:rPr lang="en-US" b="1" dirty="0">
                <a:solidFill>
                  <a:srgbClr val="002060"/>
                </a:solidFill>
                <a:latin typeface="Calibri Light" pitchFamily="34" charset="0"/>
                <a:cs typeface="Calibri Light" pitchFamily="34" charset="0"/>
              </a:rPr>
              <a:t>Eq</a:t>
            </a:r>
            <a:endParaRPr lang="en-IN" b="1" dirty="0">
              <a:solidFill>
                <a:srgbClr val="002060"/>
              </a:solidFill>
              <a:latin typeface="Calibri Light" pitchFamily="34" charset="0"/>
              <a:cs typeface="Calibri Light" pitchFamily="34" charset="0"/>
            </a:endParaRPr>
          </a:p>
        </p:txBody>
      </p:sp>
      <p:sp>
        <p:nvSpPr>
          <p:cNvPr id="3072" name="Rectangle 3071"/>
          <p:cNvSpPr/>
          <p:nvPr/>
        </p:nvSpPr>
        <p:spPr>
          <a:xfrm>
            <a:off x="7554160" y="3444239"/>
            <a:ext cx="416909" cy="369332"/>
          </a:xfrm>
          <a:prstGeom prst="rect">
            <a:avLst/>
          </a:prstGeom>
        </p:spPr>
        <p:txBody>
          <a:bodyPr wrap="none">
            <a:spAutoFit/>
          </a:bodyPr>
          <a:lstStyle/>
          <a:p>
            <a:r>
              <a:rPr lang="en-US" dirty="0">
                <a:solidFill>
                  <a:schemeClr val="accent1">
                    <a:lumMod val="75000"/>
                  </a:schemeClr>
                </a:solidFill>
                <a:cs typeface="Calibri Light" pitchFamily="34" charset="0"/>
              </a:rPr>
              <a:t>Eq</a:t>
            </a:r>
            <a:endParaRPr lang="en-IN" dirty="0">
              <a:solidFill>
                <a:schemeClr val="accent1">
                  <a:lumMod val="75000"/>
                </a:schemeClr>
              </a:solidFill>
              <a:cs typeface="Calibri Light" pitchFamily="34" charset="0"/>
            </a:endParaRPr>
          </a:p>
        </p:txBody>
      </p:sp>
      <p:sp>
        <p:nvSpPr>
          <p:cNvPr id="3073" name="Rectangle 3072"/>
          <p:cNvSpPr/>
          <p:nvPr/>
        </p:nvSpPr>
        <p:spPr>
          <a:xfrm>
            <a:off x="7453905" y="4442541"/>
            <a:ext cx="4576359" cy="584775"/>
          </a:xfrm>
          <a:prstGeom prst="rect">
            <a:avLst/>
          </a:prstGeom>
        </p:spPr>
        <p:txBody>
          <a:bodyPr wrap="square">
            <a:spAutoFit/>
          </a:bodyPr>
          <a:lstStyle/>
          <a:p>
            <a:r>
              <a:rPr lang="en-US" sz="1600" dirty="0">
                <a:solidFill>
                  <a:schemeClr val="accent1">
                    <a:lumMod val="75000"/>
                  </a:schemeClr>
                </a:solidFill>
                <a:latin typeface="MS Reference Sans Serif" pitchFamily="34" charset="0"/>
                <a:cs typeface="Arial" pitchFamily="34" charset="0"/>
              </a:rPr>
              <a:t>C</a:t>
            </a:r>
            <a:r>
              <a:rPr lang="en-US" sz="1600" dirty="0">
                <a:latin typeface="MS Reference Sans Serif" pitchFamily="34" charset="0"/>
                <a:cs typeface="Arial" pitchFamily="34" charset="0"/>
              </a:rPr>
              <a:t>    </a:t>
            </a:r>
            <a:r>
              <a:rPr lang="en-US" sz="1600" dirty="0">
                <a:solidFill>
                  <a:schemeClr val="accent1">
                    <a:lumMod val="75000"/>
                  </a:schemeClr>
                </a:solidFill>
                <a:latin typeface="MS Reference Sans Serif" pitchFamily="34" charset="0"/>
                <a:cs typeface="Arial" pitchFamily="34" charset="0"/>
              </a:rPr>
              <a:t>=     </a:t>
            </a:r>
            <a:r>
              <a:rPr lang="en-US" sz="1600" dirty="0" smtClean="0">
                <a:solidFill>
                  <a:schemeClr val="accent1">
                    <a:lumMod val="75000"/>
                  </a:schemeClr>
                </a:solidFill>
                <a:latin typeface="MS Reference Sans Serif" pitchFamily="34" charset="0"/>
                <a:cs typeface="Arial" pitchFamily="34" charset="0"/>
              </a:rPr>
              <a:t>   </a:t>
            </a:r>
            <a:r>
              <a:rPr lang="en-US" sz="1600" u="sng" dirty="0" smtClean="0">
                <a:solidFill>
                  <a:schemeClr val="accent1">
                    <a:lumMod val="75000"/>
                  </a:schemeClr>
                </a:solidFill>
                <a:latin typeface="MS Reference Sans Serif" pitchFamily="34" charset="0"/>
                <a:cs typeface="Arial" pitchFamily="34" charset="0"/>
              </a:rPr>
              <a:t>       6.66</a:t>
            </a:r>
            <a:r>
              <a:rPr lang="en-US" sz="1600" dirty="0" smtClean="0">
                <a:solidFill>
                  <a:schemeClr val="accent1">
                    <a:lumMod val="75000"/>
                  </a:schemeClr>
                </a:solidFill>
                <a:latin typeface="MS Reference Sans Serif" pitchFamily="34" charset="0"/>
                <a:cs typeface="Arial" pitchFamily="34" charset="0"/>
              </a:rPr>
              <a:t>____</a:t>
            </a:r>
          </a:p>
          <a:p>
            <a:r>
              <a:rPr lang="en-US" sz="1600" dirty="0">
                <a:solidFill>
                  <a:schemeClr val="accent1">
                    <a:lumMod val="75000"/>
                  </a:schemeClr>
                </a:solidFill>
                <a:latin typeface="MS Reference Sans Serif" pitchFamily="34" charset="0"/>
                <a:cs typeface="Arial" pitchFamily="34" charset="0"/>
              </a:rPr>
              <a:t> </a:t>
            </a:r>
            <a:r>
              <a:rPr lang="en-US" sz="1600" dirty="0" smtClean="0">
                <a:solidFill>
                  <a:schemeClr val="accent1">
                    <a:lumMod val="75000"/>
                  </a:schemeClr>
                </a:solidFill>
                <a:latin typeface="MS Reference Sans Serif" pitchFamily="34" charset="0"/>
                <a:cs typeface="Arial" pitchFamily="34" charset="0"/>
              </a:rPr>
              <a:t>                    5.555 * S</a:t>
            </a:r>
            <a:endParaRPr lang="en-IN" sz="1600" dirty="0">
              <a:solidFill>
                <a:schemeClr val="accent1">
                  <a:lumMod val="75000"/>
                </a:schemeClr>
              </a:solidFill>
              <a:latin typeface="MS Reference Sans Serif" pitchFamily="34" charset="0"/>
              <a:cs typeface="Arial" pitchFamily="34" charset="0"/>
            </a:endParaRPr>
          </a:p>
        </p:txBody>
      </p:sp>
      <p:sp>
        <p:nvSpPr>
          <p:cNvPr id="3076" name="Rectangle 3075"/>
          <p:cNvSpPr/>
          <p:nvPr/>
        </p:nvSpPr>
        <p:spPr>
          <a:xfrm>
            <a:off x="7554160" y="4657984"/>
            <a:ext cx="416909" cy="369332"/>
          </a:xfrm>
          <a:prstGeom prst="rect">
            <a:avLst/>
          </a:prstGeom>
        </p:spPr>
        <p:txBody>
          <a:bodyPr wrap="none">
            <a:spAutoFit/>
          </a:bodyPr>
          <a:lstStyle/>
          <a:p>
            <a:r>
              <a:rPr lang="en-US" dirty="0">
                <a:solidFill>
                  <a:schemeClr val="accent1">
                    <a:lumMod val="75000"/>
                  </a:schemeClr>
                </a:solidFill>
                <a:cs typeface="Calibri Light" pitchFamily="34" charset="0"/>
              </a:rPr>
              <a:t>Eq</a:t>
            </a:r>
            <a:endParaRPr lang="en-IN" dirty="0">
              <a:solidFill>
                <a:schemeClr val="accent1">
                  <a:lumMod val="75000"/>
                </a:schemeClr>
              </a:solidFill>
              <a:cs typeface="Calibri Light" pitchFamily="34" charset="0"/>
            </a:endParaRPr>
          </a:p>
        </p:txBody>
      </p:sp>
      <p:sp>
        <p:nvSpPr>
          <p:cNvPr id="3077" name="TextBox 3076"/>
          <p:cNvSpPr txBox="1"/>
          <p:nvPr/>
        </p:nvSpPr>
        <p:spPr>
          <a:xfrm>
            <a:off x="608796" y="5767940"/>
            <a:ext cx="7849403" cy="584775"/>
          </a:xfrm>
          <a:prstGeom prst="rect">
            <a:avLst/>
          </a:prstGeom>
          <a:noFill/>
        </p:spPr>
        <p:txBody>
          <a:bodyPr wrap="square" rtlCol="0">
            <a:spAutoFit/>
          </a:bodyPr>
          <a:lstStyle/>
          <a:p>
            <a:r>
              <a:rPr lang="en-US" sz="1600" dirty="0" smtClean="0">
                <a:solidFill>
                  <a:schemeClr val="accent1">
                    <a:lumMod val="75000"/>
                  </a:schemeClr>
                </a:solidFill>
                <a:latin typeface="Arial" pitchFamily="34" charset="0"/>
                <a:cs typeface="Arial" pitchFamily="34" charset="0"/>
              </a:rPr>
              <a:t>Z  =  4S + 1S +  </a:t>
            </a:r>
            <a:r>
              <a:rPr lang="en-US" sz="1600" u="sng" dirty="0" smtClean="0">
                <a:solidFill>
                  <a:schemeClr val="accent1">
                    <a:lumMod val="75000"/>
                  </a:schemeClr>
                </a:solidFill>
                <a:latin typeface="Arial" pitchFamily="34" charset="0"/>
                <a:cs typeface="Arial" pitchFamily="34" charset="0"/>
              </a:rPr>
              <a:t>      6.666</a:t>
            </a:r>
            <a:r>
              <a:rPr lang="en-US" sz="1600" dirty="0" smtClean="0">
                <a:solidFill>
                  <a:schemeClr val="accent1">
                    <a:lumMod val="75000"/>
                  </a:schemeClr>
                </a:solidFill>
                <a:latin typeface="Arial" pitchFamily="34" charset="0"/>
                <a:cs typeface="Arial" pitchFamily="34" charset="0"/>
              </a:rPr>
              <a:t>_</a:t>
            </a:r>
            <a:r>
              <a:rPr lang="en-US" sz="1600" u="sng" dirty="0" smtClean="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  5S +   </a:t>
            </a:r>
            <a:r>
              <a:rPr lang="en-US" sz="1600" u="sng" dirty="0" smtClean="0">
                <a:solidFill>
                  <a:schemeClr val="accent1">
                    <a:lumMod val="75000"/>
                  </a:schemeClr>
                </a:solidFill>
                <a:latin typeface="Arial" pitchFamily="34" charset="0"/>
                <a:cs typeface="Arial" pitchFamily="34" charset="0"/>
              </a:rPr>
              <a:t>     6.666       _</a:t>
            </a:r>
            <a:endParaRPr lang="en-US" sz="1600" dirty="0" smtClean="0">
              <a:solidFill>
                <a:schemeClr val="accent1">
                  <a:lumMod val="75000"/>
                </a:schemeClr>
              </a:solidFill>
              <a:latin typeface="Arial" pitchFamily="34" charset="0"/>
              <a:cs typeface="Arial" pitchFamily="34" charset="0"/>
            </a:endParaRPr>
          </a:p>
          <a:p>
            <a:r>
              <a:rPr lang="en-US" sz="1600" dirty="0" smtClean="0">
                <a:solidFill>
                  <a:schemeClr val="accent1">
                    <a:lumMod val="75000"/>
                  </a:schemeClr>
                </a:solidFill>
                <a:latin typeface="Arial" pitchFamily="34" charset="0"/>
                <a:cs typeface="Arial" pitchFamily="34" charset="0"/>
              </a:rPr>
              <a:t>                                5.55*S                            5.55*S</a:t>
            </a:r>
            <a:endParaRPr lang="en-IN" sz="1600" dirty="0">
              <a:solidFill>
                <a:schemeClr val="accent1">
                  <a:lumMod val="75000"/>
                </a:schemeClr>
              </a:solidFill>
              <a:latin typeface="Arial" pitchFamily="34" charset="0"/>
              <a:cs typeface="Arial" pitchFamily="34" charset="0"/>
            </a:endParaRPr>
          </a:p>
        </p:txBody>
      </p:sp>
      <p:sp>
        <p:nvSpPr>
          <p:cNvPr id="3078" name="TextBox 3077"/>
          <p:cNvSpPr txBox="1"/>
          <p:nvPr/>
        </p:nvSpPr>
        <p:spPr>
          <a:xfrm>
            <a:off x="593430" y="5153882"/>
            <a:ext cx="11450613" cy="369332"/>
          </a:xfrm>
          <a:prstGeom prst="rect">
            <a:avLst/>
          </a:prstGeom>
          <a:noFill/>
        </p:spPr>
        <p:txBody>
          <a:bodyPr wrap="square" rtlCol="0">
            <a:spAutoFit/>
          </a:bodyPr>
          <a:lstStyle/>
          <a:p>
            <a:r>
              <a:rPr lang="en-US" dirty="0" smtClean="0">
                <a:solidFill>
                  <a:schemeClr val="accent1">
                    <a:lumMod val="75000"/>
                  </a:schemeClr>
                </a:solidFill>
                <a:latin typeface="Arial" pitchFamily="34" charset="0"/>
                <a:cs typeface="Arial" pitchFamily="34" charset="0"/>
              </a:rPr>
              <a:t>After Finding The value of Equivalent Capacitance, We find out the Value of Equivalent Impedance</a:t>
            </a:r>
            <a:endParaRPr lang="en-IN" dirty="0">
              <a:solidFill>
                <a:schemeClr val="accent1">
                  <a:lumMod val="75000"/>
                </a:schemeClr>
              </a:solidFill>
              <a:latin typeface="Arial" pitchFamily="34" charset="0"/>
              <a:cs typeface="Arial" pitchFamily="34" charset="0"/>
            </a:endParaRPr>
          </a:p>
        </p:txBody>
      </p:sp>
      <p:sp>
        <p:nvSpPr>
          <p:cNvPr id="3079" name="Rectangle 3078"/>
          <p:cNvSpPr/>
          <p:nvPr/>
        </p:nvSpPr>
        <p:spPr>
          <a:xfrm>
            <a:off x="689782" y="6014161"/>
            <a:ext cx="445956" cy="338554"/>
          </a:xfrm>
          <a:prstGeom prst="rect">
            <a:avLst/>
          </a:prstGeom>
        </p:spPr>
        <p:txBody>
          <a:bodyPr wrap="none">
            <a:spAutoFit/>
          </a:bodyPr>
          <a:lstStyle/>
          <a:p>
            <a:r>
              <a:rPr lang="en-US" sz="1600" dirty="0">
                <a:solidFill>
                  <a:schemeClr val="accent1">
                    <a:lumMod val="75000"/>
                  </a:schemeClr>
                </a:solidFill>
                <a:latin typeface="Arial" pitchFamily="34" charset="0"/>
                <a:cs typeface="Arial" pitchFamily="34" charset="0"/>
              </a:rPr>
              <a:t>Eq</a:t>
            </a:r>
            <a:endParaRPr lang="en-IN" sz="16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809684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25051" y="277790"/>
            <a:ext cx="10258711" cy="584775"/>
          </a:xfrm>
          <a:prstGeom prst="rect">
            <a:avLst/>
          </a:prstGeom>
        </p:spPr>
        <p:txBody>
          <a:bodyPr wrap="square">
            <a:spAutoFit/>
          </a:bodyPr>
          <a:lstStyle/>
          <a:p>
            <a:r>
              <a:rPr lang="en-US" sz="1600" dirty="0">
                <a:solidFill>
                  <a:schemeClr val="accent1">
                    <a:lumMod val="75000"/>
                  </a:schemeClr>
                </a:solidFill>
                <a:latin typeface="Arial" pitchFamily="34" charset="0"/>
                <a:cs typeface="Arial" pitchFamily="34" charset="0"/>
              </a:rPr>
              <a:t>Z  </a:t>
            </a:r>
            <a:r>
              <a:rPr lang="en-US" sz="1600" dirty="0" smtClean="0">
                <a:solidFill>
                  <a:schemeClr val="accent1">
                    <a:lumMod val="75000"/>
                  </a:schemeClr>
                </a:solidFill>
                <a:latin typeface="Arial" pitchFamily="34" charset="0"/>
                <a:cs typeface="Arial" pitchFamily="34" charset="0"/>
              </a:rPr>
              <a:t>   =      </a:t>
            </a:r>
            <a:r>
              <a:rPr lang="en-US" sz="1600" u="sng" dirty="0" smtClean="0">
                <a:solidFill>
                  <a:schemeClr val="accent1">
                    <a:lumMod val="75000"/>
                  </a:schemeClr>
                </a:solidFill>
                <a:latin typeface="Arial" pitchFamily="34" charset="0"/>
                <a:cs typeface="Arial" pitchFamily="34" charset="0"/>
              </a:rPr>
              <a:t>27.75 * S  +  6.66</a:t>
            </a:r>
            <a:r>
              <a:rPr lang="en-US" sz="1600" dirty="0" smtClean="0">
                <a:solidFill>
                  <a:schemeClr val="accent1">
                    <a:lumMod val="75000"/>
                  </a:schemeClr>
                </a:solidFill>
                <a:latin typeface="Arial" pitchFamily="34" charset="0"/>
                <a:cs typeface="Arial" pitchFamily="34" charset="0"/>
              </a:rPr>
              <a:t>     =       </a:t>
            </a:r>
            <a:r>
              <a:rPr lang="en-US" sz="1600" u="sng" dirty="0" smtClean="0">
                <a:solidFill>
                  <a:schemeClr val="accent1">
                    <a:lumMod val="75000"/>
                  </a:schemeClr>
                </a:solidFill>
                <a:latin typeface="Arial" pitchFamily="34" charset="0"/>
                <a:cs typeface="Arial" pitchFamily="34" charset="0"/>
              </a:rPr>
              <a:t>5.045  *  S    +  1.2</a:t>
            </a:r>
          </a:p>
          <a:p>
            <a:r>
              <a:rPr lang="en-US" sz="1600" dirty="0">
                <a:solidFill>
                  <a:schemeClr val="accent1">
                    <a:lumMod val="75000"/>
                  </a:schemeClr>
                </a:solidFill>
                <a:latin typeface="Arial" pitchFamily="34" charset="0"/>
                <a:cs typeface="Arial" pitchFamily="34" charset="0"/>
              </a:rPr>
              <a:t> </a:t>
            </a:r>
            <a:r>
              <a:rPr lang="en-US" sz="1600" dirty="0" smtClean="0">
                <a:solidFill>
                  <a:schemeClr val="accent1">
                    <a:lumMod val="75000"/>
                  </a:schemeClr>
                </a:solidFill>
                <a:latin typeface="Arial" pitchFamily="34" charset="0"/>
                <a:cs typeface="Arial" pitchFamily="34" charset="0"/>
              </a:rPr>
              <a:t>                      5.55 * S                                    1* S</a:t>
            </a:r>
            <a:endParaRPr lang="en-IN" sz="1600" dirty="0">
              <a:solidFill>
                <a:schemeClr val="accent1">
                  <a:lumMod val="75000"/>
                </a:schemeClr>
              </a:solidFill>
              <a:latin typeface="Arial" pitchFamily="34" charset="0"/>
              <a:cs typeface="Arial" pitchFamily="34" charset="0"/>
            </a:endParaRPr>
          </a:p>
        </p:txBody>
      </p:sp>
      <p:sp>
        <p:nvSpPr>
          <p:cNvPr id="6" name="Rectangle 5"/>
          <p:cNvSpPr/>
          <p:nvPr/>
        </p:nvSpPr>
        <p:spPr>
          <a:xfrm>
            <a:off x="742656" y="516523"/>
            <a:ext cx="404278" cy="307777"/>
          </a:xfrm>
          <a:prstGeom prst="rect">
            <a:avLst/>
          </a:prstGeom>
        </p:spPr>
        <p:txBody>
          <a:bodyPr wrap="none">
            <a:spAutoFit/>
          </a:bodyPr>
          <a:lstStyle/>
          <a:p>
            <a:r>
              <a:rPr lang="en-US" sz="1400" dirty="0" smtClean="0">
                <a:solidFill>
                  <a:schemeClr val="accent1">
                    <a:lumMod val="75000"/>
                  </a:schemeClr>
                </a:solidFill>
                <a:latin typeface="Arial" pitchFamily="34" charset="0"/>
                <a:cs typeface="Arial" pitchFamily="34" charset="0"/>
              </a:rPr>
              <a:t>Eq</a:t>
            </a:r>
            <a:endParaRPr lang="en-IN" sz="1400" dirty="0">
              <a:solidFill>
                <a:schemeClr val="accent1">
                  <a:lumMod val="75000"/>
                </a:schemeClr>
              </a:solidFill>
              <a:latin typeface="Arial" pitchFamily="34" charset="0"/>
              <a:cs typeface="Arial" pitchFamily="34" charset="0"/>
            </a:endParaRPr>
          </a:p>
        </p:txBody>
      </p:sp>
      <p:sp>
        <p:nvSpPr>
          <p:cNvPr id="7" name="Rectangle 6"/>
          <p:cNvSpPr/>
          <p:nvPr/>
        </p:nvSpPr>
        <p:spPr>
          <a:xfrm>
            <a:off x="2317968" y="173565"/>
            <a:ext cx="284052" cy="307777"/>
          </a:xfrm>
          <a:prstGeom prst="rect">
            <a:avLst/>
          </a:prstGeom>
        </p:spPr>
        <p:txBody>
          <a:bodyPr wrap="none">
            <a:spAutoFit/>
          </a:bodyPr>
          <a:lstStyle/>
          <a:p>
            <a:r>
              <a:rPr lang="en-US" sz="1400" dirty="0" smtClean="0">
                <a:solidFill>
                  <a:schemeClr val="accent1">
                    <a:lumMod val="75000"/>
                  </a:schemeClr>
                </a:solidFill>
                <a:latin typeface="Arial" pitchFamily="34" charset="0"/>
                <a:cs typeface="Arial" pitchFamily="34" charset="0"/>
              </a:rPr>
              <a:t>2</a:t>
            </a:r>
            <a:endParaRPr lang="en-IN" sz="1400" dirty="0">
              <a:solidFill>
                <a:schemeClr val="accent1">
                  <a:lumMod val="75000"/>
                </a:schemeClr>
              </a:solidFill>
              <a:latin typeface="Arial" pitchFamily="34" charset="0"/>
              <a:cs typeface="Arial" pitchFamily="34" charset="0"/>
            </a:endParaRPr>
          </a:p>
        </p:txBody>
      </p:sp>
      <p:sp>
        <p:nvSpPr>
          <p:cNvPr id="8" name="Rectangle 7"/>
          <p:cNvSpPr/>
          <p:nvPr/>
        </p:nvSpPr>
        <p:spPr>
          <a:xfrm>
            <a:off x="5029200" y="516523"/>
            <a:ext cx="242374" cy="338554"/>
          </a:xfrm>
          <a:prstGeom prst="rect">
            <a:avLst/>
          </a:prstGeom>
        </p:spPr>
        <p:txBody>
          <a:bodyPr wrap="none">
            <a:spAutoFit/>
          </a:bodyPr>
          <a:lstStyle/>
          <a:p>
            <a:r>
              <a:rPr lang="en-US" sz="1600" b="1" dirty="0" smtClean="0">
                <a:solidFill>
                  <a:schemeClr val="accent1">
                    <a:lumMod val="75000"/>
                  </a:schemeClr>
                </a:solidFill>
                <a:latin typeface="Arial" pitchFamily="34" charset="0"/>
                <a:cs typeface="Arial" pitchFamily="34" charset="0"/>
              </a:rPr>
              <a:t> </a:t>
            </a:r>
            <a:endParaRPr lang="en-IN" sz="1600" b="1" dirty="0">
              <a:solidFill>
                <a:schemeClr val="accent1">
                  <a:lumMod val="75000"/>
                </a:schemeClr>
              </a:solidFill>
              <a:latin typeface="Arial" pitchFamily="34" charset="0"/>
              <a:cs typeface="Arial" pitchFamily="34" charset="0"/>
            </a:endParaRPr>
          </a:p>
        </p:txBody>
      </p:sp>
      <p:sp>
        <p:nvSpPr>
          <p:cNvPr id="10" name="Rectangle 9"/>
          <p:cNvSpPr/>
          <p:nvPr/>
        </p:nvSpPr>
        <p:spPr>
          <a:xfrm>
            <a:off x="4838700" y="204343"/>
            <a:ext cx="269626" cy="276999"/>
          </a:xfrm>
          <a:prstGeom prst="rect">
            <a:avLst/>
          </a:prstGeom>
        </p:spPr>
        <p:txBody>
          <a:bodyPr wrap="none">
            <a:spAutoFit/>
          </a:bodyPr>
          <a:lstStyle/>
          <a:p>
            <a:r>
              <a:rPr lang="en-US" sz="1200" dirty="0">
                <a:solidFill>
                  <a:schemeClr val="accent1">
                    <a:lumMod val="75000"/>
                  </a:schemeClr>
                </a:solidFill>
                <a:latin typeface="Arial" pitchFamily="34" charset="0"/>
                <a:cs typeface="Arial" pitchFamily="34" charset="0"/>
              </a:rPr>
              <a:t>2</a:t>
            </a:r>
            <a:endParaRPr lang="en-IN" sz="1200" dirty="0">
              <a:solidFill>
                <a:schemeClr val="accent1">
                  <a:lumMod val="75000"/>
                </a:schemeClr>
              </a:solidFill>
              <a:latin typeface="Arial" pitchFamily="34" charset="0"/>
              <a:cs typeface="Arial" pitchFamily="34" charset="0"/>
            </a:endParaRPr>
          </a:p>
        </p:txBody>
      </p:sp>
      <p:cxnSp>
        <p:nvCxnSpPr>
          <p:cNvPr id="14" name="Straight Arrow Connector 13"/>
          <p:cNvCxnSpPr/>
          <p:nvPr/>
        </p:nvCxnSpPr>
        <p:spPr>
          <a:xfrm flipH="1" flipV="1">
            <a:off x="5754406" y="412092"/>
            <a:ext cx="2932394" cy="6925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8702937" y="241347"/>
            <a:ext cx="708848" cy="707886"/>
          </a:xfrm>
          <a:prstGeom prst="rect">
            <a:avLst/>
          </a:prstGeom>
          <a:noFill/>
        </p:spPr>
        <p:txBody>
          <a:bodyPr wrap="none" rtlCol="0">
            <a:spAutoFit/>
          </a:bodyPr>
          <a:lstStyle/>
          <a:p>
            <a:r>
              <a:rPr lang="en-US" sz="1600" dirty="0" smtClean="0">
                <a:solidFill>
                  <a:schemeClr val="accent1">
                    <a:lumMod val="75000"/>
                  </a:schemeClr>
                </a:solidFill>
                <a:latin typeface="Arial" pitchFamily="34" charset="0"/>
                <a:cs typeface="Arial" pitchFamily="34" charset="0"/>
              </a:rPr>
              <a:t>Zeros</a:t>
            </a:r>
          </a:p>
          <a:p>
            <a:endParaRPr lang="en-US" sz="2400" b="1" dirty="0">
              <a:solidFill>
                <a:schemeClr val="accent1">
                  <a:lumMod val="75000"/>
                </a:schemeClr>
              </a:solidFill>
            </a:endParaRPr>
          </a:p>
        </p:txBody>
      </p:sp>
      <p:cxnSp>
        <p:nvCxnSpPr>
          <p:cNvPr id="18" name="Straight Arrow Connector 17"/>
          <p:cNvCxnSpPr>
            <a:stCxn id="19" idx="1"/>
          </p:cNvCxnSpPr>
          <p:nvPr/>
        </p:nvCxnSpPr>
        <p:spPr>
          <a:xfrm flipH="1" flipV="1">
            <a:off x="5443347" y="751100"/>
            <a:ext cx="3273697" cy="65299"/>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717044" y="647122"/>
            <a:ext cx="696024" cy="338554"/>
          </a:xfrm>
          <a:prstGeom prst="rect">
            <a:avLst/>
          </a:prstGeom>
          <a:noFill/>
        </p:spPr>
        <p:txBody>
          <a:bodyPr wrap="none" rtlCol="0">
            <a:spAutoFit/>
          </a:bodyPr>
          <a:lstStyle/>
          <a:p>
            <a:r>
              <a:rPr lang="en-US" sz="1600" dirty="0" smtClean="0">
                <a:solidFill>
                  <a:schemeClr val="accent1">
                    <a:lumMod val="75000"/>
                  </a:schemeClr>
                </a:solidFill>
                <a:latin typeface="Arial" pitchFamily="34" charset="0"/>
                <a:cs typeface="Arial" pitchFamily="34" charset="0"/>
              </a:rPr>
              <a:t>Poles</a:t>
            </a:r>
            <a:endParaRPr lang="en-IN" sz="1600" dirty="0">
              <a:solidFill>
                <a:schemeClr val="accent1">
                  <a:lumMod val="75000"/>
                </a:schemeClr>
              </a:solidFill>
              <a:latin typeface="Arial" pitchFamily="34" charset="0"/>
              <a:cs typeface="Arial" pitchFamily="34" charset="0"/>
            </a:endParaRPr>
          </a:p>
        </p:txBody>
      </p:sp>
      <p:sp>
        <p:nvSpPr>
          <p:cNvPr id="20" name="TextBox 19"/>
          <p:cNvSpPr txBox="1"/>
          <p:nvPr/>
        </p:nvSpPr>
        <p:spPr>
          <a:xfrm>
            <a:off x="538554" y="941951"/>
            <a:ext cx="11296944" cy="861774"/>
          </a:xfrm>
          <a:prstGeom prst="rect">
            <a:avLst/>
          </a:prstGeom>
          <a:noFill/>
        </p:spPr>
        <p:txBody>
          <a:bodyPr wrap="square" rtlCol="0">
            <a:spAutoFit/>
          </a:bodyPr>
          <a:lstStyle/>
          <a:p>
            <a:r>
              <a:rPr lang="en-US" sz="1600" dirty="0" smtClean="0">
                <a:solidFill>
                  <a:schemeClr val="accent1">
                    <a:lumMod val="75000"/>
                  </a:schemeClr>
                </a:solidFill>
                <a:latin typeface="Arial" pitchFamily="34" charset="0"/>
                <a:cs typeface="Arial" pitchFamily="34" charset="0"/>
              </a:rPr>
              <a:t>From the above equation, We get the value of Poles and Zeros </a:t>
            </a:r>
          </a:p>
          <a:p>
            <a:r>
              <a:rPr lang="en-US" sz="1600" dirty="0" smtClean="0">
                <a:solidFill>
                  <a:schemeClr val="accent1">
                    <a:lumMod val="75000"/>
                  </a:schemeClr>
                </a:solidFill>
                <a:latin typeface="Arial" pitchFamily="34" charset="0"/>
                <a:cs typeface="Arial" pitchFamily="34" charset="0"/>
              </a:rPr>
              <a:t>Poles             S = 0</a:t>
            </a:r>
          </a:p>
          <a:p>
            <a:r>
              <a:rPr lang="en-US" sz="1600" dirty="0" smtClean="0">
                <a:solidFill>
                  <a:schemeClr val="accent1">
                    <a:lumMod val="75000"/>
                  </a:schemeClr>
                </a:solidFill>
                <a:latin typeface="Arial" pitchFamily="34" charset="0"/>
                <a:cs typeface="Arial" pitchFamily="34" charset="0"/>
              </a:rPr>
              <a:t>Zeros             S = 0 + 0.492i   &amp;  0 – 0.492i</a:t>
            </a:r>
            <a:endParaRPr lang="en-IN" sz="1600" dirty="0">
              <a:solidFill>
                <a:schemeClr val="accent1">
                  <a:lumMod val="75000"/>
                </a:schemeClr>
              </a:solidFill>
              <a:latin typeface="Arial" pitchFamily="34" charset="0"/>
              <a:cs typeface="Arial" pitchFamily="34" charset="0"/>
            </a:endParaRPr>
          </a:p>
        </p:txBody>
      </p:sp>
      <p:cxnSp>
        <p:nvCxnSpPr>
          <p:cNvPr id="22" name="Straight Arrow Connector 21"/>
          <p:cNvCxnSpPr/>
          <p:nvPr/>
        </p:nvCxnSpPr>
        <p:spPr>
          <a:xfrm>
            <a:off x="1162817" y="1380834"/>
            <a:ext cx="685800"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162817" y="1619930"/>
            <a:ext cx="685800"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4800600" y="2209800"/>
            <a:ext cx="10249" cy="3906658"/>
          </a:xfrm>
          <a:prstGeom prst="straightConnector1">
            <a:avLst/>
          </a:prstGeom>
          <a:ln>
            <a:solidFill>
              <a:srgbClr val="00206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1714500" y="4182970"/>
            <a:ext cx="3435887"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4648200" y="2514600"/>
            <a:ext cx="381000" cy="22860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87" idx="1"/>
            <a:endCxn id="87" idx="5"/>
          </p:cNvCxnSpPr>
          <p:nvPr/>
        </p:nvCxnSpPr>
        <p:spPr>
          <a:xfrm>
            <a:off x="4640786" y="2490629"/>
            <a:ext cx="340127" cy="276542"/>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343" y="5486400"/>
            <a:ext cx="48101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093" y="5486399"/>
            <a:ext cx="48101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Oval 86"/>
          <p:cNvSpPr/>
          <p:nvPr/>
        </p:nvSpPr>
        <p:spPr>
          <a:xfrm>
            <a:off x="4570343" y="2433355"/>
            <a:ext cx="481013" cy="391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343" y="5427732"/>
            <a:ext cx="50641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5028020" y="2444234"/>
            <a:ext cx="763351" cy="369332"/>
          </a:xfrm>
          <a:prstGeom prst="rect">
            <a:avLst/>
          </a:prstGeom>
          <a:noFill/>
        </p:spPr>
        <p:txBody>
          <a:bodyPr wrap="none" rtlCol="0">
            <a:spAutoFit/>
          </a:bodyPr>
          <a:lstStyle/>
          <a:p>
            <a:r>
              <a:rPr lang="en-US" b="1" dirty="0" smtClean="0">
                <a:solidFill>
                  <a:schemeClr val="accent1">
                    <a:lumMod val="75000"/>
                  </a:schemeClr>
                </a:solidFill>
                <a:latin typeface="Calibri Light" pitchFamily="34" charset="0"/>
                <a:cs typeface="Calibri Light" pitchFamily="34" charset="0"/>
              </a:rPr>
              <a:t>0.492i</a:t>
            </a:r>
            <a:endParaRPr lang="en-IN" b="1" dirty="0">
              <a:solidFill>
                <a:schemeClr val="accent1">
                  <a:lumMod val="75000"/>
                </a:schemeClr>
              </a:solidFill>
              <a:latin typeface="Calibri Light" pitchFamily="34" charset="0"/>
              <a:cs typeface="Calibri Light" pitchFamily="34" charset="0"/>
            </a:endParaRPr>
          </a:p>
        </p:txBody>
      </p:sp>
      <p:sp>
        <p:nvSpPr>
          <p:cNvPr id="90" name="Rectangle 89"/>
          <p:cNvSpPr/>
          <p:nvPr/>
        </p:nvSpPr>
        <p:spPr>
          <a:xfrm>
            <a:off x="5011977" y="5423555"/>
            <a:ext cx="862737" cy="369332"/>
          </a:xfrm>
          <a:prstGeom prst="rect">
            <a:avLst/>
          </a:prstGeom>
        </p:spPr>
        <p:txBody>
          <a:bodyPr wrap="none">
            <a:spAutoFit/>
          </a:bodyPr>
          <a:lstStyle/>
          <a:p>
            <a:r>
              <a:rPr lang="en-US" b="1" dirty="0" smtClean="0">
                <a:solidFill>
                  <a:schemeClr val="accent1">
                    <a:lumMod val="75000"/>
                  </a:schemeClr>
                </a:solidFill>
                <a:latin typeface="Bahnschrift SemiBold" pitchFamily="34" charset="0"/>
                <a:cs typeface="Calibri Light" pitchFamily="34" charset="0"/>
              </a:rPr>
              <a:t>-</a:t>
            </a:r>
            <a:r>
              <a:rPr lang="en-US" b="1" dirty="0" smtClean="0">
                <a:solidFill>
                  <a:schemeClr val="accent1">
                    <a:lumMod val="75000"/>
                  </a:schemeClr>
                </a:solidFill>
                <a:latin typeface="Calibri Light" pitchFamily="34" charset="0"/>
                <a:cs typeface="Calibri Light" pitchFamily="34" charset="0"/>
              </a:rPr>
              <a:t>0.492i</a:t>
            </a:r>
            <a:endParaRPr lang="en-IN" b="1" dirty="0">
              <a:solidFill>
                <a:schemeClr val="accent1">
                  <a:lumMod val="75000"/>
                </a:schemeClr>
              </a:solidFill>
              <a:latin typeface="Calibri Light" pitchFamily="34" charset="0"/>
              <a:cs typeface="Calibri Light" pitchFamily="34" charset="0"/>
            </a:endParaRPr>
          </a:p>
        </p:txBody>
      </p:sp>
      <p:cxnSp>
        <p:nvCxnSpPr>
          <p:cNvPr id="96" name="Straight Connector 95"/>
          <p:cNvCxnSpPr/>
          <p:nvPr/>
        </p:nvCxnSpPr>
        <p:spPr>
          <a:xfrm flipV="1">
            <a:off x="4648200" y="4068670"/>
            <a:ext cx="332713" cy="246822"/>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633049" y="4086892"/>
            <a:ext cx="381000" cy="22860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02" name="Oval 101"/>
          <p:cNvSpPr/>
          <p:nvPr/>
        </p:nvSpPr>
        <p:spPr>
          <a:xfrm>
            <a:off x="4598193" y="4005647"/>
            <a:ext cx="481013" cy="391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97" name="TextBox 4096"/>
          <p:cNvSpPr txBox="1"/>
          <p:nvPr/>
        </p:nvSpPr>
        <p:spPr>
          <a:xfrm>
            <a:off x="1464365" y="4027405"/>
            <a:ext cx="311304" cy="369332"/>
          </a:xfrm>
          <a:prstGeom prst="rect">
            <a:avLst/>
          </a:prstGeom>
          <a:noFill/>
        </p:spPr>
        <p:txBody>
          <a:bodyPr wrap="none" rtlCol="0">
            <a:spAutoFit/>
          </a:bodyPr>
          <a:lstStyle/>
          <a:p>
            <a:r>
              <a:rPr lang="en-US" b="1" dirty="0" smtClean="0">
                <a:solidFill>
                  <a:srgbClr val="002060"/>
                </a:solidFill>
              </a:rPr>
              <a:t>X</a:t>
            </a:r>
            <a:endParaRPr lang="en-IN" b="1" dirty="0">
              <a:solidFill>
                <a:srgbClr val="002060"/>
              </a:solidFill>
            </a:endParaRPr>
          </a:p>
        </p:txBody>
      </p:sp>
      <p:sp>
        <p:nvSpPr>
          <p:cNvPr id="4101" name="TextBox 4100"/>
          <p:cNvSpPr txBox="1"/>
          <p:nvPr/>
        </p:nvSpPr>
        <p:spPr>
          <a:xfrm>
            <a:off x="4648200" y="1980999"/>
            <a:ext cx="292068" cy="338554"/>
          </a:xfrm>
          <a:prstGeom prst="rect">
            <a:avLst/>
          </a:prstGeom>
          <a:noFill/>
        </p:spPr>
        <p:txBody>
          <a:bodyPr wrap="none" rtlCol="0">
            <a:spAutoFit/>
          </a:bodyPr>
          <a:lstStyle/>
          <a:p>
            <a:r>
              <a:rPr lang="en-US" sz="1600" b="1" dirty="0" smtClean="0">
                <a:solidFill>
                  <a:srgbClr val="002060"/>
                </a:solidFill>
              </a:rPr>
              <a:t>Y</a:t>
            </a:r>
            <a:endParaRPr lang="en-IN" sz="1600" b="1" dirty="0">
              <a:solidFill>
                <a:srgbClr val="002060"/>
              </a:solidFill>
            </a:endParaRPr>
          </a:p>
        </p:txBody>
      </p:sp>
      <p:cxnSp>
        <p:nvCxnSpPr>
          <p:cNvPr id="4103" name="Straight Arrow Connector 4102"/>
          <p:cNvCxnSpPr>
            <a:endCxn id="89" idx="3"/>
          </p:cNvCxnSpPr>
          <p:nvPr/>
        </p:nvCxnSpPr>
        <p:spPr>
          <a:xfrm flipH="1">
            <a:off x="5791371" y="2628900"/>
            <a:ext cx="1371429"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4105" name="Straight Arrow Connector 4104"/>
          <p:cNvCxnSpPr/>
          <p:nvPr/>
        </p:nvCxnSpPr>
        <p:spPr>
          <a:xfrm flipH="1" flipV="1">
            <a:off x="5443345" y="4192081"/>
            <a:ext cx="1719455" cy="1999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4107" name="Straight Arrow Connector 4106"/>
          <p:cNvCxnSpPr>
            <a:endCxn id="90" idx="3"/>
          </p:cNvCxnSpPr>
          <p:nvPr/>
        </p:nvCxnSpPr>
        <p:spPr>
          <a:xfrm flipH="1">
            <a:off x="5874714" y="5608221"/>
            <a:ext cx="1440486"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4108" name="TextBox 4107"/>
          <p:cNvSpPr txBox="1"/>
          <p:nvPr/>
        </p:nvSpPr>
        <p:spPr>
          <a:xfrm>
            <a:off x="5076756" y="3976155"/>
            <a:ext cx="301686" cy="369332"/>
          </a:xfrm>
          <a:prstGeom prst="rect">
            <a:avLst/>
          </a:prstGeom>
          <a:noFill/>
        </p:spPr>
        <p:txBody>
          <a:bodyPr wrap="none" rtlCol="0">
            <a:spAutoFit/>
          </a:bodyPr>
          <a:lstStyle/>
          <a:p>
            <a:r>
              <a:rPr lang="en-US" b="1" dirty="0" smtClean="0">
                <a:solidFill>
                  <a:srgbClr val="002060"/>
                </a:solidFill>
                <a:latin typeface="Calibri Light" pitchFamily="34" charset="0"/>
                <a:cs typeface="Calibri Light" pitchFamily="34" charset="0"/>
              </a:rPr>
              <a:t>0</a:t>
            </a:r>
            <a:endParaRPr lang="en-IN" b="1" dirty="0">
              <a:solidFill>
                <a:srgbClr val="002060"/>
              </a:solidFill>
              <a:latin typeface="Calibri Light" pitchFamily="34" charset="0"/>
              <a:cs typeface="Calibri Light" pitchFamily="34" charset="0"/>
            </a:endParaRPr>
          </a:p>
        </p:txBody>
      </p:sp>
      <p:sp>
        <p:nvSpPr>
          <p:cNvPr id="4110" name="TextBox 4109"/>
          <p:cNvSpPr txBox="1"/>
          <p:nvPr/>
        </p:nvSpPr>
        <p:spPr>
          <a:xfrm>
            <a:off x="7132606" y="2445827"/>
            <a:ext cx="700961" cy="369332"/>
          </a:xfrm>
          <a:prstGeom prst="rect">
            <a:avLst/>
          </a:prstGeom>
          <a:noFill/>
        </p:spPr>
        <p:txBody>
          <a:bodyPr wrap="none" rtlCol="0">
            <a:spAutoFit/>
          </a:bodyPr>
          <a:lstStyle/>
          <a:p>
            <a:r>
              <a:rPr lang="en-US" b="1" dirty="0" smtClean="0">
                <a:solidFill>
                  <a:schemeClr val="accent1">
                    <a:lumMod val="75000"/>
                  </a:schemeClr>
                </a:solidFill>
              </a:rPr>
              <a:t>Zeros</a:t>
            </a:r>
            <a:endParaRPr lang="en-IN" b="1" dirty="0">
              <a:solidFill>
                <a:schemeClr val="accent1">
                  <a:lumMod val="75000"/>
                </a:schemeClr>
              </a:solidFill>
            </a:endParaRPr>
          </a:p>
        </p:txBody>
      </p:sp>
      <p:sp>
        <p:nvSpPr>
          <p:cNvPr id="4111" name="Rectangle 4110"/>
          <p:cNvSpPr/>
          <p:nvPr/>
        </p:nvSpPr>
        <p:spPr>
          <a:xfrm>
            <a:off x="7315200" y="5423555"/>
            <a:ext cx="700961" cy="369332"/>
          </a:xfrm>
          <a:prstGeom prst="rect">
            <a:avLst/>
          </a:prstGeom>
        </p:spPr>
        <p:txBody>
          <a:bodyPr wrap="none">
            <a:spAutoFit/>
          </a:bodyPr>
          <a:lstStyle/>
          <a:p>
            <a:r>
              <a:rPr lang="en-US" b="1" dirty="0">
                <a:solidFill>
                  <a:schemeClr val="accent1">
                    <a:lumMod val="75000"/>
                  </a:schemeClr>
                </a:solidFill>
              </a:rPr>
              <a:t>Zeros</a:t>
            </a:r>
            <a:endParaRPr lang="en-IN" b="1" dirty="0">
              <a:solidFill>
                <a:schemeClr val="accent1">
                  <a:lumMod val="75000"/>
                </a:schemeClr>
              </a:solidFill>
            </a:endParaRPr>
          </a:p>
        </p:txBody>
      </p:sp>
      <p:sp>
        <p:nvSpPr>
          <p:cNvPr id="4114" name="Rectangle 4113"/>
          <p:cNvSpPr/>
          <p:nvPr/>
        </p:nvSpPr>
        <p:spPr>
          <a:xfrm>
            <a:off x="7223839" y="4016526"/>
            <a:ext cx="690702" cy="369332"/>
          </a:xfrm>
          <a:prstGeom prst="rect">
            <a:avLst/>
          </a:prstGeom>
        </p:spPr>
        <p:txBody>
          <a:bodyPr wrap="none">
            <a:spAutoFit/>
          </a:bodyPr>
          <a:lstStyle/>
          <a:p>
            <a:r>
              <a:rPr lang="en-US" b="1" dirty="0" smtClean="0">
                <a:solidFill>
                  <a:schemeClr val="accent1">
                    <a:lumMod val="75000"/>
                  </a:schemeClr>
                </a:solidFill>
              </a:rPr>
              <a:t>Poles</a:t>
            </a:r>
            <a:endParaRPr lang="en-IN" b="1" dirty="0">
              <a:solidFill>
                <a:schemeClr val="accent1">
                  <a:lumMod val="75000"/>
                </a:schemeClr>
              </a:solidFill>
            </a:endParaRPr>
          </a:p>
        </p:txBody>
      </p:sp>
      <p:sp>
        <p:nvSpPr>
          <p:cNvPr id="4115" name="TextBox 4114"/>
          <p:cNvSpPr txBox="1"/>
          <p:nvPr/>
        </p:nvSpPr>
        <p:spPr>
          <a:xfrm>
            <a:off x="591028" y="1861051"/>
            <a:ext cx="3432286" cy="707886"/>
          </a:xfrm>
          <a:prstGeom prst="rect">
            <a:avLst/>
          </a:prstGeom>
          <a:noFill/>
        </p:spPr>
        <p:txBody>
          <a:bodyPr wrap="none" rtlCol="0">
            <a:spAutoFit/>
          </a:bodyPr>
          <a:lstStyle/>
          <a:p>
            <a:r>
              <a:rPr lang="en-US" sz="4000" b="1" u="sng" dirty="0" smtClean="0">
                <a:solidFill>
                  <a:schemeClr val="accent1">
                    <a:lumMod val="75000"/>
                  </a:schemeClr>
                </a:solidFill>
              </a:rPr>
              <a:t>Sample Graph </a:t>
            </a:r>
            <a:r>
              <a:rPr lang="en-US" sz="4000" b="1" dirty="0" smtClean="0">
                <a:solidFill>
                  <a:schemeClr val="accent1">
                    <a:lumMod val="75000"/>
                  </a:schemeClr>
                </a:solidFill>
              </a:rPr>
              <a:t>:</a:t>
            </a:r>
            <a:endParaRPr lang="en-IN" sz="4000" b="1" dirty="0">
              <a:solidFill>
                <a:schemeClr val="accent1">
                  <a:lumMod val="75000"/>
                </a:schemeClr>
              </a:solidFill>
            </a:endParaRPr>
          </a:p>
        </p:txBody>
      </p:sp>
      <p:sp>
        <p:nvSpPr>
          <p:cNvPr id="4116" name="TextBox 4115"/>
          <p:cNvSpPr txBox="1"/>
          <p:nvPr/>
        </p:nvSpPr>
        <p:spPr>
          <a:xfrm>
            <a:off x="8458200" y="2175844"/>
            <a:ext cx="3109039" cy="3693319"/>
          </a:xfrm>
          <a:prstGeom prst="rect">
            <a:avLst/>
          </a:prstGeom>
          <a:noFill/>
        </p:spPr>
        <p:txBody>
          <a:bodyPr wrap="square" rtlCol="0">
            <a:spAutoFit/>
          </a:bodyPr>
          <a:lstStyle/>
          <a:p>
            <a:r>
              <a:rPr lang="en-US" dirty="0" smtClean="0">
                <a:solidFill>
                  <a:schemeClr val="accent1">
                    <a:lumMod val="75000"/>
                  </a:schemeClr>
                </a:solidFill>
                <a:latin typeface="Arial" pitchFamily="34" charset="0"/>
                <a:cs typeface="Arial" pitchFamily="34" charset="0"/>
              </a:rPr>
              <a:t>We Plot the Graph where we locate Zeros and Poles on the graph.</a:t>
            </a:r>
          </a:p>
          <a:p>
            <a:endParaRPr lang="en-US" dirty="0">
              <a:solidFill>
                <a:schemeClr val="accent1">
                  <a:lumMod val="75000"/>
                </a:schemeClr>
              </a:solidFill>
              <a:latin typeface="Arial" pitchFamily="34" charset="0"/>
              <a:cs typeface="Arial" pitchFamily="34" charset="0"/>
            </a:endParaRPr>
          </a:p>
          <a:p>
            <a:endParaRPr lang="en-US" dirty="0" smtClean="0">
              <a:solidFill>
                <a:schemeClr val="accent1">
                  <a:lumMod val="75000"/>
                </a:schemeClr>
              </a:solidFill>
              <a:latin typeface="Arial" pitchFamily="34" charset="0"/>
              <a:cs typeface="Arial" pitchFamily="34" charset="0"/>
            </a:endParaRPr>
          </a:p>
          <a:p>
            <a:endParaRPr lang="en-US" dirty="0" smtClean="0">
              <a:solidFill>
                <a:schemeClr val="accent1">
                  <a:lumMod val="75000"/>
                </a:schemeClr>
              </a:solidFill>
              <a:latin typeface="Arial" pitchFamily="34" charset="0"/>
              <a:cs typeface="Arial" pitchFamily="34" charset="0"/>
            </a:endParaRPr>
          </a:p>
          <a:p>
            <a:endParaRPr lang="en-US" dirty="0">
              <a:solidFill>
                <a:schemeClr val="accent1">
                  <a:lumMod val="75000"/>
                </a:schemeClr>
              </a:solidFill>
              <a:latin typeface="Arial" pitchFamily="34" charset="0"/>
              <a:cs typeface="Arial" pitchFamily="34" charset="0"/>
            </a:endParaRPr>
          </a:p>
          <a:p>
            <a:r>
              <a:rPr lang="en-US" dirty="0" smtClean="0">
                <a:solidFill>
                  <a:schemeClr val="accent1">
                    <a:lumMod val="75000"/>
                  </a:schemeClr>
                </a:solidFill>
                <a:latin typeface="Arial" pitchFamily="34" charset="0"/>
                <a:cs typeface="Arial" pitchFamily="34" charset="0"/>
              </a:rPr>
              <a:t>Now, We will create LC Driving point Impedance and Find out the Poles and Zeros in Dymola Behavior modeling which is shown in the next slide.</a:t>
            </a:r>
            <a:endParaRPr lang="en-IN"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132945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801" y="0"/>
            <a:ext cx="10993121" cy="629018"/>
          </a:xfrm>
          <a:prstGeom prst="rect">
            <a:avLst/>
          </a:prstGeom>
        </p:spPr>
        <p:txBody>
          <a:bodyPr vert="horz" wrap="square" lIns="0" tIns="13335" rIns="0" bIns="0" rtlCol="0">
            <a:spAutoFit/>
          </a:bodyPr>
          <a:lstStyle/>
          <a:p>
            <a:pPr marL="12700">
              <a:lnSpc>
                <a:spcPct val="100000"/>
              </a:lnSpc>
              <a:spcBef>
                <a:spcPts val="105"/>
              </a:spcBef>
            </a:pPr>
            <a:r>
              <a:rPr lang="en-IN" sz="4000" b="1" spc="-275" dirty="0">
                <a:latin typeface="Palatino Linotype" pitchFamily="18" charset="0"/>
              </a:rPr>
              <a:t>SIMULATION </a:t>
            </a:r>
            <a:r>
              <a:rPr lang="en-IN" sz="4000" b="1" spc="-235" dirty="0">
                <a:latin typeface="Palatino Linotype" pitchFamily="18" charset="0"/>
              </a:rPr>
              <a:t>IN </a:t>
            </a:r>
            <a:r>
              <a:rPr lang="en-IN" sz="4000" b="1" spc="-140" dirty="0">
                <a:latin typeface="Palatino Linotype" pitchFamily="18" charset="0"/>
              </a:rPr>
              <a:t>3D</a:t>
            </a:r>
            <a:r>
              <a:rPr lang="en-IN" sz="4000" b="1" spc="-295" dirty="0">
                <a:latin typeface="Palatino Linotype" pitchFamily="18" charset="0"/>
              </a:rPr>
              <a:t> </a:t>
            </a:r>
            <a:r>
              <a:rPr lang="en-IN" sz="4000" b="1" spc="-265" dirty="0">
                <a:latin typeface="Palatino Linotype" pitchFamily="18" charset="0"/>
              </a:rPr>
              <a:t>EXPERIENCE</a:t>
            </a:r>
            <a:endParaRPr sz="4000" b="1" dirty="0">
              <a:latin typeface="Palatino Linotype" pitchFamily="18" charset="0"/>
            </a:endParaRPr>
          </a:p>
        </p:txBody>
      </p:sp>
      <p:pic>
        <p:nvPicPr>
          <p:cNvPr id="2051" name="Picture 3" descr="C:\Users\HP\Pictures\Screenshots\Screenshot (4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964" y="1551788"/>
            <a:ext cx="10213235" cy="50776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2885" y="756111"/>
            <a:ext cx="4780861" cy="338554"/>
          </a:xfrm>
          <a:prstGeom prst="rect">
            <a:avLst/>
          </a:prstGeom>
          <a:noFill/>
        </p:spPr>
        <p:txBody>
          <a:bodyPr wrap="none" rtlCol="0">
            <a:spAutoFit/>
          </a:bodyPr>
          <a:lstStyle/>
          <a:p>
            <a:r>
              <a:rPr lang="en-US" sz="1600" dirty="0" smtClean="0">
                <a:solidFill>
                  <a:schemeClr val="accent1">
                    <a:lumMod val="75000"/>
                  </a:schemeClr>
                </a:solidFill>
              </a:rPr>
              <a:t>1. Open CATIA Dymola Behavior Modeling Application</a:t>
            </a:r>
            <a:endParaRPr lang="en-IN" sz="1600" dirty="0">
              <a:solidFill>
                <a:schemeClr val="accent1">
                  <a:lumMod val="75000"/>
                </a:schemeClr>
              </a:solidFill>
            </a:endParaRPr>
          </a:p>
        </p:txBody>
      </p:sp>
      <p:cxnSp>
        <p:nvCxnSpPr>
          <p:cNvPr id="11" name="Straight Arrow Connector 10"/>
          <p:cNvCxnSpPr/>
          <p:nvPr/>
        </p:nvCxnSpPr>
        <p:spPr>
          <a:xfrm>
            <a:off x="1676400" y="1125443"/>
            <a:ext cx="2438400" cy="3598957"/>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1277600" cy="575310"/>
          </a:xfrm>
          <a:prstGeom prst="rect">
            <a:avLst/>
          </a:prstGeom>
        </p:spPr>
        <p:txBody>
          <a:bodyPr vert="horz" wrap="square" lIns="0" tIns="13335" rIns="0" bIns="0" rtlCol="0">
            <a:spAutoFit/>
          </a:bodyPr>
          <a:lstStyle/>
          <a:p>
            <a:pPr marL="12700">
              <a:lnSpc>
                <a:spcPct val="100000"/>
              </a:lnSpc>
              <a:spcBef>
                <a:spcPts val="105"/>
              </a:spcBef>
            </a:pPr>
            <a:r>
              <a:rPr lang="en-US" b="1" spc="-275" dirty="0" smtClean="0">
                <a:latin typeface="Palatino Linotype" pitchFamily="18" charset="0"/>
              </a:rPr>
              <a:t> </a:t>
            </a:r>
            <a:endParaRPr b="1" spc="-265" dirty="0">
              <a:latin typeface="Palatino Linotype" pitchFamily="18" charset="0"/>
            </a:endParaRPr>
          </a:p>
        </p:txBody>
      </p:sp>
      <p:sp>
        <p:nvSpPr>
          <p:cNvPr id="10" name="TextBox 9"/>
          <p:cNvSpPr txBox="1"/>
          <p:nvPr/>
        </p:nvSpPr>
        <p:spPr>
          <a:xfrm>
            <a:off x="522514" y="426069"/>
            <a:ext cx="11506201" cy="830997"/>
          </a:xfrm>
          <a:prstGeom prst="rect">
            <a:avLst/>
          </a:prstGeom>
          <a:noFill/>
        </p:spPr>
        <p:txBody>
          <a:bodyPr wrap="square" rtlCol="0">
            <a:spAutoFit/>
          </a:bodyPr>
          <a:lstStyle/>
          <a:p>
            <a:r>
              <a:rPr lang="en-US" sz="1600" dirty="0" smtClean="0">
                <a:solidFill>
                  <a:schemeClr val="accent1">
                    <a:lumMod val="75000"/>
                  </a:schemeClr>
                </a:solidFill>
                <a:latin typeface="Arial" pitchFamily="34" charset="0"/>
                <a:cs typeface="Arial" pitchFamily="34" charset="0"/>
              </a:rPr>
              <a:t>2. Click on Behavior Authoring and Select New Modelica Library</a:t>
            </a:r>
          </a:p>
          <a:p>
            <a:endParaRPr lang="en-US" sz="1600" dirty="0" smtClean="0">
              <a:solidFill>
                <a:schemeClr val="accent1">
                  <a:lumMod val="75000"/>
                </a:schemeClr>
              </a:solidFill>
              <a:latin typeface="Arial" pitchFamily="34" charset="0"/>
              <a:cs typeface="Arial" pitchFamily="34" charset="0"/>
            </a:endParaRPr>
          </a:p>
          <a:p>
            <a:r>
              <a:rPr lang="en-US" sz="1600" dirty="0" smtClean="0">
                <a:solidFill>
                  <a:schemeClr val="accent1">
                    <a:lumMod val="75000"/>
                  </a:schemeClr>
                </a:solidFill>
                <a:latin typeface="Arial" pitchFamily="34" charset="0"/>
                <a:cs typeface="Arial" pitchFamily="34" charset="0"/>
              </a:rPr>
              <a:t>3. Create a new library and name it [LC_Driving_Point_Impedance] and press OK button</a:t>
            </a:r>
            <a:endParaRPr lang="en-IN" sz="1600" dirty="0">
              <a:solidFill>
                <a:schemeClr val="accent1">
                  <a:lumMod val="75000"/>
                </a:schemeClr>
              </a:solidFill>
              <a:latin typeface="Arial" pitchFamily="34" charset="0"/>
              <a:cs typeface="Arial" pitchFamily="34" charset="0"/>
            </a:endParaRPr>
          </a:p>
        </p:txBody>
      </p:sp>
      <p:cxnSp>
        <p:nvCxnSpPr>
          <p:cNvPr id="12" name="Straight Arrow Connector 11"/>
          <p:cNvCxnSpPr/>
          <p:nvPr/>
        </p:nvCxnSpPr>
        <p:spPr>
          <a:xfrm flipV="1">
            <a:off x="2209800" y="2743200"/>
            <a:ext cx="464820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36" y="1332131"/>
            <a:ext cx="11449965" cy="514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V="1">
            <a:off x="6477000" y="1981200"/>
            <a:ext cx="3048000" cy="259080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11277600" cy="575310"/>
          </a:xfrm>
          <a:prstGeom prst="rect">
            <a:avLst/>
          </a:prstGeom>
        </p:spPr>
        <p:txBody>
          <a:bodyPr vert="horz" wrap="square" lIns="0" tIns="13335" rIns="0" bIns="0" rtlCol="0">
            <a:spAutoFit/>
          </a:bodyPr>
          <a:lstStyle/>
          <a:p>
            <a:pPr marL="12700">
              <a:lnSpc>
                <a:spcPct val="100000"/>
              </a:lnSpc>
              <a:spcBef>
                <a:spcPts val="105"/>
              </a:spcBef>
            </a:pPr>
            <a:r>
              <a:rPr lang="en-US" b="1" spc="-275" dirty="0" smtClean="0">
                <a:latin typeface="Palatino Linotype" pitchFamily="18" charset="0"/>
              </a:rPr>
              <a:t> </a:t>
            </a:r>
            <a:endParaRPr b="1" spc="-265" dirty="0">
              <a:latin typeface="Palatino Linotype" pitchFamily="18" charset="0"/>
            </a:endParaRPr>
          </a:p>
        </p:txBody>
      </p:sp>
      <p:sp>
        <p:nvSpPr>
          <p:cNvPr id="3" name="TextBox 2"/>
          <p:cNvSpPr txBox="1"/>
          <p:nvPr/>
        </p:nvSpPr>
        <p:spPr>
          <a:xfrm>
            <a:off x="545123" y="685800"/>
            <a:ext cx="11160369" cy="646331"/>
          </a:xfrm>
          <a:prstGeom prst="rect">
            <a:avLst/>
          </a:prstGeom>
          <a:noFill/>
        </p:spPr>
        <p:txBody>
          <a:bodyPr wrap="square" rtlCol="0">
            <a:spAutoFit/>
          </a:bodyPr>
          <a:lstStyle/>
          <a:p>
            <a:r>
              <a:rPr lang="en-US" dirty="0" smtClean="0">
                <a:solidFill>
                  <a:schemeClr val="accent1">
                    <a:lumMod val="75000"/>
                  </a:schemeClr>
                </a:solidFill>
                <a:latin typeface="Arial" pitchFamily="34" charset="0"/>
                <a:cs typeface="Arial" pitchFamily="34" charset="0"/>
              </a:rPr>
              <a:t>4. Create 2 new classes from Behavior Authoring Section and name it as [LC_Poles], [LC_Zeros] and on insert all the created classes in the already created library [LC_Driving_Point_Impedance] and Press OK</a:t>
            </a:r>
            <a:endParaRPr lang="en-IN" dirty="0">
              <a:solidFill>
                <a:schemeClr val="accent1">
                  <a:lumMod val="75000"/>
                </a:schemeClr>
              </a:solidFill>
              <a:latin typeface="Arial" pitchFamily="34" charset="0"/>
              <a:cs typeface="Arial" pitchFamily="34" charset="0"/>
            </a:endParaRPr>
          </a:p>
        </p:txBody>
      </p:sp>
      <p:pic>
        <p:nvPicPr>
          <p:cNvPr id="6146" name="Picture 2" descr="C:\Users\HP\Pictures\Screenshots\Screenshot (1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43434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65852"/>
            <a:ext cx="4267201" cy="3872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290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1218</TotalTime>
  <Words>947</Words>
  <Application>Microsoft Office PowerPoint</Application>
  <PresentationFormat>Custom</PresentationFormat>
  <Paragraphs>155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 STUDY AND VERIFY SUPERPOSITION THEOREM AND MAXIMUM POWER TRANSFER THEOREM</vt:lpstr>
      <vt:lpstr>TO STUDY AND VERIFY SUPERPOSITION THEOREM AND MAXIMUM POWER TRANSFER THEOREM</vt:lpstr>
      <vt:lpstr>In this experiment, we need to find the critical frequencies (Poles and Zeros) of LC Driving point Impedance. At first we will solve the Problem theoretically and then Compare it with Simulated results.</vt:lpstr>
      <vt:lpstr>THEORY: </vt:lpstr>
      <vt:lpstr>PowerPoint Presentation</vt:lpstr>
      <vt:lpstr>PowerPoint Presentation</vt:lpstr>
      <vt:lpstr>SIMULATION IN 3D EXPERIENCE</vt:lpstr>
      <vt:lpstr> </vt:lpstr>
      <vt:lpstr> </vt:lpstr>
      <vt:lpstr> </vt:lpstr>
      <vt:lpstr>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Udupa</dc:creator>
  <cp:lastModifiedBy>HP</cp:lastModifiedBy>
  <cp:revision>100</cp:revision>
  <dcterms:created xsi:type="dcterms:W3CDTF">2020-10-09T05:57:55Z</dcterms:created>
  <dcterms:modified xsi:type="dcterms:W3CDTF">2020-11-27T09:59:20Z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2020-10-07T00:00:00Z</vt:filetime>
  </property>
  <property fmtid="{D5CDD505-2E9C-101B-9397-08002B2CF9AE}" pid="3" name="Creator">
    <vt:lpwstr>Microsoft® PowerPoint® 2016</vt:lpwstr>
  </property>
  <property fmtid="{D5CDD505-2E9C-101B-9397-08002B2CF9AE}" pid="4" name="LastSaved">
    <vt:filetime>2020-10-09T00:00:00Z</vt:filetime>
  </property>
</Properties>
</file>