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FC49173-CEA3-49E9-8FCE-F4001F8DCFC3}" type="datetimeFigureOut">
              <a:rPr lang="en-GB" smtClean="0"/>
              <a:t>01/06/2016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353906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C49173-CEA3-49E9-8FCE-F4001F8DCFC3}" type="datetimeFigureOut">
              <a:rPr lang="en-GB" smtClean="0"/>
              <a:t>01/06/2016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422575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C49173-CEA3-49E9-8FCE-F4001F8DCFC3}" type="datetimeFigureOut">
              <a:rPr lang="en-GB" smtClean="0"/>
              <a:t>01/06/2016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419500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C49173-CEA3-49E9-8FCE-F4001F8DCFC3}" type="datetimeFigureOut">
              <a:rPr lang="en-GB" smtClean="0"/>
              <a:t>01/06/2016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68055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C49173-CEA3-49E9-8FCE-F4001F8DCFC3}" type="datetimeFigureOut">
              <a:rPr lang="en-GB" smtClean="0"/>
              <a:t>01/06/2016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49841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FC49173-CEA3-49E9-8FCE-F4001F8DCFC3}" type="datetimeFigureOut">
              <a:rPr lang="en-GB" smtClean="0"/>
              <a:t>01/06/2016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242925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FC49173-CEA3-49E9-8FCE-F4001F8DCFC3}" type="datetimeFigureOut">
              <a:rPr lang="en-GB" smtClean="0"/>
              <a:t>01/06/2016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2106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FC49173-CEA3-49E9-8FCE-F4001F8DCFC3}" type="datetimeFigureOut">
              <a:rPr lang="en-GB" smtClean="0"/>
              <a:t>01/06/2016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165002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49173-CEA3-49E9-8FCE-F4001F8DCFC3}" type="datetimeFigureOut">
              <a:rPr lang="en-GB" smtClean="0"/>
              <a:t>01/06/2016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171089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C49173-CEA3-49E9-8FCE-F4001F8DCFC3}" type="datetimeFigureOut">
              <a:rPr lang="en-GB" smtClean="0"/>
              <a:t>01/06/2016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2799071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C49173-CEA3-49E9-8FCE-F4001F8DCFC3}" type="datetimeFigureOut">
              <a:rPr lang="en-GB" smtClean="0"/>
              <a:t>01/06/2016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21CFE1-0210-4595-B727-28A2C0C37497}" type="slidenum">
              <a:rPr lang="en-GB" smtClean="0"/>
              <a:t>‹#›</a:t>
            </a:fld>
            <a:endParaRPr lang="en-GB"/>
          </a:p>
        </p:txBody>
      </p:sp>
    </p:spTree>
    <p:extLst>
      <p:ext uri="{BB962C8B-B14F-4D97-AF65-F5344CB8AC3E}">
        <p14:creationId xmlns:p14="http://schemas.microsoft.com/office/powerpoint/2010/main" val="323383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49173-CEA3-49E9-8FCE-F4001F8DCFC3}" type="datetimeFigureOut">
              <a:rPr lang="en-GB" smtClean="0"/>
              <a:t>01/06/2016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CFE1-0210-4595-B727-28A2C0C37497}" type="slidenum">
              <a:rPr lang="en-GB" smtClean="0"/>
              <a:t>‹#›</a:t>
            </a:fld>
            <a:endParaRPr lang="en-GB"/>
          </a:p>
        </p:txBody>
      </p:sp>
    </p:spTree>
    <p:extLst>
      <p:ext uri="{BB962C8B-B14F-4D97-AF65-F5344CB8AC3E}">
        <p14:creationId xmlns:p14="http://schemas.microsoft.com/office/powerpoint/2010/main" val="3094145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hildrensheartsurgery.info/#/data/animation" TargetMode="External"/><Relationship Id="rId2" Type="http://schemas.openxmlformats.org/officeDocument/2006/relationships/hyperlink" Target="http://www.ucl.ac.uk/nicor/audits/congenital"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nicor4.nicor.org.uk/chd/an_paeds.nsf/vwContent/Analysis%20Documents?Opendocum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hildrensheartsurgery.info/#/data/animation" TargetMode="External"/><Relationship Id="rId2" Type="http://schemas.openxmlformats.org/officeDocument/2006/relationships/hyperlink" Target="http://www.ucl.ac.uk/nicor/audits/congenital"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childrensheartsurgery.info/#/faqs" TargetMode="External"/><Relationship Id="rId4" Type="http://schemas.openxmlformats.org/officeDocument/2006/relationships/hyperlink" Target="https://nicor4.nicor.org.uk/chd/an_paeds.nsf/vwContent/Analysis%20Documents?Opendocumen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childrensheartsurgery.info/#/data/animation" TargetMode="External"/><Relationship Id="rId2" Type="http://schemas.openxmlformats.org/officeDocument/2006/relationships/hyperlink" Target="http://www.ucl.ac.uk/nicor/audits/congenital"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nicor4.nicor.org.uk/chd/an_paeds.nsf/vwContent/Analysis%20Documents?Opendocu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032" y="476672"/>
            <a:ext cx="8282414" cy="3108543"/>
          </a:xfrm>
          <a:prstGeom prst="rect">
            <a:avLst/>
          </a:prstGeom>
          <a:noFill/>
        </p:spPr>
        <p:txBody>
          <a:bodyPr wrap="square" rtlCol="0">
            <a:spAutoFit/>
          </a:bodyPr>
          <a:lstStyle/>
          <a:p>
            <a:r>
              <a:rPr lang="en-GB" sz="1400" b="1" dirty="0" smtClean="0">
                <a:latin typeface="Arial" panose="020B0604020202020204" pitchFamily="34" charset="0"/>
                <a:cs typeface="Arial" panose="020B0604020202020204" pitchFamily="34" charset="0"/>
              </a:rPr>
              <a:t>Explore the data</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In this section you can explore the overall hospital survival statistics published by the National Congenital Heart Disease Audit (</a:t>
            </a:r>
            <a:r>
              <a:rPr lang="en-GB" sz="1400" dirty="0" smtClean="0">
                <a:latin typeface="Arial" panose="020B0604020202020204" pitchFamily="34" charset="0"/>
                <a:cs typeface="Arial" panose="020B0604020202020204" pitchFamily="34" charset="0"/>
                <a:hlinkClick r:id="rId2"/>
              </a:rPr>
              <a:t>NCHDA</a:t>
            </a:r>
            <a:r>
              <a:rPr lang="en-GB" sz="1400" dirty="0" smtClean="0">
                <a:latin typeface="Arial" panose="020B0604020202020204" pitchFamily="34" charset="0"/>
                <a:cs typeface="Arial" panose="020B0604020202020204" pitchFamily="34" charset="0"/>
              </a:rPr>
              <a:t>). The data covers all hospitals in the UK and Ireland that performed heart surgery in children (0-16 years old). NCHDA update the data annually and each report covers a 3 year period.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Use the drop down box to change reporting periods. You can watch our </a:t>
            </a:r>
            <a:r>
              <a:rPr lang="en-GB" sz="1400" dirty="0" smtClean="0">
                <a:latin typeface="Arial" panose="020B0604020202020204" pitchFamily="34" charset="0"/>
                <a:cs typeface="Arial" panose="020B0604020202020204" pitchFamily="34" charset="0"/>
                <a:hlinkClick r:id="rId3"/>
              </a:rPr>
              <a:t>two minute guide </a:t>
            </a:r>
            <a:r>
              <a:rPr lang="en-GB" sz="1400" dirty="0" smtClean="0">
                <a:latin typeface="Arial" panose="020B0604020202020204" pitchFamily="34" charset="0"/>
                <a:cs typeface="Arial" panose="020B0604020202020204" pitchFamily="34" charset="0"/>
              </a:rPr>
              <a:t>which explains how we present the statistics and how to interpret them. Parents who helped us develop the website found this guide useful for interpreting the data.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All data on this site comes from the NCHDA annual reports, all of which can be </a:t>
            </a:r>
            <a:r>
              <a:rPr lang="en-GB" sz="1400" dirty="0" smtClean="0">
                <a:latin typeface="Arial" panose="020B0604020202020204" pitchFamily="34" charset="0"/>
                <a:cs typeface="Arial" panose="020B0604020202020204" pitchFamily="34" charset="0"/>
                <a:hlinkClick r:id="rId4"/>
              </a:rPr>
              <a:t>downloaded from the NCHDA website</a:t>
            </a:r>
            <a:r>
              <a:rPr lang="en-GB" sz="1400" dirty="0" smtClean="0">
                <a:latin typeface="Arial" panose="020B0604020202020204" pitchFamily="34" charset="0"/>
                <a:cs typeface="Arial" panose="020B0604020202020204" pitchFamily="34" charset="0"/>
              </a:rPr>
              <a:t>.</a:t>
            </a:r>
          </a:p>
          <a:p>
            <a:endParaRPr lang="en-GB" sz="1400"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22094" b="50523"/>
          <a:stretch/>
        </p:blipFill>
        <p:spPr bwMode="auto">
          <a:xfrm>
            <a:off x="0" y="3518565"/>
            <a:ext cx="8316416" cy="71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88032" y="4539209"/>
            <a:ext cx="8282414" cy="738664"/>
          </a:xfrm>
          <a:prstGeom prst="rect">
            <a:avLst/>
          </a:prstGeom>
          <a:noFill/>
        </p:spPr>
        <p:txBody>
          <a:bodyPr wrap="square" rtlCol="0">
            <a:spAutoFit/>
          </a:bodyPr>
          <a:lstStyle/>
          <a:p>
            <a:r>
              <a:rPr lang="en-GB" sz="1400" b="1" dirty="0" smtClean="0">
                <a:latin typeface="Arial" panose="020B0604020202020204" pitchFamily="34" charset="0"/>
                <a:cs typeface="Arial" panose="020B0604020202020204" pitchFamily="34" charset="0"/>
              </a:rPr>
              <a:t>Hospital data for April 2012 – March 2015</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Choose a hospital from the list or the map to see its data. </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55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032" y="476672"/>
            <a:ext cx="8282414" cy="3108543"/>
          </a:xfrm>
          <a:prstGeom prst="rect">
            <a:avLst/>
          </a:prstGeom>
          <a:noFill/>
        </p:spPr>
        <p:txBody>
          <a:bodyPr wrap="square" rtlCol="0">
            <a:spAutoFit/>
          </a:bodyPr>
          <a:lstStyle/>
          <a:p>
            <a:r>
              <a:rPr lang="en-GB" sz="1400" b="1" dirty="0" smtClean="0">
                <a:latin typeface="Arial" panose="020B0604020202020204" pitchFamily="34" charset="0"/>
                <a:cs typeface="Arial" panose="020B0604020202020204" pitchFamily="34" charset="0"/>
              </a:rPr>
              <a:t>Explore the data</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In this section you can explore the overall hospital survival statistics published by the National Congenital Heart Disease Audit (</a:t>
            </a:r>
            <a:r>
              <a:rPr lang="en-GB" sz="1400" dirty="0" smtClean="0">
                <a:latin typeface="Arial" panose="020B0604020202020204" pitchFamily="34" charset="0"/>
                <a:cs typeface="Arial" panose="020B0604020202020204" pitchFamily="34" charset="0"/>
                <a:hlinkClick r:id="rId2"/>
              </a:rPr>
              <a:t>NCHDA</a:t>
            </a:r>
            <a:r>
              <a:rPr lang="en-GB" sz="1400" dirty="0" smtClean="0">
                <a:latin typeface="Arial" panose="020B0604020202020204" pitchFamily="34" charset="0"/>
                <a:cs typeface="Arial" panose="020B0604020202020204" pitchFamily="34" charset="0"/>
              </a:rPr>
              <a:t>). The data covers all hospitals in the UK and Ireland that performed heart surgery in children (0-16 years old). NCHDA update the data annually and each report covers a 3 year period.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Use the drop down box to change reporting periods. You can watch our </a:t>
            </a:r>
            <a:r>
              <a:rPr lang="en-GB" sz="1400" dirty="0" smtClean="0">
                <a:latin typeface="Arial" panose="020B0604020202020204" pitchFamily="34" charset="0"/>
                <a:cs typeface="Arial" panose="020B0604020202020204" pitchFamily="34" charset="0"/>
                <a:hlinkClick r:id="rId3"/>
              </a:rPr>
              <a:t>two minute guide </a:t>
            </a:r>
            <a:r>
              <a:rPr lang="en-GB" sz="1400" dirty="0" smtClean="0">
                <a:latin typeface="Arial" panose="020B0604020202020204" pitchFamily="34" charset="0"/>
                <a:cs typeface="Arial" panose="020B0604020202020204" pitchFamily="34" charset="0"/>
              </a:rPr>
              <a:t>which explains how we present the statistics and how to interpret them. Parents who helped us develop the website found this guide useful for interpreting the data.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All data on this site comes from the NCHDA annual reports, all of which can be </a:t>
            </a:r>
            <a:r>
              <a:rPr lang="en-GB" sz="1400" dirty="0" smtClean="0">
                <a:latin typeface="Arial" panose="020B0604020202020204" pitchFamily="34" charset="0"/>
                <a:cs typeface="Arial" panose="020B0604020202020204" pitchFamily="34" charset="0"/>
                <a:hlinkClick r:id="rId4"/>
              </a:rPr>
              <a:t>downloaded from the NCHDA website</a:t>
            </a:r>
            <a:r>
              <a:rPr lang="en-GB" sz="1400" dirty="0" smtClean="0">
                <a:latin typeface="Arial" panose="020B0604020202020204" pitchFamily="34" charset="0"/>
                <a:cs typeface="Arial" panose="020B0604020202020204" pitchFamily="34" charset="0"/>
              </a:rPr>
              <a:t>.</a:t>
            </a:r>
          </a:p>
          <a:p>
            <a:endParaRPr lang="en-GB" sz="1400" dirty="0">
              <a:latin typeface="Arial" panose="020B0604020202020204" pitchFamily="34" charset="0"/>
              <a:cs typeface="Arial" panose="020B0604020202020204" pitchFamily="34" charset="0"/>
            </a:endParaRPr>
          </a:p>
        </p:txBody>
      </p:sp>
      <p:sp>
        <p:nvSpPr>
          <p:cNvPr id="10" name="TextBox 9"/>
          <p:cNvSpPr txBox="1"/>
          <p:nvPr/>
        </p:nvSpPr>
        <p:spPr>
          <a:xfrm>
            <a:off x="288032" y="4365104"/>
            <a:ext cx="8282414" cy="2677656"/>
          </a:xfrm>
          <a:prstGeom prst="rect">
            <a:avLst/>
          </a:prstGeom>
          <a:noFill/>
        </p:spPr>
        <p:txBody>
          <a:bodyPr wrap="square" rtlCol="0">
            <a:spAutoFit/>
          </a:bodyPr>
          <a:lstStyle/>
          <a:p>
            <a:r>
              <a:rPr lang="en-GB" sz="1400" b="1" dirty="0" smtClean="0">
                <a:latin typeface="Arial" panose="020B0604020202020204" pitchFamily="34" charset="0"/>
                <a:cs typeface="Arial" panose="020B0604020202020204" pitchFamily="34" charset="0"/>
              </a:rPr>
              <a:t>List all data for April 2012 – March 2015</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This list summaries the data for each hospital. Clicking on a hospital code will bring up specific information for that hospital along with an interpretation of its survival rate. It is only valid to compare a hospital's survival rate to its predicted range of survival and not to other hospitals. Read more about this in </a:t>
            </a:r>
            <a:r>
              <a:rPr lang="en-GB" sz="1400" dirty="0" smtClean="0">
                <a:latin typeface="Arial" panose="020B0604020202020204" pitchFamily="34" charset="0"/>
                <a:cs typeface="Arial" panose="020B0604020202020204" pitchFamily="34" charset="0"/>
                <a:hlinkClick r:id="rId5"/>
              </a:rPr>
              <a:t>Everything Else</a:t>
            </a:r>
            <a:r>
              <a:rPr lang="en-GB" sz="1400" dirty="0" smtClean="0">
                <a:latin typeface="Arial" panose="020B0604020202020204" pitchFamily="34" charset="0"/>
                <a:cs typeface="Arial" panose="020B0604020202020204" pitchFamily="34" charset="0"/>
              </a:rPr>
              <a:t>.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hlinkClick r:id="rId5"/>
              </a:rPr>
              <a:t>The Everything Else </a:t>
            </a:r>
            <a:r>
              <a:rPr lang="en-GB" sz="1400" dirty="0" smtClean="0">
                <a:latin typeface="Arial" panose="020B0604020202020204" pitchFamily="34" charset="0"/>
                <a:cs typeface="Arial" panose="020B0604020202020204" pitchFamily="34" charset="0"/>
              </a:rPr>
              <a:t>section also tells you more about the predicted range and what happens if a hospital’s survival rate is outside its range.</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You can use your mouse to hover over the chart to bring up more explanation.</a:t>
            </a:r>
          </a:p>
          <a:p>
            <a:endParaRPr lang="en-GB" sz="1400" dirty="0" smtClean="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99" y="3429000"/>
            <a:ext cx="8341447" cy="79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338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032" y="476672"/>
            <a:ext cx="8282414" cy="3108543"/>
          </a:xfrm>
          <a:prstGeom prst="rect">
            <a:avLst/>
          </a:prstGeom>
          <a:noFill/>
        </p:spPr>
        <p:txBody>
          <a:bodyPr wrap="square" rtlCol="0">
            <a:spAutoFit/>
          </a:bodyPr>
          <a:lstStyle/>
          <a:p>
            <a:r>
              <a:rPr lang="en-GB" sz="1400" b="1" dirty="0" smtClean="0">
                <a:latin typeface="Arial" panose="020B0604020202020204" pitchFamily="34" charset="0"/>
                <a:cs typeface="Arial" panose="020B0604020202020204" pitchFamily="34" charset="0"/>
              </a:rPr>
              <a:t>Explore the data</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In this section you can explore the overall hospital survival statistics published by the National Congenital Heart Disease Audit (</a:t>
            </a:r>
            <a:r>
              <a:rPr lang="en-GB" sz="1400" dirty="0" smtClean="0">
                <a:latin typeface="Arial" panose="020B0604020202020204" pitchFamily="34" charset="0"/>
                <a:cs typeface="Arial" panose="020B0604020202020204" pitchFamily="34" charset="0"/>
                <a:hlinkClick r:id="rId2"/>
              </a:rPr>
              <a:t>NCHDA</a:t>
            </a:r>
            <a:r>
              <a:rPr lang="en-GB" sz="1400" dirty="0" smtClean="0">
                <a:latin typeface="Arial" panose="020B0604020202020204" pitchFamily="34" charset="0"/>
                <a:cs typeface="Arial" panose="020B0604020202020204" pitchFamily="34" charset="0"/>
              </a:rPr>
              <a:t>). The data covers all hospitals in the UK and Ireland that performed heart surgery in children (0-16 years old). NCHDA update the data annually and each report covers a 3 year period.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Use the drop down box to change reporting periods. You can watch our </a:t>
            </a:r>
            <a:r>
              <a:rPr lang="en-GB" sz="1400" dirty="0" smtClean="0">
                <a:latin typeface="Arial" panose="020B0604020202020204" pitchFamily="34" charset="0"/>
                <a:cs typeface="Arial" panose="020B0604020202020204" pitchFamily="34" charset="0"/>
                <a:hlinkClick r:id="rId3"/>
              </a:rPr>
              <a:t>two minute guide </a:t>
            </a:r>
            <a:r>
              <a:rPr lang="en-GB" sz="1400" dirty="0" smtClean="0">
                <a:latin typeface="Arial" panose="020B0604020202020204" pitchFamily="34" charset="0"/>
                <a:cs typeface="Arial" panose="020B0604020202020204" pitchFamily="34" charset="0"/>
              </a:rPr>
              <a:t>which explains how we present the statistics and how to interpret them. Parents who helped us develop the website found this guide useful for interpreting the data. </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All data on this site comes from the NCHDA annual reports, all of which can be </a:t>
            </a:r>
            <a:r>
              <a:rPr lang="en-GB" sz="1400" dirty="0" smtClean="0">
                <a:latin typeface="Arial" panose="020B0604020202020204" pitchFamily="34" charset="0"/>
                <a:cs typeface="Arial" panose="020B0604020202020204" pitchFamily="34" charset="0"/>
                <a:hlinkClick r:id="rId4"/>
              </a:rPr>
              <a:t>downloaded from the NCHDA website</a:t>
            </a:r>
            <a:r>
              <a:rPr lang="en-GB" sz="1400" dirty="0" smtClean="0">
                <a:latin typeface="Arial" panose="020B0604020202020204" pitchFamily="34" charset="0"/>
                <a:cs typeface="Arial" panose="020B0604020202020204" pitchFamily="34" charset="0"/>
              </a:rPr>
              <a:t>.</a:t>
            </a:r>
          </a:p>
          <a:p>
            <a:endParaRPr lang="en-GB" sz="14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51" b="84709"/>
          <a:stretch/>
        </p:blipFill>
        <p:spPr bwMode="auto">
          <a:xfrm>
            <a:off x="0" y="3356992"/>
            <a:ext cx="5093866" cy="36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304869" y="4668656"/>
            <a:ext cx="3763075" cy="1856688"/>
            <a:chOff x="0" y="4221088"/>
            <a:chExt cx="3763075" cy="1856688"/>
          </a:xfrm>
        </p:grpSpPr>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23028" r="25866"/>
            <a:stretch/>
          </p:blipFill>
          <p:spPr bwMode="auto">
            <a:xfrm>
              <a:off x="0" y="4221088"/>
              <a:ext cx="3763075" cy="1856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1560" y="4687767"/>
              <a:ext cx="2304256" cy="923330"/>
            </a:xfrm>
            <a:prstGeom prst="rect">
              <a:avLst/>
            </a:prstGeom>
            <a:noFill/>
          </p:spPr>
          <p:txBody>
            <a:bodyPr wrap="square" rtlCol="0">
              <a:spAutoFit/>
            </a:bodyPr>
            <a:lstStyle/>
            <a:p>
              <a:pPr algn="ctr"/>
              <a:r>
                <a:rPr lang="en-GB" dirty="0" smtClean="0"/>
                <a:t>TWO MINUTE GUIDE ON HOW WE PRESENT THE RESULTS</a:t>
              </a:r>
              <a:endParaRPr lang="en-GB" dirty="0"/>
            </a:p>
          </p:txBody>
        </p:sp>
      </p:grpSp>
      <p:sp>
        <p:nvSpPr>
          <p:cNvPr id="4" name="TextBox 3"/>
          <p:cNvSpPr txBox="1"/>
          <p:nvPr/>
        </p:nvSpPr>
        <p:spPr>
          <a:xfrm>
            <a:off x="269973" y="3781668"/>
            <a:ext cx="8046443" cy="738664"/>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Parents who helped us develop the website found this guide useful for interpreting the data.  If you want to know more about how the predicted range of survival is actually calculated, please watch our second video in the Everything Else section. </a:t>
            </a:r>
          </a:p>
        </p:txBody>
      </p:sp>
    </p:spTree>
    <p:extLst>
      <p:ext uri="{BB962C8B-B14F-4D97-AF65-F5344CB8AC3E}">
        <p14:creationId xmlns:p14="http://schemas.microsoft.com/office/powerpoint/2010/main" val="333181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573</Words>
  <Application>Microsoft Office PowerPoint</Application>
  <PresentationFormat>On-screen Show (4:3)</PresentationFormat>
  <Paragraphs>33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dc:creator>
  <cp:lastModifiedBy>Christina</cp:lastModifiedBy>
  <cp:revision>1</cp:revision>
  <dcterms:created xsi:type="dcterms:W3CDTF">2016-06-01T09:32:21Z</dcterms:created>
  <dcterms:modified xsi:type="dcterms:W3CDTF">2016-06-01T09:58:07Z</dcterms:modified>
</cp:coreProperties>
</file>