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60"/>
  </p:normalViewPr>
  <p:slideViewPr>
    <p:cSldViewPr>
      <p:cViewPr varScale="1">
        <p:scale>
          <a:sx n="136" d="100"/>
          <a:sy n="136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744F-E8AE-44EB-ABD1-A737AA6B3EE9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9ED64-EFA2-4497-B76C-28CD3DEA3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8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9ED64-EFA2-4497-B76C-28CD3DEA3BD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4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9ED64-EFA2-4497-B76C-28CD3DEA3B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4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9ED64-EFA2-4497-B76C-28CD3DEA3B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4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9ED64-EFA2-4497-B76C-28CD3DEA3B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4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9ED64-EFA2-4497-B76C-28CD3DEA3BD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4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12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4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0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6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2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2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7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0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3ABB-49CC-4BFA-BF67-20CAD30C113B}" type="datetimeFigureOut">
              <a:rPr lang="en-GB" smtClean="0"/>
              <a:t>18/01/16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B838-7092-4895-9669-2558DF9EA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6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6300192" y="3717032"/>
            <a:ext cx="2775855" cy="2331551"/>
          </a:xfrm>
          <a:prstGeom prst="round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3214734" y="3717032"/>
            <a:ext cx="3024337" cy="23315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42"/>
          <p:cNvSpPr/>
          <p:nvPr/>
        </p:nvSpPr>
        <p:spPr>
          <a:xfrm>
            <a:off x="107503" y="3694966"/>
            <a:ext cx="3024337" cy="233155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55576" y="3767269"/>
            <a:ext cx="18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WHAT, WHY, HOW?</a:t>
            </a:r>
            <a:endParaRPr lang="en-GB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76256" y="3778966"/>
            <a:ext cx="177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EVERYTHING ELSE!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41362" y="3767269"/>
            <a:ext cx="62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DATA</a:t>
            </a:r>
            <a:endParaRPr lang="en-GB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52283" y="1196752"/>
            <a:ext cx="6855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site is to help people make sense of the published survival statistics about children’s heart surgery. Our website will help </a:t>
            </a:r>
            <a:r>
              <a:rPr lang="en-GB" dirty="0" smtClean="0"/>
              <a:t>you: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explore </a:t>
            </a:r>
            <a:r>
              <a:rPr lang="en-GB" dirty="0"/>
              <a:t>what survival rates </a:t>
            </a:r>
            <a:r>
              <a:rPr lang="en-GB" b="1" dirty="0"/>
              <a:t>can</a:t>
            </a:r>
            <a:r>
              <a:rPr lang="en-GB" dirty="0"/>
              <a:t> and </a:t>
            </a:r>
            <a:r>
              <a:rPr lang="en-GB" b="1" dirty="0"/>
              <a:t>can’t</a:t>
            </a:r>
            <a:r>
              <a:rPr lang="en-GB" dirty="0"/>
              <a:t> tell </a:t>
            </a:r>
            <a:r>
              <a:rPr lang="en-GB" dirty="0" smtClean="0"/>
              <a:t>you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understand </a:t>
            </a:r>
            <a:r>
              <a:rPr lang="en-GB" dirty="0"/>
              <a:t>how the NHS monitors children’s heart </a:t>
            </a:r>
            <a:r>
              <a:rPr lang="en-GB" dirty="0" smtClean="0"/>
              <a:t>surgery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GB" dirty="0" smtClean="0"/>
              <a:t>xplore published results for UK 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Use the tabs or watch our animations to explore this site!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3" y="4132818"/>
            <a:ext cx="30963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What do we mean by survival statistics?</a:t>
            </a:r>
          </a:p>
          <a:p>
            <a:endParaRPr lang="en-GB" sz="1400" dirty="0"/>
          </a:p>
          <a:p>
            <a:r>
              <a:rPr lang="en-GB" sz="1400" dirty="0" smtClean="0"/>
              <a:t>Why are survival statistics after children’s heart surgery hard to interpret? </a:t>
            </a:r>
          </a:p>
          <a:p>
            <a:endParaRPr lang="en-GB" sz="1400" dirty="0"/>
          </a:p>
          <a:p>
            <a:r>
              <a:rPr lang="en-GB" sz="1400" dirty="0" smtClean="0"/>
              <a:t>How does the NHS monitor them?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03849" y="4077072"/>
            <a:ext cx="3096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Explore published survival statistics!</a:t>
            </a:r>
          </a:p>
          <a:p>
            <a:endParaRPr lang="en-GB" sz="1400" dirty="0"/>
          </a:p>
          <a:p>
            <a:r>
              <a:rPr lang="en-GB" sz="1400" dirty="0" smtClean="0"/>
              <a:t>Use the </a:t>
            </a:r>
            <a:r>
              <a:rPr lang="en-GB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illustration </a:t>
            </a:r>
            <a:r>
              <a:rPr lang="en-GB" sz="1400" dirty="0" smtClean="0"/>
              <a:t>to see how we present the statistics.</a:t>
            </a:r>
          </a:p>
          <a:p>
            <a:endParaRPr lang="en-GB" sz="1400" dirty="0"/>
          </a:p>
          <a:p>
            <a:r>
              <a:rPr lang="en-GB" sz="1400" dirty="0" smtClean="0"/>
              <a:t>Browse hospitals on a </a:t>
            </a:r>
            <a:r>
              <a:rPr lang="en-GB" sz="1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UK map</a:t>
            </a:r>
          </a:p>
          <a:p>
            <a:endParaRPr lang="en-GB" sz="1400" dirty="0"/>
          </a:p>
          <a:p>
            <a:r>
              <a:rPr lang="en-GB" sz="1400" dirty="0" smtClean="0"/>
              <a:t>Get an overview of all hospitals in a </a:t>
            </a:r>
            <a:r>
              <a:rPr lang="en-GB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endParaRPr lang="en-GB" sz="1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5425" y="4149080"/>
            <a:ext cx="25810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More information about how survival statistics are monitored</a:t>
            </a:r>
          </a:p>
          <a:p>
            <a:endParaRPr lang="en-GB" sz="600" dirty="0"/>
          </a:p>
          <a:p>
            <a:r>
              <a:rPr lang="en-GB" sz="1400" dirty="0" smtClean="0"/>
              <a:t>What happens if there are any concerns about the data?</a:t>
            </a:r>
          </a:p>
          <a:p>
            <a:endParaRPr lang="en-GB" sz="600" dirty="0"/>
          </a:p>
          <a:p>
            <a:r>
              <a:rPr lang="en-GB" sz="1400" dirty="0" smtClean="0"/>
              <a:t>More information about us, this website and  external resources.</a:t>
            </a:r>
          </a:p>
          <a:p>
            <a:endParaRPr lang="en-GB" sz="600" dirty="0" smtClean="0"/>
          </a:p>
          <a:p>
            <a:r>
              <a:rPr lang="en-GB" sz="1400" dirty="0" smtClean="0"/>
              <a:t>Plus lots of other information!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18" y="3212976"/>
            <a:ext cx="384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ANIMATION: SITE NAVIGATION/INTRO?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7349" y="269045"/>
            <a:ext cx="162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What, why, how?</a:t>
            </a:r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568973" y="269045"/>
            <a:ext cx="1446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Everything else</a:t>
            </a:r>
            <a:endParaRPr lang="en-GB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66304" y="269045"/>
            <a:ext cx="571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Data</a:t>
            </a:r>
            <a:endParaRPr lang="en-GB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618040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4335" y="6381328"/>
            <a:ext cx="760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FOOTER: NIHR disclaimer/logos of who we are/ link to page “about us/contact”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4388047" y="26904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Home</a:t>
            </a:r>
            <a:endParaRPr lang="en-GB" sz="16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0" y="44624"/>
            <a:ext cx="9144000" cy="1080120"/>
            <a:chOff x="0" y="44624"/>
            <a:chExt cx="9144000" cy="1080120"/>
          </a:xfrm>
        </p:grpSpPr>
        <p:sp>
          <p:nvSpPr>
            <p:cNvPr id="47" name="TextBox 46"/>
            <p:cNvSpPr txBox="1"/>
            <p:nvPr/>
          </p:nvSpPr>
          <p:spPr>
            <a:xfrm>
              <a:off x="240016" y="666947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Home</a:t>
              </a:r>
              <a:endParaRPr lang="en-GB" b="1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4624"/>
              <a:ext cx="1411610" cy="62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04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24454" y="502892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This site will be particularly helpful for</a:t>
            </a:r>
            <a:r>
              <a:rPr lang="en-GB" sz="1400" dirty="0" smtClean="0"/>
              <a:t>: older patients, parents and families of children who have had/will have heart surgery; journalists, parents, health professionals, family liaison services of paediatric hospitals.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61731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4335" y="6381328"/>
            <a:ext cx="760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FOOTER: NIHR disclaimer/logos of who we are/ link to page “about us/contact”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24454" y="5634823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What this site cannot do</a:t>
            </a:r>
          </a:p>
          <a:p>
            <a:r>
              <a:rPr lang="en-GB" sz="1400" dirty="0" smtClean="0"/>
              <a:t>Add text from current site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4454" y="2619489"/>
            <a:ext cx="8064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WHAT do we mean by survival statistics?</a:t>
            </a:r>
          </a:p>
          <a:p>
            <a:r>
              <a:rPr lang="en-GB" sz="1400" dirty="0" smtClean="0"/>
              <a:t>The main measure that the NHS uses to monitor children’s heart surgery in the UK is the 30-day survival rate. This is the percentage of operations where the child survived at least 30 days after their heart surgery (e.g. 100% would mean that every child survived). Currently, about 3500 children under the age of 16 have heart surgery each year in the United Kingdom and Republic of Ireland.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4454" y="381713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WHY can survival rate data be difficult to interpret?</a:t>
            </a:r>
          </a:p>
          <a:p>
            <a:r>
              <a:rPr lang="en-GB" sz="1400" dirty="0" smtClean="0"/>
              <a:t>Add text from existing site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4454" y="4423029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HOW the NHS monitors survival rates : a fairer way of looking at the data:</a:t>
            </a:r>
          </a:p>
          <a:p>
            <a:r>
              <a:rPr lang="en-GB" sz="1400" dirty="0" smtClean="0"/>
              <a:t>Add text from existing site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5696" y="1190362"/>
            <a:ext cx="5846438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KEY POINTS!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If one hospital has a higher survival rate than another hospital it does not mean that it is better than the other!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The predicted range is calculated by a formula and does not depend on any judgements of a hospital’s quality!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The survival rate for all UK hospitals is very high.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174234" y="3717010"/>
            <a:ext cx="275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ANIMATION ON SURVIVAL AND RISK AND PREDICTED RANGES 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07349" y="269045"/>
            <a:ext cx="166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What, why, how?</a:t>
            </a:r>
            <a:endParaRPr lang="en-GB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68973" y="269045"/>
            <a:ext cx="1446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Everything else</a:t>
            </a:r>
            <a:endParaRPr lang="en-GB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866304" y="269045"/>
            <a:ext cx="571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Data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388047" y="26904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Home</a:t>
            </a:r>
            <a:endParaRPr lang="en-GB" sz="16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0" y="44624"/>
            <a:ext cx="9144000" cy="1080120"/>
            <a:chOff x="0" y="44624"/>
            <a:chExt cx="9144000" cy="1080120"/>
          </a:xfrm>
        </p:grpSpPr>
        <p:sp>
          <p:nvSpPr>
            <p:cNvPr id="55" name="TextBox 54"/>
            <p:cNvSpPr txBox="1"/>
            <p:nvPr/>
          </p:nvSpPr>
          <p:spPr>
            <a:xfrm>
              <a:off x="240016" y="666947"/>
              <a:ext cx="1845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What, why, how?</a:t>
              </a:r>
              <a:endParaRPr lang="en-GB" b="1" dirty="0"/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4624"/>
              <a:ext cx="1411610" cy="62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7" name="Straight Connector 5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74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0" y="618040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4335" y="6381328"/>
            <a:ext cx="760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FOOTER: NIHR disclaimer/logos of who we are/ link to page “about us/contact”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8166" y="2708920"/>
            <a:ext cx="1509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ANIMATION ON HOW TO READ THE DATA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07349" y="269045"/>
            <a:ext cx="166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What, why, how?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568973" y="269045"/>
            <a:ext cx="1446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Everything else</a:t>
            </a:r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6866304" y="269045"/>
            <a:ext cx="5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Data</a:t>
            </a:r>
            <a:endParaRPr lang="en-GB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88047" y="26904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Home</a:t>
            </a:r>
            <a:endParaRPr lang="en-GB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21" y="2293563"/>
            <a:ext cx="5877669" cy="315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47664" y="1486525"/>
            <a:ext cx="597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present each hospital’s observed survival in the context of its predicted range – see illustration below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43619" y="5534074"/>
            <a:ext cx="777686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IMPORTANT: If one hospital has a lower predicted range than another it is only because it treated children with more complex medical problems over that 3 year period!</a:t>
            </a:r>
            <a:endParaRPr lang="en-GB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623293" y="1115452"/>
            <a:ext cx="390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View published data in a </a:t>
            </a:r>
            <a:r>
              <a:rPr lang="en-GB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</a:t>
            </a:r>
            <a:r>
              <a:rPr lang="en-GB" b="1" dirty="0" smtClean="0"/>
              <a:t> or a </a:t>
            </a:r>
            <a:r>
              <a:rPr lang="en-GB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endParaRPr lang="en-GB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44624"/>
            <a:ext cx="9144000" cy="1080120"/>
            <a:chOff x="0" y="44624"/>
            <a:chExt cx="9144000" cy="1080120"/>
          </a:xfrm>
        </p:grpSpPr>
        <p:sp>
          <p:nvSpPr>
            <p:cNvPr id="76" name="TextBox 75"/>
            <p:cNvSpPr txBox="1"/>
            <p:nvPr/>
          </p:nvSpPr>
          <p:spPr>
            <a:xfrm>
              <a:off x="240016" y="666947"/>
              <a:ext cx="1751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Explore the data</a:t>
              </a:r>
              <a:endParaRPr lang="en-GB" b="1" dirty="0"/>
            </a:p>
          </p:txBody>
        </p: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4624"/>
              <a:ext cx="1411610" cy="62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8" name="Straight Connector 77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11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0" y="618040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4335" y="6381328"/>
            <a:ext cx="760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FOOTER: NIHR disclaimer/logos of who we are/ link to page “about us/contact”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40147" y="1652607"/>
            <a:ext cx="830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Mapped data for April 2011 – March 2014</a:t>
            </a:r>
          </a:p>
          <a:p>
            <a:endParaRPr lang="en-GB" sz="600" dirty="0" smtClean="0"/>
          </a:p>
          <a:p>
            <a:r>
              <a:rPr lang="en-GB" sz="1400" dirty="0" smtClean="0"/>
              <a:t>There </a:t>
            </a:r>
            <a:r>
              <a:rPr lang="en-GB" sz="1400" dirty="0"/>
              <a:t>are fourteen hospitals in the UK and Ireland that perform heart surgery in children </a:t>
            </a:r>
            <a:r>
              <a:rPr lang="en-GB" sz="1400" dirty="0" smtClean="0"/>
              <a:t>(0-16 years old).</a:t>
            </a:r>
            <a:endParaRPr lang="en-GB" sz="1400" dirty="0"/>
          </a:p>
          <a:p>
            <a:r>
              <a:rPr lang="en-GB" sz="1400" dirty="0"/>
              <a:t>This data is updated annually and covers the </a:t>
            </a:r>
            <a:r>
              <a:rPr lang="en-GB" sz="1400" dirty="0" smtClean="0"/>
              <a:t>most recent 3 year report period. </a:t>
            </a:r>
          </a:p>
          <a:p>
            <a:endParaRPr lang="en-GB" sz="600" dirty="0"/>
          </a:p>
          <a:p>
            <a:r>
              <a:rPr lang="en-GB" sz="1400" dirty="0" smtClean="0"/>
              <a:t>To </a:t>
            </a:r>
            <a:r>
              <a:rPr lang="en-GB" sz="1400" dirty="0"/>
              <a:t>see all hospitals together </a:t>
            </a:r>
            <a:r>
              <a:rPr lang="en-GB" sz="1400" dirty="0" smtClean="0"/>
              <a:t>or to see previous reporting periods, visit </a:t>
            </a:r>
            <a:r>
              <a:rPr lang="en-GB" sz="1400" dirty="0"/>
              <a:t>the </a:t>
            </a:r>
            <a:r>
              <a:rPr lang="en-GB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GB" sz="1400" dirty="0" smtClean="0"/>
              <a:t>page.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72363"/>
            <a:ext cx="2185028" cy="314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67694" y="2996952"/>
            <a:ext cx="49268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Use the “Home” button on the map to return to the full UK view.</a:t>
            </a:r>
          </a:p>
          <a:p>
            <a:endParaRPr lang="en-GB" sz="1400" dirty="0"/>
          </a:p>
          <a:p>
            <a:r>
              <a:rPr lang="en-GB" sz="1400" dirty="0" smtClean="0"/>
              <a:t>Either click on the relevant “H” button or use the menu to see results and information for a specific hospital. </a:t>
            </a:r>
          </a:p>
          <a:p>
            <a:endParaRPr lang="en-GB" sz="1400" dirty="0"/>
          </a:p>
          <a:p>
            <a:r>
              <a:rPr lang="en-GB" sz="1400" dirty="0" smtClean="0"/>
              <a:t>You can use your mouse to hover over features of the data to get more explanation.</a:t>
            </a:r>
          </a:p>
          <a:p>
            <a:endParaRPr lang="en-GB" sz="1400" dirty="0"/>
          </a:p>
          <a:p>
            <a:r>
              <a:rPr lang="en-GB" sz="1400" dirty="0" smtClean="0"/>
              <a:t>An explanation for how the predicted ranges are calculated see the </a:t>
            </a:r>
            <a:r>
              <a:rPr lang="en-GB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“What, why how” </a:t>
            </a:r>
            <a:r>
              <a:rPr lang="en-GB" sz="1400" dirty="0" smtClean="0"/>
              <a:t>page, with further information available in the </a:t>
            </a:r>
            <a:r>
              <a:rPr lang="en-GB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“Everything else” </a:t>
            </a:r>
            <a:r>
              <a:rPr lang="en-GB" sz="1400" dirty="0" smtClean="0"/>
              <a:t>page.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30332" y="1196752"/>
            <a:ext cx="600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View published data in a </a:t>
            </a:r>
            <a:r>
              <a:rPr lang="en-GB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 </a:t>
            </a:r>
            <a:r>
              <a:rPr lang="en-GB" dirty="0" smtClean="0"/>
              <a:t>or return to </a:t>
            </a:r>
            <a:r>
              <a:rPr lang="en-GB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illustrative</a:t>
            </a:r>
            <a:r>
              <a:rPr lang="en-GB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GB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7349" y="269045"/>
            <a:ext cx="166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What, why, how?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68973" y="269045"/>
            <a:ext cx="1446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Everything else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866304" y="269045"/>
            <a:ext cx="5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Data</a:t>
            </a:r>
            <a:endParaRPr lang="en-GB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88047" y="26904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Home</a:t>
            </a:r>
            <a:endParaRPr lang="en-GB" sz="16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0" y="44624"/>
            <a:ext cx="9144000" cy="1080120"/>
            <a:chOff x="0" y="44624"/>
            <a:chExt cx="9144000" cy="1080120"/>
          </a:xfrm>
        </p:grpSpPr>
        <p:sp>
          <p:nvSpPr>
            <p:cNvPr id="59" name="TextBox 58"/>
            <p:cNvSpPr txBox="1"/>
            <p:nvPr/>
          </p:nvSpPr>
          <p:spPr>
            <a:xfrm>
              <a:off x="240016" y="666947"/>
              <a:ext cx="1751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Explore the data</a:t>
              </a:r>
              <a:endParaRPr lang="en-GB" b="1" dirty="0"/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4624"/>
              <a:ext cx="1411610" cy="62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1" name="Straight Connector 60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242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0" y="618040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4335" y="6381328"/>
            <a:ext cx="760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FOOTER: NIHR disclaimer/logos of who we are/ link to page “about us/contact”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912252" y="1126880"/>
            <a:ext cx="608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View published data on a </a:t>
            </a:r>
            <a:r>
              <a:rPr lang="en-GB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 </a:t>
            </a:r>
            <a:r>
              <a:rPr lang="en-GB" dirty="0" smtClean="0"/>
              <a:t>or return to </a:t>
            </a:r>
            <a:r>
              <a:rPr lang="en-GB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illustrative</a:t>
            </a:r>
            <a:r>
              <a:rPr lang="en-GB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GB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7349" y="269045"/>
            <a:ext cx="166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What, why, how?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68973" y="269045"/>
            <a:ext cx="1446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Everything else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866304" y="269045"/>
            <a:ext cx="5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Data</a:t>
            </a:r>
            <a:endParaRPr lang="en-GB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88047" y="26904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Home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40147" y="1541691"/>
            <a:ext cx="8308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List data for April 2011 – March 2014</a:t>
            </a:r>
          </a:p>
          <a:p>
            <a:endParaRPr lang="en-GB" sz="600" dirty="0" smtClean="0"/>
          </a:p>
          <a:p>
            <a:r>
              <a:rPr lang="en-GB" sz="1400" dirty="0" smtClean="0"/>
              <a:t>There </a:t>
            </a:r>
            <a:r>
              <a:rPr lang="en-GB" sz="1400" dirty="0"/>
              <a:t>are fourteen hospitals in the UK and Ireland that perform heart surgery in children </a:t>
            </a:r>
            <a:r>
              <a:rPr lang="en-GB" sz="1400" dirty="0" smtClean="0"/>
              <a:t>(0-16 years old).</a:t>
            </a:r>
            <a:endParaRPr lang="en-GB" sz="1400" dirty="0"/>
          </a:p>
          <a:p>
            <a:r>
              <a:rPr lang="en-GB" sz="1400" dirty="0"/>
              <a:t>This data is updated annually and covers the </a:t>
            </a:r>
            <a:r>
              <a:rPr lang="en-GB" sz="1400" dirty="0" smtClean="0"/>
              <a:t>most recent 3 year report period. </a:t>
            </a:r>
          </a:p>
          <a:p>
            <a:endParaRPr lang="en-GB" sz="600" dirty="0"/>
          </a:p>
          <a:p>
            <a:r>
              <a:rPr lang="en-GB" sz="1400" dirty="0" smtClean="0"/>
              <a:t>Previous reporting periods can be selected at the bottom of the table. </a:t>
            </a:r>
          </a:p>
          <a:p>
            <a:endParaRPr lang="en-GB" sz="600" dirty="0"/>
          </a:p>
          <a:p>
            <a:r>
              <a:rPr lang="en-GB" sz="1400" dirty="0" smtClean="0"/>
              <a:t>Clicking on a hospital code will bring up specific information for that hospital along with an interpretation of its survival rate.</a:t>
            </a:r>
          </a:p>
          <a:p>
            <a:endParaRPr lang="en-GB" sz="600" dirty="0"/>
          </a:p>
          <a:p>
            <a:r>
              <a:rPr lang="en-GB" sz="1400" dirty="0" smtClean="0"/>
              <a:t>You can use your mouse to hover over the displayed data to bring up more explanation.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91"/>
          <a:stretch/>
        </p:blipFill>
        <p:spPr bwMode="auto">
          <a:xfrm>
            <a:off x="528237" y="3645024"/>
            <a:ext cx="7963135" cy="235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44624"/>
            <a:ext cx="9144000" cy="1080120"/>
            <a:chOff x="0" y="44624"/>
            <a:chExt cx="9144000" cy="1080120"/>
          </a:xfrm>
        </p:grpSpPr>
        <p:sp>
          <p:nvSpPr>
            <p:cNvPr id="18" name="TextBox 17"/>
            <p:cNvSpPr txBox="1"/>
            <p:nvPr/>
          </p:nvSpPr>
          <p:spPr>
            <a:xfrm>
              <a:off x="240016" y="666947"/>
              <a:ext cx="1751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Explore the data</a:t>
              </a:r>
              <a:endParaRPr lang="en-GB" b="1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4624"/>
              <a:ext cx="1411610" cy="62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293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9512" y="3228658"/>
            <a:ext cx="8856984" cy="27926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ular Callout 29"/>
          <p:cNvSpPr/>
          <p:nvPr/>
        </p:nvSpPr>
        <p:spPr>
          <a:xfrm>
            <a:off x="983408" y="5171709"/>
            <a:ext cx="3876624" cy="648072"/>
          </a:xfrm>
          <a:prstGeom prst="wedgeRoundRect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5004048" y="4482195"/>
            <a:ext cx="3656372" cy="648072"/>
          </a:xfrm>
          <a:prstGeom prst="wedgeRoundRect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27584" y="3901698"/>
            <a:ext cx="3656372" cy="64807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618040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4335" y="6381328"/>
            <a:ext cx="760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FOOTER: NIHR disclaimer/logos of who we are/ link to page “about us/contact”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40147" y="1412776"/>
            <a:ext cx="83083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This page contains more detailed information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Background </a:t>
            </a:r>
            <a:r>
              <a:rPr lang="en-GB" sz="1400" b="1" dirty="0" smtClean="0"/>
              <a:t>to children’s heart surgery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Understanding the predicted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Limitations of these results and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My family or child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Who developed this site and 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Further resources about understanding clinical data</a:t>
            </a:r>
          </a:p>
          <a:p>
            <a:endParaRPr lang="en-GB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84332" y="3356992"/>
            <a:ext cx="455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Background to children’s heart surgery results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6999" y="4036451"/>
            <a:ext cx="337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Why do some children need heart surgery?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41261" y="4652343"/>
            <a:ext cx="328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Where does the survival data come from?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4126" y="5341857"/>
            <a:ext cx="380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Why are survival data monitored and published?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7349" y="269045"/>
            <a:ext cx="166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What, why, how?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68973" y="269045"/>
            <a:ext cx="1472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Everything else</a:t>
            </a:r>
            <a:endParaRPr lang="en-GB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66304" y="269045"/>
            <a:ext cx="5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Data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388047" y="26904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Home</a:t>
            </a:r>
            <a:endParaRPr lang="en-GB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44624"/>
            <a:ext cx="9144000" cy="1080120"/>
            <a:chOff x="0" y="44624"/>
            <a:chExt cx="9144000" cy="1080120"/>
          </a:xfrm>
        </p:grpSpPr>
        <p:sp>
          <p:nvSpPr>
            <p:cNvPr id="4" name="TextBox 3"/>
            <p:cNvSpPr txBox="1"/>
            <p:nvPr/>
          </p:nvSpPr>
          <p:spPr>
            <a:xfrm>
              <a:off x="240016" y="666947"/>
              <a:ext cx="1704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Everything else!</a:t>
              </a:r>
              <a:endParaRPr lang="en-GB" b="1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4624"/>
              <a:ext cx="1411610" cy="62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73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975</Words>
  <Application>Microsoft Macintosh PowerPoint</Application>
  <PresentationFormat>On-screen Show (4:3)</PresentationFormat>
  <Paragraphs>124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Great Ormond Street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Pagel</dc:creator>
  <cp:lastModifiedBy>Mike Pearson</cp:lastModifiedBy>
  <cp:revision>24</cp:revision>
  <dcterms:created xsi:type="dcterms:W3CDTF">2016-01-14T14:32:16Z</dcterms:created>
  <dcterms:modified xsi:type="dcterms:W3CDTF">2016-01-18T09:50:43Z</dcterms:modified>
</cp:coreProperties>
</file>