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90" r:id="rId3"/>
    <p:sldId id="319" r:id="rId5"/>
    <p:sldId id="298" r:id="rId6"/>
    <p:sldId id="277" r:id="rId7"/>
    <p:sldId id="301" r:id="rId8"/>
    <p:sldId id="320" r:id="rId9"/>
    <p:sldId id="268" r:id="rId10"/>
    <p:sldId id="321" r:id="rId11"/>
    <p:sldId id="323" r:id="rId12"/>
    <p:sldId id="325" r:id="rId13"/>
    <p:sldId id="330" r:id="rId14"/>
    <p:sldId id="331" r:id="rId15"/>
    <p:sldId id="326" r:id="rId16"/>
    <p:sldId id="334" r:id="rId17"/>
    <p:sldId id="341" r:id="rId18"/>
    <p:sldId id="335" r:id="rId19"/>
    <p:sldId id="327" r:id="rId20"/>
    <p:sldId id="332" r:id="rId21"/>
    <p:sldId id="340" r:id="rId22"/>
    <p:sldId id="333" r:id="rId23"/>
    <p:sldId id="328" r:id="rId24"/>
    <p:sldId id="336" r:id="rId25"/>
    <p:sldId id="337" r:id="rId26"/>
    <p:sldId id="329" r:id="rId27"/>
    <p:sldId id="338" r:id="rId28"/>
    <p:sldId id="339" r:id="rId29"/>
    <p:sldId id="307" r:id="rId30"/>
    <p:sldId id="342" r:id="rId31"/>
    <p:sldId id="313"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5050"/>
    <a:srgbClr val="404040"/>
    <a:srgbClr val="9BC2DF"/>
    <a:srgbClr val="A6CAEE"/>
    <a:srgbClr val="CCCC33"/>
    <a:srgbClr val="FFC885"/>
    <a:srgbClr val="FEE3AD"/>
    <a:srgbClr val="FFFFFF"/>
    <a:srgbClr val="92B5DB"/>
    <a:srgbClr val="A4A3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61" autoAdjust="0"/>
    <p:restoredTop sz="94312" autoAdjust="0"/>
  </p:normalViewPr>
  <p:slideViewPr>
    <p:cSldViewPr snapToGrid="0" showGuides="1">
      <p:cViewPr varScale="1">
        <p:scale>
          <a:sx n="107" d="100"/>
          <a:sy n="107" d="100"/>
        </p:scale>
        <p:origin x="-978" y="-96"/>
      </p:cViewPr>
      <p:guideLst>
        <p:guide orient="horz" pos="4224"/>
        <p:guide orient="horz" pos="1714"/>
        <p:guide pos="5110"/>
      </p:guideLst>
    </p:cSldViewPr>
  </p:slideViewPr>
  <p:outlineViewPr>
    <p:cViewPr>
      <p:scale>
        <a:sx n="33" d="100"/>
        <a:sy n="33" d="100"/>
      </p:scale>
      <p:origin x="0" y="0"/>
    </p:cViewPr>
  </p:outlineViewPr>
  <p:notesTextViewPr>
    <p:cViewPr>
      <p:scale>
        <a:sx n="1" d="1"/>
        <a:sy n="1" d="1"/>
      </p:scale>
      <p:origin x="0" y="0"/>
    </p:cViewPr>
  </p:notesTextViewPr>
  <p:sorterViewPr>
    <p:cViewPr>
      <p:scale>
        <a:sx n="50" d="100"/>
        <a:sy n="50" d="100"/>
      </p:scale>
      <p:origin x="0" y="0"/>
    </p:cViewPr>
  </p:sorterViewPr>
  <p:notesViewPr>
    <p:cSldViewPr snapToGrid="0" showGuides="1">
      <p:cViewPr>
        <p:scale>
          <a:sx n="66" d="100"/>
          <a:sy n="66" d="100"/>
        </p:scale>
        <p:origin x="2322" y="-31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4BE96E-66E5-4AE0-97D7-7FDAD5BCA6D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271971-2C66-405E-A74D-7E371BACBA1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6D065918-C45C-46E3-971A-E05B3271271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3AF99F-76E7-41BC-BC3B-28E0C227335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D065918-C45C-46E3-971A-E05B3271271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3AF99F-76E7-41BC-BC3B-28E0C2273351}"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D065918-C45C-46E3-971A-E05B3271271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3AF99F-76E7-41BC-BC3B-28E0C2273351}"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D065918-C45C-46E3-971A-E05B3271271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3AF99F-76E7-41BC-BC3B-28E0C2273351}" type="slidenum">
              <a:rPr lang="zh-CN" altLang="en-US" smtClean="0"/>
            </a:fld>
            <a:endParaRPr lang="zh-CN" altLang="en-US"/>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6D065918-C45C-46E3-971A-E05B3271271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3AF99F-76E7-41BC-BC3B-28E0C227335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6D065918-C45C-46E3-971A-E05B3271271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E3AF99F-76E7-41BC-BC3B-28E0C227335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6D065918-C45C-46E3-971A-E05B3271271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E3AF99F-76E7-41BC-BC3B-28E0C227335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6D065918-C45C-46E3-971A-E05B3271271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3AF99F-76E7-41BC-BC3B-28E0C2273351}"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D065918-C45C-46E3-971A-E05B3271271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E3AF99F-76E7-41BC-BC3B-28E0C227335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6D065918-C45C-46E3-971A-E05B3271271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E3AF99F-76E7-41BC-BC3B-28E0C227335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6D065918-C45C-46E3-971A-E05B3271271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E3AF99F-76E7-41BC-BC3B-28E0C227335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065918-C45C-46E3-971A-E05B32712711}"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3AF99F-76E7-41BC-BC3B-28E0C227335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8.emf"/></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xml"/><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image" Target="../media/image19.emf"/></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23.emf"/><Relationship Id="rId1" Type="http://schemas.openxmlformats.org/officeDocument/2006/relationships/image" Target="../media/image22.e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jpe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25.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jpe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2.xml"/><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image" Target="../media/image30.emf"/></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jpe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2.xml"/><Relationship Id="rId2" Type="http://schemas.openxmlformats.org/officeDocument/2006/relationships/image" Target="../media/image35.emf"/><Relationship Id="rId1" Type="http://schemas.openxmlformats.org/officeDocument/2006/relationships/image" Target="../media/image34.emf"/></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rot="1320000">
            <a:off x="3597399" y="666070"/>
            <a:ext cx="5374594" cy="4630173"/>
            <a:chOff x="3404893" y="666070"/>
            <a:chExt cx="5374594" cy="4630173"/>
          </a:xfrm>
        </p:grpSpPr>
        <p:sp>
          <p:nvSpPr>
            <p:cNvPr id="5" name="等腰三角形 4"/>
            <p:cNvSpPr/>
            <p:nvPr/>
          </p:nvSpPr>
          <p:spPr>
            <a:xfrm>
              <a:off x="3466513" y="704830"/>
              <a:ext cx="5258974" cy="4533598"/>
            </a:xfrm>
            <a:prstGeom prst="triangle">
              <a:avLst/>
            </a:prstGeom>
            <a:noFill/>
            <a:ln w="1270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6049620" y="666070"/>
              <a:ext cx="108000" cy="108000"/>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3404893" y="5188243"/>
              <a:ext cx="108000" cy="108000"/>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8671487" y="5188243"/>
              <a:ext cx="108000" cy="108000"/>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4034971" y="1530614"/>
            <a:ext cx="4122058" cy="4122058"/>
            <a:chOff x="4034971" y="1530614"/>
            <a:chExt cx="4122058" cy="4122058"/>
          </a:xfrm>
        </p:grpSpPr>
        <p:sp>
          <p:nvSpPr>
            <p:cNvPr id="10" name="椭圆 9"/>
            <p:cNvSpPr/>
            <p:nvPr/>
          </p:nvSpPr>
          <p:spPr>
            <a:xfrm>
              <a:off x="4034971" y="1530614"/>
              <a:ext cx="4122058" cy="4122058"/>
            </a:xfrm>
            <a:prstGeom prst="ellipse">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5201982" y="2405932"/>
              <a:ext cx="2017486" cy="1323439"/>
            </a:xfrm>
            <a:prstGeom prst="rect">
              <a:avLst/>
            </a:prstGeom>
            <a:noFill/>
          </p:spPr>
          <p:txBody>
            <a:bodyPr wrap="square" rtlCol="0">
              <a:spAutoFit/>
            </a:bodyPr>
            <a:lstStyle/>
            <a:p>
              <a:r>
                <a:rPr lang="en-US" altLang="zh-CN" sz="8000" dirty="0" smtClean="0">
                  <a:solidFill>
                    <a:schemeClr val="bg1"/>
                  </a:solidFill>
                  <a:latin typeface="Agency FB" panose="020B0503020202020204" pitchFamily="34" charset="0"/>
                </a:rPr>
                <a:t>2017</a:t>
              </a:r>
              <a:endParaRPr lang="zh-CN" altLang="en-US" sz="8000" dirty="0">
                <a:solidFill>
                  <a:schemeClr val="bg1"/>
                </a:solidFill>
                <a:latin typeface="Agency FB" panose="020B0503020202020204" pitchFamily="34" charset="0"/>
              </a:endParaRPr>
            </a:p>
          </p:txBody>
        </p:sp>
        <p:cxnSp>
          <p:nvCxnSpPr>
            <p:cNvPr id="12" name="直接连接符 11"/>
            <p:cNvCxnSpPr/>
            <p:nvPr/>
          </p:nvCxnSpPr>
          <p:spPr>
            <a:xfrm>
              <a:off x="4892994" y="3790381"/>
              <a:ext cx="238621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4417791" y="3729370"/>
              <a:ext cx="3336615" cy="1015663"/>
            </a:xfrm>
            <a:prstGeom prst="rect">
              <a:avLst/>
            </a:prstGeom>
            <a:noFill/>
          </p:spPr>
          <p:txBody>
            <a:bodyPr wrap="square" rtlCol="0">
              <a:spAutoFit/>
            </a:bodyPr>
            <a:lstStyle/>
            <a:p>
              <a:pPr algn="ctr"/>
              <a:r>
                <a:rPr lang="en-US" altLang="zh-CN" sz="6000" dirty="0" smtClean="0">
                  <a:solidFill>
                    <a:schemeClr val="bg1"/>
                  </a:solidFill>
                  <a:latin typeface="黑体" panose="02010609060101010101" pitchFamily="49" charset="-122"/>
                  <a:ea typeface="黑体" panose="02010609060101010101" pitchFamily="49" charset="-122"/>
                </a:rPr>
                <a:t>UML</a:t>
              </a:r>
              <a:r>
                <a:rPr lang="zh-CN" altLang="en-US" sz="6000" dirty="0" smtClean="0">
                  <a:solidFill>
                    <a:schemeClr val="bg1"/>
                  </a:solidFill>
                  <a:latin typeface="黑体" panose="02010609060101010101" pitchFamily="49" charset="-122"/>
                  <a:ea typeface="黑体" panose="02010609060101010101" pitchFamily="49" charset="-122"/>
                </a:rPr>
                <a:t>的图</a:t>
              </a:r>
              <a:endParaRPr lang="zh-CN" altLang="en-US" sz="6000" dirty="0">
                <a:solidFill>
                  <a:schemeClr val="bg1"/>
                </a:solidFill>
                <a:latin typeface="黑体" panose="02010609060101010101" pitchFamily="49" charset="-122"/>
                <a:ea typeface="黑体" panose="02010609060101010101" pitchFamily="49" charset="-122"/>
              </a:endParaRPr>
            </a:p>
          </p:txBody>
        </p:sp>
      </p:grpSp>
      <p:grpSp>
        <p:nvGrpSpPr>
          <p:cNvPr id="14" name="组合 13"/>
          <p:cNvGrpSpPr/>
          <p:nvPr/>
        </p:nvGrpSpPr>
        <p:grpSpPr>
          <a:xfrm>
            <a:off x="1032060" y="5022216"/>
            <a:ext cx="753746" cy="734645"/>
            <a:chOff x="1032060" y="5022216"/>
            <a:chExt cx="753746" cy="734645"/>
          </a:xfrm>
        </p:grpSpPr>
        <p:sp>
          <p:nvSpPr>
            <p:cNvPr id="15" name="等腰三角形 14"/>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等腰三角形 16"/>
          <p:cNvSpPr/>
          <p:nvPr/>
        </p:nvSpPr>
        <p:spPr>
          <a:xfrm rot="16200000" flipH="1" flipV="1">
            <a:off x="10561436" y="2089522"/>
            <a:ext cx="466193" cy="401891"/>
          </a:xfrm>
          <a:prstGeom prst="triangle">
            <a:avLst/>
          </a:prstGeom>
          <a:solidFill>
            <a:srgbClr val="C75050"/>
          </a:solid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rot="5400000" flipV="1">
            <a:off x="10835395" y="2837059"/>
            <a:ext cx="312202" cy="269140"/>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20034423" flipH="1" flipV="1">
            <a:off x="10265617" y="3528425"/>
            <a:ext cx="466193" cy="40189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3050067" flipH="1" flipV="1">
            <a:off x="1101977" y="3288413"/>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12"/>
          <p:cNvSpPr txBox="1"/>
          <p:nvPr/>
        </p:nvSpPr>
        <p:spPr>
          <a:xfrm>
            <a:off x="2779166" y="5687072"/>
            <a:ext cx="6613864" cy="461665"/>
          </a:xfrm>
          <a:prstGeom prst="rect">
            <a:avLst/>
          </a:prstGeom>
          <a:noFill/>
        </p:spPr>
        <p:txBody>
          <a:bodyPr wrap="square" rtlCol="0">
            <a:spAutoFit/>
          </a:bodyPr>
          <a:lstStyle/>
          <a:p>
            <a:pPr algn="ctr"/>
            <a:r>
              <a:rPr lang="zh-CN" altLang="en-US" sz="2400" dirty="0" smtClean="0">
                <a:latin typeface="黑体" panose="02010609060101010101" pitchFamily="49" charset="-122"/>
                <a:ea typeface="黑体" panose="02010609060101010101" pitchFamily="49" charset="-122"/>
              </a:rPr>
              <a:t>小组成员：金志超 林康 韩佳鑫 胡泽宇 葛鑫志</a:t>
            </a:r>
            <a:endParaRPr lang="zh-CN" altLang="en-US" sz="2400" dirty="0">
              <a:latin typeface="黑体" panose="02010609060101010101" pitchFamily="49" charset="-122"/>
              <a:ea typeface="黑体" panose="02010609060101010101" pitchFamily="49" charset="-122"/>
            </a:endParaRPr>
          </a:p>
        </p:txBody>
      </p:sp>
      <p:pic>
        <p:nvPicPr>
          <p:cNvPr id="1026" name="图片 1" descr="未标题-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2573" y="152371"/>
            <a:ext cx="1905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out)">
                                      <p:cBhvr>
                                        <p:cTn id="7" dur="1250"/>
                                        <p:tgtEl>
                                          <p:spTgt spid="9"/>
                                        </p:tgtEl>
                                      </p:cBhvr>
                                    </p:animEffect>
                                  </p:childTnLst>
                                </p:cTn>
                              </p:par>
                              <p:par>
                                <p:cTn id="8" presetID="49" presetClass="entr" presetSubtype="0" decel="100000" fill="hold" nodeType="withEffect">
                                  <p:stCondLst>
                                    <p:cond delay="750"/>
                                  </p:stCondLst>
                                  <p:childTnLst>
                                    <p:set>
                                      <p:cBhvr>
                                        <p:cTn id="9" dur="1" fill="hold">
                                          <p:stCondLst>
                                            <p:cond delay="0"/>
                                          </p:stCondLst>
                                        </p:cTn>
                                        <p:tgtEl>
                                          <p:spTgt spid="4"/>
                                        </p:tgtEl>
                                        <p:attrNameLst>
                                          <p:attrName>style.visibility</p:attrName>
                                        </p:attrNameLst>
                                      </p:cBhvr>
                                      <p:to>
                                        <p:strVal val="visible"/>
                                      </p:to>
                                    </p:set>
                                    <p:anim calcmode="lin" valueType="num">
                                      <p:cBhvr>
                                        <p:cTn id="10" dur="800" fill="hold"/>
                                        <p:tgtEl>
                                          <p:spTgt spid="4"/>
                                        </p:tgtEl>
                                        <p:attrNameLst>
                                          <p:attrName>ppt_w</p:attrName>
                                        </p:attrNameLst>
                                      </p:cBhvr>
                                      <p:tavLst>
                                        <p:tav tm="0">
                                          <p:val>
                                            <p:fltVal val="0"/>
                                          </p:val>
                                        </p:tav>
                                        <p:tav tm="100000">
                                          <p:val>
                                            <p:strVal val="#ppt_w"/>
                                          </p:val>
                                        </p:tav>
                                      </p:tavLst>
                                    </p:anim>
                                    <p:anim calcmode="lin" valueType="num">
                                      <p:cBhvr>
                                        <p:cTn id="11" dur="800" fill="hold"/>
                                        <p:tgtEl>
                                          <p:spTgt spid="4"/>
                                        </p:tgtEl>
                                        <p:attrNameLst>
                                          <p:attrName>ppt_h</p:attrName>
                                        </p:attrNameLst>
                                      </p:cBhvr>
                                      <p:tavLst>
                                        <p:tav tm="0">
                                          <p:val>
                                            <p:fltVal val="0"/>
                                          </p:val>
                                        </p:tav>
                                        <p:tav tm="100000">
                                          <p:val>
                                            <p:strVal val="#ppt_h"/>
                                          </p:val>
                                        </p:tav>
                                      </p:tavLst>
                                    </p:anim>
                                    <p:anim calcmode="lin" valueType="num">
                                      <p:cBhvr>
                                        <p:cTn id="12" dur="800" fill="hold"/>
                                        <p:tgtEl>
                                          <p:spTgt spid="4"/>
                                        </p:tgtEl>
                                        <p:attrNameLst>
                                          <p:attrName>style.rotation</p:attrName>
                                        </p:attrNameLst>
                                      </p:cBhvr>
                                      <p:tavLst>
                                        <p:tav tm="0">
                                          <p:val>
                                            <p:fltVal val="360"/>
                                          </p:val>
                                        </p:tav>
                                        <p:tav tm="100000">
                                          <p:val>
                                            <p:fltVal val="0"/>
                                          </p:val>
                                        </p:tav>
                                      </p:tavLst>
                                    </p:anim>
                                    <p:animEffect transition="in" filter="fade">
                                      <p:cBhvr>
                                        <p:cTn id="13" dur="800"/>
                                        <p:tgtEl>
                                          <p:spTgt spid="4"/>
                                        </p:tgtEl>
                                      </p:cBhvr>
                                    </p:animEffect>
                                  </p:childTnLst>
                                </p:cTn>
                              </p:par>
                              <p:par>
                                <p:cTn id="14" presetID="49" presetClass="entr" presetSubtype="0" decel="100000" fill="hold" grpId="0" nodeType="withEffect">
                                  <p:stCondLst>
                                    <p:cond delay="1500"/>
                                  </p:stCondLst>
                                  <p:childTnLst>
                                    <p:set>
                                      <p:cBhvr>
                                        <p:cTn id="15" dur="1" fill="hold">
                                          <p:stCondLst>
                                            <p:cond delay="0"/>
                                          </p:stCondLst>
                                        </p:cTn>
                                        <p:tgtEl>
                                          <p:spTgt spid="17"/>
                                        </p:tgtEl>
                                        <p:attrNameLst>
                                          <p:attrName>style.visibility</p:attrName>
                                        </p:attrNameLst>
                                      </p:cBhvr>
                                      <p:to>
                                        <p:strVal val="visible"/>
                                      </p:to>
                                    </p:set>
                                    <p:anim calcmode="lin" valueType="num">
                                      <p:cBhvr>
                                        <p:cTn id="16" dur="800" fill="hold"/>
                                        <p:tgtEl>
                                          <p:spTgt spid="17"/>
                                        </p:tgtEl>
                                        <p:attrNameLst>
                                          <p:attrName>ppt_w</p:attrName>
                                        </p:attrNameLst>
                                      </p:cBhvr>
                                      <p:tavLst>
                                        <p:tav tm="0">
                                          <p:val>
                                            <p:fltVal val="0"/>
                                          </p:val>
                                        </p:tav>
                                        <p:tav tm="100000">
                                          <p:val>
                                            <p:strVal val="#ppt_w"/>
                                          </p:val>
                                        </p:tav>
                                      </p:tavLst>
                                    </p:anim>
                                    <p:anim calcmode="lin" valueType="num">
                                      <p:cBhvr>
                                        <p:cTn id="17" dur="800" fill="hold"/>
                                        <p:tgtEl>
                                          <p:spTgt spid="17"/>
                                        </p:tgtEl>
                                        <p:attrNameLst>
                                          <p:attrName>ppt_h</p:attrName>
                                        </p:attrNameLst>
                                      </p:cBhvr>
                                      <p:tavLst>
                                        <p:tav tm="0">
                                          <p:val>
                                            <p:fltVal val="0"/>
                                          </p:val>
                                        </p:tav>
                                        <p:tav tm="100000">
                                          <p:val>
                                            <p:strVal val="#ppt_h"/>
                                          </p:val>
                                        </p:tav>
                                      </p:tavLst>
                                    </p:anim>
                                    <p:anim calcmode="lin" valueType="num">
                                      <p:cBhvr>
                                        <p:cTn id="18" dur="800" fill="hold"/>
                                        <p:tgtEl>
                                          <p:spTgt spid="17"/>
                                        </p:tgtEl>
                                        <p:attrNameLst>
                                          <p:attrName>style.rotation</p:attrName>
                                        </p:attrNameLst>
                                      </p:cBhvr>
                                      <p:tavLst>
                                        <p:tav tm="0">
                                          <p:val>
                                            <p:fltVal val="360"/>
                                          </p:val>
                                        </p:tav>
                                        <p:tav tm="100000">
                                          <p:val>
                                            <p:fltVal val="0"/>
                                          </p:val>
                                        </p:tav>
                                      </p:tavLst>
                                    </p:anim>
                                    <p:animEffect transition="in" filter="fade">
                                      <p:cBhvr>
                                        <p:cTn id="19" dur="800"/>
                                        <p:tgtEl>
                                          <p:spTgt spid="17"/>
                                        </p:tgtEl>
                                      </p:cBhvr>
                                    </p:animEffect>
                                  </p:childTnLst>
                                </p:cTn>
                              </p:par>
                              <p:par>
                                <p:cTn id="20" presetID="49" presetClass="entr" presetSubtype="0" decel="100000" fill="hold" grpId="0" nodeType="withEffect">
                                  <p:stCondLst>
                                    <p:cond delay="2250"/>
                                  </p:stCondLst>
                                  <p:childTnLst>
                                    <p:set>
                                      <p:cBhvr>
                                        <p:cTn id="21" dur="1" fill="hold">
                                          <p:stCondLst>
                                            <p:cond delay="0"/>
                                          </p:stCondLst>
                                        </p:cTn>
                                        <p:tgtEl>
                                          <p:spTgt spid="18"/>
                                        </p:tgtEl>
                                        <p:attrNameLst>
                                          <p:attrName>style.visibility</p:attrName>
                                        </p:attrNameLst>
                                      </p:cBhvr>
                                      <p:to>
                                        <p:strVal val="visible"/>
                                      </p:to>
                                    </p:set>
                                    <p:anim calcmode="lin" valueType="num">
                                      <p:cBhvr>
                                        <p:cTn id="22" dur="800" fill="hold"/>
                                        <p:tgtEl>
                                          <p:spTgt spid="18"/>
                                        </p:tgtEl>
                                        <p:attrNameLst>
                                          <p:attrName>ppt_w</p:attrName>
                                        </p:attrNameLst>
                                      </p:cBhvr>
                                      <p:tavLst>
                                        <p:tav tm="0">
                                          <p:val>
                                            <p:fltVal val="0"/>
                                          </p:val>
                                        </p:tav>
                                        <p:tav tm="100000">
                                          <p:val>
                                            <p:strVal val="#ppt_w"/>
                                          </p:val>
                                        </p:tav>
                                      </p:tavLst>
                                    </p:anim>
                                    <p:anim calcmode="lin" valueType="num">
                                      <p:cBhvr>
                                        <p:cTn id="23" dur="800" fill="hold"/>
                                        <p:tgtEl>
                                          <p:spTgt spid="18"/>
                                        </p:tgtEl>
                                        <p:attrNameLst>
                                          <p:attrName>ppt_h</p:attrName>
                                        </p:attrNameLst>
                                      </p:cBhvr>
                                      <p:tavLst>
                                        <p:tav tm="0">
                                          <p:val>
                                            <p:fltVal val="0"/>
                                          </p:val>
                                        </p:tav>
                                        <p:tav tm="100000">
                                          <p:val>
                                            <p:strVal val="#ppt_h"/>
                                          </p:val>
                                        </p:tav>
                                      </p:tavLst>
                                    </p:anim>
                                    <p:anim calcmode="lin" valueType="num">
                                      <p:cBhvr>
                                        <p:cTn id="24" dur="800" fill="hold"/>
                                        <p:tgtEl>
                                          <p:spTgt spid="18"/>
                                        </p:tgtEl>
                                        <p:attrNameLst>
                                          <p:attrName>style.rotation</p:attrName>
                                        </p:attrNameLst>
                                      </p:cBhvr>
                                      <p:tavLst>
                                        <p:tav tm="0">
                                          <p:val>
                                            <p:fltVal val="360"/>
                                          </p:val>
                                        </p:tav>
                                        <p:tav tm="100000">
                                          <p:val>
                                            <p:fltVal val="0"/>
                                          </p:val>
                                        </p:tav>
                                      </p:tavLst>
                                    </p:anim>
                                    <p:animEffect transition="in" filter="fade">
                                      <p:cBhvr>
                                        <p:cTn id="25" dur="800"/>
                                        <p:tgtEl>
                                          <p:spTgt spid="18"/>
                                        </p:tgtEl>
                                      </p:cBhvr>
                                    </p:animEffect>
                                  </p:childTnLst>
                                </p:cTn>
                              </p:par>
                              <p:par>
                                <p:cTn id="26" presetID="49" presetClass="entr" presetSubtype="0" decel="100000" fill="hold" grpId="0" nodeType="withEffect">
                                  <p:stCondLst>
                                    <p:cond delay="3000"/>
                                  </p:stCondLst>
                                  <p:childTnLst>
                                    <p:set>
                                      <p:cBhvr>
                                        <p:cTn id="27" dur="1" fill="hold">
                                          <p:stCondLst>
                                            <p:cond delay="0"/>
                                          </p:stCondLst>
                                        </p:cTn>
                                        <p:tgtEl>
                                          <p:spTgt spid="19"/>
                                        </p:tgtEl>
                                        <p:attrNameLst>
                                          <p:attrName>style.visibility</p:attrName>
                                        </p:attrNameLst>
                                      </p:cBhvr>
                                      <p:to>
                                        <p:strVal val="visible"/>
                                      </p:to>
                                    </p:set>
                                    <p:anim calcmode="lin" valueType="num">
                                      <p:cBhvr>
                                        <p:cTn id="28" dur="800" fill="hold"/>
                                        <p:tgtEl>
                                          <p:spTgt spid="19"/>
                                        </p:tgtEl>
                                        <p:attrNameLst>
                                          <p:attrName>ppt_w</p:attrName>
                                        </p:attrNameLst>
                                      </p:cBhvr>
                                      <p:tavLst>
                                        <p:tav tm="0">
                                          <p:val>
                                            <p:fltVal val="0"/>
                                          </p:val>
                                        </p:tav>
                                        <p:tav tm="100000">
                                          <p:val>
                                            <p:strVal val="#ppt_w"/>
                                          </p:val>
                                        </p:tav>
                                      </p:tavLst>
                                    </p:anim>
                                    <p:anim calcmode="lin" valueType="num">
                                      <p:cBhvr>
                                        <p:cTn id="29" dur="800" fill="hold"/>
                                        <p:tgtEl>
                                          <p:spTgt spid="19"/>
                                        </p:tgtEl>
                                        <p:attrNameLst>
                                          <p:attrName>ppt_h</p:attrName>
                                        </p:attrNameLst>
                                      </p:cBhvr>
                                      <p:tavLst>
                                        <p:tav tm="0">
                                          <p:val>
                                            <p:fltVal val="0"/>
                                          </p:val>
                                        </p:tav>
                                        <p:tav tm="100000">
                                          <p:val>
                                            <p:strVal val="#ppt_h"/>
                                          </p:val>
                                        </p:tav>
                                      </p:tavLst>
                                    </p:anim>
                                    <p:anim calcmode="lin" valueType="num">
                                      <p:cBhvr>
                                        <p:cTn id="30" dur="800" fill="hold"/>
                                        <p:tgtEl>
                                          <p:spTgt spid="19"/>
                                        </p:tgtEl>
                                        <p:attrNameLst>
                                          <p:attrName>style.rotation</p:attrName>
                                        </p:attrNameLst>
                                      </p:cBhvr>
                                      <p:tavLst>
                                        <p:tav tm="0">
                                          <p:val>
                                            <p:fltVal val="360"/>
                                          </p:val>
                                        </p:tav>
                                        <p:tav tm="100000">
                                          <p:val>
                                            <p:fltVal val="0"/>
                                          </p:val>
                                        </p:tav>
                                      </p:tavLst>
                                    </p:anim>
                                    <p:animEffect transition="in" filter="fade">
                                      <p:cBhvr>
                                        <p:cTn id="31" dur="800"/>
                                        <p:tgtEl>
                                          <p:spTgt spid="19"/>
                                        </p:tgtEl>
                                      </p:cBhvr>
                                    </p:animEffect>
                                  </p:childTnLst>
                                </p:cTn>
                              </p:par>
                              <p:par>
                                <p:cTn id="32" presetID="49" presetClass="entr" presetSubtype="0" decel="100000" fill="hold" grpId="0" nodeType="withEffect">
                                  <p:stCondLst>
                                    <p:cond delay="3750"/>
                                  </p:stCondLst>
                                  <p:childTnLst>
                                    <p:set>
                                      <p:cBhvr>
                                        <p:cTn id="33" dur="1" fill="hold">
                                          <p:stCondLst>
                                            <p:cond delay="0"/>
                                          </p:stCondLst>
                                        </p:cTn>
                                        <p:tgtEl>
                                          <p:spTgt spid="20"/>
                                        </p:tgtEl>
                                        <p:attrNameLst>
                                          <p:attrName>style.visibility</p:attrName>
                                        </p:attrNameLst>
                                      </p:cBhvr>
                                      <p:to>
                                        <p:strVal val="visible"/>
                                      </p:to>
                                    </p:set>
                                    <p:anim calcmode="lin" valueType="num">
                                      <p:cBhvr>
                                        <p:cTn id="34" dur="800" fill="hold"/>
                                        <p:tgtEl>
                                          <p:spTgt spid="20"/>
                                        </p:tgtEl>
                                        <p:attrNameLst>
                                          <p:attrName>ppt_w</p:attrName>
                                        </p:attrNameLst>
                                      </p:cBhvr>
                                      <p:tavLst>
                                        <p:tav tm="0">
                                          <p:val>
                                            <p:fltVal val="0"/>
                                          </p:val>
                                        </p:tav>
                                        <p:tav tm="100000">
                                          <p:val>
                                            <p:strVal val="#ppt_w"/>
                                          </p:val>
                                        </p:tav>
                                      </p:tavLst>
                                    </p:anim>
                                    <p:anim calcmode="lin" valueType="num">
                                      <p:cBhvr>
                                        <p:cTn id="35" dur="800" fill="hold"/>
                                        <p:tgtEl>
                                          <p:spTgt spid="20"/>
                                        </p:tgtEl>
                                        <p:attrNameLst>
                                          <p:attrName>ppt_h</p:attrName>
                                        </p:attrNameLst>
                                      </p:cBhvr>
                                      <p:tavLst>
                                        <p:tav tm="0">
                                          <p:val>
                                            <p:fltVal val="0"/>
                                          </p:val>
                                        </p:tav>
                                        <p:tav tm="100000">
                                          <p:val>
                                            <p:strVal val="#ppt_h"/>
                                          </p:val>
                                        </p:tav>
                                      </p:tavLst>
                                    </p:anim>
                                    <p:anim calcmode="lin" valueType="num">
                                      <p:cBhvr>
                                        <p:cTn id="36" dur="800" fill="hold"/>
                                        <p:tgtEl>
                                          <p:spTgt spid="20"/>
                                        </p:tgtEl>
                                        <p:attrNameLst>
                                          <p:attrName>style.rotation</p:attrName>
                                        </p:attrNameLst>
                                      </p:cBhvr>
                                      <p:tavLst>
                                        <p:tav tm="0">
                                          <p:val>
                                            <p:fltVal val="360"/>
                                          </p:val>
                                        </p:tav>
                                        <p:tav tm="100000">
                                          <p:val>
                                            <p:fltVal val="0"/>
                                          </p:val>
                                        </p:tav>
                                      </p:tavLst>
                                    </p:anim>
                                    <p:animEffect transition="in" filter="fade">
                                      <p:cBhvr>
                                        <p:cTn id="37" dur="800"/>
                                        <p:tgtEl>
                                          <p:spTgt spid="20"/>
                                        </p:tgtEl>
                                      </p:cBhvr>
                                    </p:animEffect>
                                  </p:childTnLst>
                                </p:cTn>
                              </p:par>
                              <p:par>
                                <p:cTn id="38" presetID="49" presetClass="entr" presetSubtype="0" decel="100000" fill="hold" nodeType="withEffect">
                                  <p:stCondLst>
                                    <p:cond delay="4500"/>
                                  </p:stCondLst>
                                  <p:childTnLst>
                                    <p:set>
                                      <p:cBhvr>
                                        <p:cTn id="39" dur="1" fill="hold">
                                          <p:stCondLst>
                                            <p:cond delay="0"/>
                                          </p:stCondLst>
                                        </p:cTn>
                                        <p:tgtEl>
                                          <p:spTgt spid="14"/>
                                        </p:tgtEl>
                                        <p:attrNameLst>
                                          <p:attrName>style.visibility</p:attrName>
                                        </p:attrNameLst>
                                      </p:cBhvr>
                                      <p:to>
                                        <p:strVal val="visible"/>
                                      </p:to>
                                    </p:set>
                                    <p:anim calcmode="lin" valueType="num">
                                      <p:cBhvr>
                                        <p:cTn id="40" dur="800" fill="hold"/>
                                        <p:tgtEl>
                                          <p:spTgt spid="14"/>
                                        </p:tgtEl>
                                        <p:attrNameLst>
                                          <p:attrName>ppt_w</p:attrName>
                                        </p:attrNameLst>
                                      </p:cBhvr>
                                      <p:tavLst>
                                        <p:tav tm="0">
                                          <p:val>
                                            <p:fltVal val="0"/>
                                          </p:val>
                                        </p:tav>
                                        <p:tav tm="100000">
                                          <p:val>
                                            <p:strVal val="#ppt_w"/>
                                          </p:val>
                                        </p:tav>
                                      </p:tavLst>
                                    </p:anim>
                                    <p:anim calcmode="lin" valueType="num">
                                      <p:cBhvr>
                                        <p:cTn id="41" dur="800" fill="hold"/>
                                        <p:tgtEl>
                                          <p:spTgt spid="14"/>
                                        </p:tgtEl>
                                        <p:attrNameLst>
                                          <p:attrName>ppt_h</p:attrName>
                                        </p:attrNameLst>
                                      </p:cBhvr>
                                      <p:tavLst>
                                        <p:tav tm="0">
                                          <p:val>
                                            <p:fltVal val="0"/>
                                          </p:val>
                                        </p:tav>
                                        <p:tav tm="100000">
                                          <p:val>
                                            <p:strVal val="#ppt_h"/>
                                          </p:val>
                                        </p:tav>
                                      </p:tavLst>
                                    </p:anim>
                                    <p:anim calcmode="lin" valueType="num">
                                      <p:cBhvr>
                                        <p:cTn id="42" dur="800" fill="hold"/>
                                        <p:tgtEl>
                                          <p:spTgt spid="14"/>
                                        </p:tgtEl>
                                        <p:attrNameLst>
                                          <p:attrName>style.rotation</p:attrName>
                                        </p:attrNameLst>
                                      </p:cBhvr>
                                      <p:tavLst>
                                        <p:tav tm="0">
                                          <p:val>
                                            <p:fltVal val="360"/>
                                          </p:val>
                                        </p:tav>
                                        <p:tav tm="100000">
                                          <p:val>
                                            <p:fltVal val="0"/>
                                          </p:val>
                                        </p:tav>
                                      </p:tavLst>
                                    </p:anim>
                                    <p:animEffect transition="in" filter="fade">
                                      <p:cBhvr>
                                        <p:cTn id="43" dur="8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0"/>
            <a:ext cx="12197976" cy="6858000"/>
          </a:xfrm>
          <a:prstGeom prst="rect">
            <a:avLst/>
          </a:prstGeom>
        </p:spPr>
      </p:pic>
      <p:sp>
        <p:nvSpPr>
          <p:cNvPr id="5" name="任意多边形 4"/>
          <p:cNvSpPr/>
          <p:nvPr/>
        </p:nvSpPr>
        <p:spPr>
          <a:xfrm>
            <a:off x="0" y="-43543"/>
            <a:ext cx="9450710" cy="6907044"/>
          </a:xfrm>
          <a:custGeom>
            <a:avLst/>
            <a:gdLst>
              <a:gd name="connsiteX0" fmla="*/ 9450710 w 9450710"/>
              <a:gd name="connsiteY0" fmla="*/ 0 h 6907044"/>
              <a:gd name="connsiteX1" fmla="*/ 7020643 w 9450710"/>
              <a:gd name="connsiteY1" fmla="*/ 3483429 h 6907044"/>
              <a:gd name="connsiteX2" fmla="*/ 8945125 w 9450710"/>
              <a:gd name="connsiteY2" fmla="*/ 6894286 h 6907044"/>
              <a:gd name="connsiteX3" fmla="*/ 0 w 9450710"/>
              <a:gd name="connsiteY3" fmla="*/ 6907044 h 6907044"/>
              <a:gd name="connsiteX4" fmla="*/ 0 w 9450710"/>
              <a:gd name="connsiteY4" fmla="*/ 25682 h 6907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0710" h="6907044">
                <a:moveTo>
                  <a:pt x="9450710" y="0"/>
                </a:moveTo>
                <a:cubicBezTo>
                  <a:pt x="9274027" y="1064380"/>
                  <a:pt x="7104906" y="2334381"/>
                  <a:pt x="7020643" y="3483429"/>
                </a:cubicBezTo>
                <a:cubicBezTo>
                  <a:pt x="6936379" y="4632477"/>
                  <a:pt x="8262858" y="6028268"/>
                  <a:pt x="8945125" y="6894286"/>
                </a:cubicBezTo>
                <a:lnTo>
                  <a:pt x="0" y="6907044"/>
                </a:lnTo>
                <a:lnTo>
                  <a:pt x="0" y="25682"/>
                </a:lnTo>
                <a:close/>
              </a:path>
            </a:pathLst>
          </a:cu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flipV="1">
            <a:off x="9204168" y="270280"/>
            <a:ext cx="246542" cy="246542"/>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flipV="1">
            <a:off x="8202682" y="1416908"/>
            <a:ext cx="246542" cy="246542"/>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flipV="1">
            <a:off x="6881882" y="3153636"/>
            <a:ext cx="246542" cy="246542"/>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flipV="1">
            <a:off x="7476967" y="4984880"/>
            <a:ext cx="246542" cy="246542"/>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1515072" y="2215960"/>
            <a:ext cx="4451355" cy="1754326"/>
          </a:xfrm>
          <a:prstGeom prst="rect">
            <a:avLst/>
          </a:prstGeom>
          <a:noFill/>
        </p:spPr>
        <p:txBody>
          <a:bodyPr wrap="square" rtlCol="0">
            <a:spAutoFit/>
          </a:bodyPr>
          <a:lstStyle/>
          <a:p>
            <a:pPr algn="just">
              <a:lnSpc>
                <a:spcPct val="150000"/>
              </a:lnSpc>
            </a:pPr>
            <a:r>
              <a:rPr lang="zh-CN" altLang="en-US" sz="2400" dirty="0"/>
              <a:t>类</a:t>
            </a:r>
            <a:r>
              <a:rPr lang="zh-CN" altLang="en-US" sz="2400" dirty="0" smtClean="0"/>
              <a:t>图是</a:t>
            </a:r>
            <a:r>
              <a:rPr lang="en-US" altLang="zh-CN" sz="2400" dirty="0" smtClean="0"/>
              <a:t>UML</a:t>
            </a:r>
            <a:r>
              <a:rPr lang="zh-CN" altLang="en-US" sz="2400" dirty="0" smtClean="0"/>
              <a:t>面向对象中最常用的一种图，类图可以帮助人们更直观地了解一个系统的体系结构。</a:t>
            </a:r>
            <a:endParaRPr lang="en-US" altLang="zh-CN" sz="2400" dirty="0" smtClean="0"/>
          </a:p>
        </p:txBody>
      </p:sp>
      <p:sp>
        <p:nvSpPr>
          <p:cNvPr id="35" name="矩形 34"/>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1402304" y="241629"/>
            <a:ext cx="5136482" cy="523220"/>
          </a:xfrm>
          <a:prstGeom prst="rect">
            <a:avLst/>
          </a:prstGeom>
          <a:noFill/>
        </p:spPr>
        <p:txBody>
          <a:bodyPr wrap="square" rtlCol="0">
            <a:spAutoFit/>
          </a:bodyPr>
          <a:lstStyle/>
          <a:p>
            <a:r>
              <a:rPr lang="zh-CN" altLang="en-US" sz="2800" dirty="0" smtClean="0">
                <a:latin typeface="黑体" panose="02010609060101010101" pitchFamily="49" charset="-122"/>
                <a:ea typeface="黑体" panose="02010609060101010101" pitchFamily="49" charset="-122"/>
              </a:rPr>
              <a:t>类图</a:t>
            </a:r>
            <a:endParaRPr lang="zh-CN" altLang="en-US" sz="2800" dirty="0">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1+#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1+#ppt_w/2"/>
                                          </p:val>
                                        </p:tav>
                                        <p:tav tm="100000">
                                          <p:val>
                                            <p:strVal val="#ppt_x"/>
                                          </p:val>
                                        </p:tav>
                                      </p:tavLst>
                                    </p:anim>
                                    <p:anim calcmode="lin" valueType="num">
                                      <p:cBhvr additive="base">
                                        <p:cTn id="16" dur="500" fill="hold"/>
                                        <p:tgtEl>
                                          <p:spTgt spid="14"/>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1+#ppt_w/2"/>
                                          </p:val>
                                        </p:tav>
                                        <p:tav tm="100000">
                                          <p:val>
                                            <p:strVal val="#ppt_x"/>
                                          </p:val>
                                        </p:tav>
                                      </p:tavLst>
                                    </p:anim>
                                    <p:anim calcmode="lin" valueType="num">
                                      <p:cBhvr additive="base">
                                        <p:cTn id="20" dur="500" fill="hold"/>
                                        <p:tgtEl>
                                          <p:spTgt spid="15"/>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wipe(left)">
                                      <p:cBhvr>
                                        <p:cTn id="2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animBg="1"/>
      <p:bldP spid="14" grpId="0" animBg="1"/>
      <p:bldP spid="15" grpId="0" animBg="1"/>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145317" y="4752744"/>
            <a:ext cx="2681899" cy="939744"/>
          </a:xfrm>
          <a:prstGeom prst="rect">
            <a:avLst/>
          </a:prstGeom>
          <a:noFill/>
        </p:spPr>
        <p:txBody>
          <a:bodyPr wrap="square" rtlCol="0">
            <a:spAutoFit/>
          </a:bodyPr>
          <a:lstStyle>
            <a:defPPr>
              <a:defRPr lang="zh-CN"/>
            </a:defPPr>
            <a:lvl1pPr algn="ctr">
              <a:lnSpc>
                <a:spcPts val="2300"/>
              </a:lnSpc>
              <a:defRPr sz="1200"/>
            </a:lvl1pPr>
          </a:lstStyle>
          <a:p>
            <a:r>
              <a:rPr lang="zh-CN" altLang="en-US" dirty="0"/>
              <a:t>是一种继承关系</a:t>
            </a:r>
            <a:r>
              <a:rPr lang="en-US" altLang="zh-CN" dirty="0"/>
              <a:t>, </a:t>
            </a:r>
            <a:r>
              <a:rPr lang="zh-CN" altLang="en-US" dirty="0"/>
              <a:t>表示一般与特殊的关系</a:t>
            </a:r>
            <a:r>
              <a:rPr lang="en-US" altLang="zh-CN" dirty="0"/>
              <a:t>, </a:t>
            </a:r>
            <a:r>
              <a:rPr lang="zh-CN" altLang="en-US" dirty="0"/>
              <a:t>它指定了子类如何特化父类的所有特征和行为</a:t>
            </a:r>
            <a:r>
              <a:rPr lang="en-US" altLang="zh-CN" dirty="0"/>
              <a:t>.</a:t>
            </a:r>
            <a:endParaRPr lang="en-US" altLang="zh-CN" dirty="0"/>
          </a:p>
        </p:txBody>
      </p:sp>
      <p:sp>
        <p:nvSpPr>
          <p:cNvPr id="10" name="文本框 9"/>
          <p:cNvSpPr txBox="1"/>
          <p:nvPr/>
        </p:nvSpPr>
        <p:spPr>
          <a:xfrm>
            <a:off x="1145318" y="4344701"/>
            <a:ext cx="2494528" cy="369332"/>
          </a:xfrm>
          <a:prstGeom prst="rect">
            <a:avLst/>
          </a:prstGeom>
          <a:noFill/>
        </p:spPr>
        <p:txBody>
          <a:bodyPr wrap="square" rtlCol="0">
            <a:spAutoFit/>
          </a:bodyPr>
          <a:lstStyle>
            <a:defPPr>
              <a:defRPr lang="zh-CN"/>
            </a:defPPr>
          </a:lstStyle>
          <a:p>
            <a:r>
              <a:rPr lang="zh-CN" altLang="en-US" b="1" dirty="0"/>
              <a:t>泛化（</a:t>
            </a:r>
            <a:r>
              <a:rPr lang="en-US" altLang="zh-CN" b="1" dirty="0"/>
              <a:t>Generalization</a:t>
            </a:r>
            <a:r>
              <a:rPr lang="zh-CN" altLang="en-US" b="1" dirty="0"/>
              <a:t>）</a:t>
            </a:r>
            <a:endParaRPr lang="zh-CN" altLang="en-US" dirty="0"/>
          </a:p>
        </p:txBody>
      </p:sp>
      <p:cxnSp>
        <p:nvCxnSpPr>
          <p:cNvPr id="12" name="直接连接符 11"/>
          <p:cNvCxnSpPr/>
          <p:nvPr/>
        </p:nvCxnSpPr>
        <p:spPr>
          <a:xfrm>
            <a:off x="4352376" y="4822663"/>
            <a:ext cx="0" cy="1188000"/>
          </a:xfrm>
          <a:prstGeom prst="line">
            <a:avLst/>
          </a:prstGeom>
          <a:ln w="28575">
            <a:solidFill>
              <a:schemeClr val="tx1">
                <a:lumMod val="50000"/>
                <a:lumOff val="50000"/>
              </a:schemeClr>
            </a:solidFill>
            <a:prstDash val="lgDashDot"/>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4856846" y="4752744"/>
            <a:ext cx="2681899" cy="644792"/>
          </a:xfrm>
          <a:prstGeom prst="rect">
            <a:avLst/>
          </a:prstGeom>
          <a:noFill/>
        </p:spPr>
        <p:txBody>
          <a:bodyPr wrap="square" rtlCol="0">
            <a:spAutoFit/>
          </a:bodyPr>
          <a:lstStyle>
            <a:defPPr>
              <a:defRPr lang="zh-CN"/>
            </a:defPPr>
            <a:lvl1pPr algn="ctr">
              <a:lnSpc>
                <a:spcPts val="2300"/>
              </a:lnSpc>
              <a:defRPr sz="1200"/>
            </a:lvl1pPr>
          </a:lstStyle>
          <a:p>
            <a:r>
              <a:rPr lang="zh-CN" altLang="en-US" dirty="0"/>
              <a:t>是一种类与接口的关系</a:t>
            </a:r>
            <a:r>
              <a:rPr lang="en-US" altLang="zh-CN" dirty="0"/>
              <a:t>, </a:t>
            </a:r>
            <a:r>
              <a:rPr lang="zh-CN" altLang="en-US" dirty="0"/>
              <a:t>表示类是接口所有特征和行为的实现</a:t>
            </a:r>
            <a:r>
              <a:rPr lang="en-US" altLang="zh-CN" dirty="0"/>
              <a:t>.</a:t>
            </a:r>
            <a:endParaRPr lang="en-US" altLang="zh-CN" dirty="0"/>
          </a:p>
        </p:txBody>
      </p:sp>
      <p:sp>
        <p:nvSpPr>
          <p:cNvPr id="30" name="文本框 29"/>
          <p:cNvSpPr txBox="1"/>
          <p:nvPr/>
        </p:nvSpPr>
        <p:spPr>
          <a:xfrm>
            <a:off x="5060272" y="4347034"/>
            <a:ext cx="2121762" cy="369332"/>
          </a:xfrm>
          <a:prstGeom prst="rect">
            <a:avLst/>
          </a:prstGeom>
          <a:noFill/>
        </p:spPr>
        <p:txBody>
          <a:bodyPr wrap="square" rtlCol="0">
            <a:spAutoFit/>
          </a:bodyPr>
          <a:lstStyle>
            <a:defPPr>
              <a:defRPr lang="zh-CN"/>
            </a:defPPr>
          </a:lstStyle>
          <a:p>
            <a:r>
              <a:rPr lang="zh-CN" altLang="en-US" b="1" dirty="0"/>
              <a:t>实现（</a:t>
            </a:r>
            <a:r>
              <a:rPr lang="en-US" altLang="zh-CN" b="1" dirty="0"/>
              <a:t>Realization</a:t>
            </a:r>
            <a:r>
              <a:rPr lang="zh-CN" altLang="en-US" b="1" dirty="0"/>
              <a:t>）</a:t>
            </a:r>
            <a:endParaRPr lang="zh-CN" altLang="en-US" dirty="0"/>
          </a:p>
        </p:txBody>
      </p:sp>
      <p:sp>
        <p:nvSpPr>
          <p:cNvPr id="32" name="文本框 31"/>
          <p:cNvSpPr txBox="1"/>
          <p:nvPr/>
        </p:nvSpPr>
        <p:spPr>
          <a:xfrm>
            <a:off x="8350770" y="4752744"/>
            <a:ext cx="2681899" cy="644792"/>
          </a:xfrm>
          <a:prstGeom prst="rect">
            <a:avLst/>
          </a:prstGeom>
          <a:noFill/>
        </p:spPr>
        <p:txBody>
          <a:bodyPr wrap="square" rtlCol="0">
            <a:spAutoFit/>
          </a:bodyPr>
          <a:lstStyle>
            <a:defPPr>
              <a:defRPr lang="zh-CN"/>
            </a:defPPr>
            <a:lvl1pPr algn="ctr">
              <a:lnSpc>
                <a:spcPts val="2300"/>
              </a:lnSpc>
              <a:defRPr sz="1200"/>
            </a:lvl1pPr>
          </a:lstStyle>
          <a:p>
            <a:r>
              <a:rPr lang="zh-CN" altLang="en-US" dirty="0"/>
              <a:t>是一种拥有的关系</a:t>
            </a:r>
            <a:r>
              <a:rPr lang="en-US" altLang="zh-CN" dirty="0"/>
              <a:t>, </a:t>
            </a:r>
            <a:r>
              <a:rPr lang="zh-CN" altLang="en-US" dirty="0"/>
              <a:t>它使一个类知道另一个类的属性和方法；</a:t>
            </a:r>
            <a:endParaRPr lang="en-US" altLang="zh-CN" dirty="0"/>
          </a:p>
        </p:txBody>
      </p:sp>
      <p:sp>
        <p:nvSpPr>
          <p:cNvPr id="33" name="文本框 32"/>
          <p:cNvSpPr txBox="1"/>
          <p:nvPr/>
        </p:nvSpPr>
        <p:spPr>
          <a:xfrm>
            <a:off x="8633715" y="4347034"/>
            <a:ext cx="2197042" cy="369332"/>
          </a:xfrm>
          <a:prstGeom prst="rect">
            <a:avLst/>
          </a:prstGeom>
          <a:noFill/>
        </p:spPr>
        <p:txBody>
          <a:bodyPr wrap="square" rtlCol="0">
            <a:spAutoFit/>
          </a:bodyPr>
          <a:lstStyle>
            <a:defPPr>
              <a:defRPr lang="zh-CN"/>
            </a:defPPr>
          </a:lstStyle>
          <a:p>
            <a:r>
              <a:rPr lang="zh-CN" altLang="en-US" b="1" dirty="0"/>
              <a:t>关联（</a:t>
            </a:r>
            <a:r>
              <a:rPr lang="en-US" altLang="zh-CN" b="1" dirty="0"/>
              <a:t>Association)</a:t>
            </a:r>
            <a:endParaRPr lang="zh-CN" altLang="en-US" dirty="0"/>
          </a:p>
        </p:txBody>
      </p:sp>
      <p:cxnSp>
        <p:nvCxnSpPr>
          <p:cNvPr id="48" name="直接连接符 47"/>
          <p:cNvCxnSpPr/>
          <p:nvPr/>
        </p:nvCxnSpPr>
        <p:spPr>
          <a:xfrm flipH="1">
            <a:off x="7968343" y="4822663"/>
            <a:ext cx="0" cy="1188000"/>
          </a:xfrm>
          <a:prstGeom prst="line">
            <a:avLst/>
          </a:prstGeom>
          <a:ln w="28575">
            <a:solidFill>
              <a:schemeClr val="tx1">
                <a:lumMod val="50000"/>
                <a:lumOff val="50000"/>
              </a:schemeClr>
            </a:solidFill>
            <a:prstDash val="lgDashDot"/>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1402304" y="241629"/>
            <a:ext cx="5136482" cy="523220"/>
          </a:xfrm>
          <a:prstGeom prst="rect">
            <a:avLst/>
          </a:prstGeom>
          <a:noFill/>
        </p:spPr>
        <p:txBody>
          <a:bodyPr wrap="square" rtlCol="0">
            <a:spAutoFit/>
          </a:bodyPr>
          <a:lstStyle/>
          <a:p>
            <a:r>
              <a:rPr lang="zh-CN" altLang="en-US" sz="2800" dirty="0" smtClean="0">
                <a:latin typeface="黑体" panose="02010609060101010101" pitchFamily="49" charset="-122"/>
                <a:ea typeface="黑体" panose="02010609060101010101" pitchFamily="49" charset="-122"/>
              </a:rPr>
              <a:t>类图的元素</a:t>
            </a:r>
            <a:endParaRPr lang="zh-CN" altLang="en-US" sz="2800" dirty="0">
              <a:latin typeface="黑体" panose="02010609060101010101" pitchFamily="49" charset="-122"/>
              <a:ea typeface="黑体" panose="02010609060101010101" pitchFamily="49" charset="-122"/>
            </a:endParaRPr>
          </a:p>
        </p:txBody>
      </p:sp>
      <p:pic>
        <p:nvPicPr>
          <p:cNvPr id="13" name="图片 12"/>
          <p:cNvPicPr/>
          <p:nvPr/>
        </p:nvPicPr>
        <p:blipFill>
          <a:blip r:embed="rId1"/>
          <a:stretch>
            <a:fillRect/>
          </a:stretch>
        </p:blipFill>
        <p:spPr>
          <a:xfrm>
            <a:off x="2040474" y="1689417"/>
            <a:ext cx="704215" cy="2056765"/>
          </a:xfrm>
          <a:prstGeom prst="rect">
            <a:avLst/>
          </a:prstGeom>
        </p:spPr>
      </p:pic>
      <p:pic>
        <p:nvPicPr>
          <p:cNvPr id="14" name="图片 13"/>
          <p:cNvPicPr/>
          <p:nvPr/>
        </p:nvPicPr>
        <p:blipFill>
          <a:blip r:embed="rId2"/>
          <a:stretch>
            <a:fillRect/>
          </a:stretch>
        </p:blipFill>
        <p:spPr>
          <a:xfrm>
            <a:off x="4697483" y="1765934"/>
            <a:ext cx="2847340" cy="951865"/>
          </a:xfrm>
          <a:prstGeom prst="rect">
            <a:avLst/>
          </a:prstGeom>
        </p:spPr>
      </p:pic>
      <p:pic>
        <p:nvPicPr>
          <p:cNvPr id="15" name="图片 14"/>
          <p:cNvPicPr/>
          <p:nvPr/>
        </p:nvPicPr>
        <p:blipFill>
          <a:blip r:embed="rId3"/>
          <a:stretch>
            <a:fillRect/>
          </a:stretch>
        </p:blipFill>
        <p:spPr>
          <a:xfrm>
            <a:off x="8029924" y="1689417"/>
            <a:ext cx="3323590" cy="10090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up)">
                                      <p:cBhvr>
                                        <p:cTn id="15" dur="500"/>
                                        <p:tgtEl>
                                          <p:spTgt spid="1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wipe(left)">
                                      <p:cBhvr>
                                        <p:cTn id="19" dur="500"/>
                                        <p:tgtEl>
                                          <p:spTgt spid="3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wipe(left)">
                                      <p:cBhvr>
                                        <p:cTn id="23" dur="500"/>
                                        <p:tgtEl>
                                          <p:spTgt spid="29"/>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wipe(up)">
                                      <p:cBhvr>
                                        <p:cTn id="27" dur="500"/>
                                        <p:tgtEl>
                                          <p:spTgt spid="48"/>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wipe(left)">
                                      <p:cBhvr>
                                        <p:cTn id="31" dur="500"/>
                                        <p:tgtEl>
                                          <p:spTgt spid="33"/>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wipe(left)">
                                      <p:cBhvr>
                                        <p:cTn id="3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29" grpId="0"/>
      <p:bldP spid="30" grpId="0"/>
      <p:bldP spid="32" grpId="0"/>
      <p:bldP spid="3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705600"/>
            <a:ext cx="12192000" cy="180000"/>
          </a:xfrm>
          <a:prstGeom prst="rect">
            <a:avLst/>
          </a:prstGeom>
          <a:solidFill>
            <a:srgbClr val="C7C5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nvSpPr>
        <p:spPr>
          <a:xfrm>
            <a:off x="1366037" y="241629"/>
            <a:ext cx="5136482" cy="523220"/>
          </a:xfrm>
          <a:prstGeom prst="rect">
            <a:avLst/>
          </a:prstGeom>
          <a:noFill/>
        </p:spPr>
        <p:txBody>
          <a:bodyPr wrap="square" rtlCol="0">
            <a:spAutoFit/>
          </a:bodyPr>
          <a:lstStyle/>
          <a:p>
            <a:r>
              <a:rPr lang="zh-CN" altLang="en-US" sz="2800" dirty="0" smtClean="0">
                <a:latin typeface="黑体" panose="02010609060101010101" pitchFamily="49" charset="-122"/>
                <a:ea typeface="黑体" panose="02010609060101010101" pitchFamily="49" charset="-122"/>
              </a:rPr>
              <a:t>一个类图实例</a:t>
            </a:r>
            <a:endParaRPr lang="zh-CN" altLang="en-US" sz="2800" dirty="0">
              <a:latin typeface="黑体" panose="02010609060101010101" pitchFamily="49" charset="-122"/>
              <a:ea typeface="黑体" panose="02010609060101010101" pitchFamily="49" charset="-122"/>
            </a:endParaRPr>
          </a:p>
        </p:txBody>
      </p:sp>
      <p:pic>
        <p:nvPicPr>
          <p:cNvPr id="5" name="图片 4"/>
          <p:cNvPicPr/>
          <p:nvPr/>
        </p:nvPicPr>
        <p:blipFill>
          <a:blip r:embed="rId1">
            <a:extLst>
              <a:ext uri="{28A0092B-C50C-407E-A947-70E740481C1C}">
                <a14:useLocalDpi xmlns:a14="http://schemas.microsoft.com/office/drawing/2010/main" val="0"/>
              </a:ext>
            </a:extLst>
          </a:blip>
          <a:srcRect/>
          <a:stretch>
            <a:fillRect/>
          </a:stretch>
        </p:blipFill>
        <p:spPr bwMode="auto">
          <a:xfrm>
            <a:off x="1260834" y="1143001"/>
            <a:ext cx="9788165" cy="5029200"/>
          </a:xfrm>
          <a:prstGeom prst="rect">
            <a:avLst/>
          </a:prstGeom>
          <a:noFill/>
          <a:ln>
            <a:noFill/>
          </a:ln>
        </p:spPr>
      </p:pic>
    </p:spTree>
  </p:cSld>
  <p:clrMapOvr>
    <a:masterClrMapping/>
  </p:clrMapOvr>
  <p:transition spd="slow">
    <p:comb/>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0"/>
            <a:ext cx="12197976" cy="6858000"/>
          </a:xfrm>
          <a:prstGeom prst="rect">
            <a:avLst/>
          </a:prstGeom>
        </p:spPr>
      </p:pic>
      <p:sp>
        <p:nvSpPr>
          <p:cNvPr id="5" name="任意多边形 4"/>
          <p:cNvSpPr/>
          <p:nvPr/>
        </p:nvSpPr>
        <p:spPr>
          <a:xfrm>
            <a:off x="0" y="-43543"/>
            <a:ext cx="9450710" cy="6907044"/>
          </a:xfrm>
          <a:custGeom>
            <a:avLst/>
            <a:gdLst>
              <a:gd name="connsiteX0" fmla="*/ 9450710 w 9450710"/>
              <a:gd name="connsiteY0" fmla="*/ 0 h 6907044"/>
              <a:gd name="connsiteX1" fmla="*/ 7020643 w 9450710"/>
              <a:gd name="connsiteY1" fmla="*/ 3483429 h 6907044"/>
              <a:gd name="connsiteX2" fmla="*/ 8945125 w 9450710"/>
              <a:gd name="connsiteY2" fmla="*/ 6894286 h 6907044"/>
              <a:gd name="connsiteX3" fmla="*/ 0 w 9450710"/>
              <a:gd name="connsiteY3" fmla="*/ 6907044 h 6907044"/>
              <a:gd name="connsiteX4" fmla="*/ 0 w 9450710"/>
              <a:gd name="connsiteY4" fmla="*/ 25682 h 6907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0710" h="6907044">
                <a:moveTo>
                  <a:pt x="9450710" y="0"/>
                </a:moveTo>
                <a:cubicBezTo>
                  <a:pt x="9274027" y="1064380"/>
                  <a:pt x="7104906" y="2334381"/>
                  <a:pt x="7020643" y="3483429"/>
                </a:cubicBezTo>
                <a:cubicBezTo>
                  <a:pt x="6936379" y="4632477"/>
                  <a:pt x="8262858" y="6028268"/>
                  <a:pt x="8945125" y="6894286"/>
                </a:cubicBezTo>
                <a:lnTo>
                  <a:pt x="0" y="6907044"/>
                </a:lnTo>
                <a:lnTo>
                  <a:pt x="0" y="25682"/>
                </a:lnTo>
                <a:close/>
              </a:path>
            </a:pathLst>
          </a:cu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flipV="1">
            <a:off x="9204168" y="270280"/>
            <a:ext cx="246542" cy="246542"/>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flipV="1">
            <a:off x="8202682" y="1416908"/>
            <a:ext cx="246542" cy="246542"/>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flipV="1">
            <a:off x="6881882" y="3153636"/>
            <a:ext cx="246542" cy="246542"/>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flipV="1">
            <a:off x="7476967" y="4984880"/>
            <a:ext cx="246542" cy="246542"/>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1515072" y="2215960"/>
            <a:ext cx="4451355" cy="2308324"/>
          </a:xfrm>
          <a:prstGeom prst="rect">
            <a:avLst/>
          </a:prstGeom>
          <a:noFill/>
        </p:spPr>
        <p:txBody>
          <a:bodyPr wrap="square" rtlCol="0">
            <a:spAutoFit/>
          </a:bodyPr>
          <a:lstStyle/>
          <a:p>
            <a:pPr algn="just">
              <a:lnSpc>
                <a:spcPct val="150000"/>
              </a:lnSpc>
            </a:pPr>
            <a:r>
              <a:rPr lang="zh-CN" altLang="en-US" sz="2400" dirty="0" smtClean="0"/>
              <a:t>描述一个实体基于事件反应的动态行为，显示了该实体是如何根据当前所处的状态对不同的事件作出反应。</a:t>
            </a:r>
            <a:endParaRPr lang="en-US" altLang="zh-CN" sz="2400" dirty="0"/>
          </a:p>
        </p:txBody>
      </p:sp>
      <p:sp>
        <p:nvSpPr>
          <p:cNvPr id="35" name="矩形 34"/>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1402304" y="241629"/>
            <a:ext cx="5136482" cy="523220"/>
          </a:xfrm>
          <a:prstGeom prst="rect">
            <a:avLst/>
          </a:prstGeom>
          <a:noFill/>
        </p:spPr>
        <p:txBody>
          <a:bodyPr wrap="square" rtlCol="0">
            <a:spAutoFit/>
          </a:bodyPr>
          <a:lstStyle/>
          <a:p>
            <a:r>
              <a:rPr lang="zh-CN" altLang="en-US" sz="2800" dirty="0" smtClean="0">
                <a:latin typeface="黑体" panose="02010609060101010101" pitchFamily="49" charset="-122"/>
                <a:ea typeface="黑体" panose="02010609060101010101" pitchFamily="49" charset="-122"/>
              </a:rPr>
              <a:t>状态图</a:t>
            </a:r>
            <a:endParaRPr lang="zh-CN" altLang="en-US" sz="2800" dirty="0">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1+#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1+#ppt_w/2"/>
                                          </p:val>
                                        </p:tav>
                                        <p:tav tm="100000">
                                          <p:val>
                                            <p:strVal val="#ppt_x"/>
                                          </p:val>
                                        </p:tav>
                                      </p:tavLst>
                                    </p:anim>
                                    <p:anim calcmode="lin" valueType="num">
                                      <p:cBhvr additive="base">
                                        <p:cTn id="16" dur="500" fill="hold"/>
                                        <p:tgtEl>
                                          <p:spTgt spid="14"/>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1+#ppt_w/2"/>
                                          </p:val>
                                        </p:tav>
                                        <p:tav tm="100000">
                                          <p:val>
                                            <p:strVal val="#ppt_x"/>
                                          </p:val>
                                        </p:tav>
                                      </p:tavLst>
                                    </p:anim>
                                    <p:anim calcmode="lin" valueType="num">
                                      <p:cBhvr additive="base">
                                        <p:cTn id="20" dur="500" fill="hold"/>
                                        <p:tgtEl>
                                          <p:spTgt spid="15"/>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wipe(left)">
                                      <p:cBhvr>
                                        <p:cTn id="2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animBg="1"/>
      <p:bldP spid="14" grpId="0" animBg="1"/>
      <p:bldP spid="15" grpId="0" animBg="1"/>
      <p:bldP spid="2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145317" y="4752744"/>
            <a:ext cx="2681899" cy="939744"/>
          </a:xfrm>
          <a:prstGeom prst="rect">
            <a:avLst/>
          </a:prstGeom>
          <a:noFill/>
        </p:spPr>
        <p:txBody>
          <a:bodyPr wrap="square" rtlCol="0">
            <a:spAutoFit/>
          </a:bodyPr>
          <a:lstStyle>
            <a:defPPr>
              <a:defRPr lang="zh-CN"/>
            </a:defPPr>
            <a:lvl1pPr algn="ctr">
              <a:lnSpc>
                <a:spcPts val="2300"/>
              </a:lnSpc>
              <a:defRPr sz="1200"/>
            </a:lvl1pPr>
          </a:lstStyle>
          <a:p>
            <a:r>
              <a:rPr lang="zh-CN" altLang="en-US" dirty="0"/>
              <a:t>指在对象的生命周期中的某个条件或者状况，在此期间对象将满足某些条件、执行某些活动活活等待某些事件。</a:t>
            </a:r>
            <a:endParaRPr lang="en-US" altLang="zh-CN" dirty="0"/>
          </a:p>
        </p:txBody>
      </p:sp>
      <p:sp>
        <p:nvSpPr>
          <p:cNvPr id="10" name="文本框 9"/>
          <p:cNvSpPr txBox="1"/>
          <p:nvPr/>
        </p:nvSpPr>
        <p:spPr>
          <a:xfrm>
            <a:off x="1145318" y="4344701"/>
            <a:ext cx="2494528" cy="369332"/>
          </a:xfrm>
          <a:prstGeom prst="rect">
            <a:avLst/>
          </a:prstGeom>
          <a:noFill/>
        </p:spPr>
        <p:txBody>
          <a:bodyPr wrap="square" rtlCol="0">
            <a:spAutoFit/>
          </a:bodyPr>
          <a:lstStyle>
            <a:defPPr>
              <a:defRPr lang="zh-CN"/>
            </a:defPPr>
          </a:lstStyle>
          <a:p>
            <a:r>
              <a:rPr lang="zh-CN" altLang="en-US" b="1" dirty="0"/>
              <a:t>状态（</a:t>
            </a:r>
            <a:r>
              <a:rPr lang="en-US" altLang="zh-CN" b="1" dirty="0"/>
              <a:t>States</a:t>
            </a:r>
            <a:r>
              <a:rPr lang="zh-CN" altLang="en-US" b="1" dirty="0"/>
              <a:t>）</a:t>
            </a:r>
            <a:endParaRPr lang="zh-CN" altLang="en-US" dirty="0"/>
          </a:p>
        </p:txBody>
      </p:sp>
      <p:cxnSp>
        <p:nvCxnSpPr>
          <p:cNvPr id="12" name="直接连接符 11"/>
          <p:cNvCxnSpPr/>
          <p:nvPr/>
        </p:nvCxnSpPr>
        <p:spPr>
          <a:xfrm>
            <a:off x="4352376" y="4822663"/>
            <a:ext cx="0" cy="1188000"/>
          </a:xfrm>
          <a:prstGeom prst="line">
            <a:avLst/>
          </a:prstGeom>
          <a:ln w="28575">
            <a:solidFill>
              <a:schemeClr val="tx1">
                <a:lumMod val="50000"/>
                <a:lumOff val="50000"/>
              </a:schemeClr>
            </a:solidFill>
            <a:prstDash val="lgDashDot"/>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4856845" y="5047696"/>
            <a:ext cx="2681899" cy="644792"/>
          </a:xfrm>
          <a:prstGeom prst="rect">
            <a:avLst/>
          </a:prstGeom>
          <a:noFill/>
        </p:spPr>
        <p:txBody>
          <a:bodyPr wrap="square" rtlCol="0">
            <a:spAutoFit/>
          </a:bodyPr>
          <a:lstStyle>
            <a:defPPr>
              <a:defRPr lang="zh-CN"/>
            </a:defPPr>
            <a:lvl1pPr algn="ctr">
              <a:lnSpc>
                <a:spcPts val="2300"/>
              </a:lnSpc>
              <a:defRPr sz="1200"/>
            </a:lvl1pPr>
          </a:lstStyle>
          <a:p>
            <a:r>
              <a:rPr lang="zh-CN" altLang="en-US" dirty="0"/>
              <a:t>初态用实心圆点表示，终态用圆形内嵌圆点表示</a:t>
            </a:r>
            <a:r>
              <a:rPr lang="zh-CN" altLang="en-US" dirty="0" smtClean="0"/>
              <a:t>。</a:t>
            </a:r>
            <a:endParaRPr lang="en-US" altLang="zh-CN" dirty="0"/>
          </a:p>
        </p:txBody>
      </p:sp>
      <p:sp>
        <p:nvSpPr>
          <p:cNvPr id="30" name="文本框 29"/>
          <p:cNvSpPr txBox="1"/>
          <p:nvPr/>
        </p:nvSpPr>
        <p:spPr>
          <a:xfrm>
            <a:off x="4856846" y="4347034"/>
            <a:ext cx="2937748" cy="923330"/>
          </a:xfrm>
          <a:prstGeom prst="rect">
            <a:avLst/>
          </a:prstGeom>
          <a:noFill/>
        </p:spPr>
        <p:txBody>
          <a:bodyPr wrap="square" rtlCol="0">
            <a:spAutoFit/>
          </a:bodyPr>
          <a:lstStyle>
            <a:defPPr>
              <a:defRPr lang="zh-CN"/>
            </a:defPPr>
          </a:lstStyle>
          <a:p>
            <a:r>
              <a:rPr lang="zh-CN" altLang="en-US" dirty="0"/>
              <a:t>初态和终态（</a:t>
            </a:r>
            <a:r>
              <a:rPr lang="en-US" altLang="zh-CN" dirty="0"/>
              <a:t>Initial and Final States</a:t>
            </a:r>
            <a:r>
              <a:rPr lang="zh-CN" altLang="en-US" dirty="0"/>
              <a:t>）</a:t>
            </a:r>
            <a:br>
              <a:rPr lang="zh-CN" altLang="en-US" dirty="0"/>
            </a:br>
            <a:endParaRPr lang="zh-CN" altLang="en-US" dirty="0"/>
          </a:p>
        </p:txBody>
      </p:sp>
      <p:sp>
        <p:nvSpPr>
          <p:cNvPr id="32" name="文本框 31"/>
          <p:cNvSpPr txBox="1"/>
          <p:nvPr/>
        </p:nvSpPr>
        <p:spPr>
          <a:xfrm>
            <a:off x="8350770" y="4752744"/>
            <a:ext cx="2681899" cy="1824602"/>
          </a:xfrm>
          <a:prstGeom prst="rect">
            <a:avLst/>
          </a:prstGeom>
          <a:noFill/>
        </p:spPr>
        <p:txBody>
          <a:bodyPr wrap="square" rtlCol="0">
            <a:spAutoFit/>
          </a:bodyPr>
          <a:lstStyle>
            <a:defPPr>
              <a:defRPr lang="zh-CN"/>
            </a:defPPr>
            <a:lvl1pPr algn="ctr">
              <a:lnSpc>
                <a:spcPts val="2300"/>
              </a:lnSpc>
              <a:defRPr sz="1200"/>
            </a:lvl1pPr>
          </a:lstStyle>
          <a:p>
            <a:r>
              <a:rPr lang="zh-CN" altLang="en-US" dirty="0"/>
              <a:t>转移（</a:t>
            </a:r>
            <a:r>
              <a:rPr lang="en-US" altLang="zh-CN" dirty="0"/>
              <a:t>Transitions</a:t>
            </a:r>
            <a:r>
              <a:rPr lang="zh-CN" altLang="en-US" dirty="0"/>
              <a:t>）是两个状态之间的一种关系，表示对象将在源状态（</a:t>
            </a:r>
            <a:r>
              <a:rPr lang="en-US" altLang="zh-CN" dirty="0"/>
              <a:t>Source State</a:t>
            </a:r>
            <a:r>
              <a:rPr lang="zh-CN" altLang="en-US" dirty="0"/>
              <a:t>）中执行一定的动作，并在某个特定事件发生而且某个特定的警界条件满足时进入目标状态（</a:t>
            </a:r>
            <a:r>
              <a:rPr lang="en-US" altLang="zh-CN" dirty="0"/>
              <a:t>Target State</a:t>
            </a:r>
            <a:r>
              <a:rPr lang="zh-CN" altLang="en-US" dirty="0"/>
              <a:t>）</a:t>
            </a:r>
            <a:endParaRPr lang="en-US" altLang="zh-CN" dirty="0"/>
          </a:p>
        </p:txBody>
      </p:sp>
      <p:sp>
        <p:nvSpPr>
          <p:cNvPr id="33" name="文本框 32"/>
          <p:cNvSpPr txBox="1"/>
          <p:nvPr/>
        </p:nvSpPr>
        <p:spPr>
          <a:xfrm>
            <a:off x="8633715" y="4347034"/>
            <a:ext cx="2197042" cy="369332"/>
          </a:xfrm>
          <a:prstGeom prst="rect">
            <a:avLst/>
          </a:prstGeom>
          <a:noFill/>
        </p:spPr>
        <p:txBody>
          <a:bodyPr wrap="square" rtlCol="0">
            <a:spAutoFit/>
          </a:bodyPr>
          <a:lstStyle>
            <a:defPPr>
              <a:defRPr lang="zh-CN"/>
            </a:defPPr>
          </a:lstStyle>
          <a:p>
            <a:r>
              <a:rPr lang="zh-CN" altLang="en-US" b="1" dirty="0"/>
              <a:t>转移（</a:t>
            </a:r>
            <a:r>
              <a:rPr lang="en-US" altLang="zh-CN" b="1" dirty="0"/>
              <a:t>Transitions</a:t>
            </a:r>
            <a:r>
              <a:rPr lang="zh-CN" altLang="en-US" b="1" dirty="0"/>
              <a:t>）</a:t>
            </a:r>
            <a:endParaRPr lang="zh-CN" altLang="en-US" dirty="0"/>
          </a:p>
        </p:txBody>
      </p:sp>
      <p:cxnSp>
        <p:nvCxnSpPr>
          <p:cNvPr id="48" name="直接连接符 47"/>
          <p:cNvCxnSpPr/>
          <p:nvPr/>
        </p:nvCxnSpPr>
        <p:spPr>
          <a:xfrm flipH="1">
            <a:off x="7968343" y="4822663"/>
            <a:ext cx="0" cy="1188000"/>
          </a:xfrm>
          <a:prstGeom prst="line">
            <a:avLst/>
          </a:prstGeom>
          <a:ln w="28575">
            <a:solidFill>
              <a:schemeClr val="tx1">
                <a:lumMod val="50000"/>
                <a:lumOff val="50000"/>
              </a:schemeClr>
            </a:solidFill>
            <a:prstDash val="lgDashDot"/>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1402304" y="241629"/>
            <a:ext cx="5136482" cy="523220"/>
          </a:xfrm>
          <a:prstGeom prst="rect">
            <a:avLst/>
          </a:prstGeom>
          <a:noFill/>
        </p:spPr>
        <p:txBody>
          <a:bodyPr wrap="square" rtlCol="0">
            <a:spAutoFit/>
          </a:bodyPr>
          <a:lstStyle/>
          <a:p>
            <a:r>
              <a:rPr lang="zh-CN" altLang="en-US" sz="2800" dirty="0" smtClean="0">
                <a:latin typeface="黑体" panose="02010609060101010101" pitchFamily="49" charset="-122"/>
                <a:ea typeface="黑体" panose="02010609060101010101" pitchFamily="49" charset="-122"/>
              </a:rPr>
              <a:t>状态图的元素</a:t>
            </a:r>
            <a:endParaRPr lang="zh-CN" altLang="en-US" sz="2800" dirty="0">
              <a:latin typeface="黑体" panose="02010609060101010101" pitchFamily="49" charset="-122"/>
              <a:ea typeface="黑体" panose="02010609060101010101" pitchFamily="49" charset="-122"/>
            </a:endParaRPr>
          </a:p>
        </p:txBody>
      </p:sp>
      <p:pic>
        <p:nvPicPr>
          <p:cNvPr id="13" name="图片 12"/>
          <p:cNvPicPr/>
          <p:nvPr/>
        </p:nvPicPr>
        <p:blipFill>
          <a:blip r:embed="rId1">
            <a:extLst>
              <a:ext uri="{28A0092B-C50C-407E-A947-70E740481C1C}">
                <a14:useLocalDpi xmlns:a14="http://schemas.microsoft.com/office/drawing/2010/main" val="0"/>
              </a:ext>
            </a:extLst>
          </a:blip>
          <a:srcRect/>
          <a:stretch>
            <a:fillRect/>
          </a:stretch>
        </p:blipFill>
        <p:spPr bwMode="auto">
          <a:xfrm>
            <a:off x="1887756" y="2062162"/>
            <a:ext cx="1541243" cy="884238"/>
          </a:xfrm>
          <a:prstGeom prst="rect">
            <a:avLst/>
          </a:prstGeom>
          <a:noFill/>
          <a:ln>
            <a:noFill/>
          </a:ln>
        </p:spPr>
      </p:pic>
      <p:pic>
        <p:nvPicPr>
          <p:cNvPr id="14" name="图片 13"/>
          <p:cNvPicPr/>
          <p:nvPr/>
        </p:nvPicPr>
        <p:blipFill>
          <a:blip r:embed="rId2">
            <a:extLst>
              <a:ext uri="{28A0092B-C50C-407E-A947-70E740481C1C}">
                <a14:useLocalDpi xmlns:a14="http://schemas.microsoft.com/office/drawing/2010/main" val="0"/>
              </a:ext>
            </a:extLst>
          </a:blip>
          <a:srcRect/>
          <a:stretch>
            <a:fillRect/>
          </a:stretch>
        </p:blipFill>
        <p:spPr bwMode="auto">
          <a:xfrm>
            <a:off x="5237825" y="1232693"/>
            <a:ext cx="2971531" cy="2543175"/>
          </a:xfrm>
          <a:prstGeom prst="rect">
            <a:avLst/>
          </a:prstGeom>
          <a:noFill/>
          <a:ln>
            <a:noFill/>
          </a:ln>
        </p:spPr>
      </p:pic>
      <p:pic>
        <p:nvPicPr>
          <p:cNvPr id="15" name="图片 14"/>
          <p:cNvPicPr/>
          <p:nvPr/>
        </p:nvPicPr>
        <p:blipFill>
          <a:blip r:embed="rId3">
            <a:extLst>
              <a:ext uri="{28A0092B-C50C-407E-A947-70E740481C1C}">
                <a14:useLocalDpi xmlns:a14="http://schemas.microsoft.com/office/drawing/2010/main" val="0"/>
              </a:ext>
            </a:extLst>
          </a:blip>
          <a:srcRect/>
          <a:stretch>
            <a:fillRect/>
          </a:stretch>
        </p:blipFill>
        <p:spPr bwMode="auto">
          <a:xfrm>
            <a:off x="7746273" y="2018505"/>
            <a:ext cx="3971925" cy="48577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up)">
                                      <p:cBhvr>
                                        <p:cTn id="15" dur="500"/>
                                        <p:tgtEl>
                                          <p:spTgt spid="1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wipe(left)">
                                      <p:cBhvr>
                                        <p:cTn id="19" dur="500"/>
                                        <p:tgtEl>
                                          <p:spTgt spid="3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wipe(left)">
                                      <p:cBhvr>
                                        <p:cTn id="23" dur="500"/>
                                        <p:tgtEl>
                                          <p:spTgt spid="29"/>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wipe(up)">
                                      <p:cBhvr>
                                        <p:cTn id="27" dur="500"/>
                                        <p:tgtEl>
                                          <p:spTgt spid="48"/>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wipe(left)">
                                      <p:cBhvr>
                                        <p:cTn id="31" dur="500"/>
                                        <p:tgtEl>
                                          <p:spTgt spid="33"/>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wipe(left)">
                                      <p:cBhvr>
                                        <p:cTn id="3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29" grpId="0"/>
      <p:bldP spid="30" grpId="0"/>
      <p:bldP spid="32" grpId="0"/>
      <p:bldP spid="3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145317" y="4752744"/>
            <a:ext cx="2681899" cy="939744"/>
          </a:xfrm>
          <a:prstGeom prst="rect">
            <a:avLst/>
          </a:prstGeom>
          <a:noFill/>
        </p:spPr>
        <p:txBody>
          <a:bodyPr wrap="square" rtlCol="0">
            <a:spAutoFit/>
          </a:bodyPr>
          <a:lstStyle>
            <a:defPPr>
              <a:defRPr lang="zh-CN"/>
            </a:defPPr>
            <a:lvl1pPr algn="ctr">
              <a:lnSpc>
                <a:spcPts val="2300"/>
              </a:lnSpc>
              <a:defRPr sz="1200"/>
            </a:lvl1pPr>
          </a:lstStyle>
          <a:p>
            <a:r>
              <a:rPr lang="zh-CN" altLang="en-US" dirty="0"/>
              <a:t>动作（</a:t>
            </a:r>
            <a:r>
              <a:rPr lang="en-US" altLang="zh-CN" dirty="0"/>
              <a:t>Actions</a:t>
            </a:r>
            <a:r>
              <a:rPr lang="zh-CN" altLang="en-US" dirty="0"/>
              <a:t>）是一个可执行的原子操作</a:t>
            </a:r>
            <a:r>
              <a:rPr lang="en-US" altLang="zh-CN" dirty="0"/>
              <a:t>,</a:t>
            </a:r>
            <a:r>
              <a:rPr lang="zh-CN" altLang="en-US" dirty="0"/>
              <a:t>也就是说动作是不可中断的，其执行时间是可忽略不计的。</a:t>
            </a:r>
            <a:endParaRPr lang="en-US" altLang="zh-CN" dirty="0"/>
          </a:p>
        </p:txBody>
      </p:sp>
      <p:sp>
        <p:nvSpPr>
          <p:cNvPr id="10" name="文本框 9"/>
          <p:cNvSpPr txBox="1"/>
          <p:nvPr/>
        </p:nvSpPr>
        <p:spPr>
          <a:xfrm>
            <a:off x="1145318" y="4344701"/>
            <a:ext cx="2494528" cy="369332"/>
          </a:xfrm>
          <a:prstGeom prst="rect">
            <a:avLst/>
          </a:prstGeom>
          <a:noFill/>
        </p:spPr>
        <p:txBody>
          <a:bodyPr wrap="square" rtlCol="0">
            <a:spAutoFit/>
          </a:bodyPr>
          <a:lstStyle>
            <a:defPPr>
              <a:defRPr lang="zh-CN"/>
            </a:defPPr>
          </a:lstStyle>
          <a:p>
            <a:r>
              <a:rPr lang="zh-CN" altLang="en-US" b="1" dirty="0"/>
              <a:t>动作（</a:t>
            </a:r>
            <a:r>
              <a:rPr lang="en-US" altLang="zh-CN" b="1" dirty="0"/>
              <a:t>State Actions</a:t>
            </a:r>
            <a:r>
              <a:rPr lang="zh-CN" altLang="en-US" b="1" dirty="0"/>
              <a:t>）</a:t>
            </a:r>
            <a:endParaRPr lang="zh-CN" altLang="en-US" dirty="0"/>
          </a:p>
        </p:txBody>
      </p:sp>
      <p:cxnSp>
        <p:nvCxnSpPr>
          <p:cNvPr id="12" name="直接连接符 11"/>
          <p:cNvCxnSpPr/>
          <p:nvPr/>
        </p:nvCxnSpPr>
        <p:spPr>
          <a:xfrm>
            <a:off x="4352376" y="4822663"/>
            <a:ext cx="0" cy="1188000"/>
          </a:xfrm>
          <a:prstGeom prst="line">
            <a:avLst/>
          </a:prstGeom>
          <a:ln w="28575">
            <a:solidFill>
              <a:schemeClr val="tx1">
                <a:lumMod val="50000"/>
                <a:lumOff val="50000"/>
              </a:schemeClr>
            </a:solidFill>
            <a:prstDash val="lgDashDot"/>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4856845" y="5047696"/>
            <a:ext cx="2681899" cy="644792"/>
          </a:xfrm>
          <a:prstGeom prst="rect">
            <a:avLst/>
          </a:prstGeom>
          <a:noFill/>
        </p:spPr>
        <p:txBody>
          <a:bodyPr wrap="square" rtlCol="0">
            <a:spAutoFit/>
          </a:bodyPr>
          <a:lstStyle>
            <a:defPPr>
              <a:defRPr lang="zh-CN"/>
            </a:defPPr>
            <a:lvl1pPr algn="ctr">
              <a:lnSpc>
                <a:spcPts val="2300"/>
              </a:lnSpc>
              <a:defRPr sz="1200"/>
            </a:lvl1pPr>
          </a:lstStyle>
          <a:p>
            <a:r>
              <a:rPr lang="zh-CN" altLang="en-US" dirty="0"/>
              <a:t>状态可以有返回自身状态的转移，称之为自身转移（</a:t>
            </a:r>
            <a:r>
              <a:rPr lang="en-US" altLang="zh-CN" dirty="0"/>
              <a:t>Self-Transitions</a:t>
            </a:r>
            <a:r>
              <a:rPr lang="zh-CN" altLang="en-US" dirty="0"/>
              <a:t>）</a:t>
            </a:r>
            <a:endParaRPr lang="en-US" altLang="zh-CN" dirty="0"/>
          </a:p>
        </p:txBody>
      </p:sp>
      <p:sp>
        <p:nvSpPr>
          <p:cNvPr id="30" name="文本框 29"/>
          <p:cNvSpPr txBox="1"/>
          <p:nvPr/>
        </p:nvSpPr>
        <p:spPr>
          <a:xfrm>
            <a:off x="4856845" y="4347034"/>
            <a:ext cx="3111497" cy="369332"/>
          </a:xfrm>
          <a:prstGeom prst="rect">
            <a:avLst/>
          </a:prstGeom>
          <a:noFill/>
        </p:spPr>
        <p:txBody>
          <a:bodyPr wrap="square" rtlCol="0">
            <a:spAutoFit/>
          </a:bodyPr>
          <a:lstStyle>
            <a:defPPr>
              <a:defRPr lang="zh-CN"/>
            </a:defPPr>
          </a:lstStyle>
          <a:p>
            <a:r>
              <a:rPr lang="zh-CN" altLang="en-US" b="1" dirty="0"/>
              <a:t>自身转移（</a:t>
            </a:r>
            <a:r>
              <a:rPr lang="en-US" altLang="zh-CN" b="1" dirty="0"/>
              <a:t>Self-Transitions</a:t>
            </a:r>
            <a:r>
              <a:rPr lang="zh-CN" altLang="en-US" b="1" dirty="0"/>
              <a:t>）</a:t>
            </a:r>
            <a:endParaRPr lang="zh-CN" altLang="en-US" dirty="0"/>
          </a:p>
        </p:txBody>
      </p:sp>
      <p:cxnSp>
        <p:nvCxnSpPr>
          <p:cNvPr id="48" name="直接连接符 47"/>
          <p:cNvCxnSpPr/>
          <p:nvPr/>
        </p:nvCxnSpPr>
        <p:spPr>
          <a:xfrm flipH="1">
            <a:off x="7968343" y="4822663"/>
            <a:ext cx="0" cy="1188000"/>
          </a:xfrm>
          <a:prstGeom prst="line">
            <a:avLst/>
          </a:prstGeom>
          <a:ln w="28575">
            <a:solidFill>
              <a:schemeClr val="tx1">
                <a:lumMod val="50000"/>
                <a:lumOff val="50000"/>
              </a:schemeClr>
            </a:solidFill>
            <a:prstDash val="lgDashDot"/>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1402304" y="241629"/>
            <a:ext cx="5136482" cy="523220"/>
          </a:xfrm>
          <a:prstGeom prst="rect">
            <a:avLst/>
          </a:prstGeom>
          <a:noFill/>
        </p:spPr>
        <p:txBody>
          <a:bodyPr wrap="square" rtlCol="0">
            <a:spAutoFit/>
          </a:bodyPr>
          <a:lstStyle/>
          <a:p>
            <a:r>
              <a:rPr lang="zh-CN" altLang="en-US" sz="2800" dirty="0" smtClean="0">
                <a:latin typeface="黑体" panose="02010609060101010101" pitchFamily="49" charset="-122"/>
                <a:ea typeface="黑体" panose="02010609060101010101" pitchFamily="49" charset="-122"/>
              </a:rPr>
              <a:t>状态图的元素</a:t>
            </a:r>
            <a:endParaRPr lang="zh-CN" altLang="en-US" sz="2800" dirty="0">
              <a:latin typeface="黑体" panose="02010609060101010101" pitchFamily="49" charset="-122"/>
              <a:ea typeface="黑体" panose="02010609060101010101" pitchFamily="49" charset="-122"/>
            </a:endParaRPr>
          </a:p>
        </p:txBody>
      </p:sp>
      <p:pic>
        <p:nvPicPr>
          <p:cNvPr id="13" name="图片 12"/>
          <p:cNvPicPr/>
          <p:nvPr/>
        </p:nvPicPr>
        <p:blipFill>
          <a:blip r:embed="rId1">
            <a:extLst>
              <a:ext uri="{28A0092B-C50C-407E-A947-70E740481C1C}">
                <a14:useLocalDpi xmlns:a14="http://schemas.microsoft.com/office/drawing/2010/main" val="0"/>
              </a:ext>
            </a:extLst>
          </a:blip>
          <a:srcRect/>
          <a:stretch>
            <a:fillRect/>
          </a:stretch>
        </p:blipFill>
        <p:spPr bwMode="auto">
          <a:xfrm>
            <a:off x="1924290" y="1979612"/>
            <a:ext cx="1422591" cy="941141"/>
          </a:xfrm>
          <a:prstGeom prst="rect">
            <a:avLst/>
          </a:prstGeom>
          <a:noFill/>
          <a:ln>
            <a:noFill/>
          </a:ln>
        </p:spPr>
      </p:pic>
      <p:pic>
        <p:nvPicPr>
          <p:cNvPr id="14" name="图片 13"/>
          <p:cNvPicPr/>
          <p:nvPr/>
        </p:nvPicPr>
        <p:blipFill>
          <a:blip r:embed="rId2">
            <a:extLst>
              <a:ext uri="{28A0092B-C50C-407E-A947-70E740481C1C}">
                <a14:useLocalDpi xmlns:a14="http://schemas.microsoft.com/office/drawing/2010/main" val="0"/>
              </a:ext>
            </a:extLst>
          </a:blip>
          <a:srcRect/>
          <a:stretch>
            <a:fillRect/>
          </a:stretch>
        </p:blipFill>
        <p:spPr bwMode="auto">
          <a:xfrm>
            <a:off x="5692968" y="1503361"/>
            <a:ext cx="1364779" cy="1417391"/>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up)">
                                      <p:cBhvr>
                                        <p:cTn id="15" dur="500"/>
                                        <p:tgtEl>
                                          <p:spTgt spid="1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wipe(left)">
                                      <p:cBhvr>
                                        <p:cTn id="19" dur="500"/>
                                        <p:tgtEl>
                                          <p:spTgt spid="3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wipe(left)">
                                      <p:cBhvr>
                                        <p:cTn id="23" dur="500"/>
                                        <p:tgtEl>
                                          <p:spTgt spid="29"/>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wipe(up)">
                                      <p:cBhvr>
                                        <p:cTn id="2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29" grpId="0"/>
      <p:bldP spid="3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705600"/>
            <a:ext cx="12192000" cy="180000"/>
          </a:xfrm>
          <a:prstGeom prst="rect">
            <a:avLst/>
          </a:prstGeom>
          <a:solidFill>
            <a:srgbClr val="C7C5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nvSpPr>
        <p:spPr>
          <a:xfrm>
            <a:off x="1366037" y="241629"/>
            <a:ext cx="5136482" cy="523220"/>
          </a:xfrm>
          <a:prstGeom prst="rect">
            <a:avLst/>
          </a:prstGeom>
          <a:noFill/>
        </p:spPr>
        <p:txBody>
          <a:bodyPr wrap="square" rtlCol="0">
            <a:spAutoFit/>
          </a:bodyPr>
          <a:lstStyle/>
          <a:p>
            <a:r>
              <a:rPr lang="zh-CN" altLang="en-US" sz="2800" dirty="0" smtClean="0">
                <a:latin typeface="黑体" panose="02010609060101010101" pitchFamily="49" charset="-122"/>
                <a:ea typeface="黑体" panose="02010609060101010101" pitchFamily="49" charset="-122"/>
              </a:rPr>
              <a:t>一个状态图实例</a:t>
            </a:r>
            <a:endParaRPr lang="zh-CN" altLang="en-US" sz="2800" dirty="0">
              <a:latin typeface="黑体" panose="02010609060101010101" pitchFamily="49" charset="-122"/>
              <a:ea typeface="黑体" panose="02010609060101010101" pitchFamily="49" charset="-122"/>
            </a:endParaRPr>
          </a:p>
        </p:txBody>
      </p:sp>
      <p:pic>
        <p:nvPicPr>
          <p:cNvPr id="3" name="图片 2"/>
          <p:cNvPicPr>
            <a:picLocks noChangeAspect="1"/>
          </p:cNvPicPr>
          <p:nvPr/>
        </p:nvPicPr>
        <p:blipFill>
          <a:blip r:embed="rId1"/>
          <a:stretch>
            <a:fillRect/>
          </a:stretch>
        </p:blipFill>
        <p:spPr>
          <a:xfrm>
            <a:off x="1383030" y="948690"/>
            <a:ext cx="9426575" cy="5357495"/>
          </a:xfrm>
          <a:prstGeom prst="rect">
            <a:avLst/>
          </a:prstGeom>
        </p:spPr>
      </p:pic>
    </p:spTree>
  </p:cSld>
  <p:clrMapOvr>
    <a:masterClrMapping/>
  </p:clrMapOvr>
  <p:transition spd="slow">
    <p:comb/>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0"/>
            <a:ext cx="12197976" cy="6858000"/>
          </a:xfrm>
          <a:prstGeom prst="rect">
            <a:avLst/>
          </a:prstGeom>
        </p:spPr>
      </p:pic>
      <p:sp>
        <p:nvSpPr>
          <p:cNvPr id="5" name="任意多边形 4"/>
          <p:cNvSpPr/>
          <p:nvPr/>
        </p:nvSpPr>
        <p:spPr>
          <a:xfrm>
            <a:off x="0" y="-43543"/>
            <a:ext cx="9450710" cy="6907044"/>
          </a:xfrm>
          <a:custGeom>
            <a:avLst/>
            <a:gdLst>
              <a:gd name="connsiteX0" fmla="*/ 9450710 w 9450710"/>
              <a:gd name="connsiteY0" fmla="*/ 0 h 6907044"/>
              <a:gd name="connsiteX1" fmla="*/ 7020643 w 9450710"/>
              <a:gd name="connsiteY1" fmla="*/ 3483429 h 6907044"/>
              <a:gd name="connsiteX2" fmla="*/ 8945125 w 9450710"/>
              <a:gd name="connsiteY2" fmla="*/ 6894286 h 6907044"/>
              <a:gd name="connsiteX3" fmla="*/ 0 w 9450710"/>
              <a:gd name="connsiteY3" fmla="*/ 6907044 h 6907044"/>
              <a:gd name="connsiteX4" fmla="*/ 0 w 9450710"/>
              <a:gd name="connsiteY4" fmla="*/ 25682 h 6907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0710" h="6907044">
                <a:moveTo>
                  <a:pt x="9450710" y="0"/>
                </a:moveTo>
                <a:cubicBezTo>
                  <a:pt x="9274027" y="1064380"/>
                  <a:pt x="7104906" y="2334381"/>
                  <a:pt x="7020643" y="3483429"/>
                </a:cubicBezTo>
                <a:cubicBezTo>
                  <a:pt x="6936379" y="4632477"/>
                  <a:pt x="8262858" y="6028268"/>
                  <a:pt x="8945125" y="6894286"/>
                </a:cubicBezTo>
                <a:lnTo>
                  <a:pt x="0" y="6907044"/>
                </a:lnTo>
                <a:lnTo>
                  <a:pt x="0" y="25682"/>
                </a:lnTo>
                <a:close/>
              </a:path>
            </a:pathLst>
          </a:cu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flipV="1">
            <a:off x="9204168" y="270280"/>
            <a:ext cx="246542" cy="246542"/>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flipV="1">
            <a:off x="8202682" y="1416908"/>
            <a:ext cx="246542" cy="246542"/>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flipV="1">
            <a:off x="6881882" y="3153636"/>
            <a:ext cx="246542" cy="246542"/>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flipV="1">
            <a:off x="7476967" y="4984880"/>
            <a:ext cx="246542" cy="246542"/>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1515072" y="2215960"/>
            <a:ext cx="4451355" cy="1754326"/>
          </a:xfrm>
          <a:prstGeom prst="rect">
            <a:avLst/>
          </a:prstGeom>
          <a:noFill/>
        </p:spPr>
        <p:txBody>
          <a:bodyPr wrap="square" rtlCol="0">
            <a:spAutoFit/>
          </a:bodyPr>
          <a:lstStyle/>
          <a:p>
            <a:pPr algn="just">
              <a:lnSpc>
                <a:spcPct val="150000"/>
              </a:lnSpc>
            </a:pPr>
            <a:r>
              <a:rPr lang="zh-CN" altLang="en-US" sz="2400" dirty="0" smtClean="0"/>
              <a:t>顺序图描述了对象之间动态的交互关系，主要体现对象之间进行消息传递的时间顺序。</a:t>
            </a:r>
            <a:endParaRPr lang="en-US" altLang="zh-CN" sz="2400" dirty="0"/>
          </a:p>
        </p:txBody>
      </p:sp>
      <p:sp>
        <p:nvSpPr>
          <p:cNvPr id="35" name="矩形 34"/>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1402304" y="241629"/>
            <a:ext cx="5136482" cy="523220"/>
          </a:xfrm>
          <a:prstGeom prst="rect">
            <a:avLst/>
          </a:prstGeom>
          <a:noFill/>
        </p:spPr>
        <p:txBody>
          <a:bodyPr wrap="square" rtlCol="0">
            <a:spAutoFit/>
          </a:bodyPr>
          <a:lstStyle/>
          <a:p>
            <a:r>
              <a:rPr lang="zh-CN" altLang="en-US" sz="2800" dirty="0" smtClean="0">
                <a:latin typeface="黑体" panose="02010609060101010101" pitchFamily="49" charset="-122"/>
                <a:ea typeface="黑体" panose="02010609060101010101" pitchFamily="49" charset="-122"/>
              </a:rPr>
              <a:t>顺序图</a:t>
            </a:r>
            <a:endParaRPr lang="zh-CN" altLang="en-US" sz="2800" dirty="0">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1+#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1+#ppt_w/2"/>
                                          </p:val>
                                        </p:tav>
                                        <p:tav tm="100000">
                                          <p:val>
                                            <p:strVal val="#ppt_x"/>
                                          </p:val>
                                        </p:tav>
                                      </p:tavLst>
                                    </p:anim>
                                    <p:anim calcmode="lin" valueType="num">
                                      <p:cBhvr additive="base">
                                        <p:cTn id="16" dur="500" fill="hold"/>
                                        <p:tgtEl>
                                          <p:spTgt spid="14"/>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1+#ppt_w/2"/>
                                          </p:val>
                                        </p:tav>
                                        <p:tav tm="100000">
                                          <p:val>
                                            <p:strVal val="#ppt_x"/>
                                          </p:val>
                                        </p:tav>
                                      </p:tavLst>
                                    </p:anim>
                                    <p:anim calcmode="lin" valueType="num">
                                      <p:cBhvr additive="base">
                                        <p:cTn id="20" dur="500" fill="hold"/>
                                        <p:tgtEl>
                                          <p:spTgt spid="15"/>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wipe(left)">
                                      <p:cBhvr>
                                        <p:cTn id="2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animBg="1"/>
      <p:bldP spid="14" grpId="0" animBg="1"/>
      <p:bldP spid="15" grpId="0" animBg="1"/>
      <p:bldP spid="2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1891042" y="4371510"/>
            <a:ext cx="1198387" cy="369332"/>
          </a:xfrm>
          <a:prstGeom prst="rect">
            <a:avLst/>
          </a:prstGeom>
          <a:noFill/>
        </p:spPr>
        <p:txBody>
          <a:bodyPr wrap="square" rtlCol="0">
            <a:spAutoFit/>
          </a:bodyPr>
          <a:lstStyle>
            <a:defPPr>
              <a:defRPr lang="zh-CN"/>
            </a:defPPr>
          </a:lstStyle>
          <a:p>
            <a:r>
              <a:rPr lang="zh-CN" altLang="en-US" b="1" dirty="0"/>
              <a:t>定义对象</a:t>
            </a:r>
            <a:endParaRPr lang="zh-CN" altLang="en-US" dirty="0"/>
          </a:p>
        </p:txBody>
      </p:sp>
      <p:cxnSp>
        <p:nvCxnSpPr>
          <p:cNvPr id="12" name="直接连接符 11"/>
          <p:cNvCxnSpPr/>
          <p:nvPr/>
        </p:nvCxnSpPr>
        <p:spPr>
          <a:xfrm>
            <a:off x="4352376" y="4822663"/>
            <a:ext cx="0" cy="1188000"/>
          </a:xfrm>
          <a:prstGeom prst="line">
            <a:avLst/>
          </a:prstGeom>
          <a:ln w="28575">
            <a:solidFill>
              <a:schemeClr val="tx1">
                <a:lumMod val="50000"/>
                <a:lumOff val="50000"/>
              </a:schemeClr>
            </a:solidFill>
            <a:prstDash val="lgDashDot"/>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4856846" y="4752744"/>
            <a:ext cx="2681899" cy="1234697"/>
          </a:xfrm>
          <a:prstGeom prst="rect">
            <a:avLst/>
          </a:prstGeom>
          <a:noFill/>
        </p:spPr>
        <p:txBody>
          <a:bodyPr wrap="square" rtlCol="0">
            <a:spAutoFit/>
          </a:bodyPr>
          <a:lstStyle>
            <a:defPPr>
              <a:defRPr lang="zh-CN"/>
            </a:defPPr>
            <a:lvl1pPr algn="ctr">
              <a:lnSpc>
                <a:spcPts val="2300"/>
              </a:lnSpc>
              <a:defRPr sz="1200"/>
            </a:lvl1pPr>
          </a:lstStyle>
          <a:p>
            <a:r>
              <a:rPr lang="zh-CN" altLang="en-US" dirty="0"/>
              <a:t>生命线是对象中间底部向下延伸的一条虚线</a:t>
            </a:r>
            <a:endParaRPr lang="zh-CN" altLang="en-US" dirty="0"/>
          </a:p>
          <a:p>
            <a:r>
              <a:rPr lang="zh-CN" altLang="en-US" dirty="0"/>
              <a:t>        生命线就是时间线、从顶部一直到底部。</a:t>
            </a:r>
            <a:endParaRPr lang="zh-CN" altLang="en-US" dirty="0">
              <a:effectLst/>
            </a:endParaRPr>
          </a:p>
        </p:txBody>
      </p:sp>
      <p:sp>
        <p:nvSpPr>
          <p:cNvPr id="30" name="文本框 29"/>
          <p:cNvSpPr txBox="1"/>
          <p:nvPr/>
        </p:nvSpPr>
        <p:spPr>
          <a:xfrm>
            <a:off x="5563041" y="4387108"/>
            <a:ext cx="1269507" cy="369332"/>
          </a:xfrm>
          <a:prstGeom prst="rect">
            <a:avLst/>
          </a:prstGeom>
          <a:noFill/>
        </p:spPr>
        <p:txBody>
          <a:bodyPr wrap="square" rtlCol="0">
            <a:spAutoFit/>
          </a:bodyPr>
          <a:lstStyle>
            <a:defPPr>
              <a:defRPr lang="zh-CN"/>
            </a:defPPr>
          </a:lstStyle>
          <a:p>
            <a:r>
              <a:rPr lang="zh-CN" altLang="en-US" b="1" dirty="0" smtClean="0"/>
              <a:t>生命线</a:t>
            </a:r>
            <a:endParaRPr lang="zh-CN" altLang="en-US" b="1" dirty="0"/>
          </a:p>
        </p:txBody>
      </p:sp>
      <p:sp>
        <p:nvSpPr>
          <p:cNvPr id="32" name="文本框 31"/>
          <p:cNvSpPr txBox="1"/>
          <p:nvPr/>
        </p:nvSpPr>
        <p:spPr>
          <a:xfrm>
            <a:off x="8350770" y="4752744"/>
            <a:ext cx="2681899" cy="644792"/>
          </a:xfrm>
          <a:prstGeom prst="rect">
            <a:avLst/>
          </a:prstGeom>
          <a:noFill/>
        </p:spPr>
        <p:txBody>
          <a:bodyPr wrap="square" rtlCol="0">
            <a:spAutoFit/>
          </a:bodyPr>
          <a:lstStyle>
            <a:defPPr>
              <a:defRPr lang="zh-CN"/>
            </a:defPPr>
            <a:lvl1pPr algn="ctr">
              <a:lnSpc>
                <a:spcPts val="2300"/>
              </a:lnSpc>
              <a:defRPr sz="1200"/>
            </a:lvl1pPr>
          </a:lstStyle>
          <a:p>
            <a:r>
              <a:rPr lang="zh-CN" altLang="en-US" dirty="0"/>
              <a:t>在相应对象的生命线上、画出长方形表示对象处于激活状态。</a:t>
            </a:r>
            <a:endParaRPr lang="zh-CN" altLang="en-US" dirty="0"/>
          </a:p>
        </p:txBody>
      </p:sp>
      <p:sp>
        <p:nvSpPr>
          <p:cNvPr id="33" name="文本框 32"/>
          <p:cNvSpPr txBox="1"/>
          <p:nvPr/>
        </p:nvSpPr>
        <p:spPr>
          <a:xfrm>
            <a:off x="9335051" y="4387108"/>
            <a:ext cx="1098521" cy="369332"/>
          </a:xfrm>
          <a:prstGeom prst="rect">
            <a:avLst/>
          </a:prstGeom>
          <a:noFill/>
        </p:spPr>
        <p:txBody>
          <a:bodyPr wrap="square" rtlCol="0">
            <a:spAutoFit/>
          </a:bodyPr>
          <a:lstStyle>
            <a:defPPr>
              <a:defRPr lang="zh-CN"/>
            </a:defPPr>
          </a:lstStyle>
          <a:p>
            <a:r>
              <a:rPr lang="zh-CN" altLang="en-US" b="1" dirty="0" smtClean="0"/>
              <a:t>激活</a:t>
            </a:r>
            <a:endParaRPr lang="zh-CN" altLang="en-US" dirty="0"/>
          </a:p>
        </p:txBody>
      </p:sp>
      <p:cxnSp>
        <p:nvCxnSpPr>
          <p:cNvPr id="48" name="直接连接符 47"/>
          <p:cNvCxnSpPr/>
          <p:nvPr/>
        </p:nvCxnSpPr>
        <p:spPr>
          <a:xfrm flipH="1">
            <a:off x="7968343" y="4822663"/>
            <a:ext cx="0" cy="1188000"/>
          </a:xfrm>
          <a:prstGeom prst="line">
            <a:avLst/>
          </a:prstGeom>
          <a:ln w="28575">
            <a:solidFill>
              <a:schemeClr val="tx1">
                <a:lumMod val="50000"/>
                <a:lumOff val="50000"/>
              </a:schemeClr>
            </a:solidFill>
            <a:prstDash val="lgDashDot"/>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1402304" y="241629"/>
            <a:ext cx="5136482" cy="523220"/>
          </a:xfrm>
          <a:prstGeom prst="rect">
            <a:avLst/>
          </a:prstGeom>
          <a:noFill/>
        </p:spPr>
        <p:txBody>
          <a:bodyPr wrap="square" rtlCol="0">
            <a:spAutoFit/>
          </a:bodyPr>
          <a:lstStyle/>
          <a:p>
            <a:r>
              <a:rPr lang="zh-CN" altLang="en-US" sz="2800" dirty="0" smtClean="0">
                <a:latin typeface="黑体" panose="02010609060101010101" pitchFamily="49" charset="-122"/>
                <a:ea typeface="黑体" panose="02010609060101010101" pitchFamily="49" charset="-122"/>
              </a:rPr>
              <a:t>顺序图的元素</a:t>
            </a:r>
            <a:endParaRPr lang="zh-CN" altLang="en-US" sz="2800" dirty="0">
              <a:latin typeface="黑体" panose="02010609060101010101" pitchFamily="49" charset="-122"/>
              <a:ea typeface="黑体" panose="02010609060101010101" pitchFamily="49" charset="-122"/>
            </a:endParaRPr>
          </a:p>
        </p:txBody>
      </p:sp>
      <p:pic>
        <p:nvPicPr>
          <p:cNvPr id="7169" name="Picture 1" descr="C:\Users\金志超\Desktop\20131229102857296.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356725" y="1979613"/>
            <a:ext cx="683920" cy="1734226"/>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画布 26"/>
          <p:cNvGrpSpPr/>
          <p:nvPr/>
        </p:nvGrpSpPr>
        <p:grpSpPr>
          <a:xfrm>
            <a:off x="1891042" y="2346325"/>
            <a:ext cx="1287164" cy="823003"/>
            <a:chOff x="0" y="0"/>
            <a:chExt cx="937699" cy="619125"/>
          </a:xfrm>
        </p:grpSpPr>
        <p:sp>
          <p:nvSpPr>
            <p:cNvPr id="15" name="矩形 14"/>
            <p:cNvSpPr/>
            <p:nvPr/>
          </p:nvSpPr>
          <p:spPr>
            <a:xfrm>
              <a:off x="0" y="0"/>
              <a:ext cx="933450" cy="619125"/>
            </a:xfrm>
            <a:prstGeom prst="rect">
              <a:avLst/>
            </a:prstGeom>
            <a:noFill/>
            <a:ln>
              <a:noFill/>
            </a:ln>
          </p:spPr>
        </p:sp>
        <p:sp>
          <p:nvSpPr>
            <p:cNvPr id="16" name="Rectangle 11"/>
            <p:cNvSpPr>
              <a:spLocks noChangeArrowheads="1"/>
            </p:cNvSpPr>
            <p:nvPr/>
          </p:nvSpPr>
          <p:spPr bwMode="auto">
            <a:xfrm>
              <a:off x="35999" y="137160"/>
              <a:ext cx="901700" cy="349250"/>
            </a:xfrm>
            <a:prstGeom prst="rect">
              <a:avLst/>
            </a:prstGeom>
            <a:solidFill>
              <a:srgbClr val="FFFFCC"/>
            </a:solidFill>
            <a:ln w="5">
              <a:solidFill>
                <a:srgbClr val="990033"/>
              </a:solidFill>
              <a:prstDash val="solid"/>
              <a:miter lim="800000"/>
            </a:ln>
          </p:spPr>
          <p:txBody>
            <a:bodyPr rot="0" vert="horz" wrap="square" lIns="91440" tIns="45720" rIns="91440" bIns="45720" anchor="t" anchorCtr="0" upright="1">
              <a:noAutofit/>
            </a:bodyPr>
            <a:lstStyle/>
            <a:p>
              <a:endParaRPr lang="zh-CN" altLang="en-US"/>
            </a:p>
          </p:txBody>
        </p:sp>
        <p:sp>
          <p:nvSpPr>
            <p:cNvPr id="17" name="Rectangle 12"/>
            <p:cNvSpPr>
              <a:spLocks noChangeArrowheads="1"/>
            </p:cNvSpPr>
            <p:nvPr/>
          </p:nvSpPr>
          <p:spPr bwMode="auto">
            <a:xfrm>
              <a:off x="356674" y="164465"/>
              <a:ext cx="254635" cy="198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a:spAutoFit/>
            </a:bodyPr>
            <a:lstStyle/>
            <a:p>
              <a:pPr algn="just">
                <a:spcAft>
                  <a:spcPts val="0"/>
                </a:spcAft>
              </a:pPr>
              <a:r>
                <a:rPr lang="zh-CN" sz="1000" u="sng" kern="0">
                  <a:solidFill>
                    <a:srgbClr val="000000"/>
                  </a:solidFill>
                  <a:effectLst/>
                  <a:latin typeface="Arial" panose="020B0604020202020204"/>
                  <a:ea typeface="宋体" panose="02010600030101010101" pitchFamily="2" charset="-122"/>
                  <a:cs typeface="Arial" panose="020B0604020202020204"/>
                </a:rPr>
                <a:t>用户</a:t>
              </a:r>
              <a:endParaRPr lang="zh-CN" sz="1050" kern="100">
                <a:effectLst/>
                <a:latin typeface="Calibri" panose="020F0502020204030204"/>
                <a:ea typeface="宋体" panose="02010600030101010101" pitchFamily="2" charset="-122"/>
                <a:cs typeface="Times New Roman" panose="02020603050405020304"/>
              </a:endParaRPr>
            </a:p>
          </p:txBody>
        </p:sp>
      </p:grpSp>
      <p:pic>
        <p:nvPicPr>
          <p:cNvPr id="18" name="图片 17"/>
          <p:cNvPicPr/>
          <p:nvPr/>
        </p:nvPicPr>
        <p:blipFill>
          <a:blip r:embed="rId2"/>
          <a:stretch>
            <a:fillRect/>
          </a:stretch>
        </p:blipFill>
        <p:spPr>
          <a:xfrm>
            <a:off x="5115116" y="1553527"/>
            <a:ext cx="2847340" cy="22091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up)">
                                      <p:cBhvr>
                                        <p:cTn id="11" dur="500"/>
                                        <p:tgtEl>
                                          <p:spTgt spid="1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left)">
                                      <p:cBhvr>
                                        <p:cTn id="15" dur="500"/>
                                        <p:tgtEl>
                                          <p:spTgt spid="30"/>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left)">
                                      <p:cBhvr>
                                        <p:cTn id="19" dur="500"/>
                                        <p:tgtEl>
                                          <p:spTgt spid="29"/>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wipe(up)">
                                      <p:cBhvr>
                                        <p:cTn id="23" dur="500"/>
                                        <p:tgtEl>
                                          <p:spTgt spid="48"/>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wipe(left)">
                                      <p:cBhvr>
                                        <p:cTn id="27" dur="500"/>
                                        <p:tgtEl>
                                          <p:spTgt spid="33"/>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wipe(left)">
                                      <p:cBhvr>
                                        <p:cTn id="3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9" grpId="0"/>
      <p:bldP spid="30" grpId="0"/>
      <p:bldP spid="32" grpId="0"/>
      <p:bldP spid="3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1891042" y="4371510"/>
            <a:ext cx="1198387" cy="369332"/>
          </a:xfrm>
          <a:prstGeom prst="rect">
            <a:avLst/>
          </a:prstGeom>
          <a:noFill/>
        </p:spPr>
        <p:txBody>
          <a:bodyPr wrap="square" rtlCol="0">
            <a:spAutoFit/>
          </a:bodyPr>
          <a:lstStyle>
            <a:defPPr>
              <a:defRPr lang="zh-CN"/>
            </a:defPPr>
          </a:lstStyle>
          <a:p>
            <a:r>
              <a:rPr lang="zh-CN" altLang="en-US" b="1" dirty="0"/>
              <a:t>消息</a:t>
            </a:r>
            <a:endParaRPr lang="zh-CN" altLang="en-US" dirty="0"/>
          </a:p>
        </p:txBody>
      </p:sp>
      <p:sp>
        <p:nvSpPr>
          <p:cNvPr id="29" name="文本框 28"/>
          <p:cNvSpPr txBox="1"/>
          <p:nvPr/>
        </p:nvSpPr>
        <p:spPr>
          <a:xfrm>
            <a:off x="4856846" y="4752744"/>
            <a:ext cx="2681899" cy="939744"/>
          </a:xfrm>
          <a:prstGeom prst="rect">
            <a:avLst/>
          </a:prstGeom>
          <a:noFill/>
        </p:spPr>
        <p:txBody>
          <a:bodyPr wrap="square" rtlCol="0">
            <a:spAutoFit/>
          </a:bodyPr>
          <a:lstStyle>
            <a:defPPr>
              <a:defRPr lang="zh-CN"/>
            </a:defPPr>
            <a:lvl1pPr algn="ctr">
              <a:lnSpc>
                <a:spcPts val="2300"/>
              </a:lnSpc>
              <a:defRPr sz="1200"/>
            </a:lvl1pPr>
          </a:lstStyle>
          <a:p>
            <a:r>
              <a:rPr lang="zh-CN" altLang="en-US" dirty="0"/>
              <a:t>把消息发给接受者、不用等待接受者的反馈、可以给别的对象发消息</a:t>
            </a:r>
            <a:endParaRPr lang="zh-CN" altLang="en-US" dirty="0"/>
          </a:p>
          <a:p>
            <a:r>
              <a:rPr lang="zh-CN" altLang="en-US" dirty="0"/>
              <a:t>异步消息可以并发工作</a:t>
            </a:r>
            <a:endParaRPr lang="zh-CN" altLang="en-US" dirty="0">
              <a:effectLst/>
            </a:endParaRPr>
          </a:p>
        </p:txBody>
      </p:sp>
      <p:sp>
        <p:nvSpPr>
          <p:cNvPr id="30" name="文本框 29"/>
          <p:cNvSpPr txBox="1"/>
          <p:nvPr/>
        </p:nvSpPr>
        <p:spPr>
          <a:xfrm>
            <a:off x="5563041" y="4387108"/>
            <a:ext cx="1269507" cy="369332"/>
          </a:xfrm>
          <a:prstGeom prst="rect">
            <a:avLst/>
          </a:prstGeom>
          <a:noFill/>
        </p:spPr>
        <p:txBody>
          <a:bodyPr wrap="square" rtlCol="0">
            <a:spAutoFit/>
          </a:bodyPr>
          <a:lstStyle>
            <a:defPPr>
              <a:defRPr lang="zh-CN"/>
            </a:defPPr>
          </a:lstStyle>
          <a:p>
            <a:r>
              <a:rPr lang="zh-CN" altLang="en-US" b="1" dirty="0"/>
              <a:t>异步消息</a:t>
            </a:r>
            <a:endParaRPr lang="zh-CN" altLang="en-US" b="1" dirty="0"/>
          </a:p>
        </p:txBody>
      </p:sp>
      <p:sp>
        <p:nvSpPr>
          <p:cNvPr id="32" name="文本框 31"/>
          <p:cNvSpPr txBox="1"/>
          <p:nvPr/>
        </p:nvSpPr>
        <p:spPr>
          <a:xfrm>
            <a:off x="8350770" y="4752744"/>
            <a:ext cx="2681899" cy="644792"/>
          </a:xfrm>
          <a:prstGeom prst="rect">
            <a:avLst/>
          </a:prstGeom>
          <a:noFill/>
        </p:spPr>
        <p:txBody>
          <a:bodyPr wrap="square" rtlCol="0">
            <a:spAutoFit/>
          </a:bodyPr>
          <a:lstStyle>
            <a:defPPr>
              <a:defRPr lang="zh-CN"/>
            </a:defPPr>
            <a:lvl1pPr algn="ctr">
              <a:lnSpc>
                <a:spcPts val="2300"/>
              </a:lnSpc>
              <a:defRPr sz="1200"/>
            </a:lvl1pPr>
          </a:lstStyle>
          <a:p>
            <a:r>
              <a:rPr lang="zh-CN" altLang="en-US" dirty="0"/>
              <a:t>送给对象的异步消息或调用消息、对象给的反馈、称作返回消息</a:t>
            </a:r>
            <a:endParaRPr lang="zh-CN" altLang="en-US" dirty="0"/>
          </a:p>
        </p:txBody>
      </p:sp>
      <p:sp>
        <p:nvSpPr>
          <p:cNvPr id="33" name="文本框 32"/>
          <p:cNvSpPr txBox="1"/>
          <p:nvPr/>
        </p:nvSpPr>
        <p:spPr>
          <a:xfrm>
            <a:off x="9335051" y="4387108"/>
            <a:ext cx="1098521" cy="369332"/>
          </a:xfrm>
          <a:prstGeom prst="rect">
            <a:avLst/>
          </a:prstGeom>
          <a:noFill/>
        </p:spPr>
        <p:txBody>
          <a:bodyPr wrap="square" rtlCol="0">
            <a:spAutoFit/>
          </a:bodyPr>
          <a:lstStyle>
            <a:defPPr>
              <a:defRPr lang="zh-CN"/>
            </a:defPPr>
          </a:lstStyle>
          <a:p>
            <a:r>
              <a:rPr lang="zh-CN" altLang="en-US" b="1" dirty="0"/>
              <a:t>返回消息</a:t>
            </a:r>
            <a:endParaRPr lang="zh-CN" altLang="en-US" dirty="0"/>
          </a:p>
        </p:txBody>
      </p:sp>
      <p:cxnSp>
        <p:nvCxnSpPr>
          <p:cNvPr id="48" name="直接连接符 47"/>
          <p:cNvCxnSpPr/>
          <p:nvPr/>
        </p:nvCxnSpPr>
        <p:spPr>
          <a:xfrm flipH="1">
            <a:off x="7968343" y="4822663"/>
            <a:ext cx="0" cy="1188000"/>
          </a:xfrm>
          <a:prstGeom prst="line">
            <a:avLst/>
          </a:prstGeom>
          <a:ln w="28575">
            <a:solidFill>
              <a:schemeClr val="tx1">
                <a:lumMod val="50000"/>
                <a:lumOff val="50000"/>
              </a:schemeClr>
            </a:solidFill>
            <a:prstDash val="lgDashDot"/>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1402304" y="241629"/>
            <a:ext cx="5136482" cy="523220"/>
          </a:xfrm>
          <a:prstGeom prst="rect">
            <a:avLst/>
          </a:prstGeom>
          <a:noFill/>
        </p:spPr>
        <p:txBody>
          <a:bodyPr wrap="square" rtlCol="0">
            <a:spAutoFit/>
          </a:bodyPr>
          <a:lstStyle/>
          <a:p>
            <a:r>
              <a:rPr lang="zh-CN" altLang="en-US" sz="2800" dirty="0" smtClean="0">
                <a:latin typeface="黑体" panose="02010609060101010101" pitchFamily="49" charset="-122"/>
                <a:ea typeface="黑体" panose="02010609060101010101" pitchFamily="49" charset="-122"/>
              </a:rPr>
              <a:t>顺序图的元素</a:t>
            </a:r>
            <a:endParaRPr lang="zh-CN" altLang="en-US" sz="2800" dirty="0">
              <a:latin typeface="黑体" panose="02010609060101010101" pitchFamily="49" charset="-122"/>
              <a:ea typeface="黑体" panose="02010609060101010101" pitchFamily="49" charset="-122"/>
            </a:endParaRPr>
          </a:p>
        </p:txBody>
      </p:sp>
      <p:sp>
        <p:nvSpPr>
          <p:cNvPr id="13" name="文本框 28"/>
          <p:cNvSpPr txBox="1"/>
          <p:nvPr/>
        </p:nvSpPr>
        <p:spPr>
          <a:xfrm>
            <a:off x="825405" y="4822663"/>
            <a:ext cx="2681899" cy="644792"/>
          </a:xfrm>
          <a:prstGeom prst="rect">
            <a:avLst/>
          </a:prstGeom>
          <a:noFill/>
        </p:spPr>
        <p:txBody>
          <a:bodyPr wrap="square" rtlCol="0">
            <a:spAutoFit/>
          </a:bodyPr>
          <a:lstStyle>
            <a:defPPr>
              <a:defRPr lang="zh-CN"/>
            </a:defPPr>
            <a:lvl1pPr algn="ctr">
              <a:lnSpc>
                <a:spcPts val="2300"/>
              </a:lnSpc>
              <a:defRPr sz="1200"/>
            </a:lvl1pPr>
          </a:lstStyle>
          <a:p>
            <a:r>
              <a:rPr lang="zh-CN" altLang="en-US" dirty="0"/>
              <a:t>把调用的消息发给接受者、等待接受者放弃或者返回信息</a:t>
            </a:r>
            <a:endParaRPr lang="zh-CN" altLang="en-US" dirty="0">
              <a:effectLst/>
            </a:endParaRPr>
          </a:p>
        </p:txBody>
      </p:sp>
      <p:pic>
        <p:nvPicPr>
          <p:cNvPr id="14" name="图片 13"/>
          <p:cNvPicPr/>
          <p:nvPr/>
        </p:nvPicPr>
        <p:blipFill>
          <a:blip r:embed="rId1"/>
          <a:stretch>
            <a:fillRect/>
          </a:stretch>
        </p:blipFill>
        <p:spPr>
          <a:xfrm>
            <a:off x="2759761" y="2152966"/>
            <a:ext cx="3031634" cy="1403034"/>
          </a:xfrm>
          <a:prstGeom prst="rect">
            <a:avLst/>
          </a:prstGeom>
        </p:spPr>
      </p:pic>
      <p:pic>
        <p:nvPicPr>
          <p:cNvPr id="15" name="图片 14"/>
          <p:cNvPicPr/>
          <p:nvPr/>
        </p:nvPicPr>
        <p:blipFill>
          <a:blip r:embed="rId2"/>
          <a:stretch>
            <a:fillRect/>
          </a:stretch>
        </p:blipFill>
        <p:spPr>
          <a:xfrm>
            <a:off x="8397768" y="2045332"/>
            <a:ext cx="2634901" cy="146955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500"/>
                                        <p:tgtEl>
                                          <p:spTgt spid="3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left)">
                                      <p:cBhvr>
                                        <p:cTn id="15" dur="500"/>
                                        <p:tgtEl>
                                          <p:spTgt spid="29"/>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48"/>
                                        </p:tgtEl>
                                        <p:attrNameLst>
                                          <p:attrName>style.visibility</p:attrName>
                                        </p:attrNameLst>
                                      </p:cBhvr>
                                      <p:to>
                                        <p:strVal val="visible"/>
                                      </p:to>
                                    </p:set>
                                    <p:animEffect transition="in" filter="wipe(up)">
                                      <p:cBhvr>
                                        <p:cTn id="19" dur="500"/>
                                        <p:tgtEl>
                                          <p:spTgt spid="48"/>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wipe(left)">
                                      <p:cBhvr>
                                        <p:cTn id="23" dur="500"/>
                                        <p:tgtEl>
                                          <p:spTgt spid="33"/>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wipe(left)">
                                      <p:cBhvr>
                                        <p:cTn id="27" dur="500"/>
                                        <p:tgtEl>
                                          <p:spTgt spid="32"/>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left)">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9" grpId="0"/>
      <p:bldP spid="30" grpId="0"/>
      <p:bldP spid="32" grpId="0"/>
      <p:bldP spid="33"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448276"/>
            <a:ext cx="12192000" cy="4020457"/>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content"/>
          <p:cNvSpPr txBox="1"/>
          <p:nvPr/>
        </p:nvSpPr>
        <p:spPr>
          <a:xfrm>
            <a:off x="64632" y="2458790"/>
            <a:ext cx="2728685" cy="1323439"/>
          </a:xfrm>
          <a:prstGeom prst="rect">
            <a:avLst/>
          </a:prstGeom>
          <a:noFill/>
        </p:spPr>
        <p:txBody>
          <a:bodyPr wrap="square" rtlCol="0">
            <a:spAutoFit/>
          </a:bodyPr>
          <a:lstStyle>
            <a:defPPr>
              <a:defRPr lang="zh-CN"/>
            </a:defPPr>
            <a:lvl1pPr>
              <a:defRPr sz="3200">
                <a:solidFill>
                  <a:schemeClr val="bg1"/>
                </a:solidFill>
                <a:latin typeface="Agency FB" panose="020B0503020202020204" pitchFamily="34" charset="0"/>
              </a:defRPr>
            </a:lvl1pPr>
          </a:lstStyle>
          <a:p>
            <a:r>
              <a:rPr lang="en-US" altLang="zh-CN" sz="8000" dirty="0"/>
              <a:t>content</a:t>
            </a:r>
            <a:endParaRPr lang="zh-CN" altLang="en-US" sz="8000" dirty="0"/>
          </a:p>
        </p:txBody>
      </p:sp>
      <p:cxnSp>
        <p:nvCxnSpPr>
          <p:cNvPr id="6" name="直接连接符 5"/>
          <p:cNvCxnSpPr/>
          <p:nvPr/>
        </p:nvCxnSpPr>
        <p:spPr>
          <a:xfrm>
            <a:off x="2927350" y="2504267"/>
            <a:ext cx="0" cy="160726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3225809" y="2984731"/>
            <a:ext cx="478972" cy="646331"/>
            <a:chOff x="3225809" y="2984731"/>
            <a:chExt cx="478972" cy="646331"/>
          </a:xfrm>
        </p:grpSpPr>
        <p:sp>
          <p:nvSpPr>
            <p:cNvPr id="8" name="矩形 7"/>
            <p:cNvSpPr/>
            <p:nvPr/>
          </p:nvSpPr>
          <p:spPr>
            <a:xfrm>
              <a:off x="3236781" y="3099397"/>
              <a:ext cx="468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3225809" y="2984731"/>
              <a:ext cx="478972" cy="646331"/>
            </a:xfrm>
            <a:prstGeom prst="rect">
              <a:avLst/>
            </a:prstGeom>
            <a:noFill/>
          </p:spPr>
          <p:txBody>
            <a:bodyPr wrap="square" rtlCol="0">
              <a:spAutoFit/>
            </a:bodyPr>
            <a:lstStyle/>
            <a:p>
              <a:r>
                <a:rPr lang="en-US" altLang="zh-CN" sz="3600" dirty="0">
                  <a:solidFill>
                    <a:schemeClr val="bg1"/>
                  </a:solidFill>
                  <a:latin typeface="Agency FB" panose="020B0503020202020204" pitchFamily="34" charset="0"/>
                </a:rPr>
                <a:t>01</a:t>
              </a:r>
              <a:endParaRPr lang="zh-CN" altLang="en-US" sz="3600" dirty="0">
                <a:solidFill>
                  <a:schemeClr val="bg1"/>
                </a:solidFill>
                <a:latin typeface="Agency FB" panose="020B0503020202020204" pitchFamily="34" charset="0"/>
              </a:endParaRPr>
            </a:p>
          </p:txBody>
        </p:sp>
      </p:grpSp>
      <p:sp>
        <p:nvSpPr>
          <p:cNvPr id="10" name="文本框 9"/>
          <p:cNvSpPr txBox="1"/>
          <p:nvPr/>
        </p:nvSpPr>
        <p:spPr>
          <a:xfrm>
            <a:off x="3704781" y="3046287"/>
            <a:ext cx="4252686" cy="584775"/>
          </a:xfrm>
          <a:prstGeom prst="rect">
            <a:avLst/>
          </a:prstGeom>
          <a:noFill/>
        </p:spPr>
        <p:txBody>
          <a:bodyPr wrap="square" rtlCol="0">
            <a:spAutoFit/>
          </a:bodyPr>
          <a:lstStyle/>
          <a:p>
            <a:r>
              <a:rPr lang="en-US" altLang="zh-CN" sz="3200" dirty="0" smtClean="0">
                <a:solidFill>
                  <a:schemeClr val="bg1"/>
                </a:solidFill>
                <a:latin typeface="黑体" panose="02010609060101010101" pitchFamily="49" charset="-122"/>
                <a:ea typeface="黑体" panose="02010609060101010101" pitchFamily="49" charset="-122"/>
              </a:rPr>
              <a:t>UML</a:t>
            </a:r>
            <a:r>
              <a:rPr lang="zh-CN" altLang="en-US" sz="3200" dirty="0" smtClean="0">
                <a:solidFill>
                  <a:schemeClr val="bg1"/>
                </a:solidFill>
                <a:latin typeface="黑体" panose="02010609060101010101" pitchFamily="49" charset="-122"/>
                <a:ea typeface="黑体" panose="02010609060101010101" pitchFamily="49" charset="-122"/>
              </a:rPr>
              <a:t>的图</a:t>
            </a:r>
            <a:endParaRPr lang="zh-CN" altLang="en-US" sz="3200" dirty="0">
              <a:solidFill>
                <a:schemeClr val="bg1"/>
              </a:solidFill>
              <a:latin typeface="黑体" panose="02010609060101010101" pitchFamily="49" charset="-122"/>
              <a:ea typeface="黑体" panose="02010609060101010101" pitchFamily="49" charset="-122"/>
            </a:endParaRPr>
          </a:p>
        </p:txBody>
      </p:sp>
      <p:grpSp>
        <p:nvGrpSpPr>
          <p:cNvPr id="11" name="组合 10"/>
          <p:cNvGrpSpPr/>
          <p:nvPr/>
        </p:nvGrpSpPr>
        <p:grpSpPr>
          <a:xfrm>
            <a:off x="7258891" y="3015508"/>
            <a:ext cx="668791" cy="646331"/>
            <a:chOff x="7312218" y="2256657"/>
            <a:chExt cx="668791" cy="646331"/>
          </a:xfrm>
        </p:grpSpPr>
        <p:sp>
          <p:nvSpPr>
            <p:cNvPr id="12" name="矩形 11"/>
            <p:cNvSpPr/>
            <p:nvPr/>
          </p:nvSpPr>
          <p:spPr>
            <a:xfrm>
              <a:off x="7359287" y="2349618"/>
              <a:ext cx="468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7312218" y="2256657"/>
              <a:ext cx="668791" cy="646331"/>
            </a:xfrm>
            <a:prstGeom prst="rect">
              <a:avLst/>
            </a:prstGeom>
            <a:noFill/>
          </p:spPr>
          <p:txBody>
            <a:bodyPr wrap="square" rtlCol="0">
              <a:spAutoFit/>
            </a:bodyPr>
            <a:lstStyle/>
            <a:p>
              <a:r>
                <a:rPr lang="en-US" altLang="zh-CN" sz="3600" dirty="0">
                  <a:solidFill>
                    <a:schemeClr val="bg1"/>
                  </a:solidFill>
                  <a:latin typeface="Agency FB" panose="020B0503020202020204" pitchFamily="34" charset="0"/>
                </a:rPr>
                <a:t>02</a:t>
              </a:r>
              <a:endParaRPr lang="zh-CN" altLang="en-US" sz="3600" dirty="0">
                <a:solidFill>
                  <a:schemeClr val="bg1"/>
                </a:solidFill>
                <a:latin typeface="Agency FB" panose="020B0503020202020204" pitchFamily="34" charset="0"/>
              </a:endParaRPr>
            </a:p>
          </p:txBody>
        </p:sp>
      </p:grpSp>
      <p:sp>
        <p:nvSpPr>
          <p:cNvPr id="14" name="文本框 13"/>
          <p:cNvSpPr txBox="1"/>
          <p:nvPr/>
        </p:nvSpPr>
        <p:spPr>
          <a:xfrm>
            <a:off x="7939314" y="3015816"/>
            <a:ext cx="4252686" cy="584775"/>
          </a:xfrm>
          <a:prstGeom prst="rect">
            <a:avLst/>
          </a:prstGeom>
          <a:noFill/>
        </p:spPr>
        <p:txBody>
          <a:bodyPr wrap="square" rtlCol="0">
            <a:spAutoFit/>
          </a:bodyPr>
          <a:lstStyle>
            <a:defPPr>
              <a:defRPr lang="zh-CN"/>
            </a:defPPr>
            <a:lvl1pPr>
              <a:defRPr sz="3200">
                <a:solidFill>
                  <a:schemeClr val="bg1"/>
                </a:solidFill>
                <a:latin typeface="Agency FB" panose="020B0503020202020204" pitchFamily="34" charset="0"/>
              </a:defRPr>
            </a:lvl1pPr>
          </a:lstStyle>
          <a:p>
            <a:r>
              <a:rPr lang="zh-CN" altLang="en-US" dirty="0" smtClean="0">
                <a:latin typeface="黑体" panose="02010609060101010101" pitchFamily="49" charset="-122"/>
                <a:ea typeface="黑体" panose="02010609060101010101" pitchFamily="49" charset="-122"/>
              </a:rPr>
              <a:t>各种图的介绍</a:t>
            </a:r>
            <a:endParaRPr lang="zh-CN" altLang="en-US" dirty="0">
              <a:latin typeface="黑体" panose="02010609060101010101" pitchFamily="49" charset="-122"/>
              <a:ea typeface="黑体" panose="02010609060101010101" pitchFamily="49" charset="-122"/>
            </a:endParaRPr>
          </a:p>
        </p:txBody>
      </p:sp>
      <p:grpSp>
        <p:nvGrpSpPr>
          <p:cNvPr id="23" name="组合 22"/>
          <p:cNvGrpSpPr/>
          <p:nvPr/>
        </p:nvGrpSpPr>
        <p:grpSpPr>
          <a:xfrm>
            <a:off x="-1467462" y="3574840"/>
            <a:ext cx="753746" cy="734645"/>
            <a:chOff x="1032060" y="5022216"/>
            <a:chExt cx="753746" cy="734645"/>
          </a:xfrm>
        </p:grpSpPr>
        <p:sp>
          <p:nvSpPr>
            <p:cNvPr id="24" name="等腰三角形 23"/>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等腰三角形 25"/>
          <p:cNvSpPr/>
          <p:nvPr/>
        </p:nvSpPr>
        <p:spPr>
          <a:xfrm rot="3050067" flipH="1" flipV="1">
            <a:off x="-1586862" y="3191648"/>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2" presetClass="entr" presetSubtype="1" fill="hold" nodeType="withEffect">
                                  <p:stCondLst>
                                    <p:cond delay="30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par>
                          <p:cTn id="16" fill="hold">
                            <p:stCondLst>
                              <p:cond delay="1000"/>
                            </p:stCondLst>
                            <p:childTnLst>
                              <p:par>
                                <p:cTn id="17" presetID="17" presetClass="entr" presetSubtype="10"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strVal val="#ppt_h"/>
                                          </p:val>
                                        </p:tav>
                                        <p:tav tm="100000">
                                          <p:val>
                                            <p:strVal val="#ppt_h"/>
                                          </p:val>
                                        </p:tav>
                                      </p:tavLst>
                                    </p:anim>
                                  </p:childTnLst>
                                </p:cTn>
                              </p:par>
                            </p:childTnLst>
                          </p:cTn>
                        </p:par>
                        <p:par>
                          <p:cTn id="21" fill="hold">
                            <p:stCondLst>
                              <p:cond delay="1500"/>
                            </p:stCondLst>
                            <p:childTnLst>
                              <p:par>
                                <p:cTn id="22" presetID="42" presetClass="entr" presetSubtype="0"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750"/>
                                        <p:tgtEl>
                                          <p:spTgt spid="10"/>
                                        </p:tgtEl>
                                      </p:cBhvr>
                                    </p:animEffect>
                                    <p:anim calcmode="lin" valueType="num">
                                      <p:cBhvr>
                                        <p:cTn id="25" dur="750" fill="hold"/>
                                        <p:tgtEl>
                                          <p:spTgt spid="10"/>
                                        </p:tgtEl>
                                        <p:attrNameLst>
                                          <p:attrName>ppt_x</p:attrName>
                                        </p:attrNameLst>
                                      </p:cBhvr>
                                      <p:tavLst>
                                        <p:tav tm="0">
                                          <p:val>
                                            <p:strVal val="#ppt_x"/>
                                          </p:val>
                                        </p:tav>
                                        <p:tav tm="100000">
                                          <p:val>
                                            <p:strVal val="#ppt_x"/>
                                          </p:val>
                                        </p:tav>
                                      </p:tavLst>
                                    </p:anim>
                                    <p:anim calcmode="lin" valueType="num">
                                      <p:cBhvr>
                                        <p:cTn id="26" dur="750" fill="hold"/>
                                        <p:tgtEl>
                                          <p:spTgt spid="10"/>
                                        </p:tgtEl>
                                        <p:attrNameLst>
                                          <p:attrName>ppt_y</p:attrName>
                                        </p:attrNameLst>
                                      </p:cBhvr>
                                      <p:tavLst>
                                        <p:tav tm="0">
                                          <p:val>
                                            <p:strVal val="#ppt_y+.1"/>
                                          </p:val>
                                        </p:tav>
                                        <p:tav tm="100000">
                                          <p:val>
                                            <p:strVal val="#ppt_y"/>
                                          </p:val>
                                        </p:tav>
                                      </p:tavLst>
                                    </p:anim>
                                  </p:childTnLst>
                                </p:cTn>
                              </p:par>
                            </p:childTnLst>
                          </p:cTn>
                        </p:par>
                        <p:par>
                          <p:cTn id="27" fill="hold">
                            <p:stCondLst>
                              <p:cond delay="2500"/>
                            </p:stCondLst>
                            <p:childTnLst>
                              <p:par>
                                <p:cTn id="28" presetID="17" presetClass="entr" presetSubtype="10" fill="hold" nodeType="after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p:cTn id="30" dur="500" fill="hold"/>
                                        <p:tgtEl>
                                          <p:spTgt spid="11"/>
                                        </p:tgtEl>
                                        <p:attrNameLst>
                                          <p:attrName>ppt_w</p:attrName>
                                        </p:attrNameLst>
                                      </p:cBhvr>
                                      <p:tavLst>
                                        <p:tav tm="0">
                                          <p:val>
                                            <p:fltVal val="0"/>
                                          </p:val>
                                        </p:tav>
                                        <p:tav tm="100000">
                                          <p:val>
                                            <p:strVal val="#ppt_w"/>
                                          </p:val>
                                        </p:tav>
                                      </p:tavLst>
                                    </p:anim>
                                    <p:anim calcmode="lin" valueType="num">
                                      <p:cBhvr>
                                        <p:cTn id="31" dur="500" fill="hold"/>
                                        <p:tgtEl>
                                          <p:spTgt spid="11"/>
                                        </p:tgtEl>
                                        <p:attrNameLst>
                                          <p:attrName>ppt_h</p:attrName>
                                        </p:attrNameLst>
                                      </p:cBhvr>
                                      <p:tavLst>
                                        <p:tav tm="0">
                                          <p:val>
                                            <p:strVal val="#ppt_h"/>
                                          </p:val>
                                        </p:tav>
                                        <p:tav tm="100000">
                                          <p:val>
                                            <p:strVal val="#ppt_h"/>
                                          </p:val>
                                        </p:tav>
                                      </p:tavLst>
                                    </p:anim>
                                  </p:childTnLst>
                                </p:cTn>
                              </p:par>
                            </p:childTnLst>
                          </p:cTn>
                        </p:par>
                        <p:par>
                          <p:cTn id="32" fill="hold">
                            <p:stCondLst>
                              <p:cond delay="3000"/>
                            </p:stCondLst>
                            <p:childTnLst>
                              <p:par>
                                <p:cTn id="33" presetID="42"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750"/>
                                        <p:tgtEl>
                                          <p:spTgt spid="14"/>
                                        </p:tgtEl>
                                      </p:cBhvr>
                                    </p:animEffect>
                                    <p:anim calcmode="lin" valueType="num">
                                      <p:cBhvr>
                                        <p:cTn id="36" dur="750" fill="hold"/>
                                        <p:tgtEl>
                                          <p:spTgt spid="14"/>
                                        </p:tgtEl>
                                        <p:attrNameLst>
                                          <p:attrName>ppt_x</p:attrName>
                                        </p:attrNameLst>
                                      </p:cBhvr>
                                      <p:tavLst>
                                        <p:tav tm="0">
                                          <p:val>
                                            <p:strVal val="#ppt_x"/>
                                          </p:val>
                                        </p:tav>
                                        <p:tav tm="100000">
                                          <p:val>
                                            <p:strVal val="#ppt_x"/>
                                          </p:val>
                                        </p:tav>
                                      </p:tavLst>
                                    </p:anim>
                                    <p:anim calcmode="lin" valueType="num">
                                      <p:cBhvr>
                                        <p:cTn id="37" dur="750" fill="hold"/>
                                        <p:tgtEl>
                                          <p:spTgt spid="14"/>
                                        </p:tgtEl>
                                        <p:attrNameLst>
                                          <p:attrName>ppt_y</p:attrName>
                                        </p:attrNameLst>
                                      </p:cBhvr>
                                      <p:tavLst>
                                        <p:tav tm="0">
                                          <p:val>
                                            <p:strVal val="#ppt_y+.1"/>
                                          </p:val>
                                        </p:tav>
                                        <p:tav tm="100000">
                                          <p:val>
                                            <p:strVal val="#ppt_y"/>
                                          </p:val>
                                        </p:tav>
                                      </p:tavLst>
                                    </p:anim>
                                  </p:childTnLst>
                                </p:cTn>
                              </p:par>
                              <p:par>
                                <p:cTn id="38" presetID="49" presetClass="entr" presetSubtype="0" decel="100000" fill="hold" grpId="0" nodeType="with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p:cTn id="40" dur="800" fill="hold"/>
                                        <p:tgtEl>
                                          <p:spTgt spid="26"/>
                                        </p:tgtEl>
                                        <p:attrNameLst>
                                          <p:attrName>ppt_w</p:attrName>
                                        </p:attrNameLst>
                                      </p:cBhvr>
                                      <p:tavLst>
                                        <p:tav tm="0">
                                          <p:val>
                                            <p:fltVal val="0"/>
                                          </p:val>
                                        </p:tav>
                                        <p:tav tm="100000">
                                          <p:val>
                                            <p:strVal val="#ppt_w"/>
                                          </p:val>
                                        </p:tav>
                                      </p:tavLst>
                                    </p:anim>
                                    <p:anim calcmode="lin" valueType="num">
                                      <p:cBhvr>
                                        <p:cTn id="41" dur="800" fill="hold"/>
                                        <p:tgtEl>
                                          <p:spTgt spid="26"/>
                                        </p:tgtEl>
                                        <p:attrNameLst>
                                          <p:attrName>ppt_h</p:attrName>
                                        </p:attrNameLst>
                                      </p:cBhvr>
                                      <p:tavLst>
                                        <p:tav tm="0">
                                          <p:val>
                                            <p:fltVal val="0"/>
                                          </p:val>
                                        </p:tav>
                                        <p:tav tm="100000">
                                          <p:val>
                                            <p:strVal val="#ppt_h"/>
                                          </p:val>
                                        </p:tav>
                                      </p:tavLst>
                                    </p:anim>
                                    <p:anim calcmode="lin" valueType="num">
                                      <p:cBhvr>
                                        <p:cTn id="42" dur="800" fill="hold"/>
                                        <p:tgtEl>
                                          <p:spTgt spid="26"/>
                                        </p:tgtEl>
                                        <p:attrNameLst>
                                          <p:attrName>style.rotation</p:attrName>
                                        </p:attrNameLst>
                                      </p:cBhvr>
                                      <p:tavLst>
                                        <p:tav tm="0">
                                          <p:val>
                                            <p:fltVal val="360"/>
                                          </p:val>
                                        </p:tav>
                                        <p:tav tm="100000">
                                          <p:val>
                                            <p:fltVal val="0"/>
                                          </p:val>
                                        </p:tav>
                                      </p:tavLst>
                                    </p:anim>
                                    <p:animEffect transition="in" filter="fade">
                                      <p:cBhvr>
                                        <p:cTn id="43" dur="800"/>
                                        <p:tgtEl>
                                          <p:spTgt spid="26"/>
                                        </p:tgtEl>
                                      </p:cBhvr>
                                    </p:animEffect>
                                  </p:childTnLst>
                                </p:cTn>
                              </p:par>
                              <p:par>
                                <p:cTn id="44" presetID="49" presetClass="entr" presetSubtype="0" decel="100000" fill="hold" nodeType="withEffect">
                                  <p:stCondLst>
                                    <p:cond delay="0"/>
                                  </p:stCondLst>
                                  <p:childTnLst>
                                    <p:set>
                                      <p:cBhvr>
                                        <p:cTn id="45" dur="1" fill="hold">
                                          <p:stCondLst>
                                            <p:cond delay="0"/>
                                          </p:stCondLst>
                                        </p:cTn>
                                        <p:tgtEl>
                                          <p:spTgt spid="23"/>
                                        </p:tgtEl>
                                        <p:attrNameLst>
                                          <p:attrName>style.visibility</p:attrName>
                                        </p:attrNameLst>
                                      </p:cBhvr>
                                      <p:to>
                                        <p:strVal val="visible"/>
                                      </p:to>
                                    </p:set>
                                    <p:anim calcmode="lin" valueType="num">
                                      <p:cBhvr>
                                        <p:cTn id="46" dur="800" fill="hold"/>
                                        <p:tgtEl>
                                          <p:spTgt spid="23"/>
                                        </p:tgtEl>
                                        <p:attrNameLst>
                                          <p:attrName>ppt_w</p:attrName>
                                        </p:attrNameLst>
                                      </p:cBhvr>
                                      <p:tavLst>
                                        <p:tav tm="0">
                                          <p:val>
                                            <p:fltVal val="0"/>
                                          </p:val>
                                        </p:tav>
                                        <p:tav tm="100000">
                                          <p:val>
                                            <p:strVal val="#ppt_w"/>
                                          </p:val>
                                        </p:tav>
                                      </p:tavLst>
                                    </p:anim>
                                    <p:anim calcmode="lin" valueType="num">
                                      <p:cBhvr>
                                        <p:cTn id="47" dur="800" fill="hold"/>
                                        <p:tgtEl>
                                          <p:spTgt spid="23"/>
                                        </p:tgtEl>
                                        <p:attrNameLst>
                                          <p:attrName>ppt_h</p:attrName>
                                        </p:attrNameLst>
                                      </p:cBhvr>
                                      <p:tavLst>
                                        <p:tav tm="0">
                                          <p:val>
                                            <p:fltVal val="0"/>
                                          </p:val>
                                        </p:tav>
                                        <p:tav tm="100000">
                                          <p:val>
                                            <p:strVal val="#ppt_h"/>
                                          </p:val>
                                        </p:tav>
                                      </p:tavLst>
                                    </p:anim>
                                    <p:anim calcmode="lin" valueType="num">
                                      <p:cBhvr>
                                        <p:cTn id="48" dur="800" fill="hold"/>
                                        <p:tgtEl>
                                          <p:spTgt spid="23"/>
                                        </p:tgtEl>
                                        <p:attrNameLst>
                                          <p:attrName>style.rotation</p:attrName>
                                        </p:attrNameLst>
                                      </p:cBhvr>
                                      <p:tavLst>
                                        <p:tav tm="0">
                                          <p:val>
                                            <p:fltVal val="360"/>
                                          </p:val>
                                        </p:tav>
                                        <p:tav tm="100000">
                                          <p:val>
                                            <p:fltVal val="0"/>
                                          </p:val>
                                        </p:tav>
                                      </p:tavLst>
                                    </p:anim>
                                    <p:animEffect transition="in" filter="fade">
                                      <p:cBhvr>
                                        <p:cTn id="49" dur="8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0" grpId="0"/>
      <p:bldP spid="14" grpId="0"/>
      <p:bldP spid="2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705600"/>
            <a:ext cx="12192000" cy="180000"/>
          </a:xfrm>
          <a:prstGeom prst="rect">
            <a:avLst/>
          </a:prstGeom>
          <a:solidFill>
            <a:srgbClr val="C7C5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nvSpPr>
        <p:spPr>
          <a:xfrm>
            <a:off x="1366037" y="241629"/>
            <a:ext cx="5136482" cy="523220"/>
          </a:xfrm>
          <a:prstGeom prst="rect">
            <a:avLst/>
          </a:prstGeom>
          <a:noFill/>
        </p:spPr>
        <p:txBody>
          <a:bodyPr wrap="square" rtlCol="0">
            <a:spAutoFit/>
          </a:bodyPr>
          <a:lstStyle/>
          <a:p>
            <a:r>
              <a:rPr lang="zh-CN" altLang="en-US" sz="2800" dirty="0" smtClean="0">
                <a:latin typeface="黑体" panose="02010609060101010101" pitchFamily="49" charset="-122"/>
                <a:ea typeface="黑体" panose="02010609060101010101" pitchFamily="49" charset="-122"/>
              </a:rPr>
              <a:t>一个顺序图实例</a:t>
            </a:r>
            <a:endParaRPr lang="zh-CN" altLang="en-US" sz="2800" dirty="0">
              <a:latin typeface="黑体" panose="02010609060101010101" pitchFamily="49" charset="-122"/>
              <a:ea typeface="黑体" panose="02010609060101010101" pitchFamily="49" charset="-122"/>
            </a:endParaRPr>
          </a:p>
        </p:txBody>
      </p:sp>
      <p:pic>
        <p:nvPicPr>
          <p:cNvPr id="3" name="图片 2"/>
          <p:cNvPicPr>
            <a:picLocks noChangeAspect="1"/>
          </p:cNvPicPr>
          <p:nvPr/>
        </p:nvPicPr>
        <p:blipFill>
          <a:blip r:embed="rId1"/>
          <a:stretch>
            <a:fillRect/>
          </a:stretch>
        </p:blipFill>
        <p:spPr>
          <a:xfrm>
            <a:off x="2110105" y="979170"/>
            <a:ext cx="7971155" cy="5151755"/>
          </a:xfrm>
          <a:prstGeom prst="rect">
            <a:avLst/>
          </a:prstGeom>
        </p:spPr>
      </p:pic>
    </p:spTree>
  </p:cSld>
  <p:clrMapOvr>
    <a:masterClrMapping/>
  </p:clrMapOvr>
  <p:transition spd="slow">
    <p:comb/>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0"/>
            <a:ext cx="12197976" cy="6858000"/>
          </a:xfrm>
          <a:prstGeom prst="rect">
            <a:avLst/>
          </a:prstGeom>
        </p:spPr>
      </p:pic>
      <p:sp>
        <p:nvSpPr>
          <p:cNvPr id="5" name="任意多边形 4"/>
          <p:cNvSpPr/>
          <p:nvPr/>
        </p:nvSpPr>
        <p:spPr>
          <a:xfrm>
            <a:off x="0" y="-43543"/>
            <a:ext cx="9450710" cy="6907044"/>
          </a:xfrm>
          <a:custGeom>
            <a:avLst/>
            <a:gdLst>
              <a:gd name="connsiteX0" fmla="*/ 9450710 w 9450710"/>
              <a:gd name="connsiteY0" fmla="*/ 0 h 6907044"/>
              <a:gd name="connsiteX1" fmla="*/ 7020643 w 9450710"/>
              <a:gd name="connsiteY1" fmla="*/ 3483429 h 6907044"/>
              <a:gd name="connsiteX2" fmla="*/ 8945125 w 9450710"/>
              <a:gd name="connsiteY2" fmla="*/ 6894286 h 6907044"/>
              <a:gd name="connsiteX3" fmla="*/ 0 w 9450710"/>
              <a:gd name="connsiteY3" fmla="*/ 6907044 h 6907044"/>
              <a:gd name="connsiteX4" fmla="*/ 0 w 9450710"/>
              <a:gd name="connsiteY4" fmla="*/ 25682 h 6907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0710" h="6907044">
                <a:moveTo>
                  <a:pt x="9450710" y="0"/>
                </a:moveTo>
                <a:cubicBezTo>
                  <a:pt x="9274027" y="1064380"/>
                  <a:pt x="7104906" y="2334381"/>
                  <a:pt x="7020643" y="3483429"/>
                </a:cubicBezTo>
                <a:cubicBezTo>
                  <a:pt x="6936379" y="4632477"/>
                  <a:pt x="8262858" y="6028268"/>
                  <a:pt x="8945125" y="6894286"/>
                </a:cubicBezTo>
                <a:lnTo>
                  <a:pt x="0" y="6907044"/>
                </a:lnTo>
                <a:lnTo>
                  <a:pt x="0" y="25682"/>
                </a:lnTo>
                <a:close/>
              </a:path>
            </a:pathLst>
          </a:cu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flipV="1">
            <a:off x="9204168" y="270280"/>
            <a:ext cx="246542" cy="246542"/>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flipV="1">
            <a:off x="8202682" y="1416908"/>
            <a:ext cx="246542" cy="246542"/>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flipV="1">
            <a:off x="6881882" y="3153636"/>
            <a:ext cx="246542" cy="246542"/>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flipV="1">
            <a:off x="7476967" y="4984880"/>
            <a:ext cx="246542" cy="246542"/>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1515072" y="2215960"/>
            <a:ext cx="4451355" cy="2862322"/>
          </a:xfrm>
          <a:prstGeom prst="rect">
            <a:avLst/>
          </a:prstGeom>
          <a:noFill/>
        </p:spPr>
        <p:txBody>
          <a:bodyPr wrap="square" rtlCol="0">
            <a:spAutoFit/>
          </a:bodyPr>
          <a:lstStyle/>
          <a:p>
            <a:pPr algn="just">
              <a:lnSpc>
                <a:spcPct val="150000"/>
              </a:lnSpc>
            </a:pPr>
            <a:r>
              <a:rPr lang="zh-CN" altLang="en-US" sz="2400" dirty="0"/>
              <a:t>又作</a:t>
            </a:r>
            <a:r>
              <a:rPr lang="zh-CN" altLang="en-US" sz="2400" dirty="0" smtClean="0"/>
              <a:t>“通信图”</a:t>
            </a:r>
            <a:endParaRPr lang="en-US" altLang="zh-CN" sz="2400" dirty="0" smtClean="0"/>
          </a:p>
          <a:p>
            <a:pPr algn="just">
              <a:lnSpc>
                <a:spcPct val="150000"/>
              </a:lnSpc>
            </a:pPr>
            <a:endParaRPr lang="en-US" altLang="zh-CN" sz="2400" dirty="0" smtClean="0"/>
          </a:p>
          <a:p>
            <a:pPr algn="just">
              <a:lnSpc>
                <a:spcPct val="150000"/>
              </a:lnSpc>
            </a:pPr>
            <a:r>
              <a:rPr lang="zh-CN" altLang="en-US" sz="2400" dirty="0"/>
              <a:t>显示某组对象如何为了由一个用例描述的一个系统事件而与另一组对象进行协作的交互图。</a:t>
            </a:r>
            <a:endParaRPr lang="en-US" altLang="zh-CN" sz="2400" dirty="0"/>
          </a:p>
        </p:txBody>
      </p:sp>
      <p:sp>
        <p:nvSpPr>
          <p:cNvPr id="35" name="矩形 34"/>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1402304" y="241629"/>
            <a:ext cx="5136482" cy="523220"/>
          </a:xfrm>
          <a:prstGeom prst="rect">
            <a:avLst/>
          </a:prstGeom>
          <a:noFill/>
        </p:spPr>
        <p:txBody>
          <a:bodyPr wrap="square" rtlCol="0">
            <a:spAutoFit/>
          </a:bodyPr>
          <a:lstStyle/>
          <a:p>
            <a:r>
              <a:rPr lang="zh-CN" altLang="en-US" sz="2800" dirty="0" smtClean="0">
                <a:latin typeface="黑体" panose="02010609060101010101" pitchFamily="49" charset="-122"/>
                <a:ea typeface="黑体" panose="02010609060101010101" pitchFamily="49" charset="-122"/>
              </a:rPr>
              <a:t>协作图</a:t>
            </a:r>
            <a:endParaRPr lang="zh-CN" altLang="en-US" sz="2800" dirty="0">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1+#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1+#ppt_w/2"/>
                                          </p:val>
                                        </p:tav>
                                        <p:tav tm="100000">
                                          <p:val>
                                            <p:strVal val="#ppt_x"/>
                                          </p:val>
                                        </p:tav>
                                      </p:tavLst>
                                    </p:anim>
                                    <p:anim calcmode="lin" valueType="num">
                                      <p:cBhvr additive="base">
                                        <p:cTn id="16" dur="500" fill="hold"/>
                                        <p:tgtEl>
                                          <p:spTgt spid="14"/>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1+#ppt_w/2"/>
                                          </p:val>
                                        </p:tav>
                                        <p:tav tm="100000">
                                          <p:val>
                                            <p:strVal val="#ppt_x"/>
                                          </p:val>
                                        </p:tav>
                                      </p:tavLst>
                                    </p:anim>
                                    <p:anim calcmode="lin" valueType="num">
                                      <p:cBhvr additive="base">
                                        <p:cTn id="20" dur="500" fill="hold"/>
                                        <p:tgtEl>
                                          <p:spTgt spid="15"/>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wipe(left)">
                                      <p:cBhvr>
                                        <p:cTn id="2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animBg="1"/>
      <p:bldP spid="14" grpId="0" animBg="1"/>
      <p:bldP spid="15" grpId="0" animBg="1"/>
      <p:bldP spid="2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145317" y="4752744"/>
            <a:ext cx="2681899" cy="939744"/>
          </a:xfrm>
          <a:prstGeom prst="rect">
            <a:avLst/>
          </a:prstGeom>
          <a:noFill/>
        </p:spPr>
        <p:txBody>
          <a:bodyPr wrap="square" rtlCol="0">
            <a:spAutoFit/>
          </a:bodyPr>
          <a:lstStyle>
            <a:defPPr>
              <a:defRPr lang="zh-CN"/>
            </a:defPPr>
            <a:lvl1pPr algn="ctr">
              <a:lnSpc>
                <a:spcPts val="2300"/>
              </a:lnSpc>
              <a:defRPr sz="1200"/>
            </a:lvl1pPr>
          </a:lstStyle>
          <a:p>
            <a:r>
              <a:rPr lang="zh-CN" altLang="en-US" dirty="0"/>
              <a:t>用对象符号表示，在矩形框中放置交互的参与者，显示交互的参与者的名称和它所属的</a:t>
            </a:r>
            <a:r>
              <a:rPr lang="zh-CN" altLang="en-US" dirty="0" smtClean="0"/>
              <a:t>类语法</a:t>
            </a:r>
            <a:r>
              <a:rPr lang="zh-CN" altLang="en-US" dirty="0"/>
              <a:t>：</a:t>
            </a:r>
            <a:endParaRPr lang="zh-CN" altLang="en-US" dirty="0">
              <a:effectLst/>
            </a:endParaRPr>
          </a:p>
        </p:txBody>
      </p:sp>
      <p:sp>
        <p:nvSpPr>
          <p:cNvPr id="10" name="文本框 9"/>
          <p:cNvSpPr txBox="1"/>
          <p:nvPr/>
        </p:nvSpPr>
        <p:spPr>
          <a:xfrm>
            <a:off x="1145318" y="4344701"/>
            <a:ext cx="2494528" cy="369332"/>
          </a:xfrm>
          <a:prstGeom prst="rect">
            <a:avLst/>
          </a:prstGeom>
          <a:noFill/>
        </p:spPr>
        <p:txBody>
          <a:bodyPr wrap="square" rtlCol="0">
            <a:spAutoFit/>
          </a:bodyPr>
          <a:lstStyle>
            <a:defPPr>
              <a:defRPr lang="zh-CN"/>
            </a:defPPr>
          </a:lstStyle>
          <a:p>
            <a:r>
              <a:rPr lang="zh-CN" altLang="en-US" dirty="0" smtClean="0"/>
              <a:t>对象</a:t>
            </a:r>
            <a:endParaRPr lang="zh-CN" altLang="en-US" dirty="0"/>
          </a:p>
        </p:txBody>
      </p:sp>
      <p:cxnSp>
        <p:nvCxnSpPr>
          <p:cNvPr id="12" name="直接连接符 11"/>
          <p:cNvCxnSpPr/>
          <p:nvPr/>
        </p:nvCxnSpPr>
        <p:spPr>
          <a:xfrm>
            <a:off x="4352376" y="4822663"/>
            <a:ext cx="0" cy="1188000"/>
          </a:xfrm>
          <a:prstGeom prst="line">
            <a:avLst/>
          </a:prstGeom>
          <a:ln w="28575">
            <a:solidFill>
              <a:schemeClr val="tx1">
                <a:lumMod val="50000"/>
                <a:lumOff val="50000"/>
              </a:schemeClr>
            </a:solidFill>
            <a:prstDash val="lgDashDot"/>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4856846" y="4752744"/>
            <a:ext cx="2681899" cy="939744"/>
          </a:xfrm>
          <a:prstGeom prst="rect">
            <a:avLst/>
          </a:prstGeom>
          <a:noFill/>
        </p:spPr>
        <p:txBody>
          <a:bodyPr wrap="square" rtlCol="0">
            <a:spAutoFit/>
          </a:bodyPr>
          <a:lstStyle>
            <a:defPPr>
              <a:defRPr lang="zh-CN"/>
            </a:defPPr>
            <a:lvl1pPr algn="ctr">
              <a:lnSpc>
                <a:spcPts val="2300"/>
              </a:lnSpc>
              <a:defRPr sz="1200"/>
            </a:lvl1pPr>
          </a:lstStyle>
          <a:p>
            <a:r>
              <a:rPr lang="zh-CN" altLang="en-US" dirty="0"/>
              <a:t>一般情况下，一个链接就是一个关联实例。</a:t>
            </a:r>
            <a:endParaRPr lang="zh-CN" altLang="en-US" dirty="0"/>
          </a:p>
          <a:p>
            <a:r>
              <a:rPr lang="zh-CN" altLang="en-US" dirty="0"/>
              <a:t>消息可以通过链接进行流动。</a:t>
            </a:r>
            <a:endParaRPr lang="zh-CN" altLang="en-US" dirty="0">
              <a:effectLst/>
            </a:endParaRPr>
          </a:p>
        </p:txBody>
      </p:sp>
      <p:sp>
        <p:nvSpPr>
          <p:cNvPr id="30" name="文本框 29"/>
          <p:cNvSpPr txBox="1"/>
          <p:nvPr/>
        </p:nvSpPr>
        <p:spPr>
          <a:xfrm>
            <a:off x="5060272" y="4347034"/>
            <a:ext cx="2121762" cy="369332"/>
          </a:xfrm>
          <a:prstGeom prst="rect">
            <a:avLst/>
          </a:prstGeom>
          <a:noFill/>
        </p:spPr>
        <p:txBody>
          <a:bodyPr wrap="square" rtlCol="0">
            <a:spAutoFit/>
          </a:bodyPr>
          <a:lstStyle>
            <a:defPPr>
              <a:defRPr lang="zh-CN"/>
            </a:defPPr>
          </a:lstStyle>
          <a:p>
            <a:r>
              <a:rPr lang="zh-CN" altLang="en-US" b="1" dirty="0"/>
              <a:t>链接</a:t>
            </a:r>
            <a:endParaRPr lang="zh-CN" altLang="en-US" dirty="0"/>
          </a:p>
        </p:txBody>
      </p:sp>
      <p:sp>
        <p:nvSpPr>
          <p:cNvPr id="32" name="文本框 31"/>
          <p:cNvSpPr txBox="1"/>
          <p:nvPr/>
        </p:nvSpPr>
        <p:spPr>
          <a:xfrm>
            <a:off x="8350770" y="4752744"/>
            <a:ext cx="2681899" cy="644792"/>
          </a:xfrm>
          <a:prstGeom prst="rect">
            <a:avLst/>
          </a:prstGeom>
          <a:noFill/>
        </p:spPr>
        <p:txBody>
          <a:bodyPr wrap="square" rtlCol="0">
            <a:spAutoFit/>
          </a:bodyPr>
          <a:lstStyle>
            <a:defPPr>
              <a:defRPr lang="zh-CN"/>
            </a:defPPr>
            <a:lvl1pPr algn="ctr">
              <a:lnSpc>
                <a:spcPts val="2300"/>
              </a:lnSpc>
              <a:defRPr sz="1200"/>
            </a:lvl1pPr>
          </a:lstStyle>
          <a:p>
            <a:r>
              <a:rPr lang="zh-CN" altLang="en-US" dirty="0"/>
              <a:t>依附于链接上的来由标记箭头和带顺序号的消息表达式表示。</a:t>
            </a:r>
            <a:endParaRPr lang="en-US" altLang="zh-CN" dirty="0"/>
          </a:p>
        </p:txBody>
      </p:sp>
      <p:sp>
        <p:nvSpPr>
          <p:cNvPr id="33" name="文本框 32"/>
          <p:cNvSpPr txBox="1"/>
          <p:nvPr/>
        </p:nvSpPr>
        <p:spPr>
          <a:xfrm>
            <a:off x="8633715" y="4347034"/>
            <a:ext cx="2197042" cy="369332"/>
          </a:xfrm>
          <a:prstGeom prst="rect">
            <a:avLst/>
          </a:prstGeom>
          <a:noFill/>
        </p:spPr>
        <p:txBody>
          <a:bodyPr wrap="square" rtlCol="0">
            <a:spAutoFit/>
          </a:bodyPr>
          <a:lstStyle>
            <a:defPPr>
              <a:defRPr lang="zh-CN"/>
            </a:defPPr>
          </a:lstStyle>
          <a:p>
            <a:r>
              <a:rPr lang="zh-CN" altLang="en-US" b="1" dirty="0"/>
              <a:t>消息</a:t>
            </a:r>
            <a:endParaRPr lang="zh-CN" altLang="en-US" dirty="0"/>
          </a:p>
        </p:txBody>
      </p:sp>
      <p:cxnSp>
        <p:nvCxnSpPr>
          <p:cNvPr id="48" name="直接连接符 47"/>
          <p:cNvCxnSpPr/>
          <p:nvPr/>
        </p:nvCxnSpPr>
        <p:spPr>
          <a:xfrm flipH="1">
            <a:off x="7968343" y="4822663"/>
            <a:ext cx="0" cy="1188000"/>
          </a:xfrm>
          <a:prstGeom prst="line">
            <a:avLst/>
          </a:prstGeom>
          <a:ln w="28575">
            <a:solidFill>
              <a:schemeClr val="tx1">
                <a:lumMod val="50000"/>
                <a:lumOff val="50000"/>
              </a:schemeClr>
            </a:solidFill>
            <a:prstDash val="lgDashDot"/>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1402304" y="241629"/>
            <a:ext cx="5136482" cy="523220"/>
          </a:xfrm>
          <a:prstGeom prst="rect">
            <a:avLst/>
          </a:prstGeom>
          <a:noFill/>
        </p:spPr>
        <p:txBody>
          <a:bodyPr wrap="square" rtlCol="0">
            <a:spAutoFit/>
          </a:bodyPr>
          <a:lstStyle/>
          <a:p>
            <a:r>
              <a:rPr lang="zh-CN" altLang="en-US" sz="2800" dirty="0" smtClean="0">
                <a:latin typeface="黑体" panose="02010609060101010101" pitchFamily="49" charset="-122"/>
                <a:ea typeface="黑体" panose="02010609060101010101" pitchFamily="49" charset="-122"/>
              </a:rPr>
              <a:t>协作图的元素</a:t>
            </a:r>
            <a:endParaRPr lang="zh-CN" altLang="en-US" sz="2800" dirty="0">
              <a:latin typeface="黑体" panose="02010609060101010101" pitchFamily="49" charset="-122"/>
              <a:ea typeface="黑体" panose="02010609060101010101" pitchFamily="49" charset="-122"/>
            </a:endParaRPr>
          </a:p>
        </p:txBody>
      </p:sp>
      <p:pic>
        <p:nvPicPr>
          <p:cNvPr id="13" name="图片 12"/>
          <p:cNvPicPr/>
          <p:nvPr/>
        </p:nvPicPr>
        <p:blipFill>
          <a:blip r:embed="rId1">
            <a:extLst>
              <a:ext uri="{28A0092B-C50C-407E-A947-70E740481C1C}">
                <a14:useLocalDpi xmlns:a14="http://schemas.microsoft.com/office/drawing/2010/main" val="0"/>
              </a:ext>
            </a:extLst>
          </a:blip>
          <a:srcRect/>
          <a:stretch>
            <a:fillRect/>
          </a:stretch>
        </p:blipFill>
        <p:spPr bwMode="auto">
          <a:xfrm>
            <a:off x="1639578" y="1958975"/>
            <a:ext cx="1693375" cy="1301750"/>
          </a:xfrm>
          <a:prstGeom prst="rect">
            <a:avLst/>
          </a:prstGeom>
          <a:noFill/>
          <a:ln>
            <a:noFill/>
          </a:ln>
        </p:spPr>
      </p:pic>
      <p:pic>
        <p:nvPicPr>
          <p:cNvPr id="14" name="图片 13"/>
          <p:cNvPicPr/>
          <p:nvPr/>
        </p:nvPicPr>
        <p:blipFill>
          <a:blip r:embed="rId2">
            <a:extLst>
              <a:ext uri="{28A0092B-C50C-407E-A947-70E740481C1C}">
                <a14:useLocalDpi xmlns:a14="http://schemas.microsoft.com/office/drawing/2010/main" val="0"/>
              </a:ext>
            </a:extLst>
          </a:blip>
          <a:srcRect/>
          <a:stretch>
            <a:fillRect/>
          </a:stretch>
        </p:blipFill>
        <p:spPr bwMode="auto">
          <a:xfrm>
            <a:off x="3970546" y="1958975"/>
            <a:ext cx="3488870" cy="1301750"/>
          </a:xfrm>
          <a:prstGeom prst="rect">
            <a:avLst/>
          </a:prstGeom>
          <a:noFill/>
          <a:ln>
            <a:noFill/>
          </a:ln>
        </p:spPr>
      </p:pic>
      <p:pic>
        <p:nvPicPr>
          <p:cNvPr id="15" name="图片 14"/>
          <p:cNvPicPr/>
          <p:nvPr/>
        </p:nvPicPr>
        <p:blipFill>
          <a:blip r:embed="rId3">
            <a:extLst>
              <a:ext uri="{28A0092B-C50C-407E-A947-70E740481C1C}">
                <a14:useLocalDpi xmlns:a14="http://schemas.microsoft.com/office/drawing/2010/main" val="0"/>
              </a:ext>
            </a:extLst>
          </a:blip>
          <a:srcRect/>
          <a:stretch>
            <a:fillRect/>
          </a:stretch>
        </p:blipFill>
        <p:spPr bwMode="auto">
          <a:xfrm>
            <a:off x="8036786" y="2009775"/>
            <a:ext cx="3825014" cy="12509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up)">
                                      <p:cBhvr>
                                        <p:cTn id="15" dur="500"/>
                                        <p:tgtEl>
                                          <p:spTgt spid="1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wipe(left)">
                                      <p:cBhvr>
                                        <p:cTn id="19" dur="500"/>
                                        <p:tgtEl>
                                          <p:spTgt spid="3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wipe(left)">
                                      <p:cBhvr>
                                        <p:cTn id="23" dur="500"/>
                                        <p:tgtEl>
                                          <p:spTgt spid="29"/>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wipe(up)">
                                      <p:cBhvr>
                                        <p:cTn id="27" dur="500"/>
                                        <p:tgtEl>
                                          <p:spTgt spid="48"/>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wipe(left)">
                                      <p:cBhvr>
                                        <p:cTn id="31" dur="500"/>
                                        <p:tgtEl>
                                          <p:spTgt spid="33"/>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wipe(left)">
                                      <p:cBhvr>
                                        <p:cTn id="3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29" grpId="0"/>
      <p:bldP spid="30" grpId="0"/>
      <p:bldP spid="32" grpId="0"/>
      <p:bldP spid="3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705600"/>
            <a:ext cx="12192000" cy="180000"/>
          </a:xfrm>
          <a:prstGeom prst="rect">
            <a:avLst/>
          </a:prstGeom>
          <a:solidFill>
            <a:srgbClr val="C7C5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nvSpPr>
        <p:spPr>
          <a:xfrm>
            <a:off x="1366037" y="241629"/>
            <a:ext cx="5136482" cy="523220"/>
          </a:xfrm>
          <a:prstGeom prst="rect">
            <a:avLst/>
          </a:prstGeom>
          <a:noFill/>
        </p:spPr>
        <p:txBody>
          <a:bodyPr wrap="square" rtlCol="0">
            <a:spAutoFit/>
          </a:bodyPr>
          <a:lstStyle/>
          <a:p>
            <a:r>
              <a:rPr lang="zh-CN" altLang="en-US" sz="2800" dirty="0" smtClean="0">
                <a:latin typeface="黑体" panose="02010609060101010101" pitchFamily="49" charset="-122"/>
                <a:ea typeface="黑体" panose="02010609060101010101" pitchFamily="49" charset="-122"/>
              </a:rPr>
              <a:t>一个协作图实例</a:t>
            </a:r>
            <a:endParaRPr lang="zh-CN" altLang="en-US" sz="2800" dirty="0">
              <a:latin typeface="黑体" panose="02010609060101010101" pitchFamily="49" charset="-122"/>
              <a:ea typeface="黑体" panose="02010609060101010101" pitchFamily="49" charset="-122"/>
            </a:endParaRPr>
          </a:p>
        </p:txBody>
      </p:sp>
      <p:pic>
        <p:nvPicPr>
          <p:cNvPr id="3" name="图片 2"/>
          <p:cNvPicPr>
            <a:picLocks noChangeAspect="1"/>
          </p:cNvPicPr>
          <p:nvPr/>
        </p:nvPicPr>
        <p:blipFill>
          <a:blip r:embed="rId1"/>
          <a:stretch>
            <a:fillRect/>
          </a:stretch>
        </p:blipFill>
        <p:spPr>
          <a:xfrm>
            <a:off x="2254885" y="1454785"/>
            <a:ext cx="7681595" cy="3947795"/>
          </a:xfrm>
          <a:prstGeom prst="rect">
            <a:avLst/>
          </a:prstGeom>
        </p:spPr>
      </p:pic>
    </p:spTree>
  </p:cSld>
  <p:clrMapOvr>
    <a:masterClrMapping/>
  </p:clrMapOvr>
  <p:transition spd="slow">
    <p:comb/>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0"/>
            <a:ext cx="12197976" cy="6858000"/>
          </a:xfrm>
          <a:prstGeom prst="rect">
            <a:avLst/>
          </a:prstGeom>
        </p:spPr>
      </p:pic>
      <p:sp>
        <p:nvSpPr>
          <p:cNvPr id="5" name="任意多边形 4"/>
          <p:cNvSpPr/>
          <p:nvPr/>
        </p:nvSpPr>
        <p:spPr>
          <a:xfrm>
            <a:off x="0" y="-43543"/>
            <a:ext cx="9450710" cy="6907044"/>
          </a:xfrm>
          <a:custGeom>
            <a:avLst/>
            <a:gdLst>
              <a:gd name="connsiteX0" fmla="*/ 9450710 w 9450710"/>
              <a:gd name="connsiteY0" fmla="*/ 0 h 6907044"/>
              <a:gd name="connsiteX1" fmla="*/ 7020643 w 9450710"/>
              <a:gd name="connsiteY1" fmla="*/ 3483429 h 6907044"/>
              <a:gd name="connsiteX2" fmla="*/ 8945125 w 9450710"/>
              <a:gd name="connsiteY2" fmla="*/ 6894286 h 6907044"/>
              <a:gd name="connsiteX3" fmla="*/ 0 w 9450710"/>
              <a:gd name="connsiteY3" fmla="*/ 6907044 h 6907044"/>
              <a:gd name="connsiteX4" fmla="*/ 0 w 9450710"/>
              <a:gd name="connsiteY4" fmla="*/ 25682 h 6907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0710" h="6907044">
                <a:moveTo>
                  <a:pt x="9450710" y="0"/>
                </a:moveTo>
                <a:cubicBezTo>
                  <a:pt x="9274027" y="1064380"/>
                  <a:pt x="7104906" y="2334381"/>
                  <a:pt x="7020643" y="3483429"/>
                </a:cubicBezTo>
                <a:cubicBezTo>
                  <a:pt x="6936379" y="4632477"/>
                  <a:pt x="8262858" y="6028268"/>
                  <a:pt x="8945125" y="6894286"/>
                </a:cubicBezTo>
                <a:lnTo>
                  <a:pt x="0" y="6907044"/>
                </a:lnTo>
                <a:lnTo>
                  <a:pt x="0" y="25682"/>
                </a:lnTo>
                <a:close/>
              </a:path>
            </a:pathLst>
          </a:cu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flipV="1">
            <a:off x="9204168" y="270280"/>
            <a:ext cx="246542" cy="246542"/>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flipV="1">
            <a:off x="8202682" y="1416908"/>
            <a:ext cx="246542" cy="246542"/>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flipV="1">
            <a:off x="6881882" y="3153636"/>
            <a:ext cx="246542" cy="246542"/>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flipV="1">
            <a:off x="7476967" y="4984880"/>
            <a:ext cx="246542" cy="246542"/>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1515072" y="2215960"/>
            <a:ext cx="4451355" cy="2862322"/>
          </a:xfrm>
          <a:prstGeom prst="rect">
            <a:avLst/>
          </a:prstGeom>
          <a:noFill/>
        </p:spPr>
        <p:txBody>
          <a:bodyPr wrap="square" rtlCol="0">
            <a:spAutoFit/>
          </a:bodyPr>
          <a:lstStyle/>
          <a:p>
            <a:pPr algn="just">
              <a:lnSpc>
                <a:spcPct val="150000"/>
              </a:lnSpc>
            </a:pPr>
            <a:r>
              <a:rPr lang="zh-CN" altLang="en-US" sz="2400" dirty="0" smtClean="0"/>
              <a:t>部署图，也称为配置图。</a:t>
            </a:r>
            <a:endParaRPr lang="en-US" altLang="zh-CN" sz="2400" dirty="0" smtClean="0"/>
          </a:p>
          <a:p>
            <a:pPr algn="just">
              <a:lnSpc>
                <a:spcPct val="150000"/>
              </a:lnSpc>
            </a:pPr>
            <a:endParaRPr lang="en-US" altLang="zh-CN" sz="2400" dirty="0" smtClean="0"/>
          </a:p>
          <a:p>
            <a:pPr algn="just">
              <a:lnSpc>
                <a:spcPct val="150000"/>
              </a:lnSpc>
            </a:pPr>
            <a:r>
              <a:rPr lang="en-US" altLang="zh-CN" sz="2400" dirty="0" smtClean="0"/>
              <a:t>UML</a:t>
            </a:r>
            <a:r>
              <a:rPr lang="zh-CN" altLang="en-US" sz="2400" dirty="0" smtClean="0"/>
              <a:t>面向对象中配置图描述系统中硬件和软件的物理配置情况和系统体系结构。</a:t>
            </a:r>
            <a:endParaRPr lang="en-US" altLang="zh-CN" sz="2400" dirty="0"/>
          </a:p>
        </p:txBody>
      </p:sp>
      <p:sp>
        <p:nvSpPr>
          <p:cNvPr id="35" name="矩形 34"/>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1402304" y="241629"/>
            <a:ext cx="5136482" cy="523220"/>
          </a:xfrm>
          <a:prstGeom prst="rect">
            <a:avLst/>
          </a:prstGeom>
          <a:noFill/>
        </p:spPr>
        <p:txBody>
          <a:bodyPr wrap="square" rtlCol="0">
            <a:spAutoFit/>
          </a:bodyPr>
          <a:lstStyle/>
          <a:p>
            <a:r>
              <a:rPr lang="zh-CN" altLang="en-US" sz="2800" dirty="0" smtClean="0">
                <a:latin typeface="黑体" panose="02010609060101010101" pitchFamily="49" charset="-122"/>
                <a:ea typeface="黑体" panose="02010609060101010101" pitchFamily="49" charset="-122"/>
              </a:rPr>
              <a:t>部署图</a:t>
            </a:r>
            <a:endParaRPr lang="zh-CN" altLang="en-US" sz="2800" dirty="0">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1+#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1+#ppt_w/2"/>
                                          </p:val>
                                        </p:tav>
                                        <p:tav tm="100000">
                                          <p:val>
                                            <p:strVal val="#ppt_x"/>
                                          </p:val>
                                        </p:tav>
                                      </p:tavLst>
                                    </p:anim>
                                    <p:anim calcmode="lin" valueType="num">
                                      <p:cBhvr additive="base">
                                        <p:cTn id="16" dur="500" fill="hold"/>
                                        <p:tgtEl>
                                          <p:spTgt spid="14"/>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1+#ppt_w/2"/>
                                          </p:val>
                                        </p:tav>
                                        <p:tav tm="100000">
                                          <p:val>
                                            <p:strVal val="#ppt_x"/>
                                          </p:val>
                                        </p:tav>
                                      </p:tavLst>
                                    </p:anim>
                                    <p:anim calcmode="lin" valueType="num">
                                      <p:cBhvr additive="base">
                                        <p:cTn id="20" dur="500" fill="hold"/>
                                        <p:tgtEl>
                                          <p:spTgt spid="15"/>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wipe(left)">
                                      <p:cBhvr>
                                        <p:cTn id="2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animBg="1"/>
      <p:bldP spid="14" grpId="0" animBg="1"/>
      <p:bldP spid="15" grpId="0" animBg="1"/>
      <p:bldP spid="2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145317" y="4752744"/>
            <a:ext cx="2681899" cy="1272143"/>
          </a:xfrm>
          <a:prstGeom prst="rect">
            <a:avLst/>
          </a:prstGeom>
          <a:noFill/>
        </p:spPr>
        <p:txBody>
          <a:bodyPr wrap="square" rtlCol="0">
            <a:spAutoFit/>
          </a:bodyPr>
          <a:lstStyle>
            <a:defPPr>
              <a:defRPr lang="zh-CN"/>
            </a:defPPr>
            <a:lvl1pPr algn="ctr">
              <a:lnSpc>
                <a:spcPts val="2300"/>
              </a:lnSpc>
              <a:defRPr sz="1200"/>
            </a:lvl1pPr>
          </a:lstStyle>
          <a:p>
            <a:r>
              <a:rPr lang="zh-CN" altLang="zh-CN" dirty="0"/>
              <a:t>计算资源的通用名称。包括处理器和设备</a:t>
            </a:r>
            <a:r>
              <a:rPr lang="zh-CN" altLang="zh-CN" dirty="0" smtClean="0"/>
              <a:t>。</a:t>
            </a:r>
            <a:endParaRPr lang="en-US" altLang="zh-CN" dirty="0" smtClean="0"/>
          </a:p>
          <a:p>
            <a:r>
              <a:rPr lang="zh-CN" altLang="en-US" dirty="0"/>
              <a:t>立体矩形框，处理器是带阴影的立方体，设备室不带阴影的立方体。</a:t>
            </a:r>
            <a:endParaRPr lang="en-US" altLang="zh-CN" dirty="0"/>
          </a:p>
        </p:txBody>
      </p:sp>
      <p:sp>
        <p:nvSpPr>
          <p:cNvPr id="10" name="文本框 9"/>
          <p:cNvSpPr txBox="1"/>
          <p:nvPr/>
        </p:nvSpPr>
        <p:spPr>
          <a:xfrm>
            <a:off x="1145318" y="4344701"/>
            <a:ext cx="2494528" cy="369332"/>
          </a:xfrm>
          <a:prstGeom prst="rect">
            <a:avLst/>
          </a:prstGeom>
          <a:noFill/>
        </p:spPr>
        <p:txBody>
          <a:bodyPr wrap="square" rtlCol="0">
            <a:spAutoFit/>
          </a:bodyPr>
          <a:lstStyle>
            <a:defPPr>
              <a:defRPr lang="zh-CN"/>
            </a:defPPr>
          </a:lstStyle>
          <a:p>
            <a:r>
              <a:rPr lang="zh-CN" altLang="zh-CN" dirty="0"/>
              <a:t>节点</a:t>
            </a:r>
            <a:endParaRPr lang="zh-CN" altLang="en-US" dirty="0"/>
          </a:p>
        </p:txBody>
      </p:sp>
      <p:cxnSp>
        <p:nvCxnSpPr>
          <p:cNvPr id="12" name="直接连接符 11"/>
          <p:cNvCxnSpPr/>
          <p:nvPr/>
        </p:nvCxnSpPr>
        <p:spPr>
          <a:xfrm>
            <a:off x="4352376" y="4822663"/>
            <a:ext cx="0" cy="1188000"/>
          </a:xfrm>
          <a:prstGeom prst="line">
            <a:avLst/>
          </a:prstGeom>
          <a:ln w="28575">
            <a:solidFill>
              <a:schemeClr val="tx1">
                <a:lumMod val="50000"/>
                <a:lumOff val="50000"/>
              </a:schemeClr>
            </a:solidFill>
            <a:prstDash val="lgDashDot"/>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4856846" y="4752744"/>
            <a:ext cx="2681899" cy="933717"/>
          </a:xfrm>
          <a:prstGeom prst="rect">
            <a:avLst/>
          </a:prstGeom>
          <a:noFill/>
        </p:spPr>
        <p:txBody>
          <a:bodyPr wrap="square" rtlCol="0">
            <a:spAutoFit/>
          </a:bodyPr>
          <a:lstStyle>
            <a:defPPr>
              <a:defRPr lang="zh-CN"/>
            </a:defPPr>
            <a:lvl1pPr algn="ctr">
              <a:lnSpc>
                <a:spcPts val="2300"/>
              </a:lnSpc>
              <a:defRPr sz="1200"/>
            </a:lvl1pPr>
          </a:lstStyle>
          <a:p>
            <a:r>
              <a:rPr lang="zh-CN" altLang="en-US" dirty="0"/>
              <a:t>结点之间的连线表示系统之间进行交互的通信路径，这个通信路径称为连接（</a:t>
            </a:r>
            <a:r>
              <a:rPr lang="en-US" altLang="zh-CN" dirty="0"/>
              <a:t>Association</a:t>
            </a:r>
            <a:r>
              <a:rPr lang="zh-CN" altLang="en-US" dirty="0" smtClean="0"/>
              <a:t>）</a:t>
            </a:r>
            <a:endParaRPr lang="en-US" altLang="zh-CN" dirty="0"/>
          </a:p>
        </p:txBody>
      </p:sp>
      <p:sp>
        <p:nvSpPr>
          <p:cNvPr id="30" name="文本框 29"/>
          <p:cNvSpPr txBox="1"/>
          <p:nvPr/>
        </p:nvSpPr>
        <p:spPr>
          <a:xfrm>
            <a:off x="5060272" y="4347034"/>
            <a:ext cx="2121762" cy="369332"/>
          </a:xfrm>
          <a:prstGeom prst="rect">
            <a:avLst/>
          </a:prstGeom>
          <a:noFill/>
        </p:spPr>
        <p:txBody>
          <a:bodyPr wrap="square" rtlCol="0">
            <a:spAutoFit/>
          </a:bodyPr>
          <a:lstStyle>
            <a:defPPr>
              <a:defRPr lang="zh-CN"/>
            </a:defPPr>
          </a:lstStyle>
          <a:p>
            <a:r>
              <a:rPr lang="zh-CN" altLang="en-US" b="1" dirty="0"/>
              <a:t>连接</a:t>
            </a:r>
            <a:endParaRPr lang="zh-CN" altLang="en-US" dirty="0"/>
          </a:p>
        </p:txBody>
      </p:sp>
      <p:cxnSp>
        <p:nvCxnSpPr>
          <p:cNvPr id="48" name="直接连接符 47"/>
          <p:cNvCxnSpPr/>
          <p:nvPr/>
        </p:nvCxnSpPr>
        <p:spPr>
          <a:xfrm flipH="1">
            <a:off x="7968343" y="4822663"/>
            <a:ext cx="0" cy="1188000"/>
          </a:xfrm>
          <a:prstGeom prst="line">
            <a:avLst/>
          </a:prstGeom>
          <a:ln w="28575">
            <a:solidFill>
              <a:schemeClr val="tx1">
                <a:lumMod val="50000"/>
                <a:lumOff val="50000"/>
              </a:schemeClr>
            </a:solidFill>
            <a:prstDash val="lgDashDot"/>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1402304" y="241629"/>
            <a:ext cx="5136482" cy="523220"/>
          </a:xfrm>
          <a:prstGeom prst="rect">
            <a:avLst/>
          </a:prstGeom>
          <a:noFill/>
        </p:spPr>
        <p:txBody>
          <a:bodyPr wrap="square" rtlCol="0">
            <a:spAutoFit/>
          </a:bodyPr>
          <a:lstStyle/>
          <a:p>
            <a:r>
              <a:rPr lang="zh-CN" altLang="en-US" sz="2800" dirty="0" smtClean="0">
                <a:latin typeface="黑体" panose="02010609060101010101" pitchFamily="49" charset="-122"/>
                <a:ea typeface="黑体" panose="02010609060101010101" pitchFamily="49" charset="-122"/>
              </a:rPr>
              <a:t>部署图的元素</a:t>
            </a:r>
            <a:endParaRPr lang="zh-CN" altLang="en-US" sz="2800" dirty="0">
              <a:latin typeface="黑体" panose="02010609060101010101" pitchFamily="49" charset="-122"/>
              <a:ea typeface="黑体" panose="02010609060101010101" pitchFamily="49" charset="-122"/>
            </a:endParaRPr>
          </a:p>
        </p:txBody>
      </p:sp>
      <p:pic>
        <p:nvPicPr>
          <p:cNvPr id="13" name="图片 12"/>
          <p:cNvPicPr/>
          <p:nvPr/>
        </p:nvPicPr>
        <p:blipFill>
          <a:blip r:embed="rId1">
            <a:extLst>
              <a:ext uri="{28A0092B-C50C-407E-A947-70E740481C1C}">
                <a14:useLocalDpi xmlns:a14="http://schemas.microsoft.com/office/drawing/2010/main" val="0"/>
              </a:ext>
            </a:extLst>
          </a:blip>
          <a:srcRect/>
          <a:stretch>
            <a:fillRect/>
          </a:stretch>
        </p:blipFill>
        <p:spPr bwMode="auto">
          <a:xfrm>
            <a:off x="854689" y="2095500"/>
            <a:ext cx="3075785" cy="1282700"/>
          </a:xfrm>
          <a:prstGeom prst="rect">
            <a:avLst/>
          </a:prstGeom>
          <a:noFill/>
          <a:ln>
            <a:noFill/>
          </a:ln>
        </p:spPr>
      </p:pic>
      <p:pic>
        <p:nvPicPr>
          <p:cNvPr id="14" name="图片 13"/>
          <p:cNvPicPr/>
          <p:nvPr/>
        </p:nvPicPr>
        <p:blipFill>
          <a:blip r:embed="rId2">
            <a:extLst>
              <a:ext uri="{28A0092B-C50C-407E-A947-70E740481C1C}">
                <a14:useLocalDpi xmlns:a14="http://schemas.microsoft.com/office/drawing/2010/main" val="0"/>
              </a:ext>
            </a:extLst>
          </a:blip>
          <a:srcRect/>
          <a:stretch>
            <a:fillRect/>
          </a:stretch>
        </p:blipFill>
        <p:spPr bwMode="auto">
          <a:xfrm>
            <a:off x="4856846" y="1936750"/>
            <a:ext cx="2848948" cy="12827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up)">
                                      <p:cBhvr>
                                        <p:cTn id="15" dur="500"/>
                                        <p:tgtEl>
                                          <p:spTgt spid="1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wipe(left)">
                                      <p:cBhvr>
                                        <p:cTn id="19" dur="500"/>
                                        <p:tgtEl>
                                          <p:spTgt spid="3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wipe(left)">
                                      <p:cBhvr>
                                        <p:cTn id="23" dur="500"/>
                                        <p:tgtEl>
                                          <p:spTgt spid="29"/>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wipe(up)">
                                      <p:cBhvr>
                                        <p:cTn id="2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29" grpId="0"/>
      <p:bldP spid="3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705600"/>
            <a:ext cx="12192000" cy="180000"/>
          </a:xfrm>
          <a:prstGeom prst="rect">
            <a:avLst/>
          </a:prstGeom>
          <a:solidFill>
            <a:srgbClr val="C7C5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nvSpPr>
        <p:spPr>
          <a:xfrm>
            <a:off x="1366037" y="241629"/>
            <a:ext cx="5136482" cy="523220"/>
          </a:xfrm>
          <a:prstGeom prst="rect">
            <a:avLst/>
          </a:prstGeom>
          <a:noFill/>
        </p:spPr>
        <p:txBody>
          <a:bodyPr wrap="square" rtlCol="0">
            <a:spAutoFit/>
          </a:bodyPr>
          <a:lstStyle/>
          <a:p>
            <a:r>
              <a:rPr lang="zh-CN" altLang="en-US" sz="2800" dirty="0" smtClean="0">
                <a:latin typeface="黑体" panose="02010609060101010101" pitchFamily="49" charset="-122"/>
                <a:ea typeface="黑体" panose="02010609060101010101" pitchFamily="49" charset="-122"/>
              </a:rPr>
              <a:t>一个部署图实例</a:t>
            </a:r>
            <a:endParaRPr lang="zh-CN" altLang="en-US" sz="2800" dirty="0">
              <a:latin typeface="黑体" panose="02010609060101010101" pitchFamily="49" charset="-122"/>
              <a:ea typeface="黑体" panose="02010609060101010101" pitchFamily="49" charset="-122"/>
            </a:endParaRPr>
          </a:p>
        </p:txBody>
      </p:sp>
      <p:sp>
        <p:nvSpPr>
          <p:cNvPr id="3" name="AutoShape 1" descr="\\"/>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3074" name="Picture 2" descr="C:\Users\金志超\Desktop\QQ图片20171112165607.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57387" y="1522639"/>
            <a:ext cx="8277225" cy="4038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omb/>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402304" y="241629"/>
            <a:ext cx="5136482" cy="523220"/>
          </a:xfrm>
          <a:prstGeom prst="rect">
            <a:avLst/>
          </a:prstGeom>
          <a:noFill/>
        </p:spPr>
        <p:txBody>
          <a:bodyPr wrap="square" rtlCol="0">
            <a:spAutoFit/>
          </a:bodyPr>
          <a:lstStyle/>
          <a:p>
            <a:r>
              <a:rPr lang="zh-CN" altLang="en-US" sz="2800" dirty="0" smtClean="0">
                <a:latin typeface="黑体" panose="02010609060101010101" pitchFamily="49" charset="-122"/>
                <a:ea typeface="黑体" panose="02010609060101010101" pitchFamily="49" charset="-122"/>
              </a:rPr>
              <a:t>参考资料</a:t>
            </a:r>
            <a:endParaRPr lang="zh-CN" altLang="en-US" sz="2800" dirty="0">
              <a:latin typeface="黑体" panose="02010609060101010101" pitchFamily="49" charset="-122"/>
              <a:ea typeface="黑体" panose="02010609060101010101" pitchFamily="49" charset="-122"/>
            </a:endParaRPr>
          </a:p>
        </p:txBody>
      </p:sp>
      <p:sp>
        <p:nvSpPr>
          <p:cNvPr id="48" name="文本框 5"/>
          <p:cNvSpPr txBox="1"/>
          <p:nvPr/>
        </p:nvSpPr>
        <p:spPr>
          <a:xfrm>
            <a:off x="2673290" y="1796701"/>
            <a:ext cx="5136482" cy="2030095"/>
          </a:xfrm>
          <a:prstGeom prst="rect">
            <a:avLst/>
          </a:prstGeom>
          <a:noFill/>
        </p:spPr>
        <p:txBody>
          <a:bodyPr wrap="square" rtlCol="0">
            <a:spAutoFit/>
          </a:bodyPr>
          <a:lstStyle/>
          <a:p>
            <a:pPr>
              <a:lnSpc>
                <a:spcPct val="150000"/>
              </a:lnSpc>
            </a:pPr>
            <a:r>
              <a:rPr lang="en-US" altLang="zh-CN" sz="2800" dirty="0" smtClean="0">
                <a:latin typeface="黑体" panose="02010609060101010101" pitchFamily="49" charset="-122"/>
                <a:ea typeface="黑体" panose="02010609060101010101" pitchFamily="49" charset="-122"/>
              </a:rPr>
              <a:t>UML2</a:t>
            </a:r>
            <a:r>
              <a:rPr lang="zh-CN" altLang="en-US" sz="2800" dirty="0" smtClean="0">
                <a:latin typeface="黑体" panose="02010609060101010101" pitchFamily="49" charset="-122"/>
                <a:ea typeface="黑体" panose="02010609060101010101" pitchFamily="49" charset="-122"/>
              </a:rPr>
              <a:t>基础、建模与设计教程</a:t>
            </a:r>
            <a:endParaRPr lang="en-US" altLang="zh-CN" sz="2800" dirty="0" smtClean="0">
              <a:latin typeface="黑体" panose="02010609060101010101" pitchFamily="49" charset="-122"/>
              <a:ea typeface="黑体" panose="02010609060101010101" pitchFamily="49" charset="-122"/>
            </a:endParaRPr>
          </a:p>
          <a:p>
            <a:pPr>
              <a:lnSpc>
                <a:spcPct val="150000"/>
              </a:lnSpc>
            </a:pPr>
            <a:r>
              <a:rPr lang="en-US" altLang="zh-CN" sz="2800" dirty="0" smtClean="0">
                <a:latin typeface="黑体" panose="02010609060101010101" pitchFamily="49" charset="-122"/>
                <a:ea typeface="黑体" panose="02010609060101010101" pitchFamily="49" charset="-122"/>
              </a:rPr>
              <a:t>CSDN</a:t>
            </a:r>
            <a:r>
              <a:rPr lang="zh-CN" altLang="en-US" sz="2800" dirty="0" smtClean="0">
                <a:latin typeface="黑体" panose="02010609060101010101" pitchFamily="49" charset="-122"/>
                <a:ea typeface="黑体" panose="02010609060101010101" pitchFamily="49" charset="-122"/>
              </a:rPr>
              <a:t>博客关于图的</a:t>
            </a:r>
            <a:endParaRPr lang="en-US" altLang="zh-CN" sz="2800" dirty="0" smtClean="0">
              <a:latin typeface="黑体" panose="02010609060101010101" pitchFamily="49" charset="-122"/>
              <a:ea typeface="黑体" panose="02010609060101010101" pitchFamily="49" charset="-122"/>
            </a:endParaRPr>
          </a:p>
          <a:p>
            <a:pPr>
              <a:lnSpc>
                <a:spcPct val="150000"/>
              </a:lnSpc>
            </a:pPr>
            <a:r>
              <a:rPr lang="zh-CN" altLang="en-US" sz="2800" dirty="0">
                <a:latin typeface="黑体" panose="02010609060101010101" pitchFamily="49" charset="-122"/>
                <a:ea typeface="黑体" panose="02010609060101010101" pitchFamily="49" charset="-122"/>
              </a:rPr>
              <a:t>百度文库</a:t>
            </a:r>
            <a:endParaRPr lang="zh-CN" altLang="en-US" sz="2800" dirty="0">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392779" y="242264"/>
            <a:ext cx="5136482" cy="521970"/>
          </a:xfrm>
          <a:prstGeom prst="rect">
            <a:avLst/>
          </a:prstGeom>
          <a:noFill/>
        </p:spPr>
        <p:txBody>
          <a:bodyPr wrap="square" rtlCol="0">
            <a:spAutoFit/>
          </a:bodyPr>
          <a:lstStyle/>
          <a:p>
            <a:r>
              <a:rPr lang="zh-CN" altLang="en-US" sz="2800" dirty="0" smtClean="0">
                <a:latin typeface="黑体" panose="02010609060101010101" pitchFamily="49" charset="-122"/>
                <a:ea typeface="黑体" panose="02010609060101010101" pitchFamily="49" charset="-122"/>
              </a:rPr>
              <a:t>小组分工及绩效</a:t>
            </a:r>
            <a:endParaRPr lang="zh-CN" altLang="en-US" sz="2800" dirty="0" smtClean="0">
              <a:latin typeface="黑体" panose="02010609060101010101" pitchFamily="49" charset="-122"/>
              <a:ea typeface="黑体" panose="02010609060101010101" pitchFamily="49" charset="-122"/>
            </a:endParaRPr>
          </a:p>
        </p:txBody>
      </p:sp>
      <p:sp>
        <p:nvSpPr>
          <p:cNvPr id="48" name="文本框 5"/>
          <p:cNvSpPr txBox="1"/>
          <p:nvPr/>
        </p:nvSpPr>
        <p:spPr>
          <a:xfrm>
            <a:off x="2809240" y="1830705"/>
            <a:ext cx="7216140" cy="3322955"/>
          </a:xfrm>
          <a:prstGeom prst="rect">
            <a:avLst/>
          </a:prstGeom>
          <a:noFill/>
        </p:spPr>
        <p:txBody>
          <a:bodyPr wrap="square" rtlCol="0">
            <a:spAutoFit/>
          </a:bodyPr>
          <a:lstStyle/>
          <a:p>
            <a:pPr>
              <a:lnSpc>
                <a:spcPct val="150000"/>
              </a:lnSpc>
            </a:pPr>
            <a:r>
              <a:rPr lang="zh-CN" altLang="en-US" sz="2800" dirty="0">
                <a:latin typeface="黑体" panose="02010609060101010101" pitchFamily="49" charset="-122"/>
                <a:ea typeface="黑体" panose="02010609060101010101" pitchFamily="49" charset="-122"/>
              </a:rPr>
              <a:t>金</a:t>
            </a:r>
            <a:r>
              <a:rPr lang="zh-CN" altLang="en-US" sz="2800" dirty="0" smtClean="0">
                <a:latin typeface="黑体" panose="02010609060101010101" pitchFamily="49" charset="-122"/>
                <a:ea typeface="黑体" panose="02010609060101010101" pitchFamily="49" charset="-122"/>
              </a:rPr>
              <a:t>志超 </a:t>
            </a:r>
            <a:r>
              <a:rPr lang="en-US" altLang="zh-CN" sz="2800" dirty="0" smtClean="0">
                <a:latin typeface="黑体" panose="02010609060101010101" pitchFamily="49" charset="-122"/>
                <a:ea typeface="黑体" panose="02010609060101010101" pitchFamily="49" charset="-122"/>
              </a:rPr>
              <a:t>- PPT</a:t>
            </a:r>
            <a:r>
              <a:rPr lang="zh-CN" altLang="en-US" sz="2800" dirty="0" smtClean="0">
                <a:latin typeface="黑体" panose="02010609060101010101" pitchFamily="49" charset="-122"/>
                <a:ea typeface="黑体" panose="02010609060101010101" pitchFamily="49" charset="-122"/>
              </a:rPr>
              <a:t>制作 </a:t>
            </a:r>
            <a:r>
              <a:rPr lang="en-US" altLang="zh-CN" sz="2800" dirty="0" smtClean="0">
                <a:latin typeface="黑体" panose="02010609060101010101" pitchFamily="49" charset="-122"/>
                <a:ea typeface="黑体" panose="02010609060101010101" pitchFamily="49" charset="-122"/>
              </a:rPr>
              <a:t>9.0</a:t>
            </a:r>
            <a:endParaRPr lang="en-US" altLang="zh-CN" sz="2800" dirty="0" smtClean="0">
              <a:latin typeface="黑体" panose="02010609060101010101" pitchFamily="49" charset="-122"/>
              <a:ea typeface="黑体" panose="02010609060101010101" pitchFamily="49" charset="-122"/>
            </a:endParaRPr>
          </a:p>
          <a:p>
            <a:pPr>
              <a:lnSpc>
                <a:spcPct val="150000"/>
              </a:lnSpc>
            </a:pPr>
            <a:r>
              <a:rPr lang="zh-CN" altLang="en-US" sz="2800" dirty="0" smtClean="0">
                <a:latin typeface="黑体" panose="02010609060101010101" pitchFamily="49" charset="-122"/>
                <a:ea typeface="黑体" panose="02010609060101010101" pitchFamily="49" charset="-122"/>
              </a:rPr>
              <a:t>林康 </a:t>
            </a:r>
            <a:r>
              <a:rPr lang="en-US" altLang="zh-CN" sz="2800" dirty="0" smtClean="0">
                <a:latin typeface="黑体" panose="02010609060101010101" pitchFamily="49" charset="-122"/>
                <a:ea typeface="黑体" panose="02010609060101010101" pitchFamily="49" charset="-122"/>
              </a:rPr>
              <a:t>- </a:t>
            </a:r>
            <a:r>
              <a:rPr lang="zh-CN" altLang="en-US" sz="2800" dirty="0" smtClean="0">
                <a:latin typeface="黑体" panose="02010609060101010101" pitchFamily="49" charset="-122"/>
                <a:ea typeface="黑体" panose="02010609060101010101" pitchFamily="49" charset="-122"/>
              </a:rPr>
              <a:t>资料查找 </a:t>
            </a:r>
            <a:r>
              <a:rPr lang="en-US" altLang="zh-CN" sz="2800" dirty="0" smtClean="0">
                <a:latin typeface="黑体" panose="02010609060101010101" pitchFamily="49" charset="-122"/>
                <a:ea typeface="黑体" panose="02010609060101010101" pitchFamily="49" charset="-122"/>
              </a:rPr>
              <a:t>8.6</a:t>
            </a:r>
            <a:endParaRPr lang="en-US" altLang="zh-CN" sz="2800" dirty="0" smtClean="0">
              <a:latin typeface="黑体" panose="02010609060101010101" pitchFamily="49" charset="-122"/>
              <a:ea typeface="黑体" panose="02010609060101010101" pitchFamily="49" charset="-122"/>
            </a:endParaRPr>
          </a:p>
          <a:p>
            <a:pPr>
              <a:lnSpc>
                <a:spcPct val="150000"/>
              </a:lnSpc>
            </a:pPr>
            <a:r>
              <a:rPr lang="zh-CN" altLang="en-US" sz="2800" dirty="0" smtClean="0">
                <a:latin typeface="黑体" panose="02010609060101010101" pitchFamily="49" charset="-122"/>
                <a:ea typeface="黑体" panose="02010609060101010101" pitchFamily="49" charset="-122"/>
              </a:rPr>
              <a:t>韩佳鑫</a:t>
            </a:r>
            <a:r>
              <a:rPr lang="en-US" altLang="zh-CN" sz="2800" dirty="0" smtClean="0">
                <a:latin typeface="黑体" panose="02010609060101010101" pitchFamily="49" charset="-122"/>
                <a:ea typeface="黑体" panose="02010609060101010101" pitchFamily="49" charset="-122"/>
              </a:rPr>
              <a:t> - </a:t>
            </a:r>
            <a:r>
              <a:rPr lang="zh-CN" altLang="en-US" sz="2800" dirty="0" smtClean="0">
                <a:latin typeface="黑体" panose="02010609060101010101" pitchFamily="49" charset="-122"/>
                <a:ea typeface="黑体" panose="02010609060101010101" pitchFamily="49" charset="-122"/>
              </a:rPr>
              <a:t>用例图、类图绘制 </a:t>
            </a:r>
            <a:r>
              <a:rPr lang="en-US" altLang="zh-CN" sz="2800" dirty="0" smtClean="0">
                <a:latin typeface="黑体" panose="02010609060101010101" pitchFamily="49" charset="-122"/>
                <a:ea typeface="黑体" panose="02010609060101010101" pitchFamily="49" charset="-122"/>
              </a:rPr>
              <a:t>8.8</a:t>
            </a:r>
            <a:endParaRPr lang="en-US" altLang="zh-CN" sz="2800" dirty="0" smtClean="0">
              <a:latin typeface="黑体" panose="02010609060101010101" pitchFamily="49" charset="-122"/>
              <a:ea typeface="黑体" panose="02010609060101010101" pitchFamily="49" charset="-122"/>
            </a:endParaRPr>
          </a:p>
          <a:p>
            <a:pPr>
              <a:lnSpc>
                <a:spcPct val="150000"/>
              </a:lnSpc>
            </a:pPr>
            <a:r>
              <a:rPr lang="zh-CN" altLang="en-US" sz="2800" dirty="0">
                <a:latin typeface="黑体" panose="02010609060101010101" pitchFamily="49" charset="-122"/>
                <a:ea typeface="黑体" panose="02010609060101010101" pitchFamily="49" charset="-122"/>
              </a:rPr>
              <a:t>胡泽</a:t>
            </a:r>
            <a:r>
              <a:rPr lang="zh-CN" altLang="en-US" sz="2800" dirty="0" smtClean="0">
                <a:latin typeface="黑体" panose="02010609060101010101" pitchFamily="49" charset="-122"/>
                <a:ea typeface="黑体" panose="02010609060101010101" pitchFamily="49" charset="-122"/>
              </a:rPr>
              <a:t>宇 </a:t>
            </a:r>
            <a:r>
              <a:rPr lang="en-US" altLang="zh-CN" sz="2800" dirty="0" smtClean="0">
                <a:latin typeface="黑体" panose="02010609060101010101" pitchFamily="49" charset="-122"/>
                <a:ea typeface="黑体" panose="02010609060101010101" pitchFamily="49" charset="-122"/>
              </a:rPr>
              <a:t>- </a:t>
            </a:r>
            <a:r>
              <a:rPr lang="zh-CN" altLang="en-US" sz="2800" dirty="0" smtClean="0">
                <a:latin typeface="黑体" panose="02010609060101010101" pitchFamily="49" charset="-122"/>
                <a:ea typeface="黑体" panose="02010609060101010101" pitchFamily="49" charset="-122"/>
              </a:rPr>
              <a:t>构件图、部署图绘制 </a:t>
            </a:r>
            <a:r>
              <a:rPr lang="en-US" altLang="zh-CN" sz="2800" dirty="0" smtClean="0">
                <a:latin typeface="黑体" panose="02010609060101010101" pitchFamily="49" charset="-122"/>
                <a:ea typeface="黑体" panose="02010609060101010101" pitchFamily="49" charset="-122"/>
              </a:rPr>
              <a:t>8.7</a:t>
            </a:r>
            <a:endParaRPr lang="en-US" altLang="zh-CN" sz="2800" dirty="0" smtClean="0">
              <a:latin typeface="黑体" panose="02010609060101010101" pitchFamily="49" charset="-122"/>
              <a:ea typeface="黑体" panose="02010609060101010101" pitchFamily="49" charset="-122"/>
            </a:endParaRPr>
          </a:p>
          <a:p>
            <a:pPr>
              <a:lnSpc>
                <a:spcPct val="150000"/>
              </a:lnSpc>
            </a:pPr>
            <a:r>
              <a:rPr lang="zh-CN" altLang="en-US" sz="2800" dirty="0" smtClean="0">
                <a:latin typeface="黑体" panose="02010609060101010101" pitchFamily="49" charset="-122"/>
                <a:ea typeface="黑体" panose="02010609060101010101" pitchFamily="49" charset="-122"/>
              </a:rPr>
              <a:t>葛鑫志 </a:t>
            </a:r>
            <a:r>
              <a:rPr lang="en-US" altLang="zh-CN" sz="2800" dirty="0" smtClean="0">
                <a:latin typeface="黑体" panose="02010609060101010101" pitchFamily="49" charset="-122"/>
                <a:ea typeface="黑体" panose="02010609060101010101" pitchFamily="49" charset="-122"/>
              </a:rPr>
              <a:t>- </a:t>
            </a:r>
            <a:r>
              <a:rPr lang="zh-CN" altLang="en-US" sz="2800" dirty="0" smtClean="0">
                <a:latin typeface="黑体" panose="02010609060101010101" pitchFamily="49" charset="-122"/>
                <a:ea typeface="黑体" panose="02010609060101010101" pitchFamily="49" charset="-122"/>
              </a:rPr>
              <a:t>状态图、协作图、顺序图绘制 </a:t>
            </a:r>
            <a:r>
              <a:rPr lang="en-US" altLang="zh-CN" sz="2800" dirty="0" smtClean="0">
                <a:latin typeface="黑体" panose="02010609060101010101" pitchFamily="49" charset="-122"/>
                <a:ea typeface="黑体" panose="02010609060101010101" pitchFamily="49" charset="-122"/>
              </a:rPr>
              <a:t>8.9</a:t>
            </a:r>
            <a:endParaRPr lang="en-US" altLang="zh-CN" sz="2800" dirty="0" smtClean="0">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rot="1320000">
            <a:off x="3597399" y="666070"/>
            <a:ext cx="5374594" cy="4630173"/>
            <a:chOff x="3404893" y="666070"/>
            <a:chExt cx="5374594" cy="4630173"/>
          </a:xfrm>
        </p:grpSpPr>
        <p:sp>
          <p:nvSpPr>
            <p:cNvPr id="5" name="等腰三角形 4"/>
            <p:cNvSpPr/>
            <p:nvPr/>
          </p:nvSpPr>
          <p:spPr>
            <a:xfrm>
              <a:off x="3466513" y="704830"/>
              <a:ext cx="5258974" cy="4533598"/>
            </a:xfrm>
            <a:prstGeom prst="triangle">
              <a:avLst/>
            </a:prstGeom>
            <a:noFill/>
            <a:ln w="1270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6049620" y="666070"/>
              <a:ext cx="108000" cy="108000"/>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3404893" y="5188243"/>
              <a:ext cx="108000" cy="108000"/>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8671487" y="5188243"/>
              <a:ext cx="108000" cy="108000"/>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4034971" y="1530614"/>
            <a:ext cx="4122058" cy="4122058"/>
            <a:chOff x="4034971" y="1530614"/>
            <a:chExt cx="4122058" cy="4122058"/>
          </a:xfrm>
        </p:grpSpPr>
        <p:sp>
          <p:nvSpPr>
            <p:cNvPr id="10" name="椭圆 9"/>
            <p:cNvSpPr/>
            <p:nvPr/>
          </p:nvSpPr>
          <p:spPr>
            <a:xfrm>
              <a:off x="4034971" y="1530614"/>
              <a:ext cx="4122058" cy="4122058"/>
            </a:xfrm>
            <a:prstGeom prst="ellipse">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5201982" y="2405932"/>
              <a:ext cx="2017486" cy="1323439"/>
            </a:xfrm>
            <a:prstGeom prst="rect">
              <a:avLst/>
            </a:prstGeom>
            <a:noFill/>
          </p:spPr>
          <p:txBody>
            <a:bodyPr wrap="square" rtlCol="0">
              <a:spAutoFit/>
            </a:bodyPr>
            <a:lstStyle/>
            <a:p>
              <a:r>
                <a:rPr lang="en-US" altLang="zh-CN" sz="8000" dirty="0" smtClean="0">
                  <a:solidFill>
                    <a:schemeClr val="bg1"/>
                  </a:solidFill>
                  <a:latin typeface="Agency FB" panose="020B0503020202020204" pitchFamily="34" charset="0"/>
                </a:rPr>
                <a:t>2017</a:t>
              </a:r>
              <a:endParaRPr lang="zh-CN" altLang="en-US" sz="8000" dirty="0">
                <a:solidFill>
                  <a:schemeClr val="bg1"/>
                </a:solidFill>
                <a:latin typeface="Agency FB" panose="020B0503020202020204" pitchFamily="34" charset="0"/>
              </a:endParaRPr>
            </a:p>
          </p:txBody>
        </p:sp>
        <p:cxnSp>
          <p:nvCxnSpPr>
            <p:cNvPr id="12" name="直接连接符 11"/>
            <p:cNvCxnSpPr/>
            <p:nvPr/>
          </p:nvCxnSpPr>
          <p:spPr>
            <a:xfrm>
              <a:off x="4892994" y="3790381"/>
              <a:ext cx="238621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4417791" y="3729370"/>
              <a:ext cx="3336615" cy="1015663"/>
            </a:xfrm>
            <a:prstGeom prst="rect">
              <a:avLst/>
            </a:prstGeom>
            <a:noFill/>
          </p:spPr>
          <p:txBody>
            <a:bodyPr wrap="square" rtlCol="0">
              <a:spAutoFit/>
            </a:bodyPr>
            <a:lstStyle/>
            <a:p>
              <a:r>
                <a:rPr lang="zh-CN" altLang="en-US" sz="6000" dirty="0" smtClean="0">
                  <a:solidFill>
                    <a:schemeClr val="bg1"/>
                  </a:solidFill>
                  <a:latin typeface="黑体" panose="02010609060101010101" pitchFamily="49" charset="-122"/>
                  <a:ea typeface="黑体" panose="02010609060101010101" pitchFamily="49" charset="-122"/>
                </a:rPr>
                <a:t>感谢欣赏</a:t>
              </a:r>
              <a:endParaRPr lang="zh-CN" altLang="en-US" sz="6000" dirty="0">
                <a:solidFill>
                  <a:schemeClr val="bg1"/>
                </a:solidFill>
                <a:latin typeface="黑体" panose="02010609060101010101" pitchFamily="49" charset="-122"/>
                <a:ea typeface="黑体" panose="02010609060101010101" pitchFamily="49" charset="-122"/>
              </a:endParaRPr>
            </a:p>
          </p:txBody>
        </p:sp>
      </p:grpSp>
      <p:grpSp>
        <p:nvGrpSpPr>
          <p:cNvPr id="14" name="组合 13"/>
          <p:cNvGrpSpPr/>
          <p:nvPr/>
        </p:nvGrpSpPr>
        <p:grpSpPr>
          <a:xfrm>
            <a:off x="1032060" y="5022216"/>
            <a:ext cx="753746" cy="734645"/>
            <a:chOff x="1032060" y="5022216"/>
            <a:chExt cx="753746" cy="734645"/>
          </a:xfrm>
        </p:grpSpPr>
        <p:sp>
          <p:nvSpPr>
            <p:cNvPr id="15" name="等腰三角形 14"/>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等腰三角形 16"/>
          <p:cNvSpPr/>
          <p:nvPr/>
        </p:nvSpPr>
        <p:spPr>
          <a:xfrm rot="16200000" flipH="1" flipV="1">
            <a:off x="10561436" y="2089522"/>
            <a:ext cx="466193" cy="401891"/>
          </a:xfrm>
          <a:prstGeom prst="triangle">
            <a:avLst/>
          </a:prstGeom>
          <a:solidFill>
            <a:srgbClr val="C75050"/>
          </a:solid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rot="5400000" flipV="1">
            <a:off x="10835395" y="2837059"/>
            <a:ext cx="312202" cy="269140"/>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20034423" flipH="1" flipV="1">
            <a:off x="10265617" y="3528425"/>
            <a:ext cx="466193" cy="40189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3050067" flipH="1" flipV="1">
            <a:off x="1101977" y="3288413"/>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out)">
                                      <p:cBhvr>
                                        <p:cTn id="7" dur="1250"/>
                                        <p:tgtEl>
                                          <p:spTgt spid="9"/>
                                        </p:tgtEl>
                                      </p:cBhvr>
                                    </p:animEffect>
                                  </p:childTnLst>
                                </p:cTn>
                              </p:par>
                            </p:childTnLst>
                          </p:cTn>
                        </p:par>
                        <p:par>
                          <p:cTn id="8" fill="hold">
                            <p:stCondLst>
                              <p:cond delay="1500"/>
                            </p:stCondLst>
                            <p:childTnLst>
                              <p:par>
                                <p:cTn id="9" presetID="49" presetClass="entr" presetSubtype="0" decel="10000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800" fill="hold"/>
                                        <p:tgtEl>
                                          <p:spTgt spid="4"/>
                                        </p:tgtEl>
                                        <p:attrNameLst>
                                          <p:attrName>ppt_w</p:attrName>
                                        </p:attrNameLst>
                                      </p:cBhvr>
                                      <p:tavLst>
                                        <p:tav tm="0">
                                          <p:val>
                                            <p:fltVal val="0"/>
                                          </p:val>
                                        </p:tav>
                                        <p:tav tm="100000">
                                          <p:val>
                                            <p:strVal val="#ppt_w"/>
                                          </p:val>
                                        </p:tav>
                                      </p:tavLst>
                                    </p:anim>
                                    <p:anim calcmode="lin" valueType="num">
                                      <p:cBhvr>
                                        <p:cTn id="12" dur="800" fill="hold"/>
                                        <p:tgtEl>
                                          <p:spTgt spid="4"/>
                                        </p:tgtEl>
                                        <p:attrNameLst>
                                          <p:attrName>ppt_h</p:attrName>
                                        </p:attrNameLst>
                                      </p:cBhvr>
                                      <p:tavLst>
                                        <p:tav tm="0">
                                          <p:val>
                                            <p:fltVal val="0"/>
                                          </p:val>
                                        </p:tav>
                                        <p:tav tm="100000">
                                          <p:val>
                                            <p:strVal val="#ppt_h"/>
                                          </p:val>
                                        </p:tav>
                                      </p:tavLst>
                                    </p:anim>
                                    <p:anim calcmode="lin" valueType="num">
                                      <p:cBhvr>
                                        <p:cTn id="13" dur="800" fill="hold"/>
                                        <p:tgtEl>
                                          <p:spTgt spid="4"/>
                                        </p:tgtEl>
                                        <p:attrNameLst>
                                          <p:attrName>style.rotation</p:attrName>
                                        </p:attrNameLst>
                                      </p:cBhvr>
                                      <p:tavLst>
                                        <p:tav tm="0">
                                          <p:val>
                                            <p:fltVal val="360"/>
                                          </p:val>
                                        </p:tav>
                                        <p:tav tm="100000">
                                          <p:val>
                                            <p:fltVal val="0"/>
                                          </p:val>
                                        </p:tav>
                                      </p:tavLst>
                                    </p:anim>
                                    <p:animEffect transition="in" filter="fade">
                                      <p:cBhvr>
                                        <p:cTn id="14" dur="800"/>
                                        <p:tgtEl>
                                          <p:spTgt spid="4"/>
                                        </p:tgtEl>
                                      </p:cBhvr>
                                    </p:animEffect>
                                  </p:childTnLst>
                                </p:cTn>
                              </p:par>
                            </p:childTnLst>
                          </p:cTn>
                        </p:par>
                        <p:par>
                          <p:cTn id="15" fill="hold">
                            <p:stCondLst>
                              <p:cond delay="2500"/>
                            </p:stCondLst>
                            <p:childTnLst>
                              <p:par>
                                <p:cTn id="16" presetID="49" presetClass="entr" presetSubtype="0" decel="100000"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anim calcmode="lin" valueType="num">
                                      <p:cBhvr>
                                        <p:cTn id="18" dur="800" fill="hold"/>
                                        <p:tgtEl>
                                          <p:spTgt spid="17"/>
                                        </p:tgtEl>
                                        <p:attrNameLst>
                                          <p:attrName>ppt_w</p:attrName>
                                        </p:attrNameLst>
                                      </p:cBhvr>
                                      <p:tavLst>
                                        <p:tav tm="0">
                                          <p:val>
                                            <p:fltVal val="0"/>
                                          </p:val>
                                        </p:tav>
                                        <p:tav tm="100000">
                                          <p:val>
                                            <p:strVal val="#ppt_w"/>
                                          </p:val>
                                        </p:tav>
                                      </p:tavLst>
                                    </p:anim>
                                    <p:anim calcmode="lin" valueType="num">
                                      <p:cBhvr>
                                        <p:cTn id="19" dur="800" fill="hold"/>
                                        <p:tgtEl>
                                          <p:spTgt spid="17"/>
                                        </p:tgtEl>
                                        <p:attrNameLst>
                                          <p:attrName>ppt_h</p:attrName>
                                        </p:attrNameLst>
                                      </p:cBhvr>
                                      <p:tavLst>
                                        <p:tav tm="0">
                                          <p:val>
                                            <p:fltVal val="0"/>
                                          </p:val>
                                        </p:tav>
                                        <p:tav tm="100000">
                                          <p:val>
                                            <p:strVal val="#ppt_h"/>
                                          </p:val>
                                        </p:tav>
                                      </p:tavLst>
                                    </p:anim>
                                    <p:anim calcmode="lin" valueType="num">
                                      <p:cBhvr>
                                        <p:cTn id="20" dur="800" fill="hold"/>
                                        <p:tgtEl>
                                          <p:spTgt spid="17"/>
                                        </p:tgtEl>
                                        <p:attrNameLst>
                                          <p:attrName>style.rotation</p:attrName>
                                        </p:attrNameLst>
                                      </p:cBhvr>
                                      <p:tavLst>
                                        <p:tav tm="0">
                                          <p:val>
                                            <p:fltVal val="360"/>
                                          </p:val>
                                        </p:tav>
                                        <p:tav tm="100000">
                                          <p:val>
                                            <p:fltVal val="0"/>
                                          </p:val>
                                        </p:tav>
                                      </p:tavLst>
                                    </p:anim>
                                    <p:animEffect transition="in" filter="fade">
                                      <p:cBhvr>
                                        <p:cTn id="21" dur="800"/>
                                        <p:tgtEl>
                                          <p:spTgt spid="17"/>
                                        </p:tgtEl>
                                      </p:cBhvr>
                                    </p:animEffect>
                                  </p:childTnLst>
                                </p:cTn>
                              </p:par>
                              <p:par>
                                <p:cTn id="22" presetID="49" presetClass="entr" presetSubtype="0" decel="10000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p:cTn id="24" dur="800" fill="hold"/>
                                        <p:tgtEl>
                                          <p:spTgt spid="18"/>
                                        </p:tgtEl>
                                        <p:attrNameLst>
                                          <p:attrName>ppt_w</p:attrName>
                                        </p:attrNameLst>
                                      </p:cBhvr>
                                      <p:tavLst>
                                        <p:tav tm="0">
                                          <p:val>
                                            <p:fltVal val="0"/>
                                          </p:val>
                                        </p:tav>
                                        <p:tav tm="100000">
                                          <p:val>
                                            <p:strVal val="#ppt_w"/>
                                          </p:val>
                                        </p:tav>
                                      </p:tavLst>
                                    </p:anim>
                                    <p:anim calcmode="lin" valueType="num">
                                      <p:cBhvr>
                                        <p:cTn id="25" dur="800" fill="hold"/>
                                        <p:tgtEl>
                                          <p:spTgt spid="18"/>
                                        </p:tgtEl>
                                        <p:attrNameLst>
                                          <p:attrName>ppt_h</p:attrName>
                                        </p:attrNameLst>
                                      </p:cBhvr>
                                      <p:tavLst>
                                        <p:tav tm="0">
                                          <p:val>
                                            <p:fltVal val="0"/>
                                          </p:val>
                                        </p:tav>
                                        <p:tav tm="100000">
                                          <p:val>
                                            <p:strVal val="#ppt_h"/>
                                          </p:val>
                                        </p:tav>
                                      </p:tavLst>
                                    </p:anim>
                                    <p:anim calcmode="lin" valueType="num">
                                      <p:cBhvr>
                                        <p:cTn id="26" dur="800" fill="hold"/>
                                        <p:tgtEl>
                                          <p:spTgt spid="18"/>
                                        </p:tgtEl>
                                        <p:attrNameLst>
                                          <p:attrName>style.rotation</p:attrName>
                                        </p:attrNameLst>
                                      </p:cBhvr>
                                      <p:tavLst>
                                        <p:tav tm="0">
                                          <p:val>
                                            <p:fltVal val="360"/>
                                          </p:val>
                                        </p:tav>
                                        <p:tav tm="100000">
                                          <p:val>
                                            <p:fltVal val="0"/>
                                          </p:val>
                                        </p:tav>
                                      </p:tavLst>
                                    </p:anim>
                                    <p:animEffect transition="in" filter="fade">
                                      <p:cBhvr>
                                        <p:cTn id="27" dur="800"/>
                                        <p:tgtEl>
                                          <p:spTgt spid="18"/>
                                        </p:tgtEl>
                                      </p:cBhvr>
                                    </p:animEffect>
                                  </p:childTnLst>
                                </p:cTn>
                              </p:par>
                              <p:par>
                                <p:cTn id="28" presetID="49" presetClass="entr" presetSubtype="0" decel="100000"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 calcmode="lin" valueType="num">
                                      <p:cBhvr>
                                        <p:cTn id="30" dur="800" fill="hold"/>
                                        <p:tgtEl>
                                          <p:spTgt spid="19"/>
                                        </p:tgtEl>
                                        <p:attrNameLst>
                                          <p:attrName>ppt_w</p:attrName>
                                        </p:attrNameLst>
                                      </p:cBhvr>
                                      <p:tavLst>
                                        <p:tav tm="0">
                                          <p:val>
                                            <p:fltVal val="0"/>
                                          </p:val>
                                        </p:tav>
                                        <p:tav tm="100000">
                                          <p:val>
                                            <p:strVal val="#ppt_w"/>
                                          </p:val>
                                        </p:tav>
                                      </p:tavLst>
                                    </p:anim>
                                    <p:anim calcmode="lin" valueType="num">
                                      <p:cBhvr>
                                        <p:cTn id="31" dur="800" fill="hold"/>
                                        <p:tgtEl>
                                          <p:spTgt spid="19"/>
                                        </p:tgtEl>
                                        <p:attrNameLst>
                                          <p:attrName>ppt_h</p:attrName>
                                        </p:attrNameLst>
                                      </p:cBhvr>
                                      <p:tavLst>
                                        <p:tav tm="0">
                                          <p:val>
                                            <p:fltVal val="0"/>
                                          </p:val>
                                        </p:tav>
                                        <p:tav tm="100000">
                                          <p:val>
                                            <p:strVal val="#ppt_h"/>
                                          </p:val>
                                        </p:tav>
                                      </p:tavLst>
                                    </p:anim>
                                    <p:anim calcmode="lin" valueType="num">
                                      <p:cBhvr>
                                        <p:cTn id="32" dur="800" fill="hold"/>
                                        <p:tgtEl>
                                          <p:spTgt spid="19"/>
                                        </p:tgtEl>
                                        <p:attrNameLst>
                                          <p:attrName>style.rotation</p:attrName>
                                        </p:attrNameLst>
                                      </p:cBhvr>
                                      <p:tavLst>
                                        <p:tav tm="0">
                                          <p:val>
                                            <p:fltVal val="360"/>
                                          </p:val>
                                        </p:tav>
                                        <p:tav tm="100000">
                                          <p:val>
                                            <p:fltVal val="0"/>
                                          </p:val>
                                        </p:tav>
                                      </p:tavLst>
                                    </p:anim>
                                    <p:animEffect transition="in" filter="fade">
                                      <p:cBhvr>
                                        <p:cTn id="33" dur="800"/>
                                        <p:tgtEl>
                                          <p:spTgt spid="19"/>
                                        </p:tgtEl>
                                      </p:cBhvr>
                                    </p:animEffect>
                                  </p:childTnLst>
                                </p:cTn>
                              </p:par>
                              <p:par>
                                <p:cTn id="34" presetID="49" presetClass="entr" presetSubtype="0" decel="100000"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anim calcmode="lin" valueType="num">
                                      <p:cBhvr>
                                        <p:cTn id="36" dur="800" fill="hold"/>
                                        <p:tgtEl>
                                          <p:spTgt spid="20"/>
                                        </p:tgtEl>
                                        <p:attrNameLst>
                                          <p:attrName>ppt_w</p:attrName>
                                        </p:attrNameLst>
                                      </p:cBhvr>
                                      <p:tavLst>
                                        <p:tav tm="0">
                                          <p:val>
                                            <p:fltVal val="0"/>
                                          </p:val>
                                        </p:tav>
                                        <p:tav tm="100000">
                                          <p:val>
                                            <p:strVal val="#ppt_w"/>
                                          </p:val>
                                        </p:tav>
                                      </p:tavLst>
                                    </p:anim>
                                    <p:anim calcmode="lin" valueType="num">
                                      <p:cBhvr>
                                        <p:cTn id="37" dur="800" fill="hold"/>
                                        <p:tgtEl>
                                          <p:spTgt spid="20"/>
                                        </p:tgtEl>
                                        <p:attrNameLst>
                                          <p:attrName>ppt_h</p:attrName>
                                        </p:attrNameLst>
                                      </p:cBhvr>
                                      <p:tavLst>
                                        <p:tav tm="0">
                                          <p:val>
                                            <p:fltVal val="0"/>
                                          </p:val>
                                        </p:tav>
                                        <p:tav tm="100000">
                                          <p:val>
                                            <p:strVal val="#ppt_h"/>
                                          </p:val>
                                        </p:tav>
                                      </p:tavLst>
                                    </p:anim>
                                    <p:anim calcmode="lin" valueType="num">
                                      <p:cBhvr>
                                        <p:cTn id="38" dur="800" fill="hold"/>
                                        <p:tgtEl>
                                          <p:spTgt spid="20"/>
                                        </p:tgtEl>
                                        <p:attrNameLst>
                                          <p:attrName>style.rotation</p:attrName>
                                        </p:attrNameLst>
                                      </p:cBhvr>
                                      <p:tavLst>
                                        <p:tav tm="0">
                                          <p:val>
                                            <p:fltVal val="360"/>
                                          </p:val>
                                        </p:tav>
                                        <p:tav tm="100000">
                                          <p:val>
                                            <p:fltVal val="0"/>
                                          </p:val>
                                        </p:tav>
                                      </p:tavLst>
                                    </p:anim>
                                    <p:animEffect transition="in" filter="fade">
                                      <p:cBhvr>
                                        <p:cTn id="39" dur="800"/>
                                        <p:tgtEl>
                                          <p:spTgt spid="20"/>
                                        </p:tgtEl>
                                      </p:cBhvr>
                                    </p:animEffect>
                                  </p:childTnLst>
                                </p:cTn>
                              </p:par>
                              <p:par>
                                <p:cTn id="40" presetID="49" presetClass="entr" presetSubtype="0" decel="100000" fill="hold" nodeType="withEffect">
                                  <p:stCondLst>
                                    <p:cond delay="0"/>
                                  </p:stCondLst>
                                  <p:childTnLst>
                                    <p:set>
                                      <p:cBhvr>
                                        <p:cTn id="41" dur="1" fill="hold">
                                          <p:stCondLst>
                                            <p:cond delay="0"/>
                                          </p:stCondLst>
                                        </p:cTn>
                                        <p:tgtEl>
                                          <p:spTgt spid="14"/>
                                        </p:tgtEl>
                                        <p:attrNameLst>
                                          <p:attrName>style.visibility</p:attrName>
                                        </p:attrNameLst>
                                      </p:cBhvr>
                                      <p:to>
                                        <p:strVal val="visible"/>
                                      </p:to>
                                    </p:set>
                                    <p:anim calcmode="lin" valueType="num">
                                      <p:cBhvr>
                                        <p:cTn id="42" dur="800" fill="hold"/>
                                        <p:tgtEl>
                                          <p:spTgt spid="14"/>
                                        </p:tgtEl>
                                        <p:attrNameLst>
                                          <p:attrName>ppt_w</p:attrName>
                                        </p:attrNameLst>
                                      </p:cBhvr>
                                      <p:tavLst>
                                        <p:tav tm="0">
                                          <p:val>
                                            <p:fltVal val="0"/>
                                          </p:val>
                                        </p:tav>
                                        <p:tav tm="100000">
                                          <p:val>
                                            <p:strVal val="#ppt_w"/>
                                          </p:val>
                                        </p:tav>
                                      </p:tavLst>
                                    </p:anim>
                                    <p:anim calcmode="lin" valueType="num">
                                      <p:cBhvr>
                                        <p:cTn id="43" dur="800" fill="hold"/>
                                        <p:tgtEl>
                                          <p:spTgt spid="14"/>
                                        </p:tgtEl>
                                        <p:attrNameLst>
                                          <p:attrName>ppt_h</p:attrName>
                                        </p:attrNameLst>
                                      </p:cBhvr>
                                      <p:tavLst>
                                        <p:tav tm="0">
                                          <p:val>
                                            <p:fltVal val="0"/>
                                          </p:val>
                                        </p:tav>
                                        <p:tav tm="100000">
                                          <p:val>
                                            <p:strVal val="#ppt_h"/>
                                          </p:val>
                                        </p:tav>
                                      </p:tavLst>
                                    </p:anim>
                                    <p:anim calcmode="lin" valueType="num">
                                      <p:cBhvr>
                                        <p:cTn id="44" dur="800" fill="hold"/>
                                        <p:tgtEl>
                                          <p:spTgt spid="14"/>
                                        </p:tgtEl>
                                        <p:attrNameLst>
                                          <p:attrName>style.rotation</p:attrName>
                                        </p:attrNameLst>
                                      </p:cBhvr>
                                      <p:tavLst>
                                        <p:tav tm="0">
                                          <p:val>
                                            <p:fltVal val="360"/>
                                          </p:val>
                                        </p:tav>
                                        <p:tav tm="100000">
                                          <p:val>
                                            <p:fltVal val="0"/>
                                          </p:val>
                                        </p:tav>
                                      </p:tavLst>
                                    </p:anim>
                                    <p:animEffect transition="in" filter="fade">
                                      <p:cBhvr>
                                        <p:cTn id="45" dur="8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5138703" y="820268"/>
            <a:ext cx="1914597" cy="1949566"/>
          </a:xfrm>
          <a:prstGeom prst="rect">
            <a:avLst/>
          </a:prstGeom>
          <a:noFill/>
          <a:ln w="19050" cap="flat" cmpd="sng" algn="ctr">
            <a:solidFill>
              <a:srgbClr val="C75050"/>
            </a:solidFill>
            <a:prstDash val="solid"/>
            <a:miter lim="800000"/>
          </a:ln>
          <a:effectLst/>
        </p:spPr>
        <p:txBody>
          <a:bodyPr rtlCol="0" anchor="ctr"/>
          <a:lstStyle/>
          <a:p>
            <a:pPr algn="ctr">
              <a:defRPr/>
            </a:pPr>
            <a:endParaRPr lang="zh-CN" altLang="en-US" kern="0">
              <a:solidFill>
                <a:prstClr val="white"/>
              </a:solidFill>
            </a:endParaRPr>
          </a:p>
        </p:txBody>
      </p:sp>
      <p:sp>
        <p:nvSpPr>
          <p:cNvPr id="25" name="文本框 24"/>
          <p:cNvSpPr txBox="1"/>
          <p:nvPr/>
        </p:nvSpPr>
        <p:spPr>
          <a:xfrm>
            <a:off x="3846511" y="3108476"/>
            <a:ext cx="4498975" cy="738188"/>
          </a:xfrm>
          <a:prstGeom prst="rect">
            <a:avLst/>
          </a:prstGeom>
          <a:noFill/>
        </p:spPr>
        <p:txBody>
          <a:bodyPr/>
          <a:lstStyle/>
          <a:p>
            <a:pPr algn="ctr"/>
            <a:r>
              <a:rPr lang="en-US" altLang="zh-CN" sz="6000" dirty="0">
                <a:latin typeface="黑体" panose="02010609060101010101" pitchFamily="49" charset="-122"/>
                <a:ea typeface="黑体" panose="02010609060101010101" pitchFamily="49" charset="-122"/>
              </a:rPr>
              <a:t>UML</a:t>
            </a:r>
            <a:r>
              <a:rPr lang="zh-CN" altLang="en-US" sz="6000" dirty="0">
                <a:latin typeface="黑体" panose="02010609060101010101" pitchFamily="49" charset="-122"/>
                <a:ea typeface="黑体" panose="02010609060101010101" pitchFamily="49" charset="-122"/>
              </a:rPr>
              <a:t>的图</a:t>
            </a:r>
            <a:endParaRPr lang="zh-CN" altLang="en-US" sz="6000" dirty="0">
              <a:latin typeface="黑体" panose="02010609060101010101" pitchFamily="49" charset="-122"/>
              <a:ea typeface="黑体" panose="02010609060101010101" pitchFamily="49" charset="-122"/>
            </a:endParaRPr>
          </a:p>
        </p:txBody>
      </p:sp>
      <p:sp>
        <p:nvSpPr>
          <p:cNvPr id="27" name="文本框 26"/>
          <p:cNvSpPr txBox="1"/>
          <p:nvPr/>
        </p:nvSpPr>
        <p:spPr>
          <a:xfrm>
            <a:off x="5458968" y="1006973"/>
            <a:ext cx="1274063" cy="1569660"/>
          </a:xfrm>
          <a:prstGeom prst="rect">
            <a:avLst/>
          </a:prstGeom>
          <a:noFill/>
        </p:spPr>
        <p:txBody>
          <a:bodyPr wrap="square" rtlCol="0">
            <a:spAutoFit/>
          </a:bodyPr>
          <a:lstStyle/>
          <a:p>
            <a:pPr algn="ctr"/>
            <a:r>
              <a:rPr lang="en-US" altLang="zh-CN" sz="4800" b="1" dirty="0" smtClean="0">
                <a:solidFill>
                  <a:schemeClr val="tx1">
                    <a:lumMod val="75000"/>
                    <a:lumOff val="25000"/>
                  </a:schemeClr>
                </a:solidFill>
                <a:latin typeface="+mj-lt"/>
                <a:ea typeface="微软雅黑" panose="020B0503020204020204" pitchFamily="34" charset="-122"/>
              </a:rPr>
              <a:t>PART   ONE</a:t>
            </a:r>
            <a:endParaRPr lang="zh-CN" altLang="en-US" sz="4800" b="1" dirty="0">
              <a:solidFill>
                <a:schemeClr val="tx1">
                  <a:lumMod val="75000"/>
                  <a:lumOff val="25000"/>
                </a:schemeClr>
              </a:solidFill>
              <a:latin typeface="+mj-lt"/>
              <a:ea typeface="微软雅黑" panose="020B0503020204020204" pitchFamily="34" charset="-122"/>
            </a:endParaRPr>
          </a:p>
        </p:txBody>
      </p:sp>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1402304" y="241629"/>
            <a:ext cx="5136482" cy="523220"/>
          </a:xfrm>
          <a:prstGeom prst="rect">
            <a:avLst/>
          </a:prstGeom>
          <a:noFill/>
        </p:spPr>
        <p:txBody>
          <a:bodyPr wrap="square" rtlCol="0">
            <a:spAutoFit/>
          </a:bodyPr>
          <a:lstStyle/>
          <a:p>
            <a:r>
              <a:rPr lang="zh-CN" altLang="en-US" sz="2800" dirty="0" smtClean="0">
                <a:latin typeface="黑体" panose="02010609060101010101" pitchFamily="49" charset="-122"/>
                <a:ea typeface="黑体" panose="02010609060101010101" pitchFamily="49" charset="-122"/>
              </a:rPr>
              <a:t>简介</a:t>
            </a:r>
            <a:endParaRPr lang="zh-CN" altLang="en-US" sz="2800" dirty="0">
              <a:latin typeface="黑体" panose="02010609060101010101" pitchFamily="49" charset="-122"/>
              <a:ea typeface="黑体" panose="02010609060101010101" pitchFamily="49" charset="-122"/>
            </a:endParaRPr>
          </a:p>
        </p:txBody>
      </p:sp>
      <p:sp>
        <p:nvSpPr>
          <p:cNvPr id="30" name="Freeform 9"/>
          <p:cNvSpPr>
            <a:spLocks noEditPoints="1"/>
          </p:cNvSpPr>
          <p:nvPr/>
        </p:nvSpPr>
        <p:spPr bwMode="auto">
          <a:xfrm>
            <a:off x="6651405" y="4240349"/>
            <a:ext cx="504000" cy="504000"/>
          </a:xfrm>
          <a:custGeom>
            <a:avLst/>
            <a:gdLst>
              <a:gd name="T0" fmla="*/ 132 w 144"/>
              <a:gd name="T1" fmla="*/ 61 h 144"/>
              <a:gd name="T2" fmla="*/ 121 w 144"/>
              <a:gd name="T3" fmla="*/ 46 h 144"/>
              <a:gd name="T4" fmla="*/ 127 w 144"/>
              <a:gd name="T5" fmla="*/ 33 h 144"/>
              <a:gd name="T6" fmla="*/ 119 w 144"/>
              <a:gd name="T7" fmla="*/ 17 h 144"/>
              <a:gd name="T8" fmla="*/ 106 w 144"/>
              <a:gd name="T9" fmla="*/ 22 h 144"/>
              <a:gd name="T10" fmla="*/ 88 w 144"/>
              <a:gd name="T11" fmla="*/ 19 h 144"/>
              <a:gd name="T12" fmla="*/ 83 w 144"/>
              <a:gd name="T13" fmla="*/ 6 h 144"/>
              <a:gd name="T14" fmla="*/ 66 w 144"/>
              <a:gd name="T15" fmla="*/ 0 h 144"/>
              <a:gd name="T16" fmla="*/ 61 w 144"/>
              <a:gd name="T17" fmla="*/ 12 h 144"/>
              <a:gd name="T18" fmla="*/ 46 w 144"/>
              <a:gd name="T19" fmla="*/ 23 h 144"/>
              <a:gd name="T20" fmla="*/ 33 w 144"/>
              <a:gd name="T21" fmla="*/ 17 h 144"/>
              <a:gd name="T22" fmla="*/ 17 w 144"/>
              <a:gd name="T23" fmla="*/ 25 h 144"/>
              <a:gd name="T24" fmla="*/ 22 w 144"/>
              <a:gd name="T25" fmla="*/ 38 h 144"/>
              <a:gd name="T26" fmla="*/ 19 w 144"/>
              <a:gd name="T27" fmla="*/ 56 h 144"/>
              <a:gd name="T28" fmla="*/ 6 w 144"/>
              <a:gd name="T29" fmla="*/ 61 h 144"/>
              <a:gd name="T30" fmla="*/ 0 w 144"/>
              <a:gd name="T31" fmla="*/ 78 h 144"/>
              <a:gd name="T32" fmla="*/ 12 w 144"/>
              <a:gd name="T33" fmla="*/ 83 h 144"/>
              <a:gd name="T34" fmla="*/ 23 w 144"/>
              <a:gd name="T35" fmla="*/ 98 h 144"/>
              <a:gd name="T36" fmla="*/ 17 w 144"/>
              <a:gd name="T37" fmla="*/ 111 h 144"/>
              <a:gd name="T38" fmla="*/ 25 w 144"/>
              <a:gd name="T39" fmla="*/ 127 h 144"/>
              <a:gd name="T40" fmla="*/ 38 w 144"/>
              <a:gd name="T41" fmla="*/ 122 h 144"/>
              <a:gd name="T42" fmla="*/ 56 w 144"/>
              <a:gd name="T43" fmla="*/ 125 h 144"/>
              <a:gd name="T44" fmla="*/ 61 w 144"/>
              <a:gd name="T45" fmla="*/ 138 h 144"/>
              <a:gd name="T46" fmla="*/ 78 w 144"/>
              <a:gd name="T47" fmla="*/ 144 h 144"/>
              <a:gd name="T48" fmla="*/ 83 w 144"/>
              <a:gd name="T49" fmla="*/ 132 h 144"/>
              <a:gd name="T50" fmla="*/ 98 w 144"/>
              <a:gd name="T51" fmla="*/ 121 h 144"/>
              <a:gd name="T52" fmla="*/ 111 w 144"/>
              <a:gd name="T53" fmla="*/ 127 h 144"/>
              <a:gd name="T54" fmla="*/ 127 w 144"/>
              <a:gd name="T55" fmla="*/ 119 h 144"/>
              <a:gd name="T56" fmla="*/ 122 w 144"/>
              <a:gd name="T57" fmla="*/ 106 h 144"/>
              <a:gd name="T58" fmla="*/ 125 w 144"/>
              <a:gd name="T59" fmla="*/ 88 h 144"/>
              <a:gd name="T60" fmla="*/ 138 w 144"/>
              <a:gd name="T61" fmla="*/ 83 h 144"/>
              <a:gd name="T62" fmla="*/ 144 w 144"/>
              <a:gd name="T63" fmla="*/ 66 h 144"/>
              <a:gd name="T64" fmla="*/ 100 w 144"/>
              <a:gd name="T65" fmla="*/ 72 h 144"/>
              <a:gd name="T66" fmla="*/ 44 w 144"/>
              <a:gd name="T67" fmla="*/ 72 h 144"/>
              <a:gd name="T68" fmla="*/ 100 w 144"/>
              <a:gd name="T69"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144">
                <a:moveTo>
                  <a:pt x="138" y="61"/>
                </a:moveTo>
                <a:cubicBezTo>
                  <a:pt x="132" y="61"/>
                  <a:pt x="132" y="61"/>
                  <a:pt x="132" y="61"/>
                </a:cubicBezTo>
                <a:cubicBezTo>
                  <a:pt x="129" y="61"/>
                  <a:pt x="126" y="59"/>
                  <a:pt x="125" y="56"/>
                </a:cubicBezTo>
                <a:cubicBezTo>
                  <a:pt x="121" y="46"/>
                  <a:pt x="121" y="46"/>
                  <a:pt x="121" y="46"/>
                </a:cubicBezTo>
                <a:cubicBezTo>
                  <a:pt x="119" y="44"/>
                  <a:pt x="120" y="40"/>
                  <a:pt x="122" y="38"/>
                </a:cubicBezTo>
                <a:cubicBezTo>
                  <a:pt x="127" y="33"/>
                  <a:pt x="127" y="33"/>
                  <a:pt x="127" y="33"/>
                </a:cubicBezTo>
                <a:cubicBezTo>
                  <a:pt x="129" y="31"/>
                  <a:pt x="129" y="27"/>
                  <a:pt x="127" y="25"/>
                </a:cubicBezTo>
                <a:cubicBezTo>
                  <a:pt x="119" y="17"/>
                  <a:pt x="119" y="17"/>
                  <a:pt x="119" y="17"/>
                </a:cubicBezTo>
                <a:cubicBezTo>
                  <a:pt x="117" y="15"/>
                  <a:pt x="113" y="15"/>
                  <a:pt x="111" y="17"/>
                </a:cubicBezTo>
                <a:cubicBezTo>
                  <a:pt x="106" y="22"/>
                  <a:pt x="106" y="22"/>
                  <a:pt x="106" y="22"/>
                </a:cubicBezTo>
                <a:cubicBezTo>
                  <a:pt x="104" y="24"/>
                  <a:pt x="100" y="25"/>
                  <a:pt x="98" y="23"/>
                </a:cubicBezTo>
                <a:cubicBezTo>
                  <a:pt x="88" y="19"/>
                  <a:pt x="88" y="19"/>
                  <a:pt x="88" y="19"/>
                </a:cubicBezTo>
                <a:cubicBezTo>
                  <a:pt x="85" y="18"/>
                  <a:pt x="83" y="15"/>
                  <a:pt x="83" y="12"/>
                </a:cubicBezTo>
                <a:cubicBezTo>
                  <a:pt x="83" y="6"/>
                  <a:pt x="83" y="6"/>
                  <a:pt x="83" y="6"/>
                </a:cubicBezTo>
                <a:cubicBezTo>
                  <a:pt x="83" y="2"/>
                  <a:pt x="81" y="0"/>
                  <a:pt x="78" y="0"/>
                </a:cubicBezTo>
                <a:cubicBezTo>
                  <a:pt x="66" y="0"/>
                  <a:pt x="66" y="0"/>
                  <a:pt x="66" y="0"/>
                </a:cubicBezTo>
                <a:cubicBezTo>
                  <a:pt x="63" y="0"/>
                  <a:pt x="61" y="2"/>
                  <a:pt x="61" y="6"/>
                </a:cubicBezTo>
                <a:cubicBezTo>
                  <a:pt x="61" y="12"/>
                  <a:pt x="61" y="12"/>
                  <a:pt x="61" y="12"/>
                </a:cubicBezTo>
                <a:cubicBezTo>
                  <a:pt x="61" y="15"/>
                  <a:pt x="59" y="18"/>
                  <a:pt x="56" y="19"/>
                </a:cubicBezTo>
                <a:cubicBezTo>
                  <a:pt x="46" y="23"/>
                  <a:pt x="46" y="23"/>
                  <a:pt x="46" y="23"/>
                </a:cubicBezTo>
                <a:cubicBezTo>
                  <a:pt x="44" y="25"/>
                  <a:pt x="40" y="24"/>
                  <a:pt x="38" y="22"/>
                </a:cubicBezTo>
                <a:cubicBezTo>
                  <a:pt x="33" y="17"/>
                  <a:pt x="33" y="17"/>
                  <a:pt x="33" y="17"/>
                </a:cubicBezTo>
                <a:cubicBezTo>
                  <a:pt x="31" y="15"/>
                  <a:pt x="27" y="15"/>
                  <a:pt x="25" y="17"/>
                </a:cubicBezTo>
                <a:cubicBezTo>
                  <a:pt x="17" y="25"/>
                  <a:pt x="17" y="25"/>
                  <a:pt x="17" y="25"/>
                </a:cubicBezTo>
                <a:cubicBezTo>
                  <a:pt x="15" y="27"/>
                  <a:pt x="15" y="31"/>
                  <a:pt x="17" y="33"/>
                </a:cubicBezTo>
                <a:cubicBezTo>
                  <a:pt x="22" y="38"/>
                  <a:pt x="22" y="38"/>
                  <a:pt x="22" y="38"/>
                </a:cubicBezTo>
                <a:cubicBezTo>
                  <a:pt x="24" y="40"/>
                  <a:pt x="25" y="44"/>
                  <a:pt x="23" y="46"/>
                </a:cubicBezTo>
                <a:cubicBezTo>
                  <a:pt x="19" y="56"/>
                  <a:pt x="19" y="56"/>
                  <a:pt x="19" y="56"/>
                </a:cubicBezTo>
                <a:cubicBezTo>
                  <a:pt x="18" y="59"/>
                  <a:pt x="15" y="61"/>
                  <a:pt x="12" y="61"/>
                </a:cubicBezTo>
                <a:cubicBezTo>
                  <a:pt x="6" y="61"/>
                  <a:pt x="6" y="61"/>
                  <a:pt x="6" y="61"/>
                </a:cubicBezTo>
                <a:cubicBezTo>
                  <a:pt x="2" y="61"/>
                  <a:pt x="0" y="63"/>
                  <a:pt x="0" y="66"/>
                </a:cubicBezTo>
                <a:cubicBezTo>
                  <a:pt x="0" y="78"/>
                  <a:pt x="0" y="78"/>
                  <a:pt x="0" y="78"/>
                </a:cubicBezTo>
                <a:cubicBezTo>
                  <a:pt x="0" y="81"/>
                  <a:pt x="2" y="83"/>
                  <a:pt x="6" y="83"/>
                </a:cubicBezTo>
                <a:cubicBezTo>
                  <a:pt x="12" y="83"/>
                  <a:pt x="12" y="83"/>
                  <a:pt x="12" y="83"/>
                </a:cubicBezTo>
                <a:cubicBezTo>
                  <a:pt x="15" y="83"/>
                  <a:pt x="18" y="85"/>
                  <a:pt x="19" y="88"/>
                </a:cubicBezTo>
                <a:cubicBezTo>
                  <a:pt x="23" y="98"/>
                  <a:pt x="23" y="98"/>
                  <a:pt x="23" y="98"/>
                </a:cubicBezTo>
                <a:cubicBezTo>
                  <a:pt x="25" y="100"/>
                  <a:pt x="24" y="104"/>
                  <a:pt x="22" y="106"/>
                </a:cubicBezTo>
                <a:cubicBezTo>
                  <a:pt x="17" y="111"/>
                  <a:pt x="17" y="111"/>
                  <a:pt x="17" y="111"/>
                </a:cubicBezTo>
                <a:cubicBezTo>
                  <a:pt x="15" y="113"/>
                  <a:pt x="15" y="117"/>
                  <a:pt x="17" y="119"/>
                </a:cubicBezTo>
                <a:cubicBezTo>
                  <a:pt x="25" y="127"/>
                  <a:pt x="25" y="127"/>
                  <a:pt x="25" y="127"/>
                </a:cubicBezTo>
                <a:cubicBezTo>
                  <a:pt x="27" y="129"/>
                  <a:pt x="31" y="129"/>
                  <a:pt x="33" y="127"/>
                </a:cubicBezTo>
                <a:cubicBezTo>
                  <a:pt x="38" y="122"/>
                  <a:pt x="38" y="122"/>
                  <a:pt x="38" y="122"/>
                </a:cubicBezTo>
                <a:cubicBezTo>
                  <a:pt x="40" y="120"/>
                  <a:pt x="44" y="119"/>
                  <a:pt x="46" y="121"/>
                </a:cubicBezTo>
                <a:cubicBezTo>
                  <a:pt x="56" y="125"/>
                  <a:pt x="56" y="125"/>
                  <a:pt x="56" y="125"/>
                </a:cubicBezTo>
                <a:cubicBezTo>
                  <a:pt x="59" y="126"/>
                  <a:pt x="61" y="129"/>
                  <a:pt x="61" y="132"/>
                </a:cubicBezTo>
                <a:cubicBezTo>
                  <a:pt x="61" y="138"/>
                  <a:pt x="61" y="138"/>
                  <a:pt x="61" y="138"/>
                </a:cubicBezTo>
                <a:cubicBezTo>
                  <a:pt x="61" y="142"/>
                  <a:pt x="63" y="144"/>
                  <a:pt x="66" y="144"/>
                </a:cubicBezTo>
                <a:cubicBezTo>
                  <a:pt x="78" y="144"/>
                  <a:pt x="78" y="144"/>
                  <a:pt x="78" y="144"/>
                </a:cubicBezTo>
                <a:cubicBezTo>
                  <a:pt x="81" y="144"/>
                  <a:pt x="83" y="142"/>
                  <a:pt x="83" y="138"/>
                </a:cubicBezTo>
                <a:cubicBezTo>
                  <a:pt x="83" y="132"/>
                  <a:pt x="83" y="132"/>
                  <a:pt x="83" y="132"/>
                </a:cubicBezTo>
                <a:cubicBezTo>
                  <a:pt x="83" y="129"/>
                  <a:pt x="85" y="126"/>
                  <a:pt x="88" y="125"/>
                </a:cubicBezTo>
                <a:cubicBezTo>
                  <a:pt x="98" y="121"/>
                  <a:pt x="98" y="121"/>
                  <a:pt x="98" y="121"/>
                </a:cubicBezTo>
                <a:cubicBezTo>
                  <a:pt x="100" y="119"/>
                  <a:pt x="104" y="120"/>
                  <a:pt x="106" y="122"/>
                </a:cubicBezTo>
                <a:cubicBezTo>
                  <a:pt x="111" y="127"/>
                  <a:pt x="111" y="127"/>
                  <a:pt x="111" y="127"/>
                </a:cubicBezTo>
                <a:cubicBezTo>
                  <a:pt x="113" y="129"/>
                  <a:pt x="117" y="129"/>
                  <a:pt x="119" y="127"/>
                </a:cubicBezTo>
                <a:cubicBezTo>
                  <a:pt x="127" y="119"/>
                  <a:pt x="127" y="119"/>
                  <a:pt x="127" y="119"/>
                </a:cubicBezTo>
                <a:cubicBezTo>
                  <a:pt x="129" y="117"/>
                  <a:pt x="129" y="113"/>
                  <a:pt x="127" y="111"/>
                </a:cubicBezTo>
                <a:cubicBezTo>
                  <a:pt x="122" y="106"/>
                  <a:pt x="122" y="106"/>
                  <a:pt x="122" y="106"/>
                </a:cubicBezTo>
                <a:cubicBezTo>
                  <a:pt x="120" y="104"/>
                  <a:pt x="119" y="100"/>
                  <a:pt x="121" y="98"/>
                </a:cubicBezTo>
                <a:cubicBezTo>
                  <a:pt x="125" y="88"/>
                  <a:pt x="125" y="88"/>
                  <a:pt x="125" y="88"/>
                </a:cubicBezTo>
                <a:cubicBezTo>
                  <a:pt x="126" y="85"/>
                  <a:pt x="129" y="83"/>
                  <a:pt x="132" y="83"/>
                </a:cubicBezTo>
                <a:cubicBezTo>
                  <a:pt x="138" y="83"/>
                  <a:pt x="138" y="83"/>
                  <a:pt x="138" y="83"/>
                </a:cubicBezTo>
                <a:cubicBezTo>
                  <a:pt x="142" y="83"/>
                  <a:pt x="144" y="81"/>
                  <a:pt x="144" y="78"/>
                </a:cubicBezTo>
                <a:cubicBezTo>
                  <a:pt x="144" y="66"/>
                  <a:pt x="144" y="66"/>
                  <a:pt x="144" y="66"/>
                </a:cubicBezTo>
                <a:cubicBezTo>
                  <a:pt x="144" y="63"/>
                  <a:pt x="142" y="61"/>
                  <a:pt x="138" y="61"/>
                </a:cubicBezTo>
                <a:moveTo>
                  <a:pt x="100" y="72"/>
                </a:moveTo>
                <a:cubicBezTo>
                  <a:pt x="100" y="87"/>
                  <a:pt x="87" y="100"/>
                  <a:pt x="72" y="100"/>
                </a:cubicBezTo>
                <a:cubicBezTo>
                  <a:pt x="57" y="100"/>
                  <a:pt x="44" y="87"/>
                  <a:pt x="44" y="72"/>
                </a:cubicBezTo>
                <a:cubicBezTo>
                  <a:pt x="44" y="57"/>
                  <a:pt x="57" y="44"/>
                  <a:pt x="72" y="44"/>
                </a:cubicBezTo>
                <a:cubicBezTo>
                  <a:pt x="87" y="44"/>
                  <a:pt x="100" y="57"/>
                  <a:pt x="100" y="72"/>
                </a:cubicBezTo>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34" name="Group 17"/>
          <p:cNvGrpSpPr>
            <a:grpSpLocks noChangeAspect="1"/>
          </p:cNvGrpSpPr>
          <p:nvPr/>
        </p:nvGrpSpPr>
        <p:grpSpPr bwMode="auto">
          <a:xfrm>
            <a:off x="10753406" y="5348917"/>
            <a:ext cx="341525" cy="504000"/>
            <a:chOff x="3735" y="2006"/>
            <a:chExt cx="206" cy="304"/>
          </a:xfrm>
          <a:solidFill>
            <a:schemeClr val="bg1"/>
          </a:solidFill>
        </p:grpSpPr>
        <p:sp>
          <p:nvSpPr>
            <p:cNvPr id="35" name="Rectangle 18"/>
            <p:cNvSpPr>
              <a:spLocks noChangeArrowheads="1"/>
            </p:cNvSpPr>
            <p:nvPr/>
          </p:nvSpPr>
          <p:spPr bwMode="auto">
            <a:xfrm>
              <a:off x="3823" y="2295"/>
              <a:ext cx="29" cy="1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6" name="Rectangle 19"/>
            <p:cNvSpPr>
              <a:spLocks noChangeArrowheads="1"/>
            </p:cNvSpPr>
            <p:nvPr/>
          </p:nvSpPr>
          <p:spPr bwMode="auto">
            <a:xfrm>
              <a:off x="3793" y="2237"/>
              <a:ext cx="89" cy="1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7" name="Rectangle 20"/>
            <p:cNvSpPr>
              <a:spLocks noChangeArrowheads="1"/>
            </p:cNvSpPr>
            <p:nvPr/>
          </p:nvSpPr>
          <p:spPr bwMode="auto">
            <a:xfrm>
              <a:off x="3793" y="2266"/>
              <a:ext cx="89" cy="1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8" name="Freeform 21"/>
            <p:cNvSpPr/>
            <p:nvPr/>
          </p:nvSpPr>
          <p:spPr bwMode="auto">
            <a:xfrm>
              <a:off x="3735" y="2006"/>
              <a:ext cx="206" cy="217"/>
            </a:xfrm>
            <a:custGeom>
              <a:avLst/>
              <a:gdLst>
                <a:gd name="T0" fmla="*/ 84 w 84"/>
                <a:gd name="T1" fmla="*/ 42 h 90"/>
                <a:gd name="T2" fmla="*/ 42 w 84"/>
                <a:gd name="T3" fmla="*/ 0 h 90"/>
                <a:gd name="T4" fmla="*/ 0 w 84"/>
                <a:gd name="T5" fmla="*/ 42 h 90"/>
                <a:gd name="T6" fmla="*/ 24 w 84"/>
                <a:gd name="T7" fmla="*/ 80 h 90"/>
                <a:gd name="T8" fmla="*/ 24 w 84"/>
                <a:gd name="T9" fmla="*/ 90 h 90"/>
                <a:gd name="T10" fmla="*/ 60 w 84"/>
                <a:gd name="T11" fmla="*/ 90 h 90"/>
                <a:gd name="T12" fmla="*/ 60 w 84"/>
                <a:gd name="T13" fmla="*/ 80 h 90"/>
                <a:gd name="T14" fmla="*/ 84 w 84"/>
                <a:gd name="T15" fmla="*/ 42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90">
                  <a:moveTo>
                    <a:pt x="84" y="42"/>
                  </a:moveTo>
                  <a:cubicBezTo>
                    <a:pt x="84" y="19"/>
                    <a:pt x="65" y="0"/>
                    <a:pt x="42" y="0"/>
                  </a:cubicBezTo>
                  <a:cubicBezTo>
                    <a:pt x="19" y="0"/>
                    <a:pt x="0" y="19"/>
                    <a:pt x="0" y="42"/>
                  </a:cubicBezTo>
                  <a:cubicBezTo>
                    <a:pt x="0" y="59"/>
                    <a:pt x="10" y="73"/>
                    <a:pt x="24" y="80"/>
                  </a:cubicBezTo>
                  <a:cubicBezTo>
                    <a:pt x="24" y="90"/>
                    <a:pt x="24" y="90"/>
                    <a:pt x="24" y="90"/>
                  </a:cubicBezTo>
                  <a:cubicBezTo>
                    <a:pt x="60" y="90"/>
                    <a:pt x="60" y="90"/>
                    <a:pt x="60" y="90"/>
                  </a:cubicBezTo>
                  <a:cubicBezTo>
                    <a:pt x="60" y="80"/>
                    <a:pt x="60" y="80"/>
                    <a:pt x="60" y="80"/>
                  </a:cubicBezTo>
                  <a:cubicBezTo>
                    <a:pt x="74" y="73"/>
                    <a:pt x="84" y="59"/>
                    <a:pt x="84" y="4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9" name="文本框 38"/>
          <p:cNvSpPr txBox="1"/>
          <p:nvPr/>
        </p:nvSpPr>
        <p:spPr>
          <a:xfrm>
            <a:off x="7269894" y="2231732"/>
            <a:ext cx="4770080" cy="338554"/>
          </a:xfrm>
          <a:prstGeom prst="rect">
            <a:avLst/>
          </a:prstGeom>
          <a:noFill/>
        </p:spPr>
        <p:txBody>
          <a:bodyPr wrap="square" rtlCol="0">
            <a:spAutoFit/>
          </a:bodyPr>
          <a:lstStyle/>
          <a:p>
            <a:pPr algn="just"/>
            <a:r>
              <a:rPr lang="en-US" altLang="zh-CN" sz="1600" dirty="0" smtClean="0"/>
              <a:t>UML</a:t>
            </a:r>
            <a:r>
              <a:rPr lang="zh-CN" altLang="en-US" sz="1600" dirty="0" smtClean="0"/>
              <a:t>图是描述</a:t>
            </a:r>
            <a:r>
              <a:rPr lang="en-US" altLang="zh-CN" sz="1600" dirty="0" smtClean="0"/>
              <a:t>UML</a:t>
            </a:r>
            <a:r>
              <a:rPr lang="zh-CN" altLang="en-US" sz="1600" dirty="0" smtClean="0"/>
              <a:t>视图内容的图形。</a:t>
            </a:r>
            <a:endParaRPr lang="en-US" altLang="zh-CN" sz="1600" dirty="0"/>
          </a:p>
        </p:txBody>
      </p:sp>
      <p:sp>
        <p:nvSpPr>
          <p:cNvPr id="43" name="文本框 38"/>
          <p:cNvSpPr txBox="1"/>
          <p:nvPr/>
        </p:nvSpPr>
        <p:spPr>
          <a:xfrm>
            <a:off x="7269894" y="2972500"/>
            <a:ext cx="4004747" cy="1568450"/>
          </a:xfrm>
          <a:prstGeom prst="rect">
            <a:avLst/>
          </a:prstGeom>
          <a:noFill/>
        </p:spPr>
        <p:txBody>
          <a:bodyPr wrap="square" rtlCol="0">
            <a:spAutoFit/>
          </a:bodyPr>
          <a:lstStyle/>
          <a:p>
            <a:pPr algn="just">
              <a:lnSpc>
                <a:spcPct val="150000"/>
              </a:lnSpc>
            </a:pPr>
            <a:r>
              <a:rPr lang="en-US" altLang="zh-CN" sz="1600" dirty="0" smtClean="0"/>
              <a:t>UML</a:t>
            </a:r>
            <a:r>
              <a:rPr lang="zh-CN" altLang="en-US" sz="1600" dirty="0" smtClean="0"/>
              <a:t>有</a:t>
            </a:r>
            <a:r>
              <a:rPr lang="en-US" altLang="zh-CN" sz="1600" dirty="0" smtClean="0"/>
              <a:t>13</a:t>
            </a:r>
            <a:r>
              <a:rPr lang="zh-CN" altLang="en-US" sz="1600" dirty="0" smtClean="0"/>
              <a:t>种不同的图，通过它们的相互组合提供被建模系统的所有视图，今天我们介绍的有用例图、类图、状态图、顺序图、协作图、部署图。</a:t>
            </a:r>
            <a:endParaRPr lang="en-US" altLang="zh-CN" sz="1600" dirty="0"/>
          </a:p>
        </p:txBody>
      </p:sp>
      <p:graphicFrame>
        <p:nvGraphicFramePr>
          <p:cNvPr id="44" name="表格 43"/>
          <p:cNvGraphicFramePr/>
          <p:nvPr/>
        </p:nvGraphicFramePr>
        <p:xfrm>
          <a:off x="892809" y="1587500"/>
          <a:ext cx="5645787" cy="4467860"/>
        </p:xfrm>
        <a:graphic>
          <a:graphicData uri="http://schemas.openxmlformats.org/drawingml/2006/table">
            <a:tbl>
              <a:tblPr firstRow="1" bandRow="1">
                <a:tableStyleId>{5C22544A-7EE6-4342-B048-85BDC9FD1C3A}</a:tableStyleId>
              </a:tblPr>
              <a:tblGrid>
                <a:gridCol w="1379331"/>
                <a:gridCol w="878057"/>
                <a:gridCol w="1131012"/>
                <a:gridCol w="1129024"/>
                <a:gridCol w="1128363"/>
              </a:tblGrid>
              <a:tr h="756285">
                <a:tc>
                  <a:txBody>
                    <a:bodyPr/>
                    <a:lstStyle/>
                    <a:p>
                      <a:pPr algn="ctr">
                        <a:buNone/>
                      </a:pPr>
                      <a:r>
                        <a:rPr lang="zh-CN" altLang="en-US" dirty="0">
                          <a:solidFill>
                            <a:schemeClr val="bg2">
                              <a:lumMod val="50000"/>
                            </a:schemeClr>
                          </a:solidFill>
                        </a:rPr>
                        <a:t>类型</a:t>
                      </a:r>
                      <a:endParaRPr lang="zh-CN" altLang="en-US" dirty="0">
                        <a:solidFill>
                          <a:schemeClr val="bg2">
                            <a:lumMod val="50000"/>
                          </a:schemeClr>
                        </a:solidFill>
                      </a:endParaRPr>
                    </a:p>
                  </a:txBody>
                  <a:tcPr anchor="ctr"/>
                </a:tc>
                <a:tc gridSpan="4">
                  <a:txBody>
                    <a:bodyPr/>
                    <a:lstStyle/>
                    <a:p>
                      <a:pPr algn="ctr">
                        <a:buNone/>
                      </a:pPr>
                      <a:r>
                        <a:rPr lang="zh-CN" altLang="en-US" dirty="0">
                          <a:solidFill>
                            <a:schemeClr val="bg2">
                              <a:lumMod val="50000"/>
                            </a:schemeClr>
                          </a:solidFill>
                        </a:rPr>
                        <a:t>包含</a:t>
                      </a:r>
                      <a:endParaRPr lang="zh-CN" altLang="en-US" dirty="0">
                        <a:solidFill>
                          <a:schemeClr val="bg2">
                            <a:lumMod val="50000"/>
                          </a:schemeClr>
                        </a:solidFill>
                      </a:endParaRPr>
                    </a:p>
                  </a:txBody>
                  <a:tcPr anchor="ctr"/>
                </a:tc>
                <a:tc hMerge="1">
                  <a:tcPr/>
                </a:tc>
                <a:tc hMerge="1">
                  <a:tcPr/>
                </a:tc>
                <a:tc hMerge="1">
                  <a:tcPr/>
                </a:tc>
              </a:tr>
              <a:tr h="742315">
                <a:tc>
                  <a:txBody>
                    <a:bodyPr/>
                    <a:lstStyle/>
                    <a:p>
                      <a:pPr algn="ctr">
                        <a:buNone/>
                      </a:pPr>
                      <a:r>
                        <a:rPr lang="zh-CN" altLang="en-US">
                          <a:solidFill>
                            <a:schemeClr val="bg2">
                              <a:lumMod val="50000"/>
                            </a:schemeClr>
                          </a:solidFill>
                        </a:rPr>
                        <a:t>静态图</a:t>
                      </a:r>
                      <a:endParaRPr lang="zh-CN" altLang="en-US">
                        <a:solidFill>
                          <a:schemeClr val="bg2">
                            <a:lumMod val="50000"/>
                          </a:schemeClr>
                        </a:solidFill>
                      </a:endParaRPr>
                    </a:p>
                  </a:txBody>
                  <a:tcPr anchor="ctr"/>
                </a:tc>
                <a:tc>
                  <a:txBody>
                    <a:bodyPr/>
                    <a:lstStyle/>
                    <a:p>
                      <a:pPr algn="ctr">
                        <a:buNone/>
                      </a:pPr>
                      <a:r>
                        <a:rPr lang="zh-CN" altLang="en-US">
                          <a:solidFill>
                            <a:schemeClr val="bg2">
                              <a:lumMod val="50000"/>
                            </a:schemeClr>
                          </a:solidFill>
                        </a:rPr>
                        <a:t>类图</a:t>
                      </a:r>
                      <a:endParaRPr lang="zh-CN" altLang="en-US">
                        <a:solidFill>
                          <a:schemeClr val="bg2">
                            <a:lumMod val="50000"/>
                          </a:schemeClr>
                        </a:solidFill>
                      </a:endParaRPr>
                    </a:p>
                  </a:txBody>
                  <a:tcPr anchor="ctr"/>
                </a:tc>
                <a:tc>
                  <a:txBody>
                    <a:bodyPr/>
                    <a:lstStyle/>
                    <a:p>
                      <a:pPr algn="ctr">
                        <a:buNone/>
                      </a:pPr>
                      <a:r>
                        <a:rPr lang="zh-CN" altLang="en-US">
                          <a:solidFill>
                            <a:schemeClr val="bg2">
                              <a:lumMod val="50000"/>
                            </a:schemeClr>
                          </a:solidFill>
                        </a:rPr>
                        <a:t>对象图</a:t>
                      </a:r>
                      <a:endParaRPr lang="zh-CN" altLang="en-US">
                        <a:solidFill>
                          <a:schemeClr val="bg2">
                            <a:lumMod val="50000"/>
                          </a:schemeClr>
                        </a:solidFill>
                      </a:endParaRPr>
                    </a:p>
                  </a:txBody>
                  <a:tcPr anchor="ctr"/>
                </a:tc>
                <a:tc>
                  <a:txBody>
                    <a:bodyPr/>
                    <a:lstStyle/>
                    <a:p>
                      <a:pPr algn="ctr">
                        <a:buNone/>
                      </a:pPr>
                      <a:r>
                        <a:rPr lang="zh-CN" altLang="en-US">
                          <a:solidFill>
                            <a:schemeClr val="bg2">
                              <a:lumMod val="50000"/>
                            </a:schemeClr>
                          </a:solidFill>
                        </a:rPr>
                        <a:t>包图</a:t>
                      </a:r>
                      <a:endParaRPr lang="zh-CN" altLang="en-US">
                        <a:solidFill>
                          <a:schemeClr val="bg2">
                            <a:lumMod val="50000"/>
                          </a:schemeClr>
                        </a:solidFill>
                      </a:endParaRPr>
                    </a:p>
                  </a:txBody>
                  <a:tcPr anchor="ctr"/>
                </a:tc>
                <a:tc>
                  <a:txBody>
                    <a:bodyPr/>
                    <a:lstStyle/>
                    <a:p>
                      <a:pPr algn="ctr">
                        <a:buNone/>
                      </a:pPr>
                      <a:r>
                        <a:rPr lang="zh-CN" altLang="en-US" dirty="0">
                          <a:solidFill>
                            <a:schemeClr val="bg2">
                              <a:lumMod val="50000"/>
                            </a:schemeClr>
                          </a:solidFill>
                        </a:rPr>
                        <a:t>组合结构图</a:t>
                      </a:r>
                      <a:endParaRPr lang="zh-CN" altLang="en-US" dirty="0">
                        <a:solidFill>
                          <a:schemeClr val="bg2">
                            <a:lumMod val="50000"/>
                          </a:schemeClr>
                        </a:solidFill>
                      </a:endParaRPr>
                    </a:p>
                  </a:txBody>
                  <a:tcPr anchor="ctr"/>
                </a:tc>
              </a:tr>
              <a:tr h="742315">
                <a:tc>
                  <a:txBody>
                    <a:bodyPr/>
                    <a:lstStyle/>
                    <a:p>
                      <a:pPr algn="ctr">
                        <a:buNone/>
                      </a:pPr>
                      <a:r>
                        <a:rPr lang="zh-CN" altLang="en-US">
                          <a:solidFill>
                            <a:schemeClr val="bg2">
                              <a:lumMod val="50000"/>
                            </a:schemeClr>
                          </a:solidFill>
                        </a:rPr>
                        <a:t>行为图</a:t>
                      </a:r>
                      <a:endParaRPr lang="zh-CN" altLang="en-US">
                        <a:solidFill>
                          <a:schemeClr val="bg2">
                            <a:lumMod val="50000"/>
                          </a:schemeClr>
                        </a:solidFill>
                      </a:endParaRPr>
                    </a:p>
                  </a:txBody>
                  <a:tcPr anchor="ctr"/>
                </a:tc>
                <a:tc gridSpan="2">
                  <a:txBody>
                    <a:bodyPr/>
                    <a:lstStyle/>
                    <a:p>
                      <a:pPr algn="ctr">
                        <a:buNone/>
                      </a:pPr>
                      <a:r>
                        <a:rPr lang="zh-CN" altLang="en-US" dirty="0">
                          <a:solidFill>
                            <a:schemeClr val="bg2">
                              <a:lumMod val="50000"/>
                            </a:schemeClr>
                          </a:solidFill>
                        </a:rPr>
                        <a:t>状态机图</a:t>
                      </a:r>
                      <a:endParaRPr lang="zh-CN" altLang="en-US" dirty="0">
                        <a:solidFill>
                          <a:schemeClr val="bg2">
                            <a:lumMod val="50000"/>
                          </a:schemeClr>
                        </a:solidFill>
                      </a:endParaRPr>
                    </a:p>
                  </a:txBody>
                  <a:tcPr anchor="ctr"/>
                </a:tc>
                <a:tc hMerge="1">
                  <a:tcPr/>
                </a:tc>
                <a:tc gridSpan="2">
                  <a:txBody>
                    <a:bodyPr/>
                    <a:lstStyle/>
                    <a:p>
                      <a:pPr algn="ctr">
                        <a:buNone/>
                      </a:pPr>
                      <a:r>
                        <a:rPr lang="zh-CN" altLang="en-US" dirty="0">
                          <a:solidFill>
                            <a:schemeClr val="bg2">
                              <a:lumMod val="50000"/>
                            </a:schemeClr>
                          </a:solidFill>
                        </a:rPr>
                        <a:t>活动图</a:t>
                      </a:r>
                      <a:endParaRPr lang="zh-CN" altLang="en-US" dirty="0">
                        <a:solidFill>
                          <a:schemeClr val="bg2">
                            <a:lumMod val="50000"/>
                          </a:schemeClr>
                        </a:solidFill>
                      </a:endParaRPr>
                    </a:p>
                  </a:txBody>
                  <a:tcPr anchor="ctr"/>
                </a:tc>
                <a:tc hMerge="1">
                  <a:tcPr/>
                </a:tc>
              </a:tr>
              <a:tr h="742315">
                <a:tc>
                  <a:txBody>
                    <a:bodyPr/>
                    <a:lstStyle/>
                    <a:p>
                      <a:pPr algn="ctr">
                        <a:buNone/>
                      </a:pPr>
                      <a:r>
                        <a:rPr lang="zh-CN" altLang="en-US">
                          <a:solidFill>
                            <a:schemeClr val="bg2">
                              <a:lumMod val="50000"/>
                            </a:schemeClr>
                          </a:solidFill>
                        </a:rPr>
                        <a:t>用例图</a:t>
                      </a:r>
                      <a:endParaRPr lang="zh-CN" altLang="en-US">
                        <a:solidFill>
                          <a:schemeClr val="bg2">
                            <a:lumMod val="50000"/>
                          </a:schemeClr>
                        </a:solidFill>
                      </a:endParaRPr>
                    </a:p>
                  </a:txBody>
                  <a:tcPr anchor="ctr"/>
                </a:tc>
                <a:tc gridSpan="4">
                  <a:txBody>
                    <a:bodyPr/>
                    <a:lstStyle/>
                    <a:p>
                      <a:pPr algn="ctr">
                        <a:buNone/>
                      </a:pPr>
                      <a:r>
                        <a:rPr lang="zh-CN" altLang="en-US" dirty="0">
                          <a:solidFill>
                            <a:schemeClr val="bg2">
                              <a:lumMod val="50000"/>
                            </a:schemeClr>
                          </a:solidFill>
                        </a:rPr>
                        <a:t>用例图</a:t>
                      </a:r>
                      <a:endParaRPr lang="zh-CN" altLang="en-US" dirty="0">
                        <a:solidFill>
                          <a:schemeClr val="bg2">
                            <a:lumMod val="50000"/>
                          </a:schemeClr>
                        </a:solidFill>
                      </a:endParaRPr>
                    </a:p>
                  </a:txBody>
                  <a:tcPr anchor="ctr"/>
                </a:tc>
                <a:tc hMerge="1">
                  <a:tcPr/>
                </a:tc>
                <a:tc hMerge="1">
                  <a:tcPr/>
                </a:tc>
                <a:tc hMerge="1">
                  <a:tcPr/>
                </a:tc>
              </a:tr>
              <a:tr h="742315">
                <a:tc>
                  <a:txBody>
                    <a:bodyPr/>
                    <a:lstStyle/>
                    <a:p>
                      <a:pPr algn="ctr">
                        <a:buNone/>
                      </a:pPr>
                      <a:r>
                        <a:rPr lang="zh-CN" altLang="en-US">
                          <a:solidFill>
                            <a:schemeClr val="bg2">
                              <a:lumMod val="50000"/>
                            </a:schemeClr>
                          </a:solidFill>
                        </a:rPr>
                        <a:t>交互图</a:t>
                      </a:r>
                      <a:endParaRPr lang="zh-CN" altLang="en-US">
                        <a:solidFill>
                          <a:schemeClr val="bg2">
                            <a:lumMod val="50000"/>
                          </a:schemeClr>
                        </a:solidFill>
                      </a:endParaRPr>
                    </a:p>
                  </a:txBody>
                  <a:tcPr anchor="ctr"/>
                </a:tc>
                <a:tc>
                  <a:txBody>
                    <a:bodyPr/>
                    <a:lstStyle/>
                    <a:p>
                      <a:pPr algn="ctr">
                        <a:buNone/>
                      </a:pPr>
                      <a:r>
                        <a:rPr lang="zh-CN" altLang="en-US">
                          <a:solidFill>
                            <a:schemeClr val="bg2">
                              <a:lumMod val="50000"/>
                            </a:schemeClr>
                          </a:solidFill>
                        </a:rPr>
                        <a:t>顺序图</a:t>
                      </a:r>
                      <a:endParaRPr lang="zh-CN" altLang="en-US">
                        <a:solidFill>
                          <a:schemeClr val="bg2">
                            <a:lumMod val="50000"/>
                          </a:schemeClr>
                        </a:solidFill>
                      </a:endParaRPr>
                    </a:p>
                  </a:txBody>
                  <a:tcPr anchor="ctr"/>
                </a:tc>
                <a:tc>
                  <a:txBody>
                    <a:bodyPr/>
                    <a:lstStyle/>
                    <a:p>
                      <a:pPr algn="ctr">
                        <a:buNone/>
                      </a:pPr>
                      <a:r>
                        <a:rPr lang="zh-CN" altLang="en-US">
                          <a:solidFill>
                            <a:schemeClr val="bg2">
                              <a:lumMod val="50000"/>
                            </a:schemeClr>
                          </a:solidFill>
                        </a:rPr>
                        <a:t>通信图</a:t>
                      </a:r>
                      <a:endParaRPr lang="zh-CN" altLang="en-US">
                        <a:solidFill>
                          <a:schemeClr val="bg2">
                            <a:lumMod val="50000"/>
                          </a:schemeClr>
                        </a:solidFill>
                      </a:endParaRPr>
                    </a:p>
                  </a:txBody>
                  <a:tcPr anchor="ctr"/>
                </a:tc>
                <a:tc>
                  <a:txBody>
                    <a:bodyPr/>
                    <a:lstStyle/>
                    <a:p>
                      <a:pPr algn="ctr">
                        <a:buNone/>
                      </a:pPr>
                      <a:r>
                        <a:rPr lang="zh-CN" altLang="en-US">
                          <a:solidFill>
                            <a:schemeClr val="bg2">
                              <a:lumMod val="50000"/>
                            </a:schemeClr>
                          </a:solidFill>
                        </a:rPr>
                        <a:t>时间图</a:t>
                      </a:r>
                      <a:endParaRPr lang="zh-CN" altLang="en-US">
                        <a:solidFill>
                          <a:schemeClr val="bg2">
                            <a:lumMod val="50000"/>
                          </a:schemeClr>
                        </a:solidFill>
                      </a:endParaRPr>
                    </a:p>
                  </a:txBody>
                  <a:tcPr anchor="ctr"/>
                </a:tc>
                <a:tc>
                  <a:txBody>
                    <a:bodyPr/>
                    <a:lstStyle/>
                    <a:p>
                      <a:pPr algn="ctr">
                        <a:buNone/>
                      </a:pPr>
                      <a:r>
                        <a:rPr lang="zh-CN" altLang="en-US">
                          <a:solidFill>
                            <a:schemeClr val="bg2">
                              <a:lumMod val="50000"/>
                            </a:schemeClr>
                          </a:solidFill>
                        </a:rPr>
                        <a:t>交互概况图</a:t>
                      </a:r>
                      <a:endParaRPr lang="zh-CN" altLang="en-US">
                        <a:solidFill>
                          <a:schemeClr val="bg2">
                            <a:lumMod val="50000"/>
                          </a:schemeClr>
                        </a:solidFill>
                      </a:endParaRPr>
                    </a:p>
                  </a:txBody>
                  <a:tcPr anchor="ctr"/>
                </a:tc>
              </a:tr>
              <a:tr h="742315">
                <a:tc>
                  <a:txBody>
                    <a:bodyPr/>
                    <a:lstStyle/>
                    <a:p>
                      <a:pPr algn="ctr">
                        <a:buNone/>
                      </a:pPr>
                      <a:r>
                        <a:rPr lang="zh-CN" altLang="en-US">
                          <a:solidFill>
                            <a:schemeClr val="bg2">
                              <a:lumMod val="50000"/>
                            </a:schemeClr>
                          </a:solidFill>
                        </a:rPr>
                        <a:t>实现图</a:t>
                      </a:r>
                      <a:endParaRPr lang="zh-CN" altLang="en-US">
                        <a:solidFill>
                          <a:schemeClr val="bg2">
                            <a:lumMod val="50000"/>
                          </a:schemeClr>
                        </a:solidFill>
                      </a:endParaRPr>
                    </a:p>
                  </a:txBody>
                  <a:tcPr anchor="ctr"/>
                </a:tc>
                <a:tc gridSpan="2">
                  <a:txBody>
                    <a:bodyPr/>
                    <a:lstStyle/>
                    <a:p>
                      <a:pPr algn="ctr">
                        <a:buNone/>
                      </a:pPr>
                      <a:r>
                        <a:rPr lang="zh-CN" altLang="en-US">
                          <a:solidFill>
                            <a:schemeClr val="bg2">
                              <a:lumMod val="50000"/>
                            </a:schemeClr>
                          </a:solidFill>
                        </a:rPr>
                        <a:t>构件图</a:t>
                      </a:r>
                      <a:endParaRPr lang="zh-CN" altLang="en-US">
                        <a:solidFill>
                          <a:schemeClr val="bg2">
                            <a:lumMod val="50000"/>
                          </a:schemeClr>
                        </a:solidFill>
                      </a:endParaRPr>
                    </a:p>
                  </a:txBody>
                  <a:tcPr anchor="ctr"/>
                </a:tc>
                <a:tc hMerge="1">
                  <a:tcPr/>
                </a:tc>
                <a:tc gridSpan="2">
                  <a:txBody>
                    <a:bodyPr/>
                    <a:lstStyle/>
                    <a:p>
                      <a:pPr algn="ctr">
                        <a:buNone/>
                      </a:pPr>
                      <a:r>
                        <a:rPr lang="zh-CN" altLang="en-US" dirty="0">
                          <a:solidFill>
                            <a:schemeClr val="bg2">
                              <a:lumMod val="50000"/>
                            </a:schemeClr>
                          </a:solidFill>
                        </a:rPr>
                        <a:t>部署图</a:t>
                      </a:r>
                      <a:endParaRPr lang="zh-CN" altLang="en-US" dirty="0">
                        <a:solidFill>
                          <a:schemeClr val="bg2">
                            <a:lumMod val="50000"/>
                          </a:schemeClr>
                        </a:solidFill>
                      </a:endParaRPr>
                    </a:p>
                  </a:txBody>
                  <a:tcPr anchor="ctr"/>
                </a:tc>
                <a:tc hMerge="1">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750"/>
                                        <p:tgtEl>
                                          <p:spTgt spid="39"/>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fade">
                                      <p:cBhvr>
                                        <p:cTn id="11" dur="750"/>
                                        <p:tgtEl>
                                          <p:spTgt spid="30"/>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750"/>
                                        <p:tgtEl>
                                          <p:spTgt spid="34"/>
                                        </p:tgtEl>
                                      </p:cBhvr>
                                    </p:animEffect>
                                  </p:childTnLst>
                                </p:cTn>
                              </p:par>
                            </p:childTnLst>
                          </p:cTn>
                        </p:par>
                        <p:par>
                          <p:cTn id="16" fill="hold">
                            <p:stCondLst>
                              <p:cond delay="3000"/>
                            </p:stCondLst>
                            <p:childTnLst>
                              <p:par>
                                <p:cTn id="17" presetID="22" presetClass="entr" presetSubtype="8" fill="hold" grpId="0" nodeType="after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wipe(left)">
                                      <p:cBhvr>
                                        <p:cTn id="19" dur="75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9" grpId="0"/>
      <p:bldP spid="4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5138703" y="820269"/>
            <a:ext cx="1914597" cy="1878544"/>
          </a:xfrm>
          <a:prstGeom prst="rect">
            <a:avLst/>
          </a:prstGeom>
          <a:noFill/>
          <a:ln w="19050" cap="flat" cmpd="sng" algn="ctr">
            <a:solidFill>
              <a:srgbClr val="C75050"/>
            </a:solidFill>
            <a:prstDash val="solid"/>
            <a:miter lim="800000"/>
          </a:ln>
          <a:effectLst/>
        </p:spPr>
        <p:txBody>
          <a:bodyPr rtlCol="0" anchor="ctr"/>
          <a:lstStyle/>
          <a:p>
            <a:pPr algn="ctr">
              <a:defRPr/>
            </a:pPr>
            <a:endParaRPr lang="zh-CN" altLang="en-US" kern="0">
              <a:solidFill>
                <a:prstClr val="white"/>
              </a:solidFill>
            </a:endParaRPr>
          </a:p>
        </p:txBody>
      </p:sp>
      <p:sp>
        <p:nvSpPr>
          <p:cNvPr id="25" name="文本框 24"/>
          <p:cNvSpPr txBox="1"/>
          <p:nvPr/>
        </p:nvSpPr>
        <p:spPr>
          <a:xfrm>
            <a:off x="3511111" y="2735616"/>
            <a:ext cx="4989250" cy="738188"/>
          </a:xfrm>
          <a:prstGeom prst="rect">
            <a:avLst/>
          </a:prstGeom>
          <a:noFill/>
        </p:spPr>
        <p:txBody>
          <a:bodyPr/>
          <a:lstStyle/>
          <a:p>
            <a:pPr algn="ctr">
              <a:lnSpc>
                <a:spcPct val="150000"/>
              </a:lnSpc>
              <a:defRPr/>
            </a:pPr>
            <a:r>
              <a:rPr lang="zh-CN" altLang="en-US" sz="6000" dirty="0" smtClean="0">
                <a:solidFill>
                  <a:schemeClr val="tx1">
                    <a:lumMod val="75000"/>
                    <a:lumOff val="25000"/>
                  </a:schemeClr>
                </a:solidFill>
                <a:latin typeface="黑体" panose="02010609060101010101" pitchFamily="49" charset="-122"/>
                <a:ea typeface="黑体" panose="02010609060101010101" pitchFamily="49" charset="-122"/>
              </a:rPr>
              <a:t>各种图的介绍</a:t>
            </a:r>
            <a:endParaRPr lang="en-US" altLang="zh-CN" sz="6000"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27" name="文本框 26"/>
          <p:cNvSpPr txBox="1"/>
          <p:nvPr/>
        </p:nvSpPr>
        <p:spPr>
          <a:xfrm>
            <a:off x="5458968" y="1006973"/>
            <a:ext cx="1274063" cy="1569660"/>
          </a:xfrm>
          <a:prstGeom prst="rect">
            <a:avLst/>
          </a:prstGeom>
          <a:noFill/>
        </p:spPr>
        <p:txBody>
          <a:bodyPr wrap="square" rtlCol="0">
            <a:spAutoFit/>
          </a:bodyPr>
          <a:lstStyle/>
          <a:p>
            <a:pPr algn="ctr"/>
            <a:r>
              <a:rPr lang="en-US" altLang="zh-CN" sz="4800" b="1" dirty="0" smtClean="0">
                <a:solidFill>
                  <a:schemeClr val="tx1">
                    <a:lumMod val="75000"/>
                    <a:lumOff val="25000"/>
                  </a:schemeClr>
                </a:solidFill>
                <a:latin typeface="+mj-lt"/>
                <a:ea typeface="微软雅黑" panose="020B0503020204020204" pitchFamily="34" charset="-122"/>
              </a:rPr>
              <a:t>PART   TWO</a:t>
            </a:r>
            <a:endParaRPr lang="zh-CN" altLang="en-US" sz="4800" b="1" dirty="0">
              <a:solidFill>
                <a:schemeClr val="tx1">
                  <a:lumMod val="75000"/>
                  <a:lumOff val="25000"/>
                </a:schemeClr>
              </a:solidFill>
              <a:latin typeface="+mj-lt"/>
              <a:ea typeface="微软雅黑" panose="020B0503020204020204" pitchFamily="34" charset="-122"/>
            </a:endParaRPr>
          </a:p>
        </p:txBody>
      </p:sp>
    </p:spTree>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0"/>
            <a:ext cx="12197976" cy="6858000"/>
          </a:xfrm>
          <a:prstGeom prst="rect">
            <a:avLst/>
          </a:prstGeom>
        </p:spPr>
      </p:pic>
      <p:sp>
        <p:nvSpPr>
          <p:cNvPr id="5" name="任意多边形 4"/>
          <p:cNvSpPr/>
          <p:nvPr/>
        </p:nvSpPr>
        <p:spPr>
          <a:xfrm>
            <a:off x="0" y="-43543"/>
            <a:ext cx="9450710" cy="6907044"/>
          </a:xfrm>
          <a:custGeom>
            <a:avLst/>
            <a:gdLst>
              <a:gd name="connsiteX0" fmla="*/ 9450710 w 9450710"/>
              <a:gd name="connsiteY0" fmla="*/ 0 h 6907044"/>
              <a:gd name="connsiteX1" fmla="*/ 7020643 w 9450710"/>
              <a:gd name="connsiteY1" fmla="*/ 3483429 h 6907044"/>
              <a:gd name="connsiteX2" fmla="*/ 8945125 w 9450710"/>
              <a:gd name="connsiteY2" fmla="*/ 6894286 h 6907044"/>
              <a:gd name="connsiteX3" fmla="*/ 0 w 9450710"/>
              <a:gd name="connsiteY3" fmla="*/ 6907044 h 6907044"/>
              <a:gd name="connsiteX4" fmla="*/ 0 w 9450710"/>
              <a:gd name="connsiteY4" fmla="*/ 25682 h 6907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0710" h="6907044">
                <a:moveTo>
                  <a:pt x="9450710" y="0"/>
                </a:moveTo>
                <a:cubicBezTo>
                  <a:pt x="9274027" y="1064380"/>
                  <a:pt x="7104906" y="2334381"/>
                  <a:pt x="7020643" y="3483429"/>
                </a:cubicBezTo>
                <a:cubicBezTo>
                  <a:pt x="6936379" y="4632477"/>
                  <a:pt x="8262858" y="6028268"/>
                  <a:pt x="8945125" y="6894286"/>
                </a:cubicBezTo>
                <a:lnTo>
                  <a:pt x="0" y="6907044"/>
                </a:lnTo>
                <a:lnTo>
                  <a:pt x="0" y="25682"/>
                </a:lnTo>
                <a:close/>
              </a:path>
            </a:pathLst>
          </a:cu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flipV="1">
            <a:off x="9204168" y="270280"/>
            <a:ext cx="246542" cy="246542"/>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flipV="1">
            <a:off x="8202682" y="1416908"/>
            <a:ext cx="246542" cy="246542"/>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flipV="1">
            <a:off x="6881882" y="3153636"/>
            <a:ext cx="246542" cy="246542"/>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flipV="1">
            <a:off x="7476967" y="4984880"/>
            <a:ext cx="246542" cy="246542"/>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1515072" y="2215960"/>
            <a:ext cx="4451355" cy="1567096"/>
          </a:xfrm>
          <a:prstGeom prst="rect">
            <a:avLst/>
          </a:prstGeom>
          <a:noFill/>
        </p:spPr>
        <p:txBody>
          <a:bodyPr wrap="square" rtlCol="0">
            <a:spAutoFit/>
          </a:bodyPr>
          <a:lstStyle/>
          <a:p>
            <a:pPr algn="just">
              <a:lnSpc>
                <a:spcPts val="2300"/>
              </a:lnSpc>
            </a:pPr>
            <a:r>
              <a:rPr lang="zh-CN" altLang="en-US" sz="2400" dirty="0" smtClean="0"/>
              <a:t>用例图是从用户角度描述系统功能，并指出各功能的操作者。</a:t>
            </a:r>
            <a:endParaRPr lang="en-US" altLang="zh-CN" sz="2400" dirty="0" smtClean="0"/>
          </a:p>
          <a:p>
            <a:pPr algn="just">
              <a:lnSpc>
                <a:spcPts val="2300"/>
              </a:lnSpc>
            </a:pPr>
            <a:endParaRPr lang="en-US" altLang="zh-CN" sz="2400" dirty="0"/>
          </a:p>
          <a:p>
            <a:pPr algn="just">
              <a:lnSpc>
                <a:spcPts val="2300"/>
              </a:lnSpc>
            </a:pPr>
            <a:r>
              <a:rPr lang="zh-CN" altLang="en-US" sz="2400" dirty="0" smtClean="0"/>
              <a:t>用例图是</a:t>
            </a:r>
            <a:r>
              <a:rPr lang="en-US" altLang="zh-CN" sz="2400" dirty="0" smtClean="0"/>
              <a:t>UML</a:t>
            </a:r>
            <a:r>
              <a:rPr lang="zh-CN" altLang="en-US" sz="2400" dirty="0" smtClean="0"/>
              <a:t>中最简单也是最复杂的一种图。</a:t>
            </a:r>
            <a:endParaRPr lang="en-US" altLang="zh-CN" sz="2400" dirty="0"/>
          </a:p>
        </p:txBody>
      </p:sp>
      <p:sp>
        <p:nvSpPr>
          <p:cNvPr id="35" name="矩形 34"/>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1402304" y="241629"/>
            <a:ext cx="5136482" cy="523220"/>
          </a:xfrm>
          <a:prstGeom prst="rect">
            <a:avLst/>
          </a:prstGeom>
          <a:noFill/>
        </p:spPr>
        <p:txBody>
          <a:bodyPr wrap="square" rtlCol="0">
            <a:spAutoFit/>
          </a:bodyPr>
          <a:lstStyle/>
          <a:p>
            <a:r>
              <a:rPr lang="zh-CN" altLang="en-US" sz="2800" dirty="0" smtClean="0">
                <a:latin typeface="黑体" panose="02010609060101010101" pitchFamily="49" charset="-122"/>
                <a:ea typeface="黑体" panose="02010609060101010101" pitchFamily="49" charset="-122"/>
              </a:rPr>
              <a:t>用例图</a:t>
            </a:r>
            <a:endParaRPr lang="zh-CN" altLang="en-US" sz="2800" dirty="0">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1+#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1+#ppt_w/2"/>
                                          </p:val>
                                        </p:tav>
                                        <p:tav tm="100000">
                                          <p:val>
                                            <p:strVal val="#ppt_x"/>
                                          </p:val>
                                        </p:tav>
                                      </p:tavLst>
                                    </p:anim>
                                    <p:anim calcmode="lin" valueType="num">
                                      <p:cBhvr additive="base">
                                        <p:cTn id="16" dur="500" fill="hold"/>
                                        <p:tgtEl>
                                          <p:spTgt spid="14"/>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1+#ppt_w/2"/>
                                          </p:val>
                                        </p:tav>
                                        <p:tav tm="100000">
                                          <p:val>
                                            <p:strVal val="#ppt_x"/>
                                          </p:val>
                                        </p:tav>
                                      </p:tavLst>
                                    </p:anim>
                                    <p:anim calcmode="lin" valueType="num">
                                      <p:cBhvr additive="base">
                                        <p:cTn id="20" dur="500" fill="hold"/>
                                        <p:tgtEl>
                                          <p:spTgt spid="15"/>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wipe(left)">
                                      <p:cBhvr>
                                        <p:cTn id="2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animBg="1"/>
      <p:bldP spid="14" grpId="0" animBg="1"/>
      <p:bldP spid="15" grpId="0" animBg="1"/>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文本框 8"/>
          <p:cNvSpPr txBox="1"/>
          <p:nvPr/>
        </p:nvSpPr>
        <p:spPr>
          <a:xfrm>
            <a:off x="1145317" y="3393055"/>
            <a:ext cx="2681899" cy="939744"/>
          </a:xfrm>
          <a:prstGeom prst="rect">
            <a:avLst/>
          </a:prstGeom>
          <a:noFill/>
        </p:spPr>
        <p:txBody>
          <a:bodyPr wrap="square" rtlCol="0">
            <a:spAutoFit/>
          </a:bodyPr>
          <a:lstStyle>
            <a:defPPr>
              <a:defRPr lang="zh-CN"/>
            </a:defPPr>
            <a:lvl1pPr algn="ctr">
              <a:lnSpc>
                <a:spcPts val="2300"/>
              </a:lnSpc>
              <a:defRPr sz="1200"/>
            </a:lvl1pPr>
          </a:lstStyle>
          <a:p>
            <a:r>
              <a:rPr lang="zh-CN" altLang="en-US" dirty="0"/>
              <a:t>表示与您的应用程序或系统进行交互的用户、组织或外部系统。用一个小人表示。</a:t>
            </a:r>
            <a:endParaRPr lang="en-US" altLang="zh-CN" dirty="0"/>
          </a:p>
        </p:txBody>
      </p:sp>
      <p:sp>
        <p:nvSpPr>
          <p:cNvPr id="10" name="文本框 9"/>
          <p:cNvSpPr txBox="1"/>
          <p:nvPr/>
        </p:nvSpPr>
        <p:spPr>
          <a:xfrm>
            <a:off x="1621069" y="2985012"/>
            <a:ext cx="1937459" cy="369332"/>
          </a:xfrm>
          <a:prstGeom prst="rect">
            <a:avLst/>
          </a:prstGeom>
          <a:noFill/>
        </p:spPr>
        <p:txBody>
          <a:bodyPr wrap="square" rtlCol="0">
            <a:spAutoFit/>
          </a:bodyPr>
          <a:lstStyle>
            <a:defPPr>
              <a:defRPr lang="zh-CN"/>
            </a:defPPr>
          </a:lstStyle>
          <a:p>
            <a:r>
              <a:rPr lang="zh-CN" altLang="en-US" b="1" dirty="0"/>
              <a:t>参与者</a:t>
            </a:r>
            <a:r>
              <a:rPr lang="en-US" altLang="zh-CN" b="1" dirty="0"/>
              <a:t>(Actor)</a:t>
            </a:r>
            <a:endParaRPr lang="zh-CN" altLang="en-US" dirty="0"/>
          </a:p>
        </p:txBody>
      </p:sp>
      <p:cxnSp>
        <p:nvCxnSpPr>
          <p:cNvPr id="12" name="直接连接符 11"/>
          <p:cNvCxnSpPr/>
          <p:nvPr/>
        </p:nvCxnSpPr>
        <p:spPr>
          <a:xfrm>
            <a:off x="4352376" y="3462974"/>
            <a:ext cx="0" cy="1188000"/>
          </a:xfrm>
          <a:prstGeom prst="line">
            <a:avLst/>
          </a:prstGeom>
          <a:ln w="28575">
            <a:solidFill>
              <a:schemeClr val="tx1">
                <a:lumMod val="50000"/>
                <a:lumOff val="50000"/>
              </a:schemeClr>
            </a:solidFill>
            <a:prstDash val="lgDashDot"/>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4856846" y="3393055"/>
            <a:ext cx="2681899" cy="644792"/>
          </a:xfrm>
          <a:prstGeom prst="rect">
            <a:avLst/>
          </a:prstGeom>
          <a:noFill/>
        </p:spPr>
        <p:txBody>
          <a:bodyPr wrap="square" rtlCol="0">
            <a:spAutoFit/>
          </a:bodyPr>
          <a:lstStyle>
            <a:defPPr>
              <a:defRPr lang="zh-CN"/>
            </a:defPPr>
            <a:lvl1pPr algn="ctr">
              <a:lnSpc>
                <a:spcPts val="2300"/>
              </a:lnSpc>
              <a:defRPr sz="1200"/>
            </a:lvl1pPr>
          </a:lstStyle>
          <a:p>
            <a:r>
              <a:rPr lang="zh-CN" altLang="en-US" dirty="0"/>
              <a:t>用例就是外部可见的系统功能，对系统提供的服务进行描述。 用椭圆表示</a:t>
            </a:r>
            <a:endParaRPr lang="en-US" altLang="zh-CN" dirty="0"/>
          </a:p>
        </p:txBody>
      </p:sp>
      <p:sp>
        <p:nvSpPr>
          <p:cNvPr id="30" name="文本框 29"/>
          <p:cNvSpPr txBox="1"/>
          <p:nvPr/>
        </p:nvSpPr>
        <p:spPr>
          <a:xfrm>
            <a:off x="5289151" y="2987345"/>
            <a:ext cx="1829206" cy="369332"/>
          </a:xfrm>
          <a:prstGeom prst="rect">
            <a:avLst/>
          </a:prstGeom>
          <a:noFill/>
        </p:spPr>
        <p:txBody>
          <a:bodyPr wrap="square" rtlCol="0">
            <a:spAutoFit/>
          </a:bodyPr>
          <a:lstStyle>
            <a:defPPr>
              <a:defRPr lang="zh-CN"/>
            </a:defPPr>
          </a:lstStyle>
          <a:p>
            <a:r>
              <a:rPr lang="zh-CN" altLang="en-US" b="1" dirty="0"/>
              <a:t>用例</a:t>
            </a:r>
            <a:r>
              <a:rPr lang="en-US" altLang="zh-CN" b="1" dirty="0"/>
              <a:t>(Use Case)</a:t>
            </a:r>
            <a:endParaRPr lang="zh-CN" altLang="en-US" dirty="0"/>
          </a:p>
        </p:txBody>
      </p:sp>
      <p:sp>
        <p:nvSpPr>
          <p:cNvPr id="32" name="文本框 31"/>
          <p:cNvSpPr txBox="1"/>
          <p:nvPr/>
        </p:nvSpPr>
        <p:spPr>
          <a:xfrm>
            <a:off x="8350770" y="3393055"/>
            <a:ext cx="2681899" cy="644792"/>
          </a:xfrm>
          <a:prstGeom prst="rect">
            <a:avLst/>
          </a:prstGeom>
          <a:noFill/>
        </p:spPr>
        <p:txBody>
          <a:bodyPr wrap="square" rtlCol="0">
            <a:spAutoFit/>
          </a:bodyPr>
          <a:lstStyle>
            <a:defPPr>
              <a:defRPr lang="zh-CN"/>
            </a:defPPr>
            <a:lvl1pPr algn="ctr">
              <a:lnSpc>
                <a:spcPts val="2300"/>
              </a:lnSpc>
              <a:defRPr sz="1200"/>
            </a:lvl1pPr>
          </a:lstStyle>
          <a:p>
            <a:r>
              <a:rPr lang="zh-CN" altLang="en-US" dirty="0"/>
              <a:t>用例图中涉及的关系有：关联、泛化、包含、扩展；</a:t>
            </a:r>
            <a:endParaRPr lang="en-US" altLang="zh-CN" dirty="0"/>
          </a:p>
        </p:txBody>
      </p:sp>
      <p:sp>
        <p:nvSpPr>
          <p:cNvPr id="33" name="文本框 32"/>
          <p:cNvSpPr txBox="1"/>
          <p:nvPr/>
        </p:nvSpPr>
        <p:spPr>
          <a:xfrm>
            <a:off x="8633715" y="2987345"/>
            <a:ext cx="2051117" cy="369332"/>
          </a:xfrm>
          <a:prstGeom prst="rect">
            <a:avLst/>
          </a:prstGeom>
          <a:noFill/>
        </p:spPr>
        <p:txBody>
          <a:bodyPr wrap="square" rtlCol="0">
            <a:spAutoFit/>
          </a:bodyPr>
          <a:lstStyle>
            <a:defPPr>
              <a:defRPr lang="zh-CN"/>
            </a:defPPr>
          </a:lstStyle>
          <a:p>
            <a:r>
              <a:rPr lang="zh-CN" altLang="en-US" b="1" dirty="0"/>
              <a:t>关系</a:t>
            </a:r>
            <a:endParaRPr lang="zh-CN" altLang="en-US" dirty="0"/>
          </a:p>
        </p:txBody>
      </p:sp>
      <p:cxnSp>
        <p:nvCxnSpPr>
          <p:cNvPr id="48" name="直接连接符 47"/>
          <p:cNvCxnSpPr/>
          <p:nvPr/>
        </p:nvCxnSpPr>
        <p:spPr>
          <a:xfrm flipH="1">
            <a:off x="7968343" y="3462974"/>
            <a:ext cx="0" cy="1188000"/>
          </a:xfrm>
          <a:prstGeom prst="line">
            <a:avLst/>
          </a:prstGeom>
          <a:ln w="28575">
            <a:solidFill>
              <a:schemeClr val="tx1">
                <a:lumMod val="50000"/>
                <a:lumOff val="50000"/>
              </a:schemeClr>
            </a:solidFill>
            <a:prstDash val="lgDashDot"/>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1402304" y="241629"/>
            <a:ext cx="5136482" cy="523220"/>
          </a:xfrm>
          <a:prstGeom prst="rect">
            <a:avLst/>
          </a:prstGeom>
          <a:noFill/>
        </p:spPr>
        <p:txBody>
          <a:bodyPr wrap="square" rtlCol="0">
            <a:spAutoFit/>
          </a:bodyPr>
          <a:lstStyle/>
          <a:p>
            <a:r>
              <a:rPr lang="zh-CN" altLang="en-US" sz="2800" dirty="0" smtClean="0">
                <a:latin typeface="黑体" panose="02010609060101010101" pitchFamily="49" charset="-122"/>
                <a:ea typeface="黑体" panose="02010609060101010101" pitchFamily="49" charset="-122"/>
              </a:rPr>
              <a:t>用例图的元素</a:t>
            </a:r>
            <a:endParaRPr lang="zh-CN" altLang="en-US" sz="2800" dirty="0">
              <a:latin typeface="黑体" panose="02010609060101010101" pitchFamily="49" charset="-122"/>
              <a:ea typeface="黑体" panose="02010609060101010101" pitchFamily="49" charset="-122"/>
            </a:endParaRPr>
          </a:p>
        </p:txBody>
      </p:sp>
      <p:graphicFrame>
        <p:nvGraphicFramePr>
          <p:cNvPr id="7" name="表格 6"/>
          <p:cNvGraphicFramePr>
            <a:graphicFrameLocks noGrp="1"/>
          </p:cNvGraphicFramePr>
          <p:nvPr/>
        </p:nvGraphicFramePr>
        <p:xfrm>
          <a:off x="945954" y="764849"/>
          <a:ext cx="10515600" cy="1828800"/>
        </p:xfrm>
        <a:graphic>
          <a:graphicData uri="http://schemas.openxmlformats.org/drawingml/2006/table">
            <a:tbl>
              <a:tblPr/>
              <a:tblGrid>
                <a:gridCol w="3505200"/>
                <a:gridCol w="3505200"/>
                <a:gridCol w="3505200"/>
              </a:tblGrid>
              <a:tr h="0">
                <a:tc>
                  <a:txBody>
                    <a:bodyPr/>
                    <a:lstStyle/>
                    <a:p>
                      <a:r>
                        <a:rPr lang="zh-CN" altLang="en-US" dirty="0"/>
                        <a:t>关系类型</a:t>
                      </a:r>
                      <a:endParaRPr lang="zh-CN" altLang="en-US" dirty="0"/>
                    </a:p>
                  </a:txBody>
                  <a:tcPr anchor="ctr">
                    <a:lnL>
                      <a:noFill/>
                    </a:lnL>
                    <a:lnR>
                      <a:noFill/>
                    </a:lnR>
                    <a:lnT>
                      <a:noFill/>
                    </a:lnT>
                    <a:lnB>
                      <a:noFill/>
                    </a:lnB>
                  </a:tcPr>
                </a:tc>
                <a:tc>
                  <a:txBody>
                    <a:bodyPr/>
                    <a:lstStyle/>
                    <a:p>
                      <a:r>
                        <a:rPr lang="zh-CN" altLang="en-US"/>
                        <a:t>说明</a:t>
                      </a:r>
                      <a:endParaRPr lang="zh-CN" altLang="en-US"/>
                    </a:p>
                  </a:txBody>
                  <a:tcPr anchor="ctr">
                    <a:lnL>
                      <a:noFill/>
                    </a:lnL>
                    <a:lnR>
                      <a:noFill/>
                    </a:lnR>
                    <a:lnT>
                      <a:noFill/>
                    </a:lnT>
                    <a:lnB>
                      <a:noFill/>
                    </a:lnB>
                  </a:tcPr>
                </a:tc>
                <a:tc>
                  <a:txBody>
                    <a:bodyPr/>
                    <a:lstStyle/>
                    <a:p>
                      <a:r>
                        <a:rPr lang="zh-CN" altLang="en-US"/>
                        <a:t>表示符号</a:t>
                      </a:r>
                      <a:endParaRPr lang="zh-CN" altLang="en-US"/>
                    </a:p>
                  </a:txBody>
                  <a:tcPr anchor="ctr">
                    <a:lnL>
                      <a:noFill/>
                    </a:lnL>
                    <a:lnR>
                      <a:noFill/>
                    </a:lnR>
                    <a:lnT>
                      <a:noFill/>
                    </a:lnT>
                    <a:lnB>
                      <a:noFill/>
                    </a:lnB>
                  </a:tcPr>
                </a:tc>
              </a:tr>
              <a:tr h="0">
                <a:tc>
                  <a:txBody>
                    <a:bodyPr/>
                    <a:lstStyle/>
                    <a:p>
                      <a:r>
                        <a:rPr lang="zh-CN" altLang="en-US"/>
                        <a:t>关联</a:t>
                      </a:r>
                      <a:endParaRPr lang="zh-CN" altLang="en-US"/>
                    </a:p>
                  </a:txBody>
                  <a:tcPr anchor="ctr">
                    <a:lnL>
                      <a:noFill/>
                    </a:lnL>
                    <a:lnR>
                      <a:noFill/>
                    </a:lnR>
                    <a:lnT>
                      <a:noFill/>
                    </a:lnT>
                    <a:lnB>
                      <a:noFill/>
                    </a:lnB>
                  </a:tcPr>
                </a:tc>
                <a:tc>
                  <a:txBody>
                    <a:bodyPr/>
                    <a:lstStyle/>
                    <a:p>
                      <a:r>
                        <a:rPr lang="zh-CN" altLang="en-US"/>
                        <a:t>参与者与用例间的关系</a:t>
                      </a:r>
                      <a:endParaRPr lang="zh-CN" altLang="en-US"/>
                    </a:p>
                  </a:txBody>
                  <a:tcPr anchor="ctr">
                    <a:lnL>
                      <a:noFill/>
                    </a:lnL>
                    <a:lnR>
                      <a:noFill/>
                    </a:lnR>
                    <a:lnT>
                      <a:noFill/>
                    </a:lnT>
                    <a:lnB>
                      <a:noFill/>
                    </a:lnB>
                  </a:tcPr>
                </a:tc>
                <a:tc>
                  <a:txBody>
                    <a:bodyPr/>
                    <a:lstStyle/>
                    <a:p>
                      <a:endParaRPr lang="zh-CN" altLang="en-US" dirty="0"/>
                    </a:p>
                  </a:txBody>
                  <a:tcPr anchor="ctr">
                    <a:lnL>
                      <a:noFill/>
                    </a:lnL>
                    <a:lnR>
                      <a:noFill/>
                    </a:lnR>
                    <a:lnT>
                      <a:noFill/>
                    </a:lnT>
                    <a:lnB>
                      <a:noFill/>
                    </a:lnB>
                  </a:tcPr>
                </a:tc>
              </a:tr>
              <a:tr h="0">
                <a:tc>
                  <a:txBody>
                    <a:bodyPr/>
                    <a:lstStyle/>
                    <a:p>
                      <a:r>
                        <a:rPr lang="zh-CN" altLang="en-US"/>
                        <a:t>泛化</a:t>
                      </a:r>
                      <a:endParaRPr lang="zh-CN" altLang="en-US"/>
                    </a:p>
                  </a:txBody>
                  <a:tcPr anchor="ctr">
                    <a:lnL>
                      <a:noFill/>
                    </a:lnL>
                    <a:lnR>
                      <a:noFill/>
                    </a:lnR>
                    <a:lnT>
                      <a:noFill/>
                    </a:lnT>
                    <a:lnB>
                      <a:noFill/>
                    </a:lnB>
                  </a:tcPr>
                </a:tc>
                <a:tc>
                  <a:txBody>
                    <a:bodyPr/>
                    <a:lstStyle/>
                    <a:p>
                      <a:r>
                        <a:rPr lang="zh-CN" altLang="en-US" dirty="0"/>
                        <a:t>参与者之间或用例之间的关系</a:t>
                      </a:r>
                      <a:endParaRPr lang="zh-CN" altLang="en-US" dirty="0"/>
                    </a:p>
                  </a:txBody>
                  <a:tcPr anchor="ctr">
                    <a:lnL>
                      <a:noFill/>
                    </a:lnL>
                    <a:lnR>
                      <a:noFill/>
                    </a:lnR>
                    <a:lnT>
                      <a:noFill/>
                    </a:lnT>
                    <a:lnB>
                      <a:noFill/>
                    </a:lnB>
                  </a:tcPr>
                </a:tc>
                <a:tc>
                  <a:txBody>
                    <a:bodyPr/>
                    <a:lstStyle/>
                    <a:p>
                      <a:endParaRPr lang="zh-CN" altLang="en-US"/>
                    </a:p>
                  </a:txBody>
                  <a:tcPr anchor="ctr">
                    <a:lnL>
                      <a:noFill/>
                    </a:lnL>
                    <a:lnR>
                      <a:noFill/>
                    </a:lnR>
                    <a:lnT>
                      <a:noFill/>
                    </a:lnT>
                    <a:lnB>
                      <a:noFill/>
                    </a:lnB>
                  </a:tcPr>
                </a:tc>
              </a:tr>
              <a:tr h="0">
                <a:tc>
                  <a:txBody>
                    <a:bodyPr/>
                    <a:lstStyle/>
                    <a:p>
                      <a:r>
                        <a:rPr lang="zh-CN" altLang="en-US"/>
                        <a:t>包含</a:t>
                      </a:r>
                      <a:endParaRPr lang="zh-CN" altLang="en-US"/>
                    </a:p>
                  </a:txBody>
                  <a:tcPr anchor="ctr">
                    <a:lnL>
                      <a:noFill/>
                    </a:lnL>
                    <a:lnR>
                      <a:noFill/>
                    </a:lnR>
                    <a:lnT>
                      <a:noFill/>
                    </a:lnT>
                    <a:lnB>
                      <a:noFill/>
                    </a:lnB>
                  </a:tcPr>
                </a:tc>
                <a:tc>
                  <a:txBody>
                    <a:bodyPr/>
                    <a:lstStyle/>
                    <a:p>
                      <a:r>
                        <a:rPr lang="zh-CN" altLang="en-US"/>
                        <a:t>用例之间的关系</a:t>
                      </a:r>
                      <a:endParaRPr lang="zh-CN" altLang="en-US"/>
                    </a:p>
                  </a:txBody>
                  <a:tcPr anchor="ctr">
                    <a:lnL>
                      <a:noFill/>
                    </a:lnL>
                    <a:lnR>
                      <a:noFill/>
                    </a:lnR>
                    <a:lnT>
                      <a:noFill/>
                    </a:lnT>
                    <a:lnB>
                      <a:noFill/>
                    </a:lnB>
                  </a:tcPr>
                </a:tc>
                <a:tc>
                  <a:txBody>
                    <a:bodyPr/>
                    <a:lstStyle/>
                    <a:p>
                      <a:endParaRPr lang="zh-CN" altLang="en-US"/>
                    </a:p>
                  </a:txBody>
                  <a:tcPr anchor="ctr">
                    <a:lnL>
                      <a:noFill/>
                    </a:lnL>
                    <a:lnR>
                      <a:noFill/>
                    </a:lnR>
                    <a:lnT>
                      <a:noFill/>
                    </a:lnT>
                    <a:lnB>
                      <a:noFill/>
                    </a:lnB>
                  </a:tcPr>
                </a:tc>
              </a:tr>
              <a:tr h="0">
                <a:tc>
                  <a:txBody>
                    <a:bodyPr/>
                    <a:lstStyle/>
                    <a:p>
                      <a:r>
                        <a:rPr lang="zh-CN" altLang="en-US"/>
                        <a:t>扩展</a:t>
                      </a:r>
                      <a:endParaRPr lang="zh-CN" altLang="en-US"/>
                    </a:p>
                  </a:txBody>
                  <a:tcPr anchor="ctr">
                    <a:lnL>
                      <a:noFill/>
                    </a:lnL>
                    <a:lnR>
                      <a:noFill/>
                    </a:lnR>
                    <a:lnT>
                      <a:noFill/>
                    </a:lnT>
                    <a:lnB>
                      <a:noFill/>
                    </a:lnB>
                  </a:tcPr>
                </a:tc>
                <a:tc>
                  <a:txBody>
                    <a:bodyPr/>
                    <a:lstStyle/>
                    <a:p>
                      <a:r>
                        <a:rPr lang="zh-CN" altLang="en-US"/>
                        <a:t>用例之间的关系</a:t>
                      </a:r>
                      <a:endParaRPr lang="zh-CN" altLang="en-US"/>
                    </a:p>
                  </a:txBody>
                  <a:tcPr anchor="ctr">
                    <a:lnL>
                      <a:noFill/>
                    </a:lnL>
                    <a:lnR>
                      <a:noFill/>
                    </a:lnR>
                    <a:lnT>
                      <a:noFill/>
                    </a:lnT>
                    <a:lnB>
                      <a:noFill/>
                    </a:lnB>
                  </a:tcPr>
                </a:tc>
                <a:tc>
                  <a:txBody>
                    <a:bodyPr/>
                    <a:lstStyle/>
                    <a:p>
                      <a:endParaRPr lang="zh-CN" altLang="en-US" dirty="0"/>
                    </a:p>
                  </a:txBody>
                  <a:tcPr anchor="ctr">
                    <a:lnL>
                      <a:noFill/>
                    </a:lnL>
                    <a:lnR>
                      <a:noFill/>
                    </a:lnR>
                    <a:lnT>
                      <a:noFill/>
                    </a:lnT>
                    <a:lnB>
                      <a:noFill/>
                    </a:lnB>
                  </a:tcPr>
                </a:tc>
              </a:tr>
            </a:tbl>
          </a:graphicData>
        </a:graphic>
      </p:graphicFrame>
      <p:pic>
        <p:nvPicPr>
          <p:cNvPr id="2054" name="Picture 6" descr="http://hi.csdn.net/attachment/201104/28/0_13039758665KY7.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990603" y="1218603"/>
            <a:ext cx="1057275" cy="209550"/>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http://hi.csdn.net/attachment/201104/28/0_13039758712wU5.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9178" y="1553836"/>
            <a:ext cx="1047750" cy="20002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hi.csdn.net/attachment/201104/28/0_1303975880lTR8.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9178" y="1884428"/>
            <a:ext cx="1028700" cy="295275"/>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http://hi.csdn.net/attachment/201104/28/0_1303975885JDRi.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19178" y="2273652"/>
            <a:ext cx="1057275" cy="323850"/>
          </a:xfrm>
          <a:prstGeom prst="rect">
            <a:avLst/>
          </a:prstGeom>
          <a:noFill/>
          <a:extLst>
            <a:ext uri="{909E8E84-426E-40DD-AFC4-6F175D3DCCD1}">
              <a14:hiddenFill xmlns:a14="http://schemas.microsoft.com/office/drawing/2010/main">
                <a:solidFill>
                  <a:srgbClr val="FFFFFF"/>
                </a:solidFill>
              </a14:hiddenFill>
            </a:ext>
          </a:extLst>
        </p:spPr>
      </p:pic>
      <p:pic>
        <p:nvPicPr>
          <p:cNvPr id="37" name="图片 36"/>
          <p:cNvPicPr/>
          <p:nvPr/>
        </p:nvPicPr>
        <p:blipFill>
          <a:blip r:embed="rId5"/>
          <a:stretch>
            <a:fillRect/>
          </a:stretch>
        </p:blipFill>
        <p:spPr>
          <a:xfrm>
            <a:off x="1981758" y="5143817"/>
            <a:ext cx="1009015" cy="989965"/>
          </a:xfrm>
          <a:prstGeom prst="rect">
            <a:avLst/>
          </a:prstGeom>
        </p:spPr>
      </p:pic>
      <p:pic>
        <p:nvPicPr>
          <p:cNvPr id="38" name="图片 37"/>
          <p:cNvPicPr/>
          <p:nvPr/>
        </p:nvPicPr>
        <p:blipFill>
          <a:blip r:embed="rId6"/>
          <a:stretch>
            <a:fillRect/>
          </a:stretch>
        </p:blipFill>
        <p:spPr>
          <a:xfrm>
            <a:off x="5656384" y="5210491"/>
            <a:ext cx="1094740" cy="8566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up)">
                                      <p:cBhvr>
                                        <p:cTn id="15" dur="500"/>
                                        <p:tgtEl>
                                          <p:spTgt spid="1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wipe(left)">
                                      <p:cBhvr>
                                        <p:cTn id="19" dur="500"/>
                                        <p:tgtEl>
                                          <p:spTgt spid="3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wipe(left)">
                                      <p:cBhvr>
                                        <p:cTn id="23" dur="500"/>
                                        <p:tgtEl>
                                          <p:spTgt spid="29"/>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wipe(up)">
                                      <p:cBhvr>
                                        <p:cTn id="27" dur="500"/>
                                        <p:tgtEl>
                                          <p:spTgt spid="48"/>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wipe(left)">
                                      <p:cBhvr>
                                        <p:cTn id="31" dur="500"/>
                                        <p:tgtEl>
                                          <p:spTgt spid="33"/>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wipe(left)">
                                      <p:cBhvr>
                                        <p:cTn id="3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29" grpId="0"/>
      <p:bldP spid="30" grpId="0"/>
      <p:bldP spid="32" grpId="0"/>
      <p:bldP spid="3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145317" y="4752744"/>
            <a:ext cx="2681899" cy="644792"/>
          </a:xfrm>
          <a:prstGeom prst="rect">
            <a:avLst/>
          </a:prstGeom>
          <a:noFill/>
        </p:spPr>
        <p:txBody>
          <a:bodyPr wrap="square" rtlCol="0">
            <a:spAutoFit/>
          </a:bodyPr>
          <a:lstStyle>
            <a:defPPr>
              <a:defRPr lang="zh-CN"/>
            </a:defPPr>
            <a:lvl1pPr algn="ctr">
              <a:lnSpc>
                <a:spcPts val="2300"/>
              </a:lnSpc>
              <a:defRPr sz="1200"/>
            </a:lvl1pPr>
          </a:lstStyle>
          <a:p>
            <a:r>
              <a:rPr lang="zh-CN" altLang="en-US" dirty="0"/>
              <a:t>表示参与者与用例之间的通信，任何一方都可发送或接受消息。</a:t>
            </a:r>
            <a:endParaRPr lang="en-US" altLang="zh-CN" dirty="0"/>
          </a:p>
        </p:txBody>
      </p:sp>
      <p:sp>
        <p:nvSpPr>
          <p:cNvPr id="10" name="文本框 9"/>
          <p:cNvSpPr txBox="1"/>
          <p:nvPr/>
        </p:nvSpPr>
        <p:spPr>
          <a:xfrm>
            <a:off x="1402304" y="4344701"/>
            <a:ext cx="2156225" cy="369332"/>
          </a:xfrm>
          <a:prstGeom prst="rect">
            <a:avLst/>
          </a:prstGeom>
          <a:noFill/>
        </p:spPr>
        <p:txBody>
          <a:bodyPr wrap="square" rtlCol="0">
            <a:spAutoFit/>
          </a:bodyPr>
          <a:lstStyle>
            <a:defPPr>
              <a:defRPr lang="zh-CN"/>
            </a:defPPr>
          </a:lstStyle>
          <a:p>
            <a:r>
              <a:rPr lang="zh-CN" altLang="en-US" b="1" dirty="0"/>
              <a:t>关联</a:t>
            </a:r>
            <a:r>
              <a:rPr lang="en-US" altLang="zh-CN" b="1" dirty="0"/>
              <a:t>(Association)</a:t>
            </a:r>
            <a:endParaRPr lang="zh-CN" altLang="en-US" dirty="0"/>
          </a:p>
        </p:txBody>
      </p:sp>
      <p:cxnSp>
        <p:nvCxnSpPr>
          <p:cNvPr id="12" name="直接连接符 11"/>
          <p:cNvCxnSpPr/>
          <p:nvPr/>
        </p:nvCxnSpPr>
        <p:spPr>
          <a:xfrm>
            <a:off x="4352376" y="4822663"/>
            <a:ext cx="0" cy="1188000"/>
          </a:xfrm>
          <a:prstGeom prst="line">
            <a:avLst/>
          </a:prstGeom>
          <a:ln w="28575">
            <a:solidFill>
              <a:schemeClr val="tx1">
                <a:lumMod val="50000"/>
                <a:lumOff val="50000"/>
              </a:schemeClr>
            </a:solidFill>
            <a:prstDash val="lgDashDot"/>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4856846" y="4752744"/>
            <a:ext cx="2681899" cy="644792"/>
          </a:xfrm>
          <a:prstGeom prst="rect">
            <a:avLst/>
          </a:prstGeom>
          <a:noFill/>
        </p:spPr>
        <p:txBody>
          <a:bodyPr wrap="square" rtlCol="0">
            <a:spAutoFit/>
          </a:bodyPr>
          <a:lstStyle>
            <a:defPPr>
              <a:defRPr lang="zh-CN"/>
            </a:defPPr>
            <a:lvl1pPr algn="ctr">
              <a:lnSpc>
                <a:spcPts val="2300"/>
              </a:lnSpc>
              <a:defRPr sz="1200"/>
            </a:lvl1pPr>
          </a:lstStyle>
          <a:p>
            <a:r>
              <a:rPr lang="zh-CN" altLang="en-US" dirty="0"/>
              <a:t>就是通常理解的继承关系，子用例和父用例相似，但表现出更特别的行为；</a:t>
            </a:r>
            <a:endParaRPr lang="en-US" altLang="zh-CN" dirty="0"/>
          </a:p>
        </p:txBody>
      </p:sp>
      <p:sp>
        <p:nvSpPr>
          <p:cNvPr id="30" name="文本框 29"/>
          <p:cNvSpPr txBox="1"/>
          <p:nvPr/>
        </p:nvSpPr>
        <p:spPr>
          <a:xfrm>
            <a:off x="5138230" y="4347034"/>
            <a:ext cx="2043804" cy="369332"/>
          </a:xfrm>
          <a:prstGeom prst="rect">
            <a:avLst/>
          </a:prstGeom>
          <a:noFill/>
        </p:spPr>
        <p:txBody>
          <a:bodyPr wrap="square" rtlCol="0">
            <a:spAutoFit/>
          </a:bodyPr>
          <a:lstStyle>
            <a:defPPr>
              <a:defRPr lang="zh-CN"/>
            </a:defPPr>
          </a:lstStyle>
          <a:p>
            <a:r>
              <a:rPr lang="zh-CN" altLang="en-US" b="1" dirty="0"/>
              <a:t>泛化</a:t>
            </a:r>
            <a:r>
              <a:rPr lang="en-US" altLang="zh-CN" b="1" dirty="0"/>
              <a:t>(Inheritance)</a:t>
            </a:r>
            <a:endParaRPr lang="zh-CN" altLang="en-US" dirty="0"/>
          </a:p>
        </p:txBody>
      </p:sp>
      <p:sp>
        <p:nvSpPr>
          <p:cNvPr id="32" name="文本框 31"/>
          <p:cNvSpPr txBox="1"/>
          <p:nvPr/>
        </p:nvSpPr>
        <p:spPr>
          <a:xfrm>
            <a:off x="8350770" y="4752744"/>
            <a:ext cx="2681899" cy="644792"/>
          </a:xfrm>
          <a:prstGeom prst="rect">
            <a:avLst/>
          </a:prstGeom>
          <a:noFill/>
        </p:spPr>
        <p:txBody>
          <a:bodyPr wrap="square" rtlCol="0">
            <a:spAutoFit/>
          </a:bodyPr>
          <a:lstStyle>
            <a:defPPr>
              <a:defRPr lang="zh-CN"/>
            </a:defPPr>
            <a:lvl1pPr algn="ctr">
              <a:lnSpc>
                <a:spcPts val="2300"/>
              </a:lnSpc>
              <a:defRPr sz="1200"/>
            </a:lvl1pPr>
          </a:lstStyle>
          <a:p>
            <a:r>
              <a:rPr lang="zh-CN" altLang="en-US" dirty="0"/>
              <a:t>包含关系用来把一个较复杂用例所表示的功能分解成较小的步骤；</a:t>
            </a:r>
            <a:endParaRPr lang="en-US" altLang="zh-CN" dirty="0"/>
          </a:p>
        </p:txBody>
      </p:sp>
      <p:sp>
        <p:nvSpPr>
          <p:cNvPr id="33" name="文本框 32"/>
          <p:cNvSpPr txBox="1"/>
          <p:nvPr/>
        </p:nvSpPr>
        <p:spPr>
          <a:xfrm>
            <a:off x="8633715" y="4347034"/>
            <a:ext cx="2051117" cy="369332"/>
          </a:xfrm>
          <a:prstGeom prst="rect">
            <a:avLst/>
          </a:prstGeom>
          <a:noFill/>
        </p:spPr>
        <p:txBody>
          <a:bodyPr wrap="square" rtlCol="0">
            <a:spAutoFit/>
          </a:bodyPr>
          <a:lstStyle>
            <a:defPPr>
              <a:defRPr lang="zh-CN"/>
            </a:defPPr>
          </a:lstStyle>
          <a:p>
            <a:r>
              <a:rPr lang="zh-CN" altLang="en-US" b="1" dirty="0"/>
              <a:t>包含</a:t>
            </a:r>
            <a:r>
              <a:rPr lang="en-US" altLang="zh-CN" b="1" dirty="0"/>
              <a:t>(Include)</a:t>
            </a:r>
            <a:endParaRPr lang="zh-CN" altLang="en-US" dirty="0"/>
          </a:p>
        </p:txBody>
      </p:sp>
      <p:cxnSp>
        <p:nvCxnSpPr>
          <p:cNvPr id="48" name="直接连接符 47"/>
          <p:cNvCxnSpPr/>
          <p:nvPr/>
        </p:nvCxnSpPr>
        <p:spPr>
          <a:xfrm flipH="1">
            <a:off x="7968343" y="4822663"/>
            <a:ext cx="0" cy="1188000"/>
          </a:xfrm>
          <a:prstGeom prst="line">
            <a:avLst/>
          </a:prstGeom>
          <a:ln w="28575">
            <a:solidFill>
              <a:schemeClr val="tx1">
                <a:lumMod val="50000"/>
                <a:lumOff val="50000"/>
              </a:schemeClr>
            </a:solidFill>
            <a:prstDash val="lgDashDot"/>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1402304" y="241629"/>
            <a:ext cx="5136482" cy="523220"/>
          </a:xfrm>
          <a:prstGeom prst="rect">
            <a:avLst/>
          </a:prstGeom>
          <a:noFill/>
        </p:spPr>
        <p:txBody>
          <a:bodyPr wrap="square" rtlCol="0">
            <a:spAutoFit/>
          </a:bodyPr>
          <a:lstStyle/>
          <a:p>
            <a:r>
              <a:rPr lang="zh-CN" altLang="en-US" sz="2800" dirty="0" smtClean="0">
                <a:latin typeface="黑体" panose="02010609060101010101" pitchFamily="49" charset="-122"/>
                <a:ea typeface="黑体" panose="02010609060101010101" pitchFamily="49" charset="-122"/>
              </a:rPr>
              <a:t>用例图的元素</a:t>
            </a:r>
            <a:endParaRPr lang="zh-CN" altLang="en-US" sz="2800" dirty="0">
              <a:latin typeface="黑体" panose="02010609060101010101" pitchFamily="49" charset="-122"/>
              <a:ea typeface="黑体" panose="02010609060101010101" pitchFamily="49" charset="-122"/>
            </a:endParaRPr>
          </a:p>
        </p:txBody>
      </p:sp>
      <p:pic>
        <p:nvPicPr>
          <p:cNvPr id="17" name="图片 16"/>
          <p:cNvPicPr/>
          <p:nvPr/>
        </p:nvPicPr>
        <p:blipFill>
          <a:blip r:embed="rId1"/>
          <a:stretch>
            <a:fillRect/>
          </a:stretch>
        </p:blipFill>
        <p:spPr>
          <a:xfrm>
            <a:off x="1532996" y="2052320"/>
            <a:ext cx="1894840" cy="980440"/>
          </a:xfrm>
          <a:prstGeom prst="rect">
            <a:avLst/>
          </a:prstGeom>
        </p:spPr>
      </p:pic>
      <p:pic>
        <p:nvPicPr>
          <p:cNvPr id="18" name="图片 17"/>
          <p:cNvPicPr/>
          <p:nvPr/>
        </p:nvPicPr>
        <p:blipFill>
          <a:blip r:embed="rId2"/>
          <a:stretch>
            <a:fillRect/>
          </a:stretch>
        </p:blipFill>
        <p:spPr>
          <a:xfrm>
            <a:off x="3822062" y="1249680"/>
            <a:ext cx="4676140" cy="1971040"/>
          </a:xfrm>
          <a:prstGeom prst="rect">
            <a:avLst/>
          </a:prstGeom>
        </p:spPr>
      </p:pic>
      <p:pic>
        <p:nvPicPr>
          <p:cNvPr id="19" name="图片 18"/>
          <p:cNvPicPr/>
          <p:nvPr/>
        </p:nvPicPr>
        <p:blipFill>
          <a:blip r:embed="rId3"/>
          <a:stretch>
            <a:fillRect/>
          </a:stretch>
        </p:blipFill>
        <p:spPr>
          <a:xfrm>
            <a:off x="8534749" y="1440180"/>
            <a:ext cx="2313940" cy="17805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up)">
                                      <p:cBhvr>
                                        <p:cTn id="15" dur="500"/>
                                        <p:tgtEl>
                                          <p:spTgt spid="1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wipe(left)">
                                      <p:cBhvr>
                                        <p:cTn id="19" dur="500"/>
                                        <p:tgtEl>
                                          <p:spTgt spid="3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wipe(left)">
                                      <p:cBhvr>
                                        <p:cTn id="23" dur="500"/>
                                        <p:tgtEl>
                                          <p:spTgt spid="29"/>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wipe(up)">
                                      <p:cBhvr>
                                        <p:cTn id="27" dur="500"/>
                                        <p:tgtEl>
                                          <p:spTgt spid="48"/>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wipe(left)">
                                      <p:cBhvr>
                                        <p:cTn id="31" dur="500"/>
                                        <p:tgtEl>
                                          <p:spTgt spid="33"/>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wipe(left)">
                                      <p:cBhvr>
                                        <p:cTn id="3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29" grpId="0"/>
      <p:bldP spid="30" grpId="0"/>
      <p:bldP spid="32" grpId="0"/>
      <p:bldP spid="3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705600"/>
            <a:ext cx="12192000" cy="180000"/>
          </a:xfrm>
          <a:prstGeom prst="rect">
            <a:avLst/>
          </a:prstGeom>
          <a:solidFill>
            <a:srgbClr val="C7C5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nvSpPr>
        <p:spPr>
          <a:xfrm>
            <a:off x="1366037" y="241629"/>
            <a:ext cx="5136482" cy="523220"/>
          </a:xfrm>
          <a:prstGeom prst="rect">
            <a:avLst/>
          </a:prstGeom>
          <a:noFill/>
        </p:spPr>
        <p:txBody>
          <a:bodyPr wrap="square" rtlCol="0">
            <a:spAutoFit/>
          </a:bodyPr>
          <a:lstStyle/>
          <a:p>
            <a:r>
              <a:rPr lang="zh-CN" altLang="en-US" sz="2800" dirty="0" smtClean="0">
                <a:latin typeface="黑体" panose="02010609060101010101" pitchFamily="49" charset="-122"/>
                <a:ea typeface="黑体" panose="02010609060101010101" pitchFamily="49" charset="-122"/>
              </a:rPr>
              <a:t>一个用例图实例</a:t>
            </a:r>
            <a:endParaRPr lang="zh-CN" altLang="en-US" sz="2800" dirty="0">
              <a:latin typeface="黑体" panose="02010609060101010101" pitchFamily="49" charset="-122"/>
              <a:ea typeface="黑体" panose="02010609060101010101" pitchFamily="49" charset="-122"/>
            </a:endParaRPr>
          </a:p>
        </p:txBody>
      </p:sp>
      <p:pic>
        <p:nvPicPr>
          <p:cNvPr id="33" name="图片 32"/>
          <p:cNvPicPr/>
          <p:nvPr/>
        </p:nvPicPr>
        <p:blipFill>
          <a:blip r:embed="rId1"/>
          <a:stretch>
            <a:fillRect/>
          </a:stretch>
        </p:blipFill>
        <p:spPr>
          <a:xfrm>
            <a:off x="1366037" y="1056443"/>
            <a:ext cx="8743163" cy="4658557"/>
          </a:xfrm>
          <a:prstGeom prst="rect">
            <a:avLst/>
          </a:prstGeom>
        </p:spPr>
      </p:pic>
    </p:spTree>
  </p:cSld>
  <p:clrMapOvr>
    <a:masterClrMapping/>
  </p:clrMapOvr>
  <p:transition spd="slow">
    <p:comb/>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gency FB"/>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1976</Words>
  <Application>WPS 演示</Application>
  <PresentationFormat>自定义</PresentationFormat>
  <Paragraphs>294</Paragraphs>
  <Slides>29</Slides>
  <Notes>29</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29</vt:i4>
      </vt:variant>
    </vt:vector>
  </HeadingPairs>
  <TitlesOfParts>
    <vt:vector size="41" baseType="lpstr">
      <vt:lpstr>Arial</vt:lpstr>
      <vt:lpstr>宋体</vt:lpstr>
      <vt:lpstr>Wingdings</vt:lpstr>
      <vt:lpstr>Agency FB</vt:lpstr>
      <vt:lpstr>黑体</vt:lpstr>
      <vt:lpstr>微软雅黑</vt:lpstr>
      <vt:lpstr>Arial Unicode MS</vt:lpstr>
      <vt:lpstr>Calibri</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zt</cp:lastModifiedBy>
  <cp:revision>248</cp:revision>
  <dcterms:created xsi:type="dcterms:W3CDTF">2015-12-31T14:36:00Z</dcterms:created>
  <dcterms:modified xsi:type="dcterms:W3CDTF">2017-11-12T12:26:47Z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