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7" r:id="rId4"/>
    <p:sldId id="257" r:id="rId6"/>
    <p:sldId id="259" r:id="rId7"/>
    <p:sldId id="264" r:id="rId8"/>
    <p:sldId id="337" r:id="rId9"/>
    <p:sldId id="336" r:id="rId10"/>
    <p:sldId id="338" r:id="rId11"/>
    <p:sldId id="283" r:id="rId12"/>
    <p:sldId id="340" r:id="rId13"/>
    <p:sldId id="341" r:id="rId14"/>
    <p:sldId id="342" r:id="rId15"/>
    <p:sldId id="343" r:id="rId16"/>
    <p:sldId id="339" r:id="rId17"/>
    <p:sldId id="344" r:id="rId18"/>
    <p:sldId id="280" r:id="rId19"/>
    <p:sldId id="345" r:id="rId20"/>
    <p:sldId id="346" r:id="rId21"/>
    <p:sldId id="347" r:id="rId22"/>
    <p:sldId id="348" r:id="rId23"/>
    <p:sldId id="349" r:id="rId24"/>
    <p:sldId id="284" r:id="rId25"/>
    <p:sldId id="350" r:id="rId26"/>
    <p:sldId id="351" r:id="rId27"/>
    <p:sldId id="352" r:id="rId28"/>
    <p:sldId id="263" r:id="rId29"/>
    <p:sldId id="357" r:id="rId30"/>
    <p:sldId id="268" r:id="rId31"/>
    <p:sldId id="353" r:id="rId32"/>
    <p:sldId id="354" r:id="rId33"/>
    <p:sldId id="355" r:id="rId34"/>
    <p:sldId id="260" r:id="rId35"/>
    <p:sldId id="373" r:id="rId36"/>
    <p:sldId id="374" r:id="rId37"/>
    <p:sldId id="375" r:id="rId38"/>
    <p:sldId id="273" r:id="rId39"/>
    <p:sldId id="376" r:id="rId40"/>
    <p:sldId id="377" r:id="rId41"/>
    <p:sldId id="261" r:id="rId42"/>
    <p:sldId id="275" r:id="rId43"/>
    <p:sldId id="293" r:id="rId44"/>
    <p:sldId id="379" r:id="rId45"/>
    <p:sldId id="262" r:id="rId46"/>
    <p:sldId id="380" r:id="rId47"/>
    <p:sldId id="358" r:id="rId48"/>
    <p:sldId id="381" r:id="rId49"/>
    <p:sldId id="382" r:id="rId50"/>
    <p:sldId id="383" r:id="rId51"/>
    <p:sldId id="384" r:id="rId52"/>
    <p:sldId id="385" r:id="rId53"/>
    <p:sldId id="386" r:id="rId54"/>
    <p:sldId id="359" r:id="rId55"/>
    <p:sldId id="295" r:id="rId56"/>
    <p:sldId id="281" r:id="rId57"/>
  </p:sldIdLst>
  <p:sldSz cx="9144000" cy="5141595"/>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8C0"/>
    <a:srgbClr val="725F42"/>
    <a:srgbClr val="957B55"/>
    <a:srgbClr val="FFFFFF"/>
    <a:srgbClr val="887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162"/>
      </p:cViewPr>
      <p:guideLst>
        <p:guide orient="horz" pos="2193"/>
        <p:guide pos="2847"/>
        <p:guide pos="962"/>
        <p:guide pos="3840"/>
        <p:guide pos="4784"/>
      </p:guideLst>
    </p:cSldViewPr>
  </p:slideViewPr>
  <p:notesTextViewPr>
    <p:cViewPr>
      <p:scale>
        <a:sx n="1" d="1"/>
        <a:sy n="1" d="1"/>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4637C0-1F94-4FE6-A671-110DD2A1381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7DB20-2E87-4E5B-9441-63DB909E25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B82B5CC-3DF7-4CFC-BB6F-C9B2D7E763A5}"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C25ADD5-BBEB-4F93-82B1-DE7B6B4BB47C}"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5E172943-B4CB-4E58-80ED-70D4653156EC}" type="slidenum">
              <a:rPr lang="zh-CN" altLang="zh-CN"/>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792372E-91EB-4D81-B3DB-61AF1CCE9DF9}"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61A0449-714C-4043-94B6-043E9580E464}" type="slidenum">
              <a:rPr lang="zh-CN" altLang="zh-CN"/>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EA3E23E7-F0A5-4A79-B783-89A6185DC0B7}" type="slidenum">
              <a:rPr lang="zh-CN" altLang="zh-CN"/>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3C05986-053F-4097-AEDB-E215373A85D2}" type="slidenum">
              <a:rPr lang="zh-CN" altLang="zh-CN"/>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04E44253-E442-4C13-8EEC-A801B3F7EA1D}" type="slidenum">
              <a:rPr lang="zh-CN" altLang="zh-CN"/>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C809ED1-3ED6-4381-8897-179CB618D6D4}" type="slidenum">
              <a:rPr lang="zh-CN" altLang="zh-CN"/>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9353CA06-B455-459A-804D-50343EDCBDEF}" type="slidenum">
              <a:rPr lang="zh-CN" altLang="zh-CN"/>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3AFA8EF-8FBF-4045-9F2E-E626908C9988}"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A7B7C7C-798D-42C6-8C92-142E7AA39C7E}" type="slidenum">
              <a:rPr lang="zh-CN" altLang="zh-CN"/>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4357007-EEB5-4E44-BF31-920E4846DD7A}" type="slidenum">
              <a:rPr lang="zh-CN" altLang="zh-CN"/>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FF476F1-FB22-4F27-A70A-A2B54760E4AF}" type="slidenum">
              <a:rPr lang="zh-CN" altLang="zh-CN"/>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057B703C-E1BB-4CD5-A4F8-10679600BFF0}" type="slidenum">
              <a:rPr lang="zh-CN" altLang="zh-CN"/>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200150"/>
            <a:ext cx="4038600" cy="1619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2971800"/>
            <a:ext cx="4038600" cy="1620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58423B1B-3B57-4F5A-83B2-F06C57B18BAE}"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082C129-7450-4A17-B3DA-D1B842132156}"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F4F10622-D0AB-410D-BD9B-6678D7C42A84}"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D8D76188-6D91-4C51-A641-E86C758C0381}"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AA2B9886-C5F1-4CAC-B2C7-E7FF91FF14B6}"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07D04115-C947-4B3B-8BC9-A0E76F31C3BF}"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C20CFA44-D2E3-4DB0-B424-685F0DF4935D}"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67118C1-1B0D-4999-8545-95E7E76C6762}"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F7E3AAC6-B715-4F06-991C-2803DC77D751}"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1"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2"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3"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0C18D2F1-48B6-467B-B212-24FB78A7EC95}"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file:///C:\Users\dzh\Desktop\PPT(025)12-06\&#21830;&#21153;&#19968;.mp3" TargetMode="External"/><Relationship Id="rId1" Type="http://schemas.openxmlformats.org/officeDocument/2006/relationships/audio" Target="file:///C:\Users\dzh\Desktop\PPT(025)12-06\&#21830;&#21153;&#19968;.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3.wdp"/><Relationship Id="rId3" Type="http://schemas.openxmlformats.org/officeDocument/2006/relationships/image" Target="../media/image20.png"/><Relationship Id="rId2" Type="http://schemas.microsoft.com/office/2007/relationships/hdphoto" Target="../media/hdphoto2.wdp"/><Relationship Id="rId11" Type="http://schemas.openxmlformats.org/officeDocument/2006/relationships/notesSlide" Target="../notesSlides/notesSlide51.xml"/><Relationship Id="rId10" Type="http://schemas.openxmlformats.org/officeDocument/2006/relationships/slideLayout" Target="../slideLayouts/slideLayout18.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8.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商务一.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10476656" y="-6145"/>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t="57336"/>
          <a:stretch>
            <a:fillRect/>
          </a:stretch>
        </p:blipFill>
        <p:spPr>
          <a:xfrm>
            <a:off x="1410" y="3929688"/>
            <a:ext cx="9141180" cy="1212225"/>
          </a:xfrm>
          <a:prstGeom prst="rect">
            <a:avLst/>
          </a:prstGeom>
        </p:spPr>
      </p:pic>
      <p:grpSp>
        <p:nvGrpSpPr>
          <p:cNvPr id="4" name="组合 3"/>
          <p:cNvGrpSpPr/>
          <p:nvPr/>
        </p:nvGrpSpPr>
        <p:grpSpPr>
          <a:xfrm>
            <a:off x="2511935" y="966930"/>
            <a:ext cx="1503834" cy="1506875"/>
            <a:chOff x="1589596" y="810715"/>
            <a:chExt cx="2340698" cy="2345431"/>
          </a:xfrm>
        </p:grpSpPr>
        <p:grpSp>
          <p:nvGrpSpPr>
            <p:cNvPr id="36" name="组合 79"/>
            <p:cNvGrpSpPr/>
            <p:nvPr/>
          </p:nvGrpSpPr>
          <p:grpSpPr bwMode="auto">
            <a:xfrm>
              <a:off x="1589596" y="810715"/>
              <a:ext cx="2340698" cy="2345431"/>
              <a:chOff x="6379729" y="2488774"/>
              <a:chExt cx="2513016" cy="2513016"/>
            </a:xfrm>
          </p:grpSpPr>
          <p:sp>
            <p:nvSpPr>
              <p:cNvPr id="3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67" name="组合 66"/>
          <p:cNvGrpSpPr/>
          <p:nvPr/>
        </p:nvGrpSpPr>
        <p:grpSpPr>
          <a:xfrm>
            <a:off x="3749794" y="966930"/>
            <a:ext cx="1503834" cy="1506875"/>
            <a:chOff x="1589596" y="810715"/>
            <a:chExt cx="2340698" cy="2345431"/>
          </a:xfrm>
        </p:grpSpPr>
        <p:grpSp>
          <p:nvGrpSpPr>
            <p:cNvPr id="68" name="组合 79"/>
            <p:cNvGrpSpPr/>
            <p:nvPr/>
          </p:nvGrpSpPr>
          <p:grpSpPr bwMode="auto">
            <a:xfrm>
              <a:off x="1589596" y="810715"/>
              <a:ext cx="2340698" cy="2345431"/>
              <a:chOff x="6379729" y="2488774"/>
              <a:chExt cx="2513016" cy="2513016"/>
            </a:xfrm>
          </p:grpSpPr>
          <p:sp>
            <p:nvSpPr>
              <p:cNvPr id="7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R</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72" name="组合 71"/>
          <p:cNvGrpSpPr/>
          <p:nvPr/>
        </p:nvGrpSpPr>
        <p:grpSpPr>
          <a:xfrm>
            <a:off x="4987653" y="966930"/>
            <a:ext cx="1503834" cy="1506875"/>
            <a:chOff x="1589596" y="810715"/>
            <a:chExt cx="2340698" cy="2345431"/>
          </a:xfrm>
        </p:grpSpPr>
        <p:grpSp>
          <p:nvGrpSpPr>
            <p:cNvPr id="73" name="组合 79"/>
            <p:cNvGrpSpPr/>
            <p:nvPr/>
          </p:nvGrpSpPr>
          <p:grpSpPr bwMode="auto">
            <a:xfrm>
              <a:off x="1589596" y="810715"/>
              <a:ext cx="2340698" cy="2345431"/>
              <a:chOff x="6379729" y="2488774"/>
              <a:chExt cx="2513016" cy="2513016"/>
            </a:xfrm>
          </p:grpSpPr>
          <p:sp>
            <p:nvSpPr>
              <p:cNvPr id="7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82" name="圆角矩形 81"/>
          <p:cNvSpPr/>
          <p:nvPr/>
        </p:nvSpPr>
        <p:spPr bwMode="auto">
          <a:xfrm>
            <a:off x="3835831" y="3766775"/>
            <a:ext cx="1446203" cy="333440"/>
          </a:xfrm>
          <a:prstGeom prst="roundRect">
            <a:avLst/>
          </a:prstGeom>
          <a:solidFill>
            <a:srgbClr val="4147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3" name="TextBox 82"/>
          <p:cNvSpPr txBox="1"/>
          <p:nvPr/>
        </p:nvSpPr>
        <p:spPr>
          <a:xfrm>
            <a:off x="3725896" y="3779606"/>
            <a:ext cx="1638192"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汇报人：</a:t>
            </a:r>
            <a:r>
              <a:rPr lang="en-US" altLang="zh-CN" sz="1400" dirty="0" smtClean="0">
                <a:solidFill>
                  <a:schemeClr val="bg1"/>
                </a:solidFill>
                <a:latin typeface="微软雅黑" panose="020B0503020204020204" pitchFamily="34" charset="-122"/>
                <a:ea typeface="微软雅黑" panose="020B0503020204020204" pitchFamily="34" charset="-122"/>
              </a:rPr>
              <a:t>G-14</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2350136" y="2723352"/>
            <a:ext cx="4443730" cy="583565"/>
          </a:xfrm>
          <a:prstGeom prst="rect">
            <a:avLst/>
          </a:prstGeom>
          <a:noFill/>
        </p:spPr>
        <p:txBody>
          <a:bodyPr wrap="none" rtlCol="0">
            <a:spAutoFit/>
          </a:bodyPr>
          <a:lstStyle/>
          <a:p>
            <a:pPr algn="ctr"/>
            <a:r>
              <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rPr>
              <a:t>软件需求规格说明书简介</a:t>
            </a:r>
            <a:endPar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5" name="Rectangle 8"/>
          <p:cNvSpPr>
            <a:spLocks noChangeArrowheads="1"/>
          </p:cNvSpPr>
          <p:nvPr/>
        </p:nvSpPr>
        <p:spPr bwMode="auto">
          <a:xfrm>
            <a:off x="2904877" y="3380715"/>
            <a:ext cx="33342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工作总结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工作计划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商务报告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商务展示</a:t>
            </a:r>
            <a:endParaRPr lang="zh-CN"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6"/>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5"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4"/>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nodeType="withEffect">
                                  <p:stCondLst>
                                    <p:cond delay="400"/>
                                  </p:stCondLst>
                                  <p:childTnLst>
                                    <p:set>
                                      <p:cBhvr>
                                        <p:cTn id="21" dur="1" fill="hold">
                                          <p:stCondLst>
                                            <p:cond delay="0"/>
                                          </p:stCondLst>
                                        </p:cTn>
                                        <p:tgtEl>
                                          <p:spTgt spid="67"/>
                                        </p:tgtEl>
                                        <p:attrNameLst>
                                          <p:attrName>style.visibility</p:attrName>
                                        </p:attrNameLst>
                                      </p:cBhvr>
                                      <p:to>
                                        <p:strVal val="visible"/>
                                      </p:to>
                                    </p:set>
                                    <p:anim calcmode="lin" valueType="num">
                                      <p:cBhvr>
                                        <p:cTn id="22" dur="1000" fill="hold"/>
                                        <p:tgtEl>
                                          <p:spTgt spid="67"/>
                                        </p:tgtEl>
                                        <p:attrNameLst>
                                          <p:attrName>ppt_w</p:attrName>
                                        </p:attrNameLst>
                                      </p:cBhvr>
                                      <p:tavLst>
                                        <p:tav tm="0">
                                          <p:val>
                                            <p:fltVal val="0"/>
                                          </p:val>
                                        </p:tav>
                                        <p:tav tm="100000">
                                          <p:val>
                                            <p:strVal val="#ppt_w"/>
                                          </p:val>
                                        </p:tav>
                                      </p:tavLst>
                                    </p:anim>
                                    <p:anim calcmode="lin" valueType="num">
                                      <p:cBhvr>
                                        <p:cTn id="23" dur="1000" fill="hold"/>
                                        <p:tgtEl>
                                          <p:spTgt spid="67"/>
                                        </p:tgtEl>
                                        <p:attrNameLst>
                                          <p:attrName>ppt_h</p:attrName>
                                        </p:attrNameLst>
                                      </p:cBhvr>
                                      <p:tavLst>
                                        <p:tav tm="0">
                                          <p:val>
                                            <p:fltVal val="0"/>
                                          </p:val>
                                        </p:tav>
                                        <p:tav tm="100000">
                                          <p:val>
                                            <p:strVal val="#ppt_h"/>
                                          </p:val>
                                        </p:tav>
                                      </p:tavLst>
                                    </p:anim>
                                    <p:anim calcmode="lin" valueType="num">
                                      <p:cBhvr>
                                        <p:cTn id="24" dur="1000" fill="hold"/>
                                        <p:tgtEl>
                                          <p:spTgt spid="6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7"/>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800"/>
                                  </p:stCondLst>
                                  <p:childTnLst>
                                    <p:set>
                                      <p:cBhvr>
                                        <p:cTn id="27" dur="1" fill="hold">
                                          <p:stCondLst>
                                            <p:cond delay="0"/>
                                          </p:stCondLst>
                                        </p:cTn>
                                        <p:tgtEl>
                                          <p:spTgt spid="72"/>
                                        </p:tgtEl>
                                        <p:attrNameLst>
                                          <p:attrName>style.visibility</p:attrName>
                                        </p:attrNameLst>
                                      </p:cBhvr>
                                      <p:to>
                                        <p:strVal val="visible"/>
                                      </p:to>
                                    </p:set>
                                    <p:anim calcmode="lin" valueType="num">
                                      <p:cBhvr>
                                        <p:cTn id="28" dur="1000" fill="hold"/>
                                        <p:tgtEl>
                                          <p:spTgt spid="72"/>
                                        </p:tgtEl>
                                        <p:attrNameLst>
                                          <p:attrName>ppt_w</p:attrName>
                                        </p:attrNameLst>
                                      </p:cBhvr>
                                      <p:tavLst>
                                        <p:tav tm="0">
                                          <p:val>
                                            <p:fltVal val="0"/>
                                          </p:val>
                                        </p:tav>
                                        <p:tav tm="100000">
                                          <p:val>
                                            <p:strVal val="#ppt_w"/>
                                          </p:val>
                                        </p:tav>
                                      </p:tavLst>
                                    </p:anim>
                                    <p:anim calcmode="lin" valueType="num">
                                      <p:cBhvr>
                                        <p:cTn id="29" dur="1000" fill="hold"/>
                                        <p:tgtEl>
                                          <p:spTgt spid="72"/>
                                        </p:tgtEl>
                                        <p:attrNameLst>
                                          <p:attrName>ppt_h</p:attrName>
                                        </p:attrNameLst>
                                      </p:cBhvr>
                                      <p:tavLst>
                                        <p:tav tm="0">
                                          <p:val>
                                            <p:fltVal val="0"/>
                                          </p:val>
                                        </p:tav>
                                        <p:tav tm="100000">
                                          <p:val>
                                            <p:strVal val="#ppt_h"/>
                                          </p:val>
                                        </p:tav>
                                      </p:tavLst>
                                    </p:anim>
                                    <p:anim calcmode="lin" valueType="num">
                                      <p:cBhvr>
                                        <p:cTn id="30"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0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84"/>
                                        </p:tgtEl>
                                        <p:attrNameLst>
                                          <p:attrName>ppt_y</p:attrName>
                                        </p:attrNameLst>
                                      </p:cBhvr>
                                      <p:tavLst>
                                        <p:tav tm="0">
                                          <p:val>
                                            <p:strVal val="#ppt_y"/>
                                          </p:val>
                                        </p:tav>
                                        <p:tav tm="100000">
                                          <p:val>
                                            <p:strVal val="#ppt_y"/>
                                          </p:val>
                                        </p:tav>
                                      </p:tavLst>
                                    </p:anim>
                                    <p:anim calcmode="lin" valueType="num">
                                      <p:cBhvr>
                                        <p:cTn id="37"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84"/>
                                        </p:tgtEl>
                                      </p:cBhvr>
                                    </p:animEffect>
                                  </p:childTnLst>
                                </p:cTn>
                              </p:par>
                            </p:childTnLst>
                          </p:cTn>
                        </p:par>
                        <p:par>
                          <p:cTn id="40" fill="hold">
                            <p:stCondLst>
                              <p:cond delay="3799"/>
                            </p:stCondLst>
                            <p:childTnLst>
                              <p:par>
                                <p:cTn id="41" presetID="47"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1000"/>
                                        <p:tgtEl>
                                          <p:spTgt spid="85"/>
                                        </p:tgtEl>
                                      </p:cBhvr>
                                    </p:animEffect>
                                    <p:anim calcmode="lin" valueType="num">
                                      <p:cBhvr>
                                        <p:cTn id="44" dur="1000" fill="hold"/>
                                        <p:tgtEl>
                                          <p:spTgt spid="85"/>
                                        </p:tgtEl>
                                        <p:attrNameLst>
                                          <p:attrName>ppt_x</p:attrName>
                                        </p:attrNameLst>
                                      </p:cBhvr>
                                      <p:tavLst>
                                        <p:tav tm="0">
                                          <p:val>
                                            <p:strVal val="#ppt_x"/>
                                          </p:val>
                                        </p:tav>
                                        <p:tav tm="100000">
                                          <p:val>
                                            <p:strVal val="#ppt_x"/>
                                          </p:val>
                                        </p:tav>
                                      </p:tavLst>
                                    </p:anim>
                                    <p:anim calcmode="lin" valueType="num">
                                      <p:cBhvr>
                                        <p:cTn id="45" dur="1000" fill="hold"/>
                                        <p:tgtEl>
                                          <p:spTgt spid="85"/>
                                        </p:tgtEl>
                                        <p:attrNameLst>
                                          <p:attrName>ppt_y</p:attrName>
                                        </p:attrNameLst>
                                      </p:cBhvr>
                                      <p:tavLst>
                                        <p:tav tm="0">
                                          <p:val>
                                            <p:strVal val="#ppt_y-.1"/>
                                          </p:val>
                                        </p:tav>
                                        <p:tav tm="100000">
                                          <p:val>
                                            <p:strVal val="#ppt_y"/>
                                          </p:val>
                                        </p:tav>
                                      </p:tavLst>
                                    </p:anim>
                                  </p:childTnLst>
                                </p:cTn>
                              </p:par>
                            </p:childTnLst>
                          </p:cTn>
                        </p:par>
                        <p:par>
                          <p:cTn id="46" fill="hold">
                            <p:stCondLst>
                              <p:cond delay="4799"/>
                            </p:stCondLst>
                            <p:childTnLst>
                              <p:par>
                                <p:cTn id="47" presetID="22" presetClass="entr" presetSubtype="1" fill="hold" grpId="0" nodeType="after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wipe(up)">
                                      <p:cBhvr>
                                        <p:cTn id="49" dur="500"/>
                                        <p:tgtEl>
                                          <p:spTgt spid="82"/>
                                        </p:tgtEl>
                                      </p:cBhvr>
                                    </p:animEffect>
                                  </p:childTnLst>
                                </p:cTn>
                              </p:par>
                            </p:childTnLst>
                          </p:cTn>
                        </p:par>
                        <p:par>
                          <p:cTn id="50" fill="hold">
                            <p:stCondLst>
                              <p:cond delay="5299"/>
                            </p:stCondLst>
                            <p:childTnLst>
                              <p:par>
                                <p:cTn id="51" presetID="2" presetClass="entr" presetSubtype="8"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0-#ppt_w/2"/>
                                          </p:val>
                                        </p:tav>
                                        <p:tav tm="100000">
                                          <p:val>
                                            <p:strVal val="#ppt_x"/>
                                          </p:val>
                                        </p:tav>
                                      </p:tavLst>
                                    </p:anim>
                                    <p:anim calcmode="lin" valueType="num">
                                      <p:cBhvr additive="base">
                                        <p:cTn id="54"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5" repeatCount="indefinite" fill="remove" display="0">
                  <p:stCondLst>
                    <p:cond delay="indefinite"/>
                  </p:stCondLst>
                  <p:endCondLst>
                    <p:cond evt="onStopAudio" delay="0">
                      <p:tgtEl>
                        <p:sldTgt/>
                      </p:tgtEl>
                    </p:cond>
                  </p:endCondLst>
                </p:cTn>
                <p:tgtEl>
                  <p:spTgt spid="16"/>
                </p:tgtEl>
              </p:cMediaNode>
            </p:audio>
          </p:childTnLst>
        </p:cTn>
      </p:par>
    </p:tnLst>
    <p:bldLst>
      <p:bldP spid="82" grpId="0" animBg="1"/>
      <p:bldP spid="83" grpId="0"/>
      <p:bldP spid="84"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97" name="图片 4"/>
          <p:cNvPicPr>
            <a:picLocks noChangeAspect="1"/>
          </p:cNvPicPr>
          <p:nvPr/>
        </p:nvPicPr>
        <p:blipFill>
          <a:blip r:embed="rId1"/>
          <a:stretch>
            <a:fillRect/>
          </a:stretch>
        </p:blipFill>
        <p:spPr>
          <a:xfrm>
            <a:off x="2033588" y="362267"/>
            <a:ext cx="5498465" cy="4712970"/>
          </a:xfrm>
          <a:prstGeom prst="rect">
            <a:avLst/>
          </a:prstGeom>
          <a:noFill/>
          <a:ln w="9525">
            <a:noFill/>
          </a:ln>
        </p:spPr>
      </p:pic>
      <p:sp>
        <p:nvSpPr>
          <p:cNvPr id="3" name="文本框 2"/>
          <p:cNvSpPr txBox="1"/>
          <p:nvPr/>
        </p:nvSpPr>
        <p:spPr>
          <a:xfrm>
            <a:off x="1183005" y="3974465"/>
            <a:ext cx="97282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学生总用例图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98" name="图片 2"/>
          <p:cNvPicPr>
            <a:picLocks noChangeAspect="1"/>
          </p:cNvPicPr>
          <p:nvPr/>
        </p:nvPicPr>
        <p:blipFill>
          <a:blip r:embed="rId1"/>
          <a:stretch>
            <a:fillRect/>
          </a:stretch>
        </p:blipFill>
        <p:spPr>
          <a:xfrm>
            <a:off x="2040890" y="561657"/>
            <a:ext cx="4940300" cy="3780790"/>
          </a:xfrm>
          <a:prstGeom prst="rect">
            <a:avLst/>
          </a:prstGeom>
          <a:noFill/>
          <a:ln w="9525">
            <a:noFill/>
          </a:ln>
        </p:spPr>
      </p:pic>
      <p:sp>
        <p:nvSpPr>
          <p:cNvPr id="3" name="文本框 2"/>
          <p:cNvSpPr txBox="1"/>
          <p:nvPr/>
        </p:nvSpPr>
        <p:spPr>
          <a:xfrm>
            <a:off x="3690620" y="4483100"/>
            <a:ext cx="16408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120" name="图片 120" descr="管理员"/>
          <p:cNvPicPr>
            <a:picLocks noChangeAspect="1"/>
          </p:cNvPicPr>
          <p:nvPr/>
        </p:nvPicPr>
        <p:blipFill>
          <a:blip r:embed="rId1"/>
          <a:stretch>
            <a:fillRect/>
          </a:stretch>
        </p:blipFill>
        <p:spPr>
          <a:xfrm>
            <a:off x="2620645" y="501650"/>
            <a:ext cx="4136390" cy="4522470"/>
          </a:xfrm>
          <a:prstGeom prst="rect">
            <a:avLst/>
          </a:prstGeom>
        </p:spPr>
      </p:pic>
      <p:sp>
        <p:nvSpPr>
          <p:cNvPr id="3" name="文本框 2"/>
          <p:cNvSpPr txBox="1"/>
          <p:nvPr/>
        </p:nvSpPr>
        <p:spPr>
          <a:xfrm>
            <a:off x="1227455" y="3777615"/>
            <a:ext cx="1193165"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35990" y="814705"/>
            <a:ext cx="14192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上下文图</a:t>
            </a:r>
            <a:endParaRPr lang="zh-CN" altLang="en-US" sz="2400">
              <a:latin typeface="微软雅黑" panose="020B0503020204020204" pitchFamily="34" charset="-122"/>
              <a:ea typeface="微软雅黑" panose="020B0503020204020204" pitchFamily="34" charset="-122"/>
            </a:endParaRPr>
          </a:p>
        </p:txBody>
      </p:sp>
      <p:pic>
        <p:nvPicPr>
          <p:cNvPr id="91" name="图片 91" descr="关联图"/>
          <p:cNvPicPr>
            <a:picLocks noChangeAspect="1"/>
          </p:cNvPicPr>
          <p:nvPr/>
        </p:nvPicPr>
        <p:blipFill>
          <a:blip r:embed="rId1"/>
          <a:stretch>
            <a:fillRect/>
          </a:stretch>
        </p:blipFill>
        <p:spPr>
          <a:xfrm>
            <a:off x="1835150" y="490855"/>
            <a:ext cx="5378450" cy="5423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03</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54728" y="239230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、产品介绍</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用户群分类</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产品中的角色</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假设和依赖</a:t>
            </a:r>
            <a:endParaRPr lang="zh-CN" altLang="en-US" sz="1600" dirty="0" smtClean="0">
              <a:solidFill>
                <a:schemeClr val="tx1">
                  <a:lumMod val="85000"/>
                  <a:lumOff val="1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821055" y="669290"/>
            <a:ext cx="147574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产品介绍</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1998345" y="993775"/>
            <a:ext cx="5455920" cy="4107815"/>
          </a:xfrm>
          <a:prstGeom prst="rect">
            <a:avLst/>
          </a:prstGeom>
          <a:noFill/>
        </p:spPr>
        <p:txBody>
          <a:bodyPr wrap="square" rtlCol="0">
            <a:spAutoFit/>
          </a:bodyPr>
          <a:p>
            <a:pPr>
              <a:lnSpc>
                <a:spcPct val="150000"/>
              </a:lnSpc>
            </a:pPr>
            <a:r>
              <a:rPr lang="en-US" altLang="zh-CN"/>
              <a:t>   </a:t>
            </a:r>
            <a:r>
              <a:rPr lang="en-US" altLang="zh-CN">
                <a:latin typeface="微软雅黑" panose="020B0503020204020204" pitchFamily="34" charset="-122"/>
                <a:ea typeface="微软雅黑" panose="020B0503020204020204" pitchFamily="34" charset="-122"/>
              </a:rPr>
              <a:t>   “软件工程系列课程教学辅助网站”是软件工程相关课程教学和学习的辅助工具，方便为教师得到学生对上课效果的反馈并可以及时地调整，方便教师点评学生作业；方便学生得到教学资源，反馈对该课的意见，提出疑问并得到教师的答复；为学生提供交流的平台，互相讨论，互相学习，共同进步；能够使对该课程感兴趣的学生了解软件工程各个子领域的发展情况以及教师的情况。该网站推动项目管理,需求工程,对象建模等软件工程学科的发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88595" y="1542415"/>
            <a:ext cx="681990" cy="193802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用户群分类</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752475" y="642620"/>
          <a:ext cx="8191500" cy="4210685"/>
        </p:xfrm>
        <a:graphic>
          <a:graphicData uri="http://schemas.openxmlformats.org/drawingml/2006/table">
            <a:tbl>
              <a:tblPr firstRow="1" bandRow="1">
                <a:tableStyleId>{5940675A-B579-460E-94D1-54222C63F5DA}</a:tableStyleId>
              </a:tblPr>
              <a:tblGrid>
                <a:gridCol w="1637030"/>
                <a:gridCol w="1636395"/>
                <a:gridCol w="1642110"/>
                <a:gridCol w="1637030"/>
                <a:gridCol w="1638935"/>
              </a:tblGrid>
              <a:tr h="279400">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用户角色</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用户类别</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用户描述</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分类依据</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889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客户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1.5</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下达该项目的客户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该用户提出此项目，因此为最高优先级</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010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登录并注册的任课老师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该类用户熟悉软件工程系列课程，可通过网站进行相关的教学活动，因此优先级较高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登录并注册的在校学生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该类用户为网站的流量担当，但对网站的影响程度不如其他用户，因此优先级较低</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39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0.2</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只浏览网站的访客</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该类用户不经常访问此网站，也没有专业的限制，因此优先级最低</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947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管理着网站的运维</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该类用户负责此网站的管理与运维，掌控的权限也很高，因此优先级较高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72745" y="132080"/>
            <a:ext cx="20516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产品中的角色</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591820" y="592455"/>
          <a:ext cx="7959725" cy="4487545"/>
        </p:xfrm>
        <a:graphic>
          <a:graphicData uri="http://schemas.openxmlformats.org/drawingml/2006/table">
            <a:tbl>
              <a:tblPr firstRow="1" bandRow="1">
                <a:tableStyleId>{5940675A-B579-460E-94D1-54222C63F5DA}</a:tableStyleId>
              </a:tblPr>
              <a:tblGrid>
                <a:gridCol w="1591945"/>
                <a:gridCol w="1591945"/>
                <a:gridCol w="1591945"/>
                <a:gridCol w="1591945"/>
                <a:gridCol w="1591945"/>
              </a:tblGrid>
              <a:tr h="279400">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干系人</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主要价值</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态度</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主要兴趣</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约束</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7766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韩佳鑫</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项目经理，确保项目目标的实现，领导项目团队准时、优质地完成全部工作</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工作认真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管理好团队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网站能够获得用户满意的回应</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十六周内完成初步项目</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75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胡泽宇</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配置管理员</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，软件配置管理工具的日常管理与维护</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做好配置管理员</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完成相应工作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版本控制变更</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759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需求分析员，对外沟通客户，了解客户的想法、要求、目的，转换为可以用软件实现的流程、方案、界面等</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态度认真严谨</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对分配的任务负责到底</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客户的需求易于理解</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282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林康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系统设计员，理解和管理非功能性系统需求，负责对整个软件架构、关键构件、接口的设计</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善于创新</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善于思考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设计出高质量的系统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能与用户进行良好的交互</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13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技术支持工程师，及时解决用户在系统使用中存在的问题，确保系统使用正常</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认真完成相应分配的工作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所需新技术越少越好</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72745" y="132080"/>
            <a:ext cx="20516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产品中的角色</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592455" y="575310"/>
          <a:ext cx="7959725" cy="4491990"/>
        </p:xfrm>
        <a:graphic>
          <a:graphicData uri="http://schemas.openxmlformats.org/drawingml/2006/table">
            <a:tbl>
              <a:tblPr firstRow="1" bandRow="1">
                <a:tableStyleId>{5940675A-B579-460E-94D1-54222C63F5DA}</a:tableStyleId>
              </a:tblPr>
              <a:tblGrid>
                <a:gridCol w="1591945"/>
                <a:gridCol w="1591945"/>
                <a:gridCol w="1591945"/>
                <a:gridCol w="1591945"/>
                <a:gridCol w="1591945"/>
              </a:tblGrid>
              <a:tr h="291465">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干系人</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主要价值</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态度</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主要兴趣</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约束</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762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黄枭帅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用户代表，提供更好的网站学生需求获取</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希望团队认真工作</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完美交付成果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网站功能完整</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响应快</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互联网访问或移动设备</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140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杨老师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项目发起人、用户代表，定义项目执行组织对项目的需求，在项目实施管理的过程，定期进行审查；提供更好的网站教师需求获取</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希望每个小组完成规定的作业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，能够坚持到底，中途不放弃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交付的项目稳定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可用性高 </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36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侯老师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项目发起人，定义项目执行组织对项目的需求，在项目实施管理的过程，定期进行审查</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希望每个小组完成规定的作业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，能够坚持到底，中途不放弃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交付的项目稳定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可用性高 </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645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李泽龙</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系统管理员代表，提供网站的管理员需求</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能热心解答提出的问题，希望团队完美交付项目</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希望网站有基本的管理员需求，功能全面完善</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无明确约束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王芸琦</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游客用户代表，负责提供游客需求</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积极配合需求获取访谈，提出可实施措施</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希望网站能提供网站的信息介绍。让游客能了解网站</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无明确约束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82015" y="773430"/>
            <a:ext cx="182753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假设和依赖</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197735" y="1546860"/>
            <a:ext cx="4980305" cy="2861310"/>
          </a:xfrm>
          <a:prstGeom prst="rect">
            <a:avLst/>
          </a:prstGeom>
          <a:noFill/>
        </p:spPr>
        <p:txBody>
          <a:bodyPr wrap="square" rtlCol="0">
            <a:spAutoFit/>
          </a:bodyPr>
          <a:p>
            <a:r>
              <a:rPr lang="zh-CN" altLang="en-US"/>
              <a:t>AS-1：网站为学生和老师提供恰当的用户界面，以处理课程所需要的操作。</a:t>
            </a:r>
            <a:endParaRPr lang="zh-CN" altLang="en-US"/>
          </a:p>
          <a:p>
            <a:r>
              <a:rPr lang="zh-CN" altLang="en-US"/>
              <a:t>项目所依赖的主要资源：5个合作愉快的人员；dreamwaver、photoshop、project, office tools 和上网必备的软件和硬件。</a:t>
            </a:r>
            <a:endParaRPr lang="zh-CN" altLang="en-US"/>
          </a:p>
          <a:p>
            <a:r>
              <a:rPr lang="zh-CN" altLang="en-US"/>
              <a:t>AS-2：网站为老师和学生提供教学平台，方便交流与学习。</a:t>
            </a:r>
            <a:endParaRPr lang="zh-CN" altLang="en-US"/>
          </a:p>
          <a:p>
            <a:r>
              <a:rPr lang="zh-CN" altLang="en-US"/>
              <a:t>AS-3：网站可以迅速地处理响应，并且使最多200人同时访问的平均响应时间不超过1s。</a:t>
            </a:r>
            <a:endParaRPr lang="zh-CN" altLang="en-US"/>
          </a:p>
          <a:p>
            <a:r>
              <a:rPr lang="zh-CN" altLang="en-US"/>
              <a:t>AS-4：每天至少有100名用户访问该网站。</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endParaRPr lang="zh-CN" altLang="en-US" sz="2800" dirty="0"/>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28" name="组合 27"/>
          <p:cNvGrpSpPr/>
          <p:nvPr/>
        </p:nvGrpSpPr>
        <p:grpSpPr>
          <a:xfrm>
            <a:off x="3671566" y="1095254"/>
            <a:ext cx="470000" cy="464134"/>
            <a:chOff x="4965079" y="546100"/>
            <a:chExt cx="588369" cy="581025"/>
          </a:xfrm>
        </p:grpSpPr>
        <p:sp>
          <p:nvSpPr>
            <p:cNvPr id="2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30" name="Text Box 24"/>
            <p:cNvSpPr txBox="1">
              <a:spLocks noChangeArrowheads="1"/>
            </p:cNvSpPr>
            <p:nvPr/>
          </p:nvSpPr>
          <p:spPr bwMode="auto">
            <a:xfrm>
              <a:off x="4965079" y="586175"/>
              <a:ext cx="588369" cy="50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01</a:t>
              </a:r>
              <a:endParaRPr lang="zh-CN" altLang="zh-CN" sz="2000" b="1" dirty="0">
                <a:solidFill>
                  <a:schemeClr val="bg1"/>
                </a:solidFill>
              </a:endParaRPr>
            </a:p>
          </p:txBody>
        </p:sp>
      </p:grpSp>
      <p:sp>
        <p:nvSpPr>
          <p:cNvPr id="31" name="TextBox 30"/>
          <p:cNvSpPr txBox="1"/>
          <p:nvPr/>
        </p:nvSpPr>
        <p:spPr>
          <a:xfrm>
            <a:off x="4284980" y="1158240"/>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引言</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671566" y="1780044"/>
            <a:ext cx="470000" cy="464134"/>
            <a:chOff x="4965079" y="546100"/>
            <a:chExt cx="588369" cy="581025"/>
          </a:xfrm>
        </p:grpSpPr>
        <p:sp>
          <p:nvSpPr>
            <p:cNvPr id="3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5"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02</a:t>
              </a:r>
              <a:endParaRPr lang="zh-CN" altLang="zh-CN" sz="2000" b="1" dirty="0">
                <a:solidFill>
                  <a:schemeClr val="bg1"/>
                </a:solidFill>
              </a:endParaRPr>
            </a:p>
          </p:txBody>
        </p:sp>
      </p:grpSp>
      <p:sp>
        <p:nvSpPr>
          <p:cNvPr id="46" name="TextBox 45"/>
          <p:cNvSpPr txBox="1"/>
          <p:nvPr/>
        </p:nvSpPr>
        <p:spPr>
          <a:xfrm>
            <a:off x="4284980" y="1842770"/>
            <a:ext cx="124587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系统特性</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3671566" y="2500948"/>
            <a:ext cx="470000" cy="464134"/>
            <a:chOff x="4965079" y="546100"/>
            <a:chExt cx="588369" cy="581025"/>
          </a:xfrm>
        </p:grpSpPr>
        <p:sp>
          <p:nvSpPr>
            <p:cNvPr id="4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9"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3</a:t>
              </a:r>
              <a:endParaRPr lang="zh-CN" altLang="zh-CN" sz="2000" b="1" dirty="0">
                <a:solidFill>
                  <a:schemeClr val="bg1"/>
                </a:solidFill>
              </a:endParaRPr>
            </a:p>
          </p:txBody>
        </p:sp>
      </p:grpSp>
      <p:sp>
        <p:nvSpPr>
          <p:cNvPr id="50" name="TextBox 49"/>
          <p:cNvSpPr txBox="1"/>
          <p:nvPr/>
        </p:nvSpPr>
        <p:spPr>
          <a:xfrm>
            <a:off x="4284980" y="2563495"/>
            <a:ext cx="10642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产品概述</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671566" y="3221852"/>
            <a:ext cx="470000" cy="464134"/>
            <a:chOff x="4965079" y="546100"/>
            <a:chExt cx="588369" cy="581025"/>
          </a:xfrm>
        </p:grpSpPr>
        <p:sp>
          <p:nvSpPr>
            <p:cNvPr id="52"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3"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04</a:t>
              </a:r>
              <a:endParaRPr lang="zh-CN" altLang="zh-CN" sz="2000" b="1" dirty="0">
                <a:solidFill>
                  <a:schemeClr val="bg1"/>
                </a:solidFill>
              </a:endParaRPr>
            </a:p>
          </p:txBody>
        </p:sp>
      </p:grpSp>
      <p:sp>
        <p:nvSpPr>
          <p:cNvPr id="54" name="TextBox 53"/>
          <p:cNvSpPr txBox="1"/>
          <p:nvPr/>
        </p:nvSpPr>
        <p:spPr>
          <a:xfrm>
            <a:off x="4284980" y="3284855"/>
            <a:ext cx="114173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需求概述</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3671566" y="3942756"/>
            <a:ext cx="470000" cy="464134"/>
            <a:chOff x="4965079" y="546100"/>
            <a:chExt cx="588369" cy="581025"/>
          </a:xfrm>
        </p:grpSpPr>
        <p:sp>
          <p:nvSpPr>
            <p:cNvPr id="56"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7"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05</a:t>
              </a:r>
              <a:endParaRPr lang="zh-CN" altLang="zh-CN" sz="2000" b="1" dirty="0">
                <a:solidFill>
                  <a:schemeClr val="bg1"/>
                </a:solidFill>
              </a:endParaRPr>
            </a:p>
          </p:txBody>
        </p:sp>
      </p:grpSp>
      <p:sp>
        <p:nvSpPr>
          <p:cNvPr id="58" name="TextBox 57"/>
          <p:cNvSpPr txBox="1"/>
          <p:nvPr/>
        </p:nvSpPr>
        <p:spPr>
          <a:xfrm>
            <a:off x="4284980" y="4005580"/>
            <a:ext cx="11277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功能需求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229981" y="1094619"/>
            <a:ext cx="467067" cy="464134"/>
            <a:chOff x="4965079" y="546100"/>
            <a:chExt cx="584697"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a:t>
              </a:r>
              <a:r>
                <a:rPr lang="en-US" altLang="zh-CN" sz="2000" b="1" dirty="0">
                  <a:solidFill>
                    <a:schemeClr val="bg1"/>
                  </a:solidFill>
                </a:rPr>
                <a:t>6</a:t>
              </a:r>
              <a:endParaRPr lang="en-US" altLang="zh-CN" sz="2000" b="1" dirty="0">
                <a:solidFill>
                  <a:schemeClr val="bg1"/>
                </a:solidFill>
              </a:endParaRPr>
            </a:p>
          </p:txBody>
        </p:sp>
      </p:grpSp>
      <p:sp>
        <p:nvSpPr>
          <p:cNvPr id="5" name="TextBox 30"/>
          <p:cNvSpPr txBox="1"/>
          <p:nvPr/>
        </p:nvSpPr>
        <p:spPr>
          <a:xfrm>
            <a:off x="6843395" y="1157605"/>
            <a:ext cx="1268095"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非功能需求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6229981" y="1779409"/>
            <a:ext cx="467067" cy="464134"/>
            <a:chOff x="4965079" y="546100"/>
            <a:chExt cx="584697"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07</a:t>
              </a:r>
              <a:endParaRPr lang="en-US" altLang="zh-CN" sz="2000" b="1" dirty="0" smtClean="0">
                <a:solidFill>
                  <a:schemeClr val="bg1"/>
                </a:solidFill>
              </a:endParaRPr>
            </a:p>
          </p:txBody>
        </p:sp>
      </p:grpSp>
      <p:sp>
        <p:nvSpPr>
          <p:cNvPr id="9" name="TextBox 45"/>
          <p:cNvSpPr txBox="1"/>
          <p:nvPr/>
        </p:nvSpPr>
        <p:spPr>
          <a:xfrm>
            <a:off x="6843395" y="1842135"/>
            <a:ext cx="102235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其他需求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229981" y="2500313"/>
            <a:ext cx="467067" cy="464134"/>
            <a:chOff x="4965079" y="546100"/>
            <a:chExt cx="584697" cy="581025"/>
          </a:xfrm>
        </p:grpSpPr>
        <p:sp>
          <p:nvSpPr>
            <p:cNvPr id="11"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2"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8</a:t>
              </a:r>
              <a:endParaRPr lang="en-US" altLang="zh-CN" sz="2000" b="1" dirty="0" smtClean="0">
                <a:solidFill>
                  <a:schemeClr val="bg1"/>
                </a:solidFill>
              </a:endParaRPr>
            </a:p>
          </p:txBody>
        </p:sp>
      </p:grpSp>
      <p:sp>
        <p:nvSpPr>
          <p:cNvPr id="13" name="TextBox 49"/>
          <p:cNvSpPr txBox="1"/>
          <p:nvPr/>
        </p:nvSpPr>
        <p:spPr>
          <a:xfrm>
            <a:off x="6843395" y="2562860"/>
            <a:ext cx="167259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尚未解决的问题</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229981" y="3221217"/>
            <a:ext cx="467067" cy="464134"/>
            <a:chOff x="4965079" y="546100"/>
            <a:chExt cx="584697" cy="581025"/>
          </a:xfrm>
        </p:grpSpPr>
        <p:sp>
          <p:nvSpPr>
            <p:cNvPr id="15"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6"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09</a:t>
              </a:r>
              <a:endParaRPr lang="en-US" altLang="zh-CN" sz="2000" b="1" dirty="0" smtClean="0">
                <a:solidFill>
                  <a:schemeClr val="bg1"/>
                </a:solidFill>
              </a:endParaRPr>
            </a:p>
          </p:txBody>
        </p:sp>
      </p:grpSp>
      <p:sp>
        <p:nvSpPr>
          <p:cNvPr id="17" name="TextBox 53"/>
          <p:cNvSpPr txBox="1"/>
          <p:nvPr/>
        </p:nvSpPr>
        <p:spPr>
          <a:xfrm>
            <a:off x="6843395" y="3284220"/>
            <a:ext cx="12319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模型分析</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229981" y="3942121"/>
            <a:ext cx="467067" cy="464134"/>
            <a:chOff x="4965079" y="546100"/>
            <a:chExt cx="584697" cy="581025"/>
          </a:xfrm>
        </p:grpSpPr>
        <p:sp>
          <p:nvSpPr>
            <p:cNvPr id="1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20"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10</a:t>
              </a:r>
              <a:endParaRPr lang="en-US" altLang="zh-CN" sz="2000" b="1" dirty="0" smtClean="0">
                <a:solidFill>
                  <a:schemeClr val="bg1"/>
                </a:solidFill>
              </a:endParaRPr>
            </a:p>
          </p:txBody>
        </p:sp>
      </p:grpSp>
      <p:sp>
        <p:nvSpPr>
          <p:cNvPr id="21" name="TextBox 57"/>
          <p:cNvSpPr txBox="1"/>
          <p:nvPr/>
        </p:nvSpPr>
        <p:spPr>
          <a:xfrm>
            <a:off x="6843395" y="4004945"/>
            <a:ext cx="17780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参考文献及绩效</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349"/>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2849"/>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3349"/>
                            </p:stCondLst>
                            <p:childTnLst>
                              <p:par>
                                <p:cTn id="39" presetID="2" presetClass="entr" presetSubtype="4"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par>
                          <p:cTn id="43" fill="hold">
                            <p:stCondLst>
                              <p:cond delay="3849"/>
                            </p:stCondLst>
                            <p:childTnLst>
                              <p:par>
                                <p:cTn id="44" presetID="2" presetClass="entr" presetSubtype="2"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4349"/>
                            </p:stCondLst>
                            <p:childTnLst>
                              <p:par>
                                <p:cTn id="49" presetID="2" presetClass="entr" presetSubtype="4"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par>
                          <p:cTn id="53" fill="hold">
                            <p:stCondLst>
                              <p:cond delay="4849"/>
                            </p:stCondLst>
                            <p:childTnLst>
                              <p:par>
                                <p:cTn id="54" presetID="2" presetClass="entr" presetSubtype="2"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1+#ppt_w/2"/>
                                          </p:val>
                                        </p:tav>
                                        <p:tav tm="100000">
                                          <p:val>
                                            <p:strVal val="#ppt_x"/>
                                          </p:val>
                                        </p:tav>
                                      </p:tavLst>
                                    </p:anim>
                                    <p:anim calcmode="lin" valueType="num">
                                      <p:cBhvr additive="base">
                                        <p:cTn id="57" dur="500" fill="hold"/>
                                        <p:tgtEl>
                                          <p:spTgt spid="50"/>
                                        </p:tgtEl>
                                        <p:attrNameLst>
                                          <p:attrName>ppt_y</p:attrName>
                                        </p:attrNameLst>
                                      </p:cBhvr>
                                      <p:tavLst>
                                        <p:tav tm="0">
                                          <p:val>
                                            <p:strVal val="#ppt_y"/>
                                          </p:val>
                                        </p:tav>
                                        <p:tav tm="100000">
                                          <p:val>
                                            <p:strVal val="#ppt_y"/>
                                          </p:val>
                                        </p:tav>
                                      </p:tavLst>
                                    </p:anim>
                                  </p:childTnLst>
                                </p:cTn>
                              </p:par>
                            </p:childTnLst>
                          </p:cTn>
                        </p:par>
                        <p:par>
                          <p:cTn id="58" fill="hold">
                            <p:stCondLst>
                              <p:cond delay="5349"/>
                            </p:stCondLst>
                            <p:childTnLst>
                              <p:par>
                                <p:cTn id="59" presetID="2"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par>
                          <p:cTn id="63" fill="hold">
                            <p:stCondLst>
                              <p:cond delay="5849"/>
                            </p:stCondLst>
                            <p:childTnLst>
                              <p:par>
                                <p:cTn id="64" presetID="2" presetClass="entr" presetSubtype="2"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1+#ppt_w/2"/>
                                          </p:val>
                                        </p:tav>
                                        <p:tav tm="100000">
                                          <p:val>
                                            <p:strVal val="#ppt_x"/>
                                          </p:val>
                                        </p:tav>
                                      </p:tavLst>
                                    </p:anim>
                                    <p:anim calcmode="lin" valueType="num">
                                      <p:cBhvr additive="base">
                                        <p:cTn id="67" dur="500" fill="hold"/>
                                        <p:tgtEl>
                                          <p:spTgt spid="54"/>
                                        </p:tgtEl>
                                        <p:attrNameLst>
                                          <p:attrName>ppt_y</p:attrName>
                                        </p:attrNameLst>
                                      </p:cBhvr>
                                      <p:tavLst>
                                        <p:tav tm="0">
                                          <p:val>
                                            <p:strVal val="#ppt_y"/>
                                          </p:val>
                                        </p:tav>
                                        <p:tav tm="100000">
                                          <p:val>
                                            <p:strVal val="#ppt_y"/>
                                          </p:val>
                                        </p:tav>
                                      </p:tavLst>
                                    </p:anim>
                                  </p:childTnLst>
                                </p:cTn>
                              </p:par>
                            </p:childTnLst>
                          </p:cTn>
                        </p:par>
                        <p:par>
                          <p:cTn id="68" fill="hold">
                            <p:stCondLst>
                              <p:cond delay="6349"/>
                            </p:stCondLst>
                            <p:childTnLst>
                              <p:par>
                                <p:cTn id="69" presetID="2" presetClass="entr" presetSubtype="4"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fill="hold"/>
                                        <p:tgtEl>
                                          <p:spTgt spid="55"/>
                                        </p:tgtEl>
                                        <p:attrNameLst>
                                          <p:attrName>ppt_x</p:attrName>
                                        </p:attrNameLst>
                                      </p:cBhvr>
                                      <p:tavLst>
                                        <p:tav tm="0">
                                          <p:val>
                                            <p:strVal val="#ppt_x"/>
                                          </p:val>
                                        </p:tav>
                                        <p:tav tm="100000">
                                          <p:val>
                                            <p:strVal val="#ppt_x"/>
                                          </p:val>
                                        </p:tav>
                                      </p:tavLst>
                                    </p:anim>
                                    <p:anim calcmode="lin" valueType="num">
                                      <p:cBhvr additive="base">
                                        <p:cTn id="72" dur="500" fill="hold"/>
                                        <p:tgtEl>
                                          <p:spTgt spid="55"/>
                                        </p:tgtEl>
                                        <p:attrNameLst>
                                          <p:attrName>ppt_y</p:attrName>
                                        </p:attrNameLst>
                                      </p:cBhvr>
                                      <p:tavLst>
                                        <p:tav tm="0">
                                          <p:val>
                                            <p:strVal val="1+#ppt_h/2"/>
                                          </p:val>
                                        </p:tav>
                                        <p:tav tm="100000">
                                          <p:val>
                                            <p:strVal val="#ppt_y"/>
                                          </p:val>
                                        </p:tav>
                                      </p:tavLst>
                                    </p:anim>
                                  </p:childTnLst>
                                </p:cTn>
                              </p:par>
                            </p:childTnLst>
                          </p:cTn>
                        </p:par>
                        <p:par>
                          <p:cTn id="73" fill="hold">
                            <p:stCondLst>
                              <p:cond delay="6849"/>
                            </p:stCondLst>
                            <p:childTnLst>
                              <p:par>
                                <p:cTn id="74" presetID="2" presetClass="entr" presetSubtype="2" fill="hold" grpId="0" nodeType="after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fill="hold"/>
                                        <p:tgtEl>
                                          <p:spTgt spid="58"/>
                                        </p:tgtEl>
                                        <p:attrNameLst>
                                          <p:attrName>ppt_x</p:attrName>
                                        </p:attrNameLst>
                                      </p:cBhvr>
                                      <p:tavLst>
                                        <p:tav tm="0">
                                          <p:val>
                                            <p:strVal val="1+#ppt_w/2"/>
                                          </p:val>
                                        </p:tav>
                                        <p:tav tm="100000">
                                          <p:val>
                                            <p:strVal val="#ppt_x"/>
                                          </p:val>
                                        </p:tav>
                                      </p:tavLst>
                                    </p:anim>
                                    <p:anim calcmode="lin" valueType="num">
                                      <p:cBhvr additive="base">
                                        <p:cTn id="77" dur="500" fill="hold"/>
                                        <p:tgtEl>
                                          <p:spTgt spid="58"/>
                                        </p:tgtEl>
                                        <p:attrNameLst>
                                          <p:attrName>ppt_y</p:attrName>
                                        </p:attrNameLst>
                                      </p:cBhvr>
                                      <p:tavLst>
                                        <p:tav tm="0">
                                          <p:val>
                                            <p:strVal val="#ppt_y"/>
                                          </p:val>
                                        </p:tav>
                                        <p:tav tm="100000">
                                          <p:val>
                                            <p:strVal val="#ppt_y"/>
                                          </p:val>
                                        </p:tav>
                                      </p:tavLst>
                                    </p:anim>
                                  </p:childTnLst>
                                </p:cTn>
                              </p:par>
                            </p:childTnLst>
                          </p:cTn>
                        </p:par>
                        <p:par>
                          <p:cTn id="78" fill="hold">
                            <p:stCondLst>
                              <p:cond delay="7349"/>
                            </p:stCondLst>
                            <p:childTnLst>
                              <p:par>
                                <p:cTn id="79" presetID="2" presetClass="entr" presetSubtype="4"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ppt_x"/>
                                          </p:val>
                                        </p:tav>
                                        <p:tav tm="100000">
                                          <p:val>
                                            <p:strVal val="#ppt_x"/>
                                          </p:val>
                                        </p:tav>
                                      </p:tavLst>
                                    </p:anim>
                                    <p:anim calcmode="lin" valueType="num">
                                      <p:cBhvr additive="base">
                                        <p:cTn id="82" dur="500" fill="hold"/>
                                        <p:tgtEl>
                                          <p:spTgt spid="2"/>
                                        </p:tgtEl>
                                        <p:attrNameLst>
                                          <p:attrName>ppt_y</p:attrName>
                                        </p:attrNameLst>
                                      </p:cBhvr>
                                      <p:tavLst>
                                        <p:tav tm="0">
                                          <p:val>
                                            <p:strVal val="1+#ppt_h/2"/>
                                          </p:val>
                                        </p:tav>
                                        <p:tav tm="100000">
                                          <p:val>
                                            <p:strVal val="#ppt_y"/>
                                          </p:val>
                                        </p:tav>
                                      </p:tavLst>
                                    </p:anim>
                                  </p:childTnLst>
                                </p:cTn>
                              </p:par>
                            </p:childTnLst>
                          </p:cTn>
                        </p:par>
                        <p:par>
                          <p:cTn id="83" fill="hold">
                            <p:stCondLst>
                              <p:cond delay="7849"/>
                            </p:stCondLst>
                            <p:childTnLst>
                              <p:par>
                                <p:cTn id="84" presetID="2" presetClass="entr" presetSubtype="2"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fill="hold"/>
                                        <p:tgtEl>
                                          <p:spTgt spid="5"/>
                                        </p:tgtEl>
                                        <p:attrNameLst>
                                          <p:attrName>ppt_x</p:attrName>
                                        </p:attrNameLst>
                                      </p:cBhvr>
                                      <p:tavLst>
                                        <p:tav tm="0">
                                          <p:val>
                                            <p:strVal val="1+#ppt_w/2"/>
                                          </p:val>
                                        </p:tav>
                                        <p:tav tm="100000">
                                          <p:val>
                                            <p:strVal val="#ppt_x"/>
                                          </p:val>
                                        </p:tav>
                                      </p:tavLst>
                                    </p:anim>
                                    <p:anim calcmode="lin" valueType="num">
                                      <p:cBhvr additive="base">
                                        <p:cTn id="87" dur="500" fill="hold"/>
                                        <p:tgtEl>
                                          <p:spTgt spid="5"/>
                                        </p:tgtEl>
                                        <p:attrNameLst>
                                          <p:attrName>ppt_y</p:attrName>
                                        </p:attrNameLst>
                                      </p:cBhvr>
                                      <p:tavLst>
                                        <p:tav tm="0">
                                          <p:val>
                                            <p:strVal val="#ppt_y"/>
                                          </p:val>
                                        </p:tav>
                                        <p:tav tm="100000">
                                          <p:val>
                                            <p:strVal val="#ppt_y"/>
                                          </p:val>
                                        </p:tav>
                                      </p:tavLst>
                                    </p:anim>
                                  </p:childTnLst>
                                </p:cTn>
                              </p:par>
                            </p:childTnLst>
                          </p:cTn>
                        </p:par>
                        <p:par>
                          <p:cTn id="88" fill="hold">
                            <p:stCondLst>
                              <p:cond delay="8349"/>
                            </p:stCondLst>
                            <p:childTnLst>
                              <p:par>
                                <p:cTn id="89" presetID="2" presetClass="entr" presetSubtype="4"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childTnLst>
                          </p:cTn>
                        </p:par>
                        <p:par>
                          <p:cTn id="93" fill="hold">
                            <p:stCondLst>
                              <p:cond delay="8849"/>
                            </p:stCondLst>
                            <p:childTnLst>
                              <p:par>
                                <p:cTn id="94" presetID="2" presetClass="entr" presetSubtype="2" fill="hold" grpId="0" nodeType="afterEffect">
                                  <p:stCondLst>
                                    <p:cond delay="0"/>
                                  </p:stCondLst>
                                  <p:childTnLst>
                                    <p:set>
                                      <p:cBhvr>
                                        <p:cTn id="95" dur="1" fill="hold">
                                          <p:stCondLst>
                                            <p:cond delay="0"/>
                                          </p:stCondLst>
                                        </p:cTn>
                                        <p:tgtEl>
                                          <p:spTgt spid="9"/>
                                        </p:tgtEl>
                                        <p:attrNameLst>
                                          <p:attrName>style.visibility</p:attrName>
                                        </p:attrNameLst>
                                      </p:cBhvr>
                                      <p:to>
                                        <p:strVal val="visible"/>
                                      </p:to>
                                    </p:set>
                                    <p:anim calcmode="lin" valueType="num">
                                      <p:cBhvr additive="base">
                                        <p:cTn id="96" dur="500" fill="hold"/>
                                        <p:tgtEl>
                                          <p:spTgt spid="9"/>
                                        </p:tgtEl>
                                        <p:attrNameLst>
                                          <p:attrName>ppt_x</p:attrName>
                                        </p:attrNameLst>
                                      </p:cBhvr>
                                      <p:tavLst>
                                        <p:tav tm="0">
                                          <p:val>
                                            <p:strVal val="1+#ppt_w/2"/>
                                          </p:val>
                                        </p:tav>
                                        <p:tav tm="100000">
                                          <p:val>
                                            <p:strVal val="#ppt_x"/>
                                          </p:val>
                                        </p:tav>
                                      </p:tavLst>
                                    </p:anim>
                                    <p:anim calcmode="lin" valueType="num">
                                      <p:cBhvr additive="base">
                                        <p:cTn id="97" dur="500" fill="hold"/>
                                        <p:tgtEl>
                                          <p:spTgt spid="9"/>
                                        </p:tgtEl>
                                        <p:attrNameLst>
                                          <p:attrName>ppt_y</p:attrName>
                                        </p:attrNameLst>
                                      </p:cBhvr>
                                      <p:tavLst>
                                        <p:tav tm="0">
                                          <p:val>
                                            <p:strVal val="#ppt_y"/>
                                          </p:val>
                                        </p:tav>
                                        <p:tav tm="100000">
                                          <p:val>
                                            <p:strVal val="#ppt_y"/>
                                          </p:val>
                                        </p:tav>
                                      </p:tavLst>
                                    </p:anim>
                                  </p:childTnLst>
                                </p:cTn>
                              </p:par>
                            </p:childTnLst>
                          </p:cTn>
                        </p:par>
                        <p:par>
                          <p:cTn id="98" fill="hold">
                            <p:stCondLst>
                              <p:cond delay="9349"/>
                            </p:stCondLst>
                            <p:childTnLst>
                              <p:par>
                                <p:cTn id="99" presetID="2" presetClass="entr" presetSubtype="4" fill="hold" nodeType="afterEffect">
                                  <p:stCondLst>
                                    <p:cond delay="0"/>
                                  </p:stCondLst>
                                  <p:childTnLst>
                                    <p:set>
                                      <p:cBhvr>
                                        <p:cTn id="100" dur="1" fill="hold">
                                          <p:stCondLst>
                                            <p:cond delay="0"/>
                                          </p:stCondLst>
                                        </p:cTn>
                                        <p:tgtEl>
                                          <p:spTgt spid="10"/>
                                        </p:tgtEl>
                                        <p:attrNameLst>
                                          <p:attrName>style.visibility</p:attrName>
                                        </p:attrNameLst>
                                      </p:cBhvr>
                                      <p:to>
                                        <p:strVal val="visible"/>
                                      </p:to>
                                    </p:set>
                                    <p:anim calcmode="lin" valueType="num">
                                      <p:cBhvr additive="base">
                                        <p:cTn id="101" dur="500" fill="hold"/>
                                        <p:tgtEl>
                                          <p:spTgt spid="10"/>
                                        </p:tgtEl>
                                        <p:attrNameLst>
                                          <p:attrName>ppt_x</p:attrName>
                                        </p:attrNameLst>
                                      </p:cBhvr>
                                      <p:tavLst>
                                        <p:tav tm="0">
                                          <p:val>
                                            <p:strVal val="#ppt_x"/>
                                          </p:val>
                                        </p:tav>
                                        <p:tav tm="100000">
                                          <p:val>
                                            <p:strVal val="#ppt_x"/>
                                          </p:val>
                                        </p:tav>
                                      </p:tavLst>
                                    </p:anim>
                                    <p:anim calcmode="lin" valueType="num">
                                      <p:cBhvr additive="base">
                                        <p:cTn id="102" dur="500" fill="hold"/>
                                        <p:tgtEl>
                                          <p:spTgt spid="10"/>
                                        </p:tgtEl>
                                        <p:attrNameLst>
                                          <p:attrName>ppt_y</p:attrName>
                                        </p:attrNameLst>
                                      </p:cBhvr>
                                      <p:tavLst>
                                        <p:tav tm="0">
                                          <p:val>
                                            <p:strVal val="1+#ppt_h/2"/>
                                          </p:val>
                                        </p:tav>
                                        <p:tav tm="100000">
                                          <p:val>
                                            <p:strVal val="#ppt_y"/>
                                          </p:val>
                                        </p:tav>
                                      </p:tavLst>
                                    </p:anim>
                                  </p:childTnLst>
                                </p:cTn>
                              </p:par>
                            </p:childTnLst>
                          </p:cTn>
                        </p:par>
                        <p:par>
                          <p:cTn id="103" fill="hold">
                            <p:stCondLst>
                              <p:cond delay="9849"/>
                            </p:stCondLst>
                            <p:childTnLst>
                              <p:par>
                                <p:cTn id="104" presetID="2" presetClass="entr" presetSubtype="2" fill="hold" grpId="0" nodeType="afterEffect">
                                  <p:stCondLst>
                                    <p:cond delay="0"/>
                                  </p:stCondLst>
                                  <p:childTnLst>
                                    <p:set>
                                      <p:cBhvr>
                                        <p:cTn id="105" dur="1" fill="hold">
                                          <p:stCondLst>
                                            <p:cond delay="0"/>
                                          </p:stCondLst>
                                        </p:cTn>
                                        <p:tgtEl>
                                          <p:spTgt spid="13"/>
                                        </p:tgtEl>
                                        <p:attrNameLst>
                                          <p:attrName>style.visibility</p:attrName>
                                        </p:attrNameLst>
                                      </p:cBhvr>
                                      <p:to>
                                        <p:strVal val="visible"/>
                                      </p:to>
                                    </p:set>
                                    <p:anim calcmode="lin" valueType="num">
                                      <p:cBhvr additive="base">
                                        <p:cTn id="106" dur="500" fill="hold"/>
                                        <p:tgtEl>
                                          <p:spTgt spid="13"/>
                                        </p:tgtEl>
                                        <p:attrNameLst>
                                          <p:attrName>ppt_x</p:attrName>
                                        </p:attrNameLst>
                                      </p:cBhvr>
                                      <p:tavLst>
                                        <p:tav tm="0">
                                          <p:val>
                                            <p:strVal val="1+#ppt_w/2"/>
                                          </p:val>
                                        </p:tav>
                                        <p:tav tm="100000">
                                          <p:val>
                                            <p:strVal val="#ppt_x"/>
                                          </p:val>
                                        </p:tav>
                                      </p:tavLst>
                                    </p:anim>
                                    <p:anim calcmode="lin" valueType="num">
                                      <p:cBhvr additive="base">
                                        <p:cTn id="107" dur="500" fill="hold"/>
                                        <p:tgtEl>
                                          <p:spTgt spid="13"/>
                                        </p:tgtEl>
                                        <p:attrNameLst>
                                          <p:attrName>ppt_y</p:attrName>
                                        </p:attrNameLst>
                                      </p:cBhvr>
                                      <p:tavLst>
                                        <p:tav tm="0">
                                          <p:val>
                                            <p:strVal val="#ppt_y"/>
                                          </p:val>
                                        </p:tav>
                                        <p:tav tm="100000">
                                          <p:val>
                                            <p:strVal val="#ppt_y"/>
                                          </p:val>
                                        </p:tav>
                                      </p:tavLst>
                                    </p:anim>
                                  </p:childTnLst>
                                </p:cTn>
                              </p:par>
                            </p:childTnLst>
                          </p:cTn>
                        </p:par>
                        <p:par>
                          <p:cTn id="108" fill="hold">
                            <p:stCondLst>
                              <p:cond delay="10349"/>
                            </p:stCondLst>
                            <p:childTnLst>
                              <p:par>
                                <p:cTn id="109" presetID="2" presetClass="entr" presetSubtype="4" fill="hold" nodeType="after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childTnLst>
                          </p:cTn>
                        </p:par>
                        <p:par>
                          <p:cTn id="113" fill="hold">
                            <p:stCondLst>
                              <p:cond delay="10849"/>
                            </p:stCondLst>
                            <p:childTnLst>
                              <p:par>
                                <p:cTn id="114" presetID="2" presetClass="entr" presetSubtype="2" fill="hold" grpId="0" nodeType="afterEffect">
                                  <p:stCondLst>
                                    <p:cond delay="0"/>
                                  </p:stCondLst>
                                  <p:childTnLst>
                                    <p:set>
                                      <p:cBhvr>
                                        <p:cTn id="115" dur="1" fill="hold">
                                          <p:stCondLst>
                                            <p:cond delay="0"/>
                                          </p:stCondLst>
                                        </p:cTn>
                                        <p:tgtEl>
                                          <p:spTgt spid="17"/>
                                        </p:tgtEl>
                                        <p:attrNameLst>
                                          <p:attrName>style.visibility</p:attrName>
                                        </p:attrNameLst>
                                      </p:cBhvr>
                                      <p:to>
                                        <p:strVal val="visible"/>
                                      </p:to>
                                    </p:set>
                                    <p:anim calcmode="lin" valueType="num">
                                      <p:cBhvr additive="base">
                                        <p:cTn id="116" dur="500" fill="hold"/>
                                        <p:tgtEl>
                                          <p:spTgt spid="17"/>
                                        </p:tgtEl>
                                        <p:attrNameLst>
                                          <p:attrName>ppt_x</p:attrName>
                                        </p:attrNameLst>
                                      </p:cBhvr>
                                      <p:tavLst>
                                        <p:tav tm="0">
                                          <p:val>
                                            <p:strVal val="1+#ppt_w/2"/>
                                          </p:val>
                                        </p:tav>
                                        <p:tav tm="100000">
                                          <p:val>
                                            <p:strVal val="#ppt_x"/>
                                          </p:val>
                                        </p:tav>
                                      </p:tavLst>
                                    </p:anim>
                                    <p:anim calcmode="lin" valueType="num">
                                      <p:cBhvr additive="base">
                                        <p:cTn id="117" dur="500" fill="hold"/>
                                        <p:tgtEl>
                                          <p:spTgt spid="17"/>
                                        </p:tgtEl>
                                        <p:attrNameLst>
                                          <p:attrName>ppt_y</p:attrName>
                                        </p:attrNameLst>
                                      </p:cBhvr>
                                      <p:tavLst>
                                        <p:tav tm="0">
                                          <p:val>
                                            <p:strVal val="#ppt_y"/>
                                          </p:val>
                                        </p:tav>
                                        <p:tav tm="100000">
                                          <p:val>
                                            <p:strVal val="#ppt_y"/>
                                          </p:val>
                                        </p:tav>
                                      </p:tavLst>
                                    </p:anim>
                                  </p:childTnLst>
                                </p:cTn>
                              </p:par>
                            </p:childTnLst>
                          </p:cTn>
                        </p:par>
                        <p:par>
                          <p:cTn id="118" fill="hold">
                            <p:stCondLst>
                              <p:cond delay="11349"/>
                            </p:stCondLst>
                            <p:childTnLst>
                              <p:par>
                                <p:cTn id="119" presetID="2" presetClass="entr" presetSubtype="4" fill="hold" nodeType="after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par>
                          <p:cTn id="123" fill="hold">
                            <p:stCondLst>
                              <p:cond delay="11849"/>
                            </p:stCondLst>
                            <p:childTnLst>
                              <p:par>
                                <p:cTn id="124" presetID="2" presetClass="entr" presetSubtype="2" fill="hold" grpId="0" nodeType="afterEffect">
                                  <p:stCondLst>
                                    <p:cond delay="0"/>
                                  </p:stCondLst>
                                  <p:childTnLst>
                                    <p:set>
                                      <p:cBhvr>
                                        <p:cTn id="125" dur="1" fill="hold">
                                          <p:stCondLst>
                                            <p:cond delay="0"/>
                                          </p:stCondLst>
                                        </p:cTn>
                                        <p:tgtEl>
                                          <p:spTgt spid="21"/>
                                        </p:tgtEl>
                                        <p:attrNameLst>
                                          <p:attrName>style.visibility</p:attrName>
                                        </p:attrNameLst>
                                      </p:cBhvr>
                                      <p:to>
                                        <p:strVal val="visible"/>
                                      </p:to>
                                    </p:set>
                                    <p:anim calcmode="lin" valueType="num">
                                      <p:cBhvr additive="base">
                                        <p:cTn id="126" dur="500" fill="hold"/>
                                        <p:tgtEl>
                                          <p:spTgt spid="21"/>
                                        </p:tgtEl>
                                        <p:attrNameLst>
                                          <p:attrName>ppt_x</p:attrName>
                                        </p:attrNameLst>
                                      </p:cBhvr>
                                      <p:tavLst>
                                        <p:tav tm="0">
                                          <p:val>
                                            <p:strVal val="1+#ppt_w/2"/>
                                          </p:val>
                                        </p:tav>
                                        <p:tav tm="100000">
                                          <p:val>
                                            <p:strVal val="#ppt_x"/>
                                          </p:val>
                                        </p:tav>
                                      </p:tavLst>
                                    </p:anim>
                                    <p:anim calcmode="lin" valueType="num">
                                      <p:cBhvr additive="base">
                                        <p:cTn id="12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31" grpId="0" bldLvl="0" animBg="1"/>
      <p:bldP spid="46" grpId="0" bldLvl="0" animBg="1"/>
      <p:bldP spid="50" grpId="0" bldLvl="0" animBg="1"/>
      <p:bldP spid="54" grpId="0" bldLvl="0" animBg="1"/>
      <p:bldP spid="58" grpId="0" bldLvl="0" animBg="1"/>
      <p:bldP spid="5" grpId="0" bldLvl="0" animBg="1"/>
      <p:bldP spid="9" grpId="0" bldLvl="0" animBg="1"/>
      <p:bldP spid="13" grpId="0" bldLvl="0" animBg="1"/>
      <p:bldP spid="17" grpId="0" bldLvl="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04</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需求概述</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909338" y="246723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、目标</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运行环境</a:t>
            </a:r>
            <a:endParaRPr lang="zh-CN" altLang="en-US" sz="1600" dirty="0" smtClean="0">
              <a:solidFill>
                <a:schemeClr val="tx1">
                  <a:lumMod val="85000"/>
                  <a:lumOff val="1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用户特点</a:t>
            </a:r>
            <a:endParaRPr lang="zh-CN" altLang="en-US" sz="1600" dirty="0" smtClean="0">
              <a:solidFill>
                <a:schemeClr val="tx1">
                  <a:lumMod val="85000"/>
                  <a:lumOff val="1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endParaRPr lang="zh-CN" altLang="en-US" sz="1600" dirty="0" smtClean="0">
              <a:solidFill>
                <a:schemeClr val="tx1">
                  <a:lumMod val="85000"/>
                  <a:lumOff val="1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71245" y="807085"/>
            <a:ext cx="109728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目标</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259965" y="1417320"/>
            <a:ext cx="5019040" cy="2999740"/>
          </a:xfrm>
          <a:prstGeom prst="rect">
            <a:avLst/>
          </a:prstGeom>
          <a:noFill/>
        </p:spPr>
        <p:txBody>
          <a:bodyPr wrap="square" rtlCol="0">
            <a:spAutoFit/>
          </a:bodyPr>
          <a:p>
            <a:pPr>
              <a:lnSpc>
                <a:spcPct val="150000"/>
              </a:lnSpc>
            </a:pPr>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网站将借助学校多年积累的人才资源、丰厚的教师资源发展为一个为软件专业的同学提供一个交流学习的社区平台。本网站将为用户提供软件工程系列课程介绍教师介绍还提供教学资源、交流平台，课堂内的在线问答与论坛讨论。学生用户将得到贴合软件工程系列课程的全面学习辅助，开阔视野，为将来的工作垫下良好基础。</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03935" y="752475"/>
            <a:ext cx="143002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运行环境</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313" y="1428433"/>
          <a:ext cx="5411470" cy="0"/>
        </p:xfrm>
        <a:graphic>
          <a:graphicData uri="http://schemas.openxmlformats.org/drawingml/2006/table">
            <a:tbl>
              <a:tblPr firstRow="1" bandRow="1">
                <a:tableStyleId>{5940675A-B579-460E-94D1-54222C63F5DA}</a:tableStyleId>
              </a:tblPr>
              <a:tblGrid>
                <a:gridCol w="2705100"/>
                <a:gridCol w="2706688"/>
              </a:tblGrid>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要求</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0">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CPU</a:t>
                      </a:r>
                      <a:endParaRPr lang="en-US" altLang="zh-CN"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Calibri" panose="020F0502020204030204" charset="0"/>
                        </a:rPr>
                        <a:t>Intel</a:t>
                      </a:r>
                      <a:endParaRPr lang="en-US" altLang="zh-CN" sz="1200" b="0">
                        <a:latin typeface="微软雅黑" panose="020B0503020204020204" pitchFamily="34" charset="-122"/>
                        <a:ea typeface="微软雅黑" panose="020B0503020204020204" pitchFamily="34" charset="-122"/>
                        <a:cs typeface="Calibri" panose="020F0502020204030204"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核数</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4</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核以上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内存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16G</a:t>
                      </a:r>
                      <a:r>
                        <a:rPr lang="zh-CN" altLang="en-US" sz="1200" b="0">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磁盘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4T</a:t>
                      </a:r>
                      <a:r>
                        <a:rPr lang="zh-CN" altLang="en-US" sz="1200" b="0">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操作系统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Windows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Linux</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数据库</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MySQL</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Oracle</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开发平台</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Calibri" panose="020F0502020204030204" charset="0"/>
                        </a:rPr>
                        <a:t>IIS, .NET</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Calibri" panose="020F0502020204030204" charset="0"/>
                        </a:rPr>
                        <a:t>apache, tomcat/jboss</a:t>
                      </a:r>
                      <a:endParaRPr lang="zh-CN" altLang="en-US" sz="1200" b="0">
                        <a:latin typeface="微软雅黑" panose="020B0503020204020204" pitchFamily="34" charset="-122"/>
                        <a:ea typeface="微软雅黑" panose="020B0503020204020204" pitchFamily="34" charset="-122"/>
                        <a:cs typeface="Calibri" panose="020F0502020204030204"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网络环境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浙江大学城市学院校园网</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898265" y="4483100"/>
            <a:ext cx="13474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服务器环境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10285" y="748030"/>
            <a:ext cx="144843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运行环境</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948" y="1704658"/>
          <a:ext cx="5411470" cy="0"/>
        </p:xfrm>
        <a:graphic>
          <a:graphicData uri="http://schemas.openxmlformats.org/drawingml/2006/table">
            <a:tbl>
              <a:tblPr firstRow="1" bandRow="1">
                <a:tableStyleId>{5940675A-B579-460E-94D1-54222C63F5DA}</a:tableStyleId>
              </a:tblPr>
              <a:tblGrid>
                <a:gridCol w="2705100"/>
                <a:gridCol w="1352550"/>
                <a:gridCol w="1354138"/>
              </a:tblGrid>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要求</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硬件</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电脑或手机</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浏览器</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IE,Chrome</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Firefox</a:t>
                      </a:r>
                      <a:r>
                        <a:rPr lang="zh-CN" altLang="en-US" sz="1200" b="0">
                          <a:latin typeface="微软雅黑" panose="020B0503020204020204" pitchFamily="34" charset="-122"/>
                          <a:ea typeface="微软雅黑" panose="020B0503020204020204" pitchFamily="34" charset="-122"/>
                          <a:cs typeface="宋体" panose="02010600030101010101" pitchFamily="2" charset="-122"/>
                        </a:rPr>
                        <a:t>高版本</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操作系统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电脑：</a:t>
                      </a:r>
                      <a:r>
                        <a:rPr lang="en-US" altLang="zh-CN" sz="1200" b="0">
                          <a:latin typeface="微软雅黑" panose="020B0503020204020204" pitchFamily="34" charset="-122"/>
                          <a:ea typeface="微软雅黑" panose="020B0503020204020204" pitchFamily="34" charset="-122"/>
                          <a:cs typeface="宋体" panose="02010600030101010101" pitchFamily="2" charset="-122"/>
                        </a:rPr>
                        <a:t>Windows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Linux</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手机：</a:t>
                      </a:r>
                      <a:r>
                        <a:rPr lang="en-US" altLang="zh-CN" sz="1200" b="0">
                          <a:latin typeface="微软雅黑" panose="020B0503020204020204" pitchFamily="34" charset="-122"/>
                          <a:ea typeface="微软雅黑" panose="020B0503020204020204" pitchFamily="34" charset="-122"/>
                          <a:cs typeface="宋体" panose="02010600030101010101" pitchFamily="2" charset="-122"/>
                        </a:rPr>
                        <a:t>iOS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Android</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网络环境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浙江大学城市学院校园网</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4" name="文本框 3"/>
          <p:cNvSpPr txBox="1"/>
          <p:nvPr/>
        </p:nvSpPr>
        <p:spPr>
          <a:xfrm>
            <a:off x="3893185" y="3933825"/>
            <a:ext cx="164655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客户端环境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69010" y="752475"/>
            <a:ext cx="147637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用户特点</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948" y="1423988"/>
          <a:ext cx="5411470" cy="0"/>
        </p:xfrm>
        <a:graphic>
          <a:graphicData uri="http://schemas.openxmlformats.org/drawingml/2006/table">
            <a:tbl>
              <a:tblPr firstRow="1" bandRow="1">
                <a:tableStyleId>{5940675A-B579-460E-94D1-54222C63F5DA}</a:tableStyleId>
              </a:tblPr>
              <a:tblGrid>
                <a:gridCol w="1803400"/>
                <a:gridCol w="1803400"/>
                <a:gridCol w="1804988"/>
              </a:tblGrid>
              <a:tr h="309880">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用户类型</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互联网认知</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使用习惯</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有一定了解，掌握基本网页操作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希望操作方便快捷界面简洁直观，功能全面</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熟练各种操作，对互联网有深入了解</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善于观察信息，善于进行对信息的利用，此网站能提供学习探究的空间</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因年龄不同，对互联网的认知也参差不齐，大部分以学生和老师为主</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能立即在显眼处浏览网站介绍，不用过多的操作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了解互联网的详情，并精通网站的运维</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能够对网站的各部分功能分条管理，熟知如何进行增删改操作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05</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90994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功能需求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909973" y="259613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、教师</a:t>
            </a:r>
            <a:r>
              <a:rPr lang="zh-CN" altLang="en-US" sz="1600" dirty="0" smtClean="0">
                <a:solidFill>
                  <a:schemeClr val="tx1">
                    <a:lumMod val="75000"/>
                    <a:lumOff val="25000"/>
                  </a:schemeClr>
                </a:solidFill>
                <a:ea typeface="微软雅黑" panose="020B0503020204020204" pitchFamily="34" charset="-122"/>
                <a:sym typeface="+mn-ea"/>
              </a:rPr>
              <a:t>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、学生需求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、游客需求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a:solidFill>
                  <a:schemeClr val="tx1">
                    <a:lumMod val="85000"/>
                    <a:lumOff val="15000"/>
                  </a:schemeClr>
                </a:solidFill>
                <a:ea typeface="微软雅黑" panose="020B0503020204020204" pitchFamily="34" charset="-122"/>
              </a:rPr>
              <a:t>、管理员</a:t>
            </a:r>
            <a:r>
              <a:rPr lang="zh-CN" altLang="en-US" sz="1600" dirty="0" smtClean="0">
                <a:solidFill>
                  <a:schemeClr val="tx1">
                    <a:lumMod val="75000"/>
                    <a:lumOff val="25000"/>
                  </a:schemeClr>
                </a:solidFill>
                <a:ea typeface="微软雅黑" panose="020B0503020204020204" pitchFamily="34" charset="-122"/>
                <a:sym typeface="+mn-ea"/>
              </a:rPr>
              <a:t>需求</a:t>
            </a:r>
            <a:endParaRPr lang="zh-CN" altLang="en-US" sz="1600" dirty="0" smtClean="0">
              <a:solidFill>
                <a:schemeClr val="tx1">
                  <a:lumMod val="75000"/>
                  <a:lumOff val="2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5</a:t>
            </a:r>
            <a:r>
              <a:rPr lang="zh-CN" altLang="en-US" sz="1600" dirty="0">
                <a:solidFill>
                  <a:schemeClr val="tx1">
                    <a:lumMod val="85000"/>
                    <a:lumOff val="15000"/>
                  </a:schemeClr>
                </a:solidFill>
                <a:ea typeface="微软雅黑" panose="020B0503020204020204" pitchFamily="34" charset="-122"/>
              </a:rPr>
              <a:t>、外部接口需求</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3220085" y="1696085"/>
            <a:ext cx="2703195" cy="119888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SRS</a:t>
            </a:r>
            <a:r>
              <a:rPr lang="zh-CN" altLang="en-US">
                <a:latin typeface="微软雅黑" panose="020B0503020204020204" pitchFamily="34" charset="-122"/>
                <a:ea typeface="微软雅黑" panose="020B0503020204020204" pitchFamily="34" charset="-122"/>
              </a:rPr>
              <a:t>文档中在功能需求部分详细介绍了一百多条用例描述，下面截取部分用例描述供参考。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 name="表格 2"/>
          <p:cNvGraphicFramePr/>
          <p:nvPr/>
        </p:nvGraphicFramePr>
        <p:xfrm>
          <a:off x="1199197" y="621449"/>
          <a:ext cx="3015615" cy="4279900"/>
        </p:xfrm>
        <a:graphic>
          <a:graphicData uri="http://schemas.openxmlformats.org/drawingml/2006/table">
            <a:tbl>
              <a:tblPr firstRow="1" bandRow="1">
                <a:tableStyleId>{5940675A-B579-460E-94D1-54222C63F5DA}</a:tableStyleId>
              </a:tblPr>
              <a:tblGrid>
                <a:gridCol w="612775"/>
                <a:gridCol w="358775"/>
                <a:gridCol w="598170"/>
                <a:gridCol w="1445895"/>
              </a:tblGrid>
              <a:tr h="174625">
                <a:tc>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教师用户</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查看个人主页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2017/12/3</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教师可以浏览个人主页上的所有信息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：教师已经打开软件工程系列教学辅助网站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：教师打开了个人主页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834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系统检测教师登录信息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．提示错误信息，教师确认；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637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用户需要登录后进一步浏览网站信息；教师用户能在自己的个人主页看到“我的课程”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228600" marR="68580" marT="0" marB="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 name="表格 3"/>
          <p:cNvGraphicFramePr/>
          <p:nvPr/>
        </p:nvGraphicFramePr>
        <p:xfrm>
          <a:off x="4784725" y="621030"/>
          <a:ext cx="3753485" cy="4279900"/>
        </p:xfrm>
        <a:graphic>
          <a:graphicData uri="http://schemas.openxmlformats.org/drawingml/2006/table">
            <a:tbl>
              <a:tblPr firstRow="1" bandRow="1">
                <a:tableStyleId>{5940675A-B579-460E-94D1-54222C63F5DA}</a:tableStyleId>
              </a:tblPr>
              <a:tblGrid>
                <a:gridCol w="695960"/>
                <a:gridCol w="506095"/>
                <a:gridCol w="770890"/>
                <a:gridCol w="1780540"/>
              </a:tblGrid>
              <a:tr h="276225">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UC-TE-28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：教师用户课程介绍管理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林康</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2017/12/8</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r>
              <a:tr h="27559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教师可以对自己所任课程的课程介绍进行添加编辑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教师需要添加或者编辑课程简介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1148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教师点击课程导航栏</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进入课程选择界面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选择自己所任课程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点击课程简介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559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教师需要对自己的课程简介进行添加和编辑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教师只可以在自己的课程下面进行课程介绍管理；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10640" y="565150"/>
          <a:ext cx="2915285" cy="4345940"/>
        </p:xfrm>
        <a:graphic>
          <a:graphicData uri="http://schemas.openxmlformats.org/drawingml/2006/table">
            <a:tbl>
              <a:tblPr firstRow="1" bandRow="1">
                <a:tableStyleId>{5940675A-B579-460E-94D1-54222C63F5DA}</a:tableStyleId>
              </a:tblPr>
              <a:tblGrid>
                <a:gridCol w="498475"/>
                <a:gridCol w="493395"/>
                <a:gridCol w="881380"/>
                <a:gridCol w="1042035"/>
              </a:tblGrid>
              <a:tr h="23368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：个人信息管理</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学生可以通过个人主页上管理自己的个人信息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学生需要管理自己的个人信息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：学生已经在浏览软件工程系列教学辅助网站首页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：学生打开了个人主页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学生管理个人信息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543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系统检测学生登录信息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．提示错误信息，学生确认；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BR-10</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学生在三个月内都需要更新自己的个人信息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946015" y="565150"/>
          <a:ext cx="3307080" cy="4345940"/>
        </p:xfrm>
        <a:graphic>
          <a:graphicData uri="http://schemas.openxmlformats.org/drawingml/2006/table">
            <a:tbl>
              <a:tblPr firstRow="1" bandRow="1">
                <a:tableStyleId>{5940675A-B579-460E-94D1-54222C63F5DA}</a:tableStyleId>
              </a:tblPr>
              <a:tblGrid>
                <a:gridCol w="565785"/>
                <a:gridCol w="559435"/>
                <a:gridCol w="999490"/>
                <a:gridCol w="1182370"/>
              </a:tblGrid>
              <a:tr h="250825">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UC-ST-10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651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学生用户可以在论坛板块和课程论坛界面浏览老师和同学发布的帖子，发布自己的意见，交换想法</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学生需要别的用户的支持，集思广益</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：学生登陆到软件工程系列教学辅助网站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：学生进入论坛界面或者课程论坛界面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00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．学生浏览论坛主页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．学生点击进入帖子</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437958" y="611289"/>
          <a:ext cx="5317490" cy="4318000"/>
        </p:xfrm>
        <a:graphic>
          <a:graphicData uri="http://schemas.openxmlformats.org/drawingml/2006/table">
            <a:tbl>
              <a:tblPr firstRow="1" bandRow="1">
                <a:tableStyleId>{5940675A-B579-460E-94D1-54222C63F5DA}</a:tableStyleId>
              </a:tblPr>
              <a:tblGrid>
                <a:gridCol w="554355"/>
                <a:gridCol w="431800"/>
                <a:gridCol w="883920"/>
                <a:gridCol w="1032510"/>
              </a:tblGrid>
              <a:tr h="16891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游客通过注册成为网站用户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：游客已经在浏览软件工程系列教学辅助网站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43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游客注册成功</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：游客登录成功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597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系统跳转到注册界面</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游客填写注册信息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单击“确定”；</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管理员审核注册信息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检验成功系统跳转到系统主页；检验失败系统进行提示，注册页面清空。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游客选择“重置”，系统将清空输入框信息；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游客可以凭教师工号和学生学号注册为老师和学生用户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输入的注册信息有误，注册失败</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返回注册页面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BR-6</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注册并不是会马上通过，需要通过管理员审核，最多应不超过一周；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6635" y="612140"/>
          <a:ext cx="3472815" cy="4366895"/>
        </p:xfrm>
        <a:graphic>
          <a:graphicData uri="http://schemas.openxmlformats.org/drawingml/2006/table">
            <a:tbl>
              <a:tblPr firstRow="1" bandRow="1">
                <a:tableStyleId>{5940675A-B579-460E-94D1-54222C63F5DA}</a:tableStyleId>
              </a:tblPr>
              <a:tblGrid>
                <a:gridCol w="663575"/>
                <a:gridCol w="516255"/>
                <a:gridCol w="1057275"/>
                <a:gridCol w="1235710"/>
              </a:tblGrid>
              <a:tr h="265430">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：游客查看热门课程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497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游客可以浏览网站首页上的热门课程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游客打开网站首页</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：游客已经打开软件工程系列教学辅助网站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560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游客浏览首页热门课程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假设游客只想看到热门课程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497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首页上的所有信息都可以浏览，但是点击任一一处，都会弹出注册页面；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首页上只显示一部分课程；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引言</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、目的</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、项目概述</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、读者对象</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402715" y="561340"/>
          <a:ext cx="3014980" cy="4474845"/>
        </p:xfrm>
        <a:graphic>
          <a:graphicData uri="http://schemas.openxmlformats.org/drawingml/2006/table">
            <a:tbl>
              <a:tblPr firstRow="1" bandRow="1">
                <a:tableStyleId>{5940675A-B579-460E-94D1-54222C63F5DA}</a:tableStyleId>
              </a:tblPr>
              <a:tblGrid>
                <a:gridCol w="612775"/>
                <a:gridCol w="358775"/>
                <a:gridCol w="598805"/>
                <a:gridCol w="1444625"/>
              </a:tblGrid>
              <a:tr h="23368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UC-AD-9</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管理员可以通过用户管理界面批量添加用户的个人信息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管理员需要批量添加用户的个人信息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：管理员已经在浏览软件工程系列课程教学辅助网站首页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：管理员打开了用户管理界面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管理员批量添加用户成功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660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管理员进入软件工程系列课程教学辅助网站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系统检测管理员登录信息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进入管理员界面点击用户管理单机“批量添加”选择文件成功批量添加用户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．提示错误信息，管理员确认；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．返回到用户管理页面。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3460" y="561340"/>
          <a:ext cx="3594100" cy="4474845"/>
        </p:xfrm>
        <a:graphic>
          <a:graphicData uri="http://schemas.openxmlformats.org/drawingml/2006/table">
            <a:tbl>
              <a:tblPr firstRow="1" bandRow="1">
                <a:tableStyleId>{5940675A-B579-460E-94D1-54222C63F5DA}</a:tableStyleId>
              </a:tblPr>
              <a:tblGrid>
                <a:gridCol w="730885"/>
                <a:gridCol w="427355"/>
                <a:gridCol w="713105"/>
                <a:gridCol w="1722755"/>
              </a:tblGrid>
              <a:tr h="264160">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UC-AD-38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管理员可以在操作日志界面管理日志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管理员需要进行日志管理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：管理员登陆到软件工程系列课程教学辅助网站论坛</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：管理员进入操作日志界面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返回到管理员界面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管理员登入主页</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管理员点击后台</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管理员进入后台管理，进入管理员页面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点击操作日志</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进行日志管理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查询日志导出日志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06</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非功能需求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、数据字典</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、计算机资源需求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、质量属性</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a:solidFill>
                  <a:schemeClr val="tx1">
                    <a:lumMod val="85000"/>
                    <a:lumOff val="15000"/>
                  </a:schemeClr>
                </a:solidFill>
                <a:ea typeface="微软雅黑" panose="020B0503020204020204" pitchFamily="34" charset="-122"/>
              </a:rPr>
              <a:t>、操作需求</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20420" y="561340"/>
            <a:ext cx="255714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计算机硬件需求</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489200" y="1762760"/>
            <a:ext cx="4055110" cy="203009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双核心处理器：支持多线程，二级缓存4MB，2.8GHz的CPU</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内存：标准容量2GB</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硬盘：不少于80GB</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电源：有内置电源和外置电源，外置电源能够提供突然断电提供时间保存数据作用</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4" name="文本框 3"/>
          <p:cNvSpPr txBox="1"/>
          <p:nvPr/>
        </p:nvSpPr>
        <p:spPr>
          <a:xfrm>
            <a:off x="1003935" y="908685"/>
            <a:ext cx="140779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可用性</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7270750" y="908685"/>
            <a:ext cx="91948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性能</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242695" y="1804035"/>
            <a:ext cx="2701290" cy="2030095"/>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本网站必须保证提供每个工作日的时间为18小时以上的可用时间，并且保证运行过程稳定，允许一定时间的运行中断，但要求在用户使用低峰期时间段。</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5440045" y="1804035"/>
            <a:ext cx="2586990" cy="203009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本网站要求在浙江大学城市学院校网下，保证至少200名用户同时在线时1s内相应。本网站下载速度满足200人同时下载的速率保持在200kb/s左右。</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4" name="文本框 3"/>
          <p:cNvSpPr txBox="1"/>
          <p:nvPr/>
        </p:nvSpPr>
        <p:spPr>
          <a:xfrm>
            <a:off x="942340" y="723900"/>
            <a:ext cx="2607945" cy="82994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适应性、保密性和私密性需求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7157085" y="908685"/>
            <a:ext cx="121031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安全性</a:t>
            </a:r>
            <a:endParaRPr lang="zh-CN" altLang="en-US" sz="2400">
              <a:latin typeface="微软雅黑" panose="020B0503020204020204" pitchFamily="34" charset="-122"/>
              <a:ea typeface="微软雅黑" panose="020B0503020204020204" pitchFamily="34" charset="-122"/>
            </a:endParaRPr>
          </a:p>
        </p:txBody>
      </p:sp>
      <p:sp>
        <p:nvSpPr>
          <p:cNvPr id="2" name="文本框 1"/>
          <p:cNvSpPr txBox="1"/>
          <p:nvPr/>
        </p:nvSpPr>
        <p:spPr>
          <a:xfrm>
            <a:off x="885190" y="1854200"/>
            <a:ext cx="3272155" cy="230695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适应性需求：1、满足学生老师和系统管理员的需求。</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2、对前面提到的运行环境要求不应存在困难。</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保密性需求：注册用户的密码信息需要严格保密。</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私密性需求：个人凭借自己的个人用户账号对网站进行访问。</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5866765" y="2226310"/>
            <a:ext cx="2367915" cy="922020"/>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所有登陆本网站的用户都必须经过实名认证。</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38580" y="922655"/>
          <a:ext cx="6675755" cy="3688080"/>
        </p:xfrm>
        <a:graphic>
          <a:graphicData uri="http://schemas.openxmlformats.org/drawingml/2006/table">
            <a:tbl>
              <a:tblPr firstRow="1" bandRow="1">
                <a:tableStyleId>{5940675A-B579-460E-94D1-54222C63F5DA}</a:tableStyleId>
              </a:tblPr>
              <a:tblGrid>
                <a:gridCol w="1537335"/>
                <a:gridCol w="5138420"/>
              </a:tblGrid>
              <a:tr h="0">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主要质量属性</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详细要求</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正确性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系统按照用户需求正确执行任务的能力较强，不会产生功能上的错误。这也是第一重要的软件质量属性。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健壮性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在异常情况下，此系统能够基本正常的运行，例如连接人数过多不会导致系统崩溃，允许有短暂延迟等。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可靠性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系统能够很好的保密用户数据，同时也具备了一套应对意外情况的功能，恢复措施。</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性能，效率</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该系统要有较快的运行速度，用户执行操作后</a:t>
                      </a:r>
                      <a:r>
                        <a:rPr lang="en-US" altLang="zh-CN"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1s</a:t>
                      </a: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内作出回应。同时要有较高的“时间</a:t>
                      </a:r>
                      <a:r>
                        <a:rPr lang="en-US" altLang="zh-CN"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空间”效率，占用的空间资源较少。</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易用性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此系统最终要做到用户容易使用和上手，界面简洁直观易懂。</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38580" y="922655"/>
          <a:ext cx="6675755" cy="3688080"/>
        </p:xfrm>
        <a:graphic>
          <a:graphicData uri="http://schemas.openxmlformats.org/drawingml/2006/table">
            <a:tbl>
              <a:tblPr firstRow="1" bandRow="1">
                <a:tableStyleId>{5940675A-B579-460E-94D1-54222C63F5DA}</a:tableStyleId>
              </a:tblPr>
              <a:tblGrid>
                <a:gridCol w="1537335"/>
                <a:gridCol w="5138420"/>
              </a:tblGrid>
              <a:tr h="0">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主要质量属性</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详细要求</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清晰性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系统所有的工作成果易懂、易理解，开发人员只有在自己思路清晰的时候才可能写出让别人易读、易 理解的程序和文档。</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安全性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该系统防止系统被非法入侵的能力，既属于技术问题又属于管理问题。</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可扩展性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要求此系统有较好的适应“变化”的能力，如需求、设计的变化，算法的改进，程序的变化等等。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兼容性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与其他系统交换信息的能力较好，如可连接到校内的教学网，实现信息共享等。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可移植性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要求此系统不经过修改或稍加修改就可以运行于不同软硬件环境，代码的可移植性较好。</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261745" y="786130"/>
            <a:ext cx="16833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操作需求</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541270" y="1654810"/>
            <a:ext cx="4061460" cy="2306955"/>
          </a:xfrm>
          <a:prstGeom prst="rect">
            <a:avLst/>
          </a:prstGeom>
          <a:noFill/>
        </p:spPr>
        <p:txBody>
          <a:bodyPr wrap="square" rtlCol="0">
            <a:spAutoFit/>
          </a:bodyPr>
          <a:p>
            <a:r>
              <a:rPr lang="zh-CN" altLang="en-US"/>
              <a:t>1</a:t>
            </a:r>
            <a:r>
              <a:rPr lang="zh-CN" altLang="en-US">
                <a:latin typeface="微软雅黑" panose="020B0503020204020204" pitchFamily="34" charset="-122"/>
                <a:ea typeface="微软雅黑" panose="020B0503020204020204" pitchFamily="34" charset="-122"/>
              </a:rPr>
              <a:t>) 常规操作：所有用户均能使用的基本查询功能。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 特殊操作：管理员能够对数据进行更改和删除。</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3) 初始化操作：管理可以对数据进行适当的初始化操作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4) 恢复操作：当发生意外时，管理员可以根据需要进行数据的恢复。</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07</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其他需求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、故障说明</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、有关人员、培训、后勤需求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、包装需求</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文本框 5"/>
          <p:cNvSpPr txBox="1"/>
          <p:nvPr/>
        </p:nvSpPr>
        <p:spPr>
          <a:xfrm>
            <a:off x="874395" y="725805"/>
            <a:ext cx="183261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故障处理</a:t>
            </a:r>
            <a:endParaRPr lang="zh-CN" altLang="en-US" sz="2400">
              <a:latin typeface="微软雅黑" panose="020B0503020204020204" pitchFamily="34" charset="-122"/>
              <a:ea typeface="微软雅黑" panose="020B0503020204020204" pitchFamily="34" charset="-122"/>
            </a:endParaRPr>
          </a:p>
        </p:txBody>
      </p:sp>
      <p:sp>
        <p:nvSpPr>
          <p:cNvPr id="7" name="文本框 6"/>
          <p:cNvSpPr txBox="1"/>
          <p:nvPr/>
        </p:nvSpPr>
        <p:spPr>
          <a:xfrm>
            <a:off x="1770380" y="1308735"/>
            <a:ext cx="6036945" cy="341503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本系统可能会遇见由于程序发生故障的软件故障，以及由于硬件出现问题的硬件故障。产生软件故障的原因如下：</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（1）提交不合理的数据，而系统没有检测到。</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（2）连接人数过多，服务器崩溃。</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对于（1），系统提供了还原的功能，发生错误后，还原到操作前即可。</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对于（2），稍作等待或者重启服务器即可。</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硬件故障原因如下:</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服务器硬件过热导致硬件自动关闭，这种情况服务器无法保持当时数据，但事后重启可正常运行。</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如果硬盘坏了，就是致命性错误了，为了保有数据，最好准备备份数据放在备份硬盘里。</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3658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目的</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664970" y="1613535"/>
            <a:ext cx="5935980" cy="2306955"/>
          </a:xfrm>
          <a:prstGeom prst="rect">
            <a:avLst/>
          </a:prstGeom>
          <a:noFill/>
        </p:spPr>
        <p:txBody>
          <a:bodyPr wrap="square" rtlCol="0">
            <a:spAutoFit/>
          </a:bodyPr>
          <a:p>
            <a:pPr>
              <a:lnSpc>
                <a:spcPct val="100000"/>
              </a:lnSpc>
            </a:pPr>
            <a:r>
              <a:rPr lang="en-US" altLang="zh-CN"/>
              <a:t>      </a:t>
            </a:r>
            <a:r>
              <a:rPr lang="zh-CN" altLang="en-US">
                <a:latin typeface="微软雅黑" panose="020B0503020204020204" pitchFamily="34" charset="-122"/>
                <a:ea typeface="微软雅黑" panose="020B0503020204020204" pitchFamily="34" charset="-122"/>
              </a:rPr>
              <a:t>本次项目的名称为“软件工程系列课程教学辅助网站”，该项目的提出者为浙江大学城市学院的杨枨老师和侯宏仑老师，制作团队为G-14小组，项目经理为韩佳鑫。</a:t>
            </a:r>
            <a:endParaRPr lang="zh-CN" altLang="en-US">
              <a:latin typeface="微软雅黑" panose="020B0503020204020204" pitchFamily="34" charset="-122"/>
              <a:ea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rPr>
              <a:t>      本文档编写的目的就是为了让网站的涉众就该网站的需求达成一致认可，明确该网站的需求，并为后续的开发工作提供依据。该文档由G-14小组全体成员所编写，面向开发者、项目发起者、项目经理、以教师、学生、游客及管理员所组成的用户群体和测试人员。</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45783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530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2" name="文本框 1"/>
          <p:cNvSpPr txBox="1"/>
          <p:nvPr/>
        </p:nvSpPr>
        <p:spPr>
          <a:xfrm>
            <a:off x="1057275"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有关人员需求</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5797550"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有关培训需求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319405" y="1343025"/>
            <a:ext cx="3923030" cy="341503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本系统的开发和运营主要可以分为设计期、开发期、部署期以及运营维护期。</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对于设计期和开发期，由3至4名具有一定开发经验的程序员即可完成。部署期也需要3至4名具有服务器、网络相关知识的专业人员，并对本系统的架构有一定的熟悉。运营维护期需要2名维护人员：1、用户反馈信息维护人员以及1名硬件维护人员。所以人员都只需要基本程度的相关工作经验即可。</a:t>
            </a: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5401945" y="1760220"/>
            <a:ext cx="3078480" cy="2030095"/>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用JSP实现软件的开发，必须要先熟悉网络开发语言HTML 和JavaServelet,如果用DreamWeaver作为开发环境，首先要学习一些JavaScript，以及连接数据库的操作。</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45783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530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2" name="文本框 1"/>
          <p:cNvSpPr txBox="1"/>
          <p:nvPr/>
        </p:nvSpPr>
        <p:spPr>
          <a:xfrm>
            <a:off x="1057275"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有关后勤需求</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6292850" y="753745"/>
            <a:ext cx="170434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包装需求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521970" y="1631950"/>
            <a:ext cx="3450590" cy="258445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由于本教学辅助网站系统的硬件和软件要求不是太高，因此，如果需求方原来没有服务器等硬件，只需要购置性价比高，符合自身要求（根据访问量的最大估计）；如果需方已经有服务器，如果符合要求，就不需要重新配置新的服务器，可以用原有的服务器即可。</a:t>
            </a: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6852285" y="2386330"/>
            <a:ext cx="44767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无</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08</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尚未解决的问题</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591540"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尚未解决的问题</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66040"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0643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文本框 6"/>
          <p:cNvSpPr txBox="1"/>
          <p:nvPr/>
        </p:nvSpPr>
        <p:spPr>
          <a:xfrm>
            <a:off x="2356485" y="1417320"/>
            <a:ext cx="4431665" cy="230695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1．因为没有权衡好系统的开发的高效性与稳定性，没有确定用什么样的语言实现本教学辅助网站系统。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2．系统数据库的可扩展性没有完全解决。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3．系统外部端口和内部端口没有完善。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4．组员还没有完成培训。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5．因为时间比较紧张，没有完全按照开发进度实施。</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09</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模型分析</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a:t>
            </a:r>
            <a:r>
              <a:rPr lang="en-US" altLang="zh-CN" sz="1600" dirty="0" smtClean="0">
                <a:solidFill>
                  <a:schemeClr val="tx1">
                    <a:lumMod val="85000"/>
                    <a:lumOff val="15000"/>
                  </a:schemeClr>
                </a:solidFill>
                <a:ea typeface="微软雅黑" panose="020B0503020204020204" pitchFamily="34" charset="-122"/>
              </a:rPr>
              <a:t>E-R </a:t>
            </a:r>
            <a:r>
              <a:rPr lang="zh-CN" altLang="en-US" sz="1600" dirty="0" smtClean="0">
                <a:solidFill>
                  <a:schemeClr val="tx1">
                    <a:lumMod val="85000"/>
                    <a:lumOff val="15000"/>
                  </a:schemeClr>
                </a:solidFill>
                <a:ea typeface="微软雅黑" panose="020B0503020204020204" pitchFamily="34" charset="-122"/>
              </a:rPr>
              <a:t>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、对话框图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2" name="图片 92" descr="ER图"/>
          <p:cNvPicPr>
            <a:picLocks noChangeAspect="1"/>
          </p:cNvPicPr>
          <p:nvPr/>
        </p:nvPicPr>
        <p:blipFill>
          <a:blip r:embed="rId1"/>
          <a:stretch>
            <a:fillRect/>
          </a:stretch>
        </p:blipFill>
        <p:spPr>
          <a:xfrm>
            <a:off x="2407285" y="637540"/>
            <a:ext cx="4329430" cy="4213225"/>
          </a:xfrm>
          <a:prstGeom prst="rect">
            <a:avLst/>
          </a:prstGeom>
        </p:spPr>
      </p:pic>
      <p:sp>
        <p:nvSpPr>
          <p:cNvPr id="2" name="文本框 1"/>
          <p:cNvSpPr txBox="1"/>
          <p:nvPr/>
        </p:nvSpPr>
        <p:spPr>
          <a:xfrm>
            <a:off x="1111885" y="948690"/>
            <a:ext cx="11620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E-R 图</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318510" y="1864995"/>
            <a:ext cx="2697480" cy="1198880"/>
          </a:xfrm>
          <a:prstGeom prst="rect">
            <a:avLst/>
          </a:prstGeom>
          <a:noFill/>
        </p:spPr>
        <p:txBody>
          <a:bodyPr wrap="square" rtlCol="0">
            <a:spAutoFit/>
          </a:bodyPr>
          <a:p>
            <a:r>
              <a:rPr lang="en-US" altLang="zh-CN">
                <a:sym typeface="+mn-ea"/>
              </a:rPr>
              <a:t>      </a:t>
            </a:r>
            <a:r>
              <a:rPr lang="en-US" altLang="zh-CN">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文档中在模型分析部分详细介绍了一百多幅对话框图，下面截取部分</a:t>
            </a:r>
            <a:r>
              <a:rPr lang="zh-CN" altLang="en-US">
                <a:latin typeface="微软雅黑" panose="020B0503020204020204" pitchFamily="34" charset="-122"/>
                <a:ea typeface="微软雅黑" panose="020B0503020204020204" pitchFamily="34" charset="-122"/>
                <a:sym typeface="+mn-ea"/>
              </a:rPr>
              <a:t>对话框图</a:t>
            </a:r>
            <a:r>
              <a:rPr lang="zh-CN" altLang="en-US">
                <a:latin typeface="微软雅黑" panose="020B0503020204020204" pitchFamily="34" charset="-122"/>
                <a:ea typeface="微软雅黑" panose="020B0503020204020204" pitchFamily="34" charset="-122"/>
                <a:sym typeface="+mn-ea"/>
              </a:rPr>
              <a:t>供参考。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27" name="图片 27" descr="添加课程简介"/>
          <p:cNvPicPr>
            <a:picLocks noChangeAspect="1"/>
          </p:cNvPicPr>
          <p:nvPr/>
        </p:nvPicPr>
        <p:blipFill>
          <a:blip r:embed="rId1"/>
          <a:stretch>
            <a:fillRect/>
          </a:stretch>
        </p:blipFill>
        <p:spPr>
          <a:xfrm>
            <a:off x="2326640" y="332740"/>
            <a:ext cx="1540510" cy="4709795"/>
          </a:xfrm>
          <a:prstGeom prst="rect">
            <a:avLst/>
          </a:prstGeom>
        </p:spPr>
      </p:pic>
      <p:sp>
        <p:nvSpPr>
          <p:cNvPr id="2" name="文本框 1"/>
          <p:cNvSpPr txBox="1"/>
          <p:nvPr/>
        </p:nvSpPr>
        <p:spPr>
          <a:xfrm>
            <a:off x="1403350" y="784225"/>
            <a:ext cx="472440" cy="396938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教师用户添加课程简介对话框图</a:t>
            </a:r>
            <a:endParaRPr lang="zh-CN" altLang="en-US">
              <a:latin typeface="微软雅黑" panose="020B0503020204020204" pitchFamily="34" charset="-122"/>
              <a:ea typeface="微软雅黑" panose="020B0503020204020204" pitchFamily="34" charset="-122"/>
            </a:endParaRPr>
          </a:p>
        </p:txBody>
      </p:sp>
      <p:pic>
        <p:nvPicPr>
          <p:cNvPr id="4" name="图片 40" descr="创建课程答疑"/>
          <p:cNvPicPr>
            <a:picLocks noChangeAspect="1"/>
          </p:cNvPicPr>
          <p:nvPr/>
        </p:nvPicPr>
        <p:blipFill>
          <a:blip r:embed="rId2"/>
          <a:stretch>
            <a:fillRect/>
          </a:stretch>
        </p:blipFill>
        <p:spPr>
          <a:xfrm>
            <a:off x="5096510" y="441960"/>
            <a:ext cx="1948180" cy="4491355"/>
          </a:xfrm>
          <a:prstGeom prst="rect">
            <a:avLst/>
          </a:prstGeom>
        </p:spPr>
      </p:pic>
      <p:sp>
        <p:nvSpPr>
          <p:cNvPr id="5" name="文本框 4"/>
          <p:cNvSpPr txBox="1"/>
          <p:nvPr/>
        </p:nvSpPr>
        <p:spPr>
          <a:xfrm>
            <a:off x="7535545" y="979805"/>
            <a:ext cx="173990" cy="341503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教师用户创建答疑对话框图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83" name="图片 83" descr="查看答疑历史纪录"/>
          <p:cNvPicPr>
            <a:picLocks noChangeAspect="1"/>
          </p:cNvPicPr>
          <p:nvPr/>
        </p:nvPicPr>
        <p:blipFill>
          <a:blip r:embed="rId1"/>
          <a:stretch>
            <a:fillRect/>
          </a:stretch>
        </p:blipFill>
        <p:spPr>
          <a:xfrm>
            <a:off x="461645" y="615950"/>
            <a:ext cx="4007485" cy="3375660"/>
          </a:xfrm>
          <a:prstGeom prst="rect">
            <a:avLst/>
          </a:prstGeom>
        </p:spPr>
      </p:pic>
      <p:sp>
        <p:nvSpPr>
          <p:cNvPr id="2" name="文本框 1"/>
          <p:cNvSpPr txBox="1"/>
          <p:nvPr/>
        </p:nvSpPr>
        <p:spPr>
          <a:xfrm>
            <a:off x="477520" y="4272915"/>
            <a:ext cx="39763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学生用户查看答疑历史纪录对话框图</a:t>
            </a:r>
            <a:endParaRPr lang="zh-CN" altLang="en-US">
              <a:latin typeface="微软雅黑" panose="020B0503020204020204" pitchFamily="34" charset="-122"/>
              <a:ea typeface="微软雅黑" panose="020B0503020204020204" pitchFamily="34" charset="-122"/>
            </a:endParaRPr>
          </a:p>
        </p:txBody>
      </p:sp>
      <p:pic>
        <p:nvPicPr>
          <p:cNvPr id="63" name="图片 63" descr="发布帖子"/>
          <p:cNvPicPr>
            <a:picLocks noChangeAspect="1"/>
          </p:cNvPicPr>
          <p:nvPr/>
        </p:nvPicPr>
        <p:blipFill>
          <a:blip r:embed="rId2"/>
          <a:stretch>
            <a:fillRect/>
          </a:stretch>
        </p:blipFill>
        <p:spPr>
          <a:xfrm>
            <a:off x="4620895" y="941705"/>
            <a:ext cx="4349115" cy="2724150"/>
          </a:xfrm>
          <a:prstGeom prst="rect">
            <a:avLst/>
          </a:prstGeom>
        </p:spPr>
      </p:pic>
      <p:sp>
        <p:nvSpPr>
          <p:cNvPr id="5" name="文本框 4"/>
          <p:cNvSpPr txBox="1"/>
          <p:nvPr/>
        </p:nvSpPr>
        <p:spPr>
          <a:xfrm>
            <a:off x="5434965" y="4272915"/>
            <a:ext cx="29260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sym typeface="+mn-ea"/>
              </a:rPr>
              <a:t>学生用户发布帖子对话框图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18" name="图片 18" descr="注册"/>
          <p:cNvPicPr>
            <a:picLocks noChangeAspect="1"/>
          </p:cNvPicPr>
          <p:nvPr/>
        </p:nvPicPr>
        <p:blipFill>
          <a:blip r:embed="rId1"/>
          <a:stretch>
            <a:fillRect/>
          </a:stretch>
        </p:blipFill>
        <p:spPr>
          <a:xfrm>
            <a:off x="291465" y="209550"/>
            <a:ext cx="4227830" cy="4382135"/>
          </a:xfrm>
          <a:prstGeom prst="rect">
            <a:avLst/>
          </a:prstGeom>
        </p:spPr>
      </p:pic>
      <p:sp>
        <p:nvSpPr>
          <p:cNvPr id="2" name="文本框 1"/>
          <p:cNvSpPr txBox="1"/>
          <p:nvPr/>
        </p:nvSpPr>
        <p:spPr>
          <a:xfrm>
            <a:off x="1172845" y="4591685"/>
            <a:ext cx="284353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游客注册对话框图</a:t>
            </a:r>
            <a:endParaRPr lang="zh-CN" altLang="en-US">
              <a:latin typeface="微软雅黑" panose="020B0503020204020204" pitchFamily="34" charset="-122"/>
              <a:ea typeface="微软雅黑" panose="020B0503020204020204" pitchFamily="34" charset="-122"/>
            </a:endParaRPr>
          </a:p>
        </p:txBody>
      </p:sp>
      <p:pic>
        <p:nvPicPr>
          <p:cNvPr id="89" name="图片 89" descr="浏览游客主页"/>
          <p:cNvPicPr>
            <a:picLocks noChangeAspect="1"/>
          </p:cNvPicPr>
          <p:nvPr/>
        </p:nvPicPr>
        <p:blipFill>
          <a:blip r:embed="rId2"/>
          <a:stretch>
            <a:fillRect/>
          </a:stretch>
        </p:blipFill>
        <p:spPr>
          <a:xfrm>
            <a:off x="4621530" y="480060"/>
            <a:ext cx="4225290" cy="3631565"/>
          </a:xfrm>
          <a:prstGeom prst="rect">
            <a:avLst/>
          </a:prstGeom>
        </p:spPr>
      </p:pic>
      <p:sp>
        <p:nvSpPr>
          <p:cNvPr id="5" name="文本框 4"/>
          <p:cNvSpPr txBox="1"/>
          <p:nvPr/>
        </p:nvSpPr>
        <p:spPr>
          <a:xfrm>
            <a:off x="5579110" y="4388485"/>
            <a:ext cx="263906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游客浏览网页对话框图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38200" y="852805"/>
            <a:ext cx="1402080" cy="460375"/>
          </a:xfrm>
          <a:prstGeom prst="rect">
            <a:avLst/>
          </a:prstGeom>
          <a:noFill/>
        </p:spPr>
        <p:txBody>
          <a:bodyPr wrap="none" rtlCol="0">
            <a:spAutoFit/>
          </a:bodyPr>
          <a:p>
            <a:r>
              <a:rPr lang="zh-CN" altLang="en-US" sz="2400">
                <a:latin typeface="微软雅黑" panose="020B0503020204020204" pitchFamily="34" charset="-122"/>
                <a:ea typeface="微软雅黑" panose="020B0503020204020204" pitchFamily="34" charset="-122"/>
              </a:rPr>
              <a:t>项目概述</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936875" y="1313180"/>
            <a:ext cx="4784725" cy="2999740"/>
          </a:xfrm>
          <a:prstGeom prst="rect">
            <a:avLst/>
          </a:prstGeom>
          <a:noFill/>
        </p:spPr>
        <p:txBody>
          <a:bodyPr wrap="square" rtlCol="0">
            <a:spAutoFit/>
          </a:bodyPr>
          <a:p>
            <a:pPr>
              <a:lnSpc>
                <a:spcPct val="150000"/>
              </a:lnSpc>
            </a:pPr>
            <a:r>
              <a:rPr lang="zh-CN" altLang="en-US">
                <a:latin typeface="微软雅黑" panose="020B0503020204020204" pitchFamily="34" charset="-122"/>
                <a:ea typeface="微软雅黑" panose="020B0503020204020204" pitchFamily="34" charset="-122"/>
              </a:rPr>
              <a:t>项目名称：软件工程系列课程教学辅助网站</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发起者：杨枨老师、侯宏仑老师</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投资方：浙江大学城市学院</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需求方：浙江大学城市学院</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开发方：G-14小组全体成员</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用户：城市学院教师及学生</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支持机构：浙江大学城市学院</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126" name="图片 126" descr="批量添加用户"/>
          <p:cNvPicPr>
            <a:picLocks noChangeAspect="1"/>
          </p:cNvPicPr>
          <p:nvPr/>
        </p:nvPicPr>
        <p:blipFill>
          <a:blip r:embed="rId1"/>
          <a:stretch>
            <a:fillRect/>
          </a:stretch>
        </p:blipFill>
        <p:spPr>
          <a:xfrm>
            <a:off x="4859655" y="389890"/>
            <a:ext cx="2790825" cy="4596130"/>
          </a:xfrm>
          <a:prstGeom prst="rect">
            <a:avLst/>
          </a:prstGeom>
        </p:spPr>
      </p:pic>
      <p:sp>
        <p:nvSpPr>
          <p:cNvPr id="2" name="文本框 1"/>
          <p:cNvSpPr txBox="1"/>
          <p:nvPr/>
        </p:nvSpPr>
        <p:spPr>
          <a:xfrm>
            <a:off x="7935595" y="841375"/>
            <a:ext cx="459105" cy="369252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管理员批量添加用户对话框图</a:t>
            </a:r>
            <a:endParaRPr lang="zh-CN" altLang="en-US">
              <a:latin typeface="微软雅黑" panose="020B0503020204020204" pitchFamily="34" charset="-122"/>
              <a:ea typeface="微软雅黑" panose="020B0503020204020204" pitchFamily="34" charset="-122"/>
            </a:endParaRPr>
          </a:p>
        </p:txBody>
      </p:sp>
      <p:pic>
        <p:nvPicPr>
          <p:cNvPr id="162" name="图片 162" descr="举报审核"/>
          <p:cNvPicPr>
            <a:picLocks noChangeAspect="1"/>
          </p:cNvPicPr>
          <p:nvPr/>
        </p:nvPicPr>
        <p:blipFill>
          <a:blip r:embed="rId2"/>
          <a:stretch>
            <a:fillRect/>
          </a:stretch>
        </p:blipFill>
        <p:spPr>
          <a:xfrm>
            <a:off x="1198880" y="361950"/>
            <a:ext cx="3070225" cy="4441825"/>
          </a:xfrm>
          <a:prstGeom prst="rect">
            <a:avLst/>
          </a:prstGeom>
        </p:spPr>
      </p:pic>
      <p:sp>
        <p:nvSpPr>
          <p:cNvPr id="4" name="文本框 3"/>
          <p:cNvSpPr txBox="1"/>
          <p:nvPr/>
        </p:nvSpPr>
        <p:spPr>
          <a:xfrm>
            <a:off x="698500" y="1118870"/>
            <a:ext cx="453390" cy="313817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管理员举报审核对话框图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10</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参考文献及绩效</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、参考文献</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、小组分工</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p:nvPr/>
        </p:nvSpPr>
        <p:spPr>
          <a:xfrm rot="16200000">
            <a:off x="3927982" y="2351419"/>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7" name="图片 6"/>
          <p:cNvPicPr>
            <a:picLocks noChangeAspect="1"/>
          </p:cNvPicPr>
          <p:nvPr/>
        </p:nvPicPr>
        <p:blipFill>
          <a:blip r:embed="rId1" cstate="print">
            <a:biLevel thresh="50000"/>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9741" y="2651512"/>
            <a:ext cx="452586" cy="452586"/>
          </a:xfrm>
          <a:prstGeom prst="rect">
            <a:avLst/>
          </a:prstGeom>
        </p:spPr>
      </p:pic>
      <p:sp>
        <p:nvSpPr>
          <p:cNvPr id="8" name="六边形 7"/>
          <p:cNvSpPr/>
          <p:nvPr/>
        </p:nvSpPr>
        <p:spPr>
          <a:xfrm rot="16200000">
            <a:off x="3351256" y="1399835"/>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03015" y="1699928"/>
            <a:ext cx="452586" cy="452586"/>
          </a:xfrm>
          <a:prstGeom prst="rect">
            <a:avLst/>
          </a:prstGeom>
        </p:spPr>
      </p:pic>
      <p:sp>
        <p:nvSpPr>
          <p:cNvPr id="10" name="六边形 9"/>
          <p:cNvSpPr/>
          <p:nvPr/>
        </p:nvSpPr>
        <p:spPr>
          <a:xfrm rot="16200000">
            <a:off x="2770671" y="2351418"/>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1" name="图片 10"/>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3122430" y="2651511"/>
            <a:ext cx="452586" cy="452586"/>
          </a:xfrm>
          <a:prstGeom prst="rect">
            <a:avLst/>
          </a:prstGeom>
        </p:spPr>
      </p:pic>
      <p:sp>
        <p:nvSpPr>
          <p:cNvPr id="12" name="六边形 11"/>
          <p:cNvSpPr/>
          <p:nvPr/>
        </p:nvSpPr>
        <p:spPr>
          <a:xfrm rot="16200000">
            <a:off x="3351256" y="3334747"/>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3" name="图片 12"/>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3703015" y="3634840"/>
            <a:ext cx="452586" cy="452586"/>
          </a:xfrm>
          <a:prstGeom prst="rect">
            <a:avLst/>
          </a:prstGeom>
        </p:spPr>
      </p:pic>
      <p:sp>
        <p:nvSpPr>
          <p:cNvPr id="14" name="六边形 13"/>
          <p:cNvSpPr/>
          <p:nvPr/>
        </p:nvSpPr>
        <p:spPr>
          <a:xfrm rot="16200000">
            <a:off x="4550734" y="3285556"/>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5" name="图片 14"/>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4902493" y="3581213"/>
            <a:ext cx="452586" cy="484284"/>
          </a:xfrm>
          <a:prstGeom prst="rect">
            <a:avLst/>
          </a:prstGeom>
        </p:spPr>
      </p:pic>
      <p:sp>
        <p:nvSpPr>
          <p:cNvPr id="16" name="六边形 15"/>
          <p:cNvSpPr/>
          <p:nvPr/>
        </p:nvSpPr>
        <p:spPr>
          <a:xfrm rot="16200000">
            <a:off x="5081893" y="2326116"/>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7" name="图片 16"/>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5427087" y="2750025"/>
            <a:ext cx="473540" cy="263077"/>
          </a:xfrm>
          <a:prstGeom prst="rect">
            <a:avLst/>
          </a:prstGeom>
        </p:spPr>
      </p:pic>
      <p:sp>
        <p:nvSpPr>
          <p:cNvPr id="18" name="六边形 17"/>
          <p:cNvSpPr/>
          <p:nvPr/>
        </p:nvSpPr>
        <p:spPr>
          <a:xfrm rot="16200000">
            <a:off x="4530777" y="1369525"/>
            <a:ext cx="1142824" cy="1075598"/>
          </a:xfrm>
          <a:prstGeom prst="hexagon">
            <a:avLst/>
          </a:prstGeom>
          <a:solidFill>
            <a:srgbClr val="1848C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9" name="图片 18"/>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4786480" y="1578297"/>
            <a:ext cx="658051" cy="658051"/>
          </a:xfrm>
          <a:prstGeom prst="rect">
            <a:avLst/>
          </a:prstGeom>
        </p:spPr>
      </p:pic>
      <p:sp>
        <p:nvSpPr>
          <p:cNvPr id="20" name="矩形 19"/>
          <p:cNvSpPr/>
          <p:nvPr/>
        </p:nvSpPr>
        <p:spPr>
          <a:xfrm flipH="1">
            <a:off x="5828619" y="170627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838985" y="1460699"/>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6436002" y="271401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6446368" y="2468439"/>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flipH="1">
            <a:off x="5864456" y="3804636"/>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5874822" y="3559058"/>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flipH="1">
            <a:off x="455750" y="3869203"/>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30213" y="3589166"/>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flipH="1">
            <a:off x="179512" y="2758773"/>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1053975" y="2478736"/>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flipH="1">
            <a:off x="554863" y="1740736"/>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29326" y="1460699"/>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9" name="Text Box 4"/>
          <p:cNvSpPr txBox="1">
            <a:spLocks noChangeArrowheads="1"/>
          </p:cNvSpPr>
          <p:nvPr/>
        </p:nvSpPr>
        <p:spPr bwMode="auto">
          <a:xfrm>
            <a:off x="3591540"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参考文献及绩效</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par>
                          <p:cTn id="72" fill="hold">
                            <p:stCondLst>
                              <p:cond delay="5000"/>
                            </p:stCondLst>
                            <p:childTnLst>
                              <p:par>
                                <p:cTn id="73" presetID="10"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350"/>
                                        <p:tgtEl>
                                          <p:spTgt spid="25"/>
                                        </p:tgtEl>
                                      </p:cBhvr>
                                    </p:animEffect>
                                  </p:childTnLst>
                                </p:cTn>
                              </p:par>
                              <p:par>
                                <p:cTn id="76" presetID="26" presetClass="emph" presetSubtype="0" fill="hold" grpId="1" nodeType="withEffect">
                                  <p:stCondLst>
                                    <p:cond delay="0"/>
                                  </p:stCondLst>
                                  <p:childTnLst>
                                    <p:animEffect transition="out" filter="fade">
                                      <p:cBhvr>
                                        <p:cTn id="77" dur="400" tmFilter="0, 0; .2, .5; .8, .5; 1, 0"/>
                                        <p:tgtEl>
                                          <p:spTgt spid="25"/>
                                        </p:tgtEl>
                                      </p:cBhvr>
                                    </p:animEffect>
                                    <p:animScale>
                                      <p:cBhvr>
                                        <p:cTn id="78" dur="200" autoRev="1" fill="hold"/>
                                        <p:tgtEl>
                                          <p:spTgt spid="25"/>
                                        </p:tgtEl>
                                      </p:cBhvr>
                                      <p:by x="105000" y="105000"/>
                                    </p:animScale>
                                  </p:childTnLst>
                                </p:cTn>
                              </p:par>
                            </p:childTnLst>
                          </p:cTn>
                        </p:par>
                        <p:par>
                          <p:cTn id="79" fill="hold">
                            <p:stCondLst>
                              <p:cond delay="5500"/>
                            </p:stCondLst>
                            <p:childTnLst>
                              <p:par>
                                <p:cTn id="80" presetID="10" presetClass="entr" presetSubtype="0"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par>
                          <p:cTn id="83" fill="hold">
                            <p:stCondLst>
                              <p:cond delay="6000"/>
                            </p:stCondLst>
                            <p:childTnLst>
                              <p:par>
                                <p:cTn id="84" presetID="10" presetClass="entr" presetSubtype="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350"/>
                                        <p:tgtEl>
                                          <p:spTgt spid="27"/>
                                        </p:tgtEl>
                                      </p:cBhvr>
                                    </p:animEffect>
                                  </p:childTnLst>
                                </p:cTn>
                              </p:par>
                              <p:par>
                                <p:cTn id="87" presetID="26" presetClass="emph" presetSubtype="0" fill="hold" grpId="1" nodeType="withEffect">
                                  <p:stCondLst>
                                    <p:cond delay="0"/>
                                  </p:stCondLst>
                                  <p:childTnLst>
                                    <p:animEffect transition="out" filter="fade">
                                      <p:cBhvr>
                                        <p:cTn id="88" dur="400" tmFilter="0, 0; .2, .5; .8, .5; 1, 0"/>
                                        <p:tgtEl>
                                          <p:spTgt spid="27"/>
                                        </p:tgtEl>
                                      </p:cBhvr>
                                    </p:animEffect>
                                    <p:animScale>
                                      <p:cBhvr>
                                        <p:cTn id="89" dur="200" autoRev="1" fill="hold"/>
                                        <p:tgtEl>
                                          <p:spTgt spid="27"/>
                                        </p:tgtEl>
                                      </p:cBhvr>
                                      <p:by x="105000" y="105000"/>
                                    </p:animScale>
                                  </p:childTnLst>
                                </p:cTn>
                              </p:par>
                            </p:childTnLst>
                          </p:cTn>
                        </p:par>
                        <p:par>
                          <p:cTn id="90" fill="hold">
                            <p:stCondLst>
                              <p:cond delay="6500"/>
                            </p:stCondLst>
                            <p:childTnLst>
                              <p:par>
                                <p:cTn id="91" presetID="10" presetClass="entr" presetSubtype="0" fill="hold" grpId="0"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par>
                          <p:cTn id="94" fill="hold">
                            <p:stCondLst>
                              <p:cond delay="70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350"/>
                                        <p:tgtEl>
                                          <p:spTgt spid="29"/>
                                        </p:tgtEl>
                                      </p:cBhvr>
                                    </p:animEffect>
                                  </p:childTnLst>
                                </p:cTn>
                              </p:par>
                              <p:par>
                                <p:cTn id="98" presetID="26" presetClass="emph" presetSubtype="0" fill="hold" grpId="1" nodeType="withEffect">
                                  <p:stCondLst>
                                    <p:cond delay="0"/>
                                  </p:stCondLst>
                                  <p:childTnLst>
                                    <p:animEffect transition="out" filter="fade">
                                      <p:cBhvr>
                                        <p:cTn id="99" dur="400" tmFilter="0, 0; .2, .5; .8, .5; 1, 0"/>
                                        <p:tgtEl>
                                          <p:spTgt spid="29"/>
                                        </p:tgtEl>
                                      </p:cBhvr>
                                    </p:animEffect>
                                    <p:animScale>
                                      <p:cBhvr>
                                        <p:cTn id="100" dur="200" autoRev="1" fill="hold"/>
                                        <p:tgtEl>
                                          <p:spTgt spid="29"/>
                                        </p:tgtEl>
                                      </p:cBhvr>
                                      <p:by x="105000" y="105000"/>
                                    </p:animScale>
                                  </p:childTnLst>
                                </p:cTn>
                              </p:par>
                            </p:childTnLst>
                          </p:cTn>
                        </p:par>
                        <p:par>
                          <p:cTn id="101" fill="hold">
                            <p:stCondLst>
                              <p:cond delay="7500"/>
                            </p:stCondLst>
                            <p:childTnLst>
                              <p:par>
                                <p:cTn id="102" presetID="10" presetClass="entr" presetSubtype="0"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childTnLst>
                          </p:cTn>
                        </p:par>
                        <p:par>
                          <p:cTn id="105" fill="hold">
                            <p:stCondLst>
                              <p:cond delay="8000"/>
                            </p:stCondLst>
                            <p:childTnLst>
                              <p:par>
                                <p:cTn id="106" presetID="10" presetClass="entr" presetSubtype="0" fill="hold" grpId="0" nodeType="after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350"/>
                                        <p:tgtEl>
                                          <p:spTgt spid="31"/>
                                        </p:tgtEl>
                                      </p:cBhvr>
                                    </p:animEffect>
                                  </p:childTnLst>
                                </p:cTn>
                              </p:par>
                              <p:par>
                                <p:cTn id="109" presetID="26" presetClass="emph" presetSubtype="0" fill="hold" grpId="1" nodeType="withEffect">
                                  <p:stCondLst>
                                    <p:cond delay="0"/>
                                  </p:stCondLst>
                                  <p:childTnLst>
                                    <p:animEffect transition="out" filter="fade">
                                      <p:cBhvr>
                                        <p:cTn id="110" dur="400" tmFilter="0, 0; .2, .5; .8, .5; 1, 0"/>
                                        <p:tgtEl>
                                          <p:spTgt spid="31"/>
                                        </p:tgtEl>
                                      </p:cBhvr>
                                    </p:animEffect>
                                    <p:animScale>
                                      <p:cBhvr>
                                        <p:cTn id="111" dur="200" autoRev="1" fill="hold"/>
                                        <p:tgtEl>
                                          <p:spTgt spid="31"/>
                                        </p:tgtEl>
                                      </p:cBhvr>
                                      <p:by x="105000" y="105000"/>
                                    </p:animScale>
                                  </p:childTnLst>
                                </p:cTn>
                              </p:par>
                            </p:childTnLst>
                          </p:cTn>
                        </p:par>
                        <p:par>
                          <p:cTn id="112" fill="hold">
                            <p:stCondLst>
                              <p:cond delay="8500"/>
                            </p:stCondLst>
                            <p:childTnLst>
                              <p:par>
                                <p:cTn id="113" presetID="10" presetClass="entr" presetSubtype="0" fill="hold" grpId="0" nodeType="after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par>
                          <p:cTn id="116" fill="hold">
                            <p:stCondLst>
                              <p:cond delay="9000"/>
                            </p:stCondLst>
                            <p:childTnLst>
                              <p:par>
                                <p:cTn id="117" presetID="10" presetClass="entr" presetSubtype="0" fill="hold" grpId="0"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350"/>
                                        <p:tgtEl>
                                          <p:spTgt spid="33"/>
                                        </p:tgtEl>
                                      </p:cBhvr>
                                    </p:animEffect>
                                  </p:childTnLst>
                                </p:cTn>
                              </p:par>
                              <p:par>
                                <p:cTn id="120" presetID="26" presetClass="emph" presetSubtype="0" fill="hold" grpId="1" nodeType="withEffect">
                                  <p:stCondLst>
                                    <p:cond delay="0"/>
                                  </p:stCondLst>
                                  <p:childTnLst>
                                    <p:animEffect transition="out" filter="fade">
                                      <p:cBhvr>
                                        <p:cTn id="121" dur="400" tmFilter="0, 0; .2, .5; .8, .5; 1, 0"/>
                                        <p:tgtEl>
                                          <p:spTgt spid="33"/>
                                        </p:tgtEl>
                                      </p:cBhvr>
                                    </p:animEffect>
                                    <p:animScale>
                                      <p:cBhvr>
                                        <p:cTn id="122" dur="200" autoRev="1" fill="hold"/>
                                        <p:tgtEl>
                                          <p:spTgt spid="33"/>
                                        </p:tgtEl>
                                      </p:cBhvr>
                                      <p:by x="105000" y="105000"/>
                                    </p:animScale>
                                  </p:childTnLst>
                                </p:cTn>
                              </p:par>
                            </p:childTnLst>
                          </p:cTn>
                        </p:par>
                        <p:par>
                          <p:cTn id="123" fill="hold">
                            <p:stCondLst>
                              <p:cond delay="9500"/>
                            </p:stCondLst>
                            <p:childTnLst>
                              <p:par>
                                <p:cTn id="124" presetID="10" presetClass="entr" presetSubtype="0" fill="hold" grpId="0" nodeType="after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500"/>
                                        <p:tgtEl>
                                          <p:spTgt spid="32"/>
                                        </p:tgtEl>
                                      </p:cBhvr>
                                    </p:animEffect>
                                  </p:childTnLst>
                                </p:cTn>
                              </p:par>
                            </p:childTnLst>
                          </p:cTn>
                        </p:par>
                        <p:par>
                          <p:cTn id="127" fill="hold">
                            <p:stCondLst>
                              <p:cond delay="10000"/>
                            </p:stCondLst>
                            <p:childTnLst>
                              <p:par>
                                <p:cTn id="128" presetID="10" presetClass="entr" presetSubtype="0" fill="hold" grpId="0" nodeType="after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fade">
                                      <p:cBhvr>
                                        <p:cTn id="130" dur="350"/>
                                        <p:tgtEl>
                                          <p:spTgt spid="35"/>
                                        </p:tgtEl>
                                      </p:cBhvr>
                                    </p:animEffect>
                                  </p:childTnLst>
                                </p:cTn>
                              </p:par>
                              <p:par>
                                <p:cTn id="131" presetID="26" presetClass="emph" presetSubtype="0" fill="hold" grpId="1" nodeType="withEffect">
                                  <p:stCondLst>
                                    <p:cond delay="0"/>
                                  </p:stCondLst>
                                  <p:childTnLst>
                                    <p:animEffect transition="out" filter="fade">
                                      <p:cBhvr>
                                        <p:cTn id="132" dur="400" tmFilter="0, 0; .2, .5; .8, .5; 1, 0"/>
                                        <p:tgtEl>
                                          <p:spTgt spid="35"/>
                                        </p:tgtEl>
                                      </p:cBhvr>
                                    </p:animEffect>
                                    <p:animScale>
                                      <p:cBhvr>
                                        <p:cTn id="133" dur="200" autoRev="1" fill="hold"/>
                                        <p:tgtEl>
                                          <p:spTgt spid="35"/>
                                        </p:tgtEl>
                                      </p:cBhvr>
                                      <p:by x="105000" y="105000"/>
                                    </p:animScale>
                                  </p:childTnLst>
                                </p:cTn>
                              </p:par>
                            </p:childTnLst>
                          </p:cTn>
                        </p:par>
                        <p:par>
                          <p:cTn id="134" fill="hold">
                            <p:stCondLst>
                              <p:cond delay="10500"/>
                            </p:stCondLst>
                            <p:childTnLst>
                              <p:par>
                                <p:cTn id="135" presetID="10" presetClass="entr" presetSubtype="0" fill="hold" grpId="0" nodeType="after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6" grpId="0" animBg="1"/>
      <p:bldP spid="18" grpId="0" animBg="1"/>
      <p:bldP spid="20" grpId="0"/>
      <p:bldP spid="25" grpId="0"/>
      <p:bldP spid="25" grpId="1"/>
      <p:bldP spid="26" grpId="0"/>
      <p:bldP spid="27" grpId="0"/>
      <p:bldP spid="27" grpId="1"/>
      <p:bldP spid="28" grpId="0"/>
      <p:bldP spid="29" grpId="0"/>
      <p:bldP spid="29" grpId="1"/>
      <p:bldP spid="30" grpId="0"/>
      <p:bldP spid="31" grpId="0"/>
      <p:bldP spid="31" grpId="1"/>
      <p:bldP spid="32" grpId="0"/>
      <p:bldP spid="33" grpId="0"/>
      <p:bldP spid="33" grpId="1"/>
      <p:bldP spid="34" grpId="0"/>
      <p:bldP spid="35" grpId="0"/>
      <p:bldP spid="35" grpId="1"/>
      <p:bldP spid="39" grpId="0" bldLvl="0" animBg="1"/>
      <p:bldP spid="40" grpId="0" animBg="1"/>
      <p:bldP spid="4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0" y="0"/>
            <a:ext cx="9141180" cy="5141913"/>
          </a:xfrm>
          <a:prstGeom prst="rect">
            <a:avLst/>
          </a:prstGeom>
        </p:spPr>
      </p:pic>
      <p:sp>
        <p:nvSpPr>
          <p:cNvPr id="12" name="Rectangle 7"/>
          <p:cNvSpPr>
            <a:spLocks noChangeArrowheads="1"/>
          </p:cNvSpPr>
          <p:nvPr/>
        </p:nvSpPr>
        <p:spPr bwMode="auto">
          <a:xfrm>
            <a:off x="1878282" y="1973760"/>
            <a:ext cx="55626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3600" b="1" dirty="0">
                <a:solidFill>
                  <a:schemeClr val="tx1">
                    <a:lumMod val="85000"/>
                    <a:lumOff val="15000"/>
                  </a:schemeClr>
                </a:solidFill>
              </a:rPr>
              <a:t>THANKS FOR </a:t>
            </a:r>
            <a:r>
              <a:rPr lang="en-US" altLang="zh-CN" sz="3600" b="1" dirty="0">
                <a:solidFill>
                  <a:schemeClr val="tx1">
                    <a:lumMod val="85000"/>
                    <a:lumOff val="15000"/>
                  </a:schemeClr>
                </a:solidFill>
              </a:rPr>
              <a:t>LISTEN</a:t>
            </a:r>
            <a:r>
              <a:rPr lang="zh-CN" altLang="zh-CN" sz="3600" b="1" dirty="0">
                <a:solidFill>
                  <a:schemeClr val="tx1">
                    <a:lumMod val="85000"/>
                    <a:lumOff val="15000"/>
                  </a:schemeClr>
                </a:solidFill>
              </a:rPr>
              <a:t>ING</a:t>
            </a:r>
            <a:endParaRPr lang="zh-CN" altLang="zh-CN" sz="36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170370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读者对象</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418590" y="1452245"/>
            <a:ext cx="6856730" cy="313817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本文档面向以下读者对象：</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项目发起者：杨枨老师和侯宏仑老师，本文档为其提供对其所发起的项目的介绍及需求分析。</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项目经理：韩佳鑫，本文档为其提供管理该项目的主要依据。</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开发者：G-14小组全体成员，本文档为其提供各项目干系人对该项目的需求，从而为其开发过程提供便利。</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用户群体：教师、学生、游客和管理员；其中，教师代表为杨枨老师，学生代表为黄枭帅，游客代表为王芸琦，管理员代表为李泽龙；本文档为其提供该项目针对其提出的需求所能做出的详细说明。</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测试人员：本文档为其提供编写该项目测试用例的主要依据。</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02</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系统特性</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、优先级描述</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、用例图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、上下文图</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3" name="图片 95"/>
          <p:cNvPicPr>
            <a:picLocks noChangeAspect="1"/>
          </p:cNvPicPr>
          <p:nvPr/>
        </p:nvPicPr>
        <p:blipFill>
          <a:blip r:embed="rId1"/>
          <a:stretch>
            <a:fillRect/>
          </a:stretch>
        </p:blipFill>
        <p:spPr>
          <a:xfrm>
            <a:off x="2193608" y="720407"/>
            <a:ext cx="5163185" cy="3700780"/>
          </a:xfrm>
          <a:prstGeom prst="rect">
            <a:avLst/>
          </a:prstGeom>
          <a:noFill/>
          <a:ln w="9525">
            <a:noFill/>
          </a:ln>
        </p:spPr>
      </p:pic>
      <p:sp>
        <p:nvSpPr>
          <p:cNvPr id="4" name="文本框 3"/>
          <p:cNvSpPr txBox="1"/>
          <p:nvPr/>
        </p:nvSpPr>
        <p:spPr>
          <a:xfrm>
            <a:off x="3972560" y="4420870"/>
            <a:ext cx="198818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281430" y="3987800"/>
            <a:ext cx="89154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教师总用例图</a:t>
            </a: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856105" y="-167005"/>
            <a:ext cx="5178425" cy="5476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11773</Words>
  <Application>WPS 演示</Application>
  <PresentationFormat>自定义</PresentationFormat>
  <Paragraphs>1695</Paragraphs>
  <Slides>53</Slides>
  <Notes>37</Notes>
  <HiddenSlides>0</HiddenSlides>
  <MMClips>1</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53</vt:i4>
      </vt:variant>
    </vt:vector>
  </HeadingPairs>
  <TitlesOfParts>
    <vt:vector size="64" baseType="lpstr">
      <vt:lpstr>Arial</vt:lpstr>
      <vt:lpstr>宋体</vt:lpstr>
      <vt:lpstr>Wingdings</vt:lpstr>
      <vt:lpstr>Arial</vt:lpstr>
      <vt:lpstr>微软雅黑</vt:lpstr>
      <vt:lpstr>Arial Unicode MS</vt:lpstr>
      <vt:lpstr>Calibri</vt:lpstr>
      <vt:lpstr>Times New Roman</vt:lpstr>
      <vt:lpstr>Axure Handwriting</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G-14</dc:creator>
  <cp:lastModifiedBy>zt</cp:lastModifiedBy>
  <cp:revision>58</cp:revision>
  <dcterms:created xsi:type="dcterms:W3CDTF">2015-06-22T07:54:00Z</dcterms:created>
  <dcterms:modified xsi:type="dcterms:W3CDTF">2017-12-18T14:38:24Z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2052-10.1.0.7023</vt:lpwstr>
  </property>
</Properties>
</file>