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14" r:id="rId2"/>
    <p:sldId id="312" r:id="rId3"/>
    <p:sldId id="262" r:id="rId4"/>
    <p:sldId id="266" r:id="rId5"/>
    <p:sldId id="315" r:id="rId6"/>
    <p:sldId id="316" r:id="rId7"/>
    <p:sldId id="269" r:id="rId8"/>
    <p:sldId id="317" r:id="rId9"/>
    <p:sldId id="318" r:id="rId10"/>
    <p:sldId id="276" r:id="rId11"/>
    <p:sldId id="319" r:id="rId12"/>
    <p:sldId id="320" r:id="rId13"/>
    <p:sldId id="283" r:id="rId14"/>
    <p:sldId id="321" r:id="rId15"/>
    <p:sldId id="290" r:id="rId16"/>
    <p:sldId id="322" r:id="rId17"/>
    <p:sldId id="324" r:id="rId18"/>
    <p:sldId id="323" r:id="rId19"/>
    <p:sldId id="298" r:id="rId20"/>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F5EB0"/>
    <a:srgbClr val="FFFFFF"/>
    <a:srgbClr val="1C2747"/>
    <a:srgbClr val="0E1A40"/>
    <a:srgbClr val="3CCCC7"/>
    <a:srgbClr val="FF6D6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096" autoAdjust="0"/>
  </p:normalViewPr>
  <p:slideViewPr>
    <p:cSldViewPr showGuides="1">
      <p:cViewPr>
        <p:scale>
          <a:sx n="90" d="100"/>
          <a:sy n="90" d="100"/>
        </p:scale>
        <p:origin x="-1350" y="-546"/>
      </p:cViewPr>
      <p:guideLst>
        <p:guide orient="horz"/>
        <p:guide pos="384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57473-301C-4F69-A7FC-AE1DEF9F2CA1}" type="datetimeFigureOut">
              <a:rPr lang="zh-CN" altLang="en-US" smtClean="0"/>
              <a:pPr/>
              <a:t>2017/11/8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837B1-3942-4B36-A9A2-6AF914CEB0AE}" type="slidenum">
              <a:rPr lang="zh-CN" altLang="en-US" smtClean="0"/>
              <a:pPr/>
              <a:t>‹#›</a:t>
            </a:fld>
            <a:endParaRPr lang="zh-CN" altLang="en-US"/>
          </a:p>
        </p:txBody>
      </p:sp>
    </p:spTree>
    <p:extLst>
      <p:ext uri="{BB962C8B-B14F-4D97-AF65-F5344CB8AC3E}">
        <p14:creationId xmlns:p14="http://schemas.microsoft.com/office/powerpoint/2010/main" xmlns="" val="212274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a:t>
            </a:fld>
            <a:endParaRPr lang="zh-CN" altLang="en-US"/>
          </a:p>
        </p:txBody>
      </p:sp>
    </p:spTree>
    <p:extLst>
      <p:ext uri="{BB962C8B-B14F-4D97-AF65-F5344CB8AC3E}">
        <p14:creationId xmlns:p14="http://schemas.microsoft.com/office/powerpoint/2010/main" xmlns="" val="3345389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10</a:t>
            </a:fld>
            <a:endParaRPr lang="zh-CN" altLang="en-US"/>
          </a:p>
        </p:txBody>
      </p:sp>
    </p:spTree>
    <p:extLst>
      <p:ext uri="{BB962C8B-B14F-4D97-AF65-F5344CB8AC3E}">
        <p14:creationId xmlns:p14="http://schemas.microsoft.com/office/powerpoint/2010/main" xmlns="" val="3774247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11</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12</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13</a:t>
            </a:fld>
            <a:endParaRPr lang="zh-CN" altLang="en-US"/>
          </a:p>
        </p:txBody>
      </p:sp>
    </p:spTree>
    <p:extLst>
      <p:ext uri="{BB962C8B-B14F-4D97-AF65-F5344CB8AC3E}">
        <p14:creationId xmlns:p14="http://schemas.microsoft.com/office/powerpoint/2010/main" xmlns="" val="3464956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14</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15</a:t>
            </a:fld>
            <a:endParaRPr lang="zh-CN" altLang="en-US"/>
          </a:p>
        </p:txBody>
      </p:sp>
    </p:spTree>
    <p:extLst>
      <p:ext uri="{BB962C8B-B14F-4D97-AF65-F5344CB8AC3E}">
        <p14:creationId xmlns:p14="http://schemas.microsoft.com/office/powerpoint/2010/main" xmlns="" val="375540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16</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17</a:t>
            </a:fld>
            <a:endParaRPr lang="zh-CN" altLang="en-US"/>
          </a:p>
        </p:txBody>
      </p:sp>
    </p:spTree>
    <p:extLst>
      <p:ext uri="{BB962C8B-B14F-4D97-AF65-F5344CB8AC3E}">
        <p14:creationId xmlns:p14="http://schemas.microsoft.com/office/powerpoint/2010/main" xmlns="" val="3297619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18</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19</a:t>
            </a:fld>
            <a:endParaRPr lang="zh-CN" altLang="en-US"/>
          </a:p>
        </p:txBody>
      </p:sp>
    </p:spTree>
    <p:extLst>
      <p:ext uri="{BB962C8B-B14F-4D97-AF65-F5344CB8AC3E}">
        <p14:creationId xmlns:p14="http://schemas.microsoft.com/office/powerpoint/2010/main" xmlns="" val="259617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2</a:t>
            </a:fld>
            <a:endParaRPr lang="zh-CN" altLang="en-US"/>
          </a:p>
        </p:txBody>
      </p:sp>
    </p:spTree>
    <p:extLst>
      <p:ext uri="{BB962C8B-B14F-4D97-AF65-F5344CB8AC3E}">
        <p14:creationId xmlns:p14="http://schemas.microsoft.com/office/powerpoint/2010/main" xmlns="" val="364178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3</a:t>
            </a:fld>
            <a:endParaRPr lang="zh-CN" altLang="en-US"/>
          </a:p>
        </p:txBody>
      </p:sp>
    </p:spTree>
    <p:extLst>
      <p:ext uri="{BB962C8B-B14F-4D97-AF65-F5344CB8AC3E}">
        <p14:creationId xmlns:p14="http://schemas.microsoft.com/office/powerpoint/2010/main" xmlns="" val="9925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4</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5</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6</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7</a:t>
            </a:fld>
            <a:endParaRPr lang="zh-CN" altLang="en-US"/>
          </a:p>
        </p:txBody>
      </p:sp>
    </p:spTree>
    <p:extLst>
      <p:ext uri="{BB962C8B-B14F-4D97-AF65-F5344CB8AC3E}">
        <p14:creationId xmlns:p14="http://schemas.microsoft.com/office/powerpoint/2010/main" xmlns="" val="3297619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8</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pPr/>
              <a:t>9</a:t>
            </a:fld>
            <a:endParaRPr lang="zh-CN" altLang="en-US"/>
          </a:p>
        </p:txBody>
      </p:sp>
    </p:spTree>
    <p:extLst>
      <p:ext uri="{BB962C8B-B14F-4D97-AF65-F5344CB8AC3E}">
        <p14:creationId xmlns:p14="http://schemas.microsoft.com/office/powerpoint/2010/main" xmlns="" val="16926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2398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235680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96307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308138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140998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368091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16656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212763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90146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10838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52C373-83E8-404D-A870-0C99071BEBA1}" type="datetimeFigureOut">
              <a:rPr lang="zh-CN" altLang="en-US" smtClean="0"/>
              <a:pPr/>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269639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xmlns="">
                  <a14:imgLayer r:embed="rId14">
                    <a14:imgEffect>
                      <a14:brightnessContrast bright="1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C373-83E8-404D-A870-0C99071BEBA1}" type="datetimeFigureOut">
              <a:rPr lang="zh-CN" altLang="en-US" smtClean="0"/>
              <a:pPr/>
              <a:t>2017/11/8</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FFD15-FD4A-41A0-98B0-8A0E50279E3E}" type="slidenum">
              <a:rPr lang="zh-CN" altLang="en-US" smtClean="0"/>
              <a:pPr/>
              <a:t>‹#›</a:t>
            </a:fld>
            <a:endParaRPr lang="zh-CN" altLang="en-US"/>
          </a:p>
        </p:txBody>
      </p:sp>
    </p:spTree>
    <p:extLst>
      <p:ext uri="{BB962C8B-B14F-4D97-AF65-F5344CB8AC3E}">
        <p14:creationId xmlns:p14="http://schemas.microsoft.com/office/powerpoint/2010/main" xmlns="" val="423595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5175" cy="3686628"/>
          </a:xfrm>
          <a:custGeom>
            <a:avLst/>
            <a:gdLst>
              <a:gd name="connsiteX0" fmla="*/ 0 w 12195175"/>
              <a:gd name="connsiteY0" fmla="*/ 0 h 2060848"/>
              <a:gd name="connsiteX1" fmla="*/ 12195175 w 12195175"/>
              <a:gd name="connsiteY1" fmla="*/ 0 h 2060848"/>
              <a:gd name="connsiteX2" fmla="*/ 12195175 w 12195175"/>
              <a:gd name="connsiteY2" fmla="*/ 2060848 h 2060848"/>
              <a:gd name="connsiteX3" fmla="*/ 0 w 12195175"/>
              <a:gd name="connsiteY3" fmla="*/ 2060848 h 2060848"/>
              <a:gd name="connsiteX4" fmla="*/ 0 w 12195175"/>
              <a:gd name="connsiteY4" fmla="*/ 0 h 2060848"/>
              <a:gd name="connsiteX0" fmla="*/ 0 w 12195175"/>
              <a:gd name="connsiteY0" fmla="*/ 0 h 2060848"/>
              <a:gd name="connsiteX1" fmla="*/ 12195175 w 12195175"/>
              <a:gd name="connsiteY1" fmla="*/ 0 h 2060848"/>
              <a:gd name="connsiteX2" fmla="*/ 12195175 w 12195175"/>
              <a:gd name="connsiteY2" fmla="*/ 2060848 h 2060848"/>
              <a:gd name="connsiteX3" fmla="*/ 6096000 w 12195175"/>
              <a:gd name="connsiteY3" fmla="*/ 2046514 h 2060848"/>
              <a:gd name="connsiteX4" fmla="*/ 0 w 12195175"/>
              <a:gd name="connsiteY4" fmla="*/ 2060848 h 2060848"/>
              <a:gd name="connsiteX5" fmla="*/ 0 w 12195175"/>
              <a:gd name="connsiteY5" fmla="*/ 0 h 2060848"/>
              <a:gd name="connsiteX0" fmla="*/ 0 w 12195175"/>
              <a:gd name="connsiteY0" fmla="*/ 0 h 3686628"/>
              <a:gd name="connsiteX1" fmla="*/ 12195175 w 12195175"/>
              <a:gd name="connsiteY1" fmla="*/ 0 h 3686628"/>
              <a:gd name="connsiteX2" fmla="*/ 12195175 w 12195175"/>
              <a:gd name="connsiteY2" fmla="*/ 2060848 h 3686628"/>
              <a:gd name="connsiteX3" fmla="*/ 6081486 w 12195175"/>
              <a:gd name="connsiteY3" fmla="*/ 3686628 h 3686628"/>
              <a:gd name="connsiteX4" fmla="*/ 0 w 12195175"/>
              <a:gd name="connsiteY4" fmla="*/ 2060848 h 3686628"/>
              <a:gd name="connsiteX5" fmla="*/ 0 w 12195175"/>
              <a:gd name="connsiteY5" fmla="*/ 0 h 368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175" h="3686628">
                <a:moveTo>
                  <a:pt x="0" y="0"/>
                </a:moveTo>
                <a:lnTo>
                  <a:pt x="12195175" y="0"/>
                </a:lnTo>
                <a:lnTo>
                  <a:pt x="12195175" y="2060848"/>
                </a:lnTo>
                <a:lnTo>
                  <a:pt x="6081486" y="3686628"/>
                </a:lnTo>
                <a:lnTo>
                  <a:pt x="0" y="2060848"/>
                </a:lnTo>
                <a:lnTo>
                  <a:pt x="0" y="0"/>
                </a:lnTo>
                <a:close/>
              </a:path>
            </a:pathLst>
          </a:custGeom>
          <a:blipFill>
            <a:blip r:embed="rId3"/>
            <a:srcRect/>
            <a:stretch>
              <a:fillRect l="-36" t="-81828" r="-36" b="-95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7384"/>
            <a:ext cx="12195175" cy="2510972"/>
          </a:xfrm>
          <a:custGeom>
            <a:avLst/>
            <a:gdLst>
              <a:gd name="connsiteX0" fmla="*/ 0 w 12195175"/>
              <a:gd name="connsiteY0" fmla="*/ 0 h 908720"/>
              <a:gd name="connsiteX1" fmla="*/ 12195175 w 12195175"/>
              <a:gd name="connsiteY1" fmla="*/ 0 h 908720"/>
              <a:gd name="connsiteX2" fmla="*/ 12195175 w 12195175"/>
              <a:gd name="connsiteY2" fmla="*/ 908720 h 908720"/>
              <a:gd name="connsiteX3" fmla="*/ 0 w 12195175"/>
              <a:gd name="connsiteY3" fmla="*/ 908720 h 908720"/>
              <a:gd name="connsiteX4" fmla="*/ 0 w 12195175"/>
              <a:gd name="connsiteY4" fmla="*/ 0 h 908720"/>
              <a:gd name="connsiteX0" fmla="*/ 0 w 12195175"/>
              <a:gd name="connsiteY0" fmla="*/ 0 h 908720"/>
              <a:gd name="connsiteX1" fmla="*/ 12195175 w 12195175"/>
              <a:gd name="connsiteY1" fmla="*/ 0 h 908720"/>
              <a:gd name="connsiteX2" fmla="*/ 12195175 w 12195175"/>
              <a:gd name="connsiteY2" fmla="*/ 908720 h 908720"/>
              <a:gd name="connsiteX3" fmla="*/ 6096000 w 12195175"/>
              <a:gd name="connsiteY3" fmla="*/ 899886 h 908720"/>
              <a:gd name="connsiteX4" fmla="*/ 0 w 12195175"/>
              <a:gd name="connsiteY4" fmla="*/ 908720 h 908720"/>
              <a:gd name="connsiteX5" fmla="*/ 0 w 12195175"/>
              <a:gd name="connsiteY5" fmla="*/ 0 h 908720"/>
              <a:gd name="connsiteX0" fmla="*/ 0 w 12195175"/>
              <a:gd name="connsiteY0" fmla="*/ 0 h 2510972"/>
              <a:gd name="connsiteX1" fmla="*/ 12195175 w 12195175"/>
              <a:gd name="connsiteY1" fmla="*/ 0 h 2510972"/>
              <a:gd name="connsiteX2" fmla="*/ 12195175 w 12195175"/>
              <a:gd name="connsiteY2" fmla="*/ 908720 h 2510972"/>
              <a:gd name="connsiteX3" fmla="*/ 6052458 w 12195175"/>
              <a:gd name="connsiteY3" fmla="*/ 2510972 h 2510972"/>
              <a:gd name="connsiteX4" fmla="*/ 0 w 12195175"/>
              <a:gd name="connsiteY4" fmla="*/ 908720 h 2510972"/>
              <a:gd name="connsiteX5" fmla="*/ 0 w 12195175"/>
              <a:gd name="connsiteY5" fmla="*/ 0 h 251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175" h="2510972">
                <a:moveTo>
                  <a:pt x="0" y="0"/>
                </a:moveTo>
                <a:lnTo>
                  <a:pt x="12195175" y="0"/>
                </a:lnTo>
                <a:lnTo>
                  <a:pt x="12195175" y="908720"/>
                </a:lnTo>
                <a:lnTo>
                  <a:pt x="6052458" y="2510972"/>
                </a:lnTo>
                <a:lnTo>
                  <a:pt x="0" y="908720"/>
                </a:lnTo>
                <a:lnTo>
                  <a:pt x="0" y="0"/>
                </a:lnTo>
                <a:close/>
              </a:path>
            </a:pathLst>
          </a:custGeom>
          <a:solidFill>
            <a:srgbClr val="2F5EB0">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021785"/>
            <a:ext cx="12195175" cy="863599"/>
          </a:xfrm>
          <a:custGeom>
            <a:avLst/>
            <a:gdLst>
              <a:gd name="connsiteX0" fmla="*/ 0 w 12195175"/>
              <a:gd name="connsiteY0" fmla="*/ 0 h 404664"/>
              <a:gd name="connsiteX1" fmla="*/ 12195175 w 12195175"/>
              <a:gd name="connsiteY1" fmla="*/ 0 h 404664"/>
              <a:gd name="connsiteX2" fmla="*/ 12195175 w 12195175"/>
              <a:gd name="connsiteY2" fmla="*/ 404664 h 404664"/>
              <a:gd name="connsiteX3" fmla="*/ 0 w 12195175"/>
              <a:gd name="connsiteY3" fmla="*/ 404664 h 404664"/>
              <a:gd name="connsiteX4" fmla="*/ 0 w 12195175"/>
              <a:gd name="connsiteY4" fmla="*/ 0 h 404664"/>
              <a:gd name="connsiteX0" fmla="*/ 0 w 12195175"/>
              <a:gd name="connsiteY0" fmla="*/ 8993 h 413657"/>
              <a:gd name="connsiteX1" fmla="*/ 6096000 w 12195175"/>
              <a:gd name="connsiteY1" fmla="*/ 0 h 413657"/>
              <a:gd name="connsiteX2" fmla="*/ 12195175 w 12195175"/>
              <a:gd name="connsiteY2" fmla="*/ 8993 h 413657"/>
              <a:gd name="connsiteX3" fmla="*/ 12195175 w 12195175"/>
              <a:gd name="connsiteY3" fmla="*/ 413657 h 413657"/>
              <a:gd name="connsiteX4" fmla="*/ 0 w 12195175"/>
              <a:gd name="connsiteY4" fmla="*/ 413657 h 413657"/>
              <a:gd name="connsiteX5" fmla="*/ 0 w 12195175"/>
              <a:gd name="connsiteY5" fmla="*/ 8993 h 413657"/>
              <a:gd name="connsiteX0" fmla="*/ 0 w 12195175"/>
              <a:gd name="connsiteY0" fmla="*/ 458935 h 863599"/>
              <a:gd name="connsiteX1" fmla="*/ 6052457 w 12195175"/>
              <a:gd name="connsiteY1" fmla="*/ 0 h 863599"/>
              <a:gd name="connsiteX2" fmla="*/ 12195175 w 12195175"/>
              <a:gd name="connsiteY2" fmla="*/ 458935 h 863599"/>
              <a:gd name="connsiteX3" fmla="*/ 12195175 w 12195175"/>
              <a:gd name="connsiteY3" fmla="*/ 863599 h 863599"/>
              <a:gd name="connsiteX4" fmla="*/ 0 w 12195175"/>
              <a:gd name="connsiteY4" fmla="*/ 863599 h 863599"/>
              <a:gd name="connsiteX5" fmla="*/ 0 w 12195175"/>
              <a:gd name="connsiteY5" fmla="*/ 458935 h 8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175" h="863599">
                <a:moveTo>
                  <a:pt x="0" y="458935"/>
                </a:moveTo>
                <a:lnTo>
                  <a:pt x="6052457" y="0"/>
                </a:lnTo>
                <a:lnTo>
                  <a:pt x="12195175" y="458935"/>
                </a:lnTo>
                <a:lnTo>
                  <a:pt x="12195175" y="863599"/>
                </a:lnTo>
                <a:lnTo>
                  <a:pt x="0" y="863599"/>
                </a:lnTo>
                <a:lnTo>
                  <a:pt x="0" y="458935"/>
                </a:lnTo>
                <a:close/>
              </a:path>
            </a:pathLst>
          </a:custGeom>
          <a:solidFill>
            <a:srgbClr val="2F5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4"/>
          <p:cNvSpPr txBox="1">
            <a:spLocks/>
          </p:cNvSpPr>
          <p:nvPr/>
        </p:nvSpPr>
        <p:spPr>
          <a:xfrm>
            <a:off x="4383075" y="785794"/>
            <a:ext cx="3303985" cy="803142"/>
          </a:xfrm>
          <a:prstGeom prst="rect">
            <a:avLst/>
          </a:prstGeom>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t>软件工程系列课程教学辅助网站</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2597125" y="3786190"/>
            <a:ext cx="6984777" cy="769441"/>
          </a:xfrm>
          <a:prstGeom prst="rect">
            <a:avLst/>
          </a:prstGeom>
          <a:noFill/>
          <a:effectLst/>
        </p:spPr>
        <p:txBody>
          <a:bodyPr wrap="square" rtlCol="0">
            <a:spAutoFit/>
          </a:bodyPr>
          <a:lstStyle/>
          <a:p>
            <a:r>
              <a:rPr lang="zh-CN" altLang="en-US" sz="4400" b="1" dirty="0" smtClean="0"/>
              <a:t>      项目愿景和范围文档</a:t>
            </a:r>
            <a:endParaRPr lang="zh-CN" altLang="en-US" sz="4400" dirty="0"/>
          </a:p>
        </p:txBody>
      </p:sp>
      <p:sp>
        <p:nvSpPr>
          <p:cNvPr id="10" name="Rectangle 4"/>
          <p:cNvSpPr txBox="1">
            <a:spLocks noChangeArrowheads="1"/>
          </p:cNvSpPr>
          <p:nvPr/>
        </p:nvSpPr>
        <p:spPr bwMode="auto">
          <a:xfrm>
            <a:off x="3454381" y="4357694"/>
            <a:ext cx="5235494" cy="1071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800" dirty="0" smtClean="0">
                <a:solidFill>
                  <a:srgbClr val="2F5EB0"/>
                </a:solidFill>
                <a:latin typeface="微软雅黑" panose="020B0503020204020204" pitchFamily="34" charset="-122"/>
                <a:ea typeface="微软雅黑" panose="020B0503020204020204" pitchFamily="34" charset="-122"/>
              </a:rPr>
              <a:t>组长：韩佳鑫</a:t>
            </a:r>
            <a:endParaRPr lang="en-US" altLang="zh-CN" sz="1800" dirty="0" smtClean="0">
              <a:solidFill>
                <a:srgbClr val="2F5EB0"/>
              </a:solidFill>
              <a:latin typeface="微软雅黑" panose="020B0503020204020204" pitchFamily="34" charset="-122"/>
              <a:ea typeface="微软雅黑" panose="020B0503020204020204" pitchFamily="34" charset="-122"/>
            </a:endParaRPr>
          </a:p>
          <a:p>
            <a:r>
              <a:rPr lang="zh-CN" altLang="en-US" sz="1800" dirty="0" smtClean="0">
                <a:solidFill>
                  <a:srgbClr val="2F5EB0"/>
                </a:solidFill>
                <a:latin typeface="微软雅黑" panose="020B0503020204020204" pitchFamily="34" charset="-122"/>
                <a:ea typeface="微软雅黑" panose="020B0503020204020204" pitchFamily="34" charset="-122"/>
              </a:rPr>
              <a:t>             组员：金志超、林康、葛鑫志、胡泽宇</a:t>
            </a:r>
            <a:endParaRPr lang="zh-CN" sz="1800" dirty="0">
              <a:solidFill>
                <a:srgbClr val="2F5EB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1026" name="图片 1"/>
          <p:cNvPicPr>
            <a:picLocks noChangeAspect="1" noChangeArrowheads="1"/>
          </p:cNvPicPr>
          <p:nvPr/>
        </p:nvPicPr>
        <p:blipFill>
          <a:blip r:embed="rId4"/>
          <a:srcRect/>
          <a:stretch>
            <a:fillRect/>
          </a:stretch>
        </p:blipFill>
        <p:spPr bwMode="auto">
          <a:xfrm>
            <a:off x="382547" y="571480"/>
            <a:ext cx="1905000" cy="1905000"/>
          </a:xfrm>
          <a:prstGeom prst="rect">
            <a:avLst/>
          </a:prstGeom>
          <a:noFill/>
          <a:ln w="9525">
            <a:noFill/>
            <a:miter lim="800000"/>
            <a:headEnd/>
            <a:tailEnd/>
          </a:ln>
        </p:spPr>
      </p:pic>
    </p:spTree>
    <p:extLst>
      <p:ext uri="{BB962C8B-B14F-4D97-AF65-F5344CB8AC3E}">
        <p14:creationId xmlns:p14="http://schemas.microsoft.com/office/powerpoint/2010/main" xmlns="" val="146976664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8"/>
                                        </p:tgtEl>
                                      </p:cBhvr>
                                    </p:animEffect>
                                  </p:childTnLst>
                                </p:cTn>
                              </p:par>
                            </p:childTnLst>
                          </p:cTn>
                        </p:par>
                        <p:par>
                          <p:cTn id="30" fill="hold">
                            <p:stCondLst>
                              <p:cond delay="41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9"/>
                                        </p:tgtEl>
                                        <p:attrNameLst>
                                          <p:attrName>ppt_y</p:attrName>
                                        </p:attrNameLst>
                                      </p:cBhvr>
                                      <p:tavLst>
                                        <p:tav tm="0">
                                          <p:val>
                                            <p:strVal val="#ppt_y"/>
                                          </p:val>
                                        </p:tav>
                                        <p:tav tm="100000">
                                          <p:val>
                                            <p:strVal val="#ppt_y"/>
                                          </p:val>
                                        </p:tav>
                                      </p:tavLst>
                                    </p:anim>
                                    <p:anim calcmode="lin" valueType="num">
                                      <p:cBhvr>
                                        <p:cTn id="35"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9"/>
                                        </p:tgtEl>
                                      </p:cBhvr>
                                    </p:animEffect>
                                  </p:childTnLst>
                                </p:cTn>
                              </p:par>
                            </p:childTnLst>
                          </p:cTn>
                        </p:par>
                        <p:par>
                          <p:cTn id="38" fill="hold">
                            <p:stCondLst>
                              <p:cond delay="505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55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8" grpId="0"/>
      <p:bldP spid="9" grpId="0"/>
      <p:bldP spid="10"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10</a:t>
            </a:r>
            <a:endParaRPr lang="zh-CN" dirty="0">
              <a:latin typeface="方正兰亭超细黑简体" panose="02000000000000000000" pitchFamily="2" charset="-122"/>
              <a:ea typeface="方正兰亭超细黑简体" panose="02000000000000000000" pitchFamily="2" charset="-122"/>
            </a:endParaRPr>
          </a:p>
        </p:txBody>
      </p:sp>
      <p:sp>
        <p:nvSpPr>
          <p:cNvPr id="15" name="矩形 14"/>
          <p:cNvSpPr/>
          <p:nvPr/>
        </p:nvSpPr>
        <p:spPr>
          <a:xfrm>
            <a:off x="-95100" y="2132856"/>
            <a:ext cx="12290276"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6014256" y="2636912"/>
            <a:ext cx="2103040" cy="438582"/>
          </a:xfrm>
          <a:prstGeom prst="rect">
            <a:avLst/>
          </a:prstGeom>
          <a:noFill/>
        </p:spPr>
        <p:txBody>
          <a:bodyPr wrap="square" lIns="68580" tIns="34290" rIns="68580" bIns="34290" rtlCol="0">
            <a:spAutoFit/>
          </a:bodyPr>
          <a:lstStyle/>
          <a:p>
            <a:pPr marL="0" lvl="1" algn="ctr"/>
            <a:r>
              <a:rPr lang="zh-CN" altLang="en-US" sz="2400" dirty="0" smtClean="0">
                <a:solidFill>
                  <a:schemeClr val="bg1"/>
                </a:solidFill>
                <a:latin typeface="微软雅黑" pitchFamily="34" charset="-122"/>
                <a:ea typeface="微软雅黑" pitchFamily="34" charset="-122"/>
              </a:rPr>
              <a:t>业务背景</a:t>
            </a:r>
            <a:endParaRPr lang="zh-CN" altLang="en-US" sz="2400" dirty="0">
              <a:solidFill>
                <a:schemeClr val="bg1"/>
              </a:solidFill>
              <a:latin typeface="微软雅黑" pitchFamily="34" charset="-122"/>
              <a:ea typeface="微软雅黑" pitchFamily="34" charset="-122"/>
            </a:endParaRPr>
          </a:p>
        </p:txBody>
      </p:sp>
      <p:grpSp>
        <p:nvGrpSpPr>
          <p:cNvPr id="20" name="组合 19"/>
          <p:cNvGrpSpPr/>
          <p:nvPr/>
        </p:nvGrpSpPr>
        <p:grpSpPr>
          <a:xfrm>
            <a:off x="5888533" y="3284984"/>
            <a:ext cx="1436675" cy="215444"/>
            <a:chOff x="4369395" y="3284984"/>
            <a:chExt cx="1436675" cy="215444"/>
          </a:xfrm>
        </p:grpSpPr>
        <p:sp>
          <p:nvSpPr>
            <p:cNvPr id="2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干系人简介</a:t>
              </a:r>
              <a:endParaRPr lang="zh-CN" altLang="en-US" sz="1400" dirty="0">
                <a:solidFill>
                  <a:schemeClr val="bg1"/>
                </a:solidFill>
                <a:latin typeface="微软雅黑" pitchFamily="34" charset="-122"/>
                <a:ea typeface="微软雅黑" pitchFamily="3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25" name="组合 24"/>
          <p:cNvGrpSpPr/>
          <p:nvPr/>
        </p:nvGrpSpPr>
        <p:grpSpPr>
          <a:xfrm>
            <a:off x="7253200" y="3284984"/>
            <a:ext cx="1436675" cy="215444"/>
            <a:chOff x="4369395" y="3284984"/>
            <a:chExt cx="1436675" cy="215444"/>
          </a:xfrm>
        </p:grpSpPr>
        <p:sp>
          <p:nvSpPr>
            <p:cNvPr id="26"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项目优先级</a:t>
              </a:r>
              <a:endParaRPr lang="zh-CN" altLang="en-US" sz="1400" dirty="0">
                <a:solidFill>
                  <a:schemeClr val="bg1"/>
                </a:solidFill>
                <a:latin typeface="微软雅黑" pitchFamily="34" charset="-122"/>
                <a:ea typeface="微软雅黑" pitchFamily="34" charset="-122"/>
              </a:endParaRPr>
            </a:p>
          </p:txBody>
        </p:sp>
        <p:grpSp>
          <p:nvGrpSpPr>
            <p:cNvPr id="27" name="组合 26"/>
            <p:cNvGrpSpPr/>
            <p:nvPr/>
          </p:nvGrpSpPr>
          <p:grpSpPr>
            <a:xfrm>
              <a:off x="4369395" y="3316401"/>
              <a:ext cx="168551" cy="168551"/>
              <a:chOff x="5005199" y="3717032"/>
              <a:chExt cx="168551" cy="168551"/>
            </a:xfrm>
          </p:grpSpPr>
          <p:sp>
            <p:nvSpPr>
              <p:cNvPr id="28" name="椭圆 27"/>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0" name="组合 29"/>
          <p:cNvGrpSpPr/>
          <p:nvPr/>
        </p:nvGrpSpPr>
        <p:grpSpPr>
          <a:xfrm>
            <a:off x="5885048" y="3573596"/>
            <a:ext cx="1436675" cy="430887"/>
            <a:chOff x="4369395" y="3284984"/>
            <a:chExt cx="1436675" cy="430887"/>
          </a:xfrm>
        </p:grpSpPr>
        <p:sp>
          <p:nvSpPr>
            <p:cNvPr id="31" name="文本框 9"/>
            <p:cNvSpPr txBox="1"/>
            <p:nvPr/>
          </p:nvSpPr>
          <p:spPr>
            <a:xfrm>
              <a:off x="4581935" y="3284984"/>
              <a:ext cx="1224135" cy="430887"/>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部署的注意事项</a:t>
              </a:r>
              <a:endParaRPr lang="zh-CN" altLang="en-US" sz="1400" dirty="0">
                <a:solidFill>
                  <a:schemeClr val="bg1"/>
                </a:solidFill>
                <a:latin typeface="微软雅黑" pitchFamily="34" charset="-122"/>
                <a:ea typeface="微软雅黑" pitchFamily="34" charset="-122"/>
              </a:endParaRPr>
            </a:p>
          </p:txBody>
        </p:sp>
        <p:grpSp>
          <p:nvGrpSpPr>
            <p:cNvPr id="32" name="组合 31"/>
            <p:cNvGrpSpPr/>
            <p:nvPr/>
          </p:nvGrpSpPr>
          <p:grpSpPr>
            <a:xfrm>
              <a:off x="4369395" y="3316401"/>
              <a:ext cx="168551" cy="168551"/>
              <a:chOff x="5005199" y="3717032"/>
              <a:chExt cx="168551" cy="168551"/>
            </a:xfrm>
          </p:grpSpPr>
          <p:sp>
            <p:nvSpPr>
              <p:cNvPr id="33" name="椭圆 32"/>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等腰三角形 3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50" name="矩形 49"/>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52" name="矩形 51"/>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第三章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55" name="KSO_Shape"/>
          <p:cNvSpPr>
            <a:spLocks/>
          </p:cNvSpPr>
          <p:nvPr/>
        </p:nvSpPr>
        <p:spPr bwMode="auto">
          <a:xfrm>
            <a:off x="4599105" y="3109851"/>
            <a:ext cx="587524" cy="58165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8" name="KSO_Shape"/>
          <p:cNvSpPr>
            <a:spLocks/>
          </p:cNvSpPr>
          <p:nvPr/>
        </p:nvSpPr>
        <p:spPr bwMode="auto">
          <a:xfrm>
            <a:off x="335491" y="231538"/>
            <a:ext cx="290942" cy="288033"/>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9" name="TextBox 58"/>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xmlns="" val="407373732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p:cTn id="18" dur="500" fill="hold"/>
                                        <p:tgtEl>
                                          <p:spTgt spid="55"/>
                                        </p:tgtEl>
                                        <p:attrNameLst>
                                          <p:attrName>ppt_w</p:attrName>
                                        </p:attrNameLst>
                                      </p:cBhvr>
                                      <p:tavLst>
                                        <p:tav tm="0">
                                          <p:val>
                                            <p:fltVal val="0"/>
                                          </p:val>
                                        </p:tav>
                                        <p:tav tm="100000">
                                          <p:val>
                                            <p:strVal val="#ppt_w"/>
                                          </p:val>
                                        </p:tav>
                                      </p:tavLst>
                                    </p:anim>
                                    <p:anim calcmode="lin" valueType="num">
                                      <p:cBhvr>
                                        <p:cTn id="19" dur="500" fill="hold"/>
                                        <p:tgtEl>
                                          <p:spTgt spid="55"/>
                                        </p:tgtEl>
                                        <p:attrNameLst>
                                          <p:attrName>ppt_h</p:attrName>
                                        </p:attrNameLst>
                                      </p:cBhvr>
                                      <p:tavLst>
                                        <p:tav tm="0">
                                          <p:val>
                                            <p:fltVal val="0"/>
                                          </p:val>
                                        </p:tav>
                                        <p:tav tm="100000">
                                          <p:val>
                                            <p:strVal val="#ppt_h"/>
                                          </p:val>
                                        </p:tav>
                                      </p:tavLst>
                                    </p:anim>
                                    <p:animEffect transition="in" filter="fade">
                                      <p:cBhvr>
                                        <p:cTn id="20" dur="500"/>
                                        <p:tgtEl>
                                          <p:spTgt spid="55"/>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1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P spid="55" grpId="0" animBg="1"/>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业务背景</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11</a:t>
            </a:r>
            <a:endParaRPr lang="zh-CN" dirty="0">
              <a:latin typeface="方正兰亭超细黑简体" panose="02000000000000000000" pitchFamily="2" charset="-122"/>
              <a:ea typeface="方正兰亭超细黑简体" panose="02000000000000000000" pitchFamily="2"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2143140"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干系人简介</a:t>
            </a:r>
            <a:endParaRPr lang="zh-CN" altLang="en-US" sz="2400" dirty="0">
              <a:solidFill>
                <a:srgbClr val="2F5EB0"/>
              </a:solidFill>
              <a:latin typeface="微软雅黑" pitchFamily="34" charset="-122"/>
              <a:ea typeface="微软雅黑" pitchFamily="34" charset="-122"/>
            </a:endParaRPr>
          </a:p>
        </p:txBody>
      </p:sp>
      <p:graphicFrame>
        <p:nvGraphicFramePr>
          <p:cNvPr id="16" name="表格 15"/>
          <p:cNvGraphicFramePr>
            <a:graphicFrameLocks noGrp="1"/>
          </p:cNvGraphicFramePr>
          <p:nvPr/>
        </p:nvGraphicFramePr>
        <p:xfrm>
          <a:off x="2239935" y="1428736"/>
          <a:ext cx="9072623" cy="4811331"/>
        </p:xfrm>
        <a:graphic>
          <a:graphicData uri="http://schemas.openxmlformats.org/drawingml/2006/table">
            <a:tbl>
              <a:tblPr/>
              <a:tblGrid>
                <a:gridCol w="1198649"/>
                <a:gridCol w="879934"/>
                <a:gridCol w="1748317"/>
                <a:gridCol w="1748317"/>
                <a:gridCol w="1154767"/>
                <a:gridCol w="1133212"/>
                <a:gridCol w="1209427"/>
              </a:tblGrid>
              <a:tr h="227702">
                <a:tc rowSpan="2">
                  <a:txBody>
                    <a:bodyPr/>
                    <a:lstStyle/>
                    <a:p>
                      <a:pPr algn="ctr">
                        <a:spcAft>
                          <a:spcPts val="0"/>
                        </a:spcAft>
                      </a:pPr>
                      <a:r>
                        <a:rPr lang="zh-CN" sz="1000" kern="100" dirty="0">
                          <a:latin typeface="Calibri"/>
                          <a:ea typeface="宋体"/>
                          <a:cs typeface="宋体"/>
                        </a:rPr>
                        <a:t>具体人员</a:t>
                      </a:r>
                      <a:endParaRPr lang="zh-CN" sz="1000" kern="100" dirty="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endParaRPr lang="en-US" sz="1000" kern="100" dirty="0">
                        <a:latin typeface="宋体"/>
                        <a:ea typeface="宋体"/>
                        <a:cs typeface="宋体"/>
                      </a:endParaRPr>
                    </a:p>
                    <a:p>
                      <a:pPr algn="ctr">
                        <a:spcAft>
                          <a:spcPts val="0"/>
                        </a:spcAft>
                      </a:pPr>
                      <a:r>
                        <a:rPr lang="zh-CN" sz="1000" kern="100" dirty="0">
                          <a:latin typeface="Calibri"/>
                          <a:ea typeface="宋体"/>
                          <a:cs typeface="宋体"/>
                        </a:rPr>
                        <a:t>联系地址</a:t>
                      </a:r>
                      <a:endParaRPr lang="zh-CN" sz="1000" kern="100" dirty="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000" kern="100">
                          <a:latin typeface="Calibri"/>
                          <a:ea typeface="宋体"/>
                          <a:cs typeface="宋体"/>
                        </a:rPr>
                        <a:t>联系方式</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000" kern="100">
                          <a:latin typeface="Calibri"/>
                          <a:ea typeface="宋体"/>
                          <a:cs typeface="宋体"/>
                        </a:rPr>
                        <a:t>职位</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20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000" kern="100">
                          <a:latin typeface="Calibri"/>
                          <a:ea typeface="宋体"/>
                          <a:cs typeface="宋体"/>
                        </a:rPr>
                        <a:t>微信</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Email</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p>
                      <a:pPr algn="ctr">
                        <a:spcAft>
                          <a:spcPts val="0"/>
                        </a:spcAft>
                      </a:pPr>
                      <a:r>
                        <a:rPr lang="en-US" sz="1000" kern="100">
                          <a:latin typeface="宋体"/>
                          <a:ea typeface="宋体"/>
                          <a:cs typeface="宋体"/>
                        </a:rPr>
                        <a:t>QQ</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手机号码</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550416">
                <a:tc>
                  <a:txBody>
                    <a:bodyPr/>
                    <a:lstStyle/>
                    <a:p>
                      <a:pPr algn="ctr">
                        <a:spcAft>
                          <a:spcPts val="0"/>
                        </a:spcAft>
                      </a:pPr>
                      <a:r>
                        <a:rPr lang="zh-CN" sz="1000" kern="100">
                          <a:latin typeface="Calibri"/>
                          <a:ea typeface="宋体"/>
                          <a:cs typeface="宋体"/>
                        </a:rPr>
                        <a:t>韩佳鑫</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hjx19970311</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1146072889@qq.com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1146072889</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17774009395</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项目经理</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胡泽宇</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15858263523</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812341947@qq.com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812341947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15858263523</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配置管理员</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葛鑫志</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15858272823</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1171008831@qq.com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1171008831</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15858272823</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需求分析员</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林康</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608</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18768186269</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649211130@qq.com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649211130</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18768186269</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系统设计员</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金志超</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608</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13355810586</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295326869@qq.com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295326869</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13355810586</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技术支持工程师</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黄枭帅</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浙江大学城市学院求真</a:t>
                      </a:r>
                      <a:r>
                        <a:rPr lang="en-US" sz="1000" kern="100">
                          <a:latin typeface="Calibri"/>
                          <a:ea typeface="宋体"/>
                          <a:cs typeface="宋体"/>
                        </a:rPr>
                        <a:t>607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17774009251</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1412143367@qq.com</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1412143367</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17774009251</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用户代表</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416">
                <a:tc>
                  <a:txBody>
                    <a:bodyPr/>
                    <a:lstStyle/>
                    <a:p>
                      <a:pPr algn="ctr">
                        <a:spcAft>
                          <a:spcPts val="0"/>
                        </a:spcAft>
                      </a:pPr>
                      <a:r>
                        <a:rPr lang="zh-CN" sz="1000" kern="100">
                          <a:latin typeface="Calibri"/>
                          <a:ea typeface="宋体"/>
                          <a:cs typeface="宋体"/>
                        </a:rPr>
                        <a:t>杨老师</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浙江大学城市学院理四</a:t>
                      </a:r>
                      <a:r>
                        <a:rPr lang="en-US" sz="1000" kern="100">
                          <a:latin typeface="Calibri"/>
                          <a:ea typeface="宋体"/>
                          <a:cs typeface="宋体"/>
                        </a:rPr>
                        <a:t>504</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HolleyYang</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latin typeface="宋体"/>
                          <a:ea typeface="宋体"/>
                          <a:cs typeface="宋体"/>
                        </a:rPr>
                        <a:t>yangc@zucc.edu.cn </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latin typeface="Calibri"/>
                          <a:ea typeface="宋体"/>
                          <a:cs typeface="宋体"/>
                        </a:rPr>
                        <a:t>项目发起人用户代表</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917">
                <a:tc>
                  <a:txBody>
                    <a:bodyPr/>
                    <a:lstStyle/>
                    <a:p>
                      <a:pPr algn="ctr">
                        <a:spcAft>
                          <a:spcPts val="0"/>
                        </a:spcAft>
                      </a:pPr>
                      <a:r>
                        <a:rPr lang="zh-CN" sz="1000" kern="100">
                          <a:latin typeface="Calibri"/>
                          <a:ea typeface="宋体"/>
                          <a:cs typeface="宋体"/>
                        </a:rPr>
                        <a:t>侯老师</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100">
                          <a:latin typeface="宋体"/>
                          <a:ea typeface="宋体"/>
                          <a:cs typeface="宋体"/>
                        </a:rPr>
                        <a:t>tuuuuuuudou</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latin typeface="宋体"/>
                          <a:ea typeface="宋体"/>
                          <a:cs typeface="宋体"/>
                        </a:rPr>
                        <a:t>ubilabs@zucc.edu.cn</a:t>
                      </a:r>
                      <a:endParaRPr lang="zh-CN" sz="1000" kern="10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000" kern="100">
                        <a:latin typeface="宋体"/>
                        <a:ea typeface="宋体"/>
                        <a:cs typeface="宋体"/>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dirty="0">
                          <a:latin typeface="Calibri"/>
                          <a:ea typeface="宋体"/>
                          <a:cs typeface="宋体"/>
                        </a:rPr>
                        <a:t>项目发起人</a:t>
                      </a:r>
                      <a:endParaRPr lang="zh-CN" sz="1000" kern="100" dirty="0">
                        <a:latin typeface="Calibri"/>
                        <a:ea typeface="宋体"/>
                        <a:cs typeface="Times New Roman"/>
                      </a:endParaRPr>
                    </a:p>
                  </a:txBody>
                  <a:tcPr marL="66846" marR="668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 name="矩形 27"/>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30" name="矩形 29"/>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KSO_Shape"/>
          <p:cNvSpPr>
            <a:spLocks/>
          </p:cNvSpPr>
          <p:nvPr/>
        </p:nvSpPr>
        <p:spPr bwMode="auto">
          <a:xfrm>
            <a:off x="335491" y="231538"/>
            <a:ext cx="290942" cy="288033"/>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业务背景</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12</a:t>
            </a:r>
            <a:endParaRPr lang="zh-CN" dirty="0">
              <a:latin typeface="方正兰亭超细黑简体" panose="02000000000000000000" pitchFamily="2" charset="-122"/>
              <a:ea typeface="方正兰亭超细黑简体" panose="02000000000000000000" pitchFamily="2"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2143140"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项目优先级</a:t>
            </a:r>
            <a:endParaRPr lang="zh-CN" altLang="en-US" sz="2400" dirty="0">
              <a:solidFill>
                <a:srgbClr val="2F5EB0"/>
              </a:solidFill>
              <a:latin typeface="微软雅黑" pitchFamily="34" charset="-122"/>
              <a:ea typeface="微软雅黑" pitchFamily="34" charset="-122"/>
            </a:endParaRPr>
          </a:p>
        </p:txBody>
      </p:sp>
      <p:graphicFrame>
        <p:nvGraphicFramePr>
          <p:cNvPr id="17" name="表格 16"/>
          <p:cNvGraphicFramePr>
            <a:graphicFrameLocks noGrp="1"/>
          </p:cNvGraphicFramePr>
          <p:nvPr/>
        </p:nvGraphicFramePr>
        <p:xfrm>
          <a:off x="2168497" y="1357298"/>
          <a:ext cx="6357982" cy="2428891"/>
        </p:xfrm>
        <a:graphic>
          <a:graphicData uri="http://schemas.openxmlformats.org/drawingml/2006/table">
            <a:tbl>
              <a:tblPr/>
              <a:tblGrid>
                <a:gridCol w="1589123"/>
                <a:gridCol w="1589123"/>
                <a:gridCol w="1589868"/>
                <a:gridCol w="1589868"/>
              </a:tblGrid>
              <a:tr h="173492">
                <a:tc>
                  <a:txBody>
                    <a:bodyPr/>
                    <a:lstStyle/>
                    <a:p>
                      <a:pPr algn="just">
                        <a:spcAft>
                          <a:spcPts val="0"/>
                        </a:spcAft>
                      </a:pPr>
                      <a:r>
                        <a:rPr lang="zh-CN" sz="1050" kern="100" dirty="0">
                          <a:latin typeface="Calibri"/>
                          <a:ea typeface="宋体"/>
                          <a:cs typeface="Times New Roman"/>
                        </a:rPr>
                        <a:t>维度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驱动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自由度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985">
                <a:tc>
                  <a:txBody>
                    <a:bodyPr/>
                    <a:lstStyle/>
                    <a:p>
                      <a:pPr algn="just">
                        <a:spcAft>
                          <a:spcPts val="0"/>
                        </a:spcAft>
                      </a:pPr>
                      <a:r>
                        <a:rPr lang="zh-CN" sz="1050" kern="100">
                          <a:latin typeface="Calibri"/>
                          <a:ea typeface="宋体"/>
                          <a:cs typeface="Times New Roman"/>
                        </a:rPr>
                        <a:t>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所有排入发布</a:t>
                      </a:r>
                      <a:r>
                        <a:rPr lang="en-US" sz="1050" kern="100">
                          <a:latin typeface="Calibri"/>
                          <a:ea typeface="宋体"/>
                          <a:cs typeface="Times New Roman"/>
                        </a:rPr>
                        <a:t>1.0</a:t>
                      </a:r>
                      <a:r>
                        <a:rPr lang="zh-CN" sz="1050" kern="100">
                          <a:latin typeface="Calibri"/>
                          <a:ea typeface="宋体"/>
                          <a:cs typeface="Times New Roman"/>
                        </a:rPr>
                        <a:t>的特性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477">
                <a:tc>
                  <a:txBody>
                    <a:bodyPr/>
                    <a:lstStyle/>
                    <a:p>
                      <a:pPr algn="just">
                        <a:spcAft>
                          <a:spcPts val="0"/>
                        </a:spcAft>
                      </a:pPr>
                      <a:r>
                        <a:rPr lang="zh-CN" sz="1050" kern="100">
                          <a:latin typeface="Calibri"/>
                          <a:ea typeface="宋体"/>
                          <a:cs typeface="Times New Roman"/>
                        </a:rPr>
                        <a:t>质量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用户验收通过率必须超过</a:t>
                      </a:r>
                      <a:r>
                        <a:rPr lang="en-US" sz="1050" kern="100">
                          <a:latin typeface="Calibri"/>
                          <a:ea typeface="宋体"/>
                          <a:cs typeface="Times New Roman"/>
                        </a:rPr>
                        <a:t>95%</a:t>
                      </a:r>
                      <a:r>
                        <a:rPr lang="zh-CN" sz="1050" kern="100">
                          <a:latin typeface="Calibri"/>
                          <a:ea typeface="宋体"/>
                          <a:cs typeface="Times New Roman"/>
                        </a:rPr>
                        <a:t>；安全测试必须全部通过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492">
                <a:tc>
                  <a:txBody>
                    <a:bodyPr/>
                    <a:lstStyle/>
                    <a:p>
                      <a:pPr algn="just">
                        <a:spcAft>
                          <a:spcPts val="0"/>
                        </a:spcAft>
                      </a:pPr>
                      <a:r>
                        <a:rPr lang="zh-CN" sz="1050" kern="100">
                          <a:latin typeface="Calibri"/>
                          <a:ea typeface="宋体"/>
                          <a:cs typeface="Times New Roman"/>
                        </a:rPr>
                        <a:t>排期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477">
                <a:tc>
                  <a:txBody>
                    <a:bodyPr/>
                    <a:lstStyle/>
                    <a:p>
                      <a:pPr algn="just">
                        <a:spcAft>
                          <a:spcPts val="0"/>
                        </a:spcAft>
                      </a:pPr>
                      <a:r>
                        <a:rPr lang="zh-CN" sz="1050" kern="100">
                          <a:latin typeface="Calibri"/>
                          <a:ea typeface="宋体"/>
                          <a:cs typeface="Times New Roman"/>
                        </a:rPr>
                        <a:t>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在无赞助方评审的情况下，可以接受不超过</a:t>
                      </a:r>
                      <a:r>
                        <a:rPr lang="en-US" sz="1050" kern="100">
                          <a:latin typeface="Calibri"/>
                          <a:ea typeface="宋体"/>
                          <a:cs typeface="Times New Roman"/>
                        </a:rPr>
                        <a:t>15%</a:t>
                      </a:r>
                      <a:r>
                        <a:rPr lang="zh-CN" sz="1050" kern="100">
                          <a:latin typeface="Calibri"/>
                          <a:ea typeface="宋体"/>
                          <a:cs typeface="Times New Roman"/>
                        </a:rPr>
                        <a:t>的预算超支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3968">
                <a:tc>
                  <a:txBody>
                    <a:bodyPr/>
                    <a:lstStyle/>
                    <a:p>
                      <a:pPr algn="just">
                        <a:spcAft>
                          <a:spcPts val="0"/>
                        </a:spcAft>
                      </a:pPr>
                      <a:r>
                        <a:rPr lang="zh-CN" sz="1050" kern="100">
                          <a:latin typeface="Calibri"/>
                          <a:ea typeface="宋体"/>
                          <a:cs typeface="Times New Roman"/>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团队包括一名兼职项目经理、一名兼职业务分析师、五名开发人员和一名测试人员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05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文本框 9"/>
          <p:cNvSpPr txBox="1"/>
          <p:nvPr/>
        </p:nvSpPr>
        <p:spPr>
          <a:xfrm>
            <a:off x="739737" y="3929066"/>
            <a:ext cx="2571768"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部署的注意事项</a:t>
            </a:r>
            <a:endParaRPr lang="zh-CN" altLang="en-US" sz="2400" dirty="0">
              <a:solidFill>
                <a:srgbClr val="2F5EB0"/>
              </a:solidFill>
              <a:latin typeface="微软雅黑" pitchFamily="34" charset="-122"/>
              <a:ea typeface="微软雅黑" pitchFamily="34" charset="-122"/>
            </a:endParaRPr>
          </a:p>
        </p:txBody>
      </p:sp>
      <p:sp>
        <p:nvSpPr>
          <p:cNvPr id="19" name="矩形 18"/>
          <p:cNvSpPr/>
          <p:nvPr/>
        </p:nvSpPr>
        <p:spPr>
          <a:xfrm>
            <a:off x="2597125" y="4714884"/>
            <a:ext cx="6429420" cy="923330"/>
          </a:xfrm>
          <a:prstGeom prst="rect">
            <a:avLst/>
          </a:prstGeom>
        </p:spPr>
        <p:txBody>
          <a:bodyPr wrap="square">
            <a:spAutoFit/>
          </a:bodyPr>
          <a:lstStyle/>
          <a:p>
            <a:r>
              <a:rPr lang="zh-CN" altLang="en-US" dirty="0" smtClean="0">
                <a:latin typeface="微软雅黑" pitchFamily="34" charset="-122"/>
                <a:ea typeface="微软雅黑" pitchFamily="34" charset="-122"/>
              </a:rPr>
              <a:t>网站服务器软件必须升级至最新版本。任何相关的基础设施变更必须在第二次发布中完成。将制作一系列长度短于</a:t>
            </a:r>
            <a:r>
              <a:rPr lang="en-US"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分钟的视频，用于培训客户如何使用该网站。</a:t>
            </a:r>
            <a:endParaRPr lang="zh-CN" altLang="en-US" dirty="0">
              <a:latin typeface="微软雅黑" pitchFamily="34" charset="-122"/>
              <a:ea typeface="微软雅黑" pitchFamily="34" charset="-122"/>
            </a:endParaRPr>
          </a:p>
        </p:txBody>
      </p:sp>
      <p:sp>
        <p:nvSpPr>
          <p:cNvPr id="20" name="矩形 19"/>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22" name="矩形 21"/>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KSO_Shape"/>
          <p:cNvSpPr>
            <a:spLocks/>
          </p:cNvSpPr>
          <p:nvPr/>
        </p:nvSpPr>
        <p:spPr bwMode="auto">
          <a:xfrm>
            <a:off x="335491" y="231538"/>
            <a:ext cx="290942" cy="288033"/>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15" name="矩形 14"/>
          <p:cNvSpPr/>
          <p:nvPr/>
        </p:nvSpPr>
        <p:spPr>
          <a:xfrm>
            <a:off x="-95101" y="2143116"/>
            <a:ext cx="12290276"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6240463" y="3071810"/>
            <a:ext cx="2103040" cy="438582"/>
          </a:xfrm>
          <a:prstGeom prst="rect">
            <a:avLst/>
          </a:prstGeom>
          <a:noFill/>
        </p:spPr>
        <p:txBody>
          <a:bodyPr wrap="square" lIns="68580" tIns="34290" rIns="68580" bIns="34290" rtlCol="0">
            <a:spAutoFit/>
          </a:bodyPr>
          <a:lstStyle/>
          <a:p>
            <a:pPr marL="0" lvl="1" algn="ctr"/>
            <a:r>
              <a:rPr lang="zh-CN" altLang="en-US" sz="2400" dirty="0" smtClean="0">
                <a:solidFill>
                  <a:schemeClr val="bg1"/>
                </a:solidFill>
                <a:latin typeface="微软雅黑" pitchFamily="34" charset="-122"/>
                <a:ea typeface="微软雅黑" pitchFamily="34" charset="-122"/>
              </a:rPr>
              <a:t>关联图</a:t>
            </a:r>
            <a:endParaRPr lang="zh-CN" altLang="en-US" sz="2400" dirty="0">
              <a:solidFill>
                <a:schemeClr val="bg1"/>
              </a:solidFill>
              <a:latin typeface="微软雅黑" pitchFamily="34" charset="-122"/>
              <a:ea typeface="微软雅黑" pitchFamily="34" charset="-122"/>
            </a:endParaRPr>
          </a:p>
        </p:txBody>
      </p:sp>
      <p:sp>
        <p:nvSpPr>
          <p:cNvPr id="54"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第四章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56" name="KSO_Shape"/>
          <p:cNvSpPr>
            <a:spLocks/>
          </p:cNvSpPr>
          <p:nvPr/>
        </p:nvSpPr>
        <p:spPr bwMode="auto">
          <a:xfrm>
            <a:off x="4633240" y="3133079"/>
            <a:ext cx="519253" cy="51925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61" name="矩形 6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TextBox 6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50" name="KSO_Shape"/>
          <p:cNvSpPr>
            <a:spLocks/>
          </p:cNvSpPr>
          <p:nvPr/>
        </p:nvSpPr>
        <p:spPr bwMode="auto">
          <a:xfrm>
            <a:off x="336794" y="202431"/>
            <a:ext cx="288335" cy="28833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3712093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1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P spid="56" grpId="0" animBg="1"/>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关联图</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14</a:t>
            </a:r>
            <a:endParaRPr lang="zh-CN" dirty="0">
              <a:latin typeface="方正兰亭超细黑简体" panose="02000000000000000000" pitchFamily="2" charset="-122"/>
              <a:ea typeface="方正兰亭超细黑简体" panose="02000000000000000000" pitchFamily="2"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53250" name="Picture 2" descr="C:\Users\Administrator\Desktop\关联图.png"/>
          <p:cNvPicPr>
            <a:picLocks noChangeAspect="1" noChangeArrowheads="1"/>
          </p:cNvPicPr>
          <p:nvPr/>
        </p:nvPicPr>
        <p:blipFill>
          <a:blip r:embed="rId3"/>
          <a:srcRect/>
          <a:stretch>
            <a:fillRect/>
          </a:stretch>
        </p:blipFill>
        <p:spPr bwMode="auto">
          <a:xfrm>
            <a:off x="1882745" y="0"/>
            <a:ext cx="8220075" cy="6915150"/>
          </a:xfrm>
          <a:prstGeom prst="rect">
            <a:avLst/>
          </a:prstGeom>
          <a:noFill/>
        </p:spPr>
      </p:pic>
      <p:sp>
        <p:nvSpPr>
          <p:cNvPr id="17" name="矩形 16"/>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19" name="矩形 18"/>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KSO_Shape"/>
          <p:cNvSpPr>
            <a:spLocks/>
          </p:cNvSpPr>
          <p:nvPr/>
        </p:nvSpPr>
        <p:spPr bwMode="auto">
          <a:xfrm>
            <a:off x="336794" y="202431"/>
            <a:ext cx="288335" cy="28833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15</a:t>
            </a:r>
            <a:endParaRPr lang="zh-CN" dirty="0">
              <a:latin typeface="方正兰亭超细黑简体" panose="02000000000000000000" pitchFamily="2" charset="-122"/>
              <a:ea typeface="方正兰亭超细黑简体" panose="02000000000000000000" pitchFamily="2" charset="-122"/>
            </a:endParaRPr>
          </a:p>
        </p:txBody>
      </p:sp>
      <p:sp>
        <p:nvSpPr>
          <p:cNvPr id="15" name="矩形 14"/>
          <p:cNvSpPr/>
          <p:nvPr/>
        </p:nvSpPr>
        <p:spPr>
          <a:xfrm>
            <a:off x="-167108" y="2132856"/>
            <a:ext cx="12362284"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6240463" y="3143248"/>
            <a:ext cx="2103040" cy="438582"/>
          </a:xfrm>
          <a:prstGeom prst="rect">
            <a:avLst/>
          </a:prstGeom>
          <a:noFill/>
        </p:spPr>
        <p:txBody>
          <a:bodyPr wrap="square" lIns="68580" tIns="34290" rIns="68580" bIns="34290" rtlCol="0">
            <a:spAutoFit/>
          </a:bodyPr>
          <a:lstStyle/>
          <a:p>
            <a:pPr marL="0" lvl="1" algn="ctr"/>
            <a:r>
              <a:rPr lang="zh-CN" altLang="en-US" sz="2400" dirty="0" smtClean="0">
                <a:solidFill>
                  <a:schemeClr val="bg1"/>
                </a:solidFill>
                <a:latin typeface="微软雅黑" pitchFamily="34" charset="-122"/>
                <a:ea typeface="微软雅黑" pitchFamily="34" charset="-122"/>
              </a:rPr>
              <a:t>小组分工</a:t>
            </a:r>
            <a:endParaRPr lang="zh-CN" altLang="en-US" sz="2400" dirty="0">
              <a:solidFill>
                <a:schemeClr val="bg1"/>
              </a:solidFill>
              <a:latin typeface="微软雅黑" pitchFamily="34" charset="-122"/>
              <a:ea typeface="微软雅黑" pitchFamily="34" charset="-122"/>
            </a:endParaRPr>
          </a:p>
        </p:txBody>
      </p:sp>
      <p:sp>
        <p:nvSpPr>
          <p:cNvPr id="54"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第五章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59" name="矩形 58"/>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61" name="矩形 6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KSO_Shape"/>
          <p:cNvSpPr>
            <a:spLocks/>
          </p:cNvSpPr>
          <p:nvPr/>
        </p:nvSpPr>
        <p:spPr bwMode="auto">
          <a:xfrm>
            <a:off x="340953" y="219029"/>
            <a:ext cx="303111" cy="25764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1" name="KSO_Shape"/>
          <p:cNvSpPr>
            <a:spLocks/>
          </p:cNvSpPr>
          <p:nvPr/>
        </p:nvSpPr>
        <p:spPr bwMode="auto">
          <a:xfrm>
            <a:off x="4633459" y="3165298"/>
            <a:ext cx="518816" cy="4409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2" name="TextBox 51"/>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xmlns="" val="153009607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500" fill="hold"/>
                                        <p:tgtEl>
                                          <p:spTgt spid="51"/>
                                        </p:tgtEl>
                                        <p:attrNameLst>
                                          <p:attrName>ppt_w</p:attrName>
                                        </p:attrNameLst>
                                      </p:cBhvr>
                                      <p:tavLst>
                                        <p:tav tm="0">
                                          <p:val>
                                            <p:fltVal val="0"/>
                                          </p:val>
                                        </p:tav>
                                        <p:tav tm="100000">
                                          <p:val>
                                            <p:strVal val="#ppt_w"/>
                                          </p:val>
                                        </p:tav>
                                      </p:tavLst>
                                    </p:anim>
                                    <p:anim calcmode="lin" valueType="num">
                                      <p:cBhvr>
                                        <p:cTn id="19" dur="500" fill="hold"/>
                                        <p:tgtEl>
                                          <p:spTgt spid="51"/>
                                        </p:tgtEl>
                                        <p:attrNameLst>
                                          <p:attrName>ppt_h</p:attrName>
                                        </p:attrNameLst>
                                      </p:cBhvr>
                                      <p:tavLst>
                                        <p:tav tm="0">
                                          <p:val>
                                            <p:fltVal val="0"/>
                                          </p:val>
                                        </p:tav>
                                        <p:tav tm="100000">
                                          <p:val>
                                            <p:strVal val="#ppt_h"/>
                                          </p:val>
                                        </p:tav>
                                      </p:tavLst>
                                    </p:anim>
                                    <p:animEffect transition="in" filter="fade">
                                      <p:cBhvr>
                                        <p:cTn id="20" dur="500"/>
                                        <p:tgtEl>
                                          <p:spTgt spid="51"/>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P spid="51" grpId="0" animBg="1"/>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小组分工及绩效</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16</a:t>
            </a:r>
            <a:endParaRPr lang="zh-CN" dirty="0">
              <a:latin typeface="方正兰亭超细黑简体" panose="02000000000000000000" pitchFamily="2" charset="-122"/>
              <a:ea typeface="方正兰亭超细黑简体" panose="02000000000000000000" pitchFamily="2" charset="-122"/>
            </a:endParaRPr>
          </a:p>
        </p:txBody>
      </p:sp>
      <p:sp>
        <p:nvSpPr>
          <p:cNvPr id="14" name="KSO_Shape"/>
          <p:cNvSpPr>
            <a:spLocks/>
          </p:cNvSpPr>
          <p:nvPr/>
        </p:nvSpPr>
        <p:spPr bwMode="auto">
          <a:xfrm>
            <a:off x="334546" y="25460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5" name="矩形 64"/>
          <p:cNvSpPr/>
          <p:nvPr/>
        </p:nvSpPr>
        <p:spPr>
          <a:xfrm>
            <a:off x="2740001" y="1571612"/>
            <a:ext cx="7429552" cy="2862322"/>
          </a:xfrm>
          <a:prstGeom prst="rect">
            <a:avLst/>
          </a:prstGeom>
        </p:spPr>
        <p:txBody>
          <a:bodyPr wrap="square">
            <a:spAutoFit/>
          </a:bodyPr>
          <a:lstStyle/>
          <a:p>
            <a:pPr>
              <a:lnSpc>
                <a:spcPct val="150000"/>
              </a:lnSpc>
            </a:pPr>
            <a:r>
              <a:rPr lang="zh-CN" altLang="en-US" sz="2400" dirty="0" smtClean="0">
                <a:latin typeface="微软雅黑" pitchFamily="34" charset="-122"/>
                <a:ea typeface="微软雅黑" pitchFamily="34" charset="-122"/>
              </a:rPr>
              <a:t>胡泽宇：修改愿景和范围文档     </a:t>
            </a:r>
            <a:r>
              <a:rPr lang="en-US" altLang="zh-CN" sz="2400" dirty="0" smtClean="0">
                <a:latin typeface="微软雅黑" pitchFamily="34" charset="-122"/>
                <a:ea typeface="微软雅黑" pitchFamily="34" charset="-122"/>
              </a:rPr>
              <a:t>91</a:t>
            </a:r>
            <a:r>
              <a:rPr lang="zh-CN" altLang="en-US" sz="2400" dirty="0" smtClean="0">
                <a:latin typeface="微软雅黑" pitchFamily="34" charset="-122"/>
                <a:ea typeface="微软雅黑" pitchFamily="34" charset="-122"/>
              </a:rPr>
              <a:t>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葛鑫志：制作关联图       </a:t>
            </a:r>
            <a:r>
              <a:rPr lang="en-US" altLang="zh-CN" sz="2400" dirty="0" smtClean="0">
                <a:latin typeface="微软雅黑" pitchFamily="34" charset="-122"/>
                <a:ea typeface="微软雅黑" pitchFamily="34" charset="-122"/>
              </a:rPr>
              <a:t>92</a:t>
            </a:r>
            <a:r>
              <a:rPr lang="zh-CN" altLang="en-US" sz="2400" dirty="0" smtClean="0">
                <a:latin typeface="微软雅黑" pitchFamily="34" charset="-122"/>
                <a:ea typeface="微软雅黑" pitchFamily="34" charset="-122"/>
              </a:rPr>
              <a:t>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韩佳鑫：编写愿景和范围文档    </a:t>
            </a:r>
            <a:r>
              <a:rPr lang="en-US" altLang="zh-CN" sz="2400" dirty="0" smtClean="0">
                <a:latin typeface="微软雅黑" pitchFamily="34" charset="-122"/>
                <a:ea typeface="微软雅黑" pitchFamily="34" charset="-122"/>
              </a:rPr>
              <a:t>90</a:t>
            </a:r>
            <a:r>
              <a:rPr lang="zh-CN" altLang="en-US" sz="2400" dirty="0" smtClean="0">
                <a:latin typeface="微软雅黑" pitchFamily="34" charset="-122"/>
                <a:ea typeface="微软雅黑" pitchFamily="34" charset="-122"/>
              </a:rPr>
              <a:t>分   </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金志</a:t>
            </a:r>
            <a:r>
              <a:rPr lang="zh-CN" altLang="en-US" sz="2400" dirty="0" smtClean="0">
                <a:latin typeface="微软雅黑" pitchFamily="34" charset="-122"/>
                <a:ea typeface="微软雅黑" pitchFamily="34" charset="-122"/>
              </a:rPr>
              <a:t>超：制作</a:t>
            </a:r>
            <a:r>
              <a:rPr lang="en-US" altLang="zh-CN" sz="2400" dirty="0" smtClean="0">
                <a:latin typeface="微软雅黑" pitchFamily="34" charset="-122"/>
                <a:ea typeface="微软雅黑" pitchFamily="34" charset="-122"/>
              </a:rPr>
              <a:t>PPT    88</a:t>
            </a:r>
            <a:r>
              <a:rPr lang="zh-CN" altLang="en-US" sz="2400" dirty="0" smtClean="0">
                <a:latin typeface="微软雅黑" pitchFamily="34" charset="-122"/>
                <a:ea typeface="微软雅黑" pitchFamily="34" charset="-122"/>
              </a:rPr>
              <a:t>分</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林康：编写愿景和范围文档     </a:t>
            </a:r>
            <a:r>
              <a:rPr lang="en-US" altLang="zh-CN" sz="2400" dirty="0" smtClean="0">
                <a:latin typeface="微软雅黑" pitchFamily="34" charset="-122"/>
                <a:ea typeface="微软雅黑" pitchFamily="34" charset="-122"/>
              </a:rPr>
              <a:t>89</a:t>
            </a:r>
            <a:r>
              <a:rPr lang="zh-CN" altLang="en-US" sz="2400" dirty="0" smtClean="0">
                <a:latin typeface="微软雅黑" pitchFamily="34" charset="-122"/>
                <a:ea typeface="微软雅黑" pitchFamily="34" charset="-122"/>
              </a:rPr>
              <a:t>分</a:t>
            </a:r>
            <a:endParaRPr lang="en-US" altLang="zh-CN" sz="2400" dirty="0" smtClean="0">
              <a:latin typeface="微软雅黑" pitchFamily="34" charset="-122"/>
              <a:ea typeface="微软雅黑" pitchFamily="34" charset="-122"/>
            </a:endParaRPr>
          </a:p>
        </p:txBody>
      </p:sp>
      <p:sp>
        <p:nvSpPr>
          <p:cNvPr id="19" name="矩形 18"/>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21" name="矩形 20"/>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KSO_Shape"/>
          <p:cNvSpPr>
            <a:spLocks/>
          </p:cNvSpPr>
          <p:nvPr/>
        </p:nvSpPr>
        <p:spPr bwMode="auto">
          <a:xfrm>
            <a:off x="340953" y="219029"/>
            <a:ext cx="303111" cy="25764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07</a:t>
            </a:r>
            <a:endParaRPr lang="zh-CN" dirty="0">
              <a:latin typeface="方正兰亭超细黑简体" panose="02000000000000000000" pitchFamily="2" charset="-122"/>
              <a:ea typeface="方正兰亭超细黑简体" panose="02000000000000000000" pitchFamily="2" charset="-122"/>
            </a:endParaRPr>
          </a:p>
        </p:txBody>
      </p:sp>
      <p:sp>
        <p:nvSpPr>
          <p:cNvPr id="15" name="矩形 14"/>
          <p:cNvSpPr/>
          <p:nvPr/>
        </p:nvSpPr>
        <p:spPr>
          <a:xfrm>
            <a:off x="-95100" y="2132856"/>
            <a:ext cx="12290276"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6097587" y="3143248"/>
            <a:ext cx="2103040" cy="561692"/>
          </a:xfrm>
          <a:prstGeom prst="rect">
            <a:avLst/>
          </a:prstGeom>
          <a:noFill/>
        </p:spPr>
        <p:txBody>
          <a:bodyPr wrap="square" lIns="68580" tIns="34290" rIns="68580" bIns="34290" rtlCol="0">
            <a:spAutoFit/>
          </a:bodyPr>
          <a:lstStyle/>
          <a:p>
            <a:pPr marL="0" lvl="1" algn="ctr"/>
            <a:r>
              <a:rPr lang="zh-CN" altLang="en-US" sz="3200" dirty="0" smtClean="0">
                <a:solidFill>
                  <a:schemeClr val="bg1"/>
                </a:solidFill>
                <a:latin typeface="微软雅黑" pitchFamily="34" charset="-122"/>
                <a:ea typeface="微软雅黑" pitchFamily="34" charset="-122"/>
              </a:rPr>
              <a:t>参考文献</a:t>
            </a:r>
            <a:endParaRPr lang="zh-CN" altLang="en-US" sz="3200" dirty="0">
              <a:solidFill>
                <a:schemeClr val="bg1"/>
              </a:solidFill>
              <a:latin typeface="微软雅黑" pitchFamily="34" charset="-122"/>
              <a:ea typeface="微软雅黑" pitchFamily="34" charset="-122"/>
            </a:endParaRPr>
          </a:p>
        </p:txBody>
      </p:sp>
      <p:sp>
        <p:nvSpPr>
          <p:cNvPr id="50" name="矩形 49"/>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50"/>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52" name="矩形 51"/>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第六章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56" name="KSO_Shape"/>
          <p:cNvSpPr>
            <a:spLocks/>
          </p:cNvSpPr>
          <p:nvPr/>
        </p:nvSpPr>
        <p:spPr bwMode="auto">
          <a:xfrm>
            <a:off x="4603050" y="3200349"/>
            <a:ext cx="599607" cy="45730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7" name="KSO_Shape"/>
          <p:cNvSpPr>
            <a:spLocks/>
          </p:cNvSpPr>
          <p:nvPr/>
        </p:nvSpPr>
        <p:spPr bwMode="auto">
          <a:xfrm>
            <a:off x="331060" y="261229"/>
            <a:ext cx="299804" cy="22865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8" name="TextBox 57"/>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xmlns="" val="425680158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12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P spid="56" grpId="0" animBg="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参考文献</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17</a:t>
            </a:r>
            <a:endParaRPr lang="zh-CN" dirty="0">
              <a:latin typeface="方正兰亭超细黑简体" panose="02000000000000000000" pitchFamily="2" charset="-122"/>
              <a:ea typeface="方正兰亭超细黑简体" panose="02000000000000000000" pitchFamily="2"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7" name="矩形 66"/>
          <p:cNvSpPr/>
          <p:nvPr/>
        </p:nvSpPr>
        <p:spPr>
          <a:xfrm>
            <a:off x="3097191" y="2428868"/>
            <a:ext cx="5786478" cy="1846659"/>
          </a:xfrm>
          <a:prstGeom prst="rect">
            <a:avLst/>
          </a:prstGeom>
        </p:spPr>
        <p:txBody>
          <a:bodyPr wrap="square">
            <a:spAutoFit/>
          </a:bodyPr>
          <a:lstStyle/>
          <a:p>
            <a:r>
              <a:rPr lang="zh-CN" altLang="en-US" sz="2400" dirty="0" smtClean="0">
                <a:latin typeface="微软雅黑" pitchFamily="34" charset="-122"/>
                <a:ea typeface="微软雅黑" pitchFamily="34" charset="-122"/>
              </a:rPr>
              <a:t>软件需求（第三版）</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第五章</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愿景和范围文档</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软件需求（第三版）</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附录</a:t>
            </a:r>
            <a:r>
              <a:rPr lang="en-US" altLang="zh-CN" sz="2400" dirty="0" smtClean="0">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范例需求文档</a:t>
            </a:r>
            <a:endParaRPr lang="en-US" altLang="zh-CN" sz="24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24" name="矩形 23"/>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50"/>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26" name="矩形 25"/>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KSO_Shape"/>
          <p:cNvSpPr>
            <a:spLocks/>
          </p:cNvSpPr>
          <p:nvPr/>
        </p:nvSpPr>
        <p:spPr bwMode="auto">
          <a:xfrm>
            <a:off x="331060" y="261229"/>
            <a:ext cx="299804" cy="22865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4522187"/>
            <a:ext cx="4032448" cy="2198473"/>
            <a:chOff x="5917425" y="3435846"/>
            <a:chExt cx="3226575" cy="1707654"/>
          </a:xfrm>
        </p:grpSpPr>
        <p:pic>
          <p:nvPicPr>
            <p:cNvPr id="3" name="Picture 2"/>
            <p:cNvPicPr>
              <a:picLocks noChangeAspect="1" noChangeArrowheads="1"/>
            </p:cNvPicPr>
            <p:nvPr/>
          </p:nvPicPr>
          <p:blipFill rotWithShape="1">
            <a:blip r:embed="rId3">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3">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2" name="组合 11"/>
          <p:cNvGrpSpPr/>
          <p:nvPr/>
        </p:nvGrpSpPr>
        <p:grpSpPr>
          <a:xfrm>
            <a:off x="7916827" y="4483162"/>
            <a:ext cx="4301440" cy="2276522"/>
            <a:chOff x="5917425" y="3435846"/>
            <a:chExt cx="3226575" cy="1707654"/>
          </a:xfrm>
        </p:grpSpPr>
        <p:pic>
          <p:nvPicPr>
            <p:cNvPr id="13" name="Picture 2"/>
            <p:cNvPicPr>
              <a:picLocks noChangeAspect="1" noChangeArrowheads="1"/>
            </p:cNvPicPr>
            <p:nvPr/>
          </p:nvPicPr>
          <p:blipFill rotWithShape="1">
            <a:blip r:embed="rId3">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2"/>
            <p:cNvPicPr>
              <a:picLocks noChangeAspect="1" noChangeArrowheads="1"/>
            </p:cNvPicPr>
            <p:nvPr/>
          </p:nvPicPr>
          <p:blipFill rotWithShape="1">
            <a:blip r:embed="rId3">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rcRect r="13647" b="26929"/>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6" name="矩形 15"/>
          <p:cNvSpPr/>
          <p:nvPr/>
        </p:nvSpPr>
        <p:spPr>
          <a:xfrm>
            <a:off x="2497187" y="2060847"/>
            <a:ext cx="9721080" cy="2422315"/>
          </a:xfrm>
          <a:prstGeom prst="rect">
            <a:avLst/>
          </a:prstGeom>
          <a:solidFill>
            <a:schemeClr val="bg1">
              <a:lumMod val="50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7"/>
          <p:cNvSpPr>
            <a:spLocks noChangeArrowheads="1"/>
          </p:cNvSpPr>
          <p:nvPr/>
        </p:nvSpPr>
        <p:spPr bwMode="auto">
          <a:xfrm>
            <a:off x="4168761" y="2786058"/>
            <a:ext cx="547197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6600" b="1" dirty="0" smtClean="0">
                <a:solidFill>
                  <a:srgbClr val="2F5EB0"/>
                </a:solidFill>
                <a:latin typeface="微软雅黑" pitchFamily="34" charset="-122"/>
                <a:ea typeface="微软雅黑" pitchFamily="34" charset="-122"/>
                <a:sym typeface="微软雅黑" pitchFamily="34" charset="-122"/>
              </a:rPr>
              <a:t>谢谢观看！</a:t>
            </a:r>
            <a:endParaRPr lang="zh-CN" altLang="en-US" sz="6600" b="1" dirty="0">
              <a:solidFill>
                <a:srgbClr val="2F5EB0"/>
              </a:solidFill>
              <a:latin typeface="微软雅黑" pitchFamily="34" charset="-122"/>
              <a:ea typeface="微软雅黑" pitchFamily="34" charset="-122"/>
              <a:sym typeface="微软雅黑" pitchFamily="34" charset="-122"/>
            </a:endParaRPr>
          </a:p>
        </p:txBody>
      </p:sp>
      <p:sp>
        <p:nvSpPr>
          <p:cNvPr id="19" name="矩形 18"/>
          <p:cNvSpPr/>
          <p:nvPr/>
        </p:nvSpPr>
        <p:spPr>
          <a:xfrm>
            <a:off x="0" y="6741368"/>
            <a:ext cx="12195175" cy="11663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299085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2" presetClass="entr" presetSubtype="0" fill="hold" grpId="0" nodeType="after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Scale>
                                      <p:cBhvr>
                                        <p:cTn id="1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7"/>
                                        </p:tgtEl>
                                        <p:attrNameLst>
                                          <p:attrName>ppt_x</p:attrName>
                                          <p:attrName>ppt_y</p:attrName>
                                        </p:attrNameLst>
                                      </p:cBhvr>
                                    </p:animMotion>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p:cNvSpPr>
            <a:spLocks/>
          </p:cNvSpPr>
          <p:nvPr/>
        </p:nvSpPr>
        <p:spPr bwMode="auto">
          <a:xfrm>
            <a:off x="4513411" y="-27384"/>
            <a:ext cx="3167443" cy="1340768"/>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67" name="TextBox 59"/>
          <p:cNvSpPr txBox="1">
            <a:spLocks noChangeArrowheads="1"/>
          </p:cNvSpPr>
          <p:nvPr/>
        </p:nvSpPr>
        <p:spPr bwMode="auto">
          <a:xfrm>
            <a:off x="4441403" y="421038"/>
            <a:ext cx="3312368" cy="1495794"/>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solidFill>
                <a:latin typeface="微软雅黑" pitchFamily="34" charset="-122"/>
                <a:ea typeface="微软雅黑" pitchFamily="34" charset="-122"/>
              </a:rPr>
              <a:t>目录</a:t>
            </a:r>
            <a:r>
              <a:rPr lang="zh-CN" altLang="en-US" sz="4000" b="1" kern="0" dirty="0">
                <a:solidFill>
                  <a:schemeClr val="bg1"/>
                </a:solidFill>
                <a:latin typeface="微软雅黑" pitchFamily="34" charset="-122"/>
                <a:ea typeface="微软雅黑" pitchFamily="34" charset="-122"/>
              </a:rPr>
              <a:t> </a:t>
            </a:r>
            <a:endParaRPr lang="en-US" altLang="zh-CN" sz="4000" b="1" kern="0" dirty="0" smtClean="0">
              <a:solidFill>
                <a:schemeClr val="bg1"/>
              </a:solidFill>
              <a:latin typeface="微软雅黑" pitchFamily="34" charset="-122"/>
              <a:ea typeface="微软雅黑" pitchFamily="34" charset="-122"/>
            </a:endParaRPr>
          </a:p>
          <a:p>
            <a:pPr algn="ctr" defTabSz="914377">
              <a:lnSpc>
                <a:spcPct val="120000"/>
              </a:lnSpc>
              <a:defRPr/>
            </a:pPr>
            <a:r>
              <a:rPr lang="en-US" altLang="zh-CN" sz="2800" kern="0" dirty="0" smtClean="0">
                <a:solidFill>
                  <a:srgbClr val="2F5EB0"/>
                </a:solidFill>
                <a:latin typeface="微软雅黑" pitchFamily="34" charset="-122"/>
                <a:ea typeface="微软雅黑" pitchFamily="34" charset="-122"/>
              </a:rPr>
              <a:t>C</a:t>
            </a:r>
            <a:r>
              <a:rPr lang="en-US" altLang="zh-CN" sz="2800" kern="0" dirty="0">
                <a:solidFill>
                  <a:srgbClr val="2F5EB0"/>
                </a:solidFill>
                <a:latin typeface="微软雅黑" pitchFamily="34" charset="-122"/>
                <a:ea typeface="微软雅黑" pitchFamily="34" charset="-122"/>
              </a:rPr>
              <a:t>o</a:t>
            </a:r>
            <a:r>
              <a:rPr lang="en-US" altLang="zh-CN" sz="2800" kern="0" dirty="0" smtClean="0">
                <a:solidFill>
                  <a:srgbClr val="2F5EB0"/>
                </a:solidFill>
                <a:latin typeface="微软雅黑" pitchFamily="34" charset="-122"/>
                <a:ea typeface="微软雅黑" pitchFamily="34" charset="-122"/>
              </a:rPr>
              <a:t>ntents</a:t>
            </a:r>
            <a:endParaRPr lang="en-US" altLang="ko-KR" sz="2800" kern="0" dirty="0">
              <a:solidFill>
                <a:srgbClr val="2F5EB0"/>
              </a:solidFill>
              <a:latin typeface="微软雅黑" pitchFamily="34" charset="-122"/>
              <a:ea typeface="微软雅黑" pitchFamily="34" charset="-122"/>
            </a:endParaRPr>
          </a:p>
        </p:txBody>
      </p:sp>
      <p:sp>
        <p:nvSpPr>
          <p:cNvPr id="84" name="矩形 83"/>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02</a:t>
            </a:r>
            <a:endParaRPr lang="zh-CN"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7" name="Freeform 5"/>
          <p:cNvSpPr>
            <a:spLocks/>
          </p:cNvSpPr>
          <p:nvPr/>
        </p:nvSpPr>
        <p:spPr bwMode="auto">
          <a:xfrm>
            <a:off x="446856"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3CCCC7"/>
              </a:solidFill>
            </a:endParaRPr>
          </a:p>
        </p:txBody>
      </p:sp>
      <p:sp>
        <p:nvSpPr>
          <p:cNvPr id="28" name="文本框 9"/>
          <p:cNvSpPr txBox="1"/>
          <p:nvPr/>
        </p:nvSpPr>
        <p:spPr>
          <a:xfrm>
            <a:off x="0" y="4218555"/>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业务需求</a:t>
            </a:r>
            <a:endParaRPr lang="zh-CN" altLang="en-US" sz="2400" dirty="0">
              <a:solidFill>
                <a:srgbClr val="2F5EB0"/>
              </a:solidFill>
              <a:latin typeface="微软雅黑" pitchFamily="34" charset="-122"/>
              <a:ea typeface="微软雅黑" pitchFamily="34" charset="-122"/>
            </a:endParaRPr>
          </a:p>
        </p:txBody>
      </p:sp>
      <p:sp>
        <p:nvSpPr>
          <p:cNvPr id="29" name="Freeform 5"/>
          <p:cNvSpPr>
            <a:spLocks/>
          </p:cNvSpPr>
          <p:nvPr/>
        </p:nvSpPr>
        <p:spPr bwMode="auto">
          <a:xfrm>
            <a:off x="2274071"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3CCCC7"/>
              </a:solidFill>
            </a:endParaRPr>
          </a:p>
        </p:txBody>
      </p:sp>
      <p:sp>
        <p:nvSpPr>
          <p:cNvPr id="30" name="Freeform 5"/>
          <p:cNvSpPr>
            <a:spLocks/>
          </p:cNvSpPr>
          <p:nvPr/>
        </p:nvSpPr>
        <p:spPr bwMode="auto">
          <a:xfrm>
            <a:off x="4088526"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a:off x="5924138"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3CCCC7"/>
              </a:solidFill>
            </a:endParaRPr>
          </a:p>
        </p:txBody>
      </p:sp>
      <p:sp>
        <p:nvSpPr>
          <p:cNvPr id="32" name="Freeform 5"/>
          <p:cNvSpPr>
            <a:spLocks/>
          </p:cNvSpPr>
          <p:nvPr/>
        </p:nvSpPr>
        <p:spPr bwMode="auto">
          <a:xfrm>
            <a:off x="7787394"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3CCCC7"/>
              </a:solidFill>
            </a:endParaRPr>
          </a:p>
        </p:txBody>
      </p:sp>
      <p:sp>
        <p:nvSpPr>
          <p:cNvPr id="33" name="KSO_Shape"/>
          <p:cNvSpPr>
            <a:spLocks/>
          </p:cNvSpPr>
          <p:nvPr/>
        </p:nvSpPr>
        <p:spPr bwMode="auto">
          <a:xfrm>
            <a:off x="2580449" y="3313245"/>
            <a:ext cx="599607" cy="45730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34" name="KSO_Shape"/>
          <p:cNvSpPr>
            <a:spLocks/>
          </p:cNvSpPr>
          <p:nvPr/>
        </p:nvSpPr>
        <p:spPr bwMode="auto">
          <a:xfrm>
            <a:off x="4381029" y="3256743"/>
            <a:ext cx="587524" cy="58165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35" name="KSO_Shape"/>
          <p:cNvSpPr>
            <a:spLocks/>
          </p:cNvSpPr>
          <p:nvPr/>
        </p:nvSpPr>
        <p:spPr bwMode="auto">
          <a:xfrm>
            <a:off x="8149364" y="3312057"/>
            <a:ext cx="518816" cy="4409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36" name="文本框 9"/>
          <p:cNvSpPr txBox="1"/>
          <p:nvPr/>
        </p:nvSpPr>
        <p:spPr>
          <a:xfrm>
            <a:off x="1815998" y="4218555"/>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范围和限制</a:t>
            </a:r>
            <a:endParaRPr lang="zh-CN" altLang="en-US" sz="2400" dirty="0">
              <a:solidFill>
                <a:srgbClr val="2F5EB0"/>
              </a:solidFill>
              <a:latin typeface="微软雅黑" pitchFamily="34" charset="-122"/>
              <a:ea typeface="微软雅黑" pitchFamily="34" charset="-122"/>
            </a:endParaRPr>
          </a:p>
        </p:txBody>
      </p:sp>
      <p:sp>
        <p:nvSpPr>
          <p:cNvPr id="37" name="文本框 9"/>
          <p:cNvSpPr txBox="1"/>
          <p:nvPr/>
        </p:nvSpPr>
        <p:spPr>
          <a:xfrm>
            <a:off x="3600400" y="4218555"/>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业务背景</a:t>
            </a:r>
            <a:endParaRPr lang="zh-CN" altLang="en-US" sz="2400" dirty="0">
              <a:solidFill>
                <a:srgbClr val="2F5EB0"/>
              </a:solidFill>
              <a:latin typeface="微软雅黑" pitchFamily="34" charset="-122"/>
              <a:ea typeface="微软雅黑" pitchFamily="34" charset="-122"/>
            </a:endParaRPr>
          </a:p>
        </p:txBody>
      </p:sp>
      <p:sp>
        <p:nvSpPr>
          <p:cNvPr id="38" name="文本框 9"/>
          <p:cNvSpPr txBox="1"/>
          <p:nvPr/>
        </p:nvSpPr>
        <p:spPr>
          <a:xfrm>
            <a:off x="5442992" y="4218555"/>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关联图</a:t>
            </a:r>
            <a:endParaRPr lang="zh-CN" altLang="en-US" sz="2400" dirty="0">
              <a:solidFill>
                <a:srgbClr val="2F5EB0"/>
              </a:solidFill>
              <a:latin typeface="微软雅黑" pitchFamily="34" charset="-122"/>
              <a:ea typeface="微软雅黑" pitchFamily="34" charset="-122"/>
            </a:endParaRPr>
          </a:p>
        </p:txBody>
      </p:sp>
      <p:sp>
        <p:nvSpPr>
          <p:cNvPr id="39" name="文本框 9"/>
          <p:cNvSpPr txBox="1"/>
          <p:nvPr/>
        </p:nvSpPr>
        <p:spPr>
          <a:xfrm>
            <a:off x="7383471" y="4214818"/>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小组分工</a:t>
            </a:r>
            <a:endParaRPr lang="zh-CN" altLang="en-US" sz="2400" dirty="0">
              <a:solidFill>
                <a:srgbClr val="2F5EB0"/>
              </a:solidFill>
              <a:latin typeface="微软雅黑" pitchFamily="34" charset="-122"/>
              <a:ea typeface="微软雅黑" pitchFamily="34" charset="-122"/>
            </a:endParaRPr>
          </a:p>
        </p:txBody>
      </p:sp>
      <p:sp>
        <p:nvSpPr>
          <p:cNvPr id="40" name="KSO_Shape"/>
          <p:cNvSpPr>
            <a:spLocks/>
          </p:cNvSpPr>
          <p:nvPr/>
        </p:nvSpPr>
        <p:spPr bwMode="auto">
          <a:xfrm>
            <a:off x="6256506" y="3263490"/>
            <a:ext cx="519253" cy="51925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1" name="KSO_Shape"/>
          <p:cNvSpPr>
            <a:spLocks/>
          </p:cNvSpPr>
          <p:nvPr/>
        </p:nvSpPr>
        <p:spPr bwMode="auto">
          <a:xfrm>
            <a:off x="758686" y="3312057"/>
            <a:ext cx="585667" cy="444130"/>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5" name="Freeform 5"/>
          <p:cNvSpPr>
            <a:spLocks/>
          </p:cNvSpPr>
          <p:nvPr/>
        </p:nvSpPr>
        <p:spPr bwMode="auto">
          <a:xfrm>
            <a:off x="9812363" y="3000372"/>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3CCCC7"/>
              </a:solidFill>
            </a:endParaRPr>
          </a:p>
        </p:txBody>
      </p:sp>
      <p:sp>
        <p:nvSpPr>
          <p:cNvPr id="26" name="KSO_Shape"/>
          <p:cNvSpPr>
            <a:spLocks/>
          </p:cNvSpPr>
          <p:nvPr/>
        </p:nvSpPr>
        <p:spPr bwMode="auto">
          <a:xfrm>
            <a:off x="10118741" y="3313245"/>
            <a:ext cx="599607" cy="45730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2" name="文本框 9"/>
          <p:cNvSpPr txBox="1"/>
          <p:nvPr/>
        </p:nvSpPr>
        <p:spPr>
          <a:xfrm>
            <a:off x="9354290" y="4218555"/>
            <a:ext cx="2103040" cy="438582"/>
          </a:xfrm>
          <a:prstGeom prst="rect">
            <a:avLst/>
          </a:prstGeom>
          <a:noFill/>
        </p:spPr>
        <p:txBody>
          <a:bodyPr wrap="square" lIns="68580" tIns="34290" rIns="68580" bIns="34290" rtlCol="0">
            <a:spAutoFit/>
          </a:bodyPr>
          <a:lstStyle/>
          <a:p>
            <a:pPr marL="0" lvl="1" algn="ctr"/>
            <a:r>
              <a:rPr lang="zh-CN" altLang="en-US" sz="2400" dirty="0" smtClean="0">
                <a:solidFill>
                  <a:srgbClr val="2F5EB0"/>
                </a:solidFill>
                <a:latin typeface="微软雅黑" pitchFamily="34" charset="-122"/>
                <a:ea typeface="微软雅黑" pitchFamily="34" charset="-122"/>
              </a:rPr>
              <a:t>参考文献</a:t>
            </a:r>
            <a:endParaRPr lang="zh-CN" altLang="en-US" sz="2400" dirty="0">
              <a:solidFill>
                <a:srgbClr val="2F5EB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0886223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7"/>
                                        </p:tgtEl>
                                        <p:attrNameLst>
                                          <p:attrName>ppt_y</p:attrName>
                                        </p:attrNameLst>
                                      </p:cBhvr>
                                      <p:tavLst>
                                        <p:tav tm="0">
                                          <p:val>
                                            <p:strVal val="#ppt_y"/>
                                          </p:val>
                                        </p:tav>
                                        <p:tav tm="100000">
                                          <p:val>
                                            <p:strVal val="#ppt_y"/>
                                          </p:val>
                                        </p:tav>
                                      </p:tavLst>
                                    </p:anim>
                                    <p:anim calcmode="lin" valueType="num">
                                      <p:cBhvr>
                                        <p:cTn id="15" dur="500" fill="hold"/>
                                        <p:tgtEl>
                                          <p:spTgt spid="6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7"/>
                                        </p:tgtEl>
                                      </p:cBhvr>
                                    </p:animEffect>
                                  </p:childTnLst>
                                </p:cTn>
                              </p:par>
                            </p:childTnLst>
                          </p:cTn>
                        </p:par>
                        <p:par>
                          <p:cTn id="18" fill="hold">
                            <p:stCondLst>
                              <p:cond delay="1950"/>
                            </p:stCondLst>
                            <p:childTnLst>
                              <p:par>
                                <p:cTn id="19" presetID="10"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1250"/>
                                        <p:tgtEl>
                                          <p:spTgt spid="89"/>
                                        </p:tgtEl>
                                      </p:cBhvr>
                                    </p:animEffect>
                                  </p:childTnLst>
                                </p:cTn>
                              </p:par>
                              <p:par>
                                <p:cTn id="22" presetID="2" presetClass="entr" presetSubtype="12" fill="hold" grpId="0" nodeType="withEffect">
                                  <p:stCondLst>
                                    <p:cond delay="100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10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10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10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par>
                                <p:cTn id="38" presetID="2" presetClass="entr" presetSubtype="12" fill="hold" grpId="0" nodeType="withEffect">
                                  <p:stCondLst>
                                    <p:cond delay="10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0-#ppt_w/2"/>
                                          </p:val>
                                        </p:tav>
                                        <p:tav tm="100000">
                                          <p:val>
                                            <p:strVal val="#ppt_x"/>
                                          </p:val>
                                        </p:tav>
                                      </p:tavLst>
                                    </p:anim>
                                    <p:anim calcmode="lin" valueType="num">
                                      <p:cBhvr additive="base">
                                        <p:cTn id="41" dur="500" fill="hold"/>
                                        <p:tgtEl>
                                          <p:spTgt spid="32"/>
                                        </p:tgtEl>
                                        <p:attrNameLst>
                                          <p:attrName>ppt_y</p:attrName>
                                        </p:attrNameLst>
                                      </p:cBhvr>
                                      <p:tavLst>
                                        <p:tav tm="0">
                                          <p:val>
                                            <p:strVal val="1+#ppt_h/2"/>
                                          </p:val>
                                        </p:tav>
                                        <p:tav tm="100000">
                                          <p:val>
                                            <p:strVal val="#ppt_y"/>
                                          </p:val>
                                        </p:tav>
                                      </p:tavLst>
                                    </p:anim>
                                  </p:childTnLst>
                                </p:cTn>
                              </p:par>
                              <p:par>
                                <p:cTn id="42" presetID="45" presetClass="entr" presetSubtype="0" fill="hold" grpId="0" nodeType="withEffect">
                                  <p:stCondLst>
                                    <p:cond delay="17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2000"/>
                                        <p:tgtEl>
                                          <p:spTgt spid="41"/>
                                        </p:tgtEl>
                                      </p:cBhvr>
                                    </p:animEffect>
                                    <p:anim calcmode="lin" valueType="num">
                                      <p:cBhvr>
                                        <p:cTn id="45" dur="2000" fill="hold"/>
                                        <p:tgtEl>
                                          <p:spTgt spid="41"/>
                                        </p:tgtEl>
                                        <p:attrNameLst>
                                          <p:attrName>ppt_w</p:attrName>
                                        </p:attrNameLst>
                                      </p:cBhvr>
                                      <p:tavLst>
                                        <p:tav tm="0" fmla="#ppt_w*sin(2.5*pi*$)">
                                          <p:val>
                                            <p:fltVal val="0"/>
                                          </p:val>
                                        </p:tav>
                                        <p:tav tm="100000">
                                          <p:val>
                                            <p:fltVal val="1"/>
                                          </p:val>
                                        </p:tav>
                                      </p:tavLst>
                                    </p:anim>
                                    <p:anim calcmode="lin" valueType="num">
                                      <p:cBhvr>
                                        <p:cTn id="46" dur="2000" fill="hold"/>
                                        <p:tgtEl>
                                          <p:spTgt spid="41"/>
                                        </p:tgtEl>
                                        <p:attrNameLst>
                                          <p:attrName>ppt_h</p:attrName>
                                        </p:attrNameLst>
                                      </p:cBhvr>
                                      <p:tavLst>
                                        <p:tav tm="0">
                                          <p:val>
                                            <p:strVal val="#ppt_h"/>
                                          </p:val>
                                        </p:tav>
                                        <p:tav tm="100000">
                                          <p:val>
                                            <p:strVal val="#ppt_h"/>
                                          </p:val>
                                        </p:tav>
                                      </p:tavLst>
                                    </p:anim>
                                  </p:childTnLst>
                                </p:cTn>
                              </p:par>
                              <p:par>
                                <p:cTn id="47" presetID="45" presetClass="entr" presetSubtype="0" fill="hold" grpId="0" nodeType="withEffect">
                                  <p:stCondLst>
                                    <p:cond delay="175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2000"/>
                                        <p:tgtEl>
                                          <p:spTgt spid="33"/>
                                        </p:tgtEl>
                                      </p:cBhvr>
                                    </p:animEffect>
                                    <p:anim calcmode="lin" valueType="num">
                                      <p:cBhvr>
                                        <p:cTn id="50" dur="2000" fill="hold"/>
                                        <p:tgtEl>
                                          <p:spTgt spid="33"/>
                                        </p:tgtEl>
                                        <p:attrNameLst>
                                          <p:attrName>ppt_w</p:attrName>
                                        </p:attrNameLst>
                                      </p:cBhvr>
                                      <p:tavLst>
                                        <p:tav tm="0" fmla="#ppt_w*sin(2.5*pi*$)">
                                          <p:val>
                                            <p:fltVal val="0"/>
                                          </p:val>
                                        </p:tav>
                                        <p:tav tm="100000">
                                          <p:val>
                                            <p:fltVal val="1"/>
                                          </p:val>
                                        </p:tav>
                                      </p:tavLst>
                                    </p:anim>
                                    <p:anim calcmode="lin" valueType="num">
                                      <p:cBhvr>
                                        <p:cTn id="51" dur="2000" fill="hold"/>
                                        <p:tgtEl>
                                          <p:spTgt spid="33"/>
                                        </p:tgtEl>
                                        <p:attrNameLst>
                                          <p:attrName>ppt_h</p:attrName>
                                        </p:attrNameLst>
                                      </p:cBhvr>
                                      <p:tavLst>
                                        <p:tav tm="0">
                                          <p:val>
                                            <p:strVal val="#ppt_h"/>
                                          </p:val>
                                        </p:tav>
                                        <p:tav tm="100000">
                                          <p:val>
                                            <p:strVal val="#ppt_h"/>
                                          </p:val>
                                        </p:tav>
                                      </p:tavLst>
                                    </p:anim>
                                  </p:childTnLst>
                                </p:cTn>
                              </p:par>
                              <p:par>
                                <p:cTn id="52" presetID="45" presetClass="entr" presetSubtype="0" fill="hold" grpId="0" nodeType="withEffect">
                                  <p:stCondLst>
                                    <p:cond delay="175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2000"/>
                                        <p:tgtEl>
                                          <p:spTgt spid="34"/>
                                        </p:tgtEl>
                                      </p:cBhvr>
                                    </p:animEffect>
                                    <p:anim calcmode="lin" valueType="num">
                                      <p:cBhvr>
                                        <p:cTn id="55" dur="2000" fill="hold"/>
                                        <p:tgtEl>
                                          <p:spTgt spid="34"/>
                                        </p:tgtEl>
                                        <p:attrNameLst>
                                          <p:attrName>ppt_w</p:attrName>
                                        </p:attrNameLst>
                                      </p:cBhvr>
                                      <p:tavLst>
                                        <p:tav tm="0" fmla="#ppt_w*sin(2.5*pi*$)">
                                          <p:val>
                                            <p:fltVal val="0"/>
                                          </p:val>
                                        </p:tav>
                                        <p:tav tm="100000">
                                          <p:val>
                                            <p:fltVal val="1"/>
                                          </p:val>
                                        </p:tav>
                                      </p:tavLst>
                                    </p:anim>
                                    <p:anim calcmode="lin" valueType="num">
                                      <p:cBhvr>
                                        <p:cTn id="56" dur="2000" fill="hold"/>
                                        <p:tgtEl>
                                          <p:spTgt spid="34"/>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175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2000"/>
                                        <p:tgtEl>
                                          <p:spTgt spid="40"/>
                                        </p:tgtEl>
                                      </p:cBhvr>
                                    </p:animEffect>
                                    <p:anim calcmode="lin" valueType="num">
                                      <p:cBhvr>
                                        <p:cTn id="60" dur="2000" fill="hold"/>
                                        <p:tgtEl>
                                          <p:spTgt spid="40"/>
                                        </p:tgtEl>
                                        <p:attrNameLst>
                                          <p:attrName>ppt_w</p:attrName>
                                        </p:attrNameLst>
                                      </p:cBhvr>
                                      <p:tavLst>
                                        <p:tav tm="0" fmla="#ppt_w*sin(2.5*pi*$)">
                                          <p:val>
                                            <p:fltVal val="0"/>
                                          </p:val>
                                        </p:tav>
                                        <p:tav tm="100000">
                                          <p:val>
                                            <p:fltVal val="1"/>
                                          </p:val>
                                        </p:tav>
                                      </p:tavLst>
                                    </p:anim>
                                    <p:anim calcmode="lin" valueType="num">
                                      <p:cBhvr>
                                        <p:cTn id="61" dur="2000" fill="hold"/>
                                        <p:tgtEl>
                                          <p:spTgt spid="40"/>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175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2000"/>
                                        <p:tgtEl>
                                          <p:spTgt spid="35"/>
                                        </p:tgtEl>
                                      </p:cBhvr>
                                    </p:animEffect>
                                    <p:anim calcmode="lin" valueType="num">
                                      <p:cBhvr>
                                        <p:cTn id="65" dur="2000" fill="hold"/>
                                        <p:tgtEl>
                                          <p:spTgt spid="35"/>
                                        </p:tgtEl>
                                        <p:attrNameLst>
                                          <p:attrName>ppt_w</p:attrName>
                                        </p:attrNameLst>
                                      </p:cBhvr>
                                      <p:tavLst>
                                        <p:tav tm="0" fmla="#ppt_w*sin(2.5*pi*$)">
                                          <p:val>
                                            <p:fltVal val="0"/>
                                          </p:val>
                                        </p:tav>
                                        <p:tav tm="100000">
                                          <p:val>
                                            <p:fltVal val="1"/>
                                          </p:val>
                                        </p:tav>
                                      </p:tavLst>
                                    </p:anim>
                                    <p:anim calcmode="lin" valueType="num">
                                      <p:cBhvr>
                                        <p:cTn id="66" dur="2000" fill="hold"/>
                                        <p:tgtEl>
                                          <p:spTgt spid="35"/>
                                        </p:tgtEl>
                                        <p:attrNameLst>
                                          <p:attrName>ppt_h</p:attrName>
                                        </p:attrNameLst>
                                      </p:cBhvr>
                                      <p:tavLst>
                                        <p:tav tm="0">
                                          <p:val>
                                            <p:strVal val="#ppt_h"/>
                                          </p:val>
                                        </p:tav>
                                        <p:tav tm="100000">
                                          <p:val>
                                            <p:strVal val="#ppt_h"/>
                                          </p:val>
                                        </p:tav>
                                      </p:tavLst>
                                    </p:anim>
                                  </p:childTnLst>
                                </p:cTn>
                              </p:par>
                              <p:par>
                                <p:cTn id="67" presetID="16" presetClass="entr" presetSubtype="21" fill="hold" grpId="0" nodeType="withEffect">
                                  <p:stCondLst>
                                    <p:cond delay="3250"/>
                                  </p:stCondLst>
                                  <p:childTnLst>
                                    <p:set>
                                      <p:cBhvr>
                                        <p:cTn id="68" dur="1" fill="hold">
                                          <p:stCondLst>
                                            <p:cond delay="0"/>
                                          </p:stCondLst>
                                        </p:cTn>
                                        <p:tgtEl>
                                          <p:spTgt spid="28"/>
                                        </p:tgtEl>
                                        <p:attrNameLst>
                                          <p:attrName>style.visibility</p:attrName>
                                        </p:attrNameLst>
                                      </p:cBhvr>
                                      <p:to>
                                        <p:strVal val="visible"/>
                                      </p:to>
                                    </p:set>
                                    <p:animEffect transition="in" filter="barn(inVertical)">
                                      <p:cBhvr>
                                        <p:cTn id="69" dur="500"/>
                                        <p:tgtEl>
                                          <p:spTgt spid="28"/>
                                        </p:tgtEl>
                                      </p:cBhvr>
                                    </p:animEffect>
                                  </p:childTnLst>
                                </p:cTn>
                              </p:par>
                              <p:par>
                                <p:cTn id="70" presetID="16" presetClass="entr" presetSubtype="21" fill="hold" grpId="0" nodeType="withEffect">
                                  <p:stCondLst>
                                    <p:cond delay="325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500"/>
                                        <p:tgtEl>
                                          <p:spTgt spid="36"/>
                                        </p:tgtEl>
                                      </p:cBhvr>
                                    </p:animEffect>
                                  </p:childTnLst>
                                </p:cTn>
                              </p:par>
                              <p:par>
                                <p:cTn id="73" presetID="16" presetClass="entr" presetSubtype="21" fill="hold" grpId="0" nodeType="withEffect">
                                  <p:stCondLst>
                                    <p:cond delay="3250"/>
                                  </p:stCondLst>
                                  <p:childTnLst>
                                    <p:set>
                                      <p:cBhvr>
                                        <p:cTn id="74" dur="1" fill="hold">
                                          <p:stCondLst>
                                            <p:cond delay="0"/>
                                          </p:stCondLst>
                                        </p:cTn>
                                        <p:tgtEl>
                                          <p:spTgt spid="37"/>
                                        </p:tgtEl>
                                        <p:attrNameLst>
                                          <p:attrName>style.visibility</p:attrName>
                                        </p:attrNameLst>
                                      </p:cBhvr>
                                      <p:to>
                                        <p:strVal val="visible"/>
                                      </p:to>
                                    </p:set>
                                    <p:animEffect transition="in" filter="barn(inVertical)">
                                      <p:cBhvr>
                                        <p:cTn id="75" dur="500"/>
                                        <p:tgtEl>
                                          <p:spTgt spid="37"/>
                                        </p:tgtEl>
                                      </p:cBhvr>
                                    </p:animEffect>
                                  </p:childTnLst>
                                </p:cTn>
                              </p:par>
                              <p:par>
                                <p:cTn id="76" presetID="16" presetClass="entr" presetSubtype="21" fill="hold" grpId="0" nodeType="withEffect">
                                  <p:stCondLst>
                                    <p:cond delay="3250"/>
                                  </p:stCondLst>
                                  <p:childTnLst>
                                    <p:set>
                                      <p:cBhvr>
                                        <p:cTn id="77" dur="1" fill="hold">
                                          <p:stCondLst>
                                            <p:cond delay="0"/>
                                          </p:stCondLst>
                                        </p:cTn>
                                        <p:tgtEl>
                                          <p:spTgt spid="38"/>
                                        </p:tgtEl>
                                        <p:attrNameLst>
                                          <p:attrName>style.visibility</p:attrName>
                                        </p:attrNameLst>
                                      </p:cBhvr>
                                      <p:to>
                                        <p:strVal val="visible"/>
                                      </p:to>
                                    </p:set>
                                    <p:animEffect transition="in" filter="barn(inVertical)">
                                      <p:cBhvr>
                                        <p:cTn id="78" dur="500"/>
                                        <p:tgtEl>
                                          <p:spTgt spid="38"/>
                                        </p:tgtEl>
                                      </p:cBhvr>
                                    </p:animEffect>
                                  </p:childTnLst>
                                </p:cTn>
                              </p:par>
                              <p:par>
                                <p:cTn id="79" presetID="16" presetClass="entr" presetSubtype="21" fill="hold" grpId="0" nodeType="withEffect">
                                  <p:stCondLst>
                                    <p:cond delay="3250"/>
                                  </p:stCondLst>
                                  <p:childTnLst>
                                    <p:set>
                                      <p:cBhvr>
                                        <p:cTn id="80" dur="1" fill="hold">
                                          <p:stCondLst>
                                            <p:cond delay="0"/>
                                          </p:stCondLst>
                                        </p:cTn>
                                        <p:tgtEl>
                                          <p:spTgt spid="39"/>
                                        </p:tgtEl>
                                        <p:attrNameLst>
                                          <p:attrName>style.visibility</p:attrName>
                                        </p:attrNameLst>
                                      </p:cBhvr>
                                      <p:to>
                                        <p:strVal val="visible"/>
                                      </p:to>
                                    </p:set>
                                    <p:animEffect transition="in" filter="barn(inVertical)">
                                      <p:cBhvr>
                                        <p:cTn id="81" dur="500"/>
                                        <p:tgtEl>
                                          <p:spTgt spid="39"/>
                                        </p:tgtEl>
                                      </p:cBhvr>
                                    </p:animEffect>
                                  </p:childTnLst>
                                </p:cTn>
                              </p:par>
                              <p:par>
                                <p:cTn id="82" presetID="2" presetClass="entr" presetSubtype="12" fill="hold" grpId="0" nodeType="withEffect">
                                  <p:stCondLst>
                                    <p:cond delay="1000"/>
                                  </p:stCondLst>
                                  <p:childTnLst>
                                    <p:set>
                                      <p:cBhvr>
                                        <p:cTn id="83" dur="1" fill="hold">
                                          <p:stCondLst>
                                            <p:cond delay="0"/>
                                          </p:stCondLst>
                                        </p:cTn>
                                        <p:tgtEl>
                                          <p:spTgt spid="25"/>
                                        </p:tgtEl>
                                        <p:attrNameLst>
                                          <p:attrName>style.visibility</p:attrName>
                                        </p:attrNameLst>
                                      </p:cBhvr>
                                      <p:to>
                                        <p:strVal val="visible"/>
                                      </p:to>
                                    </p:set>
                                    <p:anim calcmode="lin" valueType="num">
                                      <p:cBhvr additive="base">
                                        <p:cTn id="84" dur="500" fill="hold"/>
                                        <p:tgtEl>
                                          <p:spTgt spid="25"/>
                                        </p:tgtEl>
                                        <p:attrNameLst>
                                          <p:attrName>ppt_x</p:attrName>
                                        </p:attrNameLst>
                                      </p:cBhvr>
                                      <p:tavLst>
                                        <p:tav tm="0">
                                          <p:val>
                                            <p:strVal val="0-#ppt_w/2"/>
                                          </p:val>
                                        </p:tav>
                                        <p:tav tm="100000">
                                          <p:val>
                                            <p:strVal val="#ppt_x"/>
                                          </p:val>
                                        </p:tav>
                                      </p:tavLst>
                                    </p:anim>
                                    <p:anim calcmode="lin" valueType="num">
                                      <p:cBhvr additive="base">
                                        <p:cTn id="85" dur="500" fill="hold"/>
                                        <p:tgtEl>
                                          <p:spTgt spid="25"/>
                                        </p:tgtEl>
                                        <p:attrNameLst>
                                          <p:attrName>ppt_y</p:attrName>
                                        </p:attrNameLst>
                                      </p:cBhvr>
                                      <p:tavLst>
                                        <p:tav tm="0">
                                          <p:val>
                                            <p:strVal val="1+#ppt_h/2"/>
                                          </p:val>
                                        </p:tav>
                                        <p:tav tm="100000">
                                          <p:val>
                                            <p:strVal val="#ppt_y"/>
                                          </p:val>
                                        </p:tav>
                                      </p:tavLst>
                                    </p:anim>
                                  </p:childTnLst>
                                </p:cTn>
                              </p:par>
                              <p:par>
                                <p:cTn id="86" presetID="45" presetClass="entr" presetSubtype="0" fill="hold" grpId="0" nodeType="withEffect">
                                  <p:stCondLst>
                                    <p:cond delay="175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2000"/>
                                        <p:tgtEl>
                                          <p:spTgt spid="26"/>
                                        </p:tgtEl>
                                      </p:cBhvr>
                                    </p:animEffect>
                                    <p:anim calcmode="lin" valueType="num">
                                      <p:cBhvr>
                                        <p:cTn id="89" dur="2000" fill="hold"/>
                                        <p:tgtEl>
                                          <p:spTgt spid="26"/>
                                        </p:tgtEl>
                                        <p:attrNameLst>
                                          <p:attrName>ppt_w</p:attrName>
                                        </p:attrNameLst>
                                      </p:cBhvr>
                                      <p:tavLst>
                                        <p:tav tm="0" fmla="#ppt_w*sin(2.5*pi*$)">
                                          <p:val>
                                            <p:fltVal val="0"/>
                                          </p:val>
                                        </p:tav>
                                        <p:tav tm="100000">
                                          <p:val>
                                            <p:fltVal val="1"/>
                                          </p:val>
                                        </p:tav>
                                      </p:tavLst>
                                    </p:anim>
                                    <p:anim calcmode="lin" valueType="num">
                                      <p:cBhvr>
                                        <p:cTn id="90" dur="2000" fill="hold"/>
                                        <p:tgtEl>
                                          <p:spTgt spid="26"/>
                                        </p:tgtEl>
                                        <p:attrNameLst>
                                          <p:attrName>ppt_h</p:attrName>
                                        </p:attrNameLst>
                                      </p:cBhvr>
                                      <p:tavLst>
                                        <p:tav tm="0">
                                          <p:val>
                                            <p:strVal val="#ppt_h"/>
                                          </p:val>
                                        </p:tav>
                                        <p:tav tm="100000">
                                          <p:val>
                                            <p:strVal val="#ppt_h"/>
                                          </p:val>
                                        </p:tav>
                                      </p:tavLst>
                                    </p:anim>
                                  </p:childTnLst>
                                </p:cTn>
                              </p:par>
                              <p:par>
                                <p:cTn id="91" presetID="16" presetClass="entr" presetSubtype="21" fill="hold" grpId="0" nodeType="withEffect">
                                  <p:stCondLst>
                                    <p:cond delay="3250"/>
                                  </p:stCondLst>
                                  <p:childTnLst>
                                    <p:set>
                                      <p:cBhvr>
                                        <p:cTn id="92" dur="1" fill="hold">
                                          <p:stCondLst>
                                            <p:cond delay="0"/>
                                          </p:stCondLst>
                                        </p:cTn>
                                        <p:tgtEl>
                                          <p:spTgt spid="42"/>
                                        </p:tgtEl>
                                        <p:attrNameLst>
                                          <p:attrName>style.visibility</p:attrName>
                                        </p:attrNameLst>
                                      </p:cBhvr>
                                      <p:to>
                                        <p:strVal val="visible"/>
                                      </p:to>
                                    </p:set>
                                    <p:animEffect transition="in" filter="barn(inVertical)">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7" grpId="0"/>
      <p:bldP spid="89" grpId="0"/>
      <p:bldP spid="27" grpId="0" animBg="1"/>
      <p:bldP spid="28" grpId="0"/>
      <p:bldP spid="29" grpId="0" animBg="1"/>
      <p:bldP spid="30" grpId="0" animBg="1"/>
      <p:bldP spid="31" grpId="0" animBg="1"/>
      <p:bldP spid="32" grpId="0" animBg="1"/>
      <p:bldP spid="33" grpId="0" animBg="1"/>
      <p:bldP spid="34" grpId="0" animBg="1"/>
      <p:bldP spid="35" grpId="0" animBg="1"/>
      <p:bldP spid="36" grpId="0"/>
      <p:bldP spid="37" grpId="0"/>
      <p:bldP spid="38" grpId="0"/>
      <p:bldP spid="39" grpId="0"/>
      <p:bldP spid="40" grpId="0" animBg="1"/>
      <p:bldP spid="41" grpId="0" animBg="1"/>
      <p:bldP spid="25" grpId="0" animBg="1"/>
      <p:bldP spid="26"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100" y="2132856"/>
            <a:ext cx="12290276"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4" name="KSO_Shape"/>
          <p:cNvSpPr>
            <a:spLocks/>
          </p:cNvSpPr>
          <p:nvPr/>
        </p:nvSpPr>
        <p:spPr bwMode="auto">
          <a:xfrm>
            <a:off x="4612702" y="3170930"/>
            <a:ext cx="585667" cy="444130"/>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文本框 9"/>
          <p:cNvSpPr txBox="1"/>
          <p:nvPr/>
        </p:nvSpPr>
        <p:spPr>
          <a:xfrm>
            <a:off x="6014256" y="2636912"/>
            <a:ext cx="2103040" cy="438582"/>
          </a:xfrm>
          <a:prstGeom prst="rect">
            <a:avLst/>
          </a:prstGeom>
          <a:noFill/>
        </p:spPr>
        <p:txBody>
          <a:bodyPr wrap="square" lIns="68580" tIns="34290" rIns="68580" bIns="34290" rtlCol="0">
            <a:spAutoFit/>
          </a:bodyPr>
          <a:lstStyle/>
          <a:p>
            <a:pPr marL="0" lvl="1" algn="ctr"/>
            <a:r>
              <a:rPr lang="zh-CN" altLang="en-US" sz="2400" dirty="0" smtClean="0">
                <a:solidFill>
                  <a:schemeClr val="bg1"/>
                </a:solidFill>
                <a:latin typeface="微软雅黑" pitchFamily="34" charset="-122"/>
                <a:ea typeface="微软雅黑" pitchFamily="34" charset="-122"/>
              </a:rPr>
              <a:t>业务需求</a:t>
            </a:r>
            <a:endParaRPr lang="zh-CN" altLang="en-US" sz="2400" dirty="0">
              <a:solidFill>
                <a:schemeClr val="bg1"/>
              </a:solidFill>
              <a:latin typeface="微软雅黑" pitchFamily="34" charset="-122"/>
              <a:ea typeface="微软雅黑" pitchFamily="34" charset="-122"/>
            </a:endParaRPr>
          </a:p>
        </p:txBody>
      </p:sp>
      <p:grpSp>
        <p:nvGrpSpPr>
          <p:cNvPr id="8" name="组合 7"/>
          <p:cNvGrpSpPr/>
          <p:nvPr/>
        </p:nvGrpSpPr>
        <p:grpSpPr>
          <a:xfrm>
            <a:off x="5888533" y="3284984"/>
            <a:ext cx="1436675" cy="215444"/>
            <a:chOff x="4369395" y="3284984"/>
            <a:chExt cx="1436675" cy="215444"/>
          </a:xfrm>
        </p:grpSpPr>
        <p:sp>
          <p:nvSpPr>
            <p:cNvPr id="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背景</a:t>
              </a:r>
              <a:endParaRPr lang="zh-CN" altLang="en-US" sz="1400" dirty="0">
                <a:solidFill>
                  <a:schemeClr val="bg1"/>
                </a:solidFill>
                <a:latin typeface="微软雅黑" pitchFamily="34" charset="-122"/>
                <a:ea typeface="微软雅黑" pitchFamily="34" charset="-122"/>
              </a:endParaRPr>
            </a:p>
          </p:txBody>
        </p:sp>
        <p:grpSp>
          <p:nvGrpSpPr>
            <p:cNvPr id="10" name="组合 9"/>
            <p:cNvGrpSpPr/>
            <p:nvPr/>
          </p:nvGrpSpPr>
          <p:grpSpPr>
            <a:xfrm>
              <a:off x="4369395" y="3316401"/>
              <a:ext cx="168551" cy="168551"/>
              <a:chOff x="5005199" y="3717032"/>
              <a:chExt cx="168551" cy="168551"/>
            </a:xfrm>
          </p:grpSpPr>
          <p:sp>
            <p:nvSpPr>
              <p:cNvPr id="11" name="椭圆 10"/>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13" name="组合 12"/>
          <p:cNvGrpSpPr/>
          <p:nvPr/>
        </p:nvGrpSpPr>
        <p:grpSpPr>
          <a:xfrm>
            <a:off x="7253200" y="3284984"/>
            <a:ext cx="1436675" cy="215444"/>
            <a:chOff x="4369395" y="3284984"/>
            <a:chExt cx="1436675" cy="215444"/>
          </a:xfrm>
        </p:grpSpPr>
        <p:sp>
          <p:nvSpPr>
            <p:cNvPr id="1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业务机遇</a:t>
              </a:r>
              <a:endParaRPr lang="zh-CN" altLang="en-US" sz="1400" dirty="0">
                <a:solidFill>
                  <a:schemeClr val="bg1"/>
                </a:solidFill>
                <a:latin typeface="微软雅黑" pitchFamily="34" charset="-122"/>
                <a:ea typeface="微软雅黑" pitchFamily="34" charset="-122"/>
              </a:endParaRPr>
            </a:p>
          </p:txBody>
        </p:sp>
        <p:grpSp>
          <p:nvGrpSpPr>
            <p:cNvPr id="15" name="组合 14"/>
            <p:cNvGrpSpPr/>
            <p:nvPr/>
          </p:nvGrpSpPr>
          <p:grpSpPr>
            <a:xfrm>
              <a:off x="4369395" y="3316401"/>
              <a:ext cx="168551" cy="168551"/>
              <a:chOff x="5005199" y="3717032"/>
              <a:chExt cx="168551" cy="168551"/>
            </a:xfrm>
          </p:grpSpPr>
          <p:sp>
            <p:nvSpPr>
              <p:cNvPr id="16" name="椭圆 15"/>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等腰三角形 1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23" name="组合 22"/>
          <p:cNvGrpSpPr/>
          <p:nvPr/>
        </p:nvGrpSpPr>
        <p:grpSpPr>
          <a:xfrm>
            <a:off x="5885048" y="3573596"/>
            <a:ext cx="1436675" cy="215444"/>
            <a:chOff x="4369395" y="3284984"/>
            <a:chExt cx="1436675" cy="215444"/>
          </a:xfrm>
        </p:grpSpPr>
        <p:sp>
          <p:nvSpPr>
            <p:cNvPr id="2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业务目标</a:t>
              </a:r>
              <a:endParaRPr lang="zh-CN" altLang="en-US" sz="1400" dirty="0">
                <a:solidFill>
                  <a:schemeClr val="bg1"/>
                </a:solidFill>
                <a:latin typeface="微软雅黑" pitchFamily="34" charset="-122"/>
                <a:ea typeface="微软雅黑" pitchFamily="34" charset="-122"/>
              </a:endParaRPr>
            </a:p>
          </p:txBody>
        </p:sp>
        <p:grpSp>
          <p:nvGrpSpPr>
            <p:cNvPr id="25" name="组合 24"/>
            <p:cNvGrpSpPr/>
            <p:nvPr/>
          </p:nvGrpSpPr>
          <p:grpSpPr>
            <a:xfrm>
              <a:off x="4369395" y="3316401"/>
              <a:ext cx="168551" cy="168551"/>
              <a:chOff x="5005199" y="3717032"/>
              <a:chExt cx="168551" cy="168551"/>
            </a:xfrm>
          </p:grpSpPr>
          <p:sp>
            <p:nvSpPr>
              <p:cNvPr id="26" name="椭圆 25"/>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等腰三角形 2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28" name="组合 27"/>
          <p:cNvGrpSpPr/>
          <p:nvPr/>
        </p:nvGrpSpPr>
        <p:grpSpPr>
          <a:xfrm>
            <a:off x="7253200" y="3573016"/>
            <a:ext cx="1436675" cy="215444"/>
            <a:chOff x="4369395" y="3284984"/>
            <a:chExt cx="1436675" cy="215444"/>
          </a:xfrm>
        </p:grpSpPr>
        <p:sp>
          <p:nvSpPr>
            <p:cNvPr id="2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成功的标准</a:t>
              </a:r>
              <a:endParaRPr lang="zh-CN" altLang="en-US" sz="1400" dirty="0">
                <a:solidFill>
                  <a:schemeClr val="bg1"/>
                </a:solidFill>
                <a:latin typeface="微软雅黑" pitchFamily="34" charset="-122"/>
                <a:ea typeface="微软雅黑" pitchFamily="34" charset="-122"/>
              </a:endParaRPr>
            </a:p>
          </p:txBody>
        </p:sp>
        <p:grpSp>
          <p:nvGrpSpPr>
            <p:cNvPr id="30" name="组合 29"/>
            <p:cNvGrpSpPr/>
            <p:nvPr/>
          </p:nvGrpSpPr>
          <p:grpSpPr>
            <a:xfrm>
              <a:off x="4369395" y="3316401"/>
              <a:ext cx="168551" cy="168551"/>
              <a:chOff x="5005199" y="3717032"/>
              <a:chExt cx="168551" cy="168551"/>
            </a:xfrm>
          </p:grpSpPr>
          <p:sp>
            <p:nvSpPr>
              <p:cNvPr id="31" name="椭圆 30"/>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等腰三角形 3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8" name="组合 37"/>
          <p:cNvGrpSpPr/>
          <p:nvPr/>
        </p:nvGrpSpPr>
        <p:grpSpPr>
          <a:xfrm>
            <a:off x="5885048" y="3861628"/>
            <a:ext cx="1436675" cy="215444"/>
            <a:chOff x="4369395" y="3284984"/>
            <a:chExt cx="1436675" cy="215444"/>
          </a:xfrm>
        </p:grpSpPr>
        <p:sp>
          <p:nvSpPr>
            <p:cNvPr id="39"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愿景声明</a:t>
              </a:r>
              <a:endParaRPr lang="zh-CN" altLang="en-US" sz="1400" dirty="0">
                <a:solidFill>
                  <a:schemeClr val="bg1"/>
                </a:solidFill>
                <a:latin typeface="微软雅黑" pitchFamily="34" charset="-122"/>
                <a:ea typeface="微软雅黑" pitchFamily="34" charset="-122"/>
              </a:endParaRPr>
            </a:p>
          </p:txBody>
        </p:sp>
        <p:grpSp>
          <p:nvGrpSpPr>
            <p:cNvPr id="40" name="组合 39"/>
            <p:cNvGrpSpPr/>
            <p:nvPr/>
          </p:nvGrpSpPr>
          <p:grpSpPr>
            <a:xfrm>
              <a:off x="4369395" y="3316401"/>
              <a:ext cx="168551" cy="168551"/>
              <a:chOff x="5005199" y="3717032"/>
              <a:chExt cx="168551" cy="168551"/>
            </a:xfrm>
          </p:grpSpPr>
          <p:sp>
            <p:nvSpPr>
              <p:cNvPr id="41" name="椭圆 40"/>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等腰三角形 4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43" name="组合 42"/>
          <p:cNvGrpSpPr/>
          <p:nvPr/>
        </p:nvGrpSpPr>
        <p:grpSpPr>
          <a:xfrm>
            <a:off x="7253200" y="3861048"/>
            <a:ext cx="1436675" cy="215444"/>
            <a:chOff x="4369395" y="3284984"/>
            <a:chExt cx="1436675" cy="215444"/>
          </a:xfrm>
        </p:grpSpPr>
        <p:sp>
          <p:nvSpPr>
            <p:cNvPr id="4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业务风险</a:t>
              </a:r>
              <a:endParaRPr lang="zh-CN" altLang="en-US" sz="1400" dirty="0">
                <a:solidFill>
                  <a:schemeClr val="bg1"/>
                </a:solidFill>
                <a:latin typeface="微软雅黑" pitchFamily="34" charset="-122"/>
                <a:ea typeface="微软雅黑" pitchFamily="34" charset="-122"/>
              </a:endParaRPr>
            </a:p>
          </p:txBody>
        </p:sp>
        <p:grpSp>
          <p:nvGrpSpPr>
            <p:cNvPr id="45" name="组合 44"/>
            <p:cNvGrpSpPr/>
            <p:nvPr/>
          </p:nvGrpSpPr>
          <p:grpSpPr>
            <a:xfrm>
              <a:off x="4369395" y="3316401"/>
              <a:ext cx="168551" cy="168551"/>
              <a:chOff x="5005199" y="3717032"/>
              <a:chExt cx="168551" cy="168551"/>
            </a:xfrm>
          </p:grpSpPr>
          <p:sp>
            <p:nvSpPr>
              <p:cNvPr id="46" name="椭圆 45"/>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等腰三角形 4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51" name="矩形 50"/>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03</a:t>
            </a:r>
            <a:endParaRPr lang="zh-CN" dirty="0">
              <a:latin typeface="方正兰亭超细黑简体" panose="02000000000000000000" pitchFamily="2" charset="-122"/>
              <a:ea typeface="方正兰亭超细黑简体" panose="02000000000000000000" pitchFamily="2" charset="-122"/>
            </a:endParaRPr>
          </a:p>
        </p:txBody>
      </p:sp>
      <p:sp>
        <p:nvSpPr>
          <p:cNvPr id="56" name="矩形 55"/>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58" name="矩形 57"/>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第一章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61" name="KSO_Shape"/>
          <p:cNvSpPr>
            <a:spLocks/>
          </p:cNvSpPr>
          <p:nvPr/>
        </p:nvSpPr>
        <p:spPr bwMode="auto">
          <a:xfrm>
            <a:off x="334546" y="25460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49" name="组合 48"/>
          <p:cNvGrpSpPr/>
          <p:nvPr/>
        </p:nvGrpSpPr>
        <p:grpSpPr>
          <a:xfrm>
            <a:off x="5883273" y="4143380"/>
            <a:ext cx="1643074" cy="215444"/>
            <a:chOff x="4369395" y="3284984"/>
            <a:chExt cx="1643074" cy="215444"/>
          </a:xfrm>
        </p:grpSpPr>
        <p:sp>
          <p:nvSpPr>
            <p:cNvPr id="50" name="文本框 9"/>
            <p:cNvSpPr txBox="1"/>
            <p:nvPr/>
          </p:nvSpPr>
          <p:spPr>
            <a:xfrm>
              <a:off x="4581935" y="3284984"/>
              <a:ext cx="1430534"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业务假设和依赖</a:t>
              </a:r>
              <a:endParaRPr lang="zh-CN" altLang="en-US" sz="1400" dirty="0">
                <a:solidFill>
                  <a:schemeClr val="bg1"/>
                </a:solidFill>
                <a:latin typeface="微软雅黑" pitchFamily="34" charset="-122"/>
                <a:ea typeface="微软雅黑" pitchFamily="34" charset="-122"/>
              </a:endParaRPr>
            </a:p>
          </p:txBody>
        </p:sp>
        <p:grpSp>
          <p:nvGrpSpPr>
            <p:cNvPr id="62" name="组合 39"/>
            <p:cNvGrpSpPr/>
            <p:nvPr/>
          </p:nvGrpSpPr>
          <p:grpSpPr>
            <a:xfrm>
              <a:off x="4369395" y="3316401"/>
              <a:ext cx="168551" cy="168551"/>
              <a:chOff x="5005199" y="3717032"/>
              <a:chExt cx="168551" cy="168551"/>
            </a:xfrm>
          </p:grpSpPr>
          <p:sp>
            <p:nvSpPr>
              <p:cNvPr id="63" name="椭圆 62"/>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等腰三角形 6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Tree>
    <p:extLst>
      <p:ext uri="{BB962C8B-B14F-4D97-AF65-F5344CB8AC3E}">
        <p14:creationId xmlns:p14="http://schemas.microsoft.com/office/powerpoint/2010/main" xmlns="" val="404005805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4"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4"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1250"/>
                                        <p:tgtEl>
                                          <p:spTgt spid="48"/>
                                        </p:tgtEl>
                                      </p:cBhvr>
                                    </p:animEffect>
                                  </p:childTnLst>
                                </p:cTn>
                              </p:par>
                            </p:childTnLst>
                          </p:cTn>
                        </p:par>
                        <p:par>
                          <p:cTn id="64" fill="hold">
                            <p:stCondLst>
                              <p:cond delay="6750"/>
                            </p:stCondLst>
                            <p:childTnLst>
                              <p:par>
                                <p:cTn id="65" presetID="2" presetClass="entr" presetSubtype="4" fill="hold" nodeType="after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500" fill="hold"/>
                                        <p:tgtEl>
                                          <p:spTgt spid="49"/>
                                        </p:tgtEl>
                                        <p:attrNameLst>
                                          <p:attrName>ppt_x</p:attrName>
                                        </p:attrNameLst>
                                      </p:cBhvr>
                                      <p:tavLst>
                                        <p:tav tm="0">
                                          <p:val>
                                            <p:strVal val="#ppt_x"/>
                                          </p:val>
                                        </p:tav>
                                        <p:tav tm="100000">
                                          <p:val>
                                            <p:strVal val="#ppt_x"/>
                                          </p:val>
                                        </p:tav>
                                      </p:tavLst>
                                    </p:anim>
                                    <p:anim calcmode="lin" valueType="num">
                                      <p:cBhvr additive="base">
                                        <p:cTn id="6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841003" y="202431"/>
            <a:ext cx="2756254"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业务需求</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04</a:t>
            </a:r>
            <a:endParaRPr lang="zh-CN" dirty="0">
              <a:latin typeface="方正兰亭超细黑简体" panose="02000000000000000000" pitchFamily="2" charset="-122"/>
              <a:ea typeface="方正兰亭超细黑简体" panose="02000000000000000000" pitchFamily="2" charset="-122"/>
            </a:endParaRPr>
          </a:p>
        </p:txBody>
      </p:sp>
      <p:sp>
        <p:nvSpPr>
          <p:cNvPr id="14" name="KSO_Shape"/>
          <p:cNvSpPr>
            <a:spLocks/>
          </p:cNvSpPr>
          <p:nvPr/>
        </p:nvSpPr>
        <p:spPr bwMode="auto">
          <a:xfrm>
            <a:off x="334546" y="25460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a:off x="6097588" y="1268760"/>
            <a:ext cx="0" cy="4176464"/>
          </a:xfrm>
          <a:prstGeom prst="line">
            <a:avLst/>
          </a:prstGeom>
          <a:ln>
            <a:solidFill>
              <a:srgbClr val="2F5EB0"/>
            </a:solidFill>
          </a:ln>
          <a:effectLst/>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11175" y="785794"/>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背景</a:t>
            </a:r>
            <a:endParaRPr lang="zh-CN" altLang="en-US" sz="2400" dirty="0">
              <a:solidFill>
                <a:srgbClr val="2F5EB0"/>
              </a:solidFill>
              <a:latin typeface="微软雅黑" pitchFamily="34" charset="-122"/>
              <a:ea typeface="微软雅黑" pitchFamily="34" charset="-122"/>
            </a:endParaRPr>
          </a:p>
        </p:txBody>
      </p:sp>
      <p:sp>
        <p:nvSpPr>
          <p:cNvPr id="65" name="矩形 64"/>
          <p:cNvSpPr/>
          <p:nvPr/>
        </p:nvSpPr>
        <p:spPr>
          <a:xfrm>
            <a:off x="1239803" y="1571612"/>
            <a:ext cx="4071966" cy="3416320"/>
          </a:xfrm>
          <a:prstGeom prst="rect">
            <a:avLst/>
          </a:prstGeom>
        </p:spPr>
        <p:txBody>
          <a:bodyPr wrap="square">
            <a:spAutoFit/>
          </a:bodyPr>
          <a:lstStyle/>
          <a:p>
            <a:r>
              <a:rPr lang="zh-CN" altLang="en-US" dirty="0" smtClean="0">
                <a:latin typeface="微软雅黑" pitchFamily="34" charset="-122"/>
                <a:ea typeface="微软雅黑" pitchFamily="34"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endParaRPr lang="zh-CN" altLang="en-US" dirty="0">
              <a:latin typeface="微软雅黑" pitchFamily="34" charset="-122"/>
              <a:ea typeface="微软雅黑" pitchFamily="34" charset="-122"/>
            </a:endParaRPr>
          </a:p>
        </p:txBody>
      </p:sp>
      <p:sp>
        <p:nvSpPr>
          <p:cNvPr id="66" name="文本框 9"/>
          <p:cNvSpPr txBox="1"/>
          <p:nvPr/>
        </p:nvSpPr>
        <p:spPr>
          <a:xfrm>
            <a:off x="6454777" y="714356"/>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业务机遇</a:t>
            </a:r>
          </a:p>
        </p:txBody>
      </p:sp>
      <p:sp>
        <p:nvSpPr>
          <p:cNvPr id="67" name="矩形 66"/>
          <p:cNvSpPr/>
          <p:nvPr/>
        </p:nvSpPr>
        <p:spPr>
          <a:xfrm>
            <a:off x="7026281" y="1500174"/>
            <a:ext cx="4429156" cy="4247317"/>
          </a:xfrm>
          <a:prstGeom prst="rect">
            <a:avLst/>
          </a:prstGeom>
        </p:spPr>
        <p:txBody>
          <a:bodyPr wrap="square">
            <a:spAutoFit/>
          </a:bodyPr>
          <a:lstStyle/>
          <a:p>
            <a:r>
              <a:rPr lang="zh-CN" altLang="en-US" dirty="0" smtClean="0">
                <a:latin typeface="微软雅黑" pitchFamily="34" charset="-122"/>
                <a:ea typeface="微软雅黑" pitchFamily="34" charset="-122"/>
              </a:rPr>
              <a:t>中国的在线教育市场规模与发达国家相比还有很大差距。中国的在线教育发展还有很大的空间。随着互联网用户的快速增长和国家教育政策的不断扶持，在线教育行业必将持续快速增长，此类教育网站系统也会愈发方便快捷。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fade">
                                      <p:cBhvr>
                                        <p:cTn id="11"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业务需求</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05</a:t>
            </a:r>
            <a:endParaRPr lang="zh-CN" dirty="0">
              <a:latin typeface="方正兰亭超细黑简体" panose="02000000000000000000" pitchFamily="2" charset="-122"/>
              <a:ea typeface="方正兰亭超细黑简体" panose="02000000000000000000" pitchFamily="2" charset="-122"/>
            </a:endParaRPr>
          </a:p>
        </p:txBody>
      </p:sp>
      <p:sp>
        <p:nvSpPr>
          <p:cNvPr id="14" name="KSO_Shape"/>
          <p:cNvSpPr>
            <a:spLocks/>
          </p:cNvSpPr>
          <p:nvPr/>
        </p:nvSpPr>
        <p:spPr bwMode="auto">
          <a:xfrm>
            <a:off x="334546" y="25460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a:off x="6097588" y="1268760"/>
            <a:ext cx="0" cy="4176464"/>
          </a:xfrm>
          <a:prstGeom prst="line">
            <a:avLst/>
          </a:prstGeom>
          <a:ln>
            <a:solidFill>
              <a:srgbClr val="2F5EB0"/>
            </a:solidFill>
          </a:ln>
          <a:effectLst/>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业务目标</a:t>
            </a:r>
            <a:endParaRPr lang="zh-CN" altLang="en-US" sz="2400" dirty="0">
              <a:solidFill>
                <a:srgbClr val="2F5EB0"/>
              </a:solidFill>
              <a:latin typeface="微软雅黑" pitchFamily="34" charset="-122"/>
              <a:ea typeface="微软雅黑" pitchFamily="34" charset="-122"/>
            </a:endParaRPr>
          </a:p>
        </p:txBody>
      </p:sp>
      <p:sp>
        <p:nvSpPr>
          <p:cNvPr id="65" name="矩形 64"/>
          <p:cNvSpPr/>
          <p:nvPr/>
        </p:nvSpPr>
        <p:spPr>
          <a:xfrm>
            <a:off x="1168365" y="2000240"/>
            <a:ext cx="4071966" cy="2951898"/>
          </a:xfrm>
          <a:prstGeom prst="rect">
            <a:avLst/>
          </a:prstGeom>
        </p:spPr>
        <p:txBody>
          <a:bodyPr wrap="square">
            <a:spAutoFit/>
          </a:bodyPr>
          <a:lstStyle/>
          <a:p>
            <a:pPr>
              <a:lnSpc>
                <a:spcPct val="150000"/>
              </a:lnSpc>
            </a:pPr>
            <a:r>
              <a:rPr lang="en-US" dirty="0" smtClean="0">
                <a:latin typeface="微软雅黑" pitchFamily="34" charset="-122"/>
                <a:ea typeface="微软雅黑" pitchFamily="34" charset="-122"/>
              </a:rPr>
              <a:t>BO-1</a:t>
            </a:r>
            <a:r>
              <a:rPr lang="zh-CN" altLang="en-US" dirty="0" smtClean="0">
                <a:latin typeface="微软雅黑" pitchFamily="34" charset="-122"/>
                <a:ea typeface="微软雅黑" pitchFamily="34" charset="-122"/>
              </a:rPr>
              <a:t>：在初始发布之后的</a:t>
            </a:r>
            <a:r>
              <a:rPr lang="en-US"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个月内，使至少</a:t>
            </a:r>
            <a:r>
              <a:rPr lang="en-US" dirty="0" smtClean="0">
                <a:latin typeface="微软雅黑" pitchFamily="34" charset="-122"/>
                <a:ea typeface="微软雅黑" pitchFamily="34" charset="-122"/>
              </a:rPr>
              <a:t>200</a:t>
            </a:r>
            <a:r>
              <a:rPr lang="zh-CN" altLang="en-US" dirty="0" smtClean="0">
                <a:latin typeface="微软雅黑" pitchFamily="34" charset="-122"/>
                <a:ea typeface="微软雅黑" pitchFamily="34" charset="-122"/>
              </a:rPr>
              <a:t>人可同时登陆。</a:t>
            </a:r>
          </a:p>
          <a:p>
            <a:pPr>
              <a:lnSpc>
                <a:spcPct val="150000"/>
              </a:lnSpc>
            </a:pPr>
            <a:r>
              <a:rPr lang="en-US" dirty="0" smtClean="0">
                <a:latin typeface="微软雅黑" pitchFamily="34" charset="-122"/>
                <a:ea typeface="微软雅黑" pitchFamily="34" charset="-122"/>
              </a:rPr>
              <a:t>BO-2</a:t>
            </a:r>
            <a:r>
              <a:rPr lang="zh-CN" altLang="en-US" dirty="0" smtClean="0">
                <a:latin typeface="微软雅黑" pitchFamily="34" charset="-122"/>
                <a:ea typeface="微软雅黑" pitchFamily="34" charset="-122"/>
              </a:rPr>
              <a:t>：在初始发布之后的</a:t>
            </a:r>
            <a:r>
              <a:rPr lang="en-US"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个月内，使至少</a:t>
            </a:r>
            <a:r>
              <a:rPr lang="en-US" dirty="0" smtClean="0">
                <a:latin typeface="微软雅黑" pitchFamily="34" charset="-122"/>
                <a:ea typeface="微软雅黑" pitchFamily="34" charset="-122"/>
              </a:rPr>
              <a:t>200</a:t>
            </a:r>
            <a:r>
              <a:rPr lang="zh-CN" altLang="en-US" dirty="0" smtClean="0">
                <a:latin typeface="微软雅黑" pitchFamily="34" charset="-122"/>
                <a:ea typeface="微软雅黑" pitchFamily="34" charset="-122"/>
              </a:rPr>
              <a:t>人同时访问的响应时间不超过</a:t>
            </a:r>
            <a:r>
              <a:rPr lang="en-US" dirty="0" smtClean="0">
                <a:latin typeface="微软雅黑" pitchFamily="34" charset="-122"/>
                <a:ea typeface="微软雅黑" pitchFamily="34" charset="-122"/>
              </a:rPr>
              <a:t>0.1s</a:t>
            </a:r>
            <a:r>
              <a:rPr lang="zh-CN" altLang="en-US" dirty="0" smtClean="0">
                <a:latin typeface="微软雅黑" pitchFamily="34" charset="-122"/>
                <a:ea typeface="微软雅黑" pitchFamily="34" charset="-122"/>
              </a:rPr>
              <a:t>。</a:t>
            </a:r>
          </a:p>
          <a:p>
            <a:pPr>
              <a:lnSpc>
                <a:spcPct val="150000"/>
              </a:lnSpc>
            </a:pPr>
            <a:r>
              <a:rPr lang="en-US" dirty="0" smtClean="0">
                <a:latin typeface="微软雅黑" pitchFamily="34" charset="-122"/>
                <a:ea typeface="微软雅黑" pitchFamily="34" charset="-122"/>
              </a:rPr>
              <a:t>BO-3</a:t>
            </a:r>
            <a:r>
              <a:rPr lang="zh-CN" altLang="en-US" dirty="0" smtClean="0">
                <a:latin typeface="微软雅黑" pitchFamily="34" charset="-122"/>
                <a:ea typeface="微软雅黑" pitchFamily="34" charset="-122"/>
              </a:rPr>
              <a:t>：在初始发布之后的</a:t>
            </a:r>
            <a:r>
              <a:rPr lang="en-US"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个月内，使至少</a:t>
            </a:r>
            <a:r>
              <a:rPr lang="en-US" dirty="0" smtClean="0">
                <a:latin typeface="微软雅黑" pitchFamily="34" charset="-122"/>
                <a:ea typeface="微软雅黑" pitchFamily="34" charset="-122"/>
              </a:rPr>
              <a:t>10000</a:t>
            </a:r>
            <a:r>
              <a:rPr lang="zh-CN" altLang="en-US" dirty="0" smtClean="0">
                <a:latin typeface="微软雅黑" pitchFamily="34" charset="-122"/>
                <a:ea typeface="微软雅黑" pitchFamily="34" charset="-122"/>
              </a:rPr>
              <a:t>人访问该网站。</a:t>
            </a:r>
            <a:endParaRPr lang="zh-CN" altLang="en-US" dirty="0">
              <a:latin typeface="微软雅黑" pitchFamily="34" charset="-122"/>
              <a:ea typeface="微软雅黑" pitchFamily="34" charset="-122"/>
            </a:endParaRPr>
          </a:p>
        </p:txBody>
      </p:sp>
      <p:sp>
        <p:nvSpPr>
          <p:cNvPr id="66" name="文本框 9"/>
          <p:cNvSpPr txBox="1"/>
          <p:nvPr/>
        </p:nvSpPr>
        <p:spPr>
          <a:xfrm>
            <a:off x="6454777" y="857232"/>
            <a:ext cx="2143140" cy="438582"/>
          </a:xfrm>
          <a:prstGeom prst="rect">
            <a:avLst/>
          </a:prstGeom>
          <a:noFill/>
        </p:spPr>
        <p:txBody>
          <a:bodyPr wrap="square" lIns="68580" tIns="34290" rIns="68580" bIns="34290" rtlCol="0">
            <a:spAutoFit/>
          </a:bodyPr>
          <a:lstStyle/>
          <a:p>
            <a:r>
              <a:rPr lang="zh-CN" altLang="en-US" sz="2400" dirty="0" smtClean="0">
                <a:solidFill>
                  <a:srgbClr val="2F5EB0"/>
                </a:solidFill>
                <a:latin typeface="微软雅黑" pitchFamily="34" charset="-122"/>
                <a:ea typeface="微软雅黑" pitchFamily="34" charset="-122"/>
              </a:rPr>
              <a:t>成功的标准</a:t>
            </a:r>
            <a:endParaRPr lang="zh-CN" altLang="en-US" sz="2400" dirty="0">
              <a:solidFill>
                <a:srgbClr val="2F5EB0"/>
              </a:solidFill>
              <a:latin typeface="微软雅黑" pitchFamily="34" charset="-122"/>
              <a:ea typeface="微软雅黑" pitchFamily="34" charset="-122"/>
            </a:endParaRPr>
          </a:p>
        </p:txBody>
      </p:sp>
      <p:sp>
        <p:nvSpPr>
          <p:cNvPr id="67" name="矩形 66"/>
          <p:cNvSpPr/>
          <p:nvPr/>
        </p:nvSpPr>
        <p:spPr>
          <a:xfrm>
            <a:off x="6954843" y="2500306"/>
            <a:ext cx="4429156" cy="2031325"/>
          </a:xfrm>
          <a:prstGeom prst="rect">
            <a:avLst/>
          </a:prstGeom>
        </p:spPr>
        <p:txBody>
          <a:bodyPr wrap="square">
            <a:spAutoFit/>
          </a:bodyPr>
          <a:lstStyle/>
          <a:p>
            <a:pPr>
              <a:lnSpc>
                <a:spcPct val="150000"/>
              </a:lnSpc>
            </a:pPr>
            <a:r>
              <a:rPr lang="en-US" dirty="0" smtClean="0">
                <a:latin typeface="微软雅黑" pitchFamily="34" charset="-122"/>
                <a:ea typeface="微软雅黑" pitchFamily="34" charset="-122"/>
              </a:rPr>
              <a:t>SM-1</a:t>
            </a:r>
            <a:r>
              <a:rPr lang="zh-CN" altLang="en-US" dirty="0" smtClean="0">
                <a:latin typeface="微软雅黑" pitchFamily="34" charset="-122"/>
                <a:ea typeface="微软雅黑" pitchFamily="34" charset="-122"/>
              </a:rPr>
              <a:t>：在初始发布之后的</a:t>
            </a:r>
            <a:r>
              <a:rPr lang="en-US"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个月内，网页的平均评分高于</a:t>
            </a:r>
            <a:r>
              <a:rPr lang="en-US" dirty="0" smtClean="0">
                <a:latin typeface="微软雅黑" pitchFamily="34" charset="-122"/>
                <a:ea typeface="微软雅黑" pitchFamily="34" charset="-122"/>
              </a:rPr>
              <a:t>8.0</a:t>
            </a:r>
            <a:r>
              <a:rPr lang="zh-CN" altLang="en-US" dirty="0" smtClean="0">
                <a:latin typeface="微软雅黑" pitchFamily="34" charset="-122"/>
                <a:ea typeface="微软雅黑" pitchFamily="34" charset="-122"/>
              </a:rPr>
              <a:t>。</a:t>
            </a:r>
          </a:p>
          <a:p>
            <a:pPr>
              <a:lnSpc>
                <a:spcPct val="150000"/>
              </a:lnSpc>
            </a:pPr>
            <a:r>
              <a:rPr lang="en-US" dirty="0" smtClean="0">
                <a:latin typeface="微软雅黑" pitchFamily="34" charset="-122"/>
                <a:ea typeface="微软雅黑" pitchFamily="34" charset="-122"/>
              </a:rPr>
              <a:t>SM-2</a:t>
            </a:r>
            <a:r>
              <a:rPr lang="zh-CN" altLang="en-US" dirty="0" smtClean="0">
                <a:latin typeface="微软雅黑" pitchFamily="34" charset="-122"/>
                <a:ea typeface="微软雅黑" pitchFamily="34" charset="-122"/>
              </a:rPr>
              <a:t>：在初始发布之后的</a:t>
            </a:r>
            <a:r>
              <a:rPr lang="en-US"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个月内，有</a:t>
            </a:r>
            <a:r>
              <a:rPr lang="en-US" dirty="0" smtClean="0">
                <a:latin typeface="微软雅黑" pitchFamily="34" charset="-122"/>
                <a:ea typeface="微软雅黑" pitchFamily="34" charset="-122"/>
              </a:rPr>
              <a:t>75%</a:t>
            </a:r>
            <a:r>
              <a:rPr lang="zh-CN" altLang="en-US" dirty="0" smtClean="0">
                <a:latin typeface="微软雅黑" pitchFamily="34" charset="-122"/>
                <a:ea typeface="微软雅黑" pitchFamily="34" charset="-122"/>
              </a:rPr>
              <a:t>的访客每周至少访问一次该网页。</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fade">
                                      <p:cBhvr>
                                        <p:cTn id="11"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4" name="矩形 3"/>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业务需求</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06</a:t>
            </a:r>
            <a:endParaRPr lang="zh-CN" dirty="0">
              <a:latin typeface="方正兰亭超细黑简体" panose="02000000000000000000" pitchFamily="2" charset="-122"/>
              <a:ea typeface="方正兰亭超细黑简体" panose="02000000000000000000" pitchFamily="2" charset="-122"/>
            </a:endParaRPr>
          </a:p>
        </p:txBody>
      </p:sp>
      <p:sp>
        <p:nvSpPr>
          <p:cNvPr id="14" name="KSO_Shape"/>
          <p:cNvSpPr>
            <a:spLocks/>
          </p:cNvSpPr>
          <p:nvPr/>
        </p:nvSpPr>
        <p:spPr bwMode="auto">
          <a:xfrm>
            <a:off x="334546" y="254607"/>
            <a:ext cx="292833" cy="22206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a:off x="6097588" y="1268760"/>
            <a:ext cx="0" cy="4176464"/>
          </a:xfrm>
          <a:prstGeom prst="line">
            <a:avLst/>
          </a:prstGeom>
          <a:ln>
            <a:solidFill>
              <a:srgbClr val="2F5EB0"/>
            </a:solidFill>
          </a:ln>
          <a:effectLst/>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愿景声明</a:t>
            </a:r>
            <a:endParaRPr lang="zh-CN" altLang="en-US" sz="2400" dirty="0">
              <a:solidFill>
                <a:srgbClr val="2F5EB0"/>
              </a:solidFill>
              <a:latin typeface="微软雅黑" pitchFamily="34" charset="-122"/>
              <a:ea typeface="微软雅黑" pitchFamily="34" charset="-122"/>
            </a:endParaRPr>
          </a:p>
        </p:txBody>
      </p:sp>
      <p:sp>
        <p:nvSpPr>
          <p:cNvPr id="65" name="矩形 64"/>
          <p:cNvSpPr/>
          <p:nvPr/>
        </p:nvSpPr>
        <p:spPr>
          <a:xfrm>
            <a:off x="1096927" y="1857364"/>
            <a:ext cx="4071966" cy="3416320"/>
          </a:xfrm>
          <a:prstGeom prst="rect">
            <a:avLst/>
          </a:prstGeom>
        </p:spPr>
        <p:txBody>
          <a:bodyPr wrap="square">
            <a:spAutoFit/>
          </a:bodyPr>
          <a:lstStyle/>
          <a:p>
            <a:r>
              <a:rPr lang="zh-CN" altLang="en-US" dirty="0" smtClean="0">
                <a:latin typeface="微软雅黑" pitchFamily="34" charset="-122"/>
                <a:ea typeface="微软雅黑" pitchFamily="34" charset="-122"/>
              </a:rPr>
              <a:t>“软件工程教学、学习、交流网站”是软件工程相关课程教学和学习的辅助工具，方便为教师得到学生对上课效果的反馈并可以及时地调整，方便教师点评学生作业；方便学生得到教学资源，反馈对该课的意见，提出疑问并得到教师的答复；为学生提供交流的平台，互相讨论，互相学习，共同进步；能够使对该课程感兴趣的学生了解软件工程各个子领域的发展情况以及教师的情况。该网站推动项目管理</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需求工程</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对象建模等软件工程学科的发展。</a:t>
            </a:r>
            <a:endParaRPr lang="zh-CN" altLang="en-US" dirty="0">
              <a:latin typeface="微软雅黑" pitchFamily="34" charset="-122"/>
              <a:ea typeface="微软雅黑" pitchFamily="34" charset="-122"/>
            </a:endParaRPr>
          </a:p>
        </p:txBody>
      </p:sp>
      <p:sp>
        <p:nvSpPr>
          <p:cNvPr id="66" name="文本框 9"/>
          <p:cNvSpPr txBox="1"/>
          <p:nvPr/>
        </p:nvSpPr>
        <p:spPr>
          <a:xfrm>
            <a:off x="6454777" y="857232"/>
            <a:ext cx="2143140" cy="438582"/>
          </a:xfrm>
          <a:prstGeom prst="rect">
            <a:avLst/>
          </a:prstGeom>
          <a:noFill/>
        </p:spPr>
        <p:txBody>
          <a:bodyPr wrap="square" lIns="68580" tIns="34290" rIns="68580" bIns="34290" rtlCol="0">
            <a:spAutoFit/>
          </a:bodyPr>
          <a:lstStyle/>
          <a:p>
            <a:r>
              <a:rPr lang="zh-CN" altLang="en-US" sz="2400" dirty="0" smtClean="0">
                <a:solidFill>
                  <a:srgbClr val="2F5EB0"/>
                </a:solidFill>
                <a:latin typeface="微软雅黑" pitchFamily="34" charset="-122"/>
                <a:ea typeface="微软雅黑" pitchFamily="34" charset="-122"/>
              </a:rPr>
              <a:t>业务风险</a:t>
            </a:r>
            <a:endParaRPr lang="zh-CN" altLang="en-US" sz="2400" dirty="0">
              <a:solidFill>
                <a:srgbClr val="2F5EB0"/>
              </a:solidFill>
              <a:latin typeface="微软雅黑" pitchFamily="34" charset="-122"/>
              <a:ea typeface="微软雅黑" pitchFamily="34" charset="-122"/>
            </a:endParaRPr>
          </a:p>
        </p:txBody>
      </p:sp>
      <p:sp>
        <p:nvSpPr>
          <p:cNvPr id="67" name="矩形 66"/>
          <p:cNvSpPr/>
          <p:nvPr/>
        </p:nvSpPr>
        <p:spPr>
          <a:xfrm>
            <a:off x="6954843" y="1500174"/>
            <a:ext cx="4429156" cy="2308324"/>
          </a:xfrm>
          <a:prstGeom prst="rect">
            <a:avLst/>
          </a:prstGeom>
        </p:spPr>
        <p:txBody>
          <a:bodyPr wrap="square">
            <a:spAutoFit/>
          </a:bodyPr>
          <a:lstStyle/>
          <a:p>
            <a:r>
              <a:rPr lang="en-US" dirty="0" smtClean="0">
                <a:latin typeface="微软雅黑" pitchFamily="34" charset="-122"/>
                <a:ea typeface="微软雅黑" pitchFamily="34" charset="-122"/>
              </a:rPr>
              <a:t>RI-1</a:t>
            </a:r>
            <a:r>
              <a:rPr lang="zh-CN" altLang="en-US" dirty="0" smtClean="0">
                <a:latin typeface="微软雅黑" pitchFamily="34" charset="-122"/>
                <a:ea typeface="微软雅黑" pitchFamily="34" charset="-122"/>
              </a:rPr>
              <a:t>：同类教学辅助网站较多，市场竞争激烈。</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概率</a:t>
            </a:r>
            <a:r>
              <a:rPr lang="en-US" dirty="0" smtClean="0">
                <a:latin typeface="微软雅黑" pitchFamily="34" charset="-122"/>
                <a:ea typeface="微软雅黑" pitchFamily="34" charset="-122"/>
              </a:rPr>
              <a:t>=0.8</a:t>
            </a:r>
            <a:r>
              <a:rPr lang="zh-CN" altLang="en-US" dirty="0" smtClean="0">
                <a:latin typeface="微软雅黑" pitchFamily="34" charset="-122"/>
                <a:ea typeface="微软雅黑" pitchFamily="34" charset="-122"/>
              </a:rPr>
              <a:t>；影响</a:t>
            </a:r>
            <a:r>
              <a:rPr lang="en-US" dirty="0" smtClean="0">
                <a:latin typeface="微软雅黑" pitchFamily="34" charset="-122"/>
                <a:ea typeface="微软雅黑" pitchFamily="34" charset="-122"/>
              </a:rPr>
              <a:t>=5)</a:t>
            </a:r>
            <a:endParaRPr lang="zh-CN" altLang="en-US" dirty="0" smtClean="0">
              <a:latin typeface="微软雅黑" pitchFamily="34" charset="-122"/>
              <a:ea typeface="微软雅黑" pitchFamily="34" charset="-122"/>
            </a:endParaRPr>
          </a:p>
          <a:p>
            <a:r>
              <a:rPr lang="en-US" dirty="0" smtClean="0">
                <a:latin typeface="微软雅黑" pitchFamily="34" charset="-122"/>
                <a:ea typeface="微软雅黑" pitchFamily="34" charset="-122"/>
              </a:rPr>
              <a:t>RI-2</a:t>
            </a:r>
            <a:r>
              <a:rPr lang="zh-CN" altLang="en-US" dirty="0" smtClean="0">
                <a:latin typeface="微软雅黑" pitchFamily="34" charset="-122"/>
                <a:ea typeface="微软雅黑" pitchFamily="34" charset="-122"/>
              </a:rPr>
              <a:t>：在开学之后，已有其他类似网站的前提下，发布该网站，时间不合适引发的风险。</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概率</a:t>
            </a:r>
            <a:r>
              <a:rPr lang="en-US" dirty="0" smtClean="0">
                <a:latin typeface="微软雅黑" pitchFamily="34" charset="-122"/>
                <a:ea typeface="微软雅黑" pitchFamily="34" charset="-122"/>
              </a:rPr>
              <a:t>=0.5</a:t>
            </a:r>
            <a:r>
              <a:rPr lang="zh-CN" altLang="en-US" dirty="0" smtClean="0">
                <a:latin typeface="微软雅黑" pitchFamily="34" charset="-122"/>
                <a:ea typeface="微软雅黑" pitchFamily="34" charset="-122"/>
              </a:rPr>
              <a:t>；影响</a:t>
            </a:r>
            <a:r>
              <a:rPr lang="en-US" dirty="0" smtClean="0">
                <a:latin typeface="微软雅黑" pitchFamily="34" charset="-122"/>
                <a:ea typeface="微软雅黑" pitchFamily="34" charset="-122"/>
              </a:rPr>
              <a:t>=3)</a:t>
            </a:r>
            <a:endParaRPr lang="zh-CN" altLang="en-US" dirty="0" smtClean="0">
              <a:latin typeface="微软雅黑" pitchFamily="34" charset="-122"/>
              <a:ea typeface="微软雅黑" pitchFamily="34" charset="-122"/>
            </a:endParaRPr>
          </a:p>
          <a:p>
            <a:r>
              <a:rPr lang="en-US" dirty="0" smtClean="0">
                <a:latin typeface="微软雅黑" pitchFamily="34" charset="-122"/>
                <a:ea typeface="微软雅黑" pitchFamily="34" charset="-122"/>
              </a:rPr>
              <a:t>RI-3</a:t>
            </a:r>
            <a:r>
              <a:rPr lang="zh-CN" altLang="en-US" dirty="0" smtClean="0">
                <a:latin typeface="微软雅黑" pitchFamily="34" charset="-122"/>
                <a:ea typeface="微软雅黑" pitchFamily="34" charset="-122"/>
              </a:rPr>
              <a:t>：网站响应时间过长，导致用户无法接受导致的风险。</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概率</a:t>
            </a:r>
            <a:r>
              <a:rPr lang="en-US" dirty="0" smtClean="0">
                <a:latin typeface="微软雅黑" pitchFamily="34" charset="-122"/>
                <a:ea typeface="微软雅黑" pitchFamily="34" charset="-122"/>
              </a:rPr>
              <a:t>=0.3</a:t>
            </a:r>
            <a:r>
              <a:rPr lang="zh-CN" altLang="en-US" dirty="0" smtClean="0">
                <a:latin typeface="微软雅黑" pitchFamily="34" charset="-122"/>
                <a:ea typeface="微软雅黑" pitchFamily="34" charset="-122"/>
              </a:rPr>
              <a:t>；影响</a:t>
            </a:r>
            <a:r>
              <a:rPr lang="en-US" dirty="0" smtClean="0">
                <a:latin typeface="微软雅黑" pitchFamily="34" charset="-122"/>
                <a:ea typeface="微软雅黑" pitchFamily="34" charset="-122"/>
              </a:rPr>
              <a:t>=8)</a:t>
            </a:r>
            <a:endParaRPr lang="zh-CN" altLang="en-US"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9" name="文本框 9"/>
          <p:cNvSpPr txBox="1"/>
          <p:nvPr/>
        </p:nvSpPr>
        <p:spPr>
          <a:xfrm>
            <a:off x="6526215" y="3643314"/>
            <a:ext cx="2786082" cy="807913"/>
          </a:xfrm>
          <a:prstGeom prst="rect">
            <a:avLst/>
          </a:prstGeom>
          <a:noFill/>
        </p:spPr>
        <p:txBody>
          <a:bodyPr wrap="square" lIns="68580" tIns="34290" rIns="68580" bIns="34290" rtlCol="0">
            <a:spAutoFit/>
          </a:bodyPr>
          <a:lstStyle/>
          <a:p>
            <a:r>
              <a:rPr lang="zh-CN" altLang="en-US" sz="2400" dirty="0" smtClean="0">
                <a:solidFill>
                  <a:srgbClr val="2F5EB0"/>
                </a:solidFill>
                <a:latin typeface="微软雅黑" pitchFamily="34" charset="-122"/>
                <a:ea typeface="微软雅黑" pitchFamily="34" charset="-122"/>
              </a:rPr>
              <a:t>业务假设和依赖</a:t>
            </a:r>
          </a:p>
          <a:p>
            <a:endParaRPr lang="zh-CN" altLang="en-US" sz="2400" dirty="0">
              <a:solidFill>
                <a:srgbClr val="2F5EB0"/>
              </a:solidFill>
              <a:latin typeface="微软雅黑" pitchFamily="34" charset="-122"/>
              <a:ea typeface="微软雅黑" pitchFamily="34" charset="-122"/>
            </a:endParaRPr>
          </a:p>
        </p:txBody>
      </p:sp>
      <p:sp>
        <p:nvSpPr>
          <p:cNvPr id="20" name="矩形 19"/>
          <p:cNvSpPr/>
          <p:nvPr/>
        </p:nvSpPr>
        <p:spPr>
          <a:xfrm>
            <a:off x="6954843" y="4214818"/>
            <a:ext cx="4429156" cy="1754326"/>
          </a:xfrm>
          <a:prstGeom prst="rect">
            <a:avLst/>
          </a:prstGeom>
        </p:spPr>
        <p:txBody>
          <a:bodyPr wrap="square">
            <a:spAutoFit/>
          </a:bodyPr>
          <a:lstStyle/>
          <a:p>
            <a:r>
              <a:rPr lang="en-US" dirty="0" smtClean="0">
                <a:latin typeface="微软雅黑" pitchFamily="34" charset="-122"/>
                <a:ea typeface="微软雅黑" pitchFamily="34" charset="-122"/>
              </a:rPr>
              <a:t>AS-1</a:t>
            </a:r>
            <a:r>
              <a:rPr lang="zh-CN" altLang="en-US" dirty="0" smtClean="0">
                <a:latin typeface="微软雅黑" pitchFamily="34" charset="-122"/>
                <a:ea typeface="微软雅黑" pitchFamily="34" charset="-122"/>
              </a:rPr>
              <a:t>：网站为老师和学生提供教学平台，方便交流与学习。</a:t>
            </a:r>
          </a:p>
          <a:p>
            <a:r>
              <a:rPr lang="en-US" dirty="0" smtClean="0">
                <a:latin typeface="微软雅黑" pitchFamily="34" charset="-122"/>
                <a:ea typeface="微软雅黑" pitchFamily="34" charset="-122"/>
              </a:rPr>
              <a:t>AS-2</a:t>
            </a:r>
            <a:r>
              <a:rPr lang="zh-CN" altLang="en-US" dirty="0" smtClean="0">
                <a:latin typeface="微软雅黑" pitchFamily="34" charset="-122"/>
                <a:ea typeface="微软雅黑" pitchFamily="34" charset="-122"/>
              </a:rPr>
              <a:t>：网站可以处理响应，并且使平均响应时间不超过</a:t>
            </a:r>
            <a:r>
              <a:rPr lang="en-US" dirty="0" smtClean="0">
                <a:latin typeface="微软雅黑" pitchFamily="34" charset="-122"/>
                <a:ea typeface="微软雅黑" pitchFamily="34" charset="-122"/>
              </a:rPr>
              <a:t>0.1s</a:t>
            </a:r>
            <a:r>
              <a:rPr lang="zh-CN" altLang="en-US" dirty="0" smtClean="0">
                <a:latin typeface="微软雅黑" pitchFamily="34" charset="-122"/>
                <a:ea typeface="微软雅黑" pitchFamily="34" charset="-122"/>
              </a:rPr>
              <a:t>。</a:t>
            </a:r>
          </a:p>
          <a:p>
            <a:r>
              <a:rPr lang="en-US" dirty="0" smtClean="0">
                <a:latin typeface="微软雅黑" pitchFamily="34" charset="-122"/>
                <a:ea typeface="微软雅黑" pitchFamily="34" charset="-122"/>
              </a:rPr>
              <a:t>AS-3</a:t>
            </a:r>
            <a:r>
              <a:rPr lang="zh-CN" altLang="en-US" dirty="0" smtClean="0">
                <a:latin typeface="微软雅黑" pitchFamily="34" charset="-122"/>
                <a:ea typeface="微软雅黑" pitchFamily="34" charset="-122"/>
              </a:rPr>
              <a:t>：每天至少有</a:t>
            </a:r>
            <a:r>
              <a:rPr lang="en-US"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名用户访问该网站。</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fade">
                                      <p:cBhvr>
                                        <p:cTn id="11"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07</a:t>
            </a:r>
            <a:endParaRPr lang="zh-CN" dirty="0">
              <a:latin typeface="方正兰亭超细黑简体" panose="02000000000000000000" pitchFamily="2" charset="-122"/>
              <a:ea typeface="方正兰亭超细黑简体" panose="02000000000000000000" pitchFamily="2" charset="-122"/>
            </a:endParaRPr>
          </a:p>
        </p:txBody>
      </p:sp>
      <p:sp>
        <p:nvSpPr>
          <p:cNvPr id="15" name="矩形 14"/>
          <p:cNvSpPr/>
          <p:nvPr/>
        </p:nvSpPr>
        <p:spPr>
          <a:xfrm>
            <a:off x="-95100" y="2132856"/>
            <a:ext cx="12290276" cy="2520280"/>
          </a:xfrm>
          <a:prstGeom prst="rect">
            <a:avLst/>
          </a:prstGeom>
          <a:solidFill>
            <a:srgbClr val="2F5EB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p:cNvSpPr>
          <p:nvPr/>
        </p:nvSpPr>
        <p:spPr bwMode="auto">
          <a:xfrm>
            <a:off x="4300872" y="2859245"/>
            <a:ext cx="1183990" cy="10675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p:nvPr/>
        </p:nvCxnSpPr>
        <p:spPr>
          <a:xfrm>
            <a:off x="5669024" y="2787237"/>
            <a:ext cx="0" cy="1289835"/>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6014256" y="2636912"/>
            <a:ext cx="2103040" cy="438582"/>
          </a:xfrm>
          <a:prstGeom prst="rect">
            <a:avLst/>
          </a:prstGeom>
          <a:noFill/>
        </p:spPr>
        <p:txBody>
          <a:bodyPr wrap="square" lIns="68580" tIns="34290" rIns="68580" bIns="34290" rtlCol="0">
            <a:spAutoFit/>
          </a:bodyPr>
          <a:lstStyle/>
          <a:p>
            <a:pPr marL="0" lvl="1" algn="ctr"/>
            <a:r>
              <a:rPr lang="zh-CN" altLang="en-US" sz="2400" dirty="0" smtClean="0">
                <a:latin typeface="微软雅黑" pitchFamily="34" charset="-122"/>
                <a:ea typeface="微软雅黑" pitchFamily="34" charset="-122"/>
              </a:rPr>
              <a:t>范围和限制</a:t>
            </a:r>
            <a:endParaRPr lang="zh-CN" altLang="en-US" sz="2400" dirty="0">
              <a:solidFill>
                <a:schemeClr val="bg1"/>
              </a:solidFill>
              <a:latin typeface="微软雅黑" pitchFamily="34" charset="-122"/>
              <a:ea typeface="微软雅黑" pitchFamily="34" charset="-122"/>
            </a:endParaRPr>
          </a:p>
        </p:txBody>
      </p:sp>
      <p:grpSp>
        <p:nvGrpSpPr>
          <p:cNvPr id="20" name="组合 19"/>
          <p:cNvGrpSpPr/>
          <p:nvPr/>
        </p:nvGrpSpPr>
        <p:grpSpPr>
          <a:xfrm>
            <a:off x="5888533" y="3284984"/>
            <a:ext cx="1436675" cy="215444"/>
            <a:chOff x="4369395" y="3284984"/>
            <a:chExt cx="1436675" cy="215444"/>
          </a:xfrm>
        </p:grpSpPr>
        <p:sp>
          <p:nvSpPr>
            <p:cNvPr id="2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主要特性</a:t>
              </a:r>
              <a:endParaRPr lang="zh-CN" altLang="en-US" sz="1400" dirty="0">
                <a:solidFill>
                  <a:schemeClr val="bg1"/>
                </a:solidFill>
                <a:latin typeface="微软雅黑" pitchFamily="34" charset="-122"/>
                <a:ea typeface="微软雅黑" pitchFamily="34" charset="-122"/>
              </a:endParaRPr>
            </a:p>
          </p:txBody>
        </p:sp>
        <p:grpSp>
          <p:nvGrpSpPr>
            <p:cNvPr id="22" name="组合 21"/>
            <p:cNvGrpSpPr/>
            <p:nvPr/>
          </p:nvGrpSpPr>
          <p:grpSpPr>
            <a:xfrm>
              <a:off x="4369395" y="3316401"/>
              <a:ext cx="168551" cy="168551"/>
              <a:chOff x="5005199" y="3717032"/>
              <a:chExt cx="168551" cy="168551"/>
            </a:xfrm>
          </p:grpSpPr>
          <p:sp>
            <p:nvSpPr>
              <p:cNvPr id="23" name="椭圆 22"/>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等腰三角形 2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25" name="组合 24"/>
          <p:cNvGrpSpPr/>
          <p:nvPr/>
        </p:nvGrpSpPr>
        <p:grpSpPr>
          <a:xfrm>
            <a:off x="7253200" y="3293770"/>
            <a:ext cx="2559163" cy="215444"/>
            <a:chOff x="4369395" y="3284984"/>
            <a:chExt cx="2559163" cy="215444"/>
          </a:xfrm>
        </p:grpSpPr>
        <p:sp>
          <p:nvSpPr>
            <p:cNvPr id="26" name="文本框 9"/>
            <p:cNvSpPr txBox="1"/>
            <p:nvPr/>
          </p:nvSpPr>
          <p:spPr>
            <a:xfrm>
              <a:off x="4581935" y="3284984"/>
              <a:ext cx="2346623" cy="215444"/>
            </a:xfrm>
            <a:prstGeom prst="rect">
              <a:avLst/>
            </a:prstGeom>
            <a:noFill/>
          </p:spPr>
          <p:txBody>
            <a:bodyPr wrap="square" lIns="0" tIns="0" rIns="0" bIns="0" rtlCol="0">
              <a:spAutoFit/>
            </a:bodyPr>
            <a:lstStyle/>
            <a:p>
              <a:r>
                <a:rPr lang="zh-CN" altLang="en-US" sz="1400" dirty="0" smtClean="0">
                  <a:solidFill>
                    <a:schemeClr val="bg1"/>
                  </a:solidFill>
                  <a:latin typeface="微软雅黑" pitchFamily="34" charset="-122"/>
                  <a:ea typeface="微软雅黑" pitchFamily="34" charset="-122"/>
                </a:rPr>
                <a:t>初始与后续版本的范围</a:t>
              </a:r>
              <a:endParaRPr lang="zh-CN" altLang="en-US" sz="1400" dirty="0">
                <a:solidFill>
                  <a:schemeClr val="bg1"/>
                </a:solidFill>
                <a:latin typeface="微软雅黑" pitchFamily="34" charset="-122"/>
                <a:ea typeface="微软雅黑" pitchFamily="34" charset="-122"/>
              </a:endParaRPr>
            </a:p>
          </p:txBody>
        </p:sp>
        <p:grpSp>
          <p:nvGrpSpPr>
            <p:cNvPr id="27" name="组合 26"/>
            <p:cNvGrpSpPr/>
            <p:nvPr/>
          </p:nvGrpSpPr>
          <p:grpSpPr>
            <a:xfrm>
              <a:off x="4369395" y="3316401"/>
              <a:ext cx="168551" cy="168551"/>
              <a:chOff x="5005199" y="3717032"/>
              <a:chExt cx="168551" cy="168551"/>
            </a:xfrm>
          </p:grpSpPr>
          <p:sp>
            <p:nvSpPr>
              <p:cNvPr id="28" name="椭圆 27"/>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grpSp>
        <p:nvGrpSpPr>
          <p:cNvPr id="30" name="组合 29"/>
          <p:cNvGrpSpPr/>
          <p:nvPr/>
        </p:nvGrpSpPr>
        <p:grpSpPr>
          <a:xfrm>
            <a:off x="5883273" y="3714752"/>
            <a:ext cx="1436675" cy="215444"/>
            <a:chOff x="4369395" y="3284984"/>
            <a:chExt cx="1436675" cy="215444"/>
          </a:xfrm>
        </p:grpSpPr>
        <p:sp>
          <p:nvSpPr>
            <p:cNvPr id="31"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bg1"/>
                  </a:solidFill>
                  <a:latin typeface="微软雅黑" pitchFamily="34" charset="-122"/>
                  <a:ea typeface="微软雅黑" pitchFamily="34" charset="-122"/>
                </a:rPr>
                <a:t>限制和排除</a:t>
              </a:r>
              <a:endParaRPr lang="zh-CN" altLang="en-US" sz="1400" dirty="0">
                <a:solidFill>
                  <a:schemeClr val="bg1"/>
                </a:solidFill>
                <a:latin typeface="微软雅黑" pitchFamily="34" charset="-122"/>
                <a:ea typeface="微软雅黑" pitchFamily="34" charset="-122"/>
              </a:endParaRPr>
            </a:p>
          </p:txBody>
        </p:sp>
        <p:grpSp>
          <p:nvGrpSpPr>
            <p:cNvPr id="32" name="组合 31"/>
            <p:cNvGrpSpPr/>
            <p:nvPr/>
          </p:nvGrpSpPr>
          <p:grpSpPr>
            <a:xfrm>
              <a:off x="4369395" y="3316401"/>
              <a:ext cx="168551" cy="168551"/>
              <a:chOff x="5005199" y="3717032"/>
              <a:chExt cx="168551" cy="168551"/>
            </a:xfrm>
          </p:grpSpPr>
          <p:sp>
            <p:nvSpPr>
              <p:cNvPr id="33" name="椭圆 32"/>
              <p:cNvSpPr/>
              <p:nvPr/>
            </p:nvSpPr>
            <p:spPr>
              <a:xfrm>
                <a:off x="5005199" y="3717032"/>
                <a:ext cx="168551" cy="16855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等腰三角形 33"/>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sp>
        <p:nvSpPr>
          <p:cNvPr id="50" name="矩形 49"/>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52" name="矩形 51"/>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9"/>
          <p:cNvSpPr txBox="1"/>
          <p:nvPr/>
        </p:nvSpPr>
        <p:spPr>
          <a:xfrm>
            <a:off x="841003" y="202431"/>
            <a:ext cx="2160240" cy="346249"/>
          </a:xfrm>
          <a:prstGeom prst="rect">
            <a:avLst/>
          </a:prstGeom>
          <a:noFill/>
        </p:spPr>
        <p:txBody>
          <a:bodyPr wrap="square" lIns="68580" tIns="34290" rIns="68580" bIns="34290" rtlCol="0">
            <a:spAutoFit/>
          </a:bodyPr>
          <a:lstStyle/>
          <a:p>
            <a:pPr marL="0" lvl="1"/>
            <a:r>
              <a:rPr lang="zh-CN" altLang="en-US" dirty="0" smtClean="0">
                <a:solidFill>
                  <a:srgbClr val="2F5EB0"/>
                </a:solidFill>
                <a:latin typeface="微软雅黑" pitchFamily="34" charset="-122"/>
                <a:ea typeface="微软雅黑" pitchFamily="34" charset="-122"/>
              </a:rPr>
              <a:t>第二章  </a:t>
            </a:r>
            <a:r>
              <a:rPr lang="en-US" altLang="zh-CN" b="1" dirty="0" smtClean="0">
                <a:solidFill>
                  <a:srgbClr val="2F5EB0"/>
                </a:solidFill>
              </a:rPr>
              <a:t>SECTION</a:t>
            </a:r>
            <a:endParaRPr lang="en-US" altLang="ko-KR" kern="0" dirty="0" smtClean="0">
              <a:solidFill>
                <a:srgbClr val="2F5EB0"/>
              </a:solidFill>
              <a:latin typeface="微软雅黑" pitchFamily="34" charset="-122"/>
              <a:ea typeface="微软雅黑" pitchFamily="34" charset="-122"/>
            </a:endParaRPr>
          </a:p>
        </p:txBody>
      </p:sp>
      <p:sp>
        <p:nvSpPr>
          <p:cNvPr id="56" name="KSO_Shape"/>
          <p:cNvSpPr>
            <a:spLocks/>
          </p:cNvSpPr>
          <p:nvPr/>
        </p:nvSpPr>
        <p:spPr bwMode="auto">
          <a:xfrm>
            <a:off x="4603050" y="3200349"/>
            <a:ext cx="599607" cy="45730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2F5EB0"/>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7" name="KSO_Shape"/>
          <p:cNvSpPr>
            <a:spLocks/>
          </p:cNvSpPr>
          <p:nvPr/>
        </p:nvSpPr>
        <p:spPr bwMode="auto">
          <a:xfrm>
            <a:off x="331060" y="261229"/>
            <a:ext cx="299804" cy="22865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8" name="TextBox 57"/>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xmlns="" val="425680158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12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P spid="56"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范围和限制</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08</a:t>
            </a:r>
            <a:endParaRPr lang="zh-CN" dirty="0">
              <a:latin typeface="方正兰亭超细黑简体" panose="02000000000000000000" pitchFamily="2" charset="-122"/>
              <a:ea typeface="方正兰亭超细黑简体" panose="02000000000000000000" pitchFamily="2" charset="-122"/>
            </a:endParaRPr>
          </a:p>
        </p:txBody>
      </p:sp>
      <p:cxnSp>
        <p:nvCxnSpPr>
          <p:cNvPr id="95" name="直接连接符 94"/>
          <p:cNvCxnSpPr/>
          <p:nvPr/>
        </p:nvCxnSpPr>
        <p:spPr>
          <a:xfrm>
            <a:off x="6097588" y="1268760"/>
            <a:ext cx="0" cy="4176464"/>
          </a:xfrm>
          <a:prstGeom prst="line">
            <a:avLst/>
          </a:prstGeom>
          <a:ln>
            <a:solidFill>
              <a:srgbClr val="2F5EB0"/>
            </a:solidFill>
          </a:ln>
          <a:effectLst/>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主要特性</a:t>
            </a:r>
            <a:endParaRPr lang="zh-CN" altLang="en-US" sz="2400" dirty="0">
              <a:solidFill>
                <a:srgbClr val="2F5EB0"/>
              </a:solidFill>
              <a:latin typeface="微软雅黑" pitchFamily="34" charset="-122"/>
              <a:ea typeface="微软雅黑" pitchFamily="34" charset="-122"/>
            </a:endParaRPr>
          </a:p>
        </p:txBody>
      </p:sp>
      <p:sp>
        <p:nvSpPr>
          <p:cNvPr id="65" name="矩形 64"/>
          <p:cNvSpPr/>
          <p:nvPr/>
        </p:nvSpPr>
        <p:spPr>
          <a:xfrm>
            <a:off x="1168365" y="2000240"/>
            <a:ext cx="4071966" cy="2585323"/>
          </a:xfrm>
          <a:prstGeom prst="rect">
            <a:avLst/>
          </a:prstGeom>
        </p:spPr>
        <p:txBody>
          <a:bodyPr wrap="square">
            <a:spAutoFit/>
          </a:bodyPr>
          <a:lstStyle/>
          <a:p>
            <a:pPr>
              <a:lnSpc>
                <a:spcPct val="150000"/>
              </a:lnSpc>
            </a:pPr>
            <a:r>
              <a:rPr lang="en-US" dirty="0" smtClean="0">
                <a:latin typeface="微软雅黑" pitchFamily="34" charset="-122"/>
                <a:ea typeface="微软雅黑" pitchFamily="34" charset="-122"/>
              </a:rPr>
              <a:t>FE-1</a:t>
            </a:r>
            <a:r>
              <a:rPr lang="zh-CN" altLang="en-US" dirty="0" smtClean="0">
                <a:latin typeface="微软雅黑" pitchFamily="34" charset="-122"/>
                <a:ea typeface="微软雅黑" pitchFamily="34" charset="-122"/>
              </a:rPr>
              <a:t>：网站提供信息发布。</a:t>
            </a:r>
          </a:p>
          <a:p>
            <a:pPr>
              <a:lnSpc>
                <a:spcPct val="150000"/>
              </a:lnSpc>
            </a:pPr>
            <a:r>
              <a:rPr lang="en-US" dirty="0" smtClean="0">
                <a:latin typeface="微软雅黑" pitchFamily="34" charset="-122"/>
                <a:ea typeface="微软雅黑" pitchFamily="34" charset="-122"/>
              </a:rPr>
              <a:t>FE-2</a:t>
            </a:r>
            <a:r>
              <a:rPr lang="zh-CN" altLang="en-US" dirty="0" smtClean="0">
                <a:latin typeface="微软雅黑" pitchFamily="34" charset="-122"/>
                <a:ea typeface="微软雅黑" pitchFamily="34" charset="-122"/>
              </a:rPr>
              <a:t>：网站提供资料下载。</a:t>
            </a:r>
          </a:p>
          <a:p>
            <a:pPr>
              <a:lnSpc>
                <a:spcPct val="150000"/>
              </a:lnSpc>
            </a:pPr>
            <a:r>
              <a:rPr lang="en-US" dirty="0" smtClean="0">
                <a:latin typeface="微软雅黑" pitchFamily="34" charset="-122"/>
                <a:ea typeface="微软雅黑" pitchFamily="34" charset="-122"/>
              </a:rPr>
              <a:t>FE-3</a:t>
            </a:r>
            <a:r>
              <a:rPr lang="zh-CN" altLang="en-US" dirty="0" smtClean="0">
                <a:latin typeface="微软雅黑" pitchFamily="34" charset="-122"/>
                <a:ea typeface="微软雅黑" pitchFamily="34" charset="-122"/>
              </a:rPr>
              <a:t>：网站提供交流互动。</a:t>
            </a:r>
          </a:p>
          <a:p>
            <a:pPr>
              <a:lnSpc>
                <a:spcPct val="150000"/>
              </a:lnSpc>
            </a:pPr>
            <a:r>
              <a:rPr lang="en-US" dirty="0" smtClean="0">
                <a:latin typeface="微软雅黑" pitchFamily="34" charset="-122"/>
                <a:ea typeface="微软雅黑" pitchFamily="34" charset="-122"/>
              </a:rPr>
              <a:t>FE-4</a:t>
            </a:r>
            <a:r>
              <a:rPr lang="zh-CN" altLang="en-US" dirty="0" smtClean="0">
                <a:latin typeface="微软雅黑" pitchFamily="34" charset="-122"/>
                <a:ea typeface="微软雅黑" pitchFamily="34" charset="-122"/>
              </a:rPr>
              <a:t>：不再另外开设可供教师和学生使用的邮箱，如有邮件都将使用个人自己在其他网站上的邮箱。</a:t>
            </a:r>
            <a:endParaRPr lang="zh-CN" altLang="en-US" dirty="0">
              <a:latin typeface="微软雅黑" pitchFamily="34" charset="-122"/>
              <a:ea typeface="微软雅黑" pitchFamily="34" charset="-122"/>
            </a:endParaRPr>
          </a:p>
        </p:txBody>
      </p:sp>
      <p:sp>
        <p:nvSpPr>
          <p:cNvPr id="66" name="文本框 9"/>
          <p:cNvSpPr txBox="1"/>
          <p:nvPr/>
        </p:nvSpPr>
        <p:spPr>
          <a:xfrm>
            <a:off x="6454777" y="857232"/>
            <a:ext cx="2143140" cy="438582"/>
          </a:xfrm>
          <a:prstGeom prst="rect">
            <a:avLst/>
          </a:prstGeom>
          <a:noFill/>
        </p:spPr>
        <p:txBody>
          <a:bodyPr wrap="square" lIns="68580" tIns="34290" rIns="68580" bIns="34290" rtlCol="0">
            <a:spAutoFit/>
          </a:bodyPr>
          <a:lstStyle/>
          <a:p>
            <a:r>
              <a:rPr lang="zh-CN" altLang="en-US" sz="2400" dirty="0" smtClean="0">
                <a:solidFill>
                  <a:srgbClr val="2F5EB0"/>
                </a:solidFill>
                <a:latin typeface="微软雅黑" pitchFamily="34" charset="-122"/>
                <a:ea typeface="微软雅黑" pitchFamily="34" charset="-122"/>
              </a:rPr>
              <a:t>限制和排除</a:t>
            </a:r>
            <a:endParaRPr lang="zh-CN" altLang="en-US" sz="2400" dirty="0">
              <a:solidFill>
                <a:srgbClr val="2F5EB0"/>
              </a:solidFill>
              <a:latin typeface="微软雅黑" pitchFamily="34" charset="-122"/>
              <a:ea typeface="微软雅黑" pitchFamily="34" charset="-122"/>
            </a:endParaRPr>
          </a:p>
        </p:txBody>
      </p:sp>
      <p:sp>
        <p:nvSpPr>
          <p:cNvPr id="67" name="矩形 66"/>
          <p:cNvSpPr/>
          <p:nvPr/>
        </p:nvSpPr>
        <p:spPr>
          <a:xfrm>
            <a:off x="6954843" y="2500306"/>
            <a:ext cx="4429156" cy="1615827"/>
          </a:xfrm>
          <a:prstGeom prst="rect">
            <a:avLst/>
          </a:prstGeom>
        </p:spPr>
        <p:txBody>
          <a:bodyPr wrap="square">
            <a:spAutoFit/>
          </a:bodyPr>
          <a:lstStyle/>
          <a:p>
            <a:pPr>
              <a:lnSpc>
                <a:spcPct val="150000"/>
              </a:lnSpc>
            </a:pPr>
            <a:r>
              <a:rPr lang="en-US" dirty="0" smtClean="0">
                <a:latin typeface="微软雅黑" pitchFamily="34" charset="-122"/>
                <a:ea typeface="微软雅黑" pitchFamily="34" charset="-122"/>
              </a:rPr>
              <a:t>LI-1</a:t>
            </a:r>
            <a:r>
              <a:rPr lang="zh-CN" altLang="en-US" dirty="0" smtClean="0">
                <a:latin typeface="微软雅黑" pitchFamily="34" charset="-122"/>
                <a:ea typeface="微软雅黑" pitchFamily="34" charset="-122"/>
              </a:rPr>
              <a:t>：可能只支持浙大城院的教师与学生使用。</a:t>
            </a:r>
          </a:p>
          <a:p>
            <a:pPr>
              <a:lnSpc>
                <a:spcPct val="150000"/>
              </a:lnSpc>
            </a:pPr>
            <a:r>
              <a:rPr lang="en-US" dirty="0" smtClean="0">
                <a:latin typeface="微软雅黑" pitchFamily="34" charset="-122"/>
                <a:ea typeface="微软雅黑" pitchFamily="34" charset="-122"/>
              </a:rPr>
              <a:t>LI-2</a:t>
            </a:r>
            <a:r>
              <a:rPr lang="zh-CN" altLang="en-US" dirty="0" smtClean="0">
                <a:latin typeface="微软雅黑" pitchFamily="34" charset="-122"/>
                <a:ea typeface="微软雅黑" pitchFamily="34" charset="-122"/>
              </a:rPr>
              <a:t>：初始版本可能不支持手机平台。</a:t>
            </a:r>
          </a:p>
          <a:p>
            <a:endParaRPr lang="zh-CN" altLang="en-US" dirty="0">
              <a:latin typeface="微软雅黑" pitchFamily="34" charset="-122"/>
              <a:ea typeface="微软雅黑" pitchFamily="34" charset="-122"/>
            </a:endParaRPr>
          </a:p>
        </p:txBody>
      </p:sp>
      <p:grpSp>
        <p:nvGrpSpPr>
          <p:cNvPr id="19" name="组合 18"/>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20" name="矩形 19"/>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KSO_Shape"/>
          <p:cNvSpPr>
            <a:spLocks/>
          </p:cNvSpPr>
          <p:nvPr/>
        </p:nvSpPr>
        <p:spPr bwMode="auto">
          <a:xfrm>
            <a:off x="331060" y="261229"/>
            <a:ext cx="299804" cy="22865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fade">
                                      <p:cBhvr>
                                        <p:cTn id="11"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841003" y="202431"/>
            <a:ext cx="3042006" cy="561692"/>
          </a:xfrm>
          <a:prstGeom prst="rect">
            <a:avLst/>
          </a:prstGeom>
          <a:noFill/>
        </p:spPr>
        <p:txBody>
          <a:bodyPr wrap="square" lIns="68580" tIns="34290" rIns="68580" bIns="34290" rtlCol="0">
            <a:spAutoFit/>
          </a:bodyPr>
          <a:lstStyle/>
          <a:p>
            <a:pPr marL="0" lvl="1"/>
            <a:r>
              <a:rPr lang="zh-CN" altLang="en-US" sz="3200" dirty="0" smtClean="0">
                <a:solidFill>
                  <a:srgbClr val="2F5EB0"/>
                </a:solidFill>
                <a:latin typeface="微软雅黑" pitchFamily="34" charset="-122"/>
                <a:ea typeface="微软雅黑" pitchFamily="34" charset="-122"/>
              </a:rPr>
              <a:t>范围和限制</a:t>
            </a:r>
            <a:endParaRPr lang="zh-CN" altLang="en-US" sz="3200" dirty="0">
              <a:solidFill>
                <a:srgbClr val="2F5EB0"/>
              </a:solidFill>
              <a:latin typeface="微软雅黑" pitchFamily="34" charset="-122"/>
              <a:ea typeface="微软雅黑" pitchFamily="34" charset="-122"/>
            </a:endParaRPr>
          </a:p>
        </p:txBody>
      </p:sp>
      <p:sp>
        <p:nvSpPr>
          <p:cNvPr id="9" name="矩形 8"/>
          <p:cNvSpPr/>
          <p:nvPr/>
        </p:nvSpPr>
        <p:spPr>
          <a:xfrm flipH="1">
            <a:off x="-3" y="6525344"/>
            <a:ext cx="12195177" cy="36051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067547" y="6493142"/>
            <a:ext cx="1070600" cy="392242"/>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4"/>
          <p:cNvSpPr txBox="1">
            <a:spLocks noChangeArrowheads="1"/>
          </p:cNvSpPr>
          <p:nvPr/>
        </p:nvSpPr>
        <p:spPr bwMode="auto">
          <a:xfrm>
            <a:off x="9986019" y="6493142"/>
            <a:ext cx="1152128" cy="392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smtClean="0">
                <a:latin typeface="方正兰亭超细黑简体" panose="02000000000000000000" pitchFamily="2" charset="-122"/>
                <a:ea typeface="方正兰亭超细黑简体" panose="02000000000000000000" pitchFamily="2" charset="-122"/>
              </a:rPr>
              <a:t>09</a:t>
            </a:r>
            <a:endParaRPr lang="zh-CN" dirty="0">
              <a:latin typeface="方正兰亭超细黑简体" panose="02000000000000000000" pitchFamily="2" charset="-122"/>
              <a:ea typeface="方正兰亭超细黑简体" panose="02000000000000000000" pitchFamily="2" charset="-122"/>
            </a:endParaRPr>
          </a:p>
        </p:txBody>
      </p:sp>
      <p:sp>
        <p:nvSpPr>
          <p:cNvPr id="194" name="TextBox 193"/>
          <p:cNvSpPr txBox="1"/>
          <p:nvPr/>
        </p:nvSpPr>
        <p:spPr>
          <a:xfrm>
            <a:off x="13514411" y="7029400"/>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62" name="文本框 9"/>
          <p:cNvSpPr txBox="1"/>
          <p:nvPr/>
        </p:nvSpPr>
        <p:spPr>
          <a:xfrm>
            <a:off x="882613" y="857232"/>
            <a:ext cx="1368152" cy="438582"/>
          </a:xfrm>
          <a:prstGeom prst="rect">
            <a:avLst/>
          </a:prstGeom>
          <a:noFill/>
        </p:spPr>
        <p:txBody>
          <a:bodyPr wrap="square" lIns="68580" tIns="34290" rIns="68580" bIns="34290" rtlCol="0">
            <a:spAutoFit/>
          </a:bodyPr>
          <a:lstStyle/>
          <a:p>
            <a:pPr marL="0" lvl="1"/>
            <a:r>
              <a:rPr lang="zh-CN" altLang="en-US" sz="2400" dirty="0" smtClean="0">
                <a:solidFill>
                  <a:srgbClr val="2F5EB0"/>
                </a:solidFill>
                <a:latin typeface="微软雅黑" pitchFamily="34" charset="-122"/>
                <a:ea typeface="微软雅黑" pitchFamily="34" charset="-122"/>
              </a:rPr>
              <a:t>主要特性</a:t>
            </a:r>
            <a:endParaRPr lang="zh-CN" altLang="en-US" sz="2400" dirty="0">
              <a:solidFill>
                <a:srgbClr val="2F5EB0"/>
              </a:solidFill>
              <a:latin typeface="微软雅黑" pitchFamily="34" charset="-122"/>
              <a:ea typeface="微软雅黑" pitchFamily="34" charset="-122"/>
            </a:endParaRPr>
          </a:p>
        </p:txBody>
      </p:sp>
      <p:graphicFrame>
        <p:nvGraphicFramePr>
          <p:cNvPr id="19" name="表格 18"/>
          <p:cNvGraphicFramePr>
            <a:graphicFrameLocks noGrp="1"/>
          </p:cNvGraphicFramePr>
          <p:nvPr/>
        </p:nvGraphicFramePr>
        <p:xfrm>
          <a:off x="2668563" y="1714488"/>
          <a:ext cx="6786610" cy="3714775"/>
        </p:xfrm>
        <a:graphic>
          <a:graphicData uri="http://schemas.openxmlformats.org/drawingml/2006/table">
            <a:tbl>
              <a:tblPr/>
              <a:tblGrid>
                <a:gridCol w="2261672"/>
                <a:gridCol w="2262469"/>
                <a:gridCol w="2262469"/>
              </a:tblGrid>
              <a:tr h="509871">
                <a:tc>
                  <a:txBody>
                    <a:bodyPr/>
                    <a:lstStyle/>
                    <a:p>
                      <a:pPr algn="ctr">
                        <a:spcAft>
                          <a:spcPts val="0"/>
                        </a:spcAft>
                      </a:pPr>
                      <a:r>
                        <a:rPr lang="zh-CN" sz="1050" kern="100" dirty="0">
                          <a:latin typeface="Times New Roman"/>
                          <a:ea typeface="宋体"/>
                          <a:cs typeface="Times New Roman"/>
                        </a:rPr>
                        <a:t>特征</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发布</a:t>
                      </a:r>
                      <a:r>
                        <a:rPr lang="en-US" sz="1050" kern="100">
                          <a:latin typeface="Times New Roman"/>
                          <a:ea typeface="宋体"/>
                          <a:cs typeface="Times New Roman"/>
                        </a:rPr>
                        <a:t>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发布</a:t>
                      </a:r>
                      <a:r>
                        <a:rPr lang="en-US" sz="1050" kern="100">
                          <a:latin typeface="Times New Roman"/>
                          <a:ea typeface="宋体"/>
                          <a:cs typeface="Times New Roman"/>
                        </a:rPr>
                        <a:t>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710">
                <a:tc>
                  <a:txBody>
                    <a:bodyPr/>
                    <a:lstStyle/>
                    <a:p>
                      <a:pPr algn="ctr">
                        <a:spcAft>
                          <a:spcPts val="0"/>
                        </a:spcAft>
                      </a:pPr>
                      <a:r>
                        <a:rPr lang="en-US" sz="1200" kern="100">
                          <a:latin typeface="Calibri"/>
                          <a:ea typeface="宋体"/>
                          <a:cs typeface="宋体"/>
                        </a:rPr>
                        <a:t>FE-1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网站提供少量信息发布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网站提供大量信息发布</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42">
                <a:tc>
                  <a:txBody>
                    <a:bodyPr/>
                    <a:lstStyle/>
                    <a:p>
                      <a:pPr algn="ctr">
                        <a:spcAft>
                          <a:spcPts val="0"/>
                        </a:spcAft>
                      </a:pPr>
                      <a:r>
                        <a:rPr lang="en-US" sz="1200" kern="100">
                          <a:latin typeface="Calibri"/>
                          <a:ea typeface="宋体"/>
                          <a:cs typeface="宋体"/>
                        </a:rPr>
                        <a:t>FE-2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网站提供本校资料下载</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网站提供全国各高校资料下载</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9742">
                <a:tc>
                  <a:txBody>
                    <a:bodyPr/>
                    <a:lstStyle/>
                    <a:p>
                      <a:pPr algn="ctr">
                        <a:spcAft>
                          <a:spcPts val="0"/>
                        </a:spcAft>
                      </a:pPr>
                      <a:r>
                        <a:rPr lang="en-US" sz="1200" kern="100">
                          <a:latin typeface="Calibri"/>
                          <a:ea typeface="宋体"/>
                          <a:cs typeface="宋体"/>
                        </a:rPr>
                        <a:t>FE-3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网站提供少数人同时交流</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网站提供同时至少</a:t>
                      </a:r>
                      <a:r>
                        <a:rPr lang="en-US" sz="1050" kern="100">
                          <a:latin typeface="Times New Roman"/>
                          <a:ea typeface="宋体"/>
                          <a:cs typeface="Times New Roman"/>
                        </a:rPr>
                        <a:t>500</a:t>
                      </a:r>
                      <a:r>
                        <a:rPr lang="zh-CN" sz="1050" kern="100">
                          <a:latin typeface="Times New Roman"/>
                          <a:ea typeface="宋体"/>
                          <a:cs typeface="Times New Roman"/>
                        </a:rPr>
                        <a:t>人同时互动</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710">
                <a:tc>
                  <a:txBody>
                    <a:bodyPr/>
                    <a:lstStyle/>
                    <a:p>
                      <a:pPr algn="ctr">
                        <a:spcAft>
                          <a:spcPts val="0"/>
                        </a:spcAft>
                      </a:pPr>
                      <a:r>
                        <a:rPr lang="en-US" sz="1200" kern="100">
                          <a:latin typeface="Calibri"/>
                          <a:ea typeface="宋体"/>
                          <a:cs typeface="宋体"/>
                        </a:rPr>
                        <a:t>FE-4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未实现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latin typeface="Times New Roman"/>
                          <a:ea typeface="宋体"/>
                          <a:cs typeface="Times New Roman"/>
                        </a:rPr>
                        <a:t>完整实现</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 name="矩形 23"/>
          <p:cNvSpPr/>
          <p:nvPr/>
        </p:nvSpPr>
        <p:spPr>
          <a:xfrm>
            <a:off x="0" y="0"/>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92931" y="0"/>
            <a:ext cx="576064" cy="836712"/>
            <a:chOff x="841003" y="360040"/>
            <a:chExt cx="504056" cy="836712"/>
          </a:xfrm>
          <a:gradFill>
            <a:gsLst>
              <a:gs pos="0">
                <a:srgbClr val="0E1A40"/>
              </a:gs>
              <a:gs pos="100000">
                <a:srgbClr val="2F5EB0"/>
              </a:gs>
            </a:gsLst>
            <a:lin ang="13800000" scaled="0"/>
          </a:gradFill>
        </p:grpSpPr>
        <p:sp>
          <p:nvSpPr>
            <p:cNvPr id="26" name="矩形 25"/>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KSO_Shape"/>
          <p:cNvSpPr>
            <a:spLocks/>
          </p:cNvSpPr>
          <p:nvPr/>
        </p:nvSpPr>
        <p:spPr bwMode="auto">
          <a:xfrm>
            <a:off x="331060" y="261229"/>
            <a:ext cx="299804" cy="22865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extLst>
      <p:ext uri="{BB962C8B-B14F-4D97-AF65-F5344CB8AC3E}">
        <p14:creationId xmlns:p14="http://schemas.microsoft.com/office/powerpoint/2010/main" xmlns="" val="428846407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25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TotalTime>
  <Words>1267</Words>
  <Application>Microsoft Office PowerPoint</Application>
  <PresentationFormat>自定义</PresentationFormat>
  <Paragraphs>232</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http://www.deepbbs.org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199</cp:revision>
  <dcterms:created xsi:type="dcterms:W3CDTF">2015-12-27T01:24:04Z</dcterms:created>
  <dcterms:modified xsi:type="dcterms:W3CDTF">2017-11-08T14:30:53Z</dcterms:modified>
  <cp:category>https://800sucai.taobao.com</cp:category>
</cp:coreProperties>
</file>