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61" r:id="rId2"/>
    <p:sldId id="262" r:id="rId3"/>
    <p:sldId id="264" r:id="rId4"/>
    <p:sldId id="285" r:id="rId5"/>
    <p:sldId id="263" r:id="rId6"/>
    <p:sldId id="268" r:id="rId7"/>
    <p:sldId id="260" r:id="rId8"/>
    <p:sldId id="286" r:id="rId9"/>
    <p:sldId id="272" r:id="rId10"/>
    <p:sldId id="273" r:id="rId11"/>
    <p:sldId id="287" r:id="rId12"/>
    <p:sldId id="276" r:id="rId13"/>
    <p:sldId id="266" r:id="rId14"/>
    <p:sldId id="289" r:id="rId15"/>
    <p:sldId id="256" r:id="rId16"/>
    <p:sldId id="265" r:id="rId17"/>
    <p:sldId id="290" r:id="rId18"/>
    <p:sldId id="257" r:id="rId19"/>
    <p:sldId id="267" r:id="rId20"/>
    <p:sldId id="258" r:id="rId21"/>
    <p:sldId id="269" r:id="rId22"/>
    <p:sldId id="282" r:id="rId23"/>
    <p:sldId id="292" r:id="rId24"/>
    <p:sldId id="291" r:id="rId25"/>
    <p:sldId id="284" r:id="rId26"/>
    <p:sldId id="293"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p15:clr>
            <a:srgbClr val="A4A3A4"/>
          </p15:clr>
        </p15:guide>
        <p15:guide id="2" pos="3840">
          <p15:clr>
            <a:srgbClr val="A4A3A4"/>
          </p15:clr>
        </p15:guide>
        <p15:guide id="3" pos="4838">
          <p15:clr>
            <a:srgbClr val="A4A3A4"/>
          </p15:clr>
        </p15:guide>
        <p15:guide id="4" pos="438">
          <p15:clr>
            <a:srgbClr val="A4A3A4"/>
          </p15:clr>
        </p15:guide>
        <p15:guide id="5" pos="7265">
          <p15:clr>
            <a:srgbClr val="A4A3A4"/>
          </p15:clr>
        </p15:guide>
        <p15:guide id="6" orient="horz" pos="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767171"/>
    <a:srgbClr val="3B3838"/>
    <a:srgbClr val="181717"/>
    <a:srgbClr val="A5A5A5"/>
    <a:srgbClr val="5B9BD5"/>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542" autoAdjust="0"/>
  </p:normalViewPr>
  <p:slideViewPr>
    <p:cSldViewPr snapToGrid="0" showGuides="1">
      <p:cViewPr varScale="1">
        <p:scale>
          <a:sx n="107" d="100"/>
          <a:sy n="107" d="100"/>
        </p:scale>
        <p:origin x="-672" y="-96"/>
      </p:cViewPr>
      <p:guideLst>
        <p:guide orient="horz" pos="2137"/>
        <p:guide orient="horz" pos="232"/>
        <p:guide pos="3840"/>
        <p:guide pos="4838"/>
        <p:guide pos="438"/>
        <p:guide pos="7265"/>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8B23F-152A-4D82-9449-4BDCA8170DF9}" type="datetimeFigureOut">
              <a:rPr lang="zh-CN" altLang="en-US" smtClean="0"/>
              <a:pPr/>
              <a:t>2017/11/5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794BB-A33A-4672-9C39-ACE4065FC19F}" type="slidenum">
              <a:rPr lang="zh-CN" altLang="en-US" smtClean="0"/>
              <a:pPr/>
              <a:t>‹#›</a:t>
            </a:fld>
            <a:endParaRPr lang="zh-CN" altLang="en-US"/>
          </a:p>
        </p:txBody>
      </p:sp>
    </p:spTree>
    <p:extLst>
      <p:ext uri="{BB962C8B-B14F-4D97-AF65-F5344CB8AC3E}">
        <p14:creationId xmlns:p14="http://schemas.microsoft.com/office/powerpoint/2010/main" xmlns="" val="119266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a:t>
            </a:fld>
            <a:endParaRPr lang="zh-CN" altLang="en-US"/>
          </a:p>
        </p:txBody>
      </p:sp>
    </p:spTree>
    <p:extLst>
      <p:ext uri="{BB962C8B-B14F-4D97-AF65-F5344CB8AC3E}">
        <p14:creationId xmlns:p14="http://schemas.microsoft.com/office/powerpoint/2010/main" xmlns="" val="158603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10</a:t>
            </a:fld>
            <a:endParaRPr lang="zh-CN" altLang="en-US"/>
          </a:p>
        </p:txBody>
      </p:sp>
    </p:spTree>
    <p:extLst>
      <p:ext uri="{BB962C8B-B14F-4D97-AF65-F5344CB8AC3E}">
        <p14:creationId xmlns:p14="http://schemas.microsoft.com/office/powerpoint/2010/main" xmlns="" val="405266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11</a:t>
            </a:fld>
            <a:endParaRPr lang="zh-CN" altLang="en-US"/>
          </a:p>
        </p:txBody>
      </p:sp>
    </p:spTree>
    <p:extLst>
      <p:ext uri="{BB962C8B-B14F-4D97-AF65-F5344CB8AC3E}">
        <p14:creationId xmlns:p14="http://schemas.microsoft.com/office/powerpoint/2010/main" xmlns="" val="1912275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12</a:t>
            </a:fld>
            <a:endParaRPr lang="zh-CN" altLang="en-US"/>
          </a:p>
        </p:txBody>
      </p:sp>
    </p:spTree>
    <p:extLst>
      <p:ext uri="{BB962C8B-B14F-4D97-AF65-F5344CB8AC3E}">
        <p14:creationId xmlns:p14="http://schemas.microsoft.com/office/powerpoint/2010/main" xmlns="" val="286703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13</a:t>
            </a:fld>
            <a:endParaRPr lang="zh-CN" altLang="en-US"/>
          </a:p>
        </p:txBody>
      </p:sp>
    </p:spTree>
    <p:extLst>
      <p:ext uri="{BB962C8B-B14F-4D97-AF65-F5344CB8AC3E}">
        <p14:creationId xmlns:p14="http://schemas.microsoft.com/office/powerpoint/2010/main" xmlns="" val="67665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14</a:t>
            </a:fld>
            <a:endParaRPr lang="zh-CN" altLang="en-US"/>
          </a:p>
        </p:txBody>
      </p:sp>
    </p:spTree>
    <p:extLst>
      <p:ext uri="{BB962C8B-B14F-4D97-AF65-F5344CB8AC3E}">
        <p14:creationId xmlns:p14="http://schemas.microsoft.com/office/powerpoint/2010/main" xmlns="" val="171842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15</a:t>
            </a:fld>
            <a:endParaRPr lang="zh-CN" altLang="en-US"/>
          </a:p>
        </p:txBody>
      </p:sp>
    </p:spTree>
    <p:extLst>
      <p:ext uri="{BB962C8B-B14F-4D97-AF65-F5344CB8AC3E}">
        <p14:creationId xmlns:p14="http://schemas.microsoft.com/office/powerpoint/2010/main" xmlns="" val="241169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16</a:t>
            </a:fld>
            <a:endParaRPr lang="zh-CN" altLang="en-US"/>
          </a:p>
        </p:txBody>
      </p:sp>
    </p:spTree>
    <p:extLst>
      <p:ext uri="{BB962C8B-B14F-4D97-AF65-F5344CB8AC3E}">
        <p14:creationId xmlns:p14="http://schemas.microsoft.com/office/powerpoint/2010/main" xmlns="" val="54146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17</a:t>
            </a:fld>
            <a:endParaRPr lang="zh-CN" altLang="en-US"/>
          </a:p>
        </p:txBody>
      </p:sp>
    </p:spTree>
    <p:extLst>
      <p:ext uri="{BB962C8B-B14F-4D97-AF65-F5344CB8AC3E}">
        <p14:creationId xmlns:p14="http://schemas.microsoft.com/office/powerpoint/2010/main" xmlns="" val="241169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18</a:t>
            </a:fld>
            <a:endParaRPr lang="zh-CN" altLang="en-US"/>
          </a:p>
        </p:txBody>
      </p:sp>
    </p:spTree>
    <p:extLst>
      <p:ext uri="{BB962C8B-B14F-4D97-AF65-F5344CB8AC3E}">
        <p14:creationId xmlns:p14="http://schemas.microsoft.com/office/powerpoint/2010/main" xmlns="" val="3094444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19</a:t>
            </a:fld>
            <a:endParaRPr lang="zh-CN" altLang="en-US"/>
          </a:p>
        </p:txBody>
      </p:sp>
    </p:spTree>
    <p:extLst>
      <p:ext uri="{BB962C8B-B14F-4D97-AF65-F5344CB8AC3E}">
        <p14:creationId xmlns:p14="http://schemas.microsoft.com/office/powerpoint/2010/main" xmlns="" val="57576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a:t>
            </a:fld>
            <a:endParaRPr lang="zh-CN" altLang="en-US"/>
          </a:p>
        </p:txBody>
      </p:sp>
    </p:spTree>
    <p:extLst>
      <p:ext uri="{BB962C8B-B14F-4D97-AF65-F5344CB8AC3E}">
        <p14:creationId xmlns:p14="http://schemas.microsoft.com/office/powerpoint/2010/main" xmlns="" val="3569567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20</a:t>
            </a:fld>
            <a:endParaRPr lang="zh-CN" altLang="en-US"/>
          </a:p>
        </p:txBody>
      </p:sp>
    </p:spTree>
    <p:extLst>
      <p:ext uri="{BB962C8B-B14F-4D97-AF65-F5344CB8AC3E}">
        <p14:creationId xmlns:p14="http://schemas.microsoft.com/office/powerpoint/2010/main" xmlns="" val="1868990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21</a:t>
            </a:fld>
            <a:endParaRPr lang="zh-CN" altLang="en-US"/>
          </a:p>
        </p:txBody>
      </p:sp>
    </p:spTree>
    <p:extLst>
      <p:ext uri="{BB962C8B-B14F-4D97-AF65-F5344CB8AC3E}">
        <p14:creationId xmlns:p14="http://schemas.microsoft.com/office/powerpoint/2010/main" xmlns="" val="116129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22</a:t>
            </a:fld>
            <a:endParaRPr lang="zh-CN" altLang="en-US"/>
          </a:p>
        </p:txBody>
      </p:sp>
    </p:spTree>
    <p:extLst>
      <p:ext uri="{BB962C8B-B14F-4D97-AF65-F5344CB8AC3E}">
        <p14:creationId xmlns:p14="http://schemas.microsoft.com/office/powerpoint/2010/main" xmlns="" val="1742409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23</a:t>
            </a:fld>
            <a:endParaRPr lang="zh-CN" altLang="en-US"/>
          </a:p>
        </p:txBody>
      </p:sp>
    </p:spTree>
    <p:extLst>
      <p:ext uri="{BB962C8B-B14F-4D97-AF65-F5344CB8AC3E}">
        <p14:creationId xmlns:p14="http://schemas.microsoft.com/office/powerpoint/2010/main" xmlns="" val="1742409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24</a:t>
            </a:fld>
            <a:endParaRPr lang="zh-CN" altLang="en-US"/>
          </a:p>
        </p:txBody>
      </p:sp>
    </p:spTree>
    <p:extLst>
      <p:ext uri="{BB962C8B-B14F-4D97-AF65-F5344CB8AC3E}">
        <p14:creationId xmlns:p14="http://schemas.microsoft.com/office/powerpoint/2010/main" xmlns="" val="174240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589939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58993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27</a:t>
            </a:fld>
            <a:endParaRPr lang="zh-CN" altLang="en-US"/>
          </a:p>
        </p:txBody>
      </p:sp>
    </p:spTree>
    <p:extLst>
      <p:ext uri="{BB962C8B-B14F-4D97-AF65-F5344CB8AC3E}">
        <p14:creationId xmlns:p14="http://schemas.microsoft.com/office/powerpoint/2010/main" xmlns="" val="222506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3</a:t>
            </a:fld>
            <a:endParaRPr lang="zh-CN" altLang="en-US"/>
          </a:p>
        </p:txBody>
      </p:sp>
    </p:spTree>
    <p:extLst>
      <p:ext uri="{BB962C8B-B14F-4D97-AF65-F5344CB8AC3E}">
        <p14:creationId xmlns:p14="http://schemas.microsoft.com/office/powerpoint/2010/main" xmlns="" val="41990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4</a:t>
            </a:fld>
            <a:endParaRPr lang="zh-CN" altLang="en-US"/>
          </a:p>
        </p:txBody>
      </p:sp>
    </p:spTree>
    <p:extLst>
      <p:ext uri="{BB962C8B-B14F-4D97-AF65-F5344CB8AC3E}">
        <p14:creationId xmlns:p14="http://schemas.microsoft.com/office/powerpoint/2010/main" xmlns="" val="419908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5</a:t>
            </a:fld>
            <a:endParaRPr lang="zh-CN" altLang="en-US"/>
          </a:p>
        </p:txBody>
      </p:sp>
    </p:spTree>
    <p:extLst>
      <p:ext uri="{BB962C8B-B14F-4D97-AF65-F5344CB8AC3E}">
        <p14:creationId xmlns:p14="http://schemas.microsoft.com/office/powerpoint/2010/main" xmlns="" val="19412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6</a:t>
            </a:fld>
            <a:endParaRPr lang="zh-CN" altLang="en-US"/>
          </a:p>
        </p:txBody>
      </p:sp>
    </p:spTree>
    <p:extLst>
      <p:ext uri="{BB962C8B-B14F-4D97-AF65-F5344CB8AC3E}">
        <p14:creationId xmlns:p14="http://schemas.microsoft.com/office/powerpoint/2010/main" xmlns="" val="171842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7</a:t>
            </a:fld>
            <a:endParaRPr lang="zh-CN" altLang="en-US"/>
          </a:p>
        </p:txBody>
      </p:sp>
    </p:spTree>
    <p:extLst>
      <p:ext uri="{BB962C8B-B14F-4D97-AF65-F5344CB8AC3E}">
        <p14:creationId xmlns:p14="http://schemas.microsoft.com/office/powerpoint/2010/main" xmlns="" val="255126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8</a:t>
            </a:fld>
            <a:endParaRPr lang="zh-CN" altLang="en-US"/>
          </a:p>
        </p:txBody>
      </p:sp>
    </p:spTree>
    <p:extLst>
      <p:ext uri="{BB962C8B-B14F-4D97-AF65-F5344CB8AC3E}">
        <p14:creationId xmlns:p14="http://schemas.microsoft.com/office/powerpoint/2010/main" xmlns="" val="171842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8794BB-A33A-4672-9C39-ACE4065FC19F}" type="slidenum">
              <a:rPr lang="zh-CN" altLang="en-US" smtClean="0"/>
              <a:pPr/>
              <a:t>9</a:t>
            </a:fld>
            <a:endParaRPr lang="zh-CN" altLang="en-US"/>
          </a:p>
        </p:txBody>
      </p:sp>
    </p:spTree>
    <p:extLst>
      <p:ext uri="{BB962C8B-B14F-4D97-AF65-F5344CB8AC3E}">
        <p14:creationId xmlns:p14="http://schemas.microsoft.com/office/powerpoint/2010/main" xmlns="" val="191227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D1315E-1CB9-4E03-8B03-3EC977FC971F}" type="datetimeFigureOut">
              <a:rPr lang="zh-CN" altLang="en-US" smtClean="0"/>
              <a:pPr/>
              <a:t>2017/11/5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903462-DF38-4029-9C02-A3951422C6C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1315E-1CB9-4E03-8B03-3EC977FC971F}" type="datetimeFigureOut">
              <a:rPr lang="zh-CN" altLang="en-US" smtClean="0"/>
              <a:pPr/>
              <a:t>2017/11/5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3462-DF38-4029-9C02-A3951422C6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g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9" name="矩形 8"/>
          <p:cNvSpPr/>
          <p:nvPr/>
        </p:nvSpPr>
        <p:spPr>
          <a:xfrm>
            <a:off x="2438400" y="2755100"/>
            <a:ext cx="7315200" cy="1107996"/>
          </a:xfrm>
          <a:prstGeom prst="rect">
            <a:avLst/>
          </a:prstGeom>
        </p:spPr>
        <p:txBody>
          <a:bodyPr wrap="square">
            <a:spAutoFit/>
          </a:bodyPr>
          <a:lstStyle/>
          <a:p>
            <a:pPr algn="ctr" fontAlgn="t"/>
            <a:r>
              <a:rPr lang="zh-CN" altLang="en-US" sz="6600" b="0" i="0" dirty="0" smtClean="0">
                <a:solidFill>
                  <a:schemeClr val="bg1"/>
                </a:solidFill>
                <a:effectLst/>
                <a:latin typeface="方正兰亭粗黑简体" panose="02000000000000000000" pitchFamily="2" charset="-122"/>
                <a:ea typeface="方正兰亭粗黑简体" panose="02000000000000000000" pitchFamily="2" charset="-122"/>
              </a:rPr>
              <a:t>建模工具</a:t>
            </a:r>
            <a:endParaRPr lang="en-US" altLang="zh-CN" sz="6600" b="0" i="0" dirty="0">
              <a:solidFill>
                <a:schemeClr val="bg1"/>
              </a:solidFill>
              <a:effectLst/>
              <a:latin typeface="方正兰亭粗黑简体" panose="02000000000000000000" pitchFamily="2" charset="-122"/>
              <a:ea typeface="方正兰亭粗黑简体" panose="02000000000000000000" pitchFamily="2" charset="-122"/>
            </a:endParaRPr>
          </a:p>
        </p:txBody>
      </p:sp>
      <p:sp>
        <p:nvSpPr>
          <p:cNvPr id="10" name="矩形 9"/>
          <p:cNvSpPr/>
          <p:nvPr/>
        </p:nvSpPr>
        <p:spPr>
          <a:xfrm>
            <a:off x="4399598" y="3795703"/>
            <a:ext cx="3528161" cy="58579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4399599" y="4238624"/>
            <a:ext cx="172402" cy="1428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rot="10800000">
            <a:off x="7620001" y="3795702"/>
            <a:ext cx="172402" cy="1428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4399599" y="3882048"/>
            <a:ext cx="3392804" cy="461665"/>
          </a:xfrm>
          <a:prstGeom prst="rect">
            <a:avLst/>
          </a:prstGeom>
        </p:spPr>
        <p:txBody>
          <a:bodyPr wrap="square">
            <a:spAutoFit/>
          </a:bodyPr>
          <a:lstStyle/>
          <a:p>
            <a:pPr algn="ctr" fontAlgn="t"/>
            <a:r>
              <a:rPr lang="zh-CN" altLang="en-US" sz="1200" b="0" i="0" dirty="0" smtClean="0">
                <a:solidFill>
                  <a:schemeClr val="bg1"/>
                </a:solidFill>
                <a:effectLst/>
                <a:latin typeface="方正兰亭粗黑简体" panose="02000000000000000000" pitchFamily="2" charset="-122"/>
                <a:ea typeface="方正兰亭粗黑简体" panose="02000000000000000000" pitchFamily="2" charset="-122"/>
              </a:rPr>
              <a:t>小组成员：金志超  林康  韩佳鑫 </a:t>
            </a:r>
            <a:endParaRPr lang="en-US" altLang="zh-CN" sz="1200" b="0" i="0" dirty="0" smtClean="0">
              <a:solidFill>
                <a:schemeClr val="bg1"/>
              </a:solidFill>
              <a:effectLst/>
              <a:latin typeface="方正兰亭粗黑简体" panose="02000000000000000000" pitchFamily="2" charset="-122"/>
              <a:ea typeface="方正兰亭粗黑简体" panose="02000000000000000000" pitchFamily="2" charset="-122"/>
            </a:endParaRPr>
          </a:p>
          <a:p>
            <a:pPr algn="ctr" fontAlgn="t"/>
            <a:r>
              <a:rPr lang="zh-CN" altLang="en-US" sz="1200" b="0" i="0" dirty="0" smtClean="0">
                <a:solidFill>
                  <a:schemeClr val="bg1"/>
                </a:solidFill>
                <a:effectLst/>
                <a:latin typeface="方正兰亭粗黑简体" panose="02000000000000000000" pitchFamily="2" charset="-122"/>
                <a:ea typeface="方正兰亭粗黑简体" panose="02000000000000000000" pitchFamily="2" charset="-122"/>
              </a:rPr>
              <a:t> 葛鑫志  胡泽宇</a:t>
            </a:r>
            <a:endParaRPr lang="en-US" altLang="zh-CN" sz="1200" b="0" i="0" dirty="0">
              <a:solidFill>
                <a:schemeClr val="bg1"/>
              </a:solidFill>
              <a:effectLst/>
              <a:latin typeface="方正兰亭粗黑简体" panose="02000000000000000000" pitchFamily="2" charset="-122"/>
              <a:ea typeface="方正兰亭粗黑简体" panose="02000000000000000000" pitchFamily="2" charset="-122"/>
            </a:endParaRPr>
          </a:p>
        </p:txBody>
      </p:sp>
      <p:cxnSp>
        <p:nvCxnSpPr>
          <p:cNvPr id="20" name="直接连接符 19"/>
          <p:cNvCxnSpPr/>
          <p:nvPr/>
        </p:nvCxnSpPr>
        <p:spPr>
          <a:xfrm>
            <a:off x="6400800" y="-192528"/>
            <a:ext cx="0" cy="1849875"/>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178611" y="1653758"/>
            <a:ext cx="304800" cy="1107996"/>
          </a:xfrm>
          <a:prstGeom prst="rect">
            <a:avLst/>
          </a:prstGeom>
          <a:noFill/>
        </p:spPr>
        <p:txBody>
          <a:bodyPr vert="horz" rtlCol="0">
            <a:spAutoFit/>
          </a:bodyPr>
          <a:lstStyle/>
          <a:p>
            <a:r>
              <a:rPr lang="en-US" altLang="zh-CN" sz="6600" dirty="0" smtClean="0">
                <a:solidFill>
                  <a:schemeClr val="bg1"/>
                </a:solidFill>
                <a:latin typeface="方正兰亭粗黑简体" panose="02000000000000000000" pitchFamily="2" charset="-122"/>
                <a:ea typeface="方正兰亭粗黑简体" panose="02000000000000000000" pitchFamily="2" charset="-122"/>
              </a:rPr>
              <a:t>U</a:t>
            </a:r>
            <a:endParaRPr lang="zh-CN" altLang="en-US" sz="6600" dirty="0">
              <a:solidFill>
                <a:schemeClr val="bg1"/>
              </a:solidFill>
              <a:latin typeface="方正兰亭粗黑简体" panose="02000000000000000000" pitchFamily="2" charset="-122"/>
              <a:ea typeface="方正兰亭粗黑简体" panose="02000000000000000000" pitchFamily="2" charset="-122"/>
            </a:endParaRPr>
          </a:p>
        </p:txBody>
      </p:sp>
      <p:sp>
        <p:nvSpPr>
          <p:cNvPr id="5" name="文本框 4"/>
          <p:cNvSpPr txBox="1"/>
          <p:nvPr/>
        </p:nvSpPr>
        <p:spPr>
          <a:xfrm>
            <a:off x="5737411" y="1653758"/>
            <a:ext cx="304800" cy="1107996"/>
          </a:xfrm>
          <a:prstGeom prst="rect">
            <a:avLst/>
          </a:prstGeom>
          <a:noFill/>
        </p:spPr>
        <p:txBody>
          <a:bodyPr vert="horz" rtlCol="0">
            <a:spAutoFit/>
          </a:bodyPr>
          <a:lstStyle/>
          <a:p>
            <a:r>
              <a:rPr lang="en-US" altLang="zh-CN" sz="6600" dirty="0" smtClean="0">
                <a:solidFill>
                  <a:schemeClr val="bg2">
                    <a:lumMod val="10000"/>
                  </a:schemeClr>
                </a:solidFill>
                <a:latin typeface="方正兰亭粗黑简体" panose="02000000000000000000" pitchFamily="2" charset="-122"/>
                <a:ea typeface="方正兰亭粗黑简体" panose="02000000000000000000" pitchFamily="2" charset="-122"/>
              </a:rPr>
              <a:t>M</a:t>
            </a:r>
            <a:endParaRPr lang="zh-CN" altLang="en-US" sz="66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6448611" y="1647104"/>
            <a:ext cx="304800" cy="1107996"/>
          </a:xfrm>
          <a:prstGeom prst="rect">
            <a:avLst/>
          </a:prstGeom>
          <a:noFill/>
        </p:spPr>
        <p:txBody>
          <a:bodyPr vert="horz" rtlCol="0">
            <a:spAutoFit/>
          </a:bodyPr>
          <a:lstStyle/>
          <a:p>
            <a:r>
              <a:rPr lang="en-US" altLang="zh-CN" sz="6600" dirty="0" smtClean="0">
                <a:solidFill>
                  <a:schemeClr val="bg1"/>
                </a:solidFill>
                <a:latin typeface="方正兰亭粗黑简体" panose="02000000000000000000" pitchFamily="2" charset="-122"/>
                <a:ea typeface="方正兰亭粗黑简体" panose="02000000000000000000" pitchFamily="2" charset="-122"/>
              </a:rPr>
              <a:t>L</a:t>
            </a:r>
            <a:endParaRPr lang="zh-CN" altLang="en-US" sz="6600" dirty="0">
              <a:solidFill>
                <a:schemeClr val="bg1"/>
              </a:solidFill>
              <a:latin typeface="方正兰亭粗黑简体" panose="02000000000000000000" pitchFamily="2" charset="-122"/>
              <a:ea typeface="方正兰亭粗黑简体" panose="02000000000000000000" pitchFamily="2" charset="-122"/>
            </a:endParaRPr>
          </a:p>
        </p:txBody>
      </p:sp>
      <p:pic>
        <p:nvPicPr>
          <p:cNvPr id="15" name="图片 14" descr="C:\Users\金志超\AppData\Local\Microsoft\Windows\INetCache\Content.Word\未标题-1.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a:xfrm>
            <a:off x="180815" y="372862"/>
            <a:ext cx="2118502" cy="2118502"/>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5" presetClass="entr" presetSubtype="0" fill="hold" grpId="1" nodeType="withEffect">
                                  <p:stCondLst>
                                    <p:cond delay="8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ppt_w</p:attrName>
                                        </p:attrNameLst>
                                      </p:cBhvr>
                                      <p:tavLst>
                                        <p:tav tm="0" fmla="#ppt_w*sin(2.5*pi*$)">
                                          <p:val>
                                            <p:fltVal val="0"/>
                                          </p:val>
                                        </p:tav>
                                        <p:tav tm="100000">
                                          <p:val>
                                            <p:fltVal val="1"/>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childTnLst>
                                </p:cTn>
                              </p:par>
                              <p:par>
                                <p:cTn id="16" presetID="8" presetClass="emph" presetSubtype="0" fill="hold" grpId="2" nodeType="withEffect">
                                  <p:stCondLst>
                                    <p:cond delay="1100"/>
                                  </p:stCondLst>
                                  <p:childTnLst>
                                    <p:animRot by="21600000">
                                      <p:cBhvr>
                                        <p:cTn id="17" dur="1000" fill="hold"/>
                                        <p:tgtEl>
                                          <p:spTgt spid="3"/>
                                        </p:tgtEl>
                                        <p:attrNameLst>
                                          <p:attrName>r</p:attrName>
                                        </p:attrNameLst>
                                      </p:cBhvr>
                                    </p:animRot>
                                  </p:childTnLst>
                                </p:cTn>
                              </p:par>
                              <p:par>
                                <p:cTn id="18" presetID="37" presetClass="entr" presetSubtype="0" fill="hold" grpId="0" nodeType="with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900" decel="100000" fill="hold"/>
                                        <p:tgtEl>
                                          <p:spTgt spid="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4" presetID="45" presetClass="entr" presetSubtype="0" fill="hold" grpId="1" nodeType="withEffect">
                                  <p:stCondLst>
                                    <p:cond delay="13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ppt_w</p:attrName>
                                        </p:attrNameLst>
                                      </p:cBhvr>
                                      <p:tavLst>
                                        <p:tav tm="0" fmla="#ppt_w*sin(2.5*pi*$)">
                                          <p:val>
                                            <p:fltVal val="0"/>
                                          </p:val>
                                        </p:tav>
                                        <p:tav tm="100000">
                                          <p:val>
                                            <p:fltVal val="1"/>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childTnLst>
                                </p:cTn>
                              </p:par>
                              <p:par>
                                <p:cTn id="29" presetID="8" presetClass="emph" presetSubtype="0" fill="hold" grpId="2" nodeType="withEffect">
                                  <p:stCondLst>
                                    <p:cond delay="1600"/>
                                  </p:stCondLst>
                                  <p:childTnLst>
                                    <p:animRot by="21600000">
                                      <p:cBhvr>
                                        <p:cTn id="30" dur="1000" fill="hold"/>
                                        <p:tgtEl>
                                          <p:spTgt spid="7"/>
                                        </p:tgtEl>
                                        <p:attrNameLst>
                                          <p:attrName>r</p:attrName>
                                        </p:attrNameLst>
                                      </p:cBhvr>
                                    </p:animRot>
                                  </p:childTnLst>
                                </p:cTn>
                              </p:par>
                              <p:par>
                                <p:cTn id="31" presetID="22" presetClass="entr" presetSubtype="1" fill="hold" nodeType="withEffect">
                                  <p:stCondLst>
                                    <p:cond delay="250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par>
                                <p:cTn id="34" presetID="42" presetClass="entr" presetSubtype="0" fill="hold" grpId="0" nodeType="withEffect">
                                  <p:stCondLst>
                                    <p:cond delay="290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80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1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3" grpId="0"/>
      <p:bldP spid="3" grpId="1"/>
      <p:bldP spid="3" grpId="2"/>
      <p:bldP spid="5" grpId="0"/>
      <p:bldP spid="7" grpId="0"/>
      <p:bldP spid="7" grpId="1"/>
      <p:bldP spid="7"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95259" y="1926112"/>
            <a:ext cx="12687300" cy="28575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88341" y="4517352"/>
            <a:ext cx="2818674" cy="523220"/>
          </a:xfrm>
          <a:prstGeom prst="rect">
            <a:avLst/>
          </a:prstGeom>
        </p:spPr>
        <p:txBody>
          <a:bodyPr wrap="square">
            <a:spAutoFit/>
          </a:bodyPr>
          <a:lstStyle/>
          <a:p>
            <a:pPr algn="just"/>
            <a:r>
              <a:rPr lang="zh-CN" altLang="en-US" sz="1400" dirty="0" smtClean="0">
                <a:solidFill>
                  <a:schemeClr val="bg2">
                    <a:lumMod val="10000"/>
                  </a:schemeClr>
                </a:solidFill>
                <a:latin typeface="微软雅黑" pitchFamily="34" charset="-122"/>
                <a:ea typeface="微软雅黑" pitchFamily="34" charset="-122"/>
              </a:rPr>
              <a:t>从现有数据库或</a:t>
            </a:r>
            <a:r>
              <a:rPr lang="en-US" altLang="zh-CN" sz="1400" dirty="0" smtClean="0">
                <a:solidFill>
                  <a:schemeClr val="bg2">
                    <a:lumMod val="10000"/>
                  </a:schemeClr>
                </a:solidFill>
                <a:latin typeface="微软雅黑" pitchFamily="34" charset="-122"/>
                <a:ea typeface="微软雅黑" pitchFamily="34" charset="-122"/>
              </a:rPr>
              <a:t>DDL</a:t>
            </a:r>
            <a:r>
              <a:rPr lang="zh-CN" altLang="en-US" sz="1400" dirty="0" smtClean="0">
                <a:solidFill>
                  <a:schemeClr val="bg2">
                    <a:lumMod val="10000"/>
                  </a:schemeClr>
                </a:solidFill>
                <a:latin typeface="微软雅黑" pitchFamily="34" charset="-122"/>
                <a:ea typeface="微软雅黑" pitchFamily="34" charset="-122"/>
              </a:rPr>
              <a:t>文件里生成数据模型。</a:t>
            </a:r>
            <a:endParaRPr lang="zh-CN" altLang="en-US" sz="1400" dirty="0">
              <a:solidFill>
                <a:schemeClr val="bg2">
                  <a:lumMod val="10000"/>
                </a:schemeClr>
              </a:solidFill>
              <a:latin typeface="微软雅黑" pitchFamily="34" charset="-122"/>
              <a:ea typeface="微软雅黑" pitchFamily="34" charset="-122"/>
            </a:endParaRPr>
          </a:p>
        </p:txBody>
      </p:sp>
      <p:sp>
        <p:nvSpPr>
          <p:cNvPr id="46" name="矩形 45"/>
          <p:cNvSpPr/>
          <p:nvPr/>
        </p:nvSpPr>
        <p:spPr>
          <a:xfrm>
            <a:off x="8014317" y="4464086"/>
            <a:ext cx="2818674" cy="523220"/>
          </a:xfrm>
          <a:prstGeom prst="rect">
            <a:avLst/>
          </a:prstGeom>
        </p:spPr>
        <p:txBody>
          <a:bodyPr wrap="square">
            <a:spAutoFit/>
          </a:bodyPr>
          <a:lstStyle/>
          <a:p>
            <a:pPr algn="just"/>
            <a:r>
              <a:rPr lang="zh-CN" altLang="en-US" sz="1400" dirty="0" smtClean="0">
                <a:solidFill>
                  <a:schemeClr val="bg2">
                    <a:lumMod val="10000"/>
                  </a:schemeClr>
                </a:solidFill>
              </a:rPr>
              <a:t>将数据模型同</a:t>
            </a:r>
            <a:r>
              <a:rPr lang="en-US" altLang="zh-CN" sz="1400" dirty="0" smtClean="0">
                <a:solidFill>
                  <a:schemeClr val="bg2">
                    <a:lumMod val="10000"/>
                  </a:schemeClr>
                </a:solidFill>
              </a:rPr>
              <a:t>DDL</a:t>
            </a:r>
            <a:r>
              <a:rPr lang="zh-CN" altLang="en-US" sz="1400" dirty="0" smtClean="0">
                <a:solidFill>
                  <a:schemeClr val="bg2">
                    <a:lumMod val="10000"/>
                  </a:schemeClr>
                </a:solidFill>
              </a:rPr>
              <a:t>文件或现有数据库进行比较</a:t>
            </a:r>
            <a:endParaRPr lang="zh-CN" altLang="en-US" sz="1400" dirty="0">
              <a:solidFill>
                <a:schemeClr val="bg2">
                  <a:lumMod val="10000"/>
                </a:schemeClr>
              </a:solidFill>
            </a:endParaRPr>
          </a:p>
        </p:txBody>
      </p:sp>
      <p:grpSp>
        <p:nvGrpSpPr>
          <p:cNvPr id="14" name="组合 13"/>
          <p:cNvGrpSpPr/>
          <p:nvPr/>
        </p:nvGrpSpPr>
        <p:grpSpPr>
          <a:xfrm>
            <a:off x="1201129" y="2009503"/>
            <a:ext cx="3752611" cy="2313921"/>
            <a:chOff x="1201129" y="2009504"/>
            <a:chExt cx="2781675" cy="2131352"/>
          </a:xfrm>
        </p:grpSpPr>
        <p:grpSp>
          <p:nvGrpSpPr>
            <p:cNvPr id="27" name="组合 26"/>
            <p:cNvGrpSpPr/>
            <p:nvPr/>
          </p:nvGrpSpPr>
          <p:grpSpPr>
            <a:xfrm>
              <a:off x="1255665" y="2009504"/>
              <a:ext cx="2671971" cy="1950188"/>
              <a:chOff x="1952349" y="2280574"/>
              <a:chExt cx="2671971" cy="1950188"/>
            </a:xfrm>
          </p:grpSpPr>
          <p:grpSp>
            <p:nvGrpSpPr>
              <p:cNvPr id="15" name="组合 14"/>
              <p:cNvGrpSpPr/>
              <p:nvPr/>
            </p:nvGrpSpPr>
            <p:grpSpPr>
              <a:xfrm>
                <a:off x="1952349" y="3230098"/>
                <a:ext cx="2671971" cy="1000664"/>
                <a:chOff x="712578" y="1880559"/>
                <a:chExt cx="4429125" cy="1000664"/>
              </a:xfrm>
            </p:grpSpPr>
            <p:sp>
              <p:nvSpPr>
                <p:cNvPr id="16" name="矩形 15"/>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56255" y="2104846"/>
                  <a:ext cx="3741769"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p:cNvCxnSpPr/>
              <p:nvPr/>
            </p:nvCxnSpPr>
            <p:spPr>
              <a:xfrm flipV="1">
                <a:off x="1965049" y="2320471"/>
                <a:ext cx="1335985" cy="92232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94684" y="2331843"/>
                <a:ext cx="1315032" cy="92232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213568" y="2280574"/>
                <a:ext cx="102537" cy="1025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131979" y="3511633"/>
                <a:ext cx="250958" cy="425239"/>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4</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sp>
          <p:nvSpPr>
            <p:cNvPr id="50" name="矩形 49"/>
            <p:cNvSpPr/>
            <p:nvPr/>
          </p:nvSpPr>
          <p:spPr>
            <a:xfrm>
              <a:off x="1201129" y="3806859"/>
              <a:ext cx="2781675" cy="333997"/>
            </a:xfrm>
            <a:prstGeom prst="rect">
              <a:avLst/>
            </a:prstGeom>
            <a:solidFill>
              <a:schemeClr val="bg2">
                <a:lumMod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599286" y="2009504"/>
            <a:ext cx="3549480" cy="2305044"/>
            <a:chOff x="8367090" y="2009504"/>
            <a:chExt cx="2781675" cy="2131352"/>
          </a:xfrm>
        </p:grpSpPr>
        <p:grpSp>
          <p:nvGrpSpPr>
            <p:cNvPr id="38" name="组合 37"/>
            <p:cNvGrpSpPr/>
            <p:nvPr/>
          </p:nvGrpSpPr>
          <p:grpSpPr>
            <a:xfrm>
              <a:off x="8416143" y="2009504"/>
              <a:ext cx="2671971" cy="1950188"/>
              <a:chOff x="1952349" y="2280574"/>
              <a:chExt cx="2671971" cy="1950188"/>
            </a:xfrm>
          </p:grpSpPr>
          <p:grpSp>
            <p:nvGrpSpPr>
              <p:cNvPr id="39" name="组合 38"/>
              <p:cNvGrpSpPr/>
              <p:nvPr/>
            </p:nvGrpSpPr>
            <p:grpSpPr>
              <a:xfrm>
                <a:off x="1952349" y="3230098"/>
                <a:ext cx="2671971" cy="1000664"/>
                <a:chOff x="712578" y="1880559"/>
                <a:chExt cx="4429125" cy="1000664"/>
              </a:xfrm>
            </p:grpSpPr>
            <p:sp>
              <p:nvSpPr>
                <p:cNvPr id="44" name="矩形 43"/>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56255" y="2104846"/>
                  <a:ext cx="3741769"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连接符 39"/>
              <p:cNvCxnSpPr/>
              <p:nvPr/>
            </p:nvCxnSpPr>
            <p:spPr>
              <a:xfrm flipV="1">
                <a:off x="1965049" y="2320471"/>
                <a:ext cx="1335985" cy="92232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3294684" y="2331843"/>
                <a:ext cx="1315032" cy="92232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213568" y="2280574"/>
                <a:ext cx="102537" cy="1025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118144" y="3495216"/>
                <a:ext cx="265320" cy="426877"/>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5</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sp>
          <p:nvSpPr>
            <p:cNvPr id="52" name="矩形 51"/>
            <p:cNvSpPr/>
            <p:nvPr/>
          </p:nvSpPr>
          <p:spPr>
            <a:xfrm>
              <a:off x="8367090" y="3806859"/>
              <a:ext cx="2781675" cy="333997"/>
            </a:xfrm>
            <a:prstGeom prst="rect">
              <a:avLst/>
            </a:prstGeom>
            <a:solidFill>
              <a:schemeClr val="bg2">
                <a:lumMod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0" y="0"/>
            <a:ext cx="12192000" cy="1938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695325" y="329180"/>
            <a:ext cx="3020093" cy="738892"/>
            <a:chOff x="695325" y="386330"/>
            <a:chExt cx="3020093" cy="738892"/>
          </a:xfrm>
        </p:grpSpPr>
        <p:grpSp>
          <p:nvGrpSpPr>
            <p:cNvPr id="62" name="组合 61"/>
            <p:cNvGrpSpPr/>
            <p:nvPr/>
          </p:nvGrpSpPr>
          <p:grpSpPr>
            <a:xfrm>
              <a:off x="695325" y="386330"/>
              <a:ext cx="3020093" cy="738892"/>
              <a:chOff x="1328935" y="2467033"/>
              <a:chExt cx="3020093" cy="738892"/>
            </a:xfrm>
          </p:grpSpPr>
          <p:grpSp>
            <p:nvGrpSpPr>
              <p:cNvPr id="64" name="组合 63"/>
              <p:cNvGrpSpPr/>
              <p:nvPr/>
            </p:nvGrpSpPr>
            <p:grpSpPr>
              <a:xfrm>
                <a:off x="1328935" y="2524550"/>
                <a:ext cx="681375" cy="681375"/>
                <a:chOff x="2866816" y="2504421"/>
                <a:chExt cx="943184" cy="943184"/>
              </a:xfrm>
            </p:grpSpPr>
            <p:grpSp>
              <p:nvGrpSpPr>
                <p:cNvPr id="66" name="组合 65"/>
                <p:cNvGrpSpPr/>
                <p:nvPr/>
              </p:nvGrpSpPr>
              <p:grpSpPr>
                <a:xfrm>
                  <a:off x="2866816" y="2504421"/>
                  <a:ext cx="943184" cy="943184"/>
                  <a:chOff x="3173998" y="2528145"/>
                  <a:chExt cx="638355" cy="638355"/>
                </a:xfrm>
              </p:grpSpPr>
              <p:sp>
                <p:nvSpPr>
                  <p:cNvPr id="68" name="矩形 67"/>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9" name="矩形 68"/>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矩形 66"/>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65" name="矩形 64"/>
              <p:cNvSpPr/>
              <p:nvPr/>
            </p:nvSpPr>
            <p:spPr>
              <a:xfrm>
                <a:off x="2142975" y="2467033"/>
                <a:ext cx="220605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Rational Rose</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63" name="直接连接符 62"/>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71" name="矩形 70"/>
          <p:cNvSpPr/>
          <p:nvPr/>
        </p:nvSpPr>
        <p:spPr>
          <a:xfrm>
            <a:off x="1546355" y="683582"/>
            <a:ext cx="2206053" cy="369332"/>
          </a:xfrm>
          <a:prstGeom prst="rect">
            <a:avLst/>
          </a:prstGeom>
        </p:spPr>
        <p:txBody>
          <a:bodyPr wrap="square">
            <a:spAutoFit/>
          </a:bodyPr>
          <a:lstStyle/>
          <a:p>
            <a:pPr fontAlgn="t"/>
            <a:r>
              <a:rPr lang="en-US" altLang="zh-CN" b="1" dirty="0" smtClean="0">
                <a:solidFill>
                  <a:schemeClr val="bg2">
                    <a:lumMod val="10000"/>
                  </a:schemeClr>
                </a:solidFill>
                <a:latin typeface="方正兰亭粗黑简体" panose="02000000000000000000" pitchFamily="2" charset="-122"/>
                <a:ea typeface="方正兰亭粗黑简体" panose="02000000000000000000" pitchFamily="2" charset="-122"/>
              </a:rPr>
              <a:t>Data Modeler</a:t>
            </a:r>
            <a:r>
              <a:rPr lang="zh-CN" altLang="en-US" b="1" dirty="0" smtClean="0">
                <a:solidFill>
                  <a:schemeClr val="bg2">
                    <a:lumMod val="10000"/>
                  </a:schemeClr>
                </a:solidFill>
                <a:latin typeface="方正兰亭粗黑简体" panose="02000000000000000000" pitchFamily="2" charset="-122"/>
                <a:ea typeface="方正兰亭粗黑简体" panose="02000000000000000000" pitchFamily="2" charset="-122"/>
              </a:rPr>
              <a:t>功能</a:t>
            </a:r>
            <a:endParaRPr lang="en-US" altLang="zh-CN"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800"/>
                                        <p:tgtEl>
                                          <p:spTgt spid="13"/>
                                        </p:tgtEl>
                                      </p:cBhvr>
                                    </p:animEffect>
                                  </p:childTnLst>
                                </p:cTn>
                              </p:par>
                              <p:par>
                                <p:cTn id="8" presetID="47" presetClass="entr" presetSubtype="0" fill="hold" nodeType="withEffect">
                                  <p:stCondLst>
                                    <p:cond delay="7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160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43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52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3020093" cy="738892"/>
            <a:chOff x="695325" y="386330"/>
            <a:chExt cx="3020093" cy="738892"/>
          </a:xfrm>
        </p:grpSpPr>
        <p:grpSp>
          <p:nvGrpSpPr>
            <p:cNvPr id="3" name="组合 2"/>
            <p:cNvGrpSpPr/>
            <p:nvPr/>
          </p:nvGrpSpPr>
          <p:grpSpPr>
            <a:xfrm>
              <a:off x="695325" y="386330"/>
              <a:ext cx="3020093" cy="738892"/>
              <a:chOff x="1328935" y="2467033"/>
              <a:chExt cx="3020093" cy="738892"/>
            </a:xfrm>
          </p:grpSpPr>
          <p:grpSp>
            <p:nvGrpSpPr>
              <p:cNvPr id="4" name="组合 5"/>
              <p:cNvGrpSpPr/>
              <p:nvPr/>
            </p:nvGrpSpPr>
            <p:grpSpPr>
              <a:xfrm>
                <a:off x="1328935" y="2524550"/>
                <a:ext cx="681375" cy="681375"/>
                <a:chOff x="2866816" y="2504421"/>
                <a:chExt cx="943184" cy="943184"/>
              </a:xfrm>
            </p:grpSpPr>
            <p:grpSp>
              <p:nvGrpSpPr>
                <p:cNvPr id="6"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7" name="矩形 6"/>
              <p:cNvSpPr/>
              <p:nvPr/>
            </p:nvSpPr>
            <p:spPr>
              <a:xfrm>
                <a:off x="2142975" y="2467033"/>
                <a:ext cx="220605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Rational Rose</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8"/>
          <p:cNvGrpSpPr/>
          <p:nvPr/>
        </p:nvGrpSpPr>
        <p:grpSpPr>
          <a:xfrm>
            <a:off x="695325" y="1823409"/>
            <a:ext cx="4429125" cy="1000664"/>
            <a:chOff x="712578" y="1880559"/>
            <a:chExt cx="4429125" cy="1000664"/>
          </a:xfrm>
        </p:grpSpPr>
        <p:sp>
          <p:nvSpPr>
            <p:cNvPr id="13" name="矩形 12"/>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558177" y="2075151"/>
            <a:ext cx="495649"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01</a:t>
            </a:r>
          </a:p>
        </p:txBody>
      </p:sp>
      <p:sp>
        <p:nvSpPr>
          <p:cNvPr id="22" name="矩形 21"/>
          <p:cNvSpPr/>
          <p:nvPr/>
        </p:nvSpPr>
        <p:spPr>
          <a:xfrm>
            <a:off x="6275597" y="1877133"/>
            <a:ext cx="5335588" cy="652486"/>
          </a:xfrm>
          <a:prstGeom prst="rect">
            <a:avLst/>
          </a:prstGeom>
        </p:spPr>
        <p:txBody>
          <a:bodyPr wrap="square">
            <a:spAutoFit/>
          </a:bodyPr>
          <a:lstStyle/>
          <a:p>
            <a:pPr algn="just">
              <a:lnSpc>
                <a:spcPct val="130000"/>
              </a:lnSpc>
            </a:pPr>
            <a:r>
              <a:rPr lang="en-US" altLang="zh-CN" sz="1400" dirty="0" smtClean="0">
                <a:solidFill>
                  <a:schemeClr val="bg2">
                    <a:lumMod val="10000"/>
                  </a:schemeClr>
                </a:solidFill>
                <a:latin typeface="微软雅黑" pitchFamily="34" charset="-122"/>
                <a:ea typeface="微软雅黑" pitchFamily="34" charset="-122"/>
              </a:rPr>
              <a:t>Rose </a:t>
            </a:r>
            <a:r>
              <a:rPr lang="en-US" altLang="zh-CN" sz="1400" dirty="0" err="1" smtClean="0">
                <a:solidFill>
                  <a:schemeClr val="bg2">
                    <a:lumMod val="10000"/>
                  </a:schemeClr>
                </a:solidFill>
                <a:latin typeface="微软雅黑" pitchFamily="34" charset="-122"/>
                <a:ea typeface="微软雅黑" pitchFamily="34" charset="-122"/>
              </a:rPr>
              <a:t>Enter</a:t>
            </a:r>
            <a:r>
              <a:rPr lang="en-US" altLang="zh-CN" sz="1400" dirty="0" err="1" smtClean="0">
                <a:solidFill>
                  <a:schemeClr val="bg2">
                    <a:lumMod val="10000"/>
                  </a:schemeClr>
                </a:solidFill>
                <a:latin typeface="微软雅黑" pitchFamily="34" charset="-122"/>
                <a:ea typeface="微软雅黑" pitchFamily="34" charset="-122"/>
              </a:rPr>
              <a:t>pise</a:t>
            </a:r>
            <a:r>
              <a:rPr lang="zh-CN" altLang="en-US" sz="1400" dirty="0" smtClean="0">
                <a:solidFill>
                  <a:schemeClr val="bg2">
                    <a:lumMod val="10000"/>
                  </a:schemeClr>
                </a:solidFill>
                <a:latin typeface="微软雅黑" pitchFamily="34" charset="-122"/>
                <a:ea typeface="微软雅黑" pitchFamily="34" charset="-122"/>
              </a:rPr>
              <a:t>：支持</a:t>
            </a:r>
            <a:r>
              <a:rPr lang="en-US" altLang="zh-CN" sz="1400" dirty="0" smtClean="0">
                <a:solidFill>
                  <a:schemeClr val="bg2">
                    <a:lumMod val="10000"/>
                  </a:schemeClr>
                </a:solidFill>
                <a:latin typeface="微软雅黑" pitchFamily="34" charset="-122"/>
                <a:ea typeface="微软雅黑" pitchFamily="34" charset="-122"/>
              </a:rPr>
              <a:t>C++</a:t>
            </a:r>
            <a:r>
              <a:rPr lang="zh-CN" altLang="en-US" sz="1400" dirty="0" smtClean="0">
                <a:solidFill>
                  <a:schemeClr val="bg2">
                    <a:lumMod val="10000"/>
                  </a:schemeClr>
                </a:solidFill>
                <a:latin typeface="微软雅黑" pitchFamily="34" charset="-122"/>
                <a:ea typeface="微软雅黑" pitchFamily="34" charset="-122"/>
              </a:rPr>
              <a:t>、</a:t>
            </a:r>
            <a:r>
              <a:rPr lang="en-US" altLang="zh-CN" sz="1400" dirty="0" smtClean="0">
                <a:solidFill>
                  <a:schemeClr val="bg2">
                    <a:lumMod val="10000"/>
                  </a:schemeClr>
                </a:solidFill>
                <a:latin typeface="微软雅黑" pitchFamily="34" charset="-122"/>
                <a:ea typeface="微软雅黑" pitchFamily="34" charset="-122"/>
              </a:rPr>
              <a:t>Java</a:t>
            </a:r>
            <a:r>
              <a:rPr lang="zh-CN" altLang="en-US" sz="1400" dirty="0" smtClean="0">
                <a:solidFill>
                  <a:schemeClr val="bg2">
                    <a:lumMod val="10000"/>
                  </a:schemeClr>
                </a:solidFill>
                <a:latin typeface="微软雅黑" pitchFamily="34" charset="-122"/>
                <a:ea typeface="微软雅黑" pitchFamily="34" charset="-122"/>
              </a:rPr>
              <a:t>、</a:t>
            </a:r>
            <a:r>
              <a:rPr lang="en-US" altLang="zh-CN" sz="1400" dirty="0" err="1" smtClean="0">
                <a:solidFill>
                  <a:schemeClr val="bg2">
                    <a:lumMod val="10000"/>
                  </a:schemeClr>
                </a:solidFill>
                <a:latin typeface="微软雅黑" pitchFamily="34" charset="-122"/>
                <a:ea typeface="微软雅黑" pitchFamily="34" charset="-122"/>
              </a:rPr>
              <a:t>VisualBasic</a:t>
            </a:r>
            <a:r>
              <a:rPr lang="zh-CN" altLang="en-US" sz="1400" dirty="0" smtClean="0">
                <a:solidFill>
                  <a:schemeClr val="bg2">
                    <a:lumMod val="10000"/>
                  </a:schemeClr>
                </a:solidFill>
                <a:latin typeface="微软雅黑" pitchFamily="34" charset="-122"/>
                <a:ea typeface="微软雅黑" pitchFamily="34" charset="-122"/>
              </a:rPr>
              <a:t>和</a:t>
            </a:r>
            <a:r>
              <a:rPr lang="en-US" altLang="zh-CN" sz="1400" dirty="0" smtClean="0">
                <a:solidFill>
                  <a:schemeClr val="bg2">
                    <a:lumMod val="10000"/>
                  </a:schemeClr>
                </a:solidFill>
                <a:latin typeface="微软雅黑" pitchFamily="34" charset="-122"/>
                <a:ea typeface="微软雅黑" pitchFamily="34" charset="-122"/>
              </a:rPr>
              <a:t>Oracle</a:t>
            </a:r>
            <a:r>
              <a:rPr lang="zh-CN" altLang="en-US" sz="1400" dirty="0" smtClean="0">
                <a:solidFill>
                  <a:schemeClr val="bg2">
                    <a:lumMod val="10000"/>
                  </a:schemeClr>
                </a:solidFill>
                <a:latin typeface="微软雅黑" pitchFamily="34" charset="-122"/>
                <a:ea typeface="微软雅黑" pitchFamily="34" charset="-122"/>
              </a:rPr>
              <a:t>生成代码，支持逆向项目</a:t>
            </a:r>
            <a:endParaRPr lang="zh-CN" altLang="en-US" sz="1400" dirty="0">
              <a:solidFill>
                <a:schemeClr val="bg2">
                  <a:lumMod val="10000"/>
                </a:schemeClr>
              </a:solidFill>
              <a:latin typeface="微软雅黑" pitchFamily="34" charset="-122"/>
              <a:ea typeface="微软雅黑" pitchFamily="34" charset="-122"/>
            </a:endParaRPr>
          </a:p>
        </p:txBody>
      </p:sp>
      <p:sp>
        <p:nvSpPr>
          <p:cNvPr id="23" name="等腰三角形 22"/>
          <p:cNvSpPr/>
          <p:nvPr/>
        </p:nvSpPr>
        <p:spPr>
          <a:xfrm rot="5400000">
            <a:off x="5549179" y="2195443"/>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121984" y="1823409"/>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45"/>
          <p:cNvGrpSpPr/>
          <p:nvPr/>
        </p:nvGrpSpPr>
        <p:grpSpPr>
          <a:xfrm>
            <a:off x="695325" y="5157159"/>
            <a:ext cx="4429125" cy="1000664"/>
            <a:chOff x="712578" y="1880559"/>
            <a:chExt cx="4429125" cy="1000664"/>
          </a:xfrm>
        </p:grpSpPr>
        <p:sp>
          <p:nvSpPr>
            <p:cNvPr id="51" name="矩形 50"/>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矩形 47"/>
          <p:cNvSpPr/>
          <p:nvPr/>
        </p:nvSpPr>
        <p:spPr>
          <a:xfrm>
            <a:off x="2546709" y="5453290"/>
            <a:ext cx="495649"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03</a:t>
            </a:r>
          </a:p>
        </p:txBody>
      </p:sp>
      <p:sp>
        <p:nvSpPr>
          <p:cNvPr id="49" name="矩形 48"/>
          <p:cNvSpPr/>
          <p:nvPr/>
        </p:nvSpPr>
        <p:spPr>
          <a:xfrm>
            <a:off x="6275597" y="5210883"/>
            <a:ext cx="5335588" cy="652486"/>
          </a:xfrm>
          <a:prstGeom prst="rect">
            <a:avLst/>
          </a:prstGeom>
        </p:spPr>
        <p:txBody>
          <a:bodyPr wrap="square">
            <a:spAutoFit/>
          </a:bodyPr>
          <a:lstStyle/>
          <a:p>
            <a:pPr algn="just">
              <a:lnSpc>
                <a:spcPct val="130000"/>
              </a:lnSpc>
            </a:pPr>
            <a:r>
              <a:rPr lang="en-US" altLang="zh-CN" sz="1400" dirty="0" smtClean="0">
                <a:solidFill>
                  <a:schemeClr val="bg2">
                    <a:lumMod val="10000"/>
                  </a:schemeClr>
                </a:solidFill>
                <a:latin typeface="微软雅黑" pitchFamily="34" charset="-122"/>
                <a:ea typeface="微软雅黑" pitchFamily="34" charset="-122"/>
              </a:rPr>
              <a:t>Rose Model</a:t>
            </a:r>
            <a:r>
              <a:rPr lang="en-US" altLang="zh-CN" sz="1400" dirty="0" smtClean="0">
                <a:solidFill>
                  <a:schemeClr val="bg2">
                    <a:lumMod val="10000"/>
                  </a:schemeClr>
                </a:solidFill>
                <a:latin typeface="微软雅黑" pitchFamily="34" charset="-122"/>
                <a:ea typeface="微软雅黑" pitchFamily="34" charset="-122"/>
              </a:rPr>
              <a:t>er</a:t>
            </a:r>
            <a:r>
              <a:rPr lang="zh-CN" altLang="en-US" sz="1400" dirty="0" smtClean="0">
                <a:solidFill>
                  <a:schemeClr val="bg2">
                    <a:lumMod val="10000"/>
                  </a:schemeClr>
                </a:solidFill>
                <a:latin typeface="微软雅黑" pitchFamily="34" charset="-122"/>
                <a:ea typeface="微软雅黑" pitchFamily="34" charset="-122"/>
              </a:rPr>
              <a:t>：可以对系统生成模型，但不支持逆向项目，也不支持由模型转出代码。</a:t>
            </a:r>
            <a:endParaRPr lang="zh-CN" altLang="en-US" sz="1400" dirty="0">
              <a:solidFill>
                <a:schemeClr val="bg2">
                  <a:lumMod val="10000"/>
                </a:schemeClr>
              </a:solidFill>
              <a:latin typeface="微软雅黑" pitchFamily="34" charset="-122"/>
              <a:ea typeface="微软雅黑" pitchFamily="34" charset="-122"/>
            </a:endParaRPr>
          </a:p>
        </p:txBody>
      </p:sp>
      <p:sp>
        <p:nvSpPr>
          <p:cNvPr id="50" name="等腰三角形 49"/>
          <p:cNvSpPr/>
          <p:nvPr/>
        </p:nvSpPr>
        <p:spPr>
          <a:xfrm rot="5400000">
            <a:off x="5549179" y="5529193"/>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121984" y="5157159"/>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55"/>
          <p:cNvGrpSpPr/>
          <p:nvPr/>
        </p:nvGrpSpPr>
        <p:grpSpPr>
          <a:xfrm flipH="1">
            <a:off x="7182060" y="3490284"/>
            <a:ext cx="4429125" cy="1000664"/>
            <a:chOff x="712578" y="1880559"/>
            <a:chExt cx="4429125" cy="1000664"/>
          </a:xfrm>
        </p:grpSpPr>
        <p:sp>
          <p:nvSpPr>
            <p:cNvPr id="61" name="矩形 60"/>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矩形 57"/>
          <p:cNvSpPr/>
          <p:nvPr/>
        </p:nvSpPr>
        <p:spPr>
          <a:xfrm flipH="1">
            <a:off x="9199167" y="3750904"/>
            <a:ext cx="492443" cy="461665"/>
          </a:xfrm>
          <a:prstGeom prst="rect">
            <a:avLst/>
          </a:prstGeom>
        </p:spPr>
        <p:txBody>
          <a:bodyPr wrap="none">
            <a:spAutoFit/>
          </a:bodyPr>
          <a:lstStyle/>
          <a:p>
            <a:pPr algn="ct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02</a:t>
            </a:r>
          </a:p>
        </p:txBody>
      </p:sp>
      <p:sp>
        <p:nvSpPr>
          <p:cNvPr id="59" name="矩形 58"/>
          <p:cNvSpPr/>
          <p:nvPr/>
        </p:nvSpPr>
        <p:spPr>
          <a:xfrm flipH="1">
            <a:off x="961654" y="3810339"/>
            <a:ext cx="5335588" cy="345094"/>
          </a:xfrm>
          <a:prstGeom prst="rect">
            <a:avLst/>
          </a:prstGeom>
        </p:spPr>
        <p:txBody>
          <a:bodyPr wrap="square">
            <a:spAutoFit/>
          </a:bodyPr>
          <a:lstStyle/>
          <a:p>
            <a:pPr algn="just">
              <a:lnSpc>
                <a:spcPct val="130000"/>
              </a:lnSpc>
            </a:pPr>
            <a:r>
              <a:rPr lang="en-US" altLang="zh-CN" sz="1400" dirty="0" smtClean="0">
                <a:solidFill>
                  <a:schemeClr val="bg2">
                    <a:lumMod val="10000"/>
                  </a:schemeClr>
                </a:solidFill>
                <a:latin typeface="微软雅黑" pitchFamily="34" charset="-122"/>
                <a:ea typeface="微软雅黑" pitchFamily="34" charset="-122"/>
              </a:rPr>
              <a:t>Rose Professional</a:t>
            </a:r>
            <a:r>
              <a:rPr lang="zh-CN" altLang="en-US" sz="1400" dirty="0" smtClean="0">
                <a:solidFill>
                  <a:schemeClr val="bg2">
                    <a:lumMod val="10000"/>
                  </a:schemeClr>
                </a:solidFill>
                <a:latin typeface="微软雅黑" pitchFamily="34" charset="-122"/>
                <a:ea typeface="微软雅黑" pitchFamily="34" charset="-122"/>
              </a:rPr>
              <a:t>系列：可以用一种语言生成代码</a:t>
            </a:r>
            <a:endParaRPr lang="zh-CN" altLang="en-US" sz="1400" dirty="0">
              <a:solidFill>
                <a:schemeClr val="bg2">
                  <a:lumMod val="10000"/>
                </a:schemeClr>
              </a:solidFill>
              <a:latin typeface="微软雅黑" pitchFamily="34" charset="-122"/>
              <a:ea typeface="微软雅黑" pitchFamily="34" charset="-122"/>
            </a:endParaRPr>
          </a:p>
        </p:txBody>
      </p:sp>
      <p:sp>
        <p:nvSpPr>
          <p:cNvPr id="60" name="等腰三角形 59"/>
          <p:cNvSpPr/>
          <p:nvPr/>
        </p:nvSpPr>
        <p:spPr>
          <a:xfrm rot="16200000" flipH="1">
            <a:off x="6459683" y="3862318"/>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6121984" y="3490284"/>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46355" y="683582"/>
            <a:ext cx="2206053" cy="369332"/>
          </a:xfrm>
          <a:prstGeom prst="rect">
            <a:avLst/>
          </a:prstGeom>
        </p:spPr>
        <p:txBody>
          <a:bodyPr wrap="square">
            <a:spAutoFit/>
          </a:bodyPr>
          <a:lstStyle/>
          <a:p>
            <a:pPr fontAlgn="t"/>
            <a:r>
              <a:rPr lang="zh-CN" altLang="en-US" b="1" dirty="0" smtClean="0">
                <a:solidFill>
                  <a:schemeClr val="bg2">
                    <a:lumMod val="10000"/>
                  </a:schemeClr>
                </a:solidFill>
                <a:latin typeface="方正兰亭粗黑简体" panose="02000000000000000000" pitchFamily="2" charset="-122"/>
                <a:ea typeface="方正兰亭粗黑简体" panose="02000000000000000000" pitchFamily="2" charset="-122"/>
              </a:rPr>
              <a:t>多个版本</a:t>
            </a:r>
            <a:endParaRPr lang="en-US" altLang="zh-CN"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22" presetClass="entr" presetSubtype="8" fill="hold" nodeType="withEffect">
                                  <p:stCondLst>
                                    <p:cond delay="160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wipe(left)">
                                      <p:cBhvr>
                                        <p:cTn id="16" dur="500"/>
                                        <p:tgtEl>
                                          <p:spTgt spid="22">
                                            <p:txEl>
                                              <p:pRg st="0" end="0"/>
                                            </p:txEl>
                                          </p:spTgt>
                                        </p:tgtEl>
                                      </p:cBhvr>
                                    </p:animEffect>
                                  </p:childTnLst>
                                </p:cTn>
                              </p:par>
                              <p:par>
                                <p:cTn id="17" presetID="22" presetClass="entr" presetSubtype="2" fill="hold" nodeType="withEffect">
                                  <p:stCondLst>
                                    <p:cond delay="200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par>
                                <p:cTn id="20" presetID="10" presetClass="entr" presetSubtype="0" fill="hold" grpId="0" nodeType="withEffect">
                                  <p:stCondLst>
                                    <p:cond delay="280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32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22" presetClass="entr" presetSubtype="2" fill="hold" nodeType="withEffect">
                                  <p:stCondLst>
                                    <p:cond delay="3600"/>
                                  </p:stCondLst>
                                  <p:childTnLst>
                                    <p:set>
                                      <p:cBhvr>
                                        <p:cTn id="27" dur="1" fill="hold">
                                          <p:stCondLst>
                                            <p:cond delay="0"/>
                                          </p:stCondLst>
                                        </p:cTn>
                                        <p:tgtEl>
                                          <p:spTgt spid="59">
                                            <p:txEl>
                                              <p:pRg st="0" end="0"/>
                                            </p:txEl>
                                          </p:spTgt>
                                        </p:tgtEl>
                                        <p:attrNameLst>
                                          <p:attrName>style.visibility</p:attrName>
                                        </p:attrNameLst>
                                      </p:cBhvr>
                                      <p:to>
                                        <p:strVal val="visible"/>
                                      </p:to>
                                    </p:set>
                                    <p:animEffect transition="in" filter="wipe(right)">
                                      <p:cBhvr>
                                        <p:cTn id="28" dur="500"/>
                                        <p:tgtEl>
                                          <p:spTgt spid="59">
                                            <p:txEl>
                                              <p:pRg st="0" end="0"/>
                                            </p:txEl>
                                          </p:spTgt>
                                        </p:tgtEl>
                                      </p:cBhvr>
                                    </p:animEffect>
                                  </p:childTnLst>
                                </p:cTn>
                              </p:par>
                              <p:par>
                                <p:cTn id="29" presetID="22" presetClass="entr" presetSubtype="8" fill="hold" nodeType="withEffect">
                                  <p:stCondLst>
                                    <p:cond delay="400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10" presetClass="entr" presetSubtype="0" fill="hold" grpId="0" nodeType="withEffect">
                                  <p:stCondLst>
                                    <p:cond delay="48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52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22" presetClass="entr" presetSubtype="8" fill="hold" nodeType="withEffect">
                                  <p:stCondLst>
                                    <p:cond delay="560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wipe(left)">
                                      <p:cBhvr>
                                        <p:cTn id="40"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1" grpId="0" animBg="1"/>
      <p:bldP spid="50" grpId="0" animBg="1"/>
      <p:bldP spid="45" grpId="0" animBg="1"/>
      <p:bldP spid="60"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63454"/>
            <a:ext cx="12192000" cy="539454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燕尾形 13"/>
          <p:cNvSpPr/>
          <p:nvPr/>
        </p:nvSpPr>
        <p:spPr>
          <a:xfrm rot="5400000">
            <a:off x="4931345" y="2074653"/>
            <a:ext cx="2324100" cy="2324100"/>
          </a:xfrm>
          <a:prstGeom prst="chevron">
            <a:avLst>
              <a:gd name="adj" fmla="val 319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矩形 15"/>
          <p:cNvSpPr/>
          <p:nvPr/>
        </p:nvSpPr>
        <p:spPr>
          <a:xfrm>
            <a:off x="692719" y="2068813"/>
            <a:ext cx="4238625" cy="157400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552441" y="3028373"/>
            <a:ext cx="1005404" cy="584775"/>
          </a:xfrm>
          <a:prstGeom prst="rect">
            <a:avLst/>
          </a:prstGeom>
        </p:spPr>
        <p:txBody>
          <a:bodyPr wrap="none">
            <a:spAutoFit/>
          </a:bodyPr>
          <a:lstStyle/>
          <a:p>
            <a:pPr algn="ctr" fontAlgn="t"/>
            <a:r>
              <a:rPr lang="zh-CN" altLang="en-US" sz="3200" b="1" dirty="0" smtClean="0">
                <a:solidFill>
                  <a:schemeClr val="bg2">
                    <a:lumMod val="10000"/>
                  </a:schemeClr>
                </a:solidFill>
                <a:latin typeface="方正兰亭粗黑简体" panose="02000000000000000000" pitchFamily="2" charset="-122"/>
                <a:ea typeface="方正兰亭粗黑简体" panose="02000000000000000000" pitchFamily="2" charset="-122"/>
              </a:rPr>
              <a:t>优点</a:t>
            </a:r>
            <a:endParaRPr lang="en-US" altLang="zh-CN" sz="32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18" name="矩形 17"/>
          <p:cNvSpPr/>
          <p:nvPr/>
        </p:nvSpPr>
        <p:spPr>
          <a:xfrm>
            <a:off x="7255445" y="2068813"/>
            <a:ext cx="4238625" cy="157400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Freeform 138"/>
          <p:cNvSpPr>
            <a:spLocks noEditPoints="1"/>
          </p:cNvSpPr>
          <p:nvPr/>
        </p:nvSpPr>
        <p:spPr bwMode="auto">
          <a:xfrm>
            <a:off x="1007456" y="2403920"/>
            <a:ext cx="467057" cy="884490"/>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矩形 20"/>
          <p:cNvSpPr/>
          <p:nvPr/>
        </p:nvSpPr>
        <p:spPr>
          <a:xfrm>
            <a:off x="1552255" y="2548099"/>
            <a:ext cx="3228514" cy="646331"/>
          </a:xfrm>
          <a:prstGeom prst="rect">
            <a:avLst/>
          </a:prstGeom>
        </p:spPr>
        <p:txBody>
          <a:bodyPr wrap="square">
            <a:spAutoFit/>
          </a:bodyPr>
          <a:lstStyle/>
          <a:p>
            <a:r>
              <a:rPr lang="zh-CN" altLang="en-US" b="1" dirty="0" smtClean="0">
                <a:solidFill>
                  <a:schemeClr val="bg1"/>
                </a:solidFill>
                <a:latin typeface="微软雅黑" pitchFamily="34" charset="-122"/>
                <a:ea typeface="微软雅黑" pitchFamily="34" charset="-122"/>
              </a:rPr>
              <a:t>易于使用，支持使用多种构建和多种语言的复杂系统</a:t>
            </a:r>
            <a:endParaRPr lang="zh-CN" altLang="en-US" b="1" dirty="0">
              <a:solidFill>
                <a:schemeClr val="bg1"/>
              </a:solidFill>
              <a:latin typeface="微软雅黑" pitchFamily="34" charset="-122"/>
              <a:ea typeface="微软雅黑" pitchFamily="34" charset="-122"/>
            </a:endParaRPr>
          </a:p>
        </p:txBody>
      </p:sp>
      <p:sp>
        <p:nvSpPr>
          <p:cNvPr id="25" name="矩形 24"/>
          <p:cNvSpPr/>
          <p:nvPr/>
        </p:nvSpPr>
        <p:spPr>
          <a:xfrm>
            <a:off x="7458028" y="2402164"/>
            <a:ext cx="3833459" cy="646331"/>
          </a:xfrm>
          <a:prstGeom prst="rect">
            <a:avLst/>
          </a:prstGeom>
        </p:spPr>
        <p:txBody>
          <a:bodyPr wrap="square">
            <a:spAutoFit/>
          </a:bodyPr>
          <a:lstStyle/>
          <a:p>
            <a:pPr algn="just"/>
            <a:r>
              <a:rPr lang="zh-CN" altLang="en-US" b="1" dirty="0" smtClean="0">
                <a:solidFill>
                  <a:schemeClr val="bg1"/>
                </a:solidFill>
                <a:latin typeface="微软雅黑" pitchFamily="34" charset="-122"/>
                <a:ea typeface="微软雅黑" pitchFamily="34" charset="-122"/>
              </a:rPr>
              <a:t>利用双向项目技术可以实现迭代式开发</a:t>
            </a:r>
            <a:endParaRPr lang="zh-CN" altLang="en-US" b="1" dirty="0">
              <a:solidFill>
                <a:schemeClr val="bg1"/>
              </a:solidFill>
              <a:latin typeface="微软雅黑" pitchFamily="34" charset="-122"/>
              <a:ea typeface="微软雅黑" pitchFamily="34" charset="-122"/>
            </a:endParaRPr>
          </a:p>
        </p:txBody>
      </p:sp>
      <p:sp>
        <p:nvSpPr>
          <p:cNvPr id="28" name="箭头: 燕尾形 27"/>
          <p:cNvSpPr/>
          <p:nvPr/>
        </p:nvSpPr>
        <p:spPr>
          <a:xfrm rot="5400000">
            <a:off x="4931345" y="4270597"/>
            <a:ext cx="2324100" cy="2324100"/>
          </a:xfrm>
          <a:prstGeom prst="chevron">
            <a:avLst>
              <a:gd name="adj" fmla="val 319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矩形 28"/>
          <p:cNvSpPr/>
          <p:nvPr/>
        </p:nvSpPr>
        <p:spPr>
          <a:xfrm>
            <a:off x="692719" y="4264757"/>
            <a:ext cx="4238625" cy="157400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571058" y="5268705"/>
            <a:ext cx="1005404" cy="584775"/>
          </a:xfrm>
          <a:prstGeom prst="rect">
            <a:avLst/>
          </a:prstGeom>
        </p:spPr>
        <p:txBody>
          <a:bodyPr wrap="none">
            <a:spAutoFit/>
          </a:bodyPr>
          <a:lstStyle/>
          <a:p>
            <a:pPr algn="ctr" fontAlgn="t"/>
            <a:r>
              <a:rPr lang="zh-CN" altLang="en-US" sz="3200" b="1" dirty="0" smtClean="0">
                <a:solidFill>
                  <a:schemeClr val="bg2">
                    <a:lumMod val="10000"/>
                  </a:schemeClr>
                </a:solidFill>
                <a:latin typeface="方正兰亭粗黑简体" panose="02000000000000000000" pitchFamily="2" charset="-122"/>
                <a:ea typeface="方正兰亭粗黑简体" panose="02000000000000000000" pitchFamily="2" charset="-122"/>
              </a:rPr>
              <a:t>优点</a:t>
            </a:r>
            <a:endParaRPr lang="en-US" altLang="zh-CN" sz="32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31" name="矩形 30"/>
          <p:cNvSpPr/>
          <p:nvPr/>
        </p:nvSpPr>
        <p:spPr>
          <a:xfrm>
            <a:off x="7255445" y="4264757"/>
            <a:ext cx="4238625" cy="157400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641030" y="4575368"/>
            <a:ext cx="3228514" cy="923330"/>
          </a:xfrm>
          <a:prstGeom prst="rect">
            <a:avLst/>
          </a:prstGeom>
        </p:spPr>
        <p:txBody>
          <a:bodyPr wrap="square">
            <a:spAutoFit/>
          </a:bodyPr>
          <a:lstStyle/>
          <a:p>
            <a:r>
              <a:rPr lang="zh-CN" altLang="en-US" b="1" dirty="0" smtClean="0">
                <a:solidFill>
                  <a:schemeClr val="bg1"/>
                </a:solidFill>
                <a:latin typeface="+mj-lt"/>
                <a:ea typeface="微软雅黑" panose="020B0503020204020204" pitchFamily="34" charset="-122"/>
              </a:rPr>
              <a:t>团队管理特性支持大型、复杂的项目和大型而且通常对于分散在各个不同地方的开发团队</a:t>
            </a:r>
            <a:endParaRPr lang="en-US" altLang="zh-CN" b="1" dirty="0">
              <a:solidFill>
                <a:schemeClr val="bg1"/>
              </a:solidFill>
              <a:latin typeface="+mj-lt"/>
              <a:ea typeface="微软雅黑" panose="020B0503020204020204" pitchFamily="34" charset="-122"/>
            </a:endParaRPr>
          </a:p>
        </p:txBody>
      </p:sp>
      <p:sp>
        <p:nvSpPr>
          <p:cNvPr id="34" name="矩形 33"/>
          <p:cNvSpPr/>
          <p:nvPr/>
        </p:nvSpPr>
        <p:spPr>
          <a:xfrm>
            <a:off x="7458028" y="4598108"/>
            <a:ext cx="3833459" cy="646331"/>
          </a:xfrm>
          <a:prstGeom prst="rect">
            <a:avLst/>
          </a:prstGeom>
        </p:spPr>
        <p:txBody>
          <a:bodyPr wrap="square">
            <a:spAutoFit/>
          </a:bodyPr>
          <a:lstStyle/>
          <a:p>
            <a:pPr algn="just"/>
            <a:r>
              <a:rPr lang="en-US" altLang="zh-CN" b="1" dirty="0" err="1" smtClean="0">
                <a:solidFill>
                  <a:schemeClr val="bg1"/>
                </a:solidFill>
                <a:latin typeface="微软雅黑" panose="020B0503020204020204" pitchFamily="34" charset="-122"/>
                <a:ea typeface="微软雅黑" panose="020B0503020204020204" pitchFamily="34" charset="-122"/>
              </a:rPr>
              <a:t>RationalRose</a:t>
            </a:r>
            <a:r>
              <a:rPr lang="zh-CN" altLang="en-US" b="1" dirty="0" smtClean="0">
                <a:solidFill>
                  <a:schemeClr val="bg1"/>
                </a:solidFill>
                <a:latin typeface="微软雅黑" panose="020B0503020204020204" pitchFamily="34" charset="-122"/>
                <a:ea typeface="微软雅黑" panose="020B0503020204020204" pitchFamily="34" charset="-122"/>
              </a:rPr>
              <a:t>与微软</a:t>
            </a:r>
            <a:r>
              <a:rPr lang="en-US" altLang="zh-CN" b="1" dirty="0" err="1" smtClean="0">
                <a:solidFill>
                  <a:schemeClr val="bg1"/>
                </a:solidFill>
                <a:latin typeface="微软雅黑" panose="020B0503020204020204" pitchFamily="34" charset="-122"/>
                <a:ea typeface="微软雅黑" panose="020B0503020204020204" pitchFamily="34" charset="-122"/>
              </a:rPr>
              <a:t>VisualStudio</a:t>
            </a:r>
            <a:r>
              <a:rPr lang="zh-CN" altLang="en-US" b="1" dirty="0" smtClean="0">
                <a:solidFill>
                  <a:schemeClr val="bg1"/>
                </a:solidFill>
                <a:latin typeface="微软雅黑" panose="020B0503020204020204" pitchFamily="34" charset="-122"/>
                <a:ea typeface="微软雅黑" panose="020B0503020204020204" pitchFamily="34" charset="-122"/>
              </a:rPr>
              <a:t>系列工具</a:t>
            </a:r>
            <a:r>
              <a:rPr lang="en-US" altLang="zh-CN" b="1" dirty="0" smtClean="0">
                <a:solidFill>
                  <a:schemeClr val="bg1"/>
                </a:solidFill>
                <a:latin typeface="微软雅黑" panose="020B0503020204020204" pitchFamily="34" charset="-122"/>
                <a:ea typeface="微软雅黑" panose="020B0503020204020204" pitchFamily="34" charset="-122"/>
              </a:rPr>
              <a:t>GUI</a:t>
            </a:r>
            <a:r>
              <a:rPr lang="zh-CN" altLang="en-US" b="1" dirty="0" smtClean="0">
                <a:solidFill>
                  <a:schemeClr val="bg1"/>
                </a:solidFill>
                <a:latin typeface="微软雅黑" panose="020B0503020204020204" pitchFamily="34" charset="-122"/>
                <a:ea typeface="微软雅黑" panose="020B0503020204020204" pitchFamily="34" charset="-122"/>
              </a:rPr>
              <a:t>的完美结合</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9" name="Freeform 29"/>
          <p:cNvSpPr>
            <a:spLocks noEditPoints="1"/>
          </p:cNvSpPr>
          <p:nvPr/>
        </p:nvSpPr>
        <p:spPr bwMode="auto">
          <a:xfrm>
            <a:off x="906169" y="4594651"/>
            <a:ext cx="652717" cy="837996"/>
          </a:xfrm>
          <a:custGeom>
            <a:avLst/>
            <a:gdLst>
              <a:gd name="T0" fmla="*/ 59 w 118"/>
              <a:gd name="T1" fmla="*/ 0 h 128"/>
              <a:gd name="T2" fmla="*/ 59 w 118"/>
              <a:gd name="T3" fmla="*/ 0 h 128"/>
              <a:gd name="T4" fmla="*/ 59 w 118"/>
              <a:gd name="T5" fmla="*/ 0 h 128"/>
              <a:gd name="T6" fmla="*/ 59 w 118"/>
              <a:gd name="T7" fmla="*/ 0 h 128"/>
              <a:gd name="T8" fmla="*/ 59 w 118"/>
              <a:gd name="T9" fmla="*/ 0 h 128"/>
              <a:gd name="T10" fmla="*/ 0 w 118"/>
              <a:gd name="T11" fmla="*/ 21 h 128"/>
              <a:gd name="T12" fmla="*/ 59 w 118"/>
              <a:gd name="T13" fmla="*/ 128 h 128"/>
              <a:gd name="T14" fmla="*/ 59 w 118"/>
              <a:gd name="T15" fmla="*/ 128 h 128"/>
              <a:gd name="T16" fmla="*/ 59 w 118"/>
              <a:gd name="T17" fmla="*/ 128 h 128"/>
              <a:gd name="T18" fmla="*/ 59 w 118"/>
              <a:gd name="T19" fmla="*/ 128 h 128"/>
              <a:gd name="T20" fmla="*/ 59 w 118"/>
              <a:gd name="T21" fmla="*/ 128 h 128"/>
              <a:gd name="T22" fmla="*/ 118 w 118"/>
              <a:gd name="T23" fmla="*/ 21 h 128"/>
              <a:gd name="T24" fmla="*/ 59 w 118"/>
              <a:gd name="T25" fmla="*/ 0 h 128"/>
              <a:gd name="T26" fmla="*/ 54 w 118"/>
              <a:gd name="T27" fmla="*/ 87 h 128"/>
              <a:gd name="T28" fmla="*/ 54 w 118"/>
              <a:gd name="T29" fmla="*/ 87 h 128"/>
              <a:gd name="T30" fmla="*/ 54 w 118"/>
              <a:gd name="T31" fmla="*/ 87 h 128"/>
              <a:gd name="T32" fmla="*/ 33 w 118"/>
              <a:gd name="T33" fmla="*/ 65 h 128"/>
              <a:gd name="T34" fmla="*/ 43 w 118"/>
              <a:gd name="T35" fmla="*/ 55 h 128"/>
              <a:gd name="T36" fmla="*/ 54 w 118"/>
              <a:gd name="T37" fmla="*/ 66 h 128"/>
              <a:gd name="T38" fmla="*/ 78 w 118"/>
              <a:gd name="T39" fmla="*/ 42 h 128"/>
              <a:gd name="T40" fmla="*/ 89 w 118"/>
              <a:gd name="T41" fmla="*/ 52 h 128"/>
              <a:gd name="T42" fmla="*/ 54 w 118"/>
              <a:gd name="T43" fmla="*/ 8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28">
                <a:moveTo>
                  <a:pt x="59" y="0"/>
                </a:moveTo>
                <a:cubicBezTo>
                  <a:pt x="59" y="0"/>
                  <a:pt x="59" y="0"/>
                  <a:pt x="59" y="0"/>
                </a:cubicBezTo>
                <a:cubicBezTo>
                  <a:pt x="59" y="0"/>
                  <a:pt x="59" y="0"/>
                  <a:pt x="59" y="0"/>
                </a:cubicBezTo>
                <a:cubicBezTo>
                  <a:pt x="59" y="0"/>
                  <a:pt x="59" y="0"/>
                  <a:pt x="59" y="0"/>
                </a:cubicBezTo>
                <a:cubicBezTo>
                  <a:pt x="59" y="0"/>
                  <a:pt x="59" y="0"/>
                  <a:pt x="59" y="0"/>
                </a:cubicBezTo>
                <a:cubicBezTo>
                  <a:pt x="43" y="16"/>
                  <a:pt x="18" y="21"/>
                  <a:pt x="0" y="21"/>
                </a:cubicBezTo>
                <a:cubicBezTo>
                  <a:pt x="0" y="67"/>
                  <a:pt x="27" y="107"/>
                  <a:pt x="59" y="128"/>
                </a:cubicBezTo>
                <a:cubicBezTo>
                  <a:pt x="59" y="128"/>
                  <a:pt x="59" y="128"/>
                  <a:pt x="59" y="128"/>
                </a:cubicBezTo>
                <a:cubicBezTo>
                  <a:pt x="59" y="128"/>
                  <a:pt x="59" y="128"/>
                  <a:pt x="59" y="128"/>
                </a:cubicBezTo>
                <a:cubicBezTo>
                  <a:pt x="59" y="128"/>
                  <a:pt x="59" y="128"/>
                  <a:pt x="59" y="128"/>
                </a:cubicBezTo>
                <a:cubicBezTo>
                  <a:pt x="59" y="128"/>
                  <a:pt x="59" y="128"/>
                  <a:pt x="59" y="128"/>
                </a:cubicBezTo>
                <a:cubicBezTo>
                  <a:pt x="91" y="107"/>
                  <a:pt x="118" y="67"/>
                  <a:pt x="118" y="21"/>
                </a:cubicBezTo>
                <a:cubicBezTo>
                  <a:pt x="100" y="21"/>
                  <a:pt x="75" y="16"/>
                  <a:pt x="59" y="0"/>
                </a:cubicBezTo>
                <a:close/>
                <a:moveTo>
                  <a:pt x="54" y="87"/>
                </a:moveTo>
                <a:cubicBezTo>
                  <a:pt x="54" y="87"/>
                  <a:pt x="54" y="87"/>
                  <a:pt x="54" y="87"/>
                </a:cubicBezTo>
                <a:cubicBezTo>
                  <a:pt x="54" y="87"/>
                  <a:pt x="54" y="87"/>
                  <a:pt x="54" y="87"/>
                </a:cubicBezTo>
                <a:cubicBezTo>
                  <a:pt x="33" y="65"/>
                  <a:pt x="33" y="65"/>
                  <a:pt x="33" y="65"/>
                </a:cubicBezTo>
                <a:cubicBezTo>
                  <a:pt x="43" y="55"/>
                  <a:pt x="43" y="55"/>
                  <a:pt x="43" y="55"/>
                </a:cubicBezTo>
                <a:cubicBezTo>
                  <a:pt x="54" y="66"/>
                  <a:pt x="54" y="66"/>
                  <a:pt x="54" y="66"/>
                </a:cubicBezTo>
                <a:cubicBezTo>
                  <a:pt x="78" y="42"/>
                  <a:pt x="78" y="42"/>
                  <a:pt x="78" y="42"/>
                </a:cubicBezTo>
                <a:cubicBezTo>
                  <a:pt x="89" y="52"/>
                  <a:pt x="89" y="52"/>
                  <a:pt x="89" y="52"/>
                </a:cubicBezTo>
                <a:lnTo>
                  <a:pt x="54" y="87"/>
                </a:ln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grpSp>
        <p:nvGrpSpPr>
          <p:cNvPr id="40" name="组合 39"/>
          <p:cNvGrpSpPr/>
          <p:nvPr/>
        </p:nvGrpSpPr>
        <p:grpSpPr>
          <a:xfrm>
            <a:off x="695325" y="329180"/>
            <a:ext cx="3020093" cy="738892"/>
            <a:chOff x="695325" y="386330"/>
            <a:chExt cx="3020093" cy="738892"/>
          </a:xfrm>
        </p:grpSpPr>
        <p:grpSp>
          <p:nvGrpSpPr>
            <p:cNvPr id="41" name="组合 40"/>
            <p:cNvGrpSpPr/>
            <p:nvPr/>
          </p:nvGrpSpPr>
          <p:grpSpPr>
            <a:xfrm>
              <a:off x="695325" y="386330"/>
              <a:ext cx="3020093" cy="738892"/>
              <a:chOff x="1328935" y="2467033"/>
              <a:chExt cx="3020093" cy="738892"/>
            </a:xfrm>
          </p:grpSpPr>
          <p:grpSp>
            <p:nvGrpSpPr>
              <p:cNvPr id="43" name="组合 42"/>
              <p:cNvGrpSpPr/>
              <p:nvPr/>
            </p:nvGrpSpPr>
            <p:grpSpPr>
              <a:xfrm>
                <a:off x="1328935" y="2524550"/>
                <a:ext cx="681375" cy="681375"/>
                <a:chOff x="2866816" y="2504421"/>
                <a:chExt cx="943184" cy="943184"/>
              </a:xfrm>
            </p:grpSpPr>
            <p:grpSp>
              <p:nvGrpSpPr>
                <p:cNvPr id="45" name="组合 44"/>
                <p:cNvGrpSpPr/>
                <p:nvPr/>
              </p:nvGrpSpPr>
              <p:grpSpPr>
                <a:xfrm>
                  <a:off x="2866816" y="2504421"/>
                  <a:ext cx="943184" cy="943184"/>
                  <a:chOff x="3173998" y="2528145"/>
                  <a:chExt cx="638355" cy="638355"/>
                </a:xfrm>
              </p:grpSpPr>
              <p:sp>
                <p:nvSpPr>
                  <p:cNvPr id="47" name="矩形 46"/>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矩形 47"/>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44" name="矩形 43"/>
              <p:cNvSpPr/>
              <p:nvPr/>
            </p:nvSpPr>
            <p:spPr>
              <a:xfrm>
                <a:off x="2142975" y="2467033"/>
                <a:ext cx="2206053"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Rational Rose</a:t>
                </a:r>
              </a:p>
            </p:txBody>
          </p:sp>
        </p:grpSp>
        <p:cxnSp>
          <p:nvCxnSpPr>
            <p:cNvPr id="42" name="直接连接符 41"/>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90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8" fill="hold" grpId="0" nodeType="withEffect">
                                  <p:stCondLst>
                                    <p:cond delay="13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170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21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42" presetClass="entr" presetSubtype="0" fill="hold" grpId="0" nodeType="withEffect">
                                  <p:stCondLst>
                                    <p:cond delay="29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22" presetClass="entr" presetSubtype="1" fill="hold" grpId="0" nodeType="withEffect">
                                  <p:stCondLst>
                                    <p:cond delay="38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8" fill="hold" grpId="0" nodeType="withEffect">
                                  <p:stCondLst>
                                    <p:cond delay="420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22" presetClass="entr" presetSubtype="8" fill="hold" grpId="0" nodeType="withEffect">
                                  <p:stCondLst>
                                    <p:cond delay="460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par>
                                <p:cTn id="36" presetID="10" presetClass="entr" presetSubtype="0" fill="hold" grpId="0" nodeType="withEffect">
                                  <p:stCondLst>
                                    <p:cond delay="500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42" presetClass="entr" presetSubtype="0" fill="hold" grpId="0" nodeType="withEffect">
                                  <p:stCondLst>
                                    <p:cond delay="580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19" grpId="0" animBg="1"/>
      <p:bldP spid="25" grpId="0"/>
      <p:bldP spid="28" grpId="0" animBg="1"/>
      <p:bldP spid="29" grpId="0" animBg="1"/>
      <p:bldP spid="31" grpId="0" animBg="1"/>
      <p:bldP spid="34" grpId="0"/>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68277" y="0"/>
            <a:ext cx="211455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2296900"/>
            <a:ext cx="12192001" cy="189757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6670456" y="1567264"/>
            <a:ext cx="3356847" cy="335684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6932279" y="1829087"/>
            <a:ext cx="2833201" cy="2833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7130013" y="2026821"/>
            <a:ext cx="2437733" cy="24377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539119" y="1922248"/>
            <a:ext cx="1564852" cy="2646878"/>
          </a:xfrm>
          <a:prstGeom prst="rect">
            <a:avLst/>
          </a:prstGeom>
          <a:noFill/>
        </p:spPr>
        <p:txBody>
          <a:bodyPr wrap="none" rtlCol="0">
            <a:spAutoFit/>
          </a:bodyPr>
          <a:lstStyle/>
          <a:p>
            <a:r>
              <a:rPr lang="en-US" altLang="zh-CN" sz="16600" dirty="0">
                <a:solidFill>
                  <a:schemeClr val="bg1"/>
                </a:solidFill>
                <a:latin typeface="方正兰亭粗黑简体" panose="02000000000000000000" pitchFamily="2" charset="-122"/>
                <a:ea typeface="方正兰亭粗黑简体" panose="02000000000000000000" pitchFamily="2" charset="-122"/>
              </a:rPr>
              <a:t>2</a:t>
            </a:r>
            <a:endParaRPr lang="zh-CN" altLang="en-US" sz="16600" dirty="0">
              <a:solidFill>
                <a:schemeClr val="bg1"/>
              </a:solidFill>
              <a:latin typeface="方正兰亭粗黑简体" panose="02000000000000000000" pitchFamily="2" charset="-122"/>
              <a:ea typeface="方正兰亭粗黑简体" panose="02000000000000000000" pitchFamily="2" charset="-122"/>
            </a:endParaRPr>
          </a:p>
        </p:txBody>
      </p:sp>
      <p:sp>
        <p:nvSpPr>
          <p:cNvPr id="13" name="矩形 12"/>
          <p:cNvSpPr/>
          <p:nvPr/>
        </p:nvSpPr>
        <p:spPr>
          <a:xfrm>
            <a:off x="1652166" y="2469665"/>
            <a:ext cx="4394950" cy="615930"/>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69209" y="2504293"/>
            <a:ext cx="3098100" cy="584775"/>
          </a:xfrm>
          <a:prstGeom prst="rect">
            <a:avLst/>
          </a:prstGeom>
        </p:spPr>
        <p:txBody>
          <a:bodyPr wrap="square">
            <a:spAutoFit/>
          </a:bodyPr>
          <a:lstStyle/>
          <a:p>
            <a:pPr algn="dist" fontAlgn="t"/>
            <a:r>
              <a:rPr lang="en-US" altLang="zh-CN" sz="3200" dirty="0" smtClean="0">
                <a:solidFill>
                  <a:schemeClr val="bg2">
                    <a:lumMod val="10000"/>
                  </a:schemeClr>
                </a:solidFill>
                <a:latin typeface="微软雅黑" pitchFamily="34" charset="-122"/>
                <a:ea typeface="微软雅黑" pitchFamily="34" charset="-122"/>
              </a:rPr>
              <a:t>Visio</a:t>
            </a:r>
            <a:endParaRPr lang="en-US" altLang="zh-CN" sz="3200" dirty="0">
              <a:solidFill>
                <a:schemeClr val="bg2">
                  <a:lumMod val="1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37" presetClass="entr" presetSubtype="0"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49" presetClass="entr" presetSubtype="0" decel="100000" fill="hold" grpId="0" nodeType="withEffect">
                                  <p:stCondLst>
                                    <p:cond delay="13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17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2" presetClass="entr" presetSubtype="0" fill="hold" grpId="0" nodeType="withEffect">
                                  <p:stCondLst>
                                    <p:cond delay="21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30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22" presetClass="entr" presetSubtype="2" fill="hold" grpId="0" nodeType="withEffect">
                                  <p:stCondLst>
                                    <p:cond delay="3400"/>
                                  </p:stCondLst>
                                  <p:childTnLst>
                                    <p:set>
                                      <p:cBhvr>
                                        <p:cTn id="38" dur="1" fill="hold">
                                          <p:stCondLst>
                                            <p:cond delay="0"/>
                                          </p:stCondLst>
                                        </p:cTn>
                                        <p:tgtEl>
                                          <p:spTgt spid="11"/>
                                        </p:tgtEl>
                                        <p:attrNameLst>
                                          <p:attrName>style.visibility</p:attrName>
                                        </p:attrNameLst>
                                      </p:cBhvr>
                                      <p:to>
                                        <p:strVal val="visible"/>
                                      </p:to>
                                    </p:set>
                                    <p:animEffect transition="in" filter="wipe(righ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3" grpId="0"/>
      <p:bldP spid="1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1776163" cy="738892"/>
            <a:chOff x="695325" y="386330"/>
            <a:chExt cx="1776163" cy="738892"/>
          </a:xfrm>
        </p:grpSpPr>
        <p:grpSp>
          <p:nvGrpSpPr>
            <p:cNvPr id="3" name="组合 2"/>
            <p:cNvGrpSpPr/>
            <p:nvPr/>
          </p:nvGrpSpPr>
          <p:grpSpPr>
            <a:xfrm>
              <a:off x="695325" y="386330"/>
              <a:ext cx="1776163" cy="738892"/>
              <a:chOff x="1328935" y="2467033"/>
              <a:chExt cx="1776163" cy="738892"/>
            </a:xfrm>
          </p:grpSpPr>
          <p:grpSp>
            <p:nvGrpSpPr>
              <p:cNvPr id="4" name="组合 5"/>
              <p:cNvGrpSpPr/>
              <p:nvPr/>
            </p:nvGrpSpPr>
            <p:grpSpPr>
              <a:xfrm>
                <a:off x="1328935" y="2524550"/>
                <a:ext cx="681375" cy="681375"/>
                <a:chOff x="2866816" y="2504421"/>
                <a:chExt cx="943184" cy="943184"/>
              </a:xfrm>
            </p:grpSpPr>
            <p:grpSp>
              <p:nvGrpSpPr>
                <p:cNvPr id="6"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b="0" i="0" dirty="0" smtClean="0">
                      <a:solidFill>
                        <a:schemeClr val="bg1"/>
                      </a:solidFill>
                      <a:effectLst/>
                      <a:latin typeface="方正兰亭粗黑简体" panose="02000000000000000000" pitchFamily="2" charset="-122"/>
                      <a:ea typeface="方正兰亭粗黑简体" panose="02000000000000000000" pitchFamily="2" charset="-122"/>
                    </a:rPr>
                    <a:t>2</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7" name="矩形 6"/>
              <p:cNvSpPr/>
              <p:nvPr/>
            </p:nvSpPr>
            <p:spPr>
              <a:xfrm>
                <a:off x="2142975" y="2467033"/>
                <a:ext cx="96212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Visio</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7913601" y="1896019"/>
            <a:ext cx="800219" cy="461665"/>
          </a:xfrm>
          <a:prstGeom prst="rect">
            <a:avLst/>
          </a:prstGeom>
        </p:spPr>
        <p:txBody>
          <a:bodyPr wrap="none">
            <a:spAutoFit/>
          </a:bodyPr>
          <a:lstStyle/>
          <a:p>
            <a:pPr fontAlgn="t"/>
            <a:r>
              <a:rPr lang="zh-CN" altLang="en-US"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简介</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15" name="矩形 14"/>
          <p:cNvSpPr/>
          <p:nvPr/>
        </p:nvSpPr>
        <p:spPr>
          <a:xfrm>
            <a:off x="7739533" y="2612699"/>
            <a:ext cx="3352163" cy="3173176"/>
          </a:xfrm>
          <a:prstGeom prst="rect">
            <a:avLst/>
          </a:prstGeom>
        </p:spPr>
        <p:txBody>
          <a:bodyPr wrap="square">
            <a:spAutoFit/>
          </a:bodyPr>
          <a:lstStyle/>
          <a:p>
            <a:pPr>
              <a:lnSpc>
                <a:spcPct val="130000"/>
              </a:lnSpc>
            </a:pP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 </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Visio</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是一个图表绘制软件，它有助于创建、说明和组织复杂设想、过程与系统的业务和技术图表。使用</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Visio</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，可以轻松地将流程、系统和复杂信息可视化，它能够将难以理解的复杂文本和表格转换为一目了然的 </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Visio </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图表。生产与运营管理中涉及到的项目管理、质量管理、业务流程等内容，通过应用</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Visio</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软件绘制相关图表，能够以清除简明的方式有效地交流信息，提高了相关工作的效率和质量。</a:t>
            </a:r>
            <a:endParaRPr lang="zh-CN" altLang="en-US" sz="1400" dirty="0">
              <a:solidFill>
                <a:schemeClr val="bg2">
                  <a:lumMod val="10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8029714" y="2510989"/>
            <a:ext cx="2484121" cy="0"/>
          </a:xfrm>
          <a:prstGeom prst="line">
            <a:avLst/>
          </a:prstGeom>
          <a:ln w="28575">
            <a:solidFill>
              <a:srgbClr val="181717"/>
            </a:solidFill>
          </a:ln>
        </p:spPr>
        <p:style>
          <a:lnRef idx="1">
            <a:schemeClr val="accent1"/>
          </a:lnRef>
          <a:fillRef idx="0">
            <a:schemeClr val="accent1"/>
          </a:fillRef>
          <a:effectRef idx="0">
            <a:schemeClr val="accent1"/>
          </a:effectRef>
          <a:fontRef idx="minor">
            <a:schemeClr val="tx1"/>
          </a:fontRef>
        </p:style>
      </p:cxnSp>
      <p:grpSp>
        <p:nvGrpSpPr>
          <p:cNvPr id="8" name="组合 17"/>
          <p:cNvGrpSpPr/>
          <p:nvPr/>
        </p:nvGrpSpPr>
        <p:grpSpPr>
          <a:xfrm>
            <a:off x="842469" y="1923787"/>
            <a:ext cx="6574331" cy="3862088"/>
            <a:chOff x="842469" y="1955800"/>
            <a:chExt cx="6574331" cy="3862088"/>
          </a:xfrm>
        </p:grpSpPr>
        <p:pic>
          <p:nvPicPr>
            <p:cNvPr id="13" name="图片 12"/>
            <p:cNvPicPr>
              <a:picLocks noChangeAspect="1"/>
            </p:cNvPicPr>
            <p:nvPr/>
          </p:nvPicPr>
          <p:blipFill>
            <a:blip r:embed="rId3" cstate="print">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842469" y="2109599"/>
              <a:ext cx="5696353" cy="3560220"/>
            </a:xfrm>
            <a:prstGeom prst="rect">
              <a:avLst/>
            </a:prstGeom>
            <a:ln w="152400">
              <a:solidFill>
                <a:schemeClr val="bg2">
                  <a:lumMod val="10000"/>
                </a:schemeClr>
              </a:solidFill>
            </a:ln>
          </p:spPr>
        </p:pic>
        <p:sp>
          <p:nvSpPr>
            <p:cNvPr id="17" name="矩形 16"/>
            <p:cNvSpPr/>
            <p:nvPr/>
          </p:nvSpPr>
          <p:spPr>
            <a:xfrm>
              <a:off x="6640422" y="1955800"/>
              <a:ext cx="776378" cy="386208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217" name="Picture 1" descr="d:\Documents\Tencent Files\649211130\Image\Group\UONL@`(TD5830[@HWRP]}SQ.png"/>
          <p:cNvPicPr>
            <a:picLocks noChangeAspect="1" noChangeArrowheads="1"/>
          </p:cNvPicPr>
          <p:nvPr/>
        </p:nvPicPr>
        <p:blipFill>
          <a:blip r:embed="rId5"/>
          <a:srcRect/>
          <a:stretch>
            <a:fillRect/>
          </a:stretch>
        </p:blipFill>
        <p:spPr bwMode="auto">
          <a:xfrm>
            <a:off x="767960" y="1994225"/>
            <a:ext cx="6023457" cy="363421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800"/>
                                        <p:tgtEl>
                                          <p:spTgt spid="8"/>
                                        </p:tgtEl>
                                      </p:cBhvr>
                                    </p:animEffect>
                                  </p:childTnLst>
                                </p:cTn>
                              </p:par>
                              <p:par>
                                <p:cTn id="8" presetID="42" presetClass="entr" presetSubtype="0" fill="hold" grpId="0" nodeType="withEffect">
                                  <p:stCondLst>
                                    <p:cond delay="7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6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42" presetClass="entr" presetSubtype="0" fill="hold" nodeType="withEffect">
                                  <p:stCondLst>
                                    <p:cond delay="200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1000"/>
                                        <p:tgtEl>
                                          <p:spTgt spid="15">
                                            <p:txEl>
                                              <p:pRg st="0" end="0"/>
                                            </p:txEl>
                                          </p:spTgt>
                                        </p:tgtEl>
                                      </p:cBhvr>
                                    </p:animEffect>
                                    <p:anim calcmode="lin" valueType="num">
                                      <p:cBhvr>
                                        <p:cTn id="19"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7680959"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695325" y="332543"/>
            <a:ext cx="4429125" cy="738892"/>
            <a:chOff x="695325" y="386330"/>
            <a:chExt cx="4429125" cy="738892"/>
          </a:xfrm>
        </p:grpSpPr>
        <p:grpSp>
          <p:nvGrpSpPr>
            <p:cNvPr id="13" name="组合 12"/>
            <p:cNvGrpSpPr/>
            <p:nvPr/>
          </p:nvGrpSpPr>
          <p:grpSpPr>
            <a:xfrm>
              <a:off x="695325" y="386330"/>
              <a:ext cx="1768147" cy="738892"/>
              <a:chOff x="1328935" y="2467033"/>
              <a:chExt cx="1768147" cy="738892"/>
            </a:xfrm>
          </p:grpSpPr>
          <p:grpSp>
            <p:nvGrpSpPr>
              <p:cNvPr id="14" name="组合 13"/>
              <p:cNvGrpSpPr/>
              <p:nvPr/>
            </p:nvGrpSpPr>
            <p:grpSpPr>
              <a:xfrm>
                <a:off x="1328935" y="2524550"/>
                <a:ext cx="681375" cy="681375"/>
                <a:chOff x="2866816" y="2504421"/>
                <a:chExt cx="943184" cy="943184"/>
              </a:xfrm>
            </p:grpSpPr>
            <p:grpSp>
              <p:nvGrpSpPr>
                <p:cNvPr id="16" name="组合 15"/>
                <p:cNvGrpSpPr/>
                <p:nvPr/>
              </p:nvGrpSpPr>
              <p:grpSpPr>
                <a:xfrm>
                  <a:off x="2866816" y="2504421"/>
                  <a:ext cx="943184" cy="943184"/>
                  <a:chOff x="3173998" y="2528145"/>
                  <a:chExt cx="638355" cy="638355"/>
                </a:xfrm>
              </p:grpSpPr>
              <p:sp>
                <p:nvSpPr>
                  <p:cNvPr id="18" name="矩形 17"/>
                  <p:cNvSpPr/>
                  <p:nvPr/>
                </p:nvSpPr>
                <p:spPr>
                  <a:xfrm>
                    <a:off x="3173998" y="2528145"/>
                    <a:ext cx="638355" cy="638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矩形 18"/>
                  <p:cNvSpPr/>
                  <p:nvPr/>
                </p:nvSpPr>
                <p:spPr>
                  <a:xfrm>
                    <a:off x="3234823" y="2588970"/>
                    <a:ext cx="516704" cy="51670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79524" y="2633671"/>
                    <a:ext cx="427302" cy="427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2">
                          <a:lumMod val="10000"/>
                        </a:schemeClr>
                      </a:solidFill>
                      <a:effectLst/>
                      <a:latin typeface="方正兰亭粗黑简体" panose="02000000000000000000" pitchFamily="2" charset="-122"/>
                      <a:ea typeface="方正兰亭粗黑简体" panose="02000000000000000000" pitchFamily="2" charset="-122"/>
                    </a:rPr>
                    <a:t>2</a:t>
                  </a:r>
                  <a:endParaRPr lang="en-US" altLang="zh-CN" sz="3200" b="0" i="0" dirty="0">
                    <a:solidFill>
                      <a:schemeClr val="bg2">
                        <a:lumMod val="10000"/>
                      </a:schemeClr>
                    </a:solidFill>
                    <a:effectLst/>
                    <a:latin typeface="方正兰亭粗黑简体" panose="02000000000000000000" pitchFamily="2" charset="-122"/>
                    <a:ea typeface="方正兰亭粗黑简体" panose="02000000000000000000" pitchFamily="2" charset="-122"/>
                  </a:endParaRPr>
                </a:p>
              </p:txBody>
            </p:sp>
          </p:grpSp>
          <p:sp>
            <p:nvSpPr>
              <p:cNvPr id="15" name="矩形 14"/>
              <p:cNvSpPr/>
              <p:nvPr/>
            </p:nvSpPr>
            <p:spPr>
              <a:xfrm>
                <a:off x="2142975" y="2467033"/>
                <a:ext cx="954107" cy="461665"/>
              </a:xfrm>
              <a:prstGeom prst="rect">
                <a:avLst/>
              </a:prstGeom>
            </p:spPr>
            <p:txBody>
              <a:bodyPr wrap="none">
                <a:spAutoFit/>
              </a:bodyPr>
              <a:lstStyle/>
              <a:p>
                <a:pPr fontAlgn="t"/>
                <a:r>
                  <a:rPr lang="en-US" altLang="zh-CN" sz="2400" dirty="0" smtClean="0">
                    <a:solidFill>
                      <a:schemeClr val="bg1"/>
                    </a:solidFill>
                    <a:latin typeface="方正兰亭粗黑简体" panose="02000000000000000000" pitchFamily="2" charset="-122"/>
                    <a:ea typeface="方正兰亭粗黑简体" panose="02000000000000000000" pitchFamily="2" charset="-122"/>
                  </a:rPr>
                  <a:t>Visio</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21" name="矩形 20"/>
            <p:cNvSpPr/>
            <p:nvPr/>
          </p:nvSpPr>
          <p:spPr>
            <a:xfrm>
              <a:off x="1494125" y="782983"/>
              <a:ext cx="3630325" cy="253916"/>
            </a:xfrm>
            <a:prstGeom prst="rect">
              <a:avLst/>
            </a:prstGeom>
          </p:spPr>
          <p:txBody>
            <a:bodyPr wrap="square">
              <a:spAutoFit/>
            </a:bodyPr>
            <a:lstStyle/>
            <a:p>
              <a:endParaRPr lang="zh-CN" altLang="en-US" sz="1050" dirty="0"/>
            </a:p>
          </p:txBody>
        </p:sp>
        <p:cxnSp>
          <p:nvCxnSpPr>
            <p:cNvPr id="26" name="直接连接符 25"/>
            <p:cNvCxnSpPr/>
            <p:nvPr/>
          </p:nvCxnSpPr>
          <p:spPr>
            <a:xfrm>
              <a:off x="1471900" y="442576"/>
              <a:ext cx="0" cy="681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8080271" y="1117144"/>
            <a:ext cx="3567009" cy="1492716"/>
          </a:xfrm>
          <a:prstGeom prst="rect">
            <a:avLst/>
          </a:prstGeom>
        </p:spPr>
        <p:txBody>
          <a:bodyPr wrap="square">
            <a:spAutoFit/>
          </a:bodyPr>
          <a:lstStyle/>
          <a:p>
            <a:pPr>
              <a:lnSpc>
                <a:spcPct val="130000"/>
              </a:lnSpc>
            </a:pPr>
            <a:r>
              <a:rPr lang="en-US" altLang="zh-CN" sz="1400" dirty="0" smtClean="0">
                <a:solidFill>
                  <a:schemeClr val="bg2">
                    <a:lumMod val="10000"/>
                  </a:schemeClr>
                </a:solidFill>
                <a:latin typeface="微软雅黑" pitchFamily="34" charset="-122"/>
                <a:ea typeface="微软雅黑" pitchFamily="34" charset="-122"/>
              </a:rPr>
              <a:t>Visio</a:t>
            </a:r>
            <a:r>
              <a:rPr lang="zh-CN" altLang="en-US" sz="1400" dirty="0" smtClean="0">
                <a:solidFill>
                  <a:schemeClr val="bg2">
                    <a:lumMod val="10000"/>
                  </a:schemeClr>
                </a:solidFill>
                <a:latin typeface="微软雅黑" pitchFamily="34" charset="-122"/>
                <a:ea typeface="微软雅黑" pitchFamily="34" charset="-122"/>
              </a:rPr>
              <a:t>原来仅仅是一种画图工具，能够用来描述各种图形，到</a:t>
            </a:r>
            <a:r>
              <a:rPr lang="en-US" altLang="zh-CN" sz="1400" dirty="0" smtClean="0">
                <a:solidFill>
                  <a:schemeClr val="bg2">
                    <a:lumMod val="10000"/>
                  </a:schemeClr>
                </a:solidFill>
                <a:latin typeface="微软雅黑" pitchFamily="34" charset="-122"/>
                <a:ea typeface="微软雅黑" pitchFamily="34" charset="-122"/>
              </a:rPr>
              <a:t>Visio2000</a:t>
            </a:r>
            <a:r>
              <a:rPr lang="zh-CN" altLang="en-US" sz="1400" dirty="0" smtClean="0">
                <a:solidFill>
                  <a:schemeClr val="bg2">
                    <a:lumMod val="10000"/>
                  </a:schemeClr>
                </a:solidFill>
                <a:latin typeface="微软雅黑" pitchFamily="34" charset="-122"/>
                <a:ea typeface="微软雅黑" pitchFamily="34" charset="-122"/>
              </a:rPr>
              <a:t>才开始引进软件分析设计功能到代码生成的全部功能，但是</a:t>
            </a:r>
            <a:r>
              <a:rPr lang="en-US" altLang="zh-CN" sz="1400" dirty="0" smtClean="0">
                <a:solidFill>
                  <a:schemeClr val="bg2">
                    <a:lumMod val="10000"/>
                  </a:schemeClr>
                </a:solidFill>
                <a:latin typeface="微软雅黑" pitchFamily="34" charset="-122"/>
                <a:ea typeface="微软雅黑" pitchFamily="34" charset="-122"/>
              </a:rPr>
              <a:t>Office Visio Professional</a:t>
            </a:r>
            <a:r>
              <a:rPr lang="zh-CN" altLang="en-US" sz="1400" dirty="0" smtClean="0">
                <a:solidFill>
                  <a:schemeClr val="bg2">
                    <a:lumMod val="10000"/>
                  </a:schemeClr>
                </a:solidFill>
                <a:latin typeface="微软雅黑" pitchFamily="34" charset="-122"/>
                <a:ea typeface="微软雅黑" pitchFamily="34" charset="-122"/>
              </a:rPr>
              <a:t>还包含更多图表类型的模板以及若干项高级功能。</a:t>
            </a:r>
            <a:endParaRPr lang="zh-CN" altLang="en-US" sz="1400" dirty="0">
              <a:solidFill>
                <a:schemeClr val="bg2">
                  <a:lumMod val="10000"/>
                </a:schemeClr>
              </a:solidFill>
              <a:latin typeface="微软雅黑" pitchFamily="34" charset="-122"/>
              <a:ea typeface="微软雅黑" pitchFamily="34" charset="-122"/>
            </a:endParaRPr>
          </a:p>
        </p:txBody>
      </p:sp>
      <p:grpSp>
        <p:nvGrpSpPr>
          <p:cNvPr id="6" name="组合 5"/>
          <p:cNvGrpSpPr/>
          <p:nvPr/>
        </p:nvGrpSpPr>
        <p:grpSpPr>
          <a:xfrm>
            <a:off x="8124660" y="2760964"/>
            <a:ext cx="3567009" cy="2521936"/>
            <a:chOff x="8160170" y="4305678"/>
            <a:chExt cx="3567009" cy="2521936"/>
          </a:xfrm>
        </p:grpSpPr>
        <p:sp>
          <p:nvSpPr>
            <p:cNvPr id="58" name="矩形 57"/>
            <p:cNvSpPr/>
            <p:nvPr/>
          </p:nvSpPr>
          <p:spPr>
            <a:xfrm>
              <a:off x="8171179" y="4305678"/>
              <a:ext cx="954107"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Visio</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59" name="矩形 58"/>
            <p:cNvSpPr/>
            <p:nvPr/>
          </p:nvSpPr>
          <p:spPr>
            <a:xfrm>
              <a:off x="8160170" y="4774744"/>
              <a:ext cx="3567009" cy="2052870"/>
            </a:xfrm>
            <a:prstGeom prst="rect">
              <a:avLst/>
            </a:prstGeom>
          </p:spPr>
          <p:txBody>
            <a:bodyPr wrap="square">
              <a:spAutoFit/>
            </a:bodyPr>
            <a:lstStyle/>
            <a:p>
              <a:pPr>
                <a:lnSpc>
                  <a:spcPct val="130000"/>
                </a:lnSpc>
              </a:pPr>
              <a:r>
                <a:rPr lang="zh-CN" altLang="en-US" sz="1400" dirty="0" smtClean="0">
                  <a:solidFill>
                    <a:schemeClr val="bg2">
                      <a:lumMod val="10000"/>
                    </a:schemeClr>
                  </a:solidFill>
                  <a:latin typeface="微软雅黑" pitchFamily="34" charset="-122"/>
                  <a:ea typeface="微软雅黑" pitchFamily="34" charset="-122"/>
                </a:rPr>
                <a:t>可以轻松地将流程系统话和复杂信息可视化。提供特定工具来支持不同图表制作需要。与微软</a:t>
              </a:r>
              <a:r>
                <a:rPr lang="en-US" altLang="zh-CN" sz="1400" dirty="0" smtClean="0">
                  <a:solidFill>
                    <a:schemeClr val="bg2">
                      <a:lumMod val="10000"/>
                    </a:schemeClr>
                  </a:solidFill>
                  <a:latin typeface="微软雅黑" pitchFamily="34" charset="-122"/>
                  <a:ea typeface="微软雅黑" pitchFamily="34" charset="-122"/>
                </a:rPr>
                <a:t>Office</a:t>
              </a:r>
              <a:r>
                <a:rPr lang="zh-CN" altLang="en-US" sz="1400" dirty="0" smtClean="0">
                  <a:solidFill>
                    <a:schemeClr val="bg2">
                      <a:lumMod val="10000"/>
                    </a:schemeClr>
                  </a:solidFill>
                  <a:latin typeface="微软雅黑" pitchFamily="34" charset="-122"/>
                  <a:ea typeface="微软雅黑" pitchFamily="34" charset="-122"/>
                </a:rPr>
                <a:t>很好兼容。但是对于代码的生成更多是支持微软的产品如</a:t>
              </a:r>
              <a:r>
                <a:rPr lang="en-US" altLang="zh-CN" sz="1400" dirty="0" smtClean="0">
                  <a:solidFill>
                    <a:schemeClr val="bg2">
                      <a:lumMod val="10000"/>
                    </a:schemeClr>
                  </a:solidFill>
                  <a:latin typeface="微软雅黑" pitchFamily="34" charset="-122"/>
                  <a:ea typeface="微软雅黑" pitchFamily="34" charset="-122"/>
                </a:rPr>
                <a:t>VB</a:t>
              </a:r>
              <a:r>
                <a:rPr lang="zh-CN" altLang="en-US" sz="1400" dirty="0" smtClean="0">
                  <a:solidFill>
                    <a:schemeClr val="bg2">
                      <a:lumMod val="10000"/>
                    </a:schemeClr>
                  </a:solidFill>
                  <a:latin typeface="微软雅黑" pitchFamily="34" charset="-122"/>
                  <a:ea typeface="微软雅黑" pitchFamily="34" charset="-122"/>
                </a:rPr>
                <a:t>，</a:t>
              </a:r>
              <a:r>
                <a:rPr lang="en-US" altLang="zh-CN" sz="1400" dirty="0" smtClean="0">
                  <a:solidFill>
                    <a:schemeClr val="bg2">
                      <a:lumMod val="10000"/>
                    </a:schemeClr>
                  </a:solidFill>
                  <a:latin typeface="微软雅黑" pitchFamily="34" charset="-122"/>
                  <a:ea typeface="微软雅黑" pitchFamily="34" charset="-122"/>
                </a:rPr>
                <a:t>VC++</a:t>
              </a:r>
              <a:r>
                <a:rPr lang="zh-CN" altLang="en-US" sz="1400" dirty="0" smtClean="0">
                  <a:solidFill>
                    <a:schemeClr val="bg2">
                      <a:lumMod val="10000"/>
                    </a:schemeClr>
                  </a:solidFill>
                  <a:latin typeface="微软雅黑" pitchFamily="34" charset="-122"/>
                  <a:ea typeface="微软雅黑" pitchFamily="34" charset="-122"/>
                </a:rPr>
                <a:t>，</a:t>
              </a:r>
              <a:r>
                <a:rPr lang="en-US" altLang="zh-CN" sz="1400" dirty="0" smtClean="0">
                  <a:solidFill>
                    <a:schemeClr val="bg2">
                      <a:lumMod val="10000"/>
                    </a:schemeClr>
                  </a:solidFill>
                  <a:latin typeface="微软雅黑" pitchFamily="34" charset="-122"/>
                  <a:ea typeface="微软雅黑" pitchFamily="34" charset="-122"/>
                </a:rPr>
                <a:t>MS SQL Server</a:t>
              </a:r>
              <a:r>
                <a:rPr lang="zh-CN" altLang="en-US" sz="1400" dirty="0" smtClean="0">
                  <a:solidFill>
                    <a:schemeClr val="bg2">
                      <a:lumMod val="10000"/>
                    </a:schemeClr>
                  </a:solidFill>
                  <a:latin typeface="微软雅黑" pitchFamily="34" charset="-122"/>
                  <a:ea typeface="微软雅黑" pitchFamily="34" charset="-122"/>
                </a:rPr>
                <a:t>等，所以用与语义的描述比较方便，但是用于软件开发过程的迭代开发力不从心。</a:t>
              </a:r>
              <a:endParaRPr lang="zh-CN" altLang="en-US" sz="1400" dirty="0">
                <a:solidFill>
                  <a:schemeClr val="bg2">
                    <a:lumMod val="10000"/>
                  </a:schemeClr>
                </a:solidFill>
                <a:latin typeface="微软雅黑" pitchFamily="34" charset="-122"/>
                <a:ea typeface="微软雅黑" pitchFamily="34" charset="-122"/>
              </a:endParaRPr>
            </a:p>
          </p:txBody>
        </p:sp>
        <p:cxnSp>
          <p:nvCxnSpPr>
            <p:cNvPr id="61" name="直接连接符 60"/>
            <p:cNvCxnSpPr/>
            <p:nvPr/>
          </p:nvCxnSpPr>
          <p:spPr>
            <a:xfrm>
              <a:off x="8260079" y="4760993"/>
              <a:ext cx="2484121" cy="0"/>
            </a:xfrm>
            <a:prstGeom prst="line">
              <a:avLst/>
            </a:prstGeom>
            <a:ln w="28575">
              <a:solidFill>
                <a:srgbClr val="18171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80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7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296900"/>
            <a:ext cx="12192001" cy="189757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976093" y="1567264"/>
            <a:ext cx="3356847" cy="335684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2237916" y="1829087"/>
            <a:ext cx="2833201" cy="2833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2435650" y="2026821"/>
            <a:ext cx="2437733" cy="24377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4756" y="1922248"/>
            <a:ext cx="1572866" cy="2646878"/>
          </a:xfrm>
          <a:prstGeom prst="rect">
            <a:avLst/>
          </a:prstGeom>
          <a:noFill/>
        </p:spPr>
        <p:txBody>
          <a:bodyPr wrap="none" rtlCol="0">
            <a:spAutoFit/>
          </a:bodyPr>
          <a:lstStyle/>
          <a:p>
            <a:r>
              <a:rPr lang="en-US" altLang="zh-CN" sz="16600" dirty="0">
                <a:solidFill>
                  <a:schemeClr val="bg1"/>
                </a:solidFill>
                <a:latin typeface="方正兰亭粗黑简体" panose="02000000000000000000" pitchFamily="2" charset="-122"/>
                <a:ea typeface="方正兰亭粗黑简体" panose="02000000000000000000" pitchFamily="2" charset="-122"/>
              </a:rPr>
              <a:t>3</a:t>
            </a:r>
            <a:endParaRPr lang="zh-CN" altLang="en-US" sz="16600" dirty="0">
              <a:solidFill>
                <a:schemeClr val="bg1"/>
              </a:solidFill>
              <a:latin typeface="方正兰亭粗黑简体" panose="02000000000000000000" pitchFamily="2" charset="-122"/>
              <a:ea typeface="方正兰亭粗黑简体" panose="02000000000000000000" pitchFamily="2" charset="-122"/>
            </a:endParaRPr>
          </a:p>
        </p:txBody>
      </p:sp>
      <p:sp>
        <p:nvSpPr>
          <p:cNvPr id="13" name="矩形 12"/>
          <p:cNvSpPr/>
          <p:nvPr/>
        </p:nvSpPr>
        <p:spPr>
          <a:xfrm>
            <a:off x="6842726" y="2469665"/>
            <a:ext cx="4394950" cy="615930"/>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59769" y="2504293"/>
            <a:ext cx="4341814" cy="584775"/>
          </a:xfrm>
          <a:prstGeom prst="rect">
            <a:avLst/>
          </a:prstGeom>
        </p:spPr>
        <p:txBody>
          <a:bodyPr wrap="square">
            <a:spAutoFit/>
          </a:bodyPr>
          <a:lstStyle/>
          <a:p>
            <a:pPr algn="dist" fontAlgn="t"/>
            <a:r>
              <a:rPr lang="en-US" altLang="zh-CN" sz="3200" b="1" dirty="0" err="1" smtClean="0">
                <a:solidFill>
                  <a:schemeClr val="bg2">
                    <a:lumMod val="10000"/>
                  </a:schemeClr>
                </a:solidFill>
                <a:latin typeface="方正兰亭粗黑简体" panose="02000000000000000000" pitchFamily="2" charset="-122"/>
                <a:ea typeface="方正兰亭粗黑简体" panose="02000000000000000000" pitchFamily="2" charset="-122"/>
              </a:rPr>
              <a:t>PowerDesigner</a:t>
            </a:r>
            <a:endParaRPr lang="en-US" altLang="zh-CN" sz="32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37" presetClass="entr" presetSubtype="0"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900" decel="100000" fill="hold"/>
                                        <p:tgtEl>
                                          <p:spTgt spid="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4" presetID="49" presetClass="entr" presetSubtype="0" decel="100000" fill="hold" grpId="0" nodeType="withEffect">
                                  <p:stCondLst>
                                    <p:cond delay="13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360"/>
                                          </p:val>
                                        </p:tav>
                                        <p:tav tm="100000">
                                          <p:val>
                                            <p:fltVal val="0"/>
                                          </p:val>
                                        </p:tav>
                                      </p:tavLst>
                                    </p:anim>
                                    <p:animEffect transition="in" filter="fade">
                                      <p:cBhvr>
                                        <p:cTn id="19" dur="500"/>
                                        <p:tgtEl>
                                          <p:spTgt spid="6"/>
                                        </p:tgtEl>
                                      </p:cBhvr>
                                    </p:animEffect>
                                  </p:childTnLst>
                                </p:cTn>
                              </p:par>
                              <p:par>
                                <p:cTn id="20" presetID="49" presetClass="entr" presetSubtype="0" decel="100000" fill="hold" grpId="0" nodeType="withEffect">
                                  <p:stCondLst>
                                    <p:cond delay="17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 calcmode="lin" valueType="num">
                                      <p:cBhvr>
                                        <p:cTn id="24" dur="500" fill="hold"/>
                                        <p:tgtEl>
                                          <p:spTgt spid="7"/>
                                        </p:tgtEl>
                                        <p:attrNameLst>
                                          <p:attrName>style.rotation</p:attrName>
                                        </p:attrNameLst>
                                      </p:cBhvr>
                                      <p:tavLst>
                                        <p:tav tm="0">
                                          <p:val>
                                            <p:fltVal val="360"/>
                                          </p:val>
                                        </p:tav>
                                        <p:tav tm="100000">
                                          <p:val>
                                            <p:fltVal val="0"/>
                                          </p:val>
                                        </p:tav>
                                      </p:tavLst>
                                    </p:anim>
                                    <p:animEffect transition="in" filter="fade">
                                      <p:cBhvr>
                                        <p:cTn id="25" dur="500"/>
                                        <p:tgtEl>
                                          <p:spTgt spid="7"/>
                                        </p:tgtEl>
                                      </p:cBhvr>
                                    </p:animEffect>
                                  </p:childTnLst>
                                </p:cTn>
                              </p:par>
                              <p:par>
                                <p:cTn id="26" presetID="42" presetClass="entr" presetSubtype="0" fill="hold" grpId="0" nodeType="withEffect">
                                  <p:stCondLst>
                                    <p:cond delay="21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3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22" presetClass="entr" presetSubtype="8" fill="hold" grpId="0" nodeType="withEffect">
                                  <p:stCondLst>
                                    <p:cond delay="340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p:bldP spid="13"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7680959"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6"/>
          <p:cNvGrpSpPr/>
          <p:nvPr/>
        </p:nvGrpSpPr>
        <p:grpSpPr>
          <a:xfrm>
            <a:off x="695325" y="332543"/>
            <a:ext cx="2999254" cy="738892"/>
            <a:chOff x="695325" y="386330"/>
            <a:chExt cx="2999254" cy="738892"/>
          </a:xfrm>
        </p:grpSpPr>
        <p:grpSp>
          <p:nvGrpSpPr>
            <p:cNvPr id="3" name="组合 12"/>
            <p:cNvGrpSpPr/>
            <p:nvPr/>
          </p:nvGrpSpPr>
          <p:grpSpPr>
            <a:xfrm>
              <a:off x="695325" y="386330"/>
              <a:ext cx="2999254" cy="738892"/>
              <a:chOff x="1328935" y="2467033"/>
              <a:chExt cx="2999254" cy="738892"/>
            </a:xfrm>
          </p:grpSpPr>
          <p:grpSp>
            <p:nvGrpSpPr>
              <p:cNvPr id="5" name="组合 13"/>
              <p:cNvGrpSpPr/>
              <p:nvPr/>
            </p:nvGrpSpPr>
            <p:grpSpPr>
              <a:xfrm>
                <a:off x="1328935" y="2524550"/>
                <a:ext cx="681375" cy="681375"/>
                <a:chOff x="2866816" y="2504421"/>
                <a:chExt cx="943184" cy="943184"/>
              </a:xfrm>
            </p:grpSpPr>
            <p:grpSp>
              <p:nvGrpSpPr>
                <p:cNvPr id="6" name="组合 15"/>
                <p:cNvGrpSpPr/>
                <p:nvPr/>
              </p:nvGrpSpPr>
              <p:grpSpPr>
                <a:xfrm>
                  <a:off x="2866816" y="2504421"/>
                  <a:ext cx="943184" cy="943184"/>
                  <a:chOff x="3173998" y="2528145"/>
                  <a:chExt cx="638355" cy="638355"/>
                </a:xfrm>
              </p:grpSpPr>
              <p:sp>
                <p:nvSpPr>
                  <p:cNvPr id="18" name="矩形 17"/>
                  <p:cNvSpPr/>
                  <p:nvPr/>
                </p:nvSpPr>
                <p:spPr>
                  <a:xfrm>
                    <a:off x="3173998" y="2528145"/>
                    <a:ext cx="638355" cy="638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矩形 18"/>
                  <p:cNvSpPr/>
                  <p:nvPr/>
                </p:nvSpPr>
                <p:spPr>
                  <a:xfrm>
                    <a:off x="3234823" y="2588970"/>
                    <a:ext cx="516704" cy="51670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79524" y="2633671"/>
                    <a:ext cx="427302" cy="427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2">
                          <a:lumMod val="10000"/>
                        </a:schemeClr>
                      </a:solidFill>
                      <a:latin typeface="方正兰亭粗黑简体" panose="02000000000000000000" pitchFamily="2" charset="-122"/>
                      <a:ea typeface="方正兰亭粗黑简体" panose="02000000000000000000" pitchFamily="2" charset="-122"/>
                    </a:rPr>
                    <a:t>3</a:t>
                  </a:r>
                  <a:endParaRPr lang="en-US" altLang="zh-CN" sz="3200" b="0" i="0" dirty="0">
                    <a:solidFill>
                      <a:schemeClr val="bg2">
                        <a:lumMod val="10000"/>
                      </a:schemeClr>
                    </a:solidFill>
                    <a:effectLst/>
                    <a:latin typeface="方正兰亭粗黑简体" panose="02000000000000000000" pitchFamily="2" charset="-122"/>
                    <a:ea typeface="方正兰亭粗黑简体" panose="02000000000000000000" pitchFamily="2" charset="-122"/>
                  </a:endParaRPr>
                </a:p>
              </p:txBody>
            </p:sp>
          </p:grpSp>
          <p:sp>
            <p:nvSpPr>
              <p:cNvPr id="15" name="矩形 14"/>
              <p:cNvSpPr/>
              <p:nvPr/>
            </p:nvSpPr>
            <p:spPr>
              <a:xfrm>
                <a:off x="2142975" y="2467033"/>
                <a:ext cx="2185214" cy="461665"/>
              </a:xfrm>
              <a:prstGeom prst="rect">
                <a:avLst/>
              </a:prstGeom>
            </p:spPr>
            <p:txBody>
              <a:bodyPr wrap="none">
                <a:spAutoFit/>
              </a:bodyPr>
              <a:lstStyle/>
              <a:p>
                <a:pPr fontAlgn="t"/>
                <a:r>
                  <a:rPr lang="en-US" altLang="zh-CN" sz="2400" dirty="0" err="1" smtClean="0">
                    <a:solidFill>
                      <a:schemeClr val="bg1"/>
                    </a:solidFill>
                    <a:latin typeface="方正兰亭粗黑简体" panose="02000000000000000000" pitchFamily="2" charset="-122"/>
                    <a:ea typeface="方正兰亭粗黑简体" panose="02000000000000000000" pitchFamily="2" charset="-122"/>
                  </a:rPr>
                  <a:t>PowerDesigner</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cxnSp>
          <p:nvCxnSpPr>
            <p:cNvPr id="26" name="直接连接符 25"/>
            <p:cNvCxnSpPr/>
            <p:nvPr/>
          </p:nvCxnSpPr>
          <p:spPr>
            <a:xfrm>
              <a:off x="1471900" y="442576"/>
              <a:ext cx="0" cy="681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7831695" y="301841"/>
            <a:ext cx="4073260" cy="4293483"/>
          </a:xfrm>
          <a:prstGeom prst="rect">
            <a:avLst/>
          </a:prstGeom>
        </p:spPr>
        <p:txBody>
          <a:bodyPr wrap="square">
            <a:spAutoFit/>
          </a:bodyPr>
          <a:lstStyle/>
          <a:p>
            <a:pPr>
              <a:lnSpc>
                <a:spcPct val="130000"/>
              </a:lnSpc>
            </a:pP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PowerDesigner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最初由</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Xiao-</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Yun</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 Wang</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（王晓昀）在</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SDP Technologies</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公司开发完成。</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PowerDesigner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是</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Sybase</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的企业建模和设计解决方案，采用模型驱动方法，将业务与</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IT</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结合起来，可帮助部署有效的企业体系架构，并为研发生命周期管理提供强大的分析与设计技术。</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PowerDesigner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独具匠心地将多种标准数据建模技术（</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UML</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、业务流程建模以及市场领先的数据建模）集成一体，并与 </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.NET</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WorkSpace</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PowerBuilder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Java</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Eclipse </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等主流开发平台集成起来，从而为传统的软件开发周期管理提供业务分析和规范的数据库设计解决方案。此外，它支持</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60</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多种关系数据库管理系统（</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RDBMS</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版本。</a:t>
            </a:r>
            <a:r>
              <a:rPr lang="en-US" altLang="zh-CN" sz="1400" dirty="0" err="1" smtClean="0">
                <a:solidFill>
                  <a:schemeClr val="bg2">
                    <a:lumMod val="10000"/>
                  </a:schemeClr>
                </a:solidFill>
                <a:latin typeface="微软雅黑" panose="020B0503020204020204" pitchFamily="34" charset="-122"/>
                <a:ea typeface="微软雅黑" panose="020B0503020204020204" pitchFamily="34" charset="-122"/>
              </a:rPr>
              <a:t>PowerDesigner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运行在</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Microsoft Windows</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平台上，并提供了</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Eclipse</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插件。</a:t>
            </a:r>
            <a:endParaRPr lang="zh-CN" altLang="en-US" sz="1400" dirty="0">
              <a:solidFill>
                <a:schemeClr val="bg2">
                  <a:lumMod val="10000"/>
                </a:schemeClr>
              </a:solidFill>
            </a:endParaRPr>
          </a:p>
        </p:txBody>
      </p:sp>
      <p:grpSp>
        <p:nvGrpSpPr>
          <p:cNvPr id="14" name="组合 5"/>
          <p:cNvGrpSpPr/>
          <p:nvPr/>
        </p:nvGrpSpPr>
        <p:grpSpPr>
          <a:xfrm>
            <a:off x="8144546" y="4873849"/>
            <a:ext cx="2573021" cy="523220"/>
            <a:chOff x="8171179" y="4314555"/>
            <a:chExt cx="2573021" cy="523220"/>
          </a:xfrm>
        </p:grpSpPr>
        <p:sp>
          <p:nvSpPr>
            <p:cNvPr id="58" name="矩形 57"/>
            <p:cNvSpPr/>
            <p:nvPr/>
          </p:nvSpPr>
          <p:spPr>
            <a:xfrm>
              <a:off x="8171179" y="4314555"/>
              <a:ext cx="2177199" cy="523220"/>
            </a:xfrm>
            <a:prstGeom prst="rect">
              <a:avLst/>
            </a:prstGeom>
          </p:spPr>
          <p:txBody>
            <a:bodyPr wrap="none">
              <a:spAutoFit/>
            </a:bodyPr>
            <a:lstStyle/>
            <a:p>
              <a:pPr fontAlgn="t"/>
              <a:r>
                <a:rPr lang="en-US" altLang="zh-CN" sz="2800" b="1" dirty="0" err="1" smtClean="0">
                  <a:solidFill>
                    <a:schemeClr val="bg2">
                      <a:lumMod val="10000"/>
                    </a:schemeClr>
                  </a:solidFill>
                  <a:latin typeface="方正兰亭粗黑简体" panose="02000000000000000000" pitchFamily="2" charset="-122"/>
                  <a:ea typeface="方正兰亭粗黑简体" panose="02000000000000000000" pitchFamily="2" charset="-122"/>
                </a:rPr>
                <a:t>PowerDesign</a:t>
              </a:r>
              <a:endParaRPr lang="en-US" altLang="zh-CN" sz="28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cxnSp>
          <p:nvCxnSpPr>
            <p:cNvPr id="61" name="直接连接符 60"/>
            <p:cNvCxnSpPr/>
            <p:nvPr/>
          </p:nvCxnSpPr>
          <p:spPr>
            <a:xfrm>
              <a:off x="8260079" y="4760993"/>
              <a:ext cx="2484121" cy="0"/>
            </a:xfrm>
            <a:prstGeom prst="line">
              <a:avLst/>
            </a:prstGeom>
            <a:ln w="28575">
              <a:solidFill>
                <a:srgbClr val="181717"/>
              </a:solidFill>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3"/>
          <a:srcRect/>
          <a:stretch>
            <a:fillRect/>
          </a:stretch>
        </p:blipFill>
        <p:spPr bwMode="auto">
          <a:xfrm>
            <a:off x="1910688" y="1032306"/>
            <a:ext cx="2927641" cy="3612132"/>
          </a:xfrm>
          <a:prstGeom prst="rect">
            <a:avLst/>
          </a:prstGeom>
          <a:noFill/>
          <a:ln w="9525">
            <a:noFill/>
            <a:miter lim="800000"/>
            <a:headEnd/>
            <a:tailEnd/>
          </a:ln>
          <a:effectLst/>
        </p:spPr>
      </p:pic>
      <p:sp>
        <p:nvSpPr>
          <p:cNvPr id="43" name="TextBox 42"/>
          <p:cNvSpPr txBox="1"/>
          <p:nvPr/>
        </p:nvSpPr>
        <p:spPr>
          <a:xfrm>
            <a:off x="1145219" y="5246703"/>
            <a:ext cx="4873841"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王晓昀       </a:t>
            </a:r>
            <a:r>
              <a:rPr lang="en-US" altLang="zh-CN" dirty="0" err="1" smtClean="0">
                <a:solidFill>
                  <a:schemeClr val="bg1"/>
                </a:solidFill>
                <a:latin typeface="微软雅黑" pitchFamily="34" charset="-122"/>
                <a:ea typeface="微软雅黑" pitchFamily="34" charset="-122"/>
              </a:rPr>
              <a:t>PowerDesigner</a:t>
            </a:r>
            <a:r>
              <a:rPr lang="zh-CN" altLang="en-US" dirty="0" smtClean="0">
                <a:solidFill>
                  <a:schemeClr val="bg1"/>
                </a:solidFill>
                <a:latin typeface="微软雅黑" pitchFamily="34" charset="-122"/>
                <a:ea typeface="微软雅黑" pitchFamily="34" charset="-122"/>
              </a:rPr>
              <a:t>创始人</a:t>
            </a:r>
            <a:endParaRPr lang="zh-CN" altLang="en-US"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80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7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80325" y="-66502"/>
            <a:ext cx="4511675" cy="699100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695325" y="329180"/>
            <a:ext cx="2999254" cy="738892"/>
            <a:chOff x="695325" y="386330"/>
            <a:chExt cx="2999254" cy="738892"/>
          </a:xfrm>
        </p:grpSpPr>
        <p:grpSp>
          <p:nvGrpSpPr>
            <p:cNvPr id="4" name="组合 3"/>
            <p:cNvGrpSpPr/>
            <p:nvPr/>
          </p:nvGrpSpPr>
          <p:grpSpPr>
            <a:xfrm>
              <a:off x="695325" y="386330"/>
              <a:ext cx="2999254" cy="738892"/>
              <a:chOff x="1328935" y="2467033"/>
              <a:chExt cx="2999254" cy="738892"/>
            </a:xfrm>
          </p:grpSpPr>
          <p:grpSp>
            <p:nvGrpSpPr>
              <p:cNvPr id="7" name="组合 6"/>
              <p:cNvGrpSpPr/>
              <p:nvPr/>
            </p:nvGrpSpPr>
            <p:grpSpPr>
              <a:xfrm>
                <a:off x="1328935" y="2524550"/>
                <a:ext cx="681375" cy="681375"/>
                <a:chOff x="2866816" y="2504421"/>
                <a:chExt cx="943184" cy="943184"/>
              </a:xfrm>
            </p:grpSpPr>
            <p:grpSp>
              <p:nvGrpSpPr>
                <p:cNvPr id="9" name="组合 8"/>
                <p:cNvGrpSpPr/>
                <p:nvPr/>
              </p:nvGrpSpPr>
              <p:grpSpPr>
                <a:xfrm>
                  <a:off x="2866816" y="2504421"/>
                  <a:ext cx="943184" cy="943184"/>
                  <a:chOff x="3173998" y="2528145"/>
                  <a:chExt cx="638355" cy="638355"/>
                </a:xfrm>
              </p:grpSpPr>
              <p:sp>
                <p:nvSpPr>
                  <p:cNvPr id="11" name="矩形 10"/>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3</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8" name="矩形 7"/>
              <p:cNvSpPr/>
              <p:nvPr/>
            </p:nvSpPr>
            <p:spPr>
              <a:xfrm>
                <a:off x="2142975" y="2467033"/>
                <a:ext cx="2185214" cy="461665"/>
              </a:xfrm>
              <a:prstGeom prst="rect">
                <a:avLst/>
              </a:prstGeom>
            </p:spPr>
            <p:txBody>
              <a:bodyPr wrap="none">
                <a:spAutoFit/>
              </a:bodyPr>
              <a:lstStyle/>
              <a:p>
                <a:pPr fontAlgn="t"/>
                <a:r>
                  <a:rPr lang="en-US" altLang="zh-CN" sz="2400" dirty="0" err="1" smtClean="0">
                    <a:solidFill>
                      <a:schemeClr val="bg2">
                        <a:lumMod val="10000"/>
                      </a:schemeClr>
                    </a:solidFill>
                    <a:latin typeface="方正兰亭粗黑简体" panose="02000000000000000000" pitchFamily="2" charset="-122"/>
                    <a:ea typeface="方正兰亭粗黑简体" panose="02000000000000000000" pitchFamily="2" charset="-122"/>
                  </a:rPr>
                  <a:t>PowerDesigner</a:t>
                </a:r>
                <a:endParaRPr lang="en-US" altLang="zh-CN" sz="24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6" name="直接连接符 5"/>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742536" y="1604513"/>
            <a:ext cx="586596" cy="3416061"/>
            <a:chOff x="-1742536" y="1604513"/>
            <a:chExt cx="586596" cy="3416061"/>
          </a:xfrm>
        </p:grpSpPr>
        <p:sp>
          <p:nvSpPr>
            <p:cNvPr id="20" name="等腰三角形 19"/>
            <p:cNvSpPr/>
            <p:nvPr/>
          </p:nvSpPr>
          <p:spPr>
            <a:xfrm>
              <a:off x="-1742536" y="1604513"/>
              <a:ext cx="586596" cy="3416061"/>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576388" y="1604513"/>
              <a:ext cx="247650" cy="1314900"/>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12093" y="1515451"/>
            <a:ext cx="2040298" cy="369332"/>
            <a:chOff x="-193621" y="1770604"/>
            <a:chExt cx="2040298" cy="369332"/>
          </a:xfrm>
        </p:grpSpPr>
        <p:sp>
          <p:nvSpPr>
            <p:cNvPr id="26" name="矩形 25"/>
            <p:cNvSpPr/>
            <p:nvPr/>
          </p:nvSpPr>
          <p:spPr>
            <a:xfrm>
              <a:off x="-173740" y="1775872"/>
              <a:ext cx="2020417" cy="33974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93621" y="1770604"/>
              <a:ext cx="1107996" cy="369332"/>
            </a:xfrm>
            <a:prstGeom prst="rect">
              <a:avLst/>
            </a:prstGeom>
          </p:spPr>
          <p:txBody>
            <a:bodyPr wrap="none">
              <a:spAutoFit/>
            </a:bodyPr>
            <a:lstStyle/>
            <a:p>
              <a:pPr fontAlgn="t"/>
              <a:r>
                <a:rPr lang="zh-CN" altLang="en-US" dirty="0" smtClean="0">
                  <a:solidFill>
                    <a:schemeClr val="bg1"/>
                  </a:solidFill>
                  <a:latin typeface="方正兰亭粗黑简体" panose="02000000000000000000" pitchFamily="2" charset="-122"/>
                  <a:ea typeface="方正兰亭粗黑简体" panose="02000000000000000000" pitchFamily="2" charset="-122"/>
                </a:rPr>
                <a:t>使用图片</a:t>
              </a:r>
              <a:endParaRPr lang="en-US" altLang="zh-CN"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14" name="组合 13"/>
          <p:cNvGrpSpPr/>
          <p:nvPr/>
        </p:nvGrpSpPr>
        <p:grpSpPr>
          <a:xfrm>
            <a:off x="8129170" y="1574843"/>
            <a:ext cx="3573066" cy="3403859"/>
            <a:chOff x="8129170" y="1574843"/>
            <a:chExt cx="3573066" cy="3403859"/>
          </a:xfrm>
        </p:grpSpPr>
        <p:sp>
          <p:nvSpPr>
            <p:cNvPr id="29" name="矩形 28"/>
            <p:cNvSpPr/>
            <p:nvPr/>
          </p:nvSpPr>
          <p:spPr>
            <a:xfrm>
              <a:off x="8135227" y="2108814"/>
              <a:ext cx="3567009" cy="2869888"/>
            </a:xfrm>
            <a:prstGeom prst="rect">
              <a:avLst/>
            </a:prstGeom>
          </p:spPr>
          <p:txBody>
            <a:bodyPr wrap="square">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Power designer</a:t>
              </a:r>
              <a:r>
                <a:rPr lang="zh-CN" altLang="en-US" sz="1400" dirty="0" smtClean="0">
                  <a:solidFill>
                    <a:schemeClr val="bg1"/>
                  </a:solidFill>
                  <a:latin typeface="微软雅黑" panose="020B0503020204020204" pitchFamily="34" charset="-122"/>
                  <a:ea typeface="微软雅黑" panose="020B0503020204020204" pitchFamily="34" charset="-122"/>
                </a:rPr>
                <a:t>是能进行数据库设计的强大的软件，是一款开发人员常用的数据库建模工具。使用它可以分别从概念数据模型</a:t>
              </a:r>
              <a:r>
                <a:rPr lang="en-US" altLang="zh-CN" sz="1400" dirty="0" smtClean="0">
                  <a:solidFill>
                    <a:schemeClr val="bg1"/>
                  </a:solidFill>
                  <a:latin typeface="微软雅黑" panose="020B0503020204020204" pitchFamily="34" charset="-122"/>
                  <a:ea typeface="微软雅黑" panose="020B0503020204020204" pitchFamily="34" charset="-122"/>
                </a:rPr>
                <a:t>(Conceptual Data Model)</a:t>
              </a:r>
              <a:r>
                <a:rPr lang="zh-CN" altLang="en-US" sz="1400" dirty="0" smtClean="0">
                  <a:solidFill>
                    <a:schemeClr val="bg1"/>
                  </a:solidFill>
                  <a:latin typeface="微软雅黑" panose="020B0503020204020204" pitchFamily="34" charset="-122"/>
                  <a:ea typeface="微软雅黑" panose="020B0503020204020204" pitchFamily="34" charset="-122"/>
                </a:rPr>
                <a:t>和物理数据模型</a:t>
              </a:r>
              <a:r>
                <a:rPr lang="en-US" altLang="zh-CN" sz="1400" dirty="0" smtClean="0">
                  <a:solidFill>
                    <a:schemeClr val="bg1"/>
                  </a:solidFill>
                  <a:latin typeface="微软雅黑" panose="020B0503020204020204" pitchFamily="34" charset="-122"/>
                  <a:ea typeface="微软雅黑" panose="020B0503020204020204" pitchFamily="34" charset="-122"/>
                </a:rPr>
                <a:t>(Physical Data Model)</a:t>
              </a:r>
              <a:r>
                <a:rPr lang="zh-CN" altLang="en-US" sz="1400" dirty="0" smtClean="0">
                  <a:solidFill>
                    <a:schemeClr val="bg1"/>
                  </a:solidFill>
                  <a:latin typeface="微软雅黑" panose="020B0503020204020204" pitchFamily="34" charset="-122"/>
                  <a:ea typeface="微软雅黑" panose="020B0503020204020204" pitchFamily="34" charset="-122"/>
                </a:rPr>
                <a:t>两个层次对数据库进行设计。在这里，概念数据模型描述的是独立于数据库管理系统</a:t>
              </a:r>
              <a:r>
                <a:rPr lang="en-US" altLang="zh-CN" sz="1400" dirty="0" smtClean="0">
                  <a:solidFill>
                    <a:schemeClr val="bg1"/>
                  </a:solidFill>
                  <a:latin typeface="微软雅黑" panose="020B0503020204020204" pitchFamily="34" charset="-122"/>
                  <a:ea typeface="微软雅黑" panose="020B0503020204020204" pitchFamily="34" charset="-122"/>
                </a:rPr>
                <a:t>(DBMS)</a:t>
              </a:r>
              <a:r>
                <a:rPr lang="zh-CN" altLang="en-US" sz="1400" dirty="0" smtClean="0">
                  <a:solidFill>
                    <a:schemeClr val="bg1"/>
                  </a:solidFill>
                  <a:latin typeface="微软雅黑" panose="020B0503020204020204" pitchFamily="34" charset="-122"/>
                  <a:ea typeface="微软雅黑" panose="020B0503020204020204" pitchFamily="34" charset="-122"/>
                </a:rPr>
                <a:t>的实体定义和实体关系定义；物理数据模型是在概念数据模型的基础上针对目标数据库管理系统的具体化。</a:t>
              </a:r>
              <a:endParaRPr lang="zh-CN" altLang="en-US" sz="1400" dirty="0">
                <a:solidFill>
                  <a:schemeClr val="bg1"/>
                </a:solidFill>
              </a:endParaRPr>
            </a:p>
          </p:txBody>
        </p:sp>
        <p:sp>
          <p:nvSpPr>
            <p:cNvPr id="30" name="矩形 29"/>
            <p:cNvSpPr/>
            <p:nvPr/>
          </p:nvSpPr>
          <p:spPr>
            <a:xfrm>
              <a:off x="8129170" y="1574843"/>
              <a:ext cx="2185214" cy="461665"/>
            </a:xfrm>
            <a:prstGeom prst="rect">
              <a:avLst/>
            </a:prstGeom>
          </p:spPr>
          <p:txBody>
            <a:bodyPr wrap="none">
              <a:spAutoFit/>
            </a:bodyPr>
            <a:lstStyle/>
            <a:p>
              <a:pPr fontAlgn="t"/>
              <a:r>
                <a:rPr lang="en-US" altLang="zh-CN" sz="2400" dirty="0" err="1" smtClean="0">
                  <a:solidFill>
                    <a:schemeClr val="bg1"/>
                  </a:solidFill>
                  <a:latin typeface="方正兰亭粗黑简体" panose="02000000000000000000" pitchFamily="2" charset="-122"/>
                  <a:ea typeface="方正兰亭粗黑简体" panose="02000000000000000000" pitchFamily="2" charset="-122"/>
                </a:rPr>
                <a:t>PowerDesigner</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8228859" y="5367117"/>
            <a:ext cx="3280305" cy="1121638"/>
            <a:chOff x="8228859" y="5367121"/>
            <a:chExt cx="3280305" cy="615930"/>
          </a:xfrm>
        </p:grpSpPr>
        <p:sp>
          <p:nvSpPr>
            <p:cNvPr id="33" name="矩形 32"/>
            <p:cNvSpPr/>
            <p:nvPr/>
          </p:nvSpPr>
          <p:spPr>
            <a:xfrm>
              <a:off x="8228859" y="5367121"/>
              <a:ext cx="3272978" cy="615930"/>
            </a:xfrm>
            <a:prstGeom prst="rect">
              <a:avLst/>
            </a:prstGeom>
            <a:solidFill>
              <a:schemeClr val="bg1"/>
            </a:solidFill>
            <a:ln w="38100">
              <a:solidFill>
                <a:srgbClr val="181717"/>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66373" y="5468820"/>
              <a:ext cx="3242791" cy="456329"/>
            </a:xfrm>
            <a:prstGeom prst="rect">
              <a:avLst/>
            </a:prstGeom>
          </p:spPr>
          <p:txBody>
            <a:bodyPr wrap="square">
              <a:spAutoFit/>
            </a:bodyPr>
            <a:lstStyle/>
            <a:p>
              <a:r>
                <a:rPr lang="en-US" altLang="zh-CN" sz="1200" b="1" dirty="0" err="1" smtClean="0">
                  <a:solidFill>
                    <a:schemeClr val="bg2">
                      <a:lumMod val="10000"/>
                    </a:schemeClr>
                  </a:solidFill>
                </a:rPr>
                <a:t>PowerDesigner</a:t>
              </a:r>
              <a:r>
                <a:rPr lang="zh-CN" altLang="en-US" sz="1200" b="1" dirty="0" smtClean="0">
                  <a:solidFill>
                    <a:schemeClr val="bg2">
                      <a:lumMod val="10000"/>
                    </a:schemeClr>
                  </a:solidFill>
                </a:rPr>
                <a:t>对数据库建模的支持非常好，支持了</a:t>
              </a:r>
              <a:r>
                <a:rPr lang="en-US" altLang="zh-CN" sz="1200" b="1" dirty="0" smtClean="0">
                  <a:solidFill>
                    <a:schemeClr val="bg2">
                      <a:lumMod val="10000"/>
                    </a:schemeClr>
                  </a:solidFill>
                </a:rPr>
                <a:t>90%</a:t>
              </a:r>
              <a:r>
                <a:rPr lang="zh-CN" altLang="en-US" sz="1200" b="1" dirty="0" smtClean="0">
                  <a:solidFill>
                    <a:schemeClr val="bg2">
                      <a:lumMod val="10000"/>
                    </a:schemeClr>
                  </a:solidFill>
                </a:rPr>
                <a:t>左右的数据库，但对</a:t>
              </a:r>
              <a:r>
                <a:rPr lang="en-US" altLang="zh-CN" sz="1200" b="1" dirty="0" smtClean="0">
                  <a:solidFill>
                    <a:schemeClr val="bg2">
                      <a:lumMod val="10000"/>
                    </a:schemeClr>
                  </a:solidFill>
                </a:rPr>
                <a:t>UML</a:t>
              </a:r>
              <a:r>
                <a:rPr lang="zh-CN" altLang="en-US" sz="1200" b="1" dirty="0" smtClean="0">
                  <a:solidFill>
                    <a:schemeClr val="bg2">
                      <a:lumMod val="10000"/>
                    </a:schemeClr>
                  </a:solidFill>
                </a:rPr>
                <a:t>建模使用的各种图的支持不尽人意，很多人都是用它来进行数据库建模</a:t>
              </a:r>
              <a:endParaRPr lang="zh-CN" altLang="en-US" sz="1200" b="1" dirty="0">
                <a:solidFill>
                  <a:schemeClr val="bg2">
                    <a:lumMod val="10000"/>
                  </a:schemeClr>
                </a:solidFill>
              </a:endParaRPr>
            </a:p>
          </p:txBody>
        </p:sp>
      </p:grpSp>
      <p:pic>
        <p:nvPicPr>
          <p:cNvPr id="35" name="图片 34"/>
          <p:cNvPicPr/>
          <p:nvPr/>
        </p:nvPicPr>
        <p:blipFill>
          <a:blip r:embed="rId3"/>
          <a:stretch>
            <a:fillRect/>
          </a:stretch>
        </p:blipFill>
        <p:spPr>
          <a:xfrm>
            <a:off x="281078" y="2005629"/>
            <a:ext cx="6599556" cy="467130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2" presetClass="entr" presetSubtype="2" fill="hold" grpId="0" nodeType="withEffect">
                                  <p:stCondLst>
                                    <p:cond delay="130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800"/>
                                        <p:tgtEl>
                                          <p:spTgt spid="2"/>
                                        </p:tgtEl>
                                      </p:cBhvr>
                                    </p:animEffect>
                                  </p:childTnLst>
                                </p:cTn>
                              </p:par>
                              <p:par>
                                <p:cTn id="11" presetID="42" presetClass="entr" presetSubtype="0" fill="hold" nodeType="withEffect">
                                  <p:stCondLst>
                                    <p:cond delay="20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33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01306" y="0"/>
            <a:ext cx="211455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2296900"/>
            <a:ext cx="12192001" cy="189757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803485" y="1567264"/>
            <a:ext cx="3356847" cy="335684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2065308" y="1829087"/>
            <a:ext cx="2833201" cy="2833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2263042" y="2026821"/>
            <a:ext cx="2437733" cy="24377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51377" y="1922248"/>
            <a:ext cx="1598515" cy="2646878"/>
          </a:xfrm>
          <a:prstGeom prst="rect">
            <a:avLst/>
          </a:prstGeom>
          <a:noFill/>
        </p:spPr>
        <p:txBody>
          <a:bodyPr wrap="none" rtlCol="0">
            <a:spAutoFit/>
          </a:bodyPr>
          <a:lstStyle/>
          <a:p>
            <a:r>
              <a:rPr lang="en-US" altLang="zh-CN" sz="16600" dirty="0">
                <a:solidFill>
                  <a:schemeClr val="bg1"/>
                </a:solidFill>
                <a:latin typeface="方正兰亭粗黑简体" panose="02000000000000000000" pitchFamily="2" charset="-122"/>
                <a:ea typeface="方正兰亭粗黑简体" panose="02000000000000000000" pitchFamily="2" charset="-122"/>
              </a:rPr>
              <a:t>4</a:t>
            </a:r>
            <a:endParaRPr lang="zh-CN" altLang="en-US" sz="16600" dirty="0">
              <a:solidFill>
                <a:schemeClr val="bg1"/>
              </a:solidFill>
              <a:latin typeface="方正兰亭粗黑简体" panose="02000000000000000000" pitchFamily="2" charset="-122"/>
              <a:ea typeface="方正兰亭粗黑简体" panose="02000000000000000000" pitchFamily="2" charset="-122"/>
            </a:endParaRPr>
          </a:p>
        </p:txBody>
      </p:sp>
      <p:sp>
        <p:nvSpPr>
          <p:cNvPr id="13" name="矩形 12"/>
          <p:cNvSpPr/>
          <p:nvPr/>
        </p:nvSpPr>
        <p:spPr>
          <a:xfrm>
            <a:off x="6548631" y="2469665"/>
            <a:ext cx="2923843" cy="615930"/>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65674" y="2521258"/>
            <a:ext cx="2755879" cy="584775"/>
          </a:xfrm>
          <a:prstGeom prst="rect">
            <a:avLst/>
          </a:prstGeom>
        </p:spPr>
        <p:txBody>
          <a:bodyPr wrap="square">
            <a:spAutoFit/>
          </a:bodyPr>
          <a:lstStyle/>
          <a:p>
            <a:pPr algn="dist" fontAlgn="t"/>
            <a:r>
              <a:rPr lang="en-US" altLang="zh-CN" sz="3200"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32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37" presetClass="entr" presetSubtype="0"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49" presetClass="entr" presetSubtype="0" decel="100000" fill="hold" grpId="0" nodeType="withEffect">
                                  <p:stCondLst>
                                    <p:cond delay="13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17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2" presetClass="entr" presetSubtype="0" fill="hold" grpId="0" nodeType="withEffect">
                                  <p:stCondLst>
                                    <p:cond delay="21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30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22" presetClass="entr" presetSubtype="2" fill="hold" grpId="0" nodeType="withEffect">
                                  <p:stCondLst>
                                    <p:cond delay="3400"/>
                                  </p:stCondLst>
                                  <p:childTnLst>
                                    <p:set>
                                      <p:cBhvr>
                                        <p:cTn id="38" dur="1" fill="hold">
                                          <p:stCondLst>
                                            <p:cond delay="0"/>
                                          </p:stCondLst>
                                        </p:cTn>
                                        <p:tgtEl>
                                          <p:spTgt spid="11"/>
                                        </p:tgtEl>
                                        <p:attrNameLst>
                                          <p:attrName>style.visibility</p:attrName>
                                        </p:attrNameLst>
                                      </p:cBhvr>
                                      <p:to>
                                        <p:strVal val="visible"/>
                                      </p:to>
                                    </p:set>
                                    <p:animEffect transition="in" filter="wipe(righ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3" grpId="0"/>
      <p:bldP spid="13"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324" y="552091"/>
            <a:ext cx="10837863" cy="567618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2" name="矩形 1"/>
          <p:cNvSpPr/>
          <p:nvPr/>
        </p:nvSpPr>
        <p:spPr>
          <a:xfrm>
            <a:off x="2794465" y="1398390"/>
            <a:ext cx="4053202" cy="584775"/>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INTRODUCTION</a:t>
            </a:r>
          </a:p>
        </p:txBody>
      </p:sp>
      <p:cxnSp>
        <p:nvCxnSpPr>
          <p:cNvPr id="7" name="直接连接符 6"/>
          <p:cNvCxnSpPr/>
          <p:nvPr/>
        </p:nvCxnSpPr>
        <p:spPr>
          <a:xfrm>
            <a:off x="1672237" y="5357902"/>
            <a:ext cx="8850701"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522519" y="1673525"/>
            <a:ext cx="0" cy="3692105"/>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669062" y="1673526"/>
            <a:ext cx="5930" cy="3692104"/>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089206" y="1673525"/>
            <a:ext cx="3433312" cy="0"/>
          </a:xfrm>
          <a:prstGeom prst="line">
            <a:avLst/>
          </a:prstGeom>
          <a:ln w="2540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1817" y="1673525"/>
            <a:ext cx="948906" cy="0"/>
          </a:xfrm>
          <a:prstGeom prst="line">
            <a:avLst/>
          </a:prstGeom>
          <a:ln w="254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034005" y="2123041"/>
            <a:ext cx="7893170" cy="2793072"/>
          </a:xfrm>
          <a:prstGeom prst="rect">
            <a:avLst/>
          </a:prstGeom>
        </p:spPr>
        <p:txBody>
          <a:bodyPr wrap="square">
            <a:spAutoFit/>
          </a:bodyPr>
          <a:lstStyle/>
          <a:p>
            <a:pPr algn="just">
              <a:lnSpc>
                <a:spcPct val="130000"/>
              </a:lnSpc>
            </a:pPr>
            <a:r>
              <a:rPr lang="zh-CN" altLang="en-US" sz="1500" dirty="0" smtClean="0">
                <a:solidFill>
                  <a:schemeClr val="bg1"/>
                </a:solidFill>
                <a:latin typeface="微软雅黑" panose="020B0503020204020204" pitchFamily="34" charset="-122"/>
                <a:ea typeface="微软雅黑" panose="020B0503020204020204" pitchFamily="34" charset="-122"/>
              </a:rPr>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面向对象的软件建模工具应该具有以下功能。</a:t>
            </a:r>
            <a:endParaRPr lang="en-US" altLang="zh-CN" sz="15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zh-CN" altLang="en-US" sz="1500" dirty="0" smtClean="0">
                <a:solidFill>
                  <a:schemeClr val="bg1"/>
                </a:solidFill>
                <a:latin typeface="微软雅黑" panose="020B0503020204020204" pitchFamily="34" charset="-122"/>
                <a:ea typeface="微软雅黑" panose="020B0503020204020204" pitchFamily="34" charset="-122"/>
              </a:rPr>
              <a:t>（</a:t>
            </a:r>
            <a:r>
              <a:rPr lang="en-US" altLang="zh-CN" sz="1500" dirty="0" smtClean="0">
                <a:solidFill>
                  <a:schemeClr val="bg1"/>
                </a:solidFill>
                <a:latin typeface="微软雅黑" panose="020B0503020204020204" pitchFamily="34" charset="-122"/>
                <a:ea typeface="微软雅黑" panose="020B0503020204020204" pitchFamily="34" charset="-122"/>
              </a:rPr>
              <a:t>1</a:t>
            </a:r>
            <a:r>
              <a:rPr lang="zh-CN" altLang="en-US" sz="1500" dirty="0" smtClean="0">
                <a:solidFill>
                  <a:schemeClr val="bg1"/>
                </a:solidFill>
                <a:latin typeface="微软雅黑" panose="020B0503020204020204" pitchFamily="34" charset="-122"/>
                <a:ea typeface="微软雅黑" panose="020B0503020204020204" pitchFamily="34" charset="-122"/>
              </a:rPr>
              <a:t>）绘图 （</a:t>
            </a:r>
            <a:r>
              <a:rPr lang="en-US" altLang="zh-CN" sz="1500" dirty="0" smtClean="0">
                <a:solidFill>
                  <a:schemeClr val="bg1"/>
                </a:solidFill>
                <a:latin typeface="微软雅黑" panose="020B0503020204020204" pitchFamily="34" charset="-122"/>
                <a:ea typeface="微软雅黑" panose="020B0503020204020204" pitchFamily="34" charset="-122"/>
              </a:rPr>
              <a:t>2</a:t>
            </a:r>
            <a:r>
              <a:rPr lang="zh-CN" altLang="en-US" sz="1500" dirty="0" smtClean="0">
                <a:solidFill>
                  <a:schemeClr val="bg1"/>
                </a:solidFill>
                <a:latin typeface="微软雅黑" panose="020B0503020204020204" pitchFamily="34" charset="-122"/>
                <a:ea typeface="微软雅黑" panose="020B0503020204020204" pitchFamily="34" charset="-122"/>
              </a:rPr>
              <a:t>）存储 （</a:t>
            </a:r>
            <a:r>
              <a:rPr lang="en-US" altLang="zh-CN" sz="1500" dirty="0" smtClean="0">
                <a:solidFill>
                  <a:schemeClr val="bg1"/>
                </a:solidFill>
                <a:latin typeface="微软雅黑" panose="020B0503020204020204" pitchFamily="34" charset="-122"/>
                <a:ea typeface="微软雅黑" panose="020B0503020204020204" pitchFamily="34" charset="-122"/>
              </a:rPr>
              <a:t>3</a:t>
            </a:r>
            <a:r>
              <a:rPr lang="zh-CN" altLang="en-US" sz="1500" dirty="0" smtClean="0">
                <a:solidFill>
                  <a:schemeClr val="bg1"/>
                </a:solidFill>
                <a:latin typeface="微软雅黑" panose="020B0503020204020204" pitchFamily="34" charset="-122"/>
                <a:ea typeface="微软雅黑" panose="020B0503020204020204" pitchFamily="34" charset="-122"/>
              </a:rPr>
              <a:t>）一致性检查（</a:t>
            </a:r>
            <a:r>
              <a:rPr lang="en-US" altLang="zh-CN" sz="1500" dirty="0" smtClean="0">
                <a:solidFill>
                  <a:schemeClr val="bg1"/>
                </a:solidFill>
                <a:latin typeface="微软雅黑" panose="020B0503020204020204" pitchFamily="34" charset="-122"/>
                <a:ea typeface="微软雅黑" panose="020B0503020204020204" pitchFamily="34" charset="-122"/>
              </a:rPr>
              <a:t>4</a:t>
            </a:r>
            <a:r>
              <a:rPr lang="zh-CN" altLang="en-US" sz="1500" dirty="0" smtClean="0">
                <a:solidFill>
                  <a:schemeClr val="bg1"/>
                </a:solidFill>
                <a:latin typeface="微软雅黑" panose="020B0503020204020204" pitchFamily="34" charset="-122"/>
                <a:ea typeface="微软雅黑" panose="020B0503020204020204" pitchFamily="34" charset="-122"/>
              </a:rPr>
              <a:t>）对模型进行组织（</a:t>
            </a:r>
            <a:r>
              <a:rPr lang="en-US" altLang="zh-CN" sz="1500" dirty="0" smtClean="0">
                <a:solidFill>
                  <a:schemeClr val="bg1"/>
                </a:solidFill>
                <a:latin typeface="微软雅黑" panose="020B0503020204020204" pitchFamily="34" charset="-122"/>
                <a:ea typeface="微软雅黑" panose="020B0503020204020204" pitchFamily="34" charset="-122"/>
              </a:rPr>
              <a:t>5</a:t>
            </a:r>
            <a:r>
              <a:rPr lang="zh-CN" altLang="en-US" sz="1500" dirty="0" smtClean="0">
                <a:solidFill>
                  <a:schemeClr val="bg1"/>
                </a:solidFill>
                <a:latin typeface="微软雅黑" panose="020B0503020204020204" pitchFamily="34" charset="-122"/>
                <a:ea typeface="微软雅黑" panose="020B0503020204020204" pitchFamily="34" charset="-122"/>
              </a:rPr>
              <a:t>）导航（</a:t>
            </a:r>
            <a:r>
              <a:rPr lang="en-US" altLang="zh-CN" sz="1500" dirty="0" smtClean="0">
                <a:solidFill>
                  <a:schemeClr val="bg1"/>
                </a:solidFill>
                <a:latin typeface="微软雅黑" panose="020B0503020204020204" pitchFamily="34" charset="-122"/>
                <a:ea typeface="微软雅黑" panose="020B0503020204020204" pitchFamily="34" charset="-122"/>
              </a:rPr>
              <a:t>6</a:t>
            </a:r>
            <a:r>
              <a:rPr lang="zh-CN" altLang="en-US" sz="1500" dirty="0" smtClean="0">
                <a:solidFill>
                  <a:schemeClr val="bg1"/>
                </a:solidFill>
                <a:latin typeface="微软雅黑" panose="020B0503020204020204" pitchFamily="34" charset="-122"/>
                <a:ea typeface="微软雅黑" panose="020B0503020204020204" pitchFamily="34" charset="-122"/>
              </a:rPr>
              <a:t>）写作支持</a:t>
            </a:r>
            <a:endParaRPr lang="en-US" altLang="zh-CN" sz="15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zh-CN" altLang="en-US" sz="1500" dirty="0" smtClean="0">
                <a:solidFill>
                  <a:schemeClr val="bg1"/>
                </a:solidFill>
                <a:latin typeface="微软雅黑" panose="020B0503020204020204" pitchFamily="34" charset="-122"/>
                <a:ea typeface="微软雅黑" panose="020B0503020204020204" pitchFamily="34" charset="-122"/>
              </a:rPr>
              <a:t>（</a:t>
            </a:r>
            <a:r>
              <a:rPr lang="en-US" altLang="zh-CN" sz="1500" dirty="0" smtClean="0">
                <a:solidFill>
                  <a:schemeClr val="bg1"/>
                </a:solidFill>
                <a:latin typeface="微软雅黑" panose="020B0503020204020204" pitchFamily="34" charset="-122"/>
                <a:ea typeface="微软雅黑" panose="020B0503020204020204" pitchFamily="34" charset="-122"/>
              </a:rPr>
              <a:t>7</a:t>
            </a:r>
            <a:r>
              <a:rPr lang="zh-CN" altLang="en-US" sz="1500" dirty="0" smtClean="0">
                <a:solidFill>
                  <a:schemeClr val="bg1"/>
                </a:solidFill>
                <a:latin typeface="微软雅黑" panose="020B0503020204020204" pitchFamily="34" charset="-122"/>
                <a:ea typeface="微软雅黑" panose="020B0503020204020204" pitchFamily="34" charset="-122"/>
              </a:rPr>
              <a:t>）代码生成（</a:t>
            </a:r>
            <a:r>
              <a:rPr lang="en-US" altLang="zh-CN" sz="1500" dirty="0" smtClean="0">
                <a:solidFill>
                  <a:schemeClr val="bg1"/>
                </a:solidFill>
                <a:latin typeface="微软雅黑" panose="020B0503020204020204" pitchFamily="34" charset="-122"/>
                <a:ea typeface="微软雅黑" panose="020B0503020204020204" pitchFamily="34" charset="-122"/>
              </a:rPr>
              <a:t>8</a:t>
            </a:r>
            <a:r>
              <a:rPr lang="zh-CN" altLang="en-US" sz="1500" dirty="0" smtClean="0">
                <a:solidFill>
                  <a:schemeClr val="bg1"/>
                </a:solidFill>
                <a:latin typeface="微软雅黑" panose="020B0503020204020204" pitchFamily="34" charset="-122"/>
                <a:ea typeface="微软雅黑" panose="020B0503020204020204" pitchFamily="34" charset="-122"/>
              </a:rPr>
              <a:t>）逆向项目（</a:t>
            </a:r>
            <a:r>
              <a:rPr lang="en-US" altLang="zh-CN" sz="1500" dirty="0" smtClean="0">
                <a:solidFill>
                  <a:schemeClr val="bg1"/>
                </a:solidFill>
                <a:latin typeface="微软雅黑" panose="020B0503020204020204" pitchFamily="34" charset="-122"/>
                <a:ea typeface="微软雅黑" panose="020B0503020204020204" pitchFamily="34" charset="-122"/>
              </a:rPr>
              <a:t>9</a:t>
            </a:r>
            <a:r>
              <a:rPr lang="zh-CN" altLang="en-US" sz="1500" dirty="0" smtClean="0">
                <a:solidFill>
                  <a:schemeClr val="bg1"/>
                </a:solidFill>
                <a:latin typeface="微软雅黑" panose="020B0503020204020204" pitchFamily="34" charset="-122"/>
                <a:ea typeface="微软雅黑" panose="020B0503020204020204" pitchFamily="34" charset="-122"/>
              </a:rPr>
              <a:t>）集成（</a:t>
            </a:r>
            <a:r>
              <a:rPr lang="en-US" altLang="zh-CN" sz="1500" dirty="0" smtClean="0">
                <a:solidFill>
                  <a:schemeClr val="bg1"/>
                </a:solidFill>
                <a:latin typeface="微软雅黑" panose="020B0503020204020204" pitchFamily="34" charset="-122"/>
                <a:ea typeface="微软雅黑" panose="020B0503020204020204" pitchFamily="34" charset="-122"/>
              </a:rPr>
              <a:t>10</a:t>
            </a:r>
            <a:r>
              <a:rPr lang="zh-CN" altLang="en-US" sz="1500" dirty="0" smtClean="0">
                <a:solidFill>
                  <a:schemeClr val="bg1"/>
                </a:solidFill>
                <a:latin typeface="微软雅黑" panose="020B0503020204020204" pitchFamily="34" charset="-122"/>
                <a:ea typeface="微软雅黑" panose="020B0503020204020204" pitchFamily="34" charset="-122"/>
              </a:rPr>
              <a:t>）支持多种抽象层和开发过程（</a:t>
            </a:r>
            <a:r>
              <a:rPr lang="en-US" altLang="zh-CN" sz="1500" dirty="0" smtClean="0">
                <a:solidFill>
                  <a:schemeClr val="bg1"/>
                </a:solidFill>
                <a:latin typeface="微软雅黑" panose="020B0503020204020204" pitchFamily="34" charset="-122"/>
                <a:ea typeface="微软雅黑" panose="020B0503020204020204" pitchFamily="34" charset="-122"/>
              </a:rPr>
              <a:t>11</a:t>
            </a:r>
            <a:r>
              <a:rPr lang="zh-CN" altLang="en-US" sz="1500" dirty="0" smtClean="0">
                <a:solidFill>
                  <a:schemeClr val="bg1"/>
                </a:solidFill>
                <a:latin typeface="微软雅黑" panose="020B0503020204020204" pitchFamily="34" charset="-122"/>
                <a:ea typeface="微软雅黑" panose="020B0503020204020204" pitchFamily="34" charset="-122"/>
              </a:rPr>
              <a:t>）文档生成</a:t>
            </a:r>
            <a:endParaRPr lang="en-US" altLang="zh-CN" sz="15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zh-CN" altLang="en-US" sz="1500" dirty="0" smtClean="0">
                <a:solidFill>
                  <a:schemeClr val="bg1"/>
                </a:solidFill>
                <a:latin typeface="微软雅黑" panose="020B0503020204020204" pitchFamily="34" charset="-122"/>
                <a:ea typeface="微软雅黑" panose="020B0503020204020204" pitchFamily="34" charset="-122"/>
              </a:rPr>
              <a:t>（</a:t>
            </a:r>
            <a:r>
              <a:rPr lang="en-US" altLang="zh-CN" sz="1500" dirty="0" smtClean="0">
                <a:solidFill>
                  <a:schemeClr val="bg1"/>
                </a:solidFill>
                <a:latin typeface="微软雅黑" panose="020B0503020204020204" pitchFamily="34" charset="-122"/>
                <a:ea typeface="微软雅黑" panose="020B0503020204020204" pitchFamily="34" charset="-122"/>
              </a:rPr>
              <a:t>12</a:t>
            </a:r>
            <a:r>
              <a:rPr lang="zh-CN" altLang="en-US" sz="1500" dirty="0" smtClean="0">
                <a:solidFill>
                  <a:schemeClr val="bg1"/>
                </a:solidFill>
                <a:latin typeface="微软雅黑" panose="020B0503020204020204" pitchFamily="34" charset="-122"/>
                <a:ea typeface="微软雅黑" panose="020B0503020204020204" pitchFamily="34" charset="-122"/>
              </a:rPr>
              <a:t>）脚本编程</a:t>
            </a:r>
            <a:endParaRPr lang="en-US" altLang="zh-CN" sz="15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500" dirty="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5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9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22" presetClass="entr" presetSubtype="2" fill="hold" nodeType="withEffect">
                                  <p:stCondLst>
                                    <p:cond delay="180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par>
                                <p:cTn id="18" presetID="22" presetClass="entr" presetSubtype="1" fill="hold" nodeType="withEffect">
                                  <p:stCondLst>
                                    <p:cond delay="220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par>
                                <p:cTn id="21" presetID="22" presetClass="entr" presetSubtype="8" fill="hold" nodeType="withEffect">
                                  <p:stCondLst>
                                    <p:cond delay="260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4" fill="hold" nodeType="withEffect">
                                  <p:stCondLst>
                                    <p:cond delay="300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2" fill="hold" nodeType="withEffect">
                                  <p:stCondLst>
                                    <p:cond delay="340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par>
                                <p:cTn id="30" presetID="41" presetClass="entr" presetSubtype="0" fill="hold" grpId="0" nodeType="withEffect">
                                  <p:stCondLst>
                                    <p:cond delay="3800"/>
                                  </p:stCondLst>
                                  <p:iterate type="lt">
                                    <p:tmPct val="10000"/>
                                  </p:iterate>
                                  <p:childTnLst>
                                    <p:set>
                                      <p:cBhvr>
                                        <p:cTn id="31" dur="1" fill="hold">
                                          <p:stCondLst>
                                            <p:cond delay="0"/>
                                          </p:stCondLst>
                                        </p:cTn>
                                        <p:tgtEl>
                                          <p:spTgt spid="21"/>
                                        </p:tgtEl>
                                        <p:attrNameLst>
                                          <p:attrName>style.visibility</p:attrName>
                                        </p:attrNameLst>
                                      </p:cBhvr>
                                      <p:to>
                                        <p:strVal val="visible"/>
                                      </p:to>
                                    </p:set>
                                    <p:anim calcmode="lin" valueType="num">
                                      <p:cBhvr>
                                        <p:cTn id="32" dur="2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33" dur="200" fill="hold"/>
                                        <p:tgtEl>
                                          <p:spTgt spid="21"/>
                                        </p:tgtEl>
                                        <p:attrNameLst>
                                          <p:attrName>ppt_y</p:attrName>
                                        </p:attrNameLst>
                                      </p:cBhvr>
                                      <p:tavLst>
                                        <p:tav tm="0">
                                          <p:val>
                                            <p:strVal val="#ppt_y"/>
                                          </p:val>
                                        </p:tav>
                                        <p:tav tm="100000">
                                          <p:val>
                                            <p:strVal val="#ppt_y"/>
                                          </p:val>
                                        </p:tav>
                                      </p:tavLst>
                                    </p:anim>
                                    <p:anim calcmode="lin" valueType="num">
                                      <p:cBhvr>
                                        <p:cTn id="34" dur="2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5" dur="2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6" dur="2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xmlns="">
                  <a14:imgLayer r:embed="rId4">
                    <a14:imgEffect>
                      <a14:colorTemperature colorTemp="11500"/>
                    </a14:imgEffect>
                    <a14:imgEffect>
                      <a14:saturation sat="0"/>
                    </a14:imgEffect>
                  </a14:imgLayer>
                </a14:imgProps>
              </a:ext>
              <a:ext uri="{28A0092B-C50C-407E-A947-70E740481C1C}">
                <a14:useLocalDpi xmlns:a14="http://schemas.microsoft.com/office/drawing/2010/main" xmlns="" val="0"/>
              </a:ext>
            </a:extLst>
          </a:blip>
          <a:stretch>
            <a:fillRect/>
          </a:stretch>
        </p:blipFill>
        <p:spPr>
          <a:xfrm>
            <a:off x="0" y="0"/>
            <a:ext cx="12192000" cy="7620000"/>
          </a:xfrm>
          <a:prstGeom prst="rect">
            <a:avLst/>
          </a:prstGeom>
        </p:spPr>
      </p:pic>
      <p:sp>
        <p:nvSpPr>
          <p:cNvPr id="2" name="矩形 1"/>
          <p:cNvSpPr/>
          <p:nvPr/>
        </p:nvSpPr>
        <p:spPr>
          <a:xfrm>
            <a:off x="641230" y="642668"/>
            <a:ext cx="10909540" cy="5572664"/>
          </a:xfrm>
          <a:prstGeom prst="rect">
            <a:avLst/>
          </a:prstGeom>
          <a:gradFill>
            <a:gsLst>
              <a:gs pos="43000">
                <a:srgbClr val="302D2D">
                  <a:alpha val="60000"/>
                </a:srgbClr>
              </a:gs>
              <a:gs pos="0">
                <a:schemeClr val="bg2">
                  <a:lumMod val="25000"/>
                  <a:alpha val="40000"/>
                </a:schemeClr>
              </a:gs>
              <a:gs pos="100000">
                <a:schemeClr val="bg2">
                  <a:lumMod val="10000"/>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301873" y="2687965"/>
            <a:ext cx="9544050" cy="3285900"/>
          </a:xfrm>
          <a:prstGeom prst="rect">
            <a:avLst/>
          </a:prstGeom>
        </p:spPr>
        <p:txBody>
          <a:bodyPr wrap="square">
            <a:spAutoFit/>
          </a:bodyPr>
          <a:lstStyle/>
          <a:p>
            <a:pPr algn="just">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 </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简称</a:t>
            </a:r>
            <a:r>
              <a:rPr lang="en-US" altLang="zh-CN" sz="1400" dirty="0" smtClean="0">
                <a:solidFill>
                  <a:schemeClr val="bg1"/>
                </a:solidFill>
                <a:latin typeface="微软雅黑" panose="020B0503020204020204" pitchFamily="34" charset="-122"/>
                <a:ea typeface="微软雅黑" panose="020B0503020204020204" pitchFamily="34" charset="-122"/>
              </a:rPr>
              <a:t>SU)</a:t>
            </a:r>
            <a:r>
              <a:rPr lang="zh-CN" altLang="en-US" sz="1400" dirty="0" smtClean="0">
                <a:solidFill>
                  <a:schemeClr val="bg1"/>
                </a:solidFill>
                <a:latin typeface="微软雅黑" panose="020B0503020204020204" pitchFamily="34" charset="-122"/>
                <a:ea typeface="微软雅黑" panose="020B0503020204020204" pitchFamily="34" charset="-122"/>
              </a:rPr>
              <a:t>，是一种创建</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类图，生成类图和其他类型的统一建模语言</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图表的工具。由韩国公司主导开发出来的产品，可以直接到</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网站下载。可以用来创建</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类图。可绘制</a:t>
            </a:r>
            <a:r>
              <a:rPr lang="en-US" altLang="zh-CN" sz="1400" dirty="0" smtClean="0">
                <a:solidFill>
                  <a:schemeClr val="bg1"/>
                </a:solidFill>
                <a:latin typeface="微软雅黑" panose="020B0503020204020204" pitchFamily="34" charset="-122"/>
                <a:ea typeface="微软雅黑" panose="020B0503020204020204" pitchFamily="34" charset="-122"/>
              </a:rPr>
              <a:t>9</a:t>
            </a:r>
            <a:r>
              <a:rPr lang="zh-CN" altLang="en-US" sz="1400" dirty="0" smtClean="0">
                <a:solidFill>
                  <a:schemeClr val="bg1"/>
                </a:solidFill>
                <a:latin typeface="微软雅黑" panose="020B0503020204020204" pitchFamily="34" charset="-122"/>
                <a:ea typeface="微软雅黑" panose="020B0503020204020204" pitchFamily="34" charset="-122"/>
              </a:rPr>
              <a:t>款</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图：用例图、类图、序列图、状态图、活动图、通信图、构件图、部署图以及复合结构图等。</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可以依据类图的内容生成</a:t>
            </a:r>
            <a:r>
              <a:rPr lang="en-US" altLang="zh-CN" sz="1400" dirty="0" smtClean="0">
                <a:solidFill>
                  <a:schemeClr val="bg1"/>
                </a:solidFill>
                <a:latin typeface="微软雅黑" panose="020B0503020204020204" pitchFamily="34" charset="-122"/>
                <a:ea typeface="微软雅黑" panose="020B0503020204020204" pitchFamily="34" charset="-122"/>
              </a:rPr>
              <a:t>Java</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C++</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C#</a:t>
            </a:r>
            <a:r>
              <a:rPr lang="zh-CN" altLang="en-US" sz="1400" dirty="0" smtClean="0">
                <a:solidFill>
                  <a:schemeClr val="bg1"/>
                </a:solidFill>
                <a:latin typeface="微软雅黑" panose="020B0503020204020204" pitchFamily="34" charset="-122"/>
                <a:ea typeface="微软雅黑" panose="020B0503020204020204" pitchFamily="34" charset="-122"/>
              </a:rPr>
              <a:t>代码，也能够读取</a:t>
            </a:r>
            <a:r>
              <a:rPr lang="en-US" altLang="zh-CN" sz="1400" dirty="0" smtClean="0">
                <a:solidFill>
                  <a:schemeClr val="bg1"/>
                </a:solidFill>
                <a:latin typeface="微软雅黑" panose="020B0503020204020204" pitchFamily="34" charset="-122"/>
                <a:ea typeface="微软雅黑" panose="020B0503020204020204" pitchFamily="34" charset="-122"/>
              </a:rPr>
              <a:t>Java</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C++</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C#</a:t>
            </a:r>
            <a:r>
              <a:rPr lang="zh-CN" altLang="en-US" sz="1400" dirty="0" smtClean="0">
                <a:solidFill>
                  <a:schemeClr val="bg1"/>
                </a:solidFill>
                <a:latin typeface="微软雅黑" panose="020B0503020204020204" pitchFamily="34" charset="-122"/>
                <a:ea typeface="微软雅黑" panose="020B0503020204020204" pitchFamily="34" charset="-122"/>
              </a:rPr>
              <a:t>代码反向生成类图。反向工程有两个主要用途，其一是旧有的源码反转成图之后，可以构建</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模型的方式继续将新的设计添加上去；另一项用途是想要解析源码时，可以通过反转的类图来理解，不再需要查看一行又一行的代码，这将节省大量的时间和精力。</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接受</a:t>
            </a:r>
            <a:r>
              <a:rPr lang="en-US" altLang="zh-CN" sz="1400" dirty="0" smtClean="0">
                <a:solidFill>
                  <a:schemeClr val="bg1"/>
                </a:solidFill>
                <a:latin typeface="微软雅黑" panose="020B0503020204020204" pitchFamily="34" charset="-122"/>
                <a:ea typeface="微软雅黑" panose="020B0503020204020204" pitchFamily="34" charset="-122"/>
              </a:rPr>
              <a:t>XMI 1.1</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1.2</a:t>
            </a:r>
            <a:r>
              <a:rPr lang="zh-CN" altLang="en-US" sz="1400" dirty="0" smtClean="0">
                <a:solidFill>
                  <a:schemeClr val="bg1"/>
                </a:solidFill>
                <a:latin typeface="微软雅黑" panose="020B0503020204020204" pitchFamily="34" charset="-122"/>
                <a:ea typeface="微软雅黑" panose="020B0503020204020204" pitchFamily="34" charset="-122"/>
              </a:rPr>
              <a:t>和</a:t>
            </a:r>
            <a:r>
              <a:rPr lang="en-US" altLang="zh-CN" sz="1400" dirty="0" smtClean="0">
                <a:solidFill>
                  <a:schemeClr val="bg1"/>
                </a:solidFill>
                <a:latin typeface="微软雅黑" panose="020B0503020204020204" pitchFamily="34" charset="-122"/>
                <a:ea typeface="微软雅黑" panose="020B0503020204020204" pitchFamily="34" charset="-122"/>
              </a:rPr>
              <a:t>1.3</a:t>
            </a:r>
            <a:r>
              <a:rPr lang="zh-CN" altLang="en-US" sz="1400" dirty="0" smtClean="0">
                <a:solidFill>
                  <a:schemeClr val="bg1"/>
                </a:solidFill>
                <a:latin typeface="微软雅黑" panose="020B0503020204020204" pitchFamily="34" charset="-122"/>
                <a:ea typeface="微软雅黑" panose="020B0503020204020204" pitchFamily="34" charset="-122"/>
              </a:rPr>
              <a:t>版的导入导出。</a:t>
            </a:r>
            <a:r>
              <a:rPr lang="en-US" altLang="zh-CN" sz="1400" dirty="0" smtClean="0">
                <a:solidFill>
                  <a:schemeClr val="bg1"/>
                </a:solidFill>
                <a:latin typeface="微软雅黑" panose="020B0503020204020204" pitchFamily="34" charset="-122"/>
                <a:ea typeface="微软雅黑" panose="020B0503020204020204" pitchFamily="34" charset="-122"/>
              </a:rPr>
              <a:t>XMI</a:t>
            </a:r>
            <a:r>
              <a:rPr lang="zh-CN" altLang="en-US" sz="1400" dirty="0" smtClean="0">
                <a:solidFill>
                  <a:schemeClr val="bg1"/>
                </a:solidFill>
                <a:latin typeface="微软雅黑" panose="020B0503020204020204" pitchFamily="34" charset="-122"/>
                <a:ea typeface="微软雅黑" panose="020B0503020204020204" pitchFamily="34" charset="-122"/>
              </a:rPr>
              <a:t>是一种以</a:t>
            </a:r>
            <a:r>
              <a:rPr lang="en-US" altLang="zh-CN" sz="1400" dirty="0" smtClean="0">
                <a:solidFill>
                  <a:schemeClr val="bg1"/>
                </a:solidFill>
                <a:latin typeface="微软雅黑" panose="020B0503020204020204" pitchFamily="34" charset="-122"/>
                <a:ea typeface="微软雅黑" panose="020B0503020204020204" pitchFamily="34" charset="-122"/>
              </a:rPr>
              <a:t>XML</a:t>
            </a:r>
            <a:r>
              <a:rPr lang="zh-CN" altLang="en-US" sz="1400" dirty="0" smtClean="0">
                <a:solidFill>
                  <a:schemeClr val="bg1"/>
                </a:solidFill>
                <a:latin typeface="微软雅黑" panose="020B0503020204020204" pitchFamily="34" charset="-122"/>
                <a:ea typeface="微软雅黑" panose="020B0503020204020204" pitchFamily="34" charset="-122"/>
              </a:rPr>
              <a:t>为基础的交换格式，用以交换不同开发工具所生成的</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模型。</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可以读取</a:t>
            </a:r>
            <a:r>
              <a:rPr lang="en-US" altLang="zh-CN" sz="1400" dirty="0" smtClean="0">
                <a:solidFill>
                  <a:schemeClr val="bg1"/>
                </a:solidFill>
                <a:latin typeface="微软雅黑" panose="020B0503020204020204" pitchFamily="34" charset="-122"/>
                <a:ea typeface="微软雅黑" panose="020B0503020204020204" pitchFamily="34" charset="-122"/>
              </a:rPr>
              <a:t>Rational Rose</a:t>
            </a:r>
            <a:r>
              <a:rPr lang="zh-CN" altLang="en-US" sz="1400" dirty="0" smtClean="0">
                <a:solidFill>
                  <a:schemeClr val="bg1"/>
                </a:solidFill>
                <a:latin typeface="微软雅黑" panose="020B0503020204020204" pitchFamily="34" charset="-122"/>
                <a:ea typeface="微软雅黑" panose="020B0503020204020204" pitchFamily="34" charset="-122"/>
              </a:rPr>
              <a:t>生成的文件，让原先</a:t>
            </a:r>
            <a:r>
              <a:rPr lang="en-US" altLang="zh-CN" sz="1400" dirty="0" smtClean="0">
                <a:solidFill>
                  <a:schemeClr val="bg1"/>
                </a:solidFill>
                <a:latin typeface="微软雅黑" panose="020B0503020204020204" pitchFamily="34" charset="-122"/>
                <a:ea typeface="微软雅黑" panose="020B0503020204020204" pitchFamily="34" charset="-122"/>
              </a:rPr>
              <a:t>Rose</a:t>
            </a:r>
            <a:r>
              <a:rPr lang="zh-CN" altLang="en-US" sz="1400" dirty="0" smtClean="0">
                <a:solidFill>
                  <a:schemeClr val="bg1"/>
                </a:solidFill>
                <a:latin typeface="微软雅黑" panose="020B0503020204020204" pitchFamily="34" charset="-122"/>
                <a:ea typeface="微软雅黑" panose="020B0503020204020204" pitchFamily="34" charset="-122"/>
              </a:rPr>
              <a:t>的用户可以转而使用免费的</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。早期，</a:t>
            </a:r>
            <a:r>
              <a:rPr lang="en-US" altLang="zh-CN" sz="1400" dirty="0" smtClean="0">
                <a:solidFill>
                  <a:schemeClr val="bg1"/>
                </a:solidFill>
                <a:latin typeface="微软雅黑" panose="020B0503020204020204" pitchFamily="34" charset="-122"/>
                <a:ea typeface="微软雅黑" panose="020B0503020204020204" pitchFamily="34" charset="-122"/>
              </a:rPr>
              <a:t>Rational Rose</a:t>
            </a:r>
            <a:r>
              <a:rPr lang="zh-CN" altLang="en-US" sz="1400" dirty="0" smtClean="0">
                <a:solidFill>
                  <a:schemeClr val="bg1"/>
                </a:solidFill>
                <a:latin typeface="微软雅黑" panose="020B0503020204020204" pitchFamily="34" charset="-122"/>
                <a:ea typeface="微软雅黑" panose="020B0503020204020204" pitchFamily="34" charset="-122"/>
              </a:rPr>
              <a:t>是市场占有率最高的</a:t>
            </a: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开发工具，同时也是相当昂贵的工具。由于</a:t>
            </a:r>
            <a:r>
              <a:rPr lang="en-US" altLang="zh-CN" sz="1400" dirty="0" smtClean="0">
                <a:solidFill>
                  <a:schemeClr val="bg1"/>
                </a:solidFill>
                <a:latin typeface="微软雅黑" panose="020B0503020204020204" pitchFamily="34" charset="-122"/>
                <a:ea typeface="微软雅黑" panose="020B0503020204020204" pitchFamily="34" charset="-122"/>
              </a:rPr>
              <a:t>Rational Rose</a:t>
            </a:r>
            <a:r>
              <a:rPr lang="zh-CN" altLang="en-US" sz="1400" dirty="0" smtClean="0">
                <a:solidFill>
                  <a:schemeClr val="bg1"/>
                </a:solidFill>
                <a:latin typeface="微软雅黑" panose="020B0503020204020204" pitchFamily="34" charset="-122"/>
                <a:ea typeface="微软雅黑" panose="020B0503020204020204" pitchFamily="34" charset="-122"/>
              </a:rPr>
              <a:t>非常闻名，后来让</a:t>
            </a:r>
            <a:r>
              <a:rPr lang="en-US" altLang="zh-CN" sz="1400" dirty="0" smtClean="0">
                <a:solidFill>
                  <a:schemeClr val="bg1"/>
                </a:solidFill>
                <a:latin typeface="微软雅黑" panose="020B0503020204020204" pitchFamily="34" charset="-122"/>
                <a:ea typeface="微软雅黑" panose="020B0503020204020204" pitchFamily="34" charset="-122"/>
              </a:rPr>
              <a:t>IBM</a:t>
            </a:r>
            <a:r>
              <a:rPr lang="zh-CN" altLang="en-US" sz="1400" dirty="0" smtClean="0">
                <a:solidFill>
                  <a:schemeClr val="bg1"/>
                </a:solidFill>
                <a:latin typeface="微软雅黑" panose="020B0503020204020204" pitchFamily="34" charset="-122"/>
                <a:ea typeface="微软雅黑" panose="020B0503020204020204" pitchFamily="34" charset="-122"/>
              </a:rPr>
              <a:t>给收购了。支持</a:t>
            </a:r>
            <a:r>
              <a:rPr lang="en-US" altLang="zh-CN" sz="1400" dirty="0" smtClean="0">
                <a:solidFill>
                  <a:schemeClr val="bg1"/>
                </a:solidFill>
                <a:latin typeface="微软雅黑" panose="020B0503020204020204" pitchFamily="34" charset="-122"/>
                <a:ea typeface="微软雅黑" panose="020B0503020204020204" pitchFamily="34" charset="-122"/>
              </a:rPr>
              <a:t>23</a:t>
            </a:r>
            <a:r>
              <a:rPr lang="zh-CN" altLang="en-US" sz="1400" dirty="0" smtClean="0">
                <a:solidFill>
                  <a:schemeClr val="bg1"/>
                </a:solidFill>
                <a:latin typeface="微软雅黑" panose="020B0503020204020204" pitchFamily="34" charset="-122"/>
                <a:ea typeface="微软雅黑" panose="020B0503020204020204" pitchFamily="34" charset="-122"/>
              </a:rPr>
              <a:t>种</a:t>
            </a:r>
            <a:r>
              <a:rPr lang="en-US" altLang="zh-CN" sz="1400" dirty="0" err="1" smtClean="0">
                <a:solidFill>
                  <a:schemeClr val="bg1"/>
                </a:solidFill>
                <a:latin typeface="微软雅黑" panose="020B0503020204020204" pitchFamily="34" charset="-122"/>
                <a:ea typeface="微软雅黑" panose="020B0503020204020204" pitchFamily="34" charset="-122"/>
              </a:rPr>
              <a:t>GoF</a:t>
            </a:r>
            <a:r>
              <a:rPr lang="zh-CN" altLang="en-US" sz="1400" dirty="0" smtClean="0">
                <a:solidFill>
                  <a:schemeClr val="bg1"/>
                </a:solidFill>
                <a:latin typeface="微软雅黑" panose="020B0503020204020204" pitchFamily="34" charset="-122"/>
                <a:ea typeface="微软雅黑" panose="020B0503020204020204" pitchFamily="34" charset="-122"/>
              </a:rPr>
              <a:t>模式</a:t>
            </a:r>
            <a:r>
              <a:rPr lang="en-US" altLang="zh-CN" sz="1400" dirty="0" smtClean="0">
                <a:solidFill>
                  <a:schemeClr val="bg1"/>
                </a:solidFill>
                <a:latin typeface="微软雅黑" panose="020B0503020204020204" pitchFamily="34" charset="-122"/>
                <a:ea typeface="微软雅黑" panose="020B0503020204020204" pitchFamily="34" charset="-122"/>
              </a:rPr>
              <a:t>(Pattern)</a:t>
            </a:r>
            <a:r>
              <a:rPr lang="zh-CN" altLang="en-US" sz="1400" dirty="0" smtClean="0">
                <a:solidFill>
                  <a:schemeClr val="bg1"/>
                </a:solidFill>
                <a:latin typeface="微软雅黑" panose="020B0503020204020204" pitchFamily="34" charset="-122"/>
                <a:ea typeface="微软雅黑" panose="020B0503020204020204" pitchFamily="34" charset="-122"/>
              </a:rPr>
              <a:t>，以及</a:t>
            </a: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smtClean="0">
                <a:solidFill>
                  <a:schemeClr val="bg1"/>
                </a:solidFill>
                <a:latin typeface="微软雅黑" panose="020B0503020204020204" pitchFamily="34" charset="-122"/>
                <a:ea typeface="微软雅黑" panose="020B0503020204020204" pitchFamily="34" charset="-122"/>
              </a:rPr>
              <a:t>种</a:t>
            </a:r>
            <a:r>
              <a:rPr lang="en-US" altLang="zh-CN" sz="1400" dirty="0" smtClean="0">
                <a:solidFill>
                  <a:schemeClr val="bg1"/>
                </a:solidFill>
                <a:latin typeface="微软雅黑" panose="020B0503020204020204" pitchFamily="34" charset="-122"/>
                <a:ea typeface="微软雅黑" panose="020B0503020204020204" pitchFamily="34" charset="-122"/>
              </a:rPr>
              <a:t>EJB</a:t>
            </a:r>
            <a:r>
              <a:rPr lang="zh-CN" altLang="en-US" sz="1400" dirty="0" smtClean="0">
                <a:solidFill>
                  <a:schemeClr val="bg1"/>
                </a:solidFill>
                <a:latin typeface="微软雅黑" panose="020B0503020204020204" pitchFamily="34" charset="-122"/>
                <a:ea typeface="微软雅黑" panose="020B0503020204020204" pitchFamily="34" charset="-122"/>
              </a:rPr>
              <a:t>模式。</a:t>
            </a:r>
            <a:r>
              <a:rPr lang="en-US" altLang="zh-CN" sz="1400" dirty="0" err="1" smtClean="0">
                <a:solidFill>
                  <a:schemeClr val="bg1"/>
                </a:solidFill>
                <a:latin typeface="微软雅黑" panose="020B0503020204020204" pitchFamily="34" charset="-122"/>
                <a:ea typeface="微软雅黑" panose="020B0503020204020204" pitchFamily="34" charset="-122"/>
              </a:rPr>
              <a:t>StarUML</a:t>
            </a:r>
            <a:r>
              <a:rPr lang="zh-CN" altLang="en-US" sz="1400" dirty="0" smtClean="0">
                <a:solidFill>
                  <a:schemeClr val="bg1"/>
                </a:solidFill>
                <a:latin typeface="微软雅黑" panose="020B0503020204020204" pitchFamily="34" charset="-122"/>
                <a:ea typeface="微软雅黑" panose="020B0503020204020204" pitchFamily="34" charset="-122"/>
              </a:rPr>
              <a:t>也结合了模式和自动生成代码的功能，方便落实设计。</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5929313" y="2417470"/>
            <a:ext cx="333375" cy="287393"/>
          </a:xfrm>
          <a:prstGeom prst="triangl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2533291" y="1108495"/>
            <a:ext cx="7125419" cy="979097"/>
            <a:chOff x="2533291" y="1108495"/>
            <a:chExt cx="7125419" cy="979097"/>
          </a:xfrm>
        </p:grpSpPr>
        <p:sp>
          <p:nvSpPr>
            <p:cNvPr id="4" name="矩形 3"/>
            <p:cNvSpPr/>
            <p:nvPr/>
          </p:nvSpPr>
          <p:spPr>
            <a:xfrm>
              <a:off x="2533291" y="1108495"/>
              <a:ext cx="7125419" cy="979097"/>
            </a:xfrm>
            <a:prstGeom prst="rect">
              <a:avLst/>
            </a:prstGeom>
            <a:solidFill>
              <a:schemeClr val="bg1"/>
            </a:solidFill>
            <a:ln w="28575">
              <a:solidFill>
                <a:schemeClr val="bg2">
                  <a:lumMod val="1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3208235" y="1208948"/>
              <a:ext cx="5775531" cy="830997"/>
            </a:xfrm>
            <a:prstGeom prst="rect">
              <a:avLst/>
            </a:prstGeom>
          </p:spPr>
          <p:txBody>
            <a:bodyPr wrap="square">
              <a:spAutoFit/>
            </a:bodyPr>
            <a:lstStyle/>
            <a:p>
              <a:pPr algn="ctr" fontAlgn="t"/>
              <a:r>
                <a:rPr lang="en-US" altLang="zh-CN" sz="4800" b="1"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48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9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8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42" presetClass="entr" presetSubtype="0" fill="hold" grpId="0" nodeType="withEffect">
                                  <p:stCondLst>
                                    <p:cond delay="22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2075924" cy="738892"/>
            <a:chOff x="695325" y="386330"/>
            <a:chExt cx="2075924" cy="738892"/>
          </a:xfrm>
        </p:grpSpPr>
        <p:grpSp>
          <p:nvGrpSpPr>
            <p:cNvPr id="3" name="组合 2"/>
            <p:cNvGrpSpPr/>
            <p:nvPr/>
          </p:nvGrpSpPr>
          <p:grpSpPr>
            <a:xfrm>
              <a:off x="695325" y="386330"/>
              <a:ext cx="2075924" cy="738892"/>
              <a:chOff x="1328935" y="2467033"/>
              <a:chExt cx="2075924" cy="738892"/>
            </a:xfrm>
          </p:grpSpPr>
          <p:grpSp>
            <p:nvGrpSpPr>
              <p:cNvPr id="6" name="组合 5"/>
              <p:cNvGrpSpPr/>
              <p:nvPr/>
            </p:nvGrpSpPr>
            <p:grpSpPr>
              <a:xfrm>
                <a:off x="1328935" y="2524550"/>
                <a:ext cx="681375" cy="681375"/>
                <a:chOff x="2866816" y="2504421"/>
                <a:chExt cx="943184" cy="943184"/>
              </a:xfrm>
            </p:grpSpPr>
            <p:grpSp>
              <p:nvGrpSpPr>
                <p:cNvPr id="8"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4</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7" name="矩形 6"/>
              <p:cNvSpPr/>
              <p:nvPr/>
            </p:nvSpPr>
            <p:spPr>
              <a:xfrm>
                <a:off x="2142975" y="2467033"/>
                <a:ext cx="1261884" cy="461665"/>
              </a:xfrm>
              <a:prstGeom prst="rect">
                <a:avLst/>
              </a:prstGeom>
            </p:spPr>
            <p:txBody>
              <a:bodyPr wrap="none">
                <a:spAutoFit/>
              </a:bodyPr>
              <a:lstStyle/>
              <a:p>
                <a:pPr fontAlgn="t"/>
                <a:r>
                  <a:rPr lang="en-US" altLang="zh-CN" sz="2400"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24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rot="806215">
            <a:off x="-528093" y="3830366"/>
            <a:ext cx="13248187" cy="1579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918839" y="3704635"/>
            <a:ext cx="3715305" cy="2441095"/>
            <a:chOff x="918839" y="3704635"/>
            <a:chExt cx="3715305" cy="2441095"/>
          </a:xfrm>
        </p:grpSpPr>
        <p:grpSp>
          <p:nvGrpSpPr>
            <p:cNvPr id="22" name="组合 21"/>
            <p:cNvGrpSpPr/>
            <p:nvPr/>
          </p:nvGrpSpPr>
          <p:grpSpPr>
            <a:xfrm>
              <a:off x="1057832" y="3704635"/>
              <a:ext cx="2276475" cy="479341"/>
              <a:chOff x="4799016" y="2013344"/>
              <a:chExt cx="2276475" cy="479341"/>
            </a:xfrm>
          </p:grpSpPr>
          <p:sp>
            <p:nvSpPr>
              <p:cNvPr id="23" name="矩形 22"/>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07777" y="2036471"/>
                <a:ext cx="2133918" cy="338554"/>
              </a:xfrm>
              <a:prstGeom prst="rect">
                <a:avLst/>
              </a:prstGeom>
            </p:spPr>
            <p:txBody>
              <a:bodyPr wrap="none">
                <a:spAutoFit/>
              </a:bodyPr>
              <a:lstStyle/>
              <a:p>
                <a:pPr fontAlgn="t"/>
                <a:r>
                  <a:rPr lang="zh-CN" altLang="en-US" sz="1600" dirty="0" smtClean="0">
                    <a:solidFill>
                      <a:schemeClr val="bg1"/>
                    </a:solidFill>
                    <a:latin typeface="方正兰亭粗黑简体" panose="02000000000000000000" pitchFamily="2" charset="-122"/>
                    <a:ea typeface="方正兰亭粗黑简体" panose="02000000000000000000" pitchFamily="2" charset="-122"/>
                  </a:rPr>
                  <a:t>可绘制</a:t>
                </a:r>
                <a:r>
                  <a:rPr lang="en-US" altLang="zh-CN" sz="1600" dirty="0" smtClean="0">
                    <a:solidFill>
                      <a:schemeClr val="bg1"/>
                    </a:solidFill>
                    <a:latin typeface="方正兰亭粗黑简体" panose="02000000000000000000" pitchFamily="2" charset="-122"/>
                    <a:ea typeface="方正兰亭粗黑简体" panose="02000000000000000000" pitchFamily="2" charset="-122"/>
                  </a:rPr>
                  <a:t>UML</a:t>
                </a:r>
                <a:r>
                  <a:rPr lang="zh-CN" altLang="en-US" sz="1600" dirty="0" smtClean="0">
                    <a:solidFill>
                      <a:schemeClr val="bg1"/>
                    </a:solidFill>
                    <a:latin typeface="方正兰亭粗黑简体" panose="02000000000000000000" pitchFamily="2" charset="-122"/>
                    <a:ea typeface="方正兰亭粗黑简体" panose="02000000000000000000" pitchFamily="2" charset="-122"/>
                  </a:rPr>
                  <a:t>中的常用图</a:t>
                </a:r>
                <a:endParaRPr lang="en-US" altLang="zh-CN" sz="16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25" name="矩形 24"/>
            <p:cNvSpPr/>
            <p:nvPr/>
          </p:nvSpPr>
          <p:spPr>
            <a:xfrm>
              <a:off x="918839" y="4329848"/>
              <a:ext cx="3715305" cy="1815882"/>
            </a:xfrm>
            <a:prstGeom prst="rect">
              <a:avLst/>
            </a:prstGeom>
          </p:spPr>
          <p:txBody>
            <a:bodyPr wrap="square">
              <a:spAutoFit/>
            </a:bodyPr>
            <a:lstStyle/>
            <a:p>
              <a:r>
                <a:rPr lang="en-US" altLang="zh-CN" sz="1400" dirty="0" smtClean="0">
                  <a:solidFill>
                    <a:schemeClr val="bg2">
                      <a:lumMod val="10000"/>
                    </a:schemeClr>
                  </a:solidFill>
                  <a:latin typeface="微软雅黑" pitchFamily="34" charset="-122"/>
                  <a:ea typeface="微软雅黑" pitchFamily="34" charset="-122"/>
                </a:rPr>
                <a:t>UML2.0</a:t>
              </a:r>
              <a:r>
                <a:rPr lang="zh-CN" altLang="en-US" sz="1400" dirty="0" smtClean="0">
                  <a:solidFill>
                    <a:schemeClr val="bg2">
                      <a:lumMod val="10000"/>
                    </a:schemeClr>
                  </a:solidFill>
                  <a:latin typeface="微软雅黑" pitchFamily="34" charset="-122"/>
                  <a:ea typeface="微软雅黑" pitchFamily="34" charset="-122"/>
                </a:rPr>
                <a:t>分为两大类：结构图（</a:t>
              </a:r>
              <a:r>
                <a:rPr lang="en-US" altLang="zh-CN" sz="1400" dirty="0" err="1" smtClean="0">
                  <a:solidFill>
                    <a:schemeClr val="bg2">
                      <a:lumMod val="10000"/>
                    </a:schemeClr>
                  </a:solidFill>
                  <a:latin typeface="微软雅黑" pitchFamily="34" charset="-122"/>
                  <a:ea typeface="微软雅黑" pitchFamily="34" charset="-122"/>
                </a:rPr>
                <a:t>StructureDiagram</a:t>
              </a:r>
              <a:r>
                <a:rPr lang="zh-CN" altLang="en-US" sz="1400" dirty="0" smtClean="0">
                  <a:solidFill>
                    <a:schemeClr val="bg2">
                      <a:lumMod val="10000"/>
                    </a:schemeClr>
                  </a:solidFill>
                  <a:latin typeface="微软雅黑" pitchFamily="34" charset="-122"/>
                  <a:ea typeface="微软雅黑" pitchFamily="34" charset="-122"/>
                </a:rPr>
                <a:t>）和行为图（</a:t>
              </a:r>
              <a:r>
                <a:rPr lang="en-US" altLang="zh-CN" sz="1400" dirty="0" err="1" smtClean="0">
                  <a:solidFill>
                    <a:schemeClr val="bg2">
                      <a:lumMod val="10000"/>
                    </a:schemeClr>
                  </a:solidFill>
                  <a:latin typeface="微软雅黑" pitchFamily="34" charset="-122"/>
                  <a:ea typeface="微软雅黑" pitchFamily="34" charset="-122"/>
                </a:rPr>
                <a:t>BehaviorDiagram</a:t>
              </a:r>
              <a:r>
                <a:rPr lang="zh-CN" altLang="en-US" sz="1400" dirty="0" smtClean="0">
                  <a:solidFill>
                    <a:schemeClr val="bg2">
                      <a:lumMod val="10000"/>
                    </a:schemeClr>
                  </a:solidFill>
                  <a:latin typeface="微软雅黑" pitchFamily="34" charset="-122"/>
                  <a:ea typeface="微软雅黑" pitchFamily="34" charset="-122"/>
                </a:rPr>
                <a:t>）共</a:t>
              </a:r>
              <a:r>
                <a:rPr lang="en-US" altLang="zh-CN" sz="1400" dirty="0" smtClean="0">
                  <a:solidFill>
                    <a:schemeClr val="bg2">
                      <a:lumMod val="10000"/>
                    </a:schemeClr>
                  </a:solidFill>
                  <a:latin typeface="微软雅黑" pitchFamily="34" charset="-122"/>
                  <a:ea typeface="微软雅黑" pitchFamily="34" charset="-122"/>
                </a:rPr>
                <a:t>13</a:t>
              </a:r>
              <a:r>
                <a:rPr lang="zh-CN" altLang="en-US" sz="1400" dirty="0" smtClean="0">
                  <a:solidFill>
                    <a:schemeClr val="bg2">
                      <a:lumMod val="10000"/>
                    </a:schemeClr>
                  </a:solidFill>
                  <a:latin typeface="微软雅黑" pitchFamily="34" charset="-122"/>
                  <a:ea typeface="微软雅黑" pitchFamily="34" charset="-122"/>
                </a:rPr>
                <a:t>种图。结构图用于系统的静态构建，包括类图，组合图，构件图，部署图，对象图和包图；行为图用于对系统的动态行为建模，包括实例图、交互图（顺序图、通信、交互概览图、计时图）、活动图和状态机图。</a:t>
              </a:r>
              <a:endParaRPr lang="zh-CN" altLang="en-US" sz="1400" dirty="0">
                <a:solidFill>
                  <a:schemeClr val="bg2">
                    <a:lumMod val="10000"/>
                  </a:schemeClr>
                </a:solidFill>
                <a:latin typeface="微软雅黑" pitchFamily="34" charset="-122"/>
                <a:ea typeface="微软雅黑" pitchFamily="34" charset="-122"/>
              </a:endParaRPr>
            </a:p>
          </p:txBody>
        </p:sp>
      </p:grpSp>
      <p:grpSp>
        <p:nvGrpSpPr>
          <p:cNvPr id="53" name="组合 52"/>
          <p:cNvGrpSpPr/>
          <p:nvPr/>
        </p:nvGrpSpPr>
        <p:grpSpPr>
          <a:xfrm>
            <a:off x="5221755" y="2470553"/>
            <a:ext cx="6601945" cy="545109"/>
            <a:chOff x="5221755" y="2470553"/>
            <a:chExt cx="6601945" cy="545109"/>
          </a:xfrm>
        </p:grpSpPr>
        <p:grpSp>
          <p:nvGrpSpPr>
            <p:cNvPr id="30" name="组合 29"/>
            <p:cNvGrpSpPr/>
            <p:nvPr/>
          </p:nvGrpSpPr>
          <p:grpSpPr>
            <a:xfrm>
              <a:off x="5221755" y="2530870"/>
              <a:ext cx="2276475" cy="484792"/>
              <a:chOff x="4799016" y="2013344"/>
              <a:chExt cx="2276475" cy="484792"/>
            </a:xfrm>
          </p:grpSpPr>
          <p:sp>
            <p:nvSpPr>
              <p:cNvPr id="31" name="矩形 30"/>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807777" y="2036471"/>
                <a:ext cx="1415772"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完全免费</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33" name="矩形 32"/>
            <p:cNvSpPr/>
            <p:nvPr/>
          </p:nvSpPr>
          <p:spPr>
            <a:xfrm>
              <a:off x="7588630" y="2470553"/>
              <a:ext cx="4235070" cy="523220"/>
            </a:xfrm>
            <a:prstGeom prst="rect">
              <a:avLst/>
            </a:prstGeom>
          </p:spPr>
          <p:txBody>
            <a:bodyPr wrap="square">
              <a:spAutoFit/>
            </a:bodyPr>
            <a:lstStyle/>
            <a:p>
              <a:r>
                <a:rPr lang="en-US" altLang="zh-CN" sz="1400" dirty="0" err="1" smtClean="0">
                  <a:solidFill>
                    <a:schemeClr val="bg2">
                      <a:lumMod val="10000"/>
                    </a:schemeClr>
                  </a:solidFill>
                  <a:latin typeface="微软雅黑" pitchFamily="34" charset="-122"/>
                  <a:ea typeface="微软雅黑" pitchFamily="34" charset="-122"/>
                </a:rPr>
                <a:t>StarUML</a:t>
              </a:r>
              <a:r>
                <a:rPr lang="zh-CN" altLang="en-US" sz="1400" dirty="0" smtClean="0">
                  <a:solidFill>
                    <a:schemeClr val="bg2">
                      <a:lumMod val="10000"/>
                    </a:schemeClr>
                  </a:solidFill>
                  <a:latin typeface="微软雅黑" pitchFamily="34" charset="-122"/>
                  <a:ea typeface="微软雅黑" pitchFamily="34" charset="-122"/>
                </a:rPr>
                <a:t>是一套开发源码的软件，不仅免费自由下载，连代码都免费开放</a:t>
              </a:r>
              <a:endParaRPr lang="zh-CN" altLang="en-US" sz="1400" dirty="0">
                <a:solidFill>
                  <a:schemeClr val="bg2">
                    <a:lumMod val="10000"/>
                  </a:schemeClr>
                </a:solidFill>
                <a:latin typeface="微软雅黑" pitchFamily="34" charset="-122"/>
                <a:ea typeface="微软雅黑" pitchFamily="34" charset="-122"/>
              </a:endParaRPr>
            </a:p>
          </p:txBody>
        </p:sp>
      </p:grpSp>
      <p:grpSp>
        <p:nvGrpSpPr>
          <p:cNvPr id="35" name="组合 34"/>
          <p:cNvGrpSpPr/>
          <p:nvPr/>
        </p:nvGrpSpPr>
        <p:grpSpPr>
          <a:xfrm>
            <a:off x="1676019" y="2457329"/>
            <a:ext cx="996013" cy="996013"/>
            <a:chOff x="2090087" y="2578100"/>
            <a:chExt cx="996013" cy="996013"/>
          </a:xfrm>
        </p:grpSpPr>
        <p:grpSp>
          <p:nvGrpSpPr>
            <p:cNvPr id="21" name="组合 20"/>
            <p:cNvGrpSpPr/>
            <p:nvPr/>
          </p:nvGrpSpPr>
          <p:grpSpPr>
            <a:xfrm>
              <a:off x="2090087" y="2578100"/>
              <a:ext cx="996013" cy="996013"/>
              <a:chOff x="2090087" y="2476500"/>
              <a:chExt cx="1219200" cy="1219200"/>
            </a:xfrm>
          </p:grpSpPr>
          <p:sp>
            <p:nvSpPr>
              <p:cNvPr id="18" name="椭圆 17"/>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4" name="文本框 33"/>
            <p:cNvSpPr txBox="1"/>
            <p:nvPr/>
          </p:nvSpPr>
          <p:spPr>
            <a:xfrm>
              <a:off x="2308117" y="2704763"/>
              <a:ext cx="529312"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1</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6" name="组合 35"/>
          <p:cNvGrpSpPr/>
          <p:nvPr/>
        </p:nvGrpSpPr>
        <p:grpSpPr>
          <a:xfrm>
            <a:off x="5861987" y="3479804"/>
            <a:ext cx="996013" cy="996013"/>
            <a:chOff x="2090087" y="2578100"/>
            <a:chExt cx="996013" cy="996013"/>
          </a:xfrm>
        </p:grpSpPr>
        <p:grpSp>
          <p:nvGrpSpPr>
            <p:cNvPr id="37" name="组合 36"/>
            <p:cNvGrpSpPr/>
            <p:nvPr/>
          </p:nvGrpSpPr>
          <p:grpSpPr>
            <a:xfrm>
              <a:off x="2090087" y="2578100"/>
              <a:ext cx="996013" cy="996013"/>
              <a:chOff x="2090087" y="2476500"/>
              <a:chExt cx="1219200" cy="1219200"/>
            </a:xfrm>
          </p:grpSpPr>
          <p:sp>
            <p:nvSpPr>
              <p:cNvPr id="39" name="椭圆 38"/>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2308117" y="2704763"/>
              <a:ext cx="550151"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2</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42" name="组合 41"/>
          <p:cNvGrpSpPr/>
          <p:nvPr/>
        </p:nvGrpSpPr>
        <p:grpSpPr>
          <a:xfrm>
            <a:off x="9477475" y="4310198"/>
            <a:ext cx="996013" cy="996013"/>
            <a:chOff x="2090087" y="2578100"/>
            <a:chExt cx="996013" cy="996013"/>
          </a:xfrm>
        </p:grpSpPr>
        <p:grpSp>
          <p:nvGrpSpPr>
            <p:cNvPr id="43" name="组合 42"/>
            <p:cNvGrpSpPr/>
            <p:nvPr/>
          </p:nvGrpSpPr>
          <p:grpSpPr>
            <a:xfrm>
              <a:off x="2090087" y="2578100"/>
              <a:ext cx="996013" cy="996013"/>
              <a:chOff x="2090087" y="2476500"/>
              <a:chExt cx="1219200" cy="1219200"/>
            </a:xfrm>
          </p:grpSpPr>
          <p:sp>
            <p:nvSpPr>
              <p:cNvPr id="45" name="椭圆 44"/>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2308117" y="2704763"/>
              <a:ext cx="553357"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3</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54" name="组合 53"/>
          <p:cNvGrpSpPr/>
          <p:nvPr/>
        </p:nvGrpSpPr>
        <p:grpSpPr>
          <a:xfrm>
            <a:off x="4980371" y="5477523"/>
            <a:ext cx="6351989" cy="541578"/>
            <a:chOff x="4495380" y="5462399"/>
            <a:chExt cx="6615040" cy="547824"/>
          </a:xfrm>
        </p:grpSpPr>
        <p:grpSp>
          <p:nvGrpSpPr>
            <p:cNvPr id="48" name="组合 47"/>
            <p:cNvGrpSpPr/>
            <p:nvPr/>
          </p:nvGrpSpPr>
          <p:grpSpPr>
            <a:xfrm>
              <a:off x="8833945" y="5525431"/>
              <a:ext cx="2276475" cy="484792"/>
              <a:chOff x="4799016" y="2013344"/>
              <a:chExt cx="2276475" cy="484792"/>
            </a:xfrm>
          </p:grpSpPr>
          <p:sp>
            <p:nvSpPr>
              <p:cNvPr id="49" name="矩形 48"/>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07777" y="2036471"/>
                <a:ext cx="1415772"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多种格式</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51" name="矩形 50"/>
            <p:cNvSpPr/>
            <p:nvPr/>
          </p:nvSpPr>
          <p:spPr>
            <a:xfrm>
              <a:off x="4495380" y="5462399"/>
              <a:ext cx="4235070" cy="523220"/>
            </a:xfrm>
            <a:prstGeom prst="rect">
              <a:avLst/>
            </a:prstGeom>
          </p:spPr>
          <p:txBody>
            <a:bodyPr wrap="square">
              <a:spAutoFit/>
            </a:bodyPr>
            <a:lstStyle/>
            <a:p>
              <a:pPr algn="r"/>
              <a:r>
                <a:rPr lang="en-US" altLang="zh-CN" sz="1400" dirty="0" err="1" smtClean="0">
                  <a:solidFill>
                    <a:schemeClr val="bg2">
                      <a:lumMod val="10000"/>
                    </a:schemeClr>
                  </a:solidFill>
                </a:rPr>
                <a:t>StarUML</a:t>
              </a:r>
              <a:r>
                <a:rPr lang="zh-CN" altLang="en-US" sz="1400" dirty="0" smtClean="0">
                  <a:solidFill>
                    <a:schemeClr val="bg2">
                      <a:lumMod val="10000"/>
                    </a:schemeClr>
                  </a:solidFill>
                </a:rPr>
                <a:t>遵守</a:t>
              </a:r>
              <a:r>
                <a:rPr lang="en-US" altLang="zh-CN" sz="1400" dirty="0" smtClean="0">
                  <a:solidFill>
                    <a:schemeClr val="bg2">
                      <a:lumMod val="10000"/>
                    </a:schemeClr>
                  </a:solidFill>
                </a:rPr>
                <a:t>UML</a:t>
              </a:r>
              <a:r>
                <a:rPr lang="zh-CN" altLang="en-US" sz="1400" dirty="0" smtClean="0">
                  <a:solidFill>
                    <a:schemeClr val="bg2">
                      <a:lumMod val="10000"/>
                    </a:schemeClr>
                  </a:solidFill>
                </a:rPr>
                <a:t>的语法规则，不支持违反语法的工作</a:t>
              </a:r>
              <a:endParaRPr lang="zh-CN" altLang="en-US" sz="1400" dirty="0">
                <a:solidFill>
                  <a:schemeClr val="bg2">
                    <a:lumMod val="10000"/>
                  </a:schemeClr>
                </a:solidFill>
              </a:endParaRPr>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800"/>
                                        <p:tgtEl>
                                          <p:spTgt spid="13"/>
                                        </p:tgtEl>
                                      </p:cBhvr>
                                    </p:animEffect>
                                  </p:childTnLst>
                                </p:cTn>
                              </p:par>
                              <p:par>
                                <p:cTn id="8" presetID="42" presetClass="entr" presetSubtype="0" fill="hold" nodeType="withEffect">
                                  <p:stCondLst>
                                    <p:cond delay="7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anim calcmode="lin" valueType="num">
                                      <p:cBhvr>
                                        <p:cTn id="11" dur="1000" fill="hold"/>
                                        <p:tgtEl>
                                          <p:spTgt spid="35"/>
                                        </p:tgtEl>
                                        <p:attrNameLst>
                                          <p:attrName>ppt_x</p:attrName>
                                        </p:attrNameLst>
                                      </p:cBhvr>
                                      <p:tavLst>
                                        <p:tav tm="0">
                                          <p:val>
                                            <p:strVal val="#ppt_x"/>
                                          </p:val>
                                        </p:tav>
                                        <p:tav tm="100000">
                                          <p:val>
                                            <p:strVal val="#ppt_x"/>
                                          </p:val>
                                        </p:tav>
                                      </p:tavLst>
                                    </p:anim>
                                    <p:anim calcmode="lin" valueType="num">
                                      <p:cBhvr>
                                        <p:cTn id="12" dur="1000" fill="hold"/>
                                        <p:tgtEl>
                                          <p:spTgt spid="35"/>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160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1000"/>
                                        <p:tgtEl>
                                          <p:spTgt spid="52"/>
                                        </p:tgtEl>
                                      </p:cBhvr>
                                    </p:animEffect>
                                    <p:anim calcmode="lin" valueType="num">
                                      <p:cBhvr>
                                        <p:cTn id="16" dur="1000" fill="hold"/>
                                        <p:tgtEl>
                                          <p:spTgt spid="52"/>
                                        </p:tgtEl>
                                        <p:attrNameLst>
                                          <p:attrName>ppt_x</p:attrName>
                                        </p:attrNameLst>
                                      </p:cBhvr>
                                      <p:tavLst>
                                        <p:tav tm="0">
                                          <p:val>
                                            <p:strVal val="#ppt_x"/>
                                          </p:val>
                                        </p:tav>
                                        <p:tav tm="100000">
                                          <p:val>
                                            <p:strVal val="#ppt_x"/>
                                          </p:val>
                                        </p:tav>
                                      </p:tavLst>
                                    </p:anim>
                                    <p:anim calcmode="lin" valueType="num">
                                      <p:cBhvr>
                                        <p:cTn id="17" dur="1000" fill="hold"/>
                                        <p:tgtEl>
                                          <p:spTgt spid="5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1000"/>
                                        <p:tgtEl>
                                          <p:spTgt spid="36"/>
                                        </p:tgtEl>
                                      </p:cBhvr>
                                    </p:animEffect>
                                    <p:anim calcmode="lin" valueType="num">
                                      <p:cBhvr>
                                        <p:cTn id="21" dur="1000" fill="hold"/>
                                        <p:tgtEl>
                                          <p:spTgt spid="36"/>
                                        </p:tgtEl>
                                        <p:attrNameLst>
                                          <p:attrName>ppt_x</p:attrName>
                                        </p:attrNameLst>
                                      </p:cBhvr>
                                      <p:tavLst>
                                        <p:tav tm="0">
                                          <p:val>
                                            <p:strVal val="#ppt_x"/>
                                          </p:val>
                                        </p:tav>
                                        <p:tav tm="100000">
                                          <p:val>
                                            <p:strVal val="#ppt_x"/>
                                          </p:val>
                                        </p:tav>
                                      </p:tavLst>
                                    </p:anim>
                                    <p:anim calcmode="lin" valueType="num">
                                      <p:cBhvr>
                                        <p:cTn id="22" dur="1000" fill="hold"/>
                                        <p:tgtEl>
                                          <p:spTgt spid="3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40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1000"/>
                                        <p:tgtEl>
                                          <p:spTgt spid="53"/>
                                        </p:tgtEl>
                                      </p:cBhvr>
                                    </p:animEffect>
                                    <p:anim calcmode="lin" valueType="num">
                                      <p:cBhvr>
                                        <p:cTn id="26" dur="1000" fill="hold"/>
                                        <p:tgtEl>
                                          <p:spTgt spid="53"/>
                                        </p:tgtEl>
                                        <p:attrNameLst>
                                          <p:attrName>ppt_x</p:attrName>
                                        </p:attrNameLst>
                                      </p:cBhvr>
                                      <p:tavLst>
                                        <p:tav tm="0">
                                          <p:val>
                                            <p:strVal val="#ppt_x"/>
                                          </p:val>
                                        </p:tav>
                                        <p:tav tm="100000">
                                          <p:val>
                                            <p:strVal val="#ppt_x"/>
                                          </p:val>
                                        </p:tav>
                                      </p:tavLst>
                                    </p:anim>
                                    <p:anim calcmode="lin" valueType="num">
                                      <p:cBhvr>
                                        <p:cTn id="27" dur="1000" fill="hold"/>
                                        <p:tgtEl>
                                          <p:spTgt spid="5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430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1000"/>
                                        <p:tgtEl>
                                          <p:spTgt spid="42"/>
                                        </p:tgtEl>
                                      </p:cBhvr>
                                    </p:animEffect>
                                    <p:anim calcmode="lin" valueType="num">
                                      <p:cBhvr>
                                        <p:cTn id="31" dur="1000" fill="hold"/>
                                        <p:tgtEl>
                                          <p:spTgt spid="42"/>
                                        </p:tgtEl>
                                        <p:attrNameLst>
                                          <p:attrName>ppt_x</p:attrName>
                                        </p:attrNameLst>
                                      </p:cBhvr>
                                      <p:tavLst>
                                        <p:tav tm="0">
                                          <p:val>
                                            <p:strVal val="#ppt_x"/>
                                          </p:val>
                                        </p:tav>
                                        <p:tav tm="100000">
                                          <p:val>
                                            <p:strVal val="#ppt_x"/>
                                          </p:val>
                                        </p:tav>
                                      </p:tavLst>
                                    </p:anim>
                                    <p:anim calcmode="lin" valueType="num">
                                      <p:cBhvr>
                                        <p:cTn id="32" dur="1000" fill="hold"/>
                                        <p:tgtEl>
                                          <p:spTgt spid="4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20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2075924" cy="738892"/>
            <a:chOff x="695325" y="386330"/>
            <a:chExt cx="2075924" cy="738892"/>
          </a:xfrm>
        </p:grpSpPr>
        <p:grpSp>
          <p:nvGrpSpPr>
            <p:cNvPr id="3" name="组合 2"/>
            <p:cNvGrpSpPr/>
            <p:nvPr/>
          </p:nvGrpSpPr>
          <p:grpSpPr>
            <a:xfrm>
              <a:off x="695325" y="386330"/>
              <a:ext cx="2075924" cy="738892"/>
              <a:chOff x="1328935" y="2467033"/>
              <a:chExt cx="2075924" cy="738892"/>
            </a:xfrm>
          </p:grpSpPr>
          <p:grpSp>
            <p:nvGrpSpPr>
              <p:cNvPr id="6" name="组合 5"/>
              <p:cNvGrpSpPr/>
              <p:nvPr/>
            </p:nvGrpSpPr>
            <p:grpSpPr>
              <a:xfrm>
                <a:off x="1328935" y="2524550"/>
                <a:ext cx="681375" cy="681375"/>
                <a:chOff x="2866816" y="2504421"/>
                <a:chExt cx="943184" cy="943184"/>
              </a:xfrm>
            </p:grpSpPr>
            <p:grpSp>
              <p:nvGrpSpPr>
                <p:cNvPr id="8"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4</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7" name="矩形 6"/>
              <p:cNvSpPr/>
              <p:nvPr/>
            </p:nvSpPr>
            <p:spPr>
              <a:xfrm>
                <a:off x="2142975" y="2467033"/>
                <a:ext cx="1261884" cy="461665"/>
              </a:xfrm>
              <a:prstGeom prst="rect">
                <a:avLst/>
              </a:prstGeom>
            </p:spPr>
            <p:txBody>
              <a:bodyPr wrap="none">
                <a:spAutoFit/>
              </a:bodyPr>
              <a:lstStyle/>
              <a:p>
                <a:pPr fontAlgn="t"/>
                <a:r>
                  <a:rPr lang="en-US" altLang="zh-CN" sz="2400"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24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rot="20784293">
            <a:off x="-391324" y="3727938"/>
            <a:ext cx="13248187" cy="1579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76700" y="4286129"/>
            <a:ext cx="996013" cy="996013"/>
            <a:chOff x="2090087" y="2578100"/>
            <a:chExt cx="996013" cy="996013"/>
          </a:xfrm>
        </p:grpSpPr>
        <p:grpSp>
          <p:nvGrpSpPr>
            <p:cNvPr id="17" name="组合 16"/>
            <p:cNvGrpSpPr/>
            <p:nvPr/>
          </p:nvGrpSpPr>
          <p:grpSpPr>
            <a:xfrm>
              <a:off x="2090087" y="2578100"/>
              <a:ext cx="996013" cy="996013"/>
              <a:chOff x="2090087" y="2476500"/>
              <a:chExt cx="1219200" cy="1219200"/>
            </a:xfrm>
          </p:grpSpPr>
          <p:sp>
            <p:nvSpPr>
              <p:cNvPr id="19" name="椭圆 18"/>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308117" y="2704763"/>
              <a:ext cx="559769"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4</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2" name="组合 21"/>
          <p:cNvGrpSpPr/>
          <p:nvPr/>
        </p:nvGrpSpPr>
        <p:grpSpPr>
          <a:xfrm>
            <a:off x="4520382" y="3575238"/>
            <a:ext cx="996013" cy="996013"/>
            <a:chOff x="2090087" y="2578100"/>
            <a:chExt cx="996013" cy="996013"/>
          </a:xfrm>
        </p:grpSpPr>
        <p:grpSp>
          <p:nvGrpSpPr>
            <p:cNvPr id="23" name="组合 22"/>
            <p:cNvGrpSpPr/>
            <p:nvPr/>
          </p:nvGrpSpPr>
          <p:grpSpPr>
            <a:xfrm>
              <a:off x="2090087" y="2578100"/>
              <a:ext cx="996013" cy="996013"/>
              <a:chOff x="2090087" y="2476500"/>
              <a:chExt cx="1219200" cy="1219200"/>
            </a:xfrm>
          </p:grpSpPr>
          <p:sp>
            <p:nvSpPr>
              <p:cNvPr id="25" name="椭圆 24"/>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308117" y="2704763"/>
              <a:ext cx="556563"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5</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8" name="组合 27"/>
          <p:cNvGrpSpPr/>
          <p:nvPr/>
        </p:nvGrpSpPr>
        <p:grpSpPr>
          <a:xfrm>
            <a:off x="7788353" y="2842368"/>
            <a:ext cx="996013" cy="996013"/>
            <a:chOff x="2090087" y="2578100"/>
            <a:chExt cx="996013" cy="996013"/>
          </a:xfrm>
        </p:grpSpPr>
        <p:grpSp>
          <p:nvGrpSpPr>
            <p:cNvPr id="29" name="组合 28"/>
            <p:cNvGrpSpPr/>
            <p:nvPr/>
          </p:nvGrpSpPr>
          <p:grpSpPr>
            <a:xfrm>
              <a:off x="2090087" y="2578100"/>
              <a:ext cx="996013" cy="996013"/>
              <a:chOff x="2090087" y="2476500"/>
              <a:chExt cx="1219200" cy="1219200"/>
            </a:xfrm>
          </p:grpSpPr>
          <p:sp>
            <p:nvSpPr>
              <p:cNvPr id="31" name="椭圆 30"/>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308117" y="2704763"/>
              <a:ext cx="556563" cy="769441"/>
            </a:xfrm>
            <a:prstGeom prst="rect">
              <a:avLst/>
            </a:prstGeom>
            <a:noFill/>
          </p:spPr>
          <p:txBody>
            <a:bodyPr wrap="none" rtlCol="0">
              <a:spAutoFit/>
            </a:bodyPr>
            <a:lstStyle/>
            <a:p>
              <a:r>
                <a:rPr lang="en-US" altLang="zh-CN" sz="4400" dirty="0">
                  <a:solidFill>
                    <a:schemeClr val="bg1"/>
                  </a:solidFill>
                  <a:latin typeface="方正兰亭粗黑简体" panose="02000000000000000000" pitchFamily="2" charset="-122"/>
                  <a:ea typeface="方正兰亭粗黑简体" panose="02000000000000000000" pitchFamily="2" charset="-122"/>
                </a:rPr>
                <a:t>6</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46" name="组合 45"/>
          <p:cNvGrpSpPr/>
          <p:nvPr/>
        </p:nvGrpSpPr>
        <p:grpSpPr>
          <a:xfrm>
            <a:off x="736376" y="5451666"/>
            <a:ext cx="6738065" cy="954107"/>
            <a:chOff x="736376" y="5451666"/>
            <a:chExt cx="6738065" cy="954107"/>
          </a:xfrm>
        </p:grpSpPr>
        <p:grpSp>
          <p:nvGrpSpPr>
            <p:cNvPr id="34" name="组合 33"/>
            <p:cNvGrpSpPr/>
            <p:nvPr/>
          </p:nvGrpSpPr>
          <p:grpSpPr>
            <a:xfrm>
              <a:off x="736376" y="5515955"/>
              <a:ext cx="2276475" cy="484792"/>
              <a:chOff x="4799016" y="2013344"/>
              <a:chExt cx="2276475" cy="484792"/>
            </a:xfrm>
          </p:grpSpPr>
          <p:sp>
            <p:nvSpPr>
              <p:cNvPr id="35" name="矩形 34"/>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807777" y="2036471"/>
                <a:ext cx="1415772"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双向工程</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37" name="矩形 36"/>
            <p:cNvSpPr/>
            <p:nvPr/>
          </p:nvSpPr>
          <p:spPr>
            <a:xfrm>
              <a:off x="3239371" y="5451666"/>
              <a:ext cx="4235070" cy="954107"/>
            </a:xfrm>
            <a:prstGeom prst="rect">
              <a:avLst/>
            </a:prstGeom>
          </p:spPr>
          <p:txBody>
            <a:bodyPr wrap="square">
              <a:spAutoFit/>
            </a:bodyPr>
            <a:lstStyle/>
            <a:p>
              <a:r>
                <a:rPr lang="zh-CN" altLang="en-US" sz="1400" dirty="0" smtClean="0">
                  <a:solidFill>
                    <a:schemeClr val="bg2">
                      <a:lumMod val="10000"/>
                    </a:schemeClr>
                  </a:solidFill>
                </a:rPr>
                <a:t>双向工程提供一种机制，它使系统构架或者系统架构或者设计模型与代码之间进行双向交换。</a:t>
              </a:r>
              <a:endParaRPr lang="en-US" altLang="zh-CN" sz="1400" dirty="0" smtClean="0">
                <a:solidFill>
                  <a:schemeClr val="bg2">
                    <a:lumMod val="10000"/>
                  </a:schemeClr>
                </a:solidFill>
              </a:endParaRPr>
            </a:p>
            <a:p>
              <a:r>
                <a:rPr lang="en-US" altLang="zh-CN" sz="1400" dirty="0" smtClean="0">
                  <a:solidFill>
                    <a:schemeClr val="bg2">
                      <a:lumMod val="10000"/>
                    </a:schemeClr>
                  </a:solidFill>
                </a:rPr>
                <a:t>1.</a:t>
              </a:r>
              <a:r>
                <a:rPr lang="zh-CN" altLang="en-US" sz="1400" dirty="0" smtClean="0">
                  <a:solidFill>
                    <a:schemeClr val="bg2">
                      <a:lumMod val="10000"/>
                    </a:schemeClr>
                  </a:solidFill>
                </a:rPr>
                <a:t>正向工程把设计模型转化为代码框架</a:t>
              </a:r>
              <a:endParaRPr lang="en-US" altLang="zh-CN" sz="1400" dirty="0" smtClean="0">
                <a:solidFill>
                  <a:schemeClr val="bg2">
                    <a:lumMod val="10000"/>
                  </a:schemeClr>
                </a:solidFill>
              </a:endParaRPr>
            </a:p>
            <a:p>
              <a:r>
                <a:rPr lang="en-US" altLang="zh-CN" sz="1400" dirty="0" smtClean="0">
                  <a:solidFill>
                    <a:schemeClr val="bg2">
                      <a:lumMod val="10000"/>
                    </a:schemeClr>
                  </a:solidFill>
                </a:rPr>
                <a:t>2.</a:t>
              </a:r>
              <a:r>
                <a:rPr lang="zh-CN" altLang="en-US" sz="1400" dirty="0" smtClean="0">
                  <a:solidFill>
                    <a:schemeClr val="bg2">
                      <a:lumMod val="10000"/>
                    </a:schemeClr>
                  </a:solidFill>
                </a:rPr>
                <a:t>逆向工程把代码转换为设计模型</a:t>
              </a:r>
              <a:endParaRPr lang="zh-CN" altLang="en-US" sz="1400" dirty="0">
                <a:solidFill>
                  <a:schemeClr val="bg2">
                    <a:lumMod val="10000"/>
                  </a:schemeClr>
                </a:solidFill>
              </a:endParaRPr>
            </a:p>
          </p:txBody>
        </p:sp>
      </p:grpSp>
      <p:grpSp>
        <p:nvGrpSpPr>
          <p:cNvPr id="47" name="组合 46"/>
          <p:cNvGrpSpPr/>
          <p:nvPr/>
        </p:nvGrpSpPr>
        <p:grpSpPr>
          <a:xfrm>
            <a:off x="-348100" y="2811882"/>
            <a:ext cx="6716093" cy="537369"/>
            <a:chOff x="406503" y="2288100"/>
            <a:chExt cx="6716093" cy="537369"/>
          </a:xfrm>
        </p:grpSpPr>
        <p:grpSp>
          <p:nvGrpSpPr>
            <p:cNvPr id="38" name="组合 37"/>
            <p:cNvGrpSpPr/>
            <p:nvPr/>
          </p:nvGrpSpPr>
          <p:grpSpPr>
            <a:xfrm>
              <a:off x="4846121" y="2340677"/>
              <a:ext cx="2276475" cy="484792"/>
              <a:chOff x="4799016" y="2013344"/>
              <a:chExt cx="2276475" cy="484792"/>
            </a:xfrm>
          </p:grpSpPr>
          <p:sp>
            <p:nvSpPr>
              <p:cNvPr id="39" name="矩形 38"/>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807777" y="2036471"/>
                <a:ext cx="1261884"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支持</a:t>
                </a:r>
                <a:r>
                  <a:rPr lang="en-US" altLang="zh-CN" sz="2400" dirty="0" smtClean="0">
                    <a:solidFill>
                      <a:schemeClr val="bg1"/>
                    </a:solidFill>
                    <a:latin typeface="方正兰亭粗黑简体" panose="02000000000000000000" pitchFamily="2" charset="-122"/>
                    <a:ea typeface="方正兰亭粗黑简体" panose="02000000000000000000" pitchFamily="2" charset="-122"/>
                  </a:rPr>
                  <a:t>XMI</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41" name="矩形 40"/>
            <p:cNvSpPr/>
            <p:nvPr/>
          </p:nvSpPr>
          <p:spPr>
            <a:xfrm>
              <a:off x="406503" y="2288100"/>
              <a:ext cx="4235070" cy="307777"/>
            </a:xfrm>
            <a:prstGeom prst="rect">
              <a:avLst/>
            </a:prstGeom>
          </p:spPr>
          <p:txBody>
            <a:bodyPr wrap="square">
              <a:spAutoFit/>
            </a:bodyPr>
            <a:lstStyle/>
            <a:p>
              <a:pPr algn="r"/>
              <a:r>
                <a:rPr lang="zh-CN" altLang="en-US" sz="1400" dirty="0" smtClean="0">
                  <a:solidFill>
                    <a:schemeClr val="bg2">
                      <a:lumMod val="10000"/>
                    </a:schemeClr>
                  </a:solidFill>
                </a:rPr>
                <a:t>接受</a:t>
              </a:r>
              <a:r>
                <a:rPr lang="en-US" altLang="zh-CN" sz="1400" dirty="0" smtClean="0">
                  <a:solidFill>
                    <a:schemeClr val="bg2">
                      <a:lumMod val="10000"/>
                    </a:schemeClr>
                  </a:solidFill>
                </a:rPr>
                <a:t>XMI1.1</a:t>
              </a:r>
              <a:r>
                <a:rPr lang="zh-CN" altLang="en-US" sz="1400" dirty="0" smtClean="0">
                  <a:solidFill>
                    <a:schemeClr val="bg2">
                      <a:lumMod val="10000"/>
                    </a:schemeClr>
                  </a:solidFill>
                </a:rPr>
                <a:t>、</a:t>
              </a:r>
              <a:r>
                <a:rPr lang="en-US" altLang="zh-CN" sz="1400" dirty="0" smtClean="0">
                  <a:solidFill>
                    <a:schemeClr val="bg2">
                      <a:lumMod val="10000"/>
                    </a:schemeClr>
                  </a:solidFill>
                </a:rPr>
                <a:t>1.2</a:t>
              </a:r>
              <a:r>
                <a:rPr lang="zh-CN" altLang="en-US" sz="1400" dirty="0" smtClean="0">
                  <a:solidFill>
                    <a:schemeClr val="bg2">
                      <a:lumMod val="10000"/>
                    </a:schemeClr>
                  </a:solidFill>
                </a:rPr>
                <a:t>和</a:t>
              </a:r>
              <a:r>
                <a:rPr lang="en-US" altLang="zh-CN" sz="1400" dirty="0" smtClean="0">
                  <a:solidFill>
                    <a:schemeClr val="bg2">
                      <a:lumMod val="10000"/>
                    </a:schemeClr>
                  </a:solidFill>
                </a:rPr>
                <a:t>1.3</a:t>
              </a:r>
              <a:r>
                <a:rPr lang="zh-CN" altLang="en-US" sz="1400" dirty="0" smtClean="0">
                  <a:solidFill>
                    <a:schemeClr val="bg2">
                      <a:lumMod val="10000"/>
                    </a:schemeClr>
                  </a:solidFill>
                </a:rPr>
                <a:t>版的导入导出</a:t>
              </a:r>
              <a:endParaRPr lang="zh-CN" altLang="en-US" sz="1400" dirty="0">
                <a:solidFill>
                  <a:schemeClr val="bg2">
                    <a:lumMod val="10000"/>
                  </a:schemeClr>
                </a:solidFill>
              </a:endParaRPr>
            </a:p>
          </p:txBody>
        </p:sp>
      </p:grpSp>
      <p:grpSp>
        <p:nvGrpSpPr>
          <p:cNvPr id="48" name="组合 47"/>
          <p:cNvGrpSpPr/>
          <p:nvPr/>
        </p:nvGrpSpPr>
        <p:grpSpPr>
          <a:xfrm>
            <a:off x="6315732" y="4040406"/>
            <a:ext cx="4235070" cy="735719"/>
            <a:chOff x="7088090" y="3774076"/>
            <a:chExt cx="4235070" cy="735719"/>
          </a:xfrm>
        </p:grpSpPr>
        <p:grpSp>
          <p:nvGrpSpPr>
            <p:cNvPr id="42" name="组合 41"/>
            <p:cNvGrpSpPr/>
            <p:nvPr/>
          </p:nvGrpSpPr>
          <p:grpSpPr>
            <a:xfrm>
              <a:off x="7892149" y="3774076"/>
              <a:ext cx="2276475" cy="482847"/>
              <a:chOff x="3733696" y="2222902"/>
              <a:chExt cx="2276475" cy="482847"/>
            </a:xfrm>
          </p:grpSpPr>
          <p:sp>
            <p:nvSpPr>
              <p:cNvPr id="43" name="矩形 42"/>
              <p:cNvSpPr/>
              <p:nvPr/>
            </p:nvSpPr>
            <p:spPr>
              <a:xfrm>
                <a:off x="3733696" y="2226408"/>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866744" y="2222902"/>
                <a:ext cx="2031325"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导入</a:t>
                </a:r>
                <a:r>
                  <a:rPr lang="en-US" altLang="zh-CN" sz="2400" dirty="0" smtClean="0">
                    <a:solidFill>
                      <a:schemeClr val="bg1"/>
                    </a:solidFill>
                    <a:latin typeface="方正兰亭粗黑简体" panose="02000000000000000000" pitchFamily="2" charset="-122"/>
                    <a:ea typeface="方正兰亭粗黑简体" panose="02000000000000000000" pitchFamily="2" charset="-122"/>
                  </a:rPr>
                  <a:t>Rose</a:t>
                </a:r>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文件</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45" name="矩形 44"/>
            <p:cNvSpPr/>
            <p:nvPr/>
          </p:nvSpPr>
          <p:spPr>
            <a:xfrm>
              <a:off x="7088090" y="4202018"/>
              <a:ext cx="4235070" cy="307777"/>
            </a:xfrm>
            <a:prstGeom prst="rect">
              <a:avLst/>
            </a:prstGeom>
          </p:spPr>
          <p:txBody>
            <a:bodyPr wrap="square">
              <a:spAutoFit/>
            </a:bodyPr>
            <a:lstStyle/>
            <a:p>
              <a:pPr algn="r"/>
              <a:r>
                <a:rPr lang="en-US" altLang="zh-CN" sz="1400" dirty="0" err="1" smtClean="0">
                  <a:solidFill>
                    <a:schemeClr val="bg2">
                      <a:lumMod val="10000"/>
                    </a:schemeClr>
                  </a:solidFill>
                </a:rPr>
                <a:t>StarUML</a:t>
              </a:r>
              <a:r>
                <a:rPr lang="zh-CN" altLang="en-US" sz="1400" dirty="0" smtClean="0">
                  <a:solidFill>
                    <a:schemeClr val="bg2">
                      <a:lumMod val="10000"/>
                    </a:schemeClr>
                  </a:solidFill>
                </a:rPr>
                <a:t>可以读取</a:t>
              </a:r>
              <a:r>
                <a:rPr lang="en-US" altLang="zh-CN" sz="1400" dirty="0" err="1" smtClean="0">
                  <a:solidFill>
                    <a:schemeClr val="bg2">
                      <a:lumMod val="10000"/>
                    </a:schemeClr>
                  </a:solidFill>
                </a:rPr>
                <a:t>RationalRose</a:t>
              </a:r>
              <a:r>
                <a:rPr lang="zh-CN" altLang="en-US" sz="1400" dirty="0" smtClean="0">
                  <a:solidFill>
                    <a:schemeClr val="bg2">
                      <a:lumMod val="10000"/>
                    </a:schemeClr>
                  </a:solidFill>
                </a:rPr>
                <a:t>生成的文件</a:t>
              </a:r>
              <a:endParaRPr lang="zh-CN" altLang="en-US" sz="1400" dirty="0">
                <a:solidFill>
                  <a:schemeClr val="bg2">
                    <a:lumMod val="10000"/>
                  </a:schemeClr>
                </a:solidFill>
              </a:endParaRPr>
            </a:p>
          </p:txBody>
        </p:sp>
      </p:grpSp>
      <p:grpSp>
        <p:nvGrpSpPr>
          <p:cNvPr id="49" name="组合 48"/>
          <p:cNvGrpSpPr/>
          <p:nvPr/>
        </p:nvGrpSpPr>
        <p:grpSpPr>
          <a:xfrm>
            <a:off x="10611943" y="2174046"/>
            <a:ext cx="996013" cy="996013"/>
            <a:chOff x="2090087" y="2578100"/>
            <a:chExt cx="996013" cy="996013"/>
          </a:xfrm>
        </p:grpSpPr>
        <p:grpSp>
          <p:nvGrpSpPr>
            <p:cNvPr id="50" name="组合 22"/>
            <p:cNvGrpSpPr/>
            <p:nvPr/>
          </p:nvGrpSpPr>
          <p:grpSpPr>
            <a:xfrm>
              <a:off x="2090087" y="2578100"/>
              <a:ext cx="996013" cy="996013"/>
              <a:chOff x="2090087" y="2476500"/>
              <a:chExt cx="1219200" cy="1219200"/>
            </a:xfrm>
          </p:grpSpPr>
          <p:sp>
            <p:nvSpPr>
              <p:cNvPr id="52" name="椭圆 51"/>
              <p:cNvSpPr/>
              <p:nvPr/>
            </p:nvSpPr>
            <p:spPr>
              <a:xfrm>
                <a:off x="2090087" y="2476500"/>
                <a:ext cx="1219200" cy="12192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182162" y="2568575"/>
                <a:ext cx="1035050" cy="10350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292819" y="2679232"/>
                <a:ext cx="813737" cy="813737"/>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23"/>
            <p:cNvSpPr txBox="1"/>
            <p:nvPr/>
          </p:nvSpPr>
          <p:spPr>
            <a:xfrm>
              <a:off x="2308117" y="2704763"/>
              <a:ext cx="466794" cy="769441"/>
            </a:xfrm>
            <a:prstGeom prst="rect">
              <a:avLst/>
            </a:prstGeom>
            <a:noFill/>
          </p:spPr>
          <p:txBody>
            <a:bodyPr wrap="none" rtlCol="0">
              <a:spAutoFit/>
            </a:bodyPr>
            <a:lstStyle/>
            <a:p>
              <a:r>
                <a:rPr lang="en-US" altLang="zh-CN" sz="4400" dirty="0" smtClean="0">
                  <a:solidFill>
                    <a:schemeClr val="bg1"/>
                  </a:solidFill>
                  <a:latin typeface="方正兰亭粗黑简体" panose="02000000000000000000" pitchFamily="2" charset="-122"/>
                  <a:ea typeface="方正兰亭粗黑简体" panose="02000000000000000000" pitchFamily="2" charset="-122"/>
                </a:rPr>
                <a:t>7</a:t>
              </a:r>
              <a:endParaRPr lang="zh-CN" altLang="en-US" sz="44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55" name="组合 54"/>
          <p:cNvGrpSpPr/>
          <p:nvPr/>
        </p:nvGrpSpPr>
        <p:grpSpPr>
          <a:xfrm>
            <a:off x="5068758" y="1508344"/>
            <a:ext cx="6716093" cy="537369"/>
            <a:chOff x="406503" y="2288100"/>
            <a:chExt cx="6716093" cy="537369"/>
          </a:xfrm>
        </p:grpSpPr>
        <p:grpSp>
          <p:nvGrpSpPr>
            <p:cNvPr id="56" name="组合 37"/>
            <p:cNvGrpSpPr/>
            <p:nvPr/>
          </p:nvGrpSpPr>
          <p:grpSpPr>
            <a:xfrm>
              <a:off x="4846121" y="2340677"/>
              <a:ext cx="2276475" cy="484792"/>
              <a:chOff x="4799016" y="2013344"/>
              <a:chExt cx="2276475" cy="484792"/>
            </a:xfrm>
          </p:grpSpPr>
          <p:sp>
            <p:nvSpPr>
              <p:cNvPr id="58" name="矩形 57"/>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4807777" y="2036471"/>
                <a:ext cx="1415772" cy="461665"/>
              </a:xfrm>
              <a:prstGeom prst="rect">
                <a:avLst/>
              </a:prstGeom>
            </p:spPr>
            <p:txBody>
              <a:bodyPr wrap="none">
                <a:spAutoFit/>
              </a:bodyPr>
              <a:lstStyle/>
              <a:p>
                <a:pPr fontAlgn="t"/>
                <a:r>
                  <a:rPr lang="zh-CN" altLang="en-US" sz="2400" dirty="0" smtClean="0">
                    <a:solidFill>
                      <a:schemeClr val="bg1"/>
                    </a:solidFill>
                    <a:latin typeface="方正兰亭粗黑简体" panose="02000000000000000000" pitchFamily="2" charset="-122"/>
                    <a:ea typeface="方正兰亭粗黑简体" panose="02000000000000000000" pitchFamily="2" charset="-122"/>
                  </a:rPr>
                  <a:t>支持模式</a:t>
                </a:r>
                <a:endParaRPr lang="en-US" altLang="zh-CN" sz="2400" dirty="0">
                  <a:solidFill>
                    <a:schemeClr val="bg1"/>
                  </a:solidFill>
                  <a:latin typeface="方正兰亭粗黑简体" panose="02000000000000000000" pitchFamily="2" charset="-122"/>
                  <a:ea typeface="方正兰亭粗黑简体" panose="02000000000000000000" pitchFamily="2" charset="-122"/>
                </a:endParaRPr>
              </a:p>
            </p:txBody>
          </p:sp>
        </p:grpSp>
        <p:sp>
          <p:nvSpPr>
            <p:cNvPr id="57" name="矩形 56"/>
            <p:cNvSpPr/>
            <p:nvPr/>
          </p:nvSpPr>
          <p:spPr>
            <a:xfrm>
              <a:off x="406503" y="2288100"/>
              <a:ext cx="4235070" cy="307777"/>
            </a:xfrm>
            <a:prstGeom prst="rect">
              <a:avLst/>
            </a:prstGeom>
          </p:spPr>
          <p:txBody>
            <a:bodyPr wrap="square">
              <a:spAutoFit/>
            </a:bodyPr>
            <a:lstStyle/>
            <a:p>
              <a:pPr algn="r"/>
              <a:r>
                <a:rPr lang="zh-CN" altLang="en-US" sz="1400" dirty="0" smtClean="0">
                  <a:solidFill>
                    <a:schemeClr val="bg2">
                      <a:lumMod val="10000"/>
                    </a:schemeClr>
                  </a:solidFill>
                </a:rPr>
                <a:t>支持</a:t>
              </a:r>
              <a:r>
                <a:rPr lang="en-US" altLang="zh-CN" sz="1400" dirty="0" smtClean="0">
                  <a:solidFill>
                    <a:schemeClr val="bg2">
                      <a:lumMod val="10000"/>
                    </a:schemeClr>
                  </a:solidFill>
                </a:rPr>
                <a:t>23</a:t>
              </a:r>
              <a:r>
                <a:rPr lang="zh-CN" altLang="en-US" sz="1400" dirty="0" smtClean="0">
                  <a:solidFill>
                    <a:schemeClr val="bg2">
                      <a:lumMod val="10000"/>
                    </a:schemeClr>
                  </a:solidFill>
                </a:rPr>
                <a:t>种</a:t>
              </a:r>
              <a:r>
                <a:rPr lang="en-US" altLang="zh-CN" sz="1400" dirty="0" err="1" smtClean="0">
                  <a:solidFill>
                    <a:schemeClr val="bg2">
                      <a:lumMod val="10000"/>
                    </a:schemeClr>
                  </a:solidFill>
                </a:rPr>
                <a:t>Gof</a:t>
              </a:r>
              <a:r>
                <a:rPr lang="zh-CN" altLang="en-US" sz="1400" dirty="0" smtClean="0">
                  <a:solidFill>
                    <a:schemeClr val="bg2">
                      <a:lumMod val="10000"/>
                    </a:schemeClr>
                  </a:solidFill>
                </a:rPr>
                <a:t>模式，以及三种</a:t>
              </a:r>
              <a:r>
                <a:rPr lang="en-US" altLang="zh-CN" sz="1400" dirty="0" smtClean="0">
                  <a:solidFill>
                    <a:schemeClr val="bg2">
                      <a:lumMod val="10000"/>
                    </a:schemeClr>
                  </a:solidFill>
                </a:rPr>
                <a:t>EJB</a:t>
              </a:r>
              <a:r>
                <a:rPr lang="zh-CN" altLang="en-US" sz="1400" dirty="0" smtClean="0">
                  <a:solidFill>
                    <a:schemeClr val="bg2">
                      <a:lumMod val="10000"/>
                    </a:schemeClr>
                  </a:solidFill>
                </a:rPr>
                <a:t>模式</a:t>
              </a:r>
              <a:endParaRPr lang="zh-CN" altLang="en-US" sz="1400" dirty="0">
                <a:solidFill>
                  <a:schemeClr val="bg2">
                    <a:lumMod val="10000"/>
                  </a:schemeClr>
                </a:solidFill>
              </a:endParaRPr>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800"/>
                                        <p:tgtEl>
                                          <p:spTgt spid="15"/>
                                        </p:tgtEl>
                                      </p:cBhvr>
                                    </p:animEffect>
                                  </p:childTnLst>
                                </p:cTn>
                              </p:par>
                              <p:par>
                                <p:cTn id="8" presetID="42" presetClass="entr" presetSubtype="0" fill="hold" nodeType="withEffect">
                                  <p:stCondLst>
                                    <p:cond delay="7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16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anim calcmode="lin" valueType="num">
                                      <p:cBhvr>
                                        <p:cTn id="16" dur="1000" fill="hold"/>
                                        <p:tgtEl>
                                          <p:spTgt spid="46"/>
                                        </p:tgtEl>
                                        <p:attrNameLst>
                                          <p:attrName>ppt_x</p:attrName>
                                        </p:attrNameLst>
                                      </p:cBhvr>
                                      <p:tavLst>
                                        <p:tav tm="0">
                                          <p:val>
                                            <p:strVal val="#ppt_x"/>
                                          </p:val>
                                        </p:tav>
                                        <p:tav tm="100000">
                                          <p:val>
                                            <p:strVal val="#ppt_x"/>
                                          </p:val>
                                        </p:tav>
                                      </p:tavLst>
                                    </p:anim>
                                    <p:anim calcmode="lin" valueType="num">
                                      <p:cBhvr>
                                        <p:cTn id="17" dur="1000" fill="hold"/>
                                        <p:tgtEl>
                                          <p:spTgt spid="4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4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43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20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2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340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2075924" cy="738892"/>
            <a:chOff x="695325" y="386330"/>
            <a:chExt cx="2075924" cy="738892"/>
          </a:xfrm>
        </p:grpSpPr>
        <p:grpSp>
          <p:nvGrpSpPr>
            <p:cNvPr id="3" name="组合 2"/>
            <p:cNvGrpSpPr/>
            <p:nvPr/>
          </p:nvGrpSpPr>
          <p:grpSpPr>
            <a:xfrm>
              <a:off x="695325" y="386330"/>
              <a:ext cx="2075924" cy="738892"/>
              <a:chOff x="1328935" y="2467033"/>
              <a:chExt cx="2075924" cy="738892"/>
            </a:xfrm>
          </p:grpSpPr>
          <p:grpSp>
            <p:nvGrpSpPr>
              <p:cNvPr id="4" name="组合 5"/>
              <p:cNvGrpSpPr/>
              <p:nvPr/>
            </p:nvGrpSpPr>
            <p:grpSpPr>
              <a:xfrm>
                <a:off x="1328935" y="2524550"/>
                <a:ext cx="681375" cy="681375"/>
                <a:chOff x="2866816" y="2504421"/>
                <a:chExt cx="943184" cy="943184"/>
              </a:xfrm>
            </p:grpSpPr>
            <p:grpSp>
              <p:nvGrpSpPr>
                <p:cNvPr id="6"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4</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7" name="矩形 6"/>
              <p:cNvSpPr/>
              <p:nvPr/>
            </p:nvSpPr>
            <p:spPr>
              <a:xfrm>
                <a:off x="2142975" y="2467033"/>
                <a:ext cx="1261884" cy="461665"/>
              </a:xfrm>
              <a:prstGeom prst="rect">
                <a:avLst/>
              </a:prstGeom>
            </p:spPr>
            <p:txBody>
              <a:bodyPr wrap="none">
                <a:spAutoFit/>
              </a:bodyPr>
              <a:lstStyle/>
              <a:p>
                <a:pPr fontAlgn="t"/>
                <a:r>
                  <a:rPr lang="en-US" altLang="zh-CN" sz="2400"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24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rot="20784293">
            <a:off x="-391324" y="3727938"/>
            <a:ext cx="13248187" cy="1579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p:nvPr/>
        </p:nvPicPr>
        <p:blipFill>
          <a:blip r:embed="rId3"/>
          <a:stretch>
            <a:fillRect/>
          </a:stretch>
        </p:blipFill>
        <p:spPr>
          <a:xfrm>
            <a:off x="1704513" y="1065320"/>
            <a:ext cx="9188388" cy="514904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2075924" cy="738892"/>
            <a:chOff x="695325" y="386330"/>
            <a:chExt cx="2075924" cy="738892"/>
          </a:xfrm>
        </p:grpSpPr>
        <p:grpSp>
          <p:nvGrpSpPr>
            <p:cNvPr id="3" name="组合 2"/>
            <p:cNvGrpSpPr/>
            <p:nvPr/>
          </p:nvGrpSpPr>
          <p:grpSpPr>
            <a:xfrm>
              <a:off x="695325" y="386330"/>
              <a:ext cx="2075924" cy="738892"/>
              <a:chOff x="1328935" y="2467033"/>
              <a:chExt cx="2075924" cy="738892"/>
            </a:xfrm>
          </p:grpSpPr>
          <p:grpSp>
            <p:nvGrpSpPr>
              <p:cNvPr id="4" name="组合 5"/>
              <p:cNvGrpSpPr/>
              <p:nvPr/>
            </p:nvGrpSpPr>
            <p:grpSpPr>
              <a:xfrm>
                <a:off x="1328935" y="2524550"/>
                <a:ext cx="681375" cy="681375"/>
                <a:chOff x="2866816" y="2504421"/>
                <a:chExt cx="943184" cy="943184"/>
              </a:xfrm>
            </p:grpSpPr>
            <p:grpSp>
              <p:nvGrpSpPr>
                <p:cNvPr id="6"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4</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7" name="矩形 6"/>
              <p:cNvSpPr/>
              <p:nvPr/>
            </p:nvSpPr>
            <p:spPr>
              <a:xfrm>
                <a:off x="2142975" y="2467033"/>
                <a:ext cx="1261884" cy="461665"/>
              </a:xfrm>
              <a:prstGeom prst="rect">
                <a:avLst/>
              </a:prstGeom>
            </p:spPr>
            <p:txBody>
              <a:bodyPr wrap="none">
                <a:spAutoFit/>
              </a:bodyPr>
              <a:lstStyle/>
              <a:p>
                <a:pPr fontAlgn="t"/>
                <a:r>
                  <a:rPr lang="en-US" altLang="zh-CN" sz="2400"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24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rot="20784293">
            <a:off x="-391324" y="3727938"/>
            <a:ext cx="13248187" cy="1579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p:nvPr/>
        </p:nvPicPr>
        <p:blipFill>
          <a:blip r:embed="rId3"/>
          <a:stretch>
            <a:fillRect/>
          </a:stretch>
        </p:blipFill>
        <p:spPr>
          <a:xfrm>
            <a:off x="1491450" y="1464816"/>
            <a:ext cx="9738802" cy="488271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5142" y="-990600"/>
            <a:ext cx="13542284" cy="9182100"/>
            <a:chOff x="0" y="845693"/>
            <a:chExt cx="9162069" cy="5166563"/>
          </a:xfrm>
        </p:grpSpPr>
        <p:pic>
          <p:nvPicPr>
            <p:cNvPr id="8" name="Picture Placeholder 3"/>
            <p:cNvPicPr>
              <a:picLocks noChangeAspect="1"/>
            </p:cNvPicPr>
            <p:nvPr/>
          </p:nvPicPr>
          <p:blipFill>
            <a:blip r:embed="rId3" cstate="email">
              <a:extLst>
                <a:ext uri="{28A0092B-C50C-407E-A947-70E740481C1C}">
                  <a14:useLocalDpi xmlns:a14="http://schemas.microsoft.com/office/drawing/2010/main" xmlns=""/>
                </a:ext>
              </a:extLst>
            </a:blip>
            <a:srcRect t="7806" b="7806"/>
            <a:stretch>
              <a:fillRect/>
            </a:stretch>
          </p:blipFill>
          <p:spPr>
            <a:xfrm>
              <a:off x="1" y="857250"/>
              <a:ext cx="9162068" cy="5155006"/>
            </a:xfrm>
            <a:prstGeom prst="rect">
              <a:avLst/>
            </a:prstGeom>
          </p:spPr>
        </p:pic>
        <p:sp>
          <p:nvSpPr>
            <p:cNvPr id="9" name="Rectangle 1"/>
            <p:cNvSpPr/>
            <p:nvPr/>
          </p:nvSpPr>
          <p:spPr>
            <a:xfrm>
              <a:off x="0" y="845693"/>
              <a:ext cx="9144000" cy="5166563"/>
            </a:xfrm>
            <a:prstGeom prst="rect">
              <a:avLst/>
            </a:prstGeom>
            <a:gradFill flip="none" rotWithShape="0">
              <a:gsLst>
                <a:gs pos="0">
                  <a:srgbClr val="FB4C52">
                    <a:lumMod val="52000"/>
                    <a:lumOff val="48000"/>
                    <a:alpha val="90000"/>
                  </a:srgbClr>
                </a:gs>
                <a:gs pos="87000">
                  <a:srgbClr val="2D1E42">
                    <a:alpha val="74000"/>
                  </a:srgbClr>
                </a:gs>
              </a:gsLst>
              <a:lin ang="37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7" name="Rectangle 19"/>
          <p:cNvSpPr>
            <a:spLocks/>
          </p:cNvSpPr>
          <p:nvPr/>
        </p:nvSpPr>
        <p:spPr bwMode="auto">
          <a:xfrm>
            <a:off x="3575964" y="2191324"/>
            <a:ext cx="504007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000"/>
            <a:r>
              <a:rPr lang="zh-CN" altLang="en-US" sz="6000" b="1" spc="375" dirty="0" smtClean="0">
                <a:solidFill>
                  <a:schemeClr val="bg1"/>
                </a:solidFill>
                <a:latin typeface="黑体" panose="02010609060101010101" pitchFamily="49" charset="-122"/>
                <a:ea typeface="黑体" panose="02010609060101010101" pitchFamily="49" charset="-122"/>
                <a:cs typeface="Montserrat" charset="0"/>
                <a:sym typeface="Bebas Neue" charset="0"/>
              </a:rPr>
              <a:t>小组分工</a:t>
            </a:r>
            <a:endParaRPr lang="en-US" sz="6000" b="1" spc="375" dirty="0">
              <a:solidFill>
                <a:schemeClr val="bg1"/>
              </a:solidFill>
              <a:latin typeface="黑体" panose="02010609060101010101" pitchFamily="49" charset="-122"/>
              <a:ea typeface="黑体" panose="02010609060101010101" pitchFamily="49" charset="-122"/>
              <a:cs typeface="Montserrat" charset="0"/>
              <a:sym typeface="Bebas Neue" charset="0"/>
            </a:endParaRPr>
          </a:p>
        </p:txBody>
      </p:sp>
      <p:cxnSp>
        <p:nvCxnSpPr>
          <p:cNvPr id="18" name="Straight Connector 20"/>
          <p:cNvCxnSpPr/>
          <p:nvPr/>
        </p:nvCxnSpPr>
        <p:spPr>
          <a:xfrm>
            <a:off x="5702817" y="3267125"/>
            <a:ext cx="78636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399162" y="2180152"/>
            <a:ext cx="5393678" cy="1106252"/>
            <a:chOff x="2477552" y="1763869"/>
            <a:chExt cx="7191571" cy="1475002"/>
          </a:xfrm>
        </p:grpSpPr>
        <p:grpSp>
          <p:nvGrpSpPr>
            <p:cNvPr id="27" name="Group 26"/>
            <p:cNvGrpSpPr/>
            <p:nvPr/>
          </p:nvGrpSpPr>
          <p:grpSpPr>
            <a:xfrm rot="10800000">
              <a:off x="8949123" y="2518871"/>
              <a:ext cx="720000" cy="720000"/>
              <a:chOff x="3053268" y="4800600"/>
              <a:chExt cx="1616703" cy="1600200"/>
            </a:xfrm>
          </p:grpSpPr>
          <p:cxnSp>
            <p:nvCxnSpPr>
              <p:cNvPr id="28" name="Straight Connector 30"/>
              <p:cNvCxnSpPr/>
              <p:nvPr/>
            </p:nvCxnSpPr>
            <p:spPr>
              <a:xfrm flipV="1">
                <a:off x="3053268" y="4800600"/>
                <a:ext cx="1616703" cy="12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31"/>
              <p:cNvCxnSpPr/>
              <p:nvPr/>
            </p:nvCxnSpPr>
            <p:spPr>
              <a:xfrm flipV="1">
                <a:off x="3053268" y="4800601"/>
                <a:ext cx="0" cy="16001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32"/>
            <p:cNvGrpSpPr/>
            <p:nvPr/>
          </p:nvGrpSpPr>
          <p:grpSpPr>
            <a:xfrm>
              <a:off x="2477552" y="1763869"/>
              <a:ext cx="720000" cy="720000"/>
              <a:chOff x="3053268" y="4800600"/>
              <a:chExt cx="1616703" cy="1600200"/>
            </a:xfrm>
          </p:grpSpPr>
          <p:cxnSp>
            <p:nvCxnSpPr>
              <p:cNvPr id="31" name="Straight Connector 33"/>
              <p:cNvCxnSpPr/>
              <p:nvPr/>
            </p:nvCxnSpPr>
            <p:spPr>
              <a:xfrm flipV="1">
                <a:off x="3053268" y="4800600"/>
                <a:ext cx="1616703" cy="12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4"/>
              <p:cNvCxnSpPr/>
              <p:nvPr/>
            </p:nvCxnSpPr>
            <p:spPr>
              <a:xfrm flipV="1">
                <a:off x="3053268" y="4800601"/>
                <a:ext cx="0" cy="16001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p:nvSpPr>
        <p:spPr>
          <a:xfrm>
            <a:off x="1740023" y="3559946"/>
            <a:ext cx="7679185" cy="1477328"/>
          </a:xfrm>
          <a:prstGeom prst="rect">
            <a:avLst/>
          </a:prstGeom>
          <a:noFill/>
        </p:spPr>
        <p:txBody>
          <a:bodyPr wrap="square" rtlCol="0">
            <a:spAutoFit/>
          </a:bodyPr>
          <a:lstStyle/>
          <a:p>
            <a:r>
              <a:rPr lang="zh-CN" altLang="en-US" dirty="0" smtClean="0"/>
              <a:t>金志超       </a:t>
            </a:r>
            <a:r>
              <a:rPr lang="en-US" altLang="zh-CN" dirty="0" smtClean="0"/>
              <a:t>UML</a:t>
            </a:r>
            <a:r>
              <a:rPr lang="zh-CN" altLang="en-US" dirty="0" smtClean="0"/>
              <a:t>工具试用               </a:t>
            </a:r>
            <a:r>
              <a:rPr lang="en-US" altLang="zh-CN" dirty="0" smtClean="0"/>
              <a:t>8.8</a:t>
            </a:r>
          </a:p>
          <a:p>
            <a:r>
              <a:rPr lang="zh-CN" altLang="en-US" dirty="0" smtClean="0"/>
              <a:t>林</a:t>
            </a:r>
            <a:r>
              <a:rPr lang="zh-CN" altLang="en-US" dirty="0" smtClean="0"/>
              <a:t>康           </a:t>
            </a:r>
            <a:r>
              <a:rPr lang="en-US" altLang="zh-CN" dirty="0" err="1" smtClean="0"/>
              <a:t>ppt</a:t>
            </a:r>
            <a:r>
              <a:rPr lang="zh-CN" altLang="en-US" dirty="0" smtClean="0"/>
              <a:t>制作                        </a:t>
            </a:r>
            <a:r>
              <a:rPr lang="en-US" altLang="zh-CN" dirty="0" smtClean="0"/>
              <a:t>9</a:t>
            </a:r>
          </a:p>
          <a:p>
            <a:r>
              <a:rPr lang="zh-CN" altLang="en-US" dirty="0" smtClean="0"/>
              <a:t>葛鑫志       查找资料                      </a:t>
            </a:r>
            <a:r>
              <a:rPr lang="en-US" altLang="zh-CN" dirty="0" smtClean="0"/>
              <a:t>8.7</a:t>
            </a:r>
          </a:p>
          <a:p>
            <a:r>
              <a:rPr lang="zh-CN" altLang="en-US" dirty="0" smtClean="0"/>
              <a:t>韩佳鑫       查找资料                      </a:t>
            </a:r>
            <a:r>
              <a:rPr lang="en-US" altLang="zh-CN" dirty="0" smtClean="0"/>
              <a:t>8.6</a:t>
            </a:r>
          </a:p>
          <a:p>
            <a:r>
              <a:rPr lang="zh-CN" altLang="en-US" dirty="0" smtClean="0"/>
              <a:t>胡泽</a:t>
            </a:r>
            <a:r>
              <a:rPr lang="zh-CN" altLang="en-US" dirty="0" smtClean="0"/>
              <a:t>宇       </a:t>
            </a:r>
            <a:r>
              <a:rPr lang="en-US" altLang="zh-CN" dirty="0" smtClean="0"/>
              <a:t>UML</a:t>
            </a:r>
            <a:r>
              <a:rPr lang="zh-CN" altLang="en-US" dirty="0" smtClean="0"/>
              <a:t>工具</a:t>
            </a:r>
            <a:r>
              <a:rPr lang="zh-CN" altLang="en-US" dirty="0" smtClean="0"/>
              <a:t>试用               </a:t>
            </a:r>
            <a:r>
              <a:rPr lang="en-US" altLang="zh-CN" dirty="0" smtClean="0"/>
              <a:t>8.5</a:t>
            </a:r>
            <a:endParaRPr lang="zh-CN" altLang="en-US" dirty="0"/>
          </a:p>
        </p:txBody>
      </p:sp>
    </p:spTree>
    <p:extLst>
      <p:ext uri="{BB962C8B-B14F-4D97-AF65-F5344CB8AC3E}">
        <p14:creationId xmlns:p14="http://schemas.microsoft.com/office/powerpoint/2010/main" xmlns="" val="10682266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5142" y="-990600"/>
            <a:ext cx="13542284" cy="9182100"/>
            <a:chOff x="0" y="845693"/>
            <a:chExt cx="9162069" cy="5166563"/>
          </a:xfrm>
        </p:grpSpPr>
        <p:pic>
          <p:nvPicPr>
            <p:cNvPr id="8" name="Picture Placeholder 3"/>
            <p:cNvPicPr>
              <a:picLocks noChangeAspect="1"/>
            </p:cNvPicPr>
            <p:nvPr/>
          </p:nvPicPr>
          <p:blipFill>
            <a:blip r:embed="rId3" cstate="email">
              <a:extLst>
                <a:ext uri="{28A0092B-C50C-407E-A947-70E740481C1C}">
                  <a14:useLocalDpi xmlns:a14="http://schemas.microsoft.com/office/drawing/2010/main" xmlns=""/>
                </a:ext>
              </a:extLst>
            </a:blip>
            <a:srcRect t="7806" b="7806"/>
            <a:stretch>
              <a:fillRect/>
            </a:stretch>
          </p:blipFill>
          <p:spPr>
            <a:xfrm>
              <a:off x="1" y="857250"/>
              <a:ext cx="9162068" cy="5155006"/>
            </a:xfrm>
            <a:prstGeom prst="rect">
              <a:avLst/>
            </a:prstGeom>
          </p:spPr>
        </p:pic>
        <p:sp>
          <p:nvSpPr>
            <p:cNvPr id="9" name="Rectangle 1"/>
            <p:cNvSpPr/>
            <p:nvPr/>
          </p:nvSpPr>
          <p:spPr>
            <a:xfrm>
              <a:off x="0" y="845693"/>
              <a:ext cx="9144000" cy="5166563"/>
            </a:xfrm>
            <a:prstGeom prst="rect">
              <a:avLst/>
            </a:prstGeom>
            <a:gradFill flip="none" rotWithShape="0">
              <a:gsLst>
                <a:gs pos="0">
                  <a:srgbClr val="FB4C52">
                    <a:lumMod val="52000"/>
                    <a:lumOff val="48000"/>
                    <a:alpha val="90000"/>
                  </a:srgbClr>
                </a:gs>
                <a:gs pos="87000">
                  <a:srgbClr val="2D1E42">
                    <a:alpha val="74000"/>
                  </a:srgbClr>
                </a:gs>
              </a:gsLst>
              <a:lin ang="37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7" name="Rectangle 19"/>
          <p:cNvSpPr>
            <a:spLocks/>
          </p:cNvSpPr>
          <p:nvPr/>
        </p:nvSpPr>
        <p:spPr bwMode="auto">
          <a:xfrm>
            <a:off x="3575964" y="2191324"/>
            <a:ext cx="504007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000"/>
            <a:r>
              <a:rPr lang="zh-CN" altLang="en-US" sz="6000" b="1" spc="375" dirty="0" smtClean="0">
                <a:solidFill>
                  <a:schemeClr val="bg1"/>
                </a:solidFill>
                <a:latin typeface="黑体" panose="02010609060101010101" pitchFamily="49" charset="-122"/>
                <a:ea typeface="黑体" panose="02010609060101010101" pitchFamily="49" charset="-122"/>
                <a:cs typeface="Montserrat" charset="0"/>
                <a:sym typeface="Bebas Neue" charset="0"/>
              </a:rPr>
              <a:t>参考文献</a:t>
            </a:r>
            <a:endParaRPr lang="en-US" sz="6000" b="1" spc="375" dirty="0">
              <a:solidFill>
                <a:schemeClr val="bg1"/>
              </a:solidFill>
              <a:latin typeface="黑体" panose="02010609060101010101" pitchFamily="49" charset="-122"/>
              <a:ea typeface="黑体" panose="02010609060101010101" pitchFamily="49" charset="-122"/>
              <a:cs typeface="Montserrat" charset="0"/>
              <a:sym typeface="Bebas Neue" charset="0"/>
            </a:endParaRPr>
          </a:p>
        </p:txBody>
      </p:sp>
      <p:cxnSp>
        <p:nvCxnSpPr>
          <p:cNvPr id="18" name="Straight Connector 20"/>
          <p:cNvCxnSpPr/>
          <p:nvPr/>
        </p:nvCxnSpPr>
        <p:spPr>
          <a:xfrm>
            <a:off x="5702817" y="3267125"/>
            <a:ext cx="78636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9"/>
          <p:cNvSpPr>
            <a:spLocks/>
          </p:cNvSpPr>
          <p:nvPr/>
        </p:nvSpPr>
        <p:spPr bwMode="auto">
          <a:xfrm>
            <a:off x="2749088" y="3700009"/>
            <a:ext cx="66938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000"/>
            <a:r>
              <a:rPr lang="en-US" altLang="zh-CN" sz="2100" spc="375" dirty="0" smtClean="0">
                <a:solidFill>
                  <a:schemeClr val="bg1">
                    <a:lumMod val="85000"/>
                  </a:schemeClr>
                </a:solidFill>
                <a:latin typeface="黑体" panose="02010609060101010101" pitchFamily="49" charset="-122"/>
                <a:ea typeface="黑体" panose="02010609060101010101" pitchFamily="49" charset="-122"/>
                <a:cs typeface="Montserrat" charset="0"/>
                <a:sym typeface="Bebas Neue" charset="0"/>
              </a:rPr>
              <a:t>《UML2</a:t>
            </a:r>
            <a:r>
              <a:rPr lang="zh-CN" altLang="en-US" sz="2100" spc="375" dirty="0" smtClean="0">
                <a:solidFill>
                  <a:schemeClr val="bg1">
                    <a:lumMod val="85000"/>
                  </a:schemeClr>
                </a:solidFill>
                <a:latin typeface="黑体" panose="02010609060101010101" pitchFamily="49" charset="-122"/>
                <a:ea typeface="黑体" panose="02010609060101010101" pitchFamily="49" charset="-122"/>
                <a:cs typeface="Montserrat" charset="0"/>
                <a:sym typeface="Bebas Neue" charset="0"/>
              </a:rPr>
              <a:t>基础、建模与设计教程</a:t>
            </a:r>
            <a:r>
              <a:rPr lang="en-US" altLang="zh-CN" sz="2100" spc="375" dirty="0" smtClean="0">
                <a:solidFill>
                  <a:schemeClr val="bg1">
                    <a:lumMod val="85000"/>
                  </a:schemeClr>
                </a:solidFill>
                <a:latin typeface="黑体" panose="02010609060101010101" pitchFamily="49" charset="-122"/>
                <a:ea typeface="黑体" panose="02010609060101010101" pitchFamily="49" charset="-122"/>
                <a:cs typeface="Montserrat" charset="0"/>
                <a:sym typeface="Bebas Neue" charset="0"/>
              </a:rPr>
              <a:t>》</a:t>
            </a:r>
          </a:p>
          <a:p>
            <a:pPr algn="ctr" defTabSz="3429000"/>
            <a:r>
              <a:rPr lang="zh-CN" altLang="en-US" sz="2100" spc="375" dirty="0" smtClean="0">
                <a:solidFill>
                  <a:schemeClr val="bg1">
                    <a:lumMod val="85000"/>
                  </a:schemeClr>
                </a:solidFill>
                <a:latin typeface="黑体" panose="02010609060101010101" pitchFamily="49" charset="-122"/>
                <a:ea typeface="黑体" panose="02010609060101010101" pitchFamily="49" charset="-122"/>
                <a:cs typeface="Montserrat" charset="0"/>
                <a:sym typeface="Bebas Neue" charset="0"/>
              </a:rPr>
              <a:t>维基百科</a:t>
            </a:r>
            <a:endParaRPr lang="en-US" sz="2100" spc="375" dirty="0">
              <a:solidFill>
                <a:schemeClr val="bg1">
                  <a:lumMod val="85000"/>
                </a:schemeClr>
              </a:solidFill>
              <a:latin typeface="黑体" panose="02010609060101010101" pitchFamily="49" charset="-122"/>
              <a:ea typeface="黑体" panose="02010609060101010101" pitchFamily="49" charset="-122"/>
              <a:cs typeface="Montserrat" charset="0"/>
              <a:sym typeface="Bebas Neue" charset="0"/>
            </a:endParaRPr>
          </a:p>
        </p:txBody>
      </p:sp>
      <p:grpSp>
        <p:nvGrpSpPr>
          <p:cNvPr id="3" name="组合 32"/>
          <p:cNvGrpSpPr/>
          <p:nvPr/>
        </p:nvGrpSpPr>
        <p:grpSpPr>
          <a:xfrm>
            <a:off x="3399162" y="2180152"/>
            <a:ext cx="5393678" cy="1106252"/>
            <a:chOff x="2477552" y="1763869"/>
            <a:chExt cx="7191571" cy="1475002"/>
          </a:xfrm>
        </p:grpSpPr>
        <p:grpSp>
          <p:nvGrpSpPr>
            <p:cNvPr id="4" name="Group 26"/>
            <p:cNvGrpSpPr/>
            <p:nvPr/>
          </p:nvGrpSpPr>
          <p:grpSpPr>
            <a:xfrm rot="10800000">
              <a:off x="8949123" y="2518871"/>
              <a:ext cx="720000" cy="720000"/>
              <a:chOff x="3053268" y="4800600"/>
              <a:chExt cx="1616703" cy="1600200"/>
            </a:xfrm>
          </p:grpSpPr>
          <p:cxnSp>
            <p:nvCxnSpPr>
              <p:cNvPr id="28" name="Straight Connector 30"/>
              <p:cNvCxnSpPr/>
              <p:nvPr/>
            </p:nvCxnSpPr>
            <p:spPr>
              <a:xfrm flipV="1">
                <a:off x="3053268" y="4800600"/>
                <a:ext cx="1616703" cy="12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31"/>
              <p:cNvCxnSpPr/>
              <p:nvPr/>
            </p:nvCxnSpPr>
            <p:spPr>
              <a:xfrm flipV="1">
                <a:off x="3053268" y="4800601"/>
                <a:ext cx="0" cy="16001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32"/>
            <p:cNvGrpSpPr/>
            <p:nvPr/>
          </p:nvGrpSpPr>
          <p:grpSpPr>
            <a:xfrm>
              <a:off x="2477552" y="1763869"/>
              <a:ext cx="720000" cy="720000"/>
              <a:chOff x="3053268" y="4800600"/>
              <a:chExt cx="1616703" cy="1600200"/>
            </a:xfrm>
          </p:grpSpPr>
          <p:cxnSp>
            <p:nvCxnSpPr>
              <p:cNvPr id="31" name="Straight Connector 33"/>
              <p:cNvCxnSpPr/>
              <p:nvPr/>
            </p:nvCxnSpPr>
            <p:spPr>
              <a:xfrm flipV="1">
                <a:off x="3053268" y="4800600"/>
                <a:ext cx="1616703" cy="12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4"/>
              <p:cNvCxnSpPr/>
              <p:nvPr/>
            </p:nvCxnSpPr>
            <p:spPr>
              <a:xfrm flipV="1">
                <a:off x="3053268" y="4800601"/>
                <a:ext cx="0" cy="16001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0682266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9" name="矩形 8"/>
          <p:cNvSpPr/>
          <p:nvPr/>
        </p:nvSpPr>
        <p:spPr>
          <a:xfrm>
            <a:off x="2438400" y="2755100"/>
            <a:ext cx="7315200" cy="1107996"/>
          </a:xfrm>
          <a:prstGeom prst="rect">
            <a:avLst/>
          </a:prstGeom>
        </p:spPr>
        <p:txBody>
          <a:bodyPr wrap="square">
            <a:spAutoFit/>
          </a:bodyPr>
          <a:lstStyle/>
          <a:p>
            <a:pPr algn="ctr" fontAlgn="t"/>
            <a:r>
              <a:rPr lang="en-US" altLang="zh-CN" sz="6600" dirty="0">
                <a:solidFill>
                  <a:schemeClr val="bg1"/>
                </a:solidFill>
                <a:latin typeface="方正兰亭粗黑简体" panose="02000000000000000000" pitchFamily="2" charset="-122"/>
                <a:ea typeface="方正兰亭粗黑简体" panose="02000000000000000000" pitchFamily="2" charset="-122"/>
              </a:rPr>
              <a:t>THANK  YOU</a:t>
            </a:r>
            <a:endParaRPr lang="en-US" altLang="zh-CN" sz="6600" b="0" i="0" dirty="0">
              <a:solidFill>
                <a:schemeClr val="bg1"/>
              </a:solidFill>
              <a:effectLst/>
              <a:latin typeface="方正兰亭粗黑简体" panose="02000000000000000000" pitchFamily="2" charset="-122"/>
              <a:ea typeface="方正兰亭粗黑简体" panose="02000000000000000000" pitchFamily="2" charset="-122"/>
            </a:endParaRPr>
          </a:p>
        </p:txBody>
      </p:sp>
      <p:sp>
        <p:nvSpPr>
          <p:cNvPr id="12" name="等腰三角形 11"/>
          <p:cNvSpPr/>
          <p:nvPr/>
        </p:nvSpPr>
        <p:spPr>
          <a:xfrm>
            <a:off x="4399599" y="4238624"/>
            <a:ext cx="172402" cy="1428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rot="10800000">
            <a:off x="7620001" y="3795702"/>
            <a:ext cx="172402" cy="142875"/>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2452328" y="6183580"/>
            <a:ext cx="7315200" cy="276999"/>
          </a:xfrm>
          <a:prstGeom prst="rect">
            <a:avLst/>
          </a:prstGeom>
        </p:spPr>
        <p:txBody>
          <a:bodyPr wrap="square">
            <a:spAutoFit/>
          </a:bodyPr>
          <a:lstStyle/>
          <a:p>
            <a:pPr algn="ctr" fontAlgn="t"/>
            <a:r>
              <a:rPr lang="en-US" altLang="zh-CN" sz="1200" b="0" i="0" dirty="0" smtClean="0">
                <a:solidFill>
                  <a:schemeClr val="bg1"/>
                </a:solidFill>
                <a:effectLst/>
                <a:latin typeface="方正兰亭粗黑简体" panose="02000000000000000000" pitchFamily="2" charset="-122"/>
                <a:ea typeface="方正兰亭粗黑简体" panose="02000000000000000000" pitchFamily="2" charset="-122"/>
              </a:rPr>
              <a:t>G-14</a:t>
            </a:r>
            <a:endParaRPr lang="en-US" altLang="zh-CN" sz="1200" b="0" i="0" dirty="0">
              <a:solidFill>
                <a:schemeClr val="bg1"/>
              </a:solidFill>
              <a:effectLst/>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5087761" y="6458058"/>
            <a:ext cx="2016479"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400800" y="-192528"/>
            <a:ext cx="0" cy="1849875"/>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24611" y="1670101"/>
            <a:ext cx="304800" cy="1107996"/>
          </a:xfrm>
          <a:prstGeom prst="rect">
            <a:avLst/>
          </a:prstGeom>
          <a:noFill/>
        </p:spPr>
        <p:txBody>
          <a:bodyPr vert="horz" rtlCol="0">
            <a:spAutoFit/>
          </a:bodyPr>
          <a:lstStyle/>
          <a:p>
            <a:r>
              <a:rPr lang="en-US" altLang="zh-CN" sz="6600" dirty="0">
                <a:solidFill>
                  <a:schemeClr val="bg1"/>
                </a:solidFill>
                <a:latin typeface="方正兰亭粗黑简体" panose="02000000000000000000" pitchFamily="2" charset="-122"/>
                <a:ea typeface="方正兰亭粗黑简体" panose="02000000000000000000" pitchFamily="2" charset="-122"/>
              </a:rPr>
              <a:t>2</a:t>
            </a:r>
            <a:endParaRPr lang="zh-CN" altLang="en-US" sz="6600" dirty="0">
              <a:solidFill>
                <a:schemeClr val="bg1"/>
              </a:solidFill>
              <a:latin typeface="方正兰亭粗黑简体" panose="02000000000000000000" pitchFamily="2" charset="-122"/>
              <a:ea typeface="方正兰亭粗黑简体" panose="02000000000000000000" pitchFamily="2" charset="-122"/>
            </a:endParaRPr>
          </a:p>
        </p:txBody>
      </p:sp>
      <p:sp>
        <p:nvSpPr>
          <p:cNvPr id="3" name="文本框 2"/>
          <p:cNvSpPr txBox="1"/>
          <p:nvPr/>
        </p:nvSpPr>
        <p:spPr>
          <a:xfrm>
            <a:off x="5483411" y="1670101"/>
            <a:ext cx="304800" cy="1107996"/>
          </a:xfrm>
          <a:prstGeom prst="rect">
            <a:avLst/>
          </a:prstGeom>
          <a:noFill/>
        </p:spPr>
        <p:txBody>
          <a:bodyPr vert="horz" rtlCol="0">
            <a:spAutoFit/>
          </a:bodyPr>
          <a:lstStyle/>
          <a:p>
            <a:r>
              <a:rPr lang="en-US" altLang="zh-CN" sz="6600" dirty="0">
                <a:solidFill>
                  <a:schemeClr val="bg1"/>
                </a:solidFill>
                <a:latin typeface="方正兰亭粗黑简体" panose="02000000000000000000" pitchFamily="2" charset="-122"/>
                <a:ea typeface="方正兰亭粗黑简体" panose="02000000000000000000" pitchFamily="2" charset="-122"/>
              </a:rPr>
              <a:t>0</a:t>
            </a:r>
            <a:endParaRPr lang="zh-CN" altLang="en-US" sz="6600" dirty="0">
              <a:solidFill>
                <a:schemeClr val="bg1"/>
              </a:solidFill>
              <a:latin typeface="方正兰亭粗黑简体" panose="02000000000000000000" pitchFamily="2" charset="-122"/>
              <a:ea typeface="方正兰亭粗黑简体" panose="02000000000000000000" pitchFamily="2" charset="-122"/>
            </a:endParaRPr>
          </a:p>
        </p:txBody>
      </p:sp>
      <p:sp>
        <p:nvSpPr>
          <p:cNvPr id="5" name="文本框 4"/>
          <p:cNvSpPr txBox="1"/>
          <p:nvPr/>
        </p:nvSpPr>
        <p:spPr>
          <a:xfrm>
            <a:off x="6042211" y="1670101"/>
            <a:ext cx="304800" cy="1107996"/>
          </a:xfrm>
          <a:prstGeom prst="rect">
            <a:avLst/>
          </a:prstGeom>
          <a:noFill/>
        </p:spPr>
        <p:txBody>
          <a:bodyPr vert="horz" rtlCol="0">
            <a:spAutoFit/>
          </a:bodyPr>
          <a:lstStyle/>
          <a:p>
            <a:r>
              <a:rPr lang="en-US" altLang="zh-CN" sz="6600" dirty="0">
                <a:solidFill>
                  <a:schemeClr val="bg2">
                    <a:lumMod val="10000"/>
                  </a:schemeClr>
                </a:solidFill>
                <a:latin typeface="方正兰亭粗黑简体" panose="02000000000000000000" pitchFamily="2" charset="-122"/>
                <a:ea typeface="方正兰亭粗黑简体" panose="02000000000000000000" pitchFamily="2" charset="-122"/>
              </a:rPr>
              <a:t>1</a:t>
            </a:r>
            <a:endParaRPr lang="zh-CN" altLang="en-US" sz="6600"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7" name="文本框 6"/>
          <p:cNvSpPr txBox="1"/>
          <p:nvPr/>
        </p:nvSpPr>
        <p:spPr>
          <a:xfrm>
            <a:off x="6601011" y="1670101"/>
            <a:ext cx="304800" cy="1107996"/>
          </a:xfrm>
          <a:prstGeom prst="rect">
            <a:avLst/>
          </a:prstGeom>
          <a:noFill/>
        </p:spPr>
        <p:txBody>
          <a:bodyPr vert="horz" rtlCol="0">
            <a:spAutoFit/>
          </a:bodyPr>
          <a:lstStyle/>
          <a:p>
            <a:r>
              <a:rPr lang="en-US" altLang="zh-CN" sz="6600" dirty="0">
                <a:solidFill>
                  <a:schemeClr val="bg1"/>
                </a:solidFill>
                <a:latin typeface="方正兰亭粗黑简体" panose="02000000000000000000" pitchFamily="2" charset="-122"/>
                <a:ea typeface="方正兰亭粗黑简体" panose="02000000000000000000" pitchFamily="2" charset="-122"/>
              </a:rPr>
              <a:t>7</a:t>
            </a:r>
            <a:endParaRPr lang="zh-CN" altLang="en-US" sz="6600" dirty="0">
              <a:solidFill>
                <a:schemeClr val="bg1"/>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45" presetClass="entr" presetSubtype="0" fill="hold" grpId="1"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ppt_w</p:attrName>
                                        </p:attrNameLst>
                                      </p:cBhvr>
                                      <p:tavLst>
                                        <p:tav tm="0" fmla="#ppt_w*sin(2.5*pi*$)">
                                          <p:val>
                                            <p:fltVal val="0"/>
                                          </p:val>
                                        </p:tav>
                                        <p:tav tm="100000">
                                          <p:val>
                                            <p:fltVal val="1"/>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childTnLst>
                                </p:cTn>
                              </p:par>
                              <p:par>
                                <p:cTn id="16" presetID="8" presetClass="emph" presetSubtype="0" fill="hold" grpId="2" nodeType="withEffect">
                                  <p:stCondLst>
                                    <p:cond delay="600"/>
                                  </p:stCondLst>
                                  <p:childTnLst>
                                    <p:animRot by="21600000">
                                      <p:cBhvr>
                                        <p:cTn id="17" dur="1000" fill="hold"/>
                                        <p:tgtEl>
                                          <p:spTgt spid="2"/>
                                        </p:tgtEl>
                                        <p:attrNameLst>
                                          <p:attrName>r</p:attrName>
                                        </p:attrNameLst>
                                      </p:cBhvr>
                                    </p:animRot>
                                  </p:childTnLst>
                                </p:cTn>
                              </p:par>
                              <p:par>
                                <p:cTn id="18" presetID="37" presetClass="entr" presetSubtype="0" fill="hold" grpId="0" nodeType="with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900" decel="100000" fill="hold"/>
                                        <p:tgtEl>
                                          <p:spTgt spid="3"/>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4" presetID="45" presetClass="entr" presetSubtype="0" fill="hold" grpId="1" nodeType="withEffect">
                                  <p:stCondLst>
                                    <p:cond delay="8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ppt_w</p:attrName>
                                        </p:attrNameLst>
                                      </p:cBhvr>
                                      <p:tavLst>
                                        <p:tav tm="0" fmla="#ppt_w*sin(2.5*pi*$)">
                                          <p:val>
                                            <p:fltVal val="0"/>
                                          </p:val>
                                        </p:tav>
                                        <p:tav tm="100000">
                                          <p:val>
                                            <p:fltVal val="1"/>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childTnLst>
                                </p:cTn>
                              </p:par>
                              <p:par>
                                <p:cTn id="29" presetID="8" presetClass="emph" presetSubtype="0" fill="hold" grpId="2" nodeType="withEffect">
                                  <p:stCondLst>
                                    <p:cond delay="1100"/>
                                  </p:stCondLst>
                                  <p:childTnLst>
                                    <p:animRot by="21600000">
                                      <p:cBhvr>
                                        <p:cTn id="30" dur="1000" fill="hold"/>
                                        <p:tgtEl>
                                          <p:spTgt spid="3"/>
                                        </p:tgtEl>
                                        <p:attrNameLst>
                                          <p:attrName>r</p:attrName>
                                        </p:attrNameLst>
                                      </p:cBhvr>
                                    </p:animRot>
                                  </p:childTnLst>
                                </p:cTn>
                              </p:par>
                              <p:par>
                                <p:cTn id="31" presetID="37" presetClass="entr" presetSubtype="0" fill="hold" grpId="0" nodeType="withEffect">
                                  <p:stCondLst>
                                    <p:cond delay="10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900" decel="100000" fill="hold"/>
                                        <p:tgtEl>
                                          <p:spTgt spid="7"/>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37" presetID="45" presetClass="entr" presetSubtype="0" fill="hold" grpId="1" nodeType="withEffect">
                                  <p:stCondLst>
                                    <p:cond delay="13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ppt_w</p:attrName>
                                        </p:attrNameLst>
                                      </p:cBhvr>
                                      <p:tavLst>
                                        <p:tav tm="0" fmla="#ppt_w*sin(2.5*pi*$)">
                                          <p:val>
                                            <p:fltVal val="0"/>
                                          </p:val>
                                        </p:tav>
                                        <p:tav tm="100000">
                                          <p:val>
                                            <p:fltVal val="1"/>
                                          </p:val>
                                        </p:tav>
                                      </p:tavLst>
                                    </p:anim>
                                    <p:anim calcmode="lin" valueType="num">
                                      <p:cBhvr>
                                        <p:cTn id="41" dur="1000" fill="hold"/>
                                        <p:tgtEl>
                                          <p:spTgt spid="7"/>
                                        </p:tgtEl>
                                        <p:attrNameLst>
                                          <p:attrName>ppt_h</p:attrName>
                                        </p:attrNameLst>
                                      </p:cBhvr>
                                      <p:tavLst>
                                        <p:tav tm="0">
                                          <p:val>
                                            <p:strVal val="#ppt_h"/>
                                          </p:val>
                                        </p:tav>
                                        <p:tav tm="100000">
                                          <p:val>
                                            <p:strVal val="#ppt_h"/>
                                          </p:val>
                                        </p:tav>
                                      </p:tavLst>
                                    </p:anim>
                                  </p:childTnLst>
                                </p:cTn>
                              </p:par>
                              <p:par>
                                <p:cTn id="42" presetID="8" presetClass="emph" presetSubtype="0" fill="hold" grpId="2" nodeType="withEffect">
                                  <p:stCondLst>
                                    <p:cond delay="1600"/>
                                  </p:stCondLst>
                                  <p:childTnLst>
                                    <p:animRot by="21600000">
                                      <p:cBhvr>
                                        <p:cTn id="43" dur="1000" fill="hold"/>
                                        <p:tgtEl>
                                          <p:spTgt spid="7"/>
                                        </p:tgtEl>
                                        <p:attrNameLst>
                                          <p:attrName>r</p:attrName>
                                        </p:attrNameLst>
                                      </p:cBhvr>
                                    </p:animRot>
                                  </p:childTnLst>
                                </p:cTn>
                              </p:par>
                              <p:par>
                                <p:cTn id="44" presetID="22" presetClass="entr" presetSubtype="1" fill="hold" nodeType="withEffect">
                                  <p:stCondLst>
                                    <p:cond delay="250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42" presetClass="entr" presetSubtype="0" fill="hold" grpId="0" nodeType="withEffect">
                                  <p:stCondLst>
                                    <p:cond delay="290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380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51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10" presetClass="entr" presetSubtype="0" fill="hold" nodeType="withEffect">
                                  <p:stCondLst>
                                    <p:cond delay="60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 grpId="0"/>
      <p:bldP spid="2" grpId="1"/>
      <p:bldP spid="2" grpId="2"/>
      <p:bldP spid="3" grpId="0"/>
      <p:bldP spid="3" grpId="1"/>
      <p:bldP spid="3" grpId="2"/>
      <p:bldP spid="5" grpId="0"/>
      <p:bldP spid="7" grpId="0"/>
      <p:bldP spid="7" grpId="1"/>
      <p:bldP spid="7"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14152" y="570254"/>
            <a:ext cx="3933646" cy="879895"/>
            <a:chOff x="914152" y="570254"/>
            <a:chExt cx="3933646" cy="879895"/>
          </a:xfrm>
        </p:grpSpPr>
        <p:sp>
          <p:nvSpPr>
            <p:cNvPr id="3" name="矩形 2"/>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189951" y="659987"/>
            <a:ext cx="3382049" cy="769441"/>
          </a:xfrm>
          <a:prstGeom prst="rect">
            <a:avLst/>
          </a:prstGeom>
        </p:spPr>
        <p:txBody>
          <a:bodyPr wrap="square">
            <a:spAutoFit/>
          </a:bodyPr>
          <a:lstStyle/>
          <a:p>
            <a:pPr algn="ctr" fontAlgn="t"/>
            <a:r>
              <a:rPr lang="en-US" altLang="zh-CN" sz="4400" b="0" i="0" dirty="0" smtClean="0">
                <a:solidFill>
                  <a:schemeClr val="bg1"/>
                </a:solidFill>
                <a:effectLst/>
                <a:latin typeface="方正兰亭粗黑简体" panose="02000000000000000000" pitchFamily="2" charset="-122"/>
                <a:ea typeface="方正兰亭粗黑简体" panose="02000000000000000000" pitchFamily="2" charset="-122"/>
              </a:rPr>
              <a:t>QUESTION</a:t>
            </a:r>
            <a:endParaRPr lang="en-US" altLang="zh-CN" sz="44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nvGrpSpPr>
          <p:cNvPr id="12" name="组合 11"/>
          <p:cNvGrpSpPr/>
          <p:nvPr/>
        </p:nvGrpSpPr>
        <p:grpSpPr>
          <a:xfrm>
            <a:off x="1871591" y="2610815"/>
            <a:ext cx="681375" cy="681375"/>
            <a:chOff x="2866816" y="2504421"/>
            <a:chExt cx="943184" cy="943184"/>
          </a:xfrm>
        </p:grpSpPr>
        <p:grpSp>
          <p:nvGrpSpPr>
            <p:cNvPr id="11" name="组合 10"/>
            <p:cNvGrpSpPr/>
            <p:nvPr/>
          </p:nvGrpSpPr>
          <p:grpSpPr>
            <a:xfrm>
              <a:off x="2866816" y="2504421"/>
              <a:ext cx="943184" cy="943184"/>
              <a:chOff x="3173998" y="2528145"/>
              <a:chExt cx="638355" cy="638355"/>
            </a:xfrm>
          </p:grpSpPr>
          <p:sp>
            <p:nvSpPr>
              <p:cNvPr id="6" name="矩形 5"/>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79524" y="2633671"/>
                <a:ext cx="427302" cy="427302"/>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976621" y="2546143"/>
              <a:ext cx="723575" cy="809467"/>
            </a:xfrm>
            <a:prstGeom prst="rect">
              <a:avLst/>
            </a:prstGeom>
          </p:spPr>
          <p:txBody>
            <a:bodyPr wrap="square">
              <a:spAutoFit/>
            </a:bodyPr>
            <a:lstStyle/>
            <a:p>
              <a:pPr algn="ctr" fontAlgn="t"/>
              <a:r>
                <a:rPr lang="en-US" altLang="zh-CN" sz="3200" b="0" i="0" dirty="0" smtClean="0">
                  <a:solidFill>
                    <a:schemeClr val="bg1"/>
                  </a:solidFill>
                  <a:effectLst/>
                  <a:latin typeface="方正兰亭粗黑简体" panose="02000000000000000000" pitchFamily="2" charset="-122"/>
                  <a:ea typeface="方正兰亭粗黑简体" panose="02000000000000000000" pitchFamily="2" charset="-122"/>
                </a:rPr>
                <a:t>Q</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35" name="矩形 34"/>
          <p:cNvSpPr/>
          <p:nvPr/>
        </p:nvSpPr>
        <p:spPr>
          <a:xfrm>
            <a:off x="2488041" y="2700074"/>
            <a:ext cx="5490606" cy="525657"/>
          </a:xfrm>
          <a:prstGeom prst="rect">
            <a:avLst/>
          </a:prstGeom>
        </p:spPr>
        <p:txBody>
          <a:bodyPr wrap="none">
            <a:spAutoFit/>
          </a:bodyPr>
          <a:lstStyle/>
          <a:p>
            <a:pPr algn="just">
              <a:lnSpc>
                <a:spcPct val="130000"/>
              </a:lnSpc>
            </a:pP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有哪几个比较有代表性的</a:t>
            </a:r>
            <a:r>
              <a:rPr lang="en-US" altLang="zh-CN" sz="2400" b="1" dirty="0">
                <a:latin typeface="微软雅黑" panose="020B0503020204020204" pitchFamily="34" charset="-122"/>
                <a:ea typeface="微软雅黑" panose="020B0503020204020204" pitchFamily="34" charset="-122"/>
              </a:rPr>
              <a:t>UML</a:t>
            </a:r>
            <a:r>
              <a:rPr lang="zh-CN" altLang="en-US" sz="2400" b="1" dirty="0">
                <a:latin typeface="微软雅黑" panose="020B0503020204020204" pitchFamily="34" charset="-122"/>
                <a:ea typeface="微软雅黑" panose="020B0503020204020204" pitchFamily="34" charset="-122"/>
              </a:rPr>
              <a:t>工具？</a:t>
            </a:r>
            <a:endParaRPr lang="en-US" altLang="zh-CN" sz="2400" b="1" dirty="0">
              <a:latin typeface="微软雅黑" panose="020B0503020204020204" pitchFamily="34" charset="-122"/>
              <a:ea typeface="微软雅黑" panose="020B0503020204020204" pitchFamily="34" charset="-122"/>
            </a:endParaRPr>
          </a:p>
        </p:txBody>
      </p:sp>
      <p:sp>
        <p:nvSpPr>
          <p:cNvPr id="64" name="矩形 63"/>
          <p:cNvSpPr/>
          <p:nvPr/>
        </p:nvSpPr>
        <p:spPr>
          <a:xfrm>
            <a:off x="0" y="6211019"/>
            <a:ext cx="12192001" cy="48307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42"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13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ppt_x</p:attrName>
                                        </p:attrNameLst>
                                      </p:cBhvr>
                                      <p:tavLst>
                                        <p:tav tm="0">
                                          <p:val>
                                            <p:strVal val="#ppt_x"/>
                                          </p:val>
                                        </p:tav>
                                        <p:tav tm="100000">
                                          <p:val>
                                            <p:strVal val="#ppt_x"/>
                                          </p:val>
                                        </p:tav>
                                      </p:tavLst>
                                    </p:anim>
                                    <p:anim calcmode="lin" valueType="num">
                                      <p:cBhvr>
                                        <p:cTn id="1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14152" y="570254"/>
            <a:ext cx="3933646" cy="879895"/>
            <a:chOff x="914152" y="570254"/>
            <a:chExt cx="3933646" cy="879895"/>
          </a:xfrm>
        </p:grpSpPr>
        <p:sp>
          <p:nvSpPr>
            <p:cNvPr id="3" name="矩形 2"/>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189951" y="659987"/>
            <a:ext cx="3382049" cy="769441"/>
          </a:xfrm>
          <a:prstGeom prst="rect">
            <a:avLst/>
          </a:prstGeom>
        </p:spPr>
        <p:txBody>
          <a:bodyPr wrap="square">
            <a:spAutoFit/>
          </a:bodyPr>
          <a:lstStyle/>
          <a:p>
            <a:pPr algn="ctr" fontAlgn="t"/>
            <a:r>
              <a:rPr lang="en-US" altLang="zh-CN" sz="4400" b="0" i="0" dirty="0">
                <a:solidFill>
                  <a:schemeClr val="bg1"/>
                </a:solidFill>
                <a:effectLst/>
                <a:latin typeface="方正兰亭粗黑简体" panose="02000000000000000000" pitchFamily="2" charset="-122"/>
                <a:ea typeface="方正兰亭粗黑简体" panose="02000000000000000000" pitchFamily="2" charset="-122"/>
              </a:rPr>
              <a:t>CONTENT</a:t>
            </a:r>
          </a:p>
        </p:txBody>
      </p:sp>
      <p:grpSp>
        <p:nvGrpSpPr>
          <p:cNvPr id="12" name="组合 11"/>
          <p:cNvGrpSpPr/>
          <p:nvPr/>
        </p:nvGrpSpPr>
        <p:grpSpPr>
          <a:xfrm>
            <a:off x="1871591" y="2610815"/>
            <a:ext cx="681375" cy="681375"/>
            <a:chOff x="2866816" y="2504421"/>
            <a:chExt cx="943184" cy="943184"/>
          </a:xfrm>
        </p:grpSpPr>
        <p:grpSp>
          <p:nvGrpSpPr>
            <p:cNvPr id="11" name="组合 10"/>
            <p:cNvGrpSpPr/>
            <p:nvPr/>
          </p:nvGrpSpPr>
          <p:grpSpPr>
            <a:xfrm>
              <a:off x="2866816" y="2504421"/>
              <a:ext cx="943184" cy="943184"/>
              <a:chOff x="3173998" y="2528145"/>
              <a:chExt cx="638355" cy="638355"/>
            </a:xfrm>
          </p:grpSpPr>
          <p:sp>
            <p:nvSpPr>
              <p:cNvPr id="6" name="矩形 5"/>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79524" y="2633671"/>
                <a:ext cx="427302" cy="427302"/>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976621" y="2611817"/>
              <a:ext cx="723575" cy="584775"/>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35" name="矩形 34"/>
          <p:cNvSpPr/>
          <p:nvPr/>
        </p:nvSpPr>
        <p:spPr>
          <a:xfrm>
            <a:off x="2758062" y="2733716"/>
            <a:ext cx="220605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Rational Rose</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nvGrpSpPr>
          <p:cNvPr id="41" name="组合 40"/>
          <p:cNvGrpSpPr/>
          <p:nvPr/>
        </p:nvGrpSpPr>
        <p:grpSpPr>
          <a:xfrm>
            <a:off x="1871591" y="4163570"/>
            <a:ext cx="681375" cy="681375"/>
            <a:chOff x="2866816" y="2504421"/>
            <a:chExt cx="943184" cy="943184"/>
          </a:xfrm>
        </p:grpSpPr>
        <p:grpSp>
          <p:nvGrpSpPr>
            <p:cNvPr id="43" name="组合 42"/>
            <p:cNvGrpSpPr/>
            <p:nvPr/>
          </p:nvGrpSpPr>
          <p:grpSpPr>
            <a:xfrm>
              <a:off x="2866816" y="2504421"/>
              <a:ext cx="943184" cy="943184"/>
              <a:chOff x="3173998" y="2528145"/>
              <a:chExt cx="638355" cy="638355"/>
            </a:xfrm>
          </p:grpSpPr>
          <p:sp>
            <p:nvSpPr>
              <p:cNvPr id="45" name="矩形 44"/>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279524" y="2633671"/>
                <a:ext cx="427302" cy="427302"/>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3</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42" name="矩形 41"/>
          <p:cNvSpPr/>
          <p:nvPr/>
        </p:nvSpPr>
        <p:spPr>
          <a:xfrm>
            <a:off x="2758062" y="4286471"/>
            <a:ext cx="2206053" cy="461665"/>
          </a:xfrm>
          <a:prstGeom prst="rect">
            <a:avLst/>
          </a:prstGeom>
        </p:spPr>
        <p:txBody>
          <a:bodyPr wrap="none">
            <a:spAutoFit/>
          </a:bodyPr>
          <a:lstStyle/>
          <a:p>
            <a:pPr fontAlgn="t"/>
            <a:r>
              <a:rPr lang="en-US" altLang="zh-CN" sz="2400" b="1" dirty="0" err="1" smtClean="0">
                <a:solidFill>
                  <a:schemeClr val="bg2">
                    <a:lumMod val="10000"/>
                  </a:schemeClr>
                </a:solidFill>
                <a:latin typeface="方正兰亭粗黑简体" panose="02000000000000000000" pitchFamily="2" charset="-122"/>
                <a:ea typeface="方正兰亭粗黑简体" panose="02000000000000000000" pitchFamily="2" charset="-122"/>
              </a:rPr>
              <a:t>PowerDesigner</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nvGrpSpPr>
          <p:cNvPr id="49" name="组合 48"/>
          <p:cNvGrpSpPr/>
          <p:nvPr/>
        </p:nvGrpSpPr>
        <p:grpSpPr>
          <a:xfrm>
            <a:off x="6616120" y="2610815"/>
            <a:ext cx="681375" cy="681375"/>
            <a:chOff x="2866816" y="2504421"/>
            <a:chExt cx="943184" cy="943184"/>
          </a:xfrm>
        </p:grpSpPr>
        <p:grpSp>
          <p:nvGrpSpPr>
            <p:cNvPr id="51" name="组合 50"/>
            <p:cNvGrpSpPr/>
            <p:nvPr/>
          </p:nvGrpSpPr>
          <p:grpSpPr>
            <a:xfrm>
              <a:off x="2866816" y="2504421"/>
              <a:ext cx="943184" cy="943184"/>
              <a:chOff x="3173998" y="2528145"/>
              <a:chExt cx="638355" cy="638355"/>
            </a:xfrm>
          </p:grpSpPr>
          <p:sp>
            <p:nvSpPr>
              <p:cNvPr id="53" name="矩形 52"/>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279524" y="2633671"/>
                <a:ext cx="427302" cy="427302"/>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2</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50" name="矩形 49"/>
          <p:cNvSpPr/>
          <p:nvPr/>
        </p:nvSpPr>
        <p:spPr>
          <a:xfrm>
            <a:off x="7502591" y="2733716"/>
            <a:ext cx="96212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Visio</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nvGrpSpPr>
          <p:cNvPr id="57" name="组合 56"/>
          <p:cNvGrpSpPr/>
          <p:nvPr/>
        </p:nvGrpSpPr>
        <p:grpSpPr>
          <a:xfrm>
            <a:off x="6616120" y="4163570"/>
            <a:ext cx="681375" cy="681375"/>
            <a:chOff x="2866816" y="2504421"/>
            <a:chExt cx="943184" cy="943184"/>
          </a:xfrm>
        </p:grpSpPr>
        <p:grpSp>
          <p:nvGrpSpPr>
            <p:cNvPr id="59" name="组合 58"/>
            <p:cNvGrpSpPr/>
            <p:nvPr/>
          </p:nvGrpSpPr>
          <p:grpSpPr>
            <a:xfrm>
              <a:off x="2866816" y="2504421"/>
              <a:ext cx="943184" cy="943184"/>
              <a:chOff x="3173998" y="2528145"/>
              <a:chExt cx="638355" cy="638355"/>
            </a:xfrm>
          </p:grpSpPr>
          <p:sp>
            <p:nvSpPr>
              <p:cNvPr id="61" name="矩形 60"/>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279524" y="2633671"/>
                <a:ext cx="427302" cy="427302"/>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1"/>
                  </a:solidFill>
                  <a:latin typeface="方正兰亭粗黑简体" panose="02000000000000000000" pitchFamily="2" charset="-122"/>
                  <a:ea typeface="方正兰亭粗黑简体" panose="02000000000000000000" pitchFamily="2" charset="-122"/>
                </a:rPr>
                <a:t>4</a:t>
              </a:r>
              <a:endParaRPr lang="en-US" altLang="zh-CN" sz="3200" b="0" i="0" dirty="0">
                <a:solidFill>
                  <a:schemeClr val="bg1"/>
                </a:solidFill>
                <a:effectLst/>
                <a:latin typeface="方正兰亭粗黑简体" panose="02000000000000000000" pitchFamily="2" charset="-122"/>
                <a:ea typeface="方正兰亭粗黑简体" panose="02000000000000000000" pitchFamily="2" charset="-122"/>
              </a:endParaRPr>
            </a:p>
          </p:txBody>
        </p:sp>
      </p:grpSp>
      <p:sp>
        <p:nvSpPr>
          <p:cNvPr id="58" name="矩形 57"/>
          <p:cNvSpPr/>
          <p:nvPr/>
        </p:nvSpPr>
        <p:spPr>
          <a:xfrm>
            <a:off x="7502591" y="4286471"/>
            <a:ext cx="1273105" cy="461665"/>
          </a:xfrm>
          <a:prstGeom prst="rect">
            <a:avLst/>
          </a:prstGeom>
        </p:spPr>
        <p:txBody>
          <a:bodyPr wrap="none">
            <a:spAutoFit/>
          </a:bodyPr>
          <a:lstStyle/>
          <a:p>
            <a:pPr fontAlgn="t"/>
            <a:r>
              <a:rPr lang="en-US" altLang="zh-CN" sz="2400" b="1" dirty="0" err="1" smtClean="0">
                <a:solidFill>
                  <a:schemeClr val="bg2">
                    <a:lumMod val="10000"/>
                  </a:schemeClr>
                </a:solidFill>
                <a:latin typeface="方正兰亭粗黑简体" panose="02000000000000000000" pitchFamily="2" charset="-122"/>
                <a:ea typeface="方正兰亭粗黑简体" panose="02000000000000000000" pitchFamily="2" charset="-122"/>
              </a:rPr>
              <a:t>StarUML</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64" name="矩形 63"/>
          <p:cNvSpPr/>
          <p:nvPr/>
        </p:nvSpPr>
        <p:spPr>
          <a:xfrm>
            <a:off x="0" y="6211019"/>
            <a:ext cx="12192001" cy="48307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59388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42"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13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ppt_x</p:attrName>
                                        </p:attrNameLst>
                                      </p:cBhvr>
                                      <p:tavLst>
                                        <p:tav tm="0">
                                          <p:val>
                                            <p:strVal val="#ppt_x"/>
                                          </p:val>
                                        </p:tav>
                                        <p:tav tm="100000">
                                          <p:val>
                                            <p:strVal val="#ppt_x"/>
                                          </p:val>
                                        </p:tav>
                                      </p:tavLst>
                                    </p:anim>
                                    <p:anim calcmode="lin" valueType="num">
                                      <p:cBhvr>
                                        <p:cTn id="17" dur="1000" fill="hold"/>
                                        <p:tgtEl>
                                          <p:spTgt spid="3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2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1000"/>
                                        <p:tgtEl>
                                          <p:spTgt spid="49"/>
                                        </p:tgtEl>
                                      </p:cBhvr>
                                    </p:animEffect>
                                    <p:anim calcmode="lin" valueType="num">
                                      <p:cBhvr>
                                        <p:cTn id="21" dur="1000" fill="hold"/>
                                        <p:tgtEl>
                                          <p:spTgt spid="49"/>
                                        </p:tgtEl>
                                        <p:attrNameLst>
                                          <p:attrName>ppt_x</p:attrName>
                                        </p:attrNameLst>
                                      </p:cBhvr>
                                      <p:tavLst>
                                        <p:tav tm="0">
                                          <p:val>
                                            <p:strVal val="#ppt_x"/>
                                          </p:val>
                                        </p:tav>
                                        <p:tav tm="100000">
                                          <p:val>
                                            <p:strVal val="#ppt_x"/>
                                          </p:val>
                                        </p:tav>
                                      </p:tavLst>
                                    </p:anim>
                                    <p:anim calcmode="lin" valueType="num">
                                      <p:cBhvr>
                                        <p:cTn id="22" dur="1000" fill="hold"/>
                                        <p:tgtEl>
                                          <p:spTgt spid="4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10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1000"/>
                                        <p:tgtEl>
                                          <p:spTgt spid="50"/>
                                        </p:tgtEl>
                                      </p:cBhvr>
                                    </p:animEffect>
                                    <p:anim calcmode="lin" valueType="num">
                                      <p:cBhvr>
                                        <p:cTn id="26" dur="1000" fill="hold"/>
                                        <p:tgtEl>
                                          <p:spTgt spid="50"/>
                                        </p:tgtEl>
                                        <p:attrNameLst>
                                          <p:attrName>ppt_x</p:attrName>
                                        </p:attrNameLst>
                                      </p:cBhvr>
                                      <p:tavLst>
                                        <p:tav tm="0">
                                          <p:val>
                                            <p:strVal val="#ppt_x"/>
                                          </p:val>
                                        </p:tav>
                                        <p:tav tm="100000">
                                          <p:val>
                                            <p:strVal val="#ppt_x"/>
                                          </p:val>
                                        </p:tav>
                                      </p:tavLst>
                                    </p:anim>
                                    <p:anim calcmode="lin" valueType="num">
                                      <p:cBhvr>
                                        <p:cTn id="27" dur="1000" fill="hold"/>
                                        <p:tgtEl>
                                          <p:spTgt spid="5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40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49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580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670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1000"/>
                                        <p:tgtEl>
                                          <p:spTgt spid="58"/>
                                        </p:tgtEl>
                                      </p:cBhvr>
                                    </p:animEffect>
                                    <p:anim calcmode="lin" valueType="num">
                                      <p:cBhvr>
                                        <p:cTn id="46" dur="1000" fill="hold"/>
                                        <p:tgtEl>
                                          <p:spTgt spid="58"/>
                                        </p:tgtEl>
                                        <p:attrNameLst>
                                          <p:attrName>ppt_x</p:attrName>
                                        </p:attrNameLst>
                                      </p:cBhvr>
                                      <p:tavLst>
                                        <p:tav tm="0">
                                          <p:val>
                                            <p:strVal val="#ppt_x"/>
                                          </p:val>
                                        </p:tav>
                                        <p:tav tm="100000">
                                          <p:val>
                                            <p:strVal val="#ppt_x"/>
                                          </p:val>
                                        </p:tav>
                                      </p:tavLst>
                                    </p:anim>
                                    <p:anim calcmode="lin" valueType="num">
                                      <p:cBhvr>
                                        <p:cTn id="4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50"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296900"/>
            <a:ext cx="12192001" cy="189757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6670456" y="1567264"/>
            <a:ext cx="3356847" cy="335684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6932279" y="1829087"/>
            <a:ext cx="2833201" cy="2833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7130013" y="2026821"/>
            <a:ext cx="2437733" cy="24377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539119" y="1922248"/>
            <a:ext cx="1481496" cy="2646878"/>
          </a:xfrm>
          <a:prstGeom prst="rect">
            <a:avLst/>
          </a:prstGeom>
          <a:noFill/>
        </p:spPr>
        <p:txBody>
          <a:bodyPr wrap="none" rtlCol="0">
            <a:spAutoFit/>
          </a:bodyPr>
          <a:lstStyle/>
          <a:p>
            <a:r>
              <a:rPr lang="en-US" altLang="zh-CN" sz="16600" dirty="0">
                <a:solidFill>
                  <a:schemeClr val="bg1"/>
                </a:solidFill>
                <a:latin typeface="方正兰亭粗黑简体" panose="02000000000000000000" pitchFamily="2" charset="-122"/>
                <a:ea typeface="方正兰亭粗黑简体" panose="02000000000000000000" pitchFamily="2" charset="-122"/>
              </a:rPr>
              <a:t>1</a:t>
            </a:r>
            <a:endParaRPr lang="zh-CN" altLang="en-US" sz="16600" dirty="0">
              <a:solidFill>
                <a:schemeClr val="bg1"/>
              </a:solidFill>
              <a:latin typeface="方正兰亭粗黑简体" panose="02000000000000000000" pitchFamily="2" charset="-122"/>
              <a:ea typeface="方正兰亭粗黑简体" panose="02000000000000000000" pitchFamily="2" charset="-122"/>
            </a:endParaRPr>
          </a:p>
        </p:txBody>
      </p:sp>
      <p:sp>
        <p:nvSpPr>
          <p:cNvPr id="13" name="矩形 12"/>
          <p:cNvSpPr/>
          <p:nvPr/>
        </p:nvSpPr>
        <p:spPr>
          <a:xfrm>
            <a:off x="1652166" y="2469665"/>
            <a:ext cx="4394950" cy="615930"/>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78734" y="2380005"/>
            <a:ext cx="4341814" cy="584775"/>
          </a:xfrm>
          <a:prstGeom prst="rect">
            <a:avLst/>
          </a:prstGeom>
        </p:spPr>
        <p:txBody>
          <a:bodyPr wrap="square">
            <a:spAutoFit/>
          </a:bodyPr>
          <a:lstStyle/>
          <a:p>
            <a:pPr algn="dist" fontAlgn="t"/>
            <a:r>
              <a:rPr lang="en-US" altLang="zh-CN" sz="3200" b="1" dirty="0">
                <a:solidFill>
                  <a:schemeClr val="bg2">
                    <a:lumMod val="10000"/>
                  </a:schemeClr>
                </a:solidFill>
                <a:latin typeface="方正兰亭粗黑简体" panose="02000000000000000000" pitchFamily="2" charset="-122"/>
                <a:ea typeface="方正兰亭粗黑简体" panose="02000000000000000000" pitchFamily="2" charset="-122"/>
              </a:rPr>
              <a:t>Rational Rose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37" presetClass="entr" presetSubtype="0" fill="hold" grpId="1"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900" decel="100000" fill="hold"/>
                                        <p:tgtEl>
                                          <p:spTgt spid="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4" presetID="49" presetClass="entr" presetSubtype="0" decel="100000" fill="hold" grpId="0" nodeType="withEffect">
                                  <p:stCondLst>
                                    <p:cond delay="13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360"/>
                                          </p:val>
                                        </p:tav>
                                        <p:tav tm="100000">
                                          <p:val>
                                            <p:fltVal val="0"/>
                                          </p:val>
                                        </p:tav>
                                      </p:tavLst>
                                    </p:anim>
                                    <p:animEffect transition="in" filter="fade">
                                      <p:cBhvr>
                                        <p:cTn id="19" dur="500"/>
                                        <p:tgtEl>
                                          <p:spTgt spid="6"/>
                                        </p:tgtEl>
                                      </p:cBhvr>
                                    </p:animEffect>
                                  </p:childTnLst>
                                </p:cTn>
                              </p:par>
                              <p:par>
                                <p:cTn id="20" presetID="49" presetClass="entr" presetSubtype="0" decel="100000" fill="hold" grpId="0" nodeType="withEffect">
                                  <p:stCondLst>
                                    <p:cond delay="17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 calcmode="lin" valueType="num">
                                      <p:cBhvr>
                                        <p:cTn id="24" dur="500" fill="hold"/>
                                        <p:tgtEl>
                                          <p:spTgt spid="7"/>
                                        </p:tgtEl>
                                        <p:attrNameLst>
                                          <p:attrName>style.rotation</p:attrName>
                                        </p:attrNameLst>
                                      </p:cBhvr>
                                      <p:tavLst>
                                        <p:tav tm="0">
                                          <p:val>
                                            <p:fltVal val="360"/>
                                          </p:val>
                                        </p:tav>
                                        <p:tav tm="100000">
                                          <p:val>
                                            <p:fltVal val="0"/>
                                          </p:val>
                                        </p:tav>
                                      </p:tavLst>
                                    </p:anim>
                                    <p:animEffect transition="in" filter="fade">
                                      <p:cBhvr>
                                        <p:cTn id="25" dur="500"/>
                                        <p:tgtEl>
                                          <p:spTgt spid="7"/>
                                        </p:tgtEl>
                                      </p:cBhvr>
                                    </p:animEffect>
                                  </p:childTnLst>
                                </p:cTn>
                              </p:par>
                              <p:par>
                                <p:cTn id="26" presetID="42" presetClass="entr" presetSubtype="0" fill="hold" grpId="0" nodeType="withEffect">
                                  <p:stCondLst>
                                    <p:cond delay="21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3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22" presetClass="entr" presetSubtype="2" fill="hold" grpId="0" nodeType="withEffect">
                                  <p:stCondLst>
                                    <p:cond delay="340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0" animBg="1"/>
      <p:bldP spid="7" grpId="0" animBg="1"/>
      <p:bldP spid="3" grpId="0"/>
      <p:bldP spid="13"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3020093" cy="738892"/>
            <a:chOff x="695325" y="386330"/>
            <a:chExt cx="3020093" cy="738892"/>
          </a:xfrm>
        </p:grpSpPr>
        <p:grpSp>
          <p:nvGrpSpPr>
            <p:cNvPr id="3" name="组合 2"/>
            <p:cNvGrpSpPr/>
            <p:nvPr/>
          </p:nvGrpSpPr>
          <p:grpSpPr>
            <a:xfrm>
              <a:off x="695325" y="386330"/>
              <a:ext cx="3020093" cy="738892"/>
              <a:chOff x="1328935" y="2467033"/>
              <a:chExt cx="3020093" cy="738892"/>
            </a:xfrm>
          </p:grpSpPr>
          <p:grpSp>
            <p:nvGrpSpPr>
              <p:cNvPr id="6" name="组合 5"/>
              <p:cNvGrpSpPr/>
              <p:nvPr/>
            </p:nvGrpSpPr>
            <p:grpSpPr>
              <a:xfrm>
                <a:off x="1328935" y="2524550"/>
                <a:ext cx="681375" cy="681375"/>
                <a:chOff x="2866816" y="2504421"/>
                <a:chExt cx="943184" cy="943184"/>
              </a:xfrm>
            </p:grpSpPr>
            <p:grpSp>
              <p:nvGrpSpPr>
                <p:cNvPr id="8"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7" name="矩形 6"/>
              <p:cNvSpPr/>
              <p:nvPr/>
            </p:nvSpPr>
            <p:spPr>
              <a:xfrm>
                <a:off x="2142975" y="2467033"/>
                <a:ext cx="2206053"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Rational Rose</a:t>
                </a: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7940234" y="1869386"/>
            <a:ext cx="800219" cy="461665"/>
          </a:xfrm>
          <a:prstGeom prst="rect">
            <a:avLst/>
          </a:prstGeom>
        </p:spPr>
        <p:txBody>
          <a:bodyPr wrap="none">
            <a:spAutoFit/>
          </a:bodyPr>
          <a:lstStyle/>
          <a:p>
            <a:pPr fontAlgn="t"/>
            <a:r>
              <a:rPr lang="zh-CN" altLang="en-US"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简介</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15" name="矩形 14"/>
          <p:cNvSpPr/>
          <p:nvPr/>
        </p:nvSpPr>
        <p:spPr>
          <a:xfrm>
            <a:off x="7739533" y="2612699"/>
            <a:ext cx="3352163" cy="3173176"/>
          </a:xfrm>
          <a:prstGeom prst="rect">
            <a:avLst/>
          </a:prstGeom>
        </p:spPr>
        <p:txBody>
          <a:bodyPr wrap="square">
            <a:spAutoFit/>
          </a:bodyPr>
          <a:lstStyle/>
          <a:p>
            <a:pPr>
              <a:lnSpc>
                <a:spcPct val="130000"/>
              </a:lnSpc>
            </a:pP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Rose</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是</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公司出品的一种面向对象的统一建模语言的可视化建模工具。用于可视化建模和公司级水平软件应用的组件构造。包括了统一建模语言（</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UML</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OOSE</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，以及</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OMT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。其中统一建模语言（</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UML</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）由</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公司</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3</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位世界级面向对象技术专家</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Grady </a:t>
            </a:r>
            <a:r>
              <a:rPr lang="en-US" altLang="zh-CN" sz="1400" dirty="0" err="1">
                <a:solidFill>
                  <a:schemeClr val="bg2">
                    <a:lumMod val="10000"/>
                  </a:schemeClr>
                </a:solidFill>
                <a:latin typeface="微软雅黑" panose="020B0503020204020204" pitchFamily="34" charset="-122"/>
                <a:ea typeface="微软雅黑" panose="020B0503020204020204" pitchFamily="34" charset="-122"/>
              </a:rPr>
              <a:t>Booch</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Ivar Jacobson</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、和</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Jim Rumbaugh</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通过对早期面向对象研究和设计方法的进一步扩展而得来的，它为可视化建模软件奠定了坚实的理论基础。</a:t>
            </a:r>
          </a:p>
        </p:txBody>
      </p:sp>
      <p:cxnSp>
        <p:nvCxnSpPr>
          <p:cNvPr id="16" name="直接连接符 15"/>
          <p:cNvCxnSpPr/>
          <p:nvPr/>
        </p:nvCxnSpPr>
        <p:spPr>
          <a:xfrm>
            <a:off x="8029714" y="2510989"/>
            <a:ext cx="2484121" cy="0"/>
          </a:xfrm>
          <a:prstGeom prst="line">
            <a:avLst/>
          </a:prstGeom>
          <a:ln w="28575">
            <a:solidFill>
              <a:srgbClr val="181717"/>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842469" y="1923787"/>
            <a:ext cx="6574331" cy="3862088"/>
            <a:chOff x="842469" y="1955800"/>
            <a:chExt cx="6574331" cy="3862088"/>
          </a:xfrm>
        </p:grpSpPr>
        <p:pic>
          <p:nvPicPr>
            <p:cNvPr id="13" name="图片 12"/>
            <p:cNvPicPr>
              <a:picLocks noChangeAspect="1"/>
            </p:cNvPicPr>
            <p:nvPr/>
          </p:nvPicPr>
          <p:blipFill>
            <a:blip r:embed="rId3" cstate="print">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842469" y="2109599"/>
              <a:ext cx="5696353" cy="3560220"/>
            </a:xfrm>
            <a:prstGeom prst="rect">
              <a:avLst/>
            </a:prstGeom>
            <a:ln w="152400">
              <a:solidFill>
                <a:schemeClr val="bg2">
                  <a:lumMod val="10000"/>
                </a:schemeClr>
              </a:solidFill>
            </a:ln>
          </p:spPr>
        </p:pic>
        <p:sp>
          <p:nvSpPr>
            <p:cNvPr id="17" name="矩形 16"/>
            <p:cNvSpPr/>
            <p:nvPr/>
          </p:nvSpPr>
          <p:spPr>
            <a:xfrm>
              <a:off x="6640422" y="1955800"/>
              <a:ext cx="776378" cy="386208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p:nvPr/>
        </p:nvPicPr>
        <p:blipFill>
          <a:blip r:embed="rId5"/>
          <a:stretch>
            <a:fillRect/>
          </a:stretch>
        </p:blipFill>
        <p:spPr>
          <a:xfrm>
            <a:off x="822178" y="2069957"/>
            <a:ext cx="5729542" cy="356736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800"/>
                                        <p:tgtEl>
                                          <p:spTgt spid="18"/>
                                        </p:tgtEl>
                                      </p:cBhvr>
                                    </p:animEffect>
                                  </p:childTnLst>
                                </p:cTn>
                              </p:par>
                              <p:par>
                                <p:cTn id="8" presetID="42" presetClass="entr" presetSubtype="0" fill="hold" grpId="0" nodeType="withEffect">
                                  <p:stCondLst>
                                    <p:cond delay="7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6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42" presetClass="entr" presetSubtype="0" fill="hold" nodeType="withEffect">
                                  <p:stCondLst>
                                    <p:cond delay="200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1000"/>
                                        <p:tgtEl>
                                          <p:spTgt spid="15">
                                            <p:txEl>
                                              <p:pRg st="0" end="0"/>
                                            </p:txEl>
                                          </p:spTgt>
                                        </p:tgtEl>
                                      </p:cBhvr>
                                    </p:animEffect>
                                    <p:anim calcmode="lin" valueType="num">
                                      <p:cBhvr>
                                        <p:cTn id="19"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矩形 1"/>
          <p:cNvSpPr/>
          <p:nvPr/>
        </p:nvSpPr>
        <p:spPr>
          <a:xfrm>
            <a:off x="0" y="2363638"/>
            <a:ext cx="12192000" cy="1483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1630195" y="1695808"/>
            <a:ext cx="8931609" cy="4628791"/>
          </a:xfrm>
          <a:prstGeom prst="rect">
            <a:avLst/>
          </a:prstGeom>
          <a:solidFill>
            <a:schemeClr val="bg1"/>
          </a:solidFill>
          <a:ln w="28575">
            <a:noFill/>
          </a:ln>
          <a:effectLst>
            <a:outerShdw blurRad="101600" dist="50800" dir="5400000" algn="t"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4" name="组合 3"/>
          <p:cNvGrpSpPr/>
          <p:nvPr/>
        </p:nvGrpSpPr>
        <p:grpSpPr>
          <a:xfrm>
            <a:off x="695325" y="332543"/>
            <a:ext cx="3020093" cy="738892"/>
            <a:chOff x="695325" y="386330"/>
            <a:chExt cx="3020093" cy="738892"/>
          </a:xfrm>
        </p:grpSpPr>
        <p:grpSp>
          <p:nvGrpSpPr>
            <p:cNvPr id="6" name="组合 5"/>
            <p:cNvGrpSpPr/>
            <p:nvPr/>
          </p:nvGrpSpPr>
          <p:grpSpPr>
            <a:xfrm>
              <a:off x="695325" y="386330"/>
              <a:ext cx="3020093" cy="738892"/>
              <a:chOff x="1328935" y="2467033"/>
              <a:chExt cx="3020093" cy="738892"/>
            </a:xfrm>
          </p:grpSpPr>
          <p:grpSp>
            <p:nvGrpSpPr>
              <p:cNvPr id="9" name="组合 8"/>
              <p:cNvGrpSpPr/>
              <p:nvPr/>
            </p:nvGrpSpPr>
            <p:grpSpPr>
              <a:xfrm>
                <a:off x="1328935" y="2524550"/>
                <a:ext cx="681375" cy="681375"/>
                <a:chOff x="2866816" y="2504421"/>
                <a:chExt cx="943184" cy="943184"/>
              </a:xfrm>
            </p:grpSpPr>
            <p:grpSp>
              <p:nvGrpSpPr>
                <p:cNvPr id="11" name="组合 10"/>
                <p:cNvGrpSpPr/>
                <p:nvPr/>
              </p:nvGrpSpPr>
              <p:grpSpPr>
                <a:xfrm>
                  <a:off x="2866816" y="2504421"/>
                  <a:ext cx="943184" cy="943184"/>
                  <a:chOff x="3173998" y="2528145"/>
                  <a:chExt cx="638355" cy="638355"/>
                </a:xfrm>
              </p:grpSpPr>
              <p:sp>
                <p:nvSpPr>
                  <p:cNvPr id="13" name="矩形 12"/>
                  <p:cNvSpPr/>
                  <p:nvPr/>
                </p:nvSpPr>
                <p:spPr>
                  <a:xfrm>
                    <a:off x="3173998" y="2528145"/>
                    <a:ext cx="638355" cy="638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矩形 13"/>
                  <p:cNvSpPr/>
                  <p:nvPr/>
                </p:nvSpPr>
                <p:spPr>
                  <a:xfrm>
                    <a:off x="3234823" y="2588970"/>
                    <a:ext cx="516704" cy="51670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279524" y="2633671"/>
                    <a:ext cx="427302" cy="427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2976621" y="2611817"/>
                  <a:ext cx="723575" cy="809467"/>
                </a:xfrm>
                <a:prstGeom prst="rect">
                  <a:avLst/>
                </a:prstGeom>
              </p:spPr>
              <p:txBody>
                <a:bodyPr wrap="square">
                  <a:spAutoFit/>
                </a:bodyPr>
                <a:lstStyle/>
                <a:p>
                  <a:pPr algn="ctr" fontAlgn="t"/>
                  <a:r>
                    <a:rPr lang="en-US" altLang="zh-CN" sz="3200" dirty="0">
                      <a:solidFill>
                        <a:schemeClr val="bg2">
                          <a:lumMod val="10000"/>
                        </a:schemeClr>
                      </a:solidFill>
                      <a:latin typeface="方正兰亭粗黑简体" panose="02000000000000000000" pitchFamily="2" charset="-122"/>
                      <a:ea typeface="方正兰亭粗黑简体" panose="02000000000000000000" pitchFamily="2" charset="-122"/>
                    </a:rPr>
                    <a:t>1</a:t>
                  </a:r>
                  <a:endParaRPr lang="en-US" altLang="zh-CN" sz="3200" b="0" i="0" dirty="0">
                    <a:solidFill>
                      <a:schemeClr val="bg2">
                        <a:lumMod val="10000"/>
                      </a:schemeClr>
                    </a:solidFill>
                    <a:effectLst/>
                    <a:latin typeface="方正兰亭粗黑简体" panose="02000000000000000000" pitchFamily="2" charset="-122"/>
                    <a:ea typeface="方正兰亭粗黑简体" panose="02000000000000000000" pitchFamily="2" charset="-122"/>
                  </a:endParaRPr>
                </a:p>
              </p:txBody>
            </p:sp>
          </p:grpSp>
          <p:sp>
            <p:nvSpPr>
              <p:cNvPr id="10" name="矩形 9"/>
              <p:cNvSpPr/>
              <p:nvPr/>
            </p:nvSpPr>
            <p:spPr>
              <a:xfrm>
                <a:off x="2142975" y="2467033"/>
                <a:ext cx="2206053" cy="461665"/>
              </a:xfrm>
              <a:prstGeom prst="rect">
                <a:avLst/>
              </a:prstGeom>
            </p:spPr>
            <p:txBody>
              <a:bodyPr wrap="none">
                <a:spAutoFit/>
              </a:bodyPr>
              <a:lstStyle/>
              <a:p>
                <a:pPr fontAlgn="t"/>
                <a:r>
                  <a:rPr lang="en-US" altLang="zh-CN" sz="2400" b="1" dirty="0">
                    <a:solidFill>
                      <a:schemeClr val="bg1"/>
                    </a:solidFill>
                    <a:latin typeface="方正兰亭粗黑简体" panose="02000000000000000000" pitchFamily="2" charset="-122"/>
                    <a:ea typeface="方正兰亭粗黑简体" panose="02000000000000000000" pitchFamily="2" charset="-122"/>
                  </a:rPr>
                  <a:t>Rational Rose</a:t>
                </a:r>
              </a:p>
            </p:txBody>
          </p:sp>
        </p:grpSp>
        <p:cxnSp>
          <p:nvCxnSpPr>
            <p:cNvPr id="8" name="直接连接符 7"/>
            <p:cNvCxnSpPr/>
            <p:nvPr/>
          </p:nvCxnSpPr>
          <p:spPr>
            <a:xfrm>
              <a:off x="1471900" y="442576"/>
              <a:ext cx="0" cy="681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4799016" y="1910991"/>
            <a:ext cx="2276475" cy="484792"/>
            <a:chOff x="4799016" y="2013344"/>
            <a:chExt cx="2276475" cy="484792"/>
          </a:xfrm>
        </p:grpSpPr>
        <p:sp>
          <p:nvSpPr>
            <p:cNvPr id="39" name="矩形 38"/>
            <p:cNvSpPr/>
            <p:nvPr/>
          </p:nvSpPr>
          <p:spPr>
            <a:xfrm>
              <a:off x="4799016" y="2013344"/>
              <a:ext cx="2276475" cy="47934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07777" y="2036471"/>
              <a:ext cx="2258952" cy="461665"/>
            </a:xfrm>
            <a:prstGeom prst="rect">
              <a:avLst/>
            </a:prstGeom>
          </p:spPr>
          <p:txBody>
            <a:bodyPr wrap="none">
              <a:spAutoFit/>
            </a:bodyPr>
            <a:lstStyle/>
            <a:p>
              <a:pPr fontAlgn="t"/>
              <a:r>
                <a:rPr lang="en-US" altLang="zh-CN" sz="2400" b="1" dirty="0">
                  <a:solidFill>
                    <a:schemeClr val="bg1"/>
                  </a:solidFill>
                  <a:latin typeface="方正兰亭粗黑简体" panose="02000000000000000000" pitchFamily="2" charset="-122"/>
                  <a:ea typeface="方正兰亭粗黑简体" panose="02000000000000000000" pitchFamily="2" charset="-122"/>
                </a:rPr>
                <a:t>Rational Rose</a:t>
              </a:r>
            </a:p>
          </p:txBody>
        </p:sp>
      </p:grpSp>
      <p:sp>
        <p:nvSpPr>
          <p:cNvPr id="17" name="矩形 16"/>
          <p:cNvSpPr/>
          <p:nvPr/>
        </p:nvSpPr>
        <p:spPr>
          <a:xfrm>
            <a:off x="2025958" y="2480746"/>
            <a:ext cx="7949584" cy="1469505"/>
          </a:xfrm>
          <a:prstGeom prst="rect">
            <a:avLst/>
          </a:prstGeom>
        </p:spPr>
        <p:txBody>
          <a:bodyPr wrap="square">
            <a:spAutoFit/>
          </a:bodyPr>
          <a:lstStyle/>
          <a:p>
            <a:pPr algn="ct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Rose </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是一个完全的、具有能满足所有建模环境（</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Web</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开发，数据建模，</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Visual Studio</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和 </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C++ </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）灵活性需求的一套解决方案。</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Rose </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lang="zh-CN" altLang="en-US" sz="1400" dirty="0">
              <a:solidFill>
                <a:schemeClr val="bg2">
                  <a:lumMod val="10000"/>
                </a:schemeClr>
              </a:solidFill>
            </a:endParaRPr>
          </a:p>
        </p:txBody>
      </p:sp>
      <p:sp>
        <p:nvSpPr>
          <p:cNvPr id="34" name="矩形 33"/>
          <p:cNvSpPr/>
          <p:nvPr/>
        </p:nvSpPr>
        <p:spPr>
          <a:xfrm>
            <a:off x="2025958" y="4010203"/>
            <a:ext cx="7949584" cy="2029658"/>
          </a:xfrm>
          <a:prstGeom prst="rect">
            <a:avLst/>
          </a:prstGeom>
        </p:spPr>
        <p:txBody>
          <a:bodyPr wrap="square">
            <a:spAutoFit/>
          </a:bodyPr>
          <a:lstStyle/>
          <a:p>
            <a:pPr algn="ct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 </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Rose</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的两个受欢迎的特征是它的提供反复式发展和来回旅程工程的能力。它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当开发者开始理解组件之间是如何相互作用和在设计中进行调整时</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Rose</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能够通过回溯和更新模型的其余部分来保证代码的一致性，从而展现出被称为</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来回旅程工程</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的能力，</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Rose</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是可扩展的，可以使用可下载附加项和第三方应用软件，它支持</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COM/DCOM (ActiveX)</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JavaBeans </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和 </a:t>
            </a:r>
            <a:r>
              <a:rPr lang="en-US" altLang="zh-CN" sz="1400" dirty="0" err="1">
                <a:solidFill>
                  <a:schemeClr val="bg2">
                    <a:lumMod val="10000"/>
                  </a:schemeClr>
                </a:solidFill>
                <a:latin typeface="微软雅黑" panose="020B0503020204020204" pitchFamily="34" charset="-122"/>
                <a:ea typeface="微软雅黑" panose="020B0503020204020204" pitchFamily="34" charset="-122"/>
              </a:rPr>
              <a:t>Corba</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组件标准。</a:t>
            </a:r>
            <a:endParaRPr lang="zh-CN" altLang="en-US" sz="1400" dirty="0">
              <a:solidFill>
                <a:schemeClr val="bg2">
                  <a:lumMod val="1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800"/>
                                        <p:tgtEl>
                                          <p:spTgt spid="2"/>
                                        </p:tgtEl>
                                      </p:cBhvr>
                                    </p:animEffect>
                                  </p:childTnLst>
                                </p:cTn>
                              </p:par>
                              <p:par>
                                <p:cTn id="8" presetID="22" presetClass="entr" presetSubtype="1" fill="hold" grpId="0" nodeType="withEffect">
                                  <p:stCondLst>
                                    <p:cond delay="7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800"/>
                                        <p:tgtEl>
                                          <p:spTgt spid="5"/>
                                        </p:tgtEl>
                                      </p:cBhvr>
                                    </p:animEffect>
                                  </p:childTnLst>
                                </p:cTn>
                              </p:par>
                              <p:par>
                                <p:cTn id="11" presetID="42" presetClass="entr" presetSubtype="0" fill="hold" nodeType="withEffect">
                                  <p:stCondLst>
                                    <p:cond delay="14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230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1000"/>
                                        <p:tgtEl>
                                          <p:spTgt spid="17">
                                            <p:txEl>
                                              <p:pRg st="0" end="0"/>
                                            </p:txEl>
                                          </p:spTgt>
                                        </p:tgtEl>
                                      </p:cBhvr>
                                    </p:animEffect>
                                    <p:anim calcmode="lin" valueType="num">
                                      <p:cBhvr>
                                        <p:cTn id="19"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2300"/>
                                  </p:stCondLst>
                                  <p:childTnLst>
                                    <p:set>
                                      <p:cBhvr>
                                        <p:cTn id="22" dur="1" fill="hold">
                                          <p:stCondLst>
                                            <p:cond delay="0"/>
                                          </p:stCondLst>
                                        </p:cTn>
                                        <p:tgtEl>
                                          <p:spTgt spid="34">
                                            <p:txEl>
                                              <p:pRg st="0" end="0"/>
                                            </p:txEl>
                                          </p:spTgt>
                                        </p:tgtEl>
                                        <p:attrNameLst>
                                          <p:attrName>style.visibility</p:attrName>
                                        </p:attrNameLst>
                                      </p:cBhvr>
                                      <p:to>
                                        <p:strVal val="visible"/>
                                      </p:to>
                                    </p:set>
                                    <p:animEffect transition="in" filter="fade">
                                      <p:cBhvr>
                                        <p:cTn id="23" dur="1000"/>
                                        <p:tgtEl>
                                          <p:spTgt spid="34">
                                            <p:txEl>
                                              <p:pRg st="0" end="0"/>
                                            </p:txEl>
                                          </p:spTgt>
                                        </p:tgtEl>
                                      </p:cBhvr>
                                    </p:animEffect>
                                    <p:anim calcmode="lin" valueType="num">
                                      <p:cBhvr>
                                        <p:cTn id="24"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3020093" cy="738892"/>
            <a:chOff x="695325" y="386330"/>
            <a:chExt cx="3020093" cy="738892"/>
          </a:xfrm>
        </p:grpSpPr>
        <p:grpSp>
          <p:nvGrpSpPr>
            <p:cNvPr id="3" name="组合 2"/>
            <p:cNvGrpSpPr/>
            <p:nvPr/>
          </p:nvGrpSpPr>
          <p:grpSpPr>
            <a:xfrm>
              <a:off x="695325" y="386330"/>
              <a:ext cx="3020093" cy="738892"/>
              <a:chOff x="1328935" y="2467033"/>
              <a:chExt cx="3020093" cy="738892"/>
            </a:xfrm>
          </p:grpSpPr>
          <p:grpSp>
            <p:nvGrpSpPr>
              <p:cNvPr id="4" name="组合 5"/>
              <p:cNvGrpSpPr/>
              <p:nvPr/>
            </p:nvGrpSpPr>
            <p:grpSpPr>
              <a:xfrm>
                <a:off x="1328935" y="2524550"/>
                <a:ext cx="681375" cy="681375"/>
                <a:chOff x="2866816" y="2504421"/>
                <a:chExt cx="943184" cy="943184"/>
              </a:xfrm>
            </p:grpSpPr>
            <p:grpSp>
              <p:nvGrpSpPr>
                <p:cNvPr id="6"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7" name="矩形 6"/>
              <p:cNvSpPr/>
              <p:nvPr/>
            </p:nvSpPr>
            <p:spPr>
              <a:xfrm>
                <a:off x="2142975" y="2467033"/>
                <a:ext cx="2206053"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Rational Rose</a:t>
                </a: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a:blip r:embed="rId3" cstate="print">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5635425" y="2414938"/>
            <a:ext cx="5696353" cy="3560220"/>
          </a:xfrm>
          <a:prstGeom prst="rect">
            <a:avLst/>
          </a:prstGeom>
          <a:ln w="152400">
            <a:solidFill>
              <a:schemeClr val="bg2">
                <a:lumMod val="10000"/>
              </a:schemeClr>
            </a:solidFill>
          </a:ln>
        </p:spPr>
      </p:pic>
      <p:sp>
        <p:nvSpPr>
          <p:cNvPr id="18" name="矩形 17"/>
          <p:cNvSpPr/>
          <p:nvPr/>
        </p:nvSpPr>
        <p:spPr>
          <a:xfrm>
            <a:off x="1273104" y="1913775"/>
            <a:ext cx="800219" cy="461665"/>
          </a:xfrm>
          <a:prstGeom prst="rect">
            <a:avLst/>
          </a:prstGeom>
        </p:spPr>
        <p:txBody>
          <a:bodyPr wrap="none">
            <a:spAutoFit/>
          </a:bodyPr>
          <a:lstStyle/>
          <a:p>
            <a:pPr fontAlgn="t"/>
            <a:r>
              <a:rPr lang="zh-CN" altLang="en-US"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简介</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
        <p:nvSpPr>
          <p:cNvPr id="19" name="矩形 18"/>
          <p:cNvSpPr/>
          <p:nvPr/>
        </p:nvSpPr>
        <p:spPr>
          <a:xfrm>
            <a:off x="1099036" y="2630455"/>
            <a:ext cx="3352163" cy="3173176"/>
          </a:xfrm>
          <a:prstGeom prst="rect">
            <a:avLst/>
          </a:prstGeom>
        </p:spPr>
        <p:txBody>
          <a:bodyPr wrap="square">
            <a:spAutoFit/>
          </a:bodyPr>
          <a:lstStyle/>
          <a:p>
            <a:pPr>
              <a:lnSpc>
                <a:spcPct val="130000"/>
              </a:lnSpc>
            </a:pPr>
            <a:r>
              <a:rPr lang="en-US" altLang="zh-CN" sz="1400" dirty="0">
                <a:solidFill>
                  <a:schemeClr val="bg2">
                    <a:lumMod val="10000"/>
                  </a:schemeClr>
                </a:solidFill>
                <a:latin typeface="微软雅黑" panose="020B0503020204020204" pitchFamily="34" charset="-122"/>
                <a:ea typeface="微软雅黑" panose="020B0503020204020204" pitchFamily="34" charset="-122"/>
              </a:rPr>
              <a:t>Rational </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Rose</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不是单纯的绘图工具，它专门支持</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UML</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的建模，有很强的校验功能，能检查出模型中的许多裸机错误，还支持多种语言的双向项目，特别是对当前比较流行的</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Java</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的支持非常好。</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Rose</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早起没有对数据库建模的支持，但现在的版本中已经加入数据库建模的功能。它提供了一个叫“</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Data Model</a:t>
            </a:r>
            <a:r>
              <a:rPr lang="en-US" altLang="zh-CN" sz="1400" dirty="0" smtClean="0">
                <a:solidFill>
                  <a:schemeClr val="bg2">
                    <a:lumMod val="10000"/>
                  </a:schemeClr>
                </a:solidFill>
                <a:latin typeface="微软雅黑" panose="020B0503020204020204" pitchFamily="34" charset="-122"/>
                <a:ea typeface="微软雅黑" panose="020B0503020204020204" pitchFamily="34" charset="-122"/>
              </a:rPr>
              <a:t>er</a:t>
            </a:r>
            <a:r>
              <a:rPr lang="zh-CN" altLang="en-US" sz="1400" dirty="0" smtClean="0">
                <a:solidFill>
                  <a:schemeClr val="bg2">
                    <a:lumMod val="10000"/>
                  </a:schemeClr>
                </a:solidFill>
                <a:latin typeface="微软雅黑" panose="020B0503020204020204" pitchFamily="34" charset="-122"/>
                <a:ea typeface="微软雅黑" panose="020B0503020204020204" pitchFamily="34" charset="-122"/>
              </a:rPr>
              <a:t>”的工具，利用它可将对象模型转换成数据模型，也可以将现有的数据模型转化成对象模型，从而实现两者之间同步。</a:t>
            </a:r>
            <a:endParaRPr lang="zh-CN" altLang="en-US" sz="1400" dirty="0">
              <a:solidFill>
                <a:schemeClr val="bg2">
                  <a:lumMod val="10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389217" y="2528745"/>
            <a:ext cx="2484121" cy="0"/>
          </a:xfrm>
          <a:prstGeom prst="line">
            <a:avLst/>
          </a:prstGeom>
          <a:ln w="28575">
            <a:solidFill>
              <a:srgbClr val="181717"/>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5655076" y="2397210"/>
            <a:ext cx="5672829" cy="364329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16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42" presetClass="entr" presetSubtype="0" fill="hold" nodeType="withEffect">
                                  <p:stCondLst>
                                    <p:cond delay="200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1000"/>
                                        <p:tgtEl>
                                          <p:spTgt spid="19">
                                            <p:txEl>
                                              <p:pRg st="0" end="0"/>
                                            </p:txEl>
                                          </p:spTgt>
                                        </p:tgtEl>
                                      </p:cBhvr>
                                    </p:animEffect>
                                    <p:anim calcmode="lin" valueType="num">
                                      <p:cBhvr>
                                        <p:cTn id="16"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325" y="329180"/>
            <a:ext cx="3020093" cy="738892"/>
            <a:chOff x="695325" y="386330"/>
            <a:chExt cx="3020093" cy="738892"/>
          </a:xfrm>
        </p:grpSpPr>
        <p:grpSp>
          <p:nvGrpSpPr>
            <p:cNvPr id="3" name="组合 2"/>
            <p:cNvGrpSpPr/>
            <p:nvPr/>
          </p:nvGrpSpPr>
          <p:grpSpPr>
            <a:xfrm>
              <a:off x="695325" y="386330"/>
              <a:ext cx="3020093" cy="738892"/>
              <a:chOff x="1328935" y="2467033"/>
              <a:chExt cx="3020093" cy="738892"/>
            </a:xfrm>
          </p:grpSpPr>
          <p:grpSp>
            <p:nvGrpSpPr>
              <p:cNvPr id="6" name="组合 5"/>
              <p:cNvGrpSpPr/>
              <p:nvPr/>
            </p:nvGrpSpPr>
            <p:grpSpPr>
              <a:xfrm>
                <a:off x="1328935" y="2524550"/>
                <a:ext cx="681375" cy="681375"/>
                <a:chOff x="2866816" y="2504421"/>
                <a:chExt cx="943184" cy="943184"/>
              </a:xfrm>
            </p:grpSpPr>
            <p:grpSp>
              <p:nvGrpSpPr>
                <p:cNvPr id="8" name="组合 7"/>
                <p:cNvGrpSpPr/>
                <p:nvPr/>
              </p:nvGrpSpPr>
              <p:grpSpPr>
                <a:xfrm>
                  <a:off x="2866816" y="2504421"/>
                  <a:ext cx="943184" cy="943184"/>
                  <a:chOff x="3173998" y="2528145"/>
                  <a:chExt cx="638355" cy="638355"/>
                </a:xfrm>
              </p:grpSpPr>
              <p:sp>
                <p:nvSpPr>
                  <p:cNvPr id="10" name="矩形 9"/>
                  <p:cNvSpPr/>
                  <p:nvPr/>
                </p:nvSpPr>
                <p:spPr>
                  <a:xfrm>
                    <a:off x="3173998" y="2528145"/>
                    <a:ext cx="638355" cy="63835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3234823" y="2588970"/>
                    <a:ext cx="516704" cy="516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79524" y="2633671"/>
                    <a:ext cx="427302" cy="42730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2976621" y="2611817"/>
                  <a:ext cx="723575" cy="809467"/>
                </a:xfrm>
                <a:prstGeom prst="rect">
                  <a:avLst/>
                </a:prstGeom>
              </p:spPr>
              <p:txBody>
                <a:bodyPr wrap="square">
                  <a:spAutoFit/>
                </a:bodyPr>
                <a:lstStyle/>
                <a:p>
                  <a:pPr algn="ctr" fontAlgn="t"/>
                  <a:r>
                    <a:rPr lang="en-US" altLang="zh-CN" sz="3200" b="0" i="0" dirty="0">
                      <a:solidFill>
                        <a:schemeClr val="bg1"/>
                      </a:solidFill>
                      <a:effectLst/>
                      <a:latin typeface="方正兰亭粗黑简体" panose="02000000000000000000" pitchFamily="2" charset="-122"/>
                      <a:ea typeface="方正兰亭粗黑简体" panose="02000000000000000000" pitchFamily="2" charset="-122"/>
                    </a:rPr>
                    <a:t>1</a:t>
                  </a:r>
                </a:p>
              </p:txBody>
            </p:sp>
          </p:grpSp>
          <p:sp>
            <p:nvSpPr>
              <p:cNvPr id="7" name="矩形 6"/>
              <p:cNvSpPr/>
              <p:nvPr/>
            </p:nvSpPr>
            <p:spPr>
              <a:xfrm>
                <a:off x="2142975" y="2467033"/>
                <a:ext cx="2206053" cy="461665"/>
              </a:xfrm>
              <a:prstGeom prst="rect">
                <a:avLst/>
              </a:prstGeom>
            </p:spPr>
            <p:txBody>
              <a:bodyPr wrap="none">
                <a:spAutoFit/>
              </a:bodyPr>
              <a:lstStyle/>
              <a:p>
                <a:pPr fontAlgn="t"/>
                <a:r>
                  <a:rPr lang="en-US" altLang="zh-CN" sz="2400" b="1" dirty="0" smtClean="0">
                    <a:solidFill>
                      <a:schemeClr val="bg2">
                        <a:lumMod val="10000"/>
                      </a:schemeClr>
                    </a:solidFill>
                    <a:latin typeface="方正兰亭粗黑简体" panose="02000000000000000000" pitchFamily="2" charset="-122"/>
                    <a:ea typeface="方正兰亭粗黑简体" panose="02000000000000000000" pitchFamily="2" charset="-122"/>
                  </a:rPr>
                  <a:t>Rational Rose</a:t>
                </a:r>
                <a:endPar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grpSp>
        <p:cxnSp>
          <p:nvCxnSpPr>
            <p:cNvPr id="5" name="直接连接符 4"/>
            <p:cNvCxnSpPr/>
            <p:nvPr/>
          </p:nvCxnSpPr>
          <p:spPr>
            <a:xfrm>
              <a:off x="1471900" y="442576"/>
              <a:ext cx="0" cy="681375"/>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95325" y="1823409"/>
            <a:ext cx="4429125" cy="1000664"/>
            <a:chOff x="712578" y="1880559"/>
            <a:chExt cx="4429125" cy="1000664"/>
          </a:xfrm>
        </p:grpSpPr>
        <p:sp>
          <p:nvSpPr>
            <p:cNvPr id="13" name="矩形 12"/>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558177" y="2075151"/>
            <a:ext cx="495649"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01</a:t>
            </a:r>
          </a:p>
        </p:txBody>
      </p:sp>
      <p:sp>
        <p:nvSpPr>
          <p:cNvPr id="22" name="矩形 21"/>
          <p:cNvSpPr/>
          <p:nvPr/>
        </p:nvSpPr>
        <p:spPr>
          <a:xfrm>
            <a:off x="6275597" y="1877133"/>
            <a:ext cx="5335588" cy="625171"/>
          </a:xfrm>
          <a:prstGeom prst="rect">
            <a:avLst/>
          </a:prstGeom>
        </p:spPr>
        <p:txBody>
          <a:bodyPr wrap="square">
            <a:spAutoFit/>
          </a:bodyPr>
          <a:lstStyle/>
          <a:p>
            <a:pPr algn="just">
              <a:lnSpc>
                <a:spcPct val="130000"/>
              </a:lnSpc>
            </a:pPr>
            <a:r>
              <a:rPr lang="zh-CN" altLang="en-US" sz="1400" dirty="0" smtClean="0">
                <a:solidFill>
                  <a:schemeClr val="bg2">
                    <a:lumMod val="10000"/>
                  </a:schemeClr>
                </a:solidFill>
                <a:latin typeface="微软雅黑" pitchFamily="34" charset="-122"/>
                <a:ea typeface="微软雅黑" pitchFamily="34" charset="-122"/>
              </a:rPr>
              <a:t>将对象模型转换成数据模型，即将类映射到数据库的表，构成传统的</a:t>
            </a:r>
            <a:r>
              <a:rPr lang="en-US" altLang="zh-CN" sz="1400" dirty="0" smtClean="0">
                <a:solidFill>
                  <a:schemeClr val="bg2">
                    <a:lumMod val="10000"/>
                  </a:schemeClr>
                </a:solidFill>
                <a:latin typeface="微软雅黑" pitchFamily="34" charset="-122"/>
                <a:ea typeface="微软雅黑" pitchFamily="34" charset="-122"/>
              </a:rPr>
              <a:t>E-R</a:t>
            </a:r>
            <a:r>
              <a:rPr lang="zh-CN" altLang="en-US" sz="1400" dirty="0" smtClean="0">
                <a:solidFill>
                  <a:schemeClr val="bg2">
                    <a:lumMod val="10000"/>
                  </a:schemeClr>
                </a:solidFill>
                <a:latin typeface="微软雅黑" pitchFamily="34" charset="-122"/>
                <a:ea typeface="微软雅黑" pitchFamily="34" charset="-122"/>
              </a:rPr>
              <a:t>图</a:t>
            </a:r>
            <a:endParaRPr lang="zh-CN" altLang="en-US" sz="1400" dirty="0">
              <a:solidFill>
                <a:schemeClr val="bg2">
                  <a:lumMod val="10000"/>
                </a:schemeClr>
              </a:solidFill>
              <a:latin typeface="微软雅黑" pitchFamily="34" charset="-122"/>
              <a:ea typeface="微软雅黑" pitchFamily="34" charset="-122"/>
            </a:endParaRPr>
          </a:p>
        </p:txBody>
      </p:sp>
      <p:sp>
        <p:nvSpPr>
          <p:cNvPr id="23" name="等腰三角形 22"/>
          <p:cNvSpPr/>
          <p:nvPr/>
        </p:nvSpPr>
        <p:spPr>
          <a:xfrm rot="5400000">
            <a:off x="5549179" y="2195443"/>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121984" y="1823409"/>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695325" y="5157159"/>
            <a:ext cx="4429125" cy="1000664"/>
            <a:chOff x="712578" y="1880559"/>
            <a:chExt cx="4429125" cy="1000664"/>
          </a:xfrm>
        </p:grpSpPr>
        <p:sp>
          <p:nvSpPr>
            <p:cNvPr id="51" name="矩形 50"/>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矩形 47"/>
          <p:cNvSpPr/>
          <p:nvPr/>
        </p:nvSpPr>
        <p:spPr>
          <a:xfrm>
            <a:off x="2546709" y="5453290"/>
            <a:ext cx="495649" cy="461665"/>
          </a:xfrm>
          <a:prstGeom prst="rect">
            <a:avLst/>
          </a:prstGeom>
        </p:spPr>
        <p:txBody>
          <a:bodyPr wrap="none">
            <a:spAutoFit/>
          </a:bodyPr>
          <a:lstStyle/>
          <a:p>
            <a:pP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03</a:t>
            </a:r>
          </a:p>
        </p:txBody>
      </p:sp>
      <p:sp>
        <p:nvSpPr>
          <p:cNvPr id="49" name="矩形 48"/>
          <p:cNvSpPr/>
          <p:nvPr/>
        </p:nvSpPr>
        <p:spPr>
          <a:xfrm>
            <a:off x="6275597" y="5210883"/>
            <a:ext cx="5335588" cy="652486"/>
          </a:xfrm>
          <a:prstGeom prst="rect">
            <a:avLst/>
          </a:prstGeom>
        </p:spPr>
        <p:txBody>
          <a:bodyPr wrap="square">
            <a:spAutoFit/>
          </a:bodyPr>
          <a:lstStyle/>
          <a:p>
            <a:pPr algn="just">
              <a:lnSpc>
                <a:spcPct val="130000"/>
              </a:lnSpc>
            </a:pPr>
            <a:r>
              <a:rPr lang="zh-CN" altLang="en-US" sz="1400" dirty="0" smtClean="0">
                <a:solidFill>
                  <a:schemeClr val="bg2">
                    <a:lumMod val="10000"/>
                  </a:schemeClr>
                </a:solidFill>
                <a:latin typeface="微软雅黑" pitchFamily="34" charset="-122"/>
                <a:ea typeface="微软雅黑" pitchFamily="34" charset="-122"/>
              </a:rPr>
              <a:t>利用数据模型生成数据库</a:t>
            </a:r>
            <a:r>
              <a:rPr lang="en-US" altLang="zh-CN" sz="1400" dirty="0" smtClean="0">
                <a:solidFill>
                  <a:schemeClr val="bg2">
                    <a:lumMod val="10000"/>
                  </a:schemeClr>
                </a:solidFill>
                <a:latin typeface="微软雅黑" pitchFamily="34" charset="-122"/>
                <a:ea typeface="微软雅黑" pitchFamily="34" charset="-122"/>
              </a:rPr>
              <a:t>DDL</a:t>
            </a:r>
            <a:r>
              <a:rPr lang="zh-CN" altLang="en-US" sz="1400" dirty="0" smtClean="0">
                <a:solidFill>
                  <a:schemeClr val="bg2">
                    <a:lumMod val="10000"/>
                  </a:schemeClr>
                </a:solidFill>
                <a:latin typeface="微软雅黑" pitchFamily="34" charset="-122"/>
                <a:ea typeface="微软雅黑" pitchFamily="34" charset="-122"/>
              </a:rPr>
              <a:t>，也可以直接连接到数据库里，对数据库产生结构。</a:t>
            </a:r>
            <a:endParaRPr lang="zh-CN" altLang="en-US" sz="1400" dirty="0">
              <a:solidFill>
                <a:schemeClr val="bg2">
                  <a:lumMod val="10000"/>
                </a:schemeClr>
              </a:solidFill>
              <a:latin typeface="微软雅黑" pitchFamily="34" charset="-122"/>
              <a:ea typeface="微软雅黑" pitchFamily="34" charset="-122"/>
            </a:endParaRPr>
          </a:p>
        </p:txBody>
      </p:sp>
      <p:sp>
        <p:nvSpPr>
          <p:cNvPr id="50" name="等腰三角形 49"/>
          <p:cNvSpPr/>
          <p:nvPr/>
        </p:nvSpPr>
        <p:spPr>
          <a:xfrm rot="5400000">
            <a:off x="5549179" y="5529193"/>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121984" y="5157159"/>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flipH="1">
            <a:off x="7182060" y="3490284"/>
            <a:ext cx="4429125" cy="1000664"/>
            <a:chOff x="712578" y="1880559"/>
            <a:chExt cx="4429125" cy="1000664"/>
          </a:xfrm>
        </p:grpSpPr>
        <p:sp>
          <p:nvSpPr>
            <p:cNvPr id="61" name="矩形 60"/>
            <p:cNvSpPr/>
            <p:nvPr/>
          </p:nvSpPr>
          <p:spPr>
            <a:xfrm>
              <a:off x="712578" y="1880559"/>
              <a:ext cx="4429125"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996740" y="2104846"/>
              <a:ext cx="3860800" cy="55209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矩形 57"/>
          <p:cNvSpPr/>
          <p:nvPr/>
        </p:nvSpPr>
        <p:spPr>
          <a:xfrm flipH="1">
            <a:off x="9199167" y="3750904"/>
            <a:ext cx="492443" cy="461665"/>
          </a:xfrm>
          <a:prstGeom prst="rect">
            <a:avLst/>
          </a:prstGeom>
        </p:spPr>
        <p:txBody>
          <a:bodyPr wrap="none">
            <a:spAutoFit/>
          </a:bodyPr>
          <a:lstStyle/>
          <a:p>
            <a:pPr algn="ctr" fontAlgn="t"/>
            <a:r>
              <a:rPr lang="en-US" altLang="zh-CN" sz="2400" b="1" dirty="0">
                <a:solidFill>
                  <a:schemeClr val="bg2">
                    <a:lumMod val="10000"/>
                  </a:schemeClr>
                </a:solidFill>
                <a:latin typeface="方正兰亭粗黑简体" panose="02000000000000000000" pitchFamily="2" charset="-122"/>
                <a:ea typeface="方正兰亭粗黑简体" panose="02000000000000000000" pitchFamily="2" charset="-122"/>
              </a:rPr>
              <a:t>02</a:t>
            </a:r>
          </a:p>
        </p:txBody>
      </p:sp>
      <p:sp>
        <p:nvSpPr>
          <p:cNvPr id="59" name="矩形 58"/>
          <p:cNvSpPr/>
          <p:nvPr/>
        </p:nvSpPr>
        <p:spPr>
          <a:xfrm flipH="1">
            <a:off x="3589445" y="3801461"/>
            <a:ext cx="5335588" cy="350352"/>
          </a:xfrm>
          <a:prstGeom prst="rect">
            <a:avLst/>
          </a:prstGeom>
        </p:spPr>
        <p:txBody>
          <a:bodyPr wrap="square">
            <a:spAutoFit/>
          </a:bodyPr>
          <a:lstStyle/>
          <a:p>
            <a:pPr algn="just">
              <a:lnSpc>
                <a:spcPct val="130000"/>
              </a:lnSpc>
            </a:pPr>
            <a:r>
              <a:rPr lang="zh-CN" altLang="en-US" sz="1400" dirty="0" smtClean="0">
                <a:solidFill>
                  <a:schemeClr val="bg2">
                    <a:lumMod val="10000"/>
                  </a:schemeClr>
                </a:solidFill>
                <a:latin typeface="微软雅黑" pitchFamily="34" charset="-122"/>
                <a:ea typeface="微软雅黑" pitchFamily="34" charset="-122"/>
              </a:rPr>
              <a:t>将数据模型转换成对象模型</a:t>
            </a:r>
            <a:endParaRPr lang="zh-CN" altLang="en-US" sz="1400" dirty="0">
              <a:solidFill>
                <a:schemeClr val="bg2">
                  <a:lumMod val="10000"/>
                </a:schemeClr>
              </a:solidFill>
              <a:latin typeface="微软雅黑" pitchFamily="34" charset="-122"/>
              <a:ea typeface="微软雅黑" pitchFamily="34" charset="-122"/>
            </a:endParaRPr>
          </a:p>
        </p:txBody>
      </p:sp>
      <p:sp>
        <p:nvSpPr>
          <p:cNvPr id="60" name="等腰三角形 59"/>
          <p:cNvSpPr/>
          <p:nvPr/>
        </p:nvSpPr>
        <p:spPr>
          <a:xfrm rot="16200000" flipH="1">
            <a:off x="6459683" y="3862318"/>
            <a:ext cx="297648" cy="256593"/>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6121984" y="3490284"/>
            <a:ext cx="62542" cy="100066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46355" y="683582"/>
            <a:ext cx="2206053" cy="369332"/>
          </a:xfrm>
          <a:prstGeom prst="rect">
            <a:avLst/>
          </a:prstGeom>
        </p:spPr>
        <p:txBody>
          <a:bodyPr wrap="square">
            <a:spAutoFit/>
          </a:bodyPr>
          <a:lstStyle/>
          <a:p>
            <a:pPr fontAlgn="t"/>
            <a:r>
              <a:rPr lang="en-US" altLang="zh-CN" b="1" dirty="0" smtClean="0">
                <a:solidFill>
                  <a:schemeClr val="bg2">
                    <a:lumMod val="10000"/>
                  </a:schemeClr>
                </a:solidFill>
                <a:latin typeface="方正兰亭粗黑简体" panose="02000000000000000000" pitchFamily="2" charset="-122"/>
                <a:ea typeface="方正兰亭粗黑简体" panose="02000000000000000000" pitchFamily="2" charset="-122"/>
              </a:rPr>
              <a:t>Data Modeler</a:t>
            </a:r>
            <a:r>
              <a:rPr lang="zh-CN" altLang="en-US" b="1" dirty="0" smtClean="0">
                <a:solidFill>
                  <a:schemeClr val="bg2">
                    <a:lumMod val="10000"/>
                  </a:schemeClr>
                </a:solidFill>
                <a:latin typeface="方正兰亭粗黑简体" panose="02000000000000000000" pitchFamily="2" charset="-122"/>
                <a:ea typeface="方正兰亭粗黑简体" panose="02000000000000000000" pitchFamily="2" charset="-122"/>
              </a:rPr>
              <a:t>功能</a:t>
            </a:r>
            <a:endParaRPr lang="en-US" altLang="zh-CN" b="1" dirty="0">
              <a:solidFill>
                <a:schemeClr val="bg2">
                  <a:lumMod val="10000"/>
                </a:schemeClr>
              </a:solidFill>
              <a:latin typeface="方正兰亭粗黑简体" panose="02000000000000000000" pitchFamily="2" charset="-122"/>
              <a:ea typeface="方正兰亭粗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22" presetClass="entr" presetSubtype="8" fill="hold" nodeType="withEffect">
                                  <p:stCondLst>
                                    <p:cond delay="160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wipe(left)">
                                      <p:cBhvr>
                                        <p:cTn id="16" dur="500"/>
                                        <p:tgtEl>
                                          <p:spTgt spid="22">
                                            <p:txEl>
                                              <p:pRg st="0" end="0"/>
                                            </p:txEl>
                                          </p:spTgt>
                                        </p:tgtEl>
                                      </p:cBhvr>
                                    </p:animEffect>
                                  </p:childTnLst>
                                </p:cTn>
                              </p:par>
                              <p:par>
                                <p:cTn id="17" presetID="22" presetClass="entr" presetSubtype="2" fill="hold" nodeType="withEffect">
                                  <p:stCondLst>
                                    <p:cond delay="2000"/>
                                  </p:stCondLst>
                                  <p:childTnLst>
                                    <p:set>
                                      <p:cBhvr>
                                        <p:cTn id="18" dur="1" fill="hold">
                                          <p:stCondLst>
                                            <p:cond delay="0"/>
                                          </p:stCondLst>
                                        </p:cTn>
                                        <p:tgtEl>
                                          <p:spTgt spid="56"/>
                                        </p:tgtEl>
                                        <p:attrNameLst>
                                          <p:attrName>style.visibility</p:attrName>
                                        </p:attrNameLst>
                                      </p:cBhvr>
                                      <p:to>
                                        <p:strVal val="visible"/>
                                      </p:to>
                                    </p:set>
                                    <p:animEffect transition="in" filter="wipe(right)">
                                      <p:cBhvr>
                                        <p:cTn id="19" dur="500"/>
                                        <p:tgtEl>
                                          <p:spTgt spid="56"/>
                                        </p:tgtEl>
                                      </p:cBhvr>
                                    </p:animEffect>
                                  </p:childTnLst>
                                </p:cTn>
                              </p:par>
                              <p:par>
                                <p:cTn id="20" presetID="10" presetClass="entr" presetSubtype="0" fill="hold" grpId="0" nodeType="withEffect">
                                  <p:stCondLst>
                                    <p:cond delay="280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32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22" presetClass="entr" presetSubtype="2" fill="hold" nodeType="withEffect">
                                  <p:stCondLst>
                                    <p:cond delay="3600"/>
                                  </p:stCondLst>
                                  <p:childTnLst>
                                    <p:set>
                                      <p:cBhvr>
                                        <p:cTn id="27" dur="1" fill="hold">
                                          <p:stCondLst>
                                            <p:cond delay="0"/>
                                          </p:stCondLst>
                                        </p:cTn>
                                        <p:tgtEl>
                                          <p:spTgt spid="59">
                                            <p:txEl>
                                              <p:pRg st="0" end="0"/>
                                            </p:txEl>
                                          </p:spTgt>
                                        </p:tgtEl>
                                        <p:attrNameLst>
                                          <p:attrName>style.visibility</p:attrName>
                                        </p:attrNameLst>
                                      </p:cBhvr>
                                      <p:to>
                                        <p:strVal val="visible"/>
                                      </p:to>
                                    </p:set>
                                    <p:animEffect transition="in" filter="wipe(right)">
                                      <p:cBhvr>
                                        <p:cTn id="28" dur="500"/>
                                        <p:tgtEl>
                                          <p:spTgt spid="59">
                                            <p:txEl>
                                              <p:pRg st="0" end="0"/>
                                            </p:txEl>
                                          </p:spTgt>
                                        </p:tgtEl>
                                      </p:cBhvr>
                                    </p:animEffect>
                                  </p:childTnLst>
                                </p:cTn>
                              </p:par>
                              <p:par>
                                <p:cTn id="29" presetID="22" presetClass="entr" presetSubtype="8" fill="hold" nodeType="withEffect">
                                  <p:stCondLst>
                                    <p:cond delay="40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par>
                                <p:cTn id="32" presetID="10" presetClass="entr" presetSubtype="0" fill="hold" grpId="0" nodeType="withEffect">
                                  <p:stCondLst>
                                    <p:cond delay="48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52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22" presetClass="entr" presetSubtype="8" fill="hold" nodeType="withEffect">
                                  <p:stCondLst>
                                    <p:cond delay="560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wipe(left)">
                                      <p:cBhvr>
                                        <p:cTn id="40"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1" grpId="0" animBg="1"/>
      <p:bldP spid="50" grpId="0" animBg="1"/>
      <p:bldP spid="45" grpId="0" animBg="1"/>
      <p:bldP spid="60" grpId="0" animBg="1"/>
      <p:bldP spid="5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1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2019</Words>
  <Application>Microsoft Office PowerPoint</Application>
  <PresentationFormat>自定义</PresentationFormat>
  <Paragraphs>172</Paragraphs>
  <Slides>27</Slides>
  <Notes>27</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微软用户</cp:lastModifiedBy>
  <cp:revision>293</cp:revision>
  <dcterms:created xsi:type="dcterms:W3CDTF">2016-09-27T15:53:00Z</dcterms:created>
  <dcterms:modified xsi:type="dcterms:W3CDTF">2017-11-05T12:13:23Z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