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90" r:id="rId2"/>
    <p:sldId id="319" r:id="rId3"/>
    <p:sldId id="298" r:id="rId4"/>
    <p:sldId id="277" r:id="rId5"/>
    <p:sldId id="301" r:id="rId6"/>
    <p:sldId id="320" r:id="rId7"/>
    <p:sldId id="384" r:id="rId8"/>
    <p:sldId id="353" r:id="rId9"/>
    <p:sldId id="354" r:id="rId10"/>
    <p:sldId id="355" r:id="rId11"/>
    <p:sldId id="356" r:id="rId12"/>
    <p:sldId id="357" r:id="rId13"/>
    <p:sldId id="358" r:id="rId14"/>
    <p:sldId id="359" r:id="rId15"/>
    <p:sldId id="360" r:id="rId16"/>
    <p:sldId id="323" r:id="rId17"/>
    <p:sldId id="349" r:id="rId18"/>
    <p:sldId id="325" r:id="rId19"/>
    <p:sldId id="385" r:id="rId20"/>
    <p:sldId id="362" r:id="rId21"/>
    <p:sldId id="363" r:id="rId22"/>
    <p:sldId id="364" r:id="rId23"/>
    <p:sldId id="365" r:id="rId24"/>
    <p:sldId id="366" r:id="rId25"/>
    <p:sldId id="367" r:id="rId26"/>
    <p:sldId id="368" r:id="rId27"/>
    <p:sldId id="369" r:id="rId28"/>
    <p:sldId id="331" r:id="rId29"/>
    <p:sldId id="370" r:id="rId30"/>
    <p:sldId id="386" r:id="rId31"/>
    <p:sldId id="371" r:id="rId32"/>
    <p:sldId id="372" r:id="rId33"/>
    <p:sldId id="373" r:id="rId34"/>
    <p:sldId id="374" r:id="rId35"/>
    <p:sldId id="375" r:id="rId36"/>
    <p:sldId id="376" r:id="rId37"/>
    <p:sldId id="335" r:id="rId38"/>
    <p:sldId id="352" r:id="rId39"/>
    <p:sldId id="343" r:id="rId40"/>
    <p:sldId id="387" r:id="rId41"/>
    <p:sldId id="344" r:id="rId42"/>
    <p:sldId id="382" r:id="rId43"/>
    <p:sldId id="345" r:id="rId44"/>
    <p:sldId id="346" r:id="rId45"/>
    <p:sldId id="347" r:id="rId46"/>
    <p:sldId id="348" r:id="rId47"/>
    <p:sldId id="333" r:id="rId48"/>
    <p:sldId id="351" r:id="rId49"/>
    <p:sldId id="328" r:id="rId50"/>
    <p:sldId id="388" r:id="rId51"/>
    <p:sldId id="336" r:id="rId52"/>
    <p:sldId id="383" r:id="rId53"/>
    <p:sldId id="337" r:id="rId54"/>
    <p:sldId id="377" r:id="rId55"/>
    <p:sldId id="389" r:id="rId56"/>
    <p:sldId id="378" r:id="rId57"/>
    <p:sldId id="379" r:id="rId58"/>
    <p:sldId id="380" r:id="rId59"/>
    <p:sldId id="381" r:id="rId60"/>
    <p:sldId id="339" r:id="rId61"/>
    <p:sldId id="307" r:id="rId62"/>
    <p:sldId id="342" r:id="rId63"/>
    <p:sldId id="31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75050"/>
    <a:srgbClr val="404040"/>
    <a:srgbClr val="9BC2DF"/>
    <a:srgbClr val="A6CAEE"/>
    <a:srgbClr val="CCCC33"/>
    <a:srgbClr val="FFC885"/>
    <a:srgbClr val="FEE3AD"/>
    <a:srgbClr val="FFFFFF"/>
    <a:srgbClr val="92B5DB"/>
    <a:srgbClr val="A4A3A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220" autoAdjust="0"/>
    <p:restoredTop sz="94312" autoAdjust="0"/>
  </p:normalViewPr>
  <p:slideViewPr>
    <p:cSldViewPr snapToGrid="0" showGuides="1">
      <p:cViewPr varScale="1">
        <p:scale>
          <a:sx n="108" d="100"/>
          <a:sy n="108" d="100"/>
        </p:scale>
        <p:origin x="-936" y="-96"/>
      </p:cViewPr>
      <p:guideLst>
        <p:guide orient="horz" pos="4224"/>
        <p:guide orient="horz" pos="1714"/>
        <p:guide pos="511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49"/>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pPr/>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39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49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60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61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62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7999"/>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pPr/>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pPr/>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emf"/></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image" Target="../media/image48.emf"/></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blog.csdn.net/nic7968/article/details/17241389"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wenku.baidu.com/view/8175afc3195f312b3169a57a.html?from=search" TargetMode="External"/><Relationship Id="rId4" Type="http://schemas.openxmlformats.org/officeDocument/2006/relationships/hyperlink" Target="http://blog.csdn.net/iwuyun/article/details/72876576"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01982" y="2405932"/>
              <a:ext cx="2017486" cy="1323439"/>
            </a:xfrm>
            <a:prstGeom prst="rect">
              <a:avLst/>
            </a:prstGeom>
            <a:noFill/>
          </p:spPr>
          <p:txBody>
            <a:bodyPr wrap="square" rtlCol="0">
              <a:spAutoFit/>
            </a:bodyPr>
            <a:lstStyle/>
            <a:p>
              <a:r>
                <a:rPr lang="en-US" altLang="zh-CN" sz="8000" dirty="0" smtClean="0">
                  <a:solidFill>
                    <a:schemeClr val="bg1"/>
                  </a:solidFill>
                  <a:latin typeface="Agency FB" panose="020B0503020202020204" pitchFamily="34" charset="0"/>
                </a:rPr>
                <a:t>2017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17791" y="3729370"/>
              <a:ext cx="3336615" cy="1015663"/>
            </a:xfrm>
            <a:prstGeom prst="rect">
              <a:avLst/>
            </a:prstGeom>
            <a:noFill/>
          </p:spPr>
          <p:txBody>
            <a:bodyPr wrap="square" rtlCol="0">
              <a:spAutoFit/>
            </a:bodyPr>
            <a:lstStyle/>
            <a:p>
              <a:pPr algn="ctr"/>
              <a:r>
                <a:rPr lang="en-US" altLang="zh-CN" sz="6000" dirty="0" smtClean="0">
                  <a:solidFill>
                    <a:schemeClr val="bg1"/>
                  </a:solidFill>
                  <a:latin typeface="黑体" panose="02010609060101010101" pitchFamily="49" charset="-122"/>
                  <a:ea typeface="黑体" panose="02010609060101010101" pitchFamily="49" charset="-122"/>
                </a:rPr>
                <a:t>UML</a:t>
              </a:r>
              <a:r>
                <a:rPr lang="zh-CN" altLang="en-US" sz="6000" dirty="0" smtClean="0">
                  <a:solidFill>
                    <a:schemeClr val="bg1"/>
                  </a:solidFill>
                  <a:latin typeface="黑体" panose="02010609060101010101" pitchFamily="49" charset="-122"/>
                  <a:ea typeface="黑体" panose="02010609060101010101" pitchFamily="49" charset="-122"/>
                </a:rPr>
                <a:t>的图</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2"/>
          <p:cNvSpPr txBox="1"/>
          <p:nvPr/>
        </p:nvSpPr>
        <p:spPr>
          <a:xfrm>
            <a:off x="2779166" y="5687072"/>
            <a:ext cx="6613864" cy="461665"/>
          </a:xfrm>
          <a:prstGeom prst="rect">
            <a:avLst/>
          </a:prstGeom>
          <a:noFill/>
        </p:spPr>
        <p:txBody>
          <a:bodyPr wrap="square" rtlCol="0">
            <a:spAutoFit/>
          </a:bodyPr>
          <a:lstStyle/>
          <a:p>
            <a:pPr algn="ctr"/>
            <a:r>
              <a:rPr lang="zh-CN" altLang="en-US" sz="2400" dirty="0" smtClean="0">
                <a:latin typeface="黑体" panose="02010609060101010101" pitchFamily="49" charset="-122"/>
                <a:ea typeface="黑体" panose="02010609060101010101" pitchFamily="49" charset="-122"/>
              </a:rPr>
              <a:t>小组成员：金志超 林康 韩佳鑫 胡泽宇 葛鑫志</a:t>
            </a:r>
            <a:endParaRPr lang="zh-CN" altLang="en-US" sz="2400" dirty="0">
              <a:latin typeface="黑体" panose="02010609060101010101" pitchFamily="49" charset="-122"/>
              <a:ea typeface="黑体" panose="02010609060101010101" pitchFamily="49" charset="-122"/>
            </a:endParaRPr>
          </a:p>
        </p:txBody>
      </p:sp>
      <p:pic>
        <p:nvPicPr>
          <p:cNvPr id="1026" name="图片 1" descr="未标题-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2573" y="152371"/>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a:t>
            </a:r>
            <a:endParaRPr lang="zh-CN" altLang="en-US" sz="2800" dirty="0">
              <a:latin typeface="黑体" panose="02010609060101010101" pitchFamily="49" charset="-122"/>
              <a:ea typeface="黑体" panose="02010609060101010101" pitchFamily="49" charset="-122"/>
            </a:endParaRPr>
          </a:p>
        </p:txBody>
      </p:sp>
      <p:sp>
        <p:nvSpPr>
          <p:cNvPr id="24" name="TextBox 23"/>
          <p:cNvSpPr txBox="1"/>
          <p:nvPr/>
        </p:nvSpPr>
        <p:spPr>
          <a:xfrm>
            <a:off x="2980592" y="923192"/>
            <a:ext cx="7411916" cy="4801314"/>
          </a:xfrm>
          <a:prstGeom prst="rect">
            <a:avLst/>
          </a:prstGeom>
          <a:noFill/>
        </p:spPr>
        <p:txBody>
          <a:bodyPr wrap="square" rtlCol="0">
            <a:spAutoFit/>
          </a:bodyPr>
          <a:lstStyle/>
          <a:p>
            <a:r>
              <a:rPr lang="zh-CN" altLang="en-US" dirty="0" smtClean="0"/>
              <a:t>      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en-US" altLang="zh-CN" dirty="0" smtClean="0"/>
          </a:p>
          <a:p>
            <a:r>
              <a:rPr lang="zh-CN" altLang="en-US" dirty="0" smtClean="0"/>
              <a:t>用例在</a:t>
            </a:r>
            <a:r>
              <a:rPr lang="en-US" altLang="zh-CN" dirty="0" smtClean="0"/>
              <a:t>UML</a:t>
            </a:r>
            <a:r>
              <a:rPr lang="zh-CN" altLang="en-US" dirty="0" smtClean="0"/>
              <a:t>通常用一个椭圆图形符号来表示。</a:t>
            </a:r>
            <a:endParaRPr lang="en-US" altLang="zh-CN" dirty="0" smtClean="0"/>
          </a:p>
          <a:p>
            <a:r>
              <a:rPr lang="zh-CN" altLang="en-US" dirty="0" smtClean="0"/>
              <a:t>使用用例在进行系统的需求分析时具有以下一些特点：</a:t>
            </a:r>
            <a:endParaRPr lang="en-US" altLang="zh-CN" dirty="0" smtClean="0"/>
          </a:p>
          <a:p>
            <a:r>
              <a:rPr lang="zh-CN" altLang="en-US" dirty="0" smtClean="0"/>
              <a:t>（</a:t>
            </a:r>
            <a:r>
              <a:rPr lang="en-US" altLang="zh-CN" dirty="0" smtClean="0"/>
              <a:t>1</a:t>
            </a:r>
            <a:r>
              <a:rPr lang="zh-CN" altLang="en-US" dirty="0" smtClean="0"/>
              <a:t>）用例是从系统内部的使用角度描述系统中的信息，即在系统的外部所能看到的系统功能，而不是考虑系统内部对该功能的具体实现方式。</a:t>
            </a:r>
            <a:endParaRPr lang="en-US" altLang="zh-CN" dirty="0" smtClean="0"/>
          </a:p>
          <a:p>
            <a:r>
              <a:rPr lang="zh-CN" altLang="en-US" dirty="0" smtClean="0"/>
              <a:t>（</a:t>
            </a:r>
            <a:r>
              <a:rPr lang="en-US" altLang="zh-CN" dirty="0" smtClean="0"/>
              <a:t>2</a:t>
            </a:r>
            <a:r>
              <a:rPr lang="zh-CN" altLang="en-US" dirty="0" smtClean="0"/>
              <a:t>）用例描述了用户提出的一些可见需求，对应一个具体的用户目标。使用用力可以促进与对象的沟通，正确地理解需求，同时也可以用来划分系统与外部实体的界限，是面向对象分析与设计的起点，是类、对象、操作的来源</a:t>
            </a:r>
            <a:endParaRPr lang="en-US" altLang="zh-CN" dirty="0" smtClean="0"/>
          </a:p>
          <a:p>
            <a:r>
              <a:rPr lang="zh-CN" altLang="en-US" dirty="0" smtClean="0"/>
              <a:t>（</a:t>
            </a:r>
            <a:r>
              <a:rPr lang="en-US" altLang="zh-CN" dirty="0" smtClean="0"/>
              <a:t>3</a:t>
            </a:r>
            <a:r>
              <a:rPr lang="zh-CN" altLang="en-US" dirty="0" smtClean="0"/>
              <a:t>）用例通常由某个参与者来执行。</a:t>
            </a:r>
            <a:endParaRPr lang="en-US" altLang="zh-CN" dirty="0" smtClean="0"/>
          </a:p>
          <a:p>
            <a:r>
              <a:rPr lang="zh-CN" altLang="en-US" dirty="0" smtClean="0"/>
              <a:t>（</a:t>
            </a:r>
            <a:r>
              <a:rPr lang="en-US" altLang="zh-CN" dirty="0" smtClean="0"/>
              <a:t>4</a:t>
            </a:r>
            <a:r>
              <a:rPr lang="zh-CN" altLang="en-US" dirty="0" smtClean="0"/>
              <a:t>）用例把执行结果反馈给参与者。</a:t>
            </a:r>
            <a:endParaRPr lang="en-US" altLang="zh-CN" dirty="0" smtClean="0"/>
          </a:p>
          <a:p>
            <a:r>
              <a:rPr lang="zh-CN" altLang="en-US" dirty="0" smtClean="0"/>
              <a:t>（</a:t>
            </a:r>
            <a:r>
              <a:rPr lang="en-US" altLang="zh-CN" dirty="0" smtClean="0"/>
              <a:t>5</a:t>
            </a:r>
            <a:r>
              <a:rPr lang="zh-CN" altLang="en-US" dirty="0" smtClean="0"/>
              <a:t>）用例在功能上具有完整性，即它从参与者接受输入，产生的结果最终在输出给参与者</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1830997" y="2173166"/>
            <a:ext cx="878669" cy="80742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45245"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表示参与者与用例之间的通信，任何一方都可发送或接受消息。</a:t>
            </a:r>
            <a:endParaRPr lang="en-US" altLang="zh-CN" dirty="0"/>
          </a:p>
        </p:txBody>
      </p:sp>
      <p:sp>
        <p:nvSpPr>
          <p:cNvPr id="10" name="文本框 9"/>
          <p:cNvSpPr txBox="1"/>
          <p:nvPr/>
        </p:nvSpPr>
        <p:spPr>
          <a:xfrm>
            <a:off x="602232" y="4344701"/>
            <a:ext cx="2156225" cy="369332"/>
          </a:xfrm>
          <a:prstGeom prst="rect">
            <a:avLst/>
          </a:prstGeom>
          <a:noFill/>
        </p:spPr>
        <p:txBody>
          <a:bodyPr wrap="square" rtlCol="0">
            <a:spAutoFit/>
          </a:bodyPr>
          <a:lstStyle>
            <a:defPPr>
              <a:defRPr lang="zh-CN"/>
            </a:defPPr>
          </a:lstStyle>
          <a:p>
            <a:r>
              <a:rPr lang="zh-CN" altLang="en-US" b="1" dirty="0"/>
              <a:t>关联</a:t>
            </a:r>
            <a:r>
              <a:rPr lang="en-US" altLang="zh-CN" b="1" dirty="0"/>
              <a:t>(Association)</a:t>
            </a:r>
            <a:endParaRPr lang="zh-CN" altLang="en-US" dirty="0"/>
          </a:p>
        </p:txBody>
      </p:sp>
      <p:cxnSp>
        <p:nvCxnSpPr>
          <p:cNvPr id="12" name="直接连接符 11"/>
          <p:cNvCxnSpPr/>
          <p:nvPr/>
        </p:nvCxnSpPr>
        <p:spPr>
          <a:xfrm>
            <a:off x="3552304"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75392" y="4717575"/>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就是通常理解的继承关系，子用例和父用例相似，但表现出更特别的行为；</a:t>
            </a:r>
            <a:endParaRPr lang="en-US" altLang="zh-CN" dirty="0"/>
          </a:p>
        </p:txBody>
      </p:sp>
      <p:sp>
        <p:nvSpPr>
          <p:cNvPr id="30" name="文本框 29"/>
          <p:cNvSpPr txBox="1"/>
          <p:nvPr/>
        </p:nvSpPr>
        <p:spPr>
          <a:xfrm>
            <a:off x="4144700" y="4364619"/>
            <a:ext cx="2043804" cy="369332"/>
          </a:xfrm>
          <a:prstGeom prst="rect">
            <a:avLst/>
          </a:prstGeom>
          <a:noFill/>
        </p:spPr>
        <p:txBody>
          <a:bodyPr wrap="square" rtlCol="0">
            <a:spAutoFit/>
          </a:bodyPr>
          <a:lstStyle>
            <a:defPPr>
              <a:defRPr lang="zh-CN"/>
            </a:defPPr>
          </a:lstStyle>
          <a:p>
            <a:r>
              <a:rPr lang="zh-CN" altLang="en-US" b="1" dirty="0"/>
              <a:t>泛化</a:t>
            </a:r>
            <a:r>
              <a:rPr lang="en-US" altLang="zh-CN" b="1" dirty="0"/>
              <a:t>(Inheritance)</a:t>
            </a:r>
            <a:endParaRPr lang="zh-CN" altLang="en-US" dirty="0"/>
          </a:p>
        </p:txBody>
      </p:sp>
      <p:sp>
        <p:nvSpPr>
          <p:cNvPr id="32" name="文本框 31"/>
          <p:cNvSpPr txBox="1"/>
          <p:nvPr/>
        </p:nvSpPr>
        <p:spPr>
          <a:xfrm>
            <a:off x="6856077" y="4691198"/>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包含关系用来把一个较复杂用例所表示的功能分解成较小的步骤；</a:t>
            </a:r>
            <a:endParaRPr lang="en-US" altLang="zh-CN" dirty="0"/>
          </a:p>
        </p:txBody>
      </p:sp>
      <p:sp>
        <p:nvSpPr>
          <p:cNvPr id="33" name="文本框 32"/>
          <p:cNvSpPr txBox="1"/>
          <p:nvPr/>
        </p:nvSpPr>
        <p:spPr>
          <a:xfrm>
            <a:off x="7139022" y="4285488"/>
            <a:ext cx="2051117" cy="369332"/>
          </a:xfrm>
          <a:prstGeom prst="rect">
            <a:avLst/>
          </a:prstGeom>
          <a:noFill/>
        </p:spPr>
        <p:txBody>
          <a:bodyPr wrap="square" rtlCol="0">
            <a:spAutoFit/>
          </a:bodyPr>
          <a:lstStyle>
            <a:defPPr>
              <a:defRPr lang="zh-CN"/>
            </a:defPPr>
          </a:lstStyle>
          <a:p>
            <a:r>
              <a:rPr lang="zh-CN" altLang="en-US" b="1" dirty="0"/>
              <a:t>包含</a:t>
            </a:r>
            <a:r>
              <a:rPr lang="en-US" altLang="zh-CN" b="1" dirty="0"/>
              <a:t>(Include)</a:t>
            </a:r>
            <a:endParaRPr lang="zh-CN" altLang="en-US" dirty="0"/>
          </a:p>
        </p:txBody>
      </p:sp>
      <p:cxnSp>
        <p:nvCxnSpPr>
          <p:cNvPr id="48" name="直接连接符 47"/>
          <p:cNvCxnSpPr/>
          <p:nvPr/>
        </p:nvCxnSpPr>
        <p:spPr>
          <a:xfrm flipH="1">
            <a:off x="6614327" y="4743532"/>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用例之间可视化表示</a:t>
            </a:r>
            <a:endParaRPr lang="zh-CN" altLang="en-US" sz="2800" dirty="0">
              <a:latin typeface="黑体" panose="02010609060101010101" pitchFamily="49" charset="-122"/>
              <a:ea typeface="黑体" panose="02010609060101010101" pitchFamily="49" charset="-122"/>
            </a:endParaRPr>
          </a:p>
        </p:txBody>
      </p:sp>
      <p:pic>
        <p:nvPicPr>
          <p:cNvPr id="17" name="图片 16"/>
          <p:cNvPicPr/>
          <p:nvPr/>
        </p:nvPicPr>
        <p:blipFill>
          <a:blip r:embed="rId3"/>
          <a:stretch>
            <a:fillRect/>
          </a:stretch>
        </p:blipFill>
        <p:spPr>
          <a:xfrm>
            <a:off x="624613" y="3519509"/>
            <a:ext cx="1671848" cy="771678"/>
          </a:xfrm>
          <a:prstGeom prst="rect">
            <a:avLst/>
          </a:prstGeom>
        </p:spPr>
      </p:pic>
      <p:pic>
        <p:nvPicPr>
          <p:cNvPr id="18" name="图片 17"/>
          <p:cNvPicPr/>
          <p:nvPr/>
        </p:nvPicPr>
        <p:blipFill>
          <a:blip r:embed="rId4"/>
          <a:stretch>
            <a:fillRect/>
          </a:stretch>
        </p:blipFill>
        <p:spPr>
          <a:xfrm>
            <a:off x="3903785" y="3217985"/>
            <a:ext cx="2540977" cy="1111736"/>
          </a:xfrm>
          <a:prstGeom prst="rect">
            <a:avLst/>
          </a:prstGeom>
        </p:spPr>
      </p:pic>
      <p:pic>
        <p:nvPicPr>
          <p:cNvPr id="19" name="图片 18"/>
          <p:cNvPicPr/>
          <p:nvPr/>
        </p:nvPicPr>
        <p:blipFill>
          <a:blip r:embed="rId5"/>
          <a:stretch>
            <a:fillRect/>
          </a:stretch>
        </p:blipFill>
        <p:spPr>
          <a:xfrm>
            <a:off x="7202591" y="2904628"/>
            <a:ext cx="2041626" cy="1401414"/>
          </a:xfrm>
          <a:prstGeom prst="rect">
            <a:avLst/>
          </a:prstGeom>
        </p:spPr>
      </p:pic>
      <p:graphicFrame>
        <p:nvGraphicFramePr>
          <p:cNvPr id="15" name="表格 14"/>
          <p:cNvGraphicFramePr>
            <a:graphicFrameLocks noGrp="1"/>
          </p:cNvGraphicFramePr>
          <p:nvPr/>
        </p:nvGraphicFramePr>
        <p:xfrm>
          <a:off x="945954" y="764849"/>
          <a:ext cx="10515600" cy="1828800"/>
        </p:xfrm>
        <a:graphic>
          <a:graphicData uri="http://schemas.openxmlformats.org/drawingml/2006/table">
            <a:tbl>
              <a:tblPr/>
              <a:tblGrid>
                <a:gridCol w="3505200"/>
                <a:gridCol w="3505200"/>
                <a:gridCol w="3505200"/>
              </a:tblGrid>
              <a:tr h="0">
                <a:tc>
                  <a:txBody>
                    <a:bodyPr/>
                    <a:lstStyle/>
                    <a:p>
                      <a:r>
                        <a:rPr lang="zh-CN" altLang="en-US" dirty="0"/>
                        <a:t>关系类型</a:t>
                      </a:r>
                    </a:p>
                  </a:txBody>
                  <a:tcPr anchor="ctr">
                    <a:lnL>
                      <a:noFill/>
                    </a:lnL>
                    <a:lnR>
                      <a:noFill/>
                    </a:lnR>
                    <a:lnT>
                      <a:noFill/>
                    </a:lnT>
                    <a:lnB>
                      <a:noFill/>
                    </a:lnB>
                  </a:tcPr>
                </a:tc>
                <a:tc>
                  <a:txBody>
                    <a:bodyPr/>
                    <a:lstStyle/>
                    <a:p>
                      <a:r>
                        <a:rPr lang="zh-CN" altLang="en-US"/>
                        <a:t>说明</a:t>
                      </a:r>
                    </a:p>
                  </a:txBody>
                  <a:tcPr anchor="ctr">
                    <a:lnL>
                      <a:noFill/>
                    </a:lnL>
                    <a:lnR>
                      <a:noFill/>
                    </a:lnR>
                    <a:lnT>
                      <a:noFill/>
                    </a:lnT>
                    <a:lnB>
                      <a:noFill/>
                    </a:lnB>
                  </a:tcPr>
                </a:tc>
                <a:tc>
                  <a:txBody>
                    <a:bodyPr/>
                    <a:lstStyle/>
                    <a:p>
                      <a:r>
                        <a:rPr lang="zh-CN" altLang="en-US" dirty="0"/>
                        <a:t>表示符号</a:t>
                      </a:r>
                    </a:p>
                  </a:txBody>
                  <a:tcPr anchor="ctr">
                    <a:lnL>
                      <a:noFill/>
                    </a:lnL>
                    <a:lnR>
                      <a:noFill/>
                    </a:lnR>
                    <a:lnT>
                      <a:noFill/>
                    </a:lnT>
                    <a:lnB>
                      <a:noFill/>
                    </a:lnB>
                  </a:tcPr>
                </a:tc>
              </a:tr>
              <a:tr h="0">
                <a:tc>
                  <a:txBody>
                    <a:bodyPr/>
                    <a:lstStyle/>
                    <a:p>
                      <a:r>
                        <a:rPr lang="zh-CN" altLang="en-US" dirty="0"/>
                        <a:t>关联</a:t>
                      </a:r>
                    </a:p>
                  </a:txBody>
                  <a:tcPr anchor="ctr">
                    <a:lnL>
                      <a:noFill/>
                    </a:lnL>
                    <a:lnR>
                      <a:noFill/>
                    </a:lnR>
                    <a:lnT>
                      <a:noFill/>
                    </a:lnT>
                    <a:lnB>
                      <a:noFill/>
                    </a:lnB>
                  </a:tcPr>
                </a:tc>
                <a:tc>
                  <a:txBody>
                    <a:bodyPr/>
                    <a:lstStyle/>
                    <a:p>
                      <a:r>
                        <a:rPr lang="zh-CN" altLang="en-US"/>
                        <a:t>参与者与用例间的关系</a:t>
                      </a:r>
                    </a:p>
                  </a:txBody>
                  <a:tcPr anchor="ctr">
                    <a:lnL>
                      <a:noFill/>
                    </a:lnL>
                    <a:lnR>
                      <a:noFill/>
                    </a:lnR>
                    <a:lnT>
                      <a:noFill/>
                    </a:lnT>
                    <a:lnB>
                      <a:noFill/>
                    </a:lnB>
                  </a:tcPr>
                </a:tc>
                <a:tc>
                  <a:txBody>
                    <a:bodyPr/>
                    <a:lstStyle/>
                    <a:p>
                      <a:endParaRPr lang="zh-CN" altLang="en-US" dirty="0"/>
                    </a:p>
                  </a:txBody>
                  <a:tcPr anchor="ctr">
                    <a:lnL>
                      <a:noFill/>
                    </a:lnL>
                    <a:lnR>
                      <a:noFill/>
                    </a:lnR>
                    <a:lnT>
                      <a:noFill/>
                    </a:lnT>
                    <a:lnB>
                      <a:noFill/>
                    </a:lnB>
                  </a:tcPr>
                </a:tc>
              </a:tr>
              <a:tr h="0">
                <a:tc>
                  <a:txBody>
                    <a:bodyPr/>
                    <a:lstStyle/>
                    <a:p>
                      <a:r>
                        <a:rPr lang="zh-CN" altLang="en-US" dirty="0"/>
                        <a:t>泛化</a:t>
                      </a:r>
                    </a:p>
                  </a:txBody>
                  <a:tcPr anchor="ctr">
                    <a:lnL>
                      <a:noFill/>
                    </a:lnL>
                    <a:lnR>
                      <a:noFill/>
                    </a:lnR>
                    <a:lnT>
                      <a:noFill/>
                    </a:lnT>
                    <a:lnB>
                      <a:noFill/>
                    </a:lnB>
                  </a:tcPr>
                </a:tc>
                <a:tc>
                  <a:txBody>
                    <a:bodyPr/>
                    <a:lstStyle/>
                    <a:p>
                      <a:r>
                        <a:rPr lang="zh-CN" altLang="en-US" dirty="0"/>
                        <a:t>参与者之间或用例之间的关系</a:t>
                      </a:r>
                    </a:p>
                  </a:txBody>
                  <a:tcPr anchor="ctr">
                    <a:lnL>
                      <a:noFill/>
                    </a:lnL>
                    <a:lnR>
                      <a:noFill/>
                    </a:lnR>
                    <a:lnT>
                      <a:noFill/>
                    </a:lnT>
                    <a:lnB>
                      <a:noFill/>
                    </a:lnB>
                  </a:tcPr>
                </a:tc>
                <a:tc>
                  <a:txBody>
                    <a:bodyPr/>
                    <a:lstStyle/>
                    <a:p>
                      <a:endParaRPr lang="zh-CN" altLang="en-US"/>
                    </a:p>
                  </a:txBody>
                  <a:tcPr anchor="ctr">
                    <a:lnL>
                      <a:noFill/>
                    </a:lnL>
                    <a:lnR>
                      <a:noFill/>
                    </a:lnR>
                    <a:lnT>
                      <a:noFill/>
                    </a:lnT>
                    <a:lnB>
                      <a:noFill/>
                    </a:lnB>
                  </a:tcPr>
                </a:tc>
              </a:tr>
              <a:tr h="0">
                <a:tc>
                  <a:txBody>
                    <a:bodyPr/>
                    <a:lstStyle/>
                    <a:p>
                      <a:r>
                        <a:rPr lang="zh-CN" altLang="en-US" dirty="0"/>
                        <a:t>包含</a:t>
                      </a:r>
                    </a:p>
                  </a:txBody>
                  <a:tcPr anchor="ctr">
                    <a:lnL>
                      <a:noFill/>
                    </a:lnL>
                    <a:lnR>
                      <a:noFill/>
                    </a:lnR>
                    <a:lnT>
                      <a:noFill/>
                    </a:lnT>
                    <a:lnB>
                      <a:noFill/>
                    </a:lnB>
                  </a:tcPr>
                </a:tc>
                <a:tc>
                  <a:txBody>
                    <a:bodyPr/>
                    <a:lstStyle/>
                    <a:p>
                      <a:r>
                        <a:rPr lang="zh-CN" altLang="en-US"/>
                        <a:t>用例之间的关系</a:t>
                      </a:r>
                    </a:p>
                  </a:txBody>
                  <a:tcPr anchor="ctr">
                    <a:lnL>
                      <a:noFill/>
                    </a:lnL>
                    <a:lnR>
                      <a:noFill/>
                    </a:lnR>
                    <a:lnT>
                      <a:noFill/>
                    </a:lnT>
                    <a:lnB>
                      <a:noFill/>
                    </a:lnB>
                  </a:tcPr>
                </a:tc>
                <a:tc>
                  <a:txBody>
                    <a:bodyPr/>
                    <a:lstStyle/>
                    <a:p>
                      <a:endParaRPr lang="zh-CN" altLang="en-US"/>
                    </a:p>
                  </a:txBody>
                  <a:tcPr anchor="ctr">
                    <a:lnL>
                      <a:noFill/>
                    </a:lnL>
                    <a:lnR>
                      <a:noFill/>
                    </a:lnR>
                    <a:lnT>
                      <a:noFill/>
                    </a:lnT>
                    <a:lnB>
                      <a:noFill/>
                    </a:lnB>
                  </a:tcPr>
                </a:tc>
              </a:tr>
              <a:tr h="0">
                <a:tc>
                  <a:txBody>
                    <a:bodyPr/>
                    <a:lstStyle/>
                    <a:p>
                      <a:r>
                        <a:rPr lang="zh-CN" altLang="en-US" dirty="0"/>
                        <a:t>扩展</a:t>
                      </a:r>
                    </a:p>
                  </a:txBody>
                  <a:tcPr anchor="ctr">
                    <a:lnL>
                      <a:noFill/>
                    </a:lnL>
                    <a:lnR>
                      <a:noFill/>
                    </a:lnR>
                    <a:lnT>
                      <a:noFill/>
                    </a:lnT>
                    <a:lnB>
                      <a:noFill/>
                    </a:lnB>
                  </a:tcPr>
                </a:tc>
                <a:tc>
                  <a:txBody>
                    <a:bodyPr/>
                    <a:lstStyle/>
                    <a:p>
                      <a:r>
                        <a:rPr lang="zh-CN" altLang="en-US" dirty="0"/>
                        <a:t>用例之间的关系</a:t>
                      </a:r>
                    </a:p>
                  </a:txBody>
                  <a:tcPr anchor="ctr">
                    <a:lnL>
                      <a:noFill/>
                    </a:lnL>
                    <a:lnR>
                      <a:noFill/>
                    </a:lnR>
                    <a:lnT>
                      <a:noFill/>
                    </a:lnT>
                    <a:lnB>
                      <a:noFill/>
                    </a:lnB>
                  </a:tcPr>
                </a:tc>
                <a:tc>
                  <a:txBody>
                    <a:bodyPr/>
                    <a:lstStyle/>
                    <a:p>
                      <a:endParaRPr lang="zh-CN" altLang="en-US" dirty="0"/>
                    </a:p>
                  </a:txBody>
                  <a:tcPr anchor="ctr">
                    <a:lnL>
                      <a:noFill/>
                    </a:lnL>
                    <a:lnR>
                      <a:noFill/>
                    </a:lnR>
                    <a:lnT>
                      <a:noFill/>
                    </a:lnT>
                    <a:lnB>
                      <a:noFill/>
                    </a:lnB>
                  </a:tcPr>
                </a:tc>
              </a:tr>
            </a:tbl>
          </a:graphicData>
        </a:graphic>
      </p:graphicFrame>
      <p:pic>
        <p:nvPicPr>
          <p:cNvPr id="16" name="Picture 6" descr="http://hi.csdn.net/attachment/201104/28/0_13039758665KY7.gif"/>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990603" y="1218603"/>
            <a:ext cx="1057275" cy="209550"/>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7" descr="http://hi.csdn.net/attachment/201104/28/0_13039758712wU5.gif"/>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8019178" y="1553836"/>
            <a:ext cx="1047750" cy="200025"/>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8" descr="http://hi.csdn.net/attachment/201104/28/0_1303975880lTR8.gif"/>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8019178" y="1884428"/>
            <a:ext cx="1028700" cy="295275"/>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9" descr="http://hi.csdn.net/attachment/201104/28/0_1303975885JDRi.gif"/>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8019178" y="2273652"/>
            <a:ext cx="1057275" cy="32385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3" name="直接连接符 22"/>
          <p:cNvCxnSpPr/>
          <p:nvPr/>
        </p:nvCxnSpPr>
        <p:spPr>
          <a:xfrm flipH="1">
            <a:off x="9571477" y="46321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4" name="文本框 8"/>
          <p:cNvSpPr txBox="1"/>
          <p:nvPr/>
        </p:nvSpPr>
        <p:spPr>
          <a:xfrm>
            <a:off x="9510101" y="4746883"/>
            <a:ext cx="2681899" cy="682238"/>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与泛化关系类似，基本用例的一个拓展点被激活，子用例才会被执行。</a:t>
            </a:r>
            <a:endParaRPr lang="en-US" altLang="zh-CN" dirty="0"/>
          </a:p>
        </p:txBody>
      </p:sp>
      <p:sp>
        <p:nvSpPr>
          <p:cNvPr id="25" name="文本框 9"/>
          <p:cNvSpPr txBox="1"/>
          <p:nvPr/>
        </p:nvSpPr>
        <p:spPr>
          <a:xfrm>
            <a:off x="9767088" y="4338840"/>
            <a:ext cx="2156225" cy="369332"/>
          </a:xfrm>
          <a:prstGeom prst="rect">
            <a:avLst/>
          </a:prstGeom>
          <a:noFill/>
        </p:spPr>
        <p:txBody>
          <a:bodyPr wrap="square" rtlCol="0">
            <a:spAutoFit/>
          </a:bodyPr>
          <a:lstStyle>
            <a:defPPr>
              <a:defRPr lang="zh-CN"/>
            </a:defPPr>
          </a:lstStyle>
          <a:p>
            <a:r>
              <a:rPr lang="zh-CN" altLang="en-US" b="1" dirty="0" smtClean="0"/>
              <a:t>拓展</a:t>
            </a:r>
            <a:r>
              <a:rPr lang="en-US" altLang="zh-CN" b="1" dirty="0" smtClean="0"/>
              <a:t>(Extend)</a:t>
            </a:r>
            <a:endParaRPr lang="zh-CN" altLang="en-US" dirty="0"/>
          </a:p>
        </p:txBody>
      </p:sp>
      <p:pic>
        <p:nvPicPr>
          <p:cNvPr id="66561" name="Picture 1" descr="d:\Documents\Tencent Files\649211130\Image\C2C\G`2O{]UOGH0~3EF543Q%F$8.png"/>
          <p:cNvPicPr>
            <a:picLocks noChangeAspect="1" noChangeArrowheads="1"/>
          </p:cNvPicPr>
          <p:nvPr/>
        </p:nvPicPr>
        <p:blipFill>
          <a:blip r:embed="rId10"/>
          <a:srcRect/>
          <a:stretch>
            <a:fillRect/>
          </a:stretch>
        </p:blipFill>
        <p:spPr bwMode="auto">
          <a:xfrm>
            <a:off x="9425354" y="3138854"/>
            <a:ext cx="2581275" cy="84772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b="1" dirty="0" smtClean="0"/>
              <a:t>关联</a:t>
            </a:r>
            <a:endParaRPr lang="zh-CN" altLang="en-US" sz="2800" dirty="0">
              <a:latin typeface="黑体" panose="02010609060101010101" pitchFamily="49" charset="-122"/>
              <a:ea typeface="黑体" panose="02010609060101010101" pitchFamily="49" charset="-122"/>
            </a:endParaRPr>
          </a:p>
        </p:txBody>
      </p:sp>
      <p:pic>
        <p:nvPicPr>
          <p:cNvPr id="8" name="图片 7"/>
          <p:cNvPicPr/>
          <p:nvPr/>
        </p:nvPicPr>
        <p:blipFill>
          <a:blip r:embed="rId3"/>
          <a:stretch>
            <a:fillRect/>
          </a:stretch>
        </p:blipFill>
        <p:spPr>
          <a:xfrm>
            <a:off x="641445" y="2224585"/>
            <a:ext cx="1997916" cy="1591817"/>
          </a:xfrm>
          <a:prstGeom prst="rect">
            <a:avLst/>
          </a:prstGeom>
        </p:spPr>
      </p:pic>
      <p:sp>
        <p:nvSpPr>
          <p:cNvPr id="9" name="TextBox 8"/>
          <p:cNvSpPr txBox="1"/>
          <p:nvPr/>
        </p:nvSpPr>
        <p:spPr>
          <a:xfrm>
            <a:off x="3048831" y="2178786"/>
            <a:ext cx="7411916" cy="1200329"/>
          </a:xfrm>
          <a:prstGeom prst="rect">
            <a:avLst/>
          </a:prstGeom>
          <a:noFill/>
        </p:spPr>
        <p:txBody>
          <a:bodyPr wrap="square" rtlCol="0">
            <a:spAutoFit/>
          </a:bodyPr>
          <a:lstStyle/>
          <a:p>
            <a:r>
              <a:rPr lang="zh-CN" altLang="en-US" dirty="0" smtClean="0"/>
              <a:t>关联指明一个对象与另一个对象间的关系。这种关系比依赖更强、不存在依赖关系的偶然性、关系也不是临时性的，一般是长期性的，而且双方的关系一般是平等的、关联可以是单向、双向的。</a:t>
            </a:r>
            <a:endParaRPr lang="en-US" altLang="zh-CN" dirty="0" smtClean="0"/>
          </a:p>
          <a:p>
            <a:r>
              <a:rPr lang="zh-CN" altLang="en-US" dirty="0" smtClean="0"/>
              <a:t>在</a:t>
            </a:r>
            <a:r>
              <a:rPr lang="en-US" altLang="zh-CN" dirty="0" smtClean="0"/>
              <a:t>UML</a:t>
            </a:r>
            <a:r>
              <a:rPr lang="zh-CN" altLang="en-US" dirty="0" smtClean="0"/>
              <a:t>中关联用一条实线表示，他可能有方向，可以在线上放标记。</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包含</a:t>
            </a:r>
            <a:endParaRPr lang="zh-CN" altLang="en-US" sz="2800" dirty="0">
              <a:latin typeface="黑体" panose="02010609060101010101" pitchFamily="49" charset="-122"/>
              <a:ea typeface="黑体" panose="02010609060101010101" pitchFamily="49" charset="-122"/>
            </a:endParaRPr>
          </a:p>
        </p:txBody>
      </p:sp>
      <p:sp>
        <p:nvSpPr>
          <p:cNvPr id="24" name="TextBox 23"/>
          <p:cNvSpPr txBox="1"/>
          <p:nvPr/>
        </p:nvSpPr>
        <p:spPr>
          <a:xfrm>
            <a:off x="2844115" y="2438094"/>
            <a:ext cx="7411916" cy="1200329"/>
          </a:xfrm>
          <a:prstGeom prst="rect">
            <a:avLst/>
          </a:prstGeom>
          <a:noFill/>
        </p:spPr>
        <p:txBody>
          <a:bodyPr wrap="square" rtlCol="0">
            <a:spAutoFit/>
          </a:bodyPr>
          <a:lstStyle/>
          <a:p>
            <a:r>
              <a:rPr lang="zh-CN" altLang="en-US" dirty="0" smtClean="0"/>
              <a:t>      包含关系指的是两个用例之间的关系，其中一个用例的行为包含另一个用例的行为。</a:t>
            </a:r>
            <a:endParaRPr lang="en-US" altLang="zh-CN" dirty="0" smtClean="0"/>
          </a:p>
          <a:p>
            <a:r>
              <a:rPr lang="en-US" altLang="zh-CN" dirty="0" smtClean="0"/>
              <a:t>     </a:t>
            </a:r>
            <a:r>
              <a:rPr lang="zh-CN" altLang="en-US" dirty="0" smtClean="0"/>
              <a:t>在</a:t>
            </a:r>
            <a:r>
              <a:rPr lang="en-US" altLang="zh-CN" dirty="0" smtClean="0"/>
              <a:t>UML</a:t>
            </a:r>
            <a:r>
              <a:rPr lang="zh-CN" altLang="en-US" dirty="0" smtClean="0"/>
              <a:t>中，使用带虚线箭头表示，并在线上标有</a:t>
            </a:r>
            <a:r>
              <a:rPr lang="en-US" altLang="zh-CN" dirty="0" smtClean="0"/>
              <a:t>&lt;&lt;include&gt;&gt;</a:t>
            </a:r>
          </a:p>
          <a:p>
            <a:r>
              <a:rPr lang="en-US" altLang="zh-CN" dirty="0" smtClean="0"/>
              <a:t>     </a:t>
            </a:r>
            <a:r>
              <a:rPr lang="zh-CN" altLang="en-US" dirty="0" smtClean="0"/>
              <a:t>箭头方向是从基本用例到包含用例，基本用例是依赖于包含用例。</a:t>
            </a:r>
            <a:endParaRPr lang="zh-CN" altLang="en-US" dirty="0"/>
          </a:p>
        </p:txBody>
      </p:sp>
      <p:pic>
        <p:nvPicPr>
          <p:cNvPr id="7" name="图片 6"/>
          <p:cNvPicPr/>
          <p:nvPr/>
        </p:nvPicPr>
        <p:blipFill>
          <a:blip r:embed="rId3"/>
          <a:stretch>
            <a:fillRect/>
          </a:stretch>
        </p:blipFill>
        <p:spPr>
          <a:xfrm>
            <a:off x="573191" y="2535351"/>
            <a:ext cx="2224600" cy="172275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拓展</a:t>
            </a:r>
            <a:endParaRPr lang="zh-CN" altLang="en-US" sz="2800" dirty="0">
              <a:latin typeface="黑体" panose="02010609060101010101" pitchFamily="49" charset="-122"/>
              <a:ea typeface="黑体" panose="02010609060101010101" pitchFamily="49" charset="-122"/>
            </a:endParaRPr>
          </a:p>
        </p:txBody>
      </p:sp>
      <p:sp>
        <p:nvSpPr>
          <p:cNvPr id="24" name="TextBox 23"/>
          <p:cNvSpPr txBox="1"/>
          <p:nvPr/>
        </p:nvSpPr>
        <p:spPr>
          <a:xfrm>
            <a:off x="2980592" y="923192"/>
            <a:ext cx="7411916" cy="3139321"/>
          </a:xfrm>
          <a:prstGeom prst="rect">
            <a:avLst/>
          </a:prstGeom>
          <a:noFill/>
        </p:spPr>
        <p:txBody>
          <a:bodyPr wrap="square" rtlCol="0">
            <a:spAutoFit/>
          </a:bodyPr>
          <a:lstStyle/>
          <a:p>
            <a:r>
              <a:rPr lang="zh-CN" altLang="en-US" dirty="0" smtClean="0"/>
              <a:t>      拓展关系的基本含义与泛华关系类似。</a:t>
            </a:r>
            <a:r>
              <a:rPr lang="en-US" altLang="zh-CN" dirty="0" smtClean="0"/>
              <a:t>Extend</a:t>
            </a:r>
            <a:r>
              <a:rPr lang="zh-CN" altLang="en-US" dirty="0" smtClean="0"/>
              <a:t>用例存在一个拓展点，只有当拓展点被激活时，子用例才会被执行。拓展关系是从拓展用例到基本用例的关系，它说明拓展用例定义的行为如何插入到基本用例定义的行为中。拓展用例并不在基本用例中显示。</a:t>
            </a:r>
            <a:endParaRPr lang="en-US" altLang="zh-CN" dirty="0" smtClean="0"/>
          </a:p>
          <a:p>
            <a:r>
              <a:rPr lang="zh-CN" altLang="en-US" dirty="0" smtClean="0"/>
              <a:t>      以下几种情况可以使用拓展用例：</a:t>
            </a:r>
            <a:endParaRPr lang="en-US" altLang="zh-CN" dirty="0" smtClean="0"/>
          </a:p>
          <a:p>
            <a:r>
              <a:rPr lang="zh-CN" altLang="en-US" dirty="0" smtClean="0"/>
              <a:t>（</a:t>
            </a:r>
            <a:r>
              <a:rPr lang="en-US" altLang="zh-CN" dirty="0" smtClean="0"/>
              <a:t>1</a:t>
            </a:r>
            <a:r>
              <a:rPr lang="zh-CN" altLang="en-US" dirty="0" smtClean="0"/>
              <a:t>）表明用例的某一部分是可选的系统行为</a:t>
            </a:r>
            <a:endParaRPr lang="en-US" altLang="zh-CN" dirty="0" smtClean="0"/>
          </a:p>
          <a:p>
            <a:r>
              <a:rPr lang="zh-CN" altLang="en-US" dirty="0" smtClean="0"/>
              <a:t>（</a:t>
            </a:r>
            <a:r>
              <a:rPr lang="en-US" altLang="zh-CN" dirty="0" smtClean="0"/>
              <a:t>2</a:t>
            </a:r>
            <a:r>
              <a:rPr lang="zh-CN" altLang="en-US" dirty="0" smtClean="0"/>
              <a:t>）表明只在特定条件下才执行的分支</a:t>
            </a:r>
            <a:endParaRPr lang="en-US" altLang="zh-CN" dirty="0" smtClean="0"/>
          </a:p>
          <a:p>
            <a:r>
              <a:rPr lang="zh-CN" altLang="en-US" dirty="0" smtClean="0"/>
              <a:t>（</a:t>
            </a:r>
            <a:r>
              <a:rPr lang="en-US" altLang="zh-CN" dirty="0" smtClean="0"/>
              <a:t>3</a:t>
            </a:r>
            <a:r>
              <a:rPr lang="zh-CN" altLang="en-US" dirty="0" smtClean="0"/>
              <a:t>）表明可能由一组行为，其中的一个或多个可以再基本用例中的拓展点处插入。</a:t>
            </a:r>
            <a:endParaRPr lang="en-US" altLang="zh-CN" dirty="0" smtClean="0"/>
          </a:p>
          <a:p>
            <a:r>
              <a:rPr lang="en-US" altLang="zh-CN" dirty="0" smtClean="0"/>
              <a:t>      </a:t>
            </a:r>
            <a:r>
              <a:rPr lang="zh-CN" altLang="en-US" dirty="0" smtClean="0"/>
              <a:t>在</a:t>
            </a:r>
            <a:r>
              <a:rPr lang="en-US" altLang="zh-CN" dirty="0" smtClean="0"/>
              <a:t>UML</a:t>
            </a:r>
            <a:r>
              <a:rPr lang="zh-CN" altLang="en-US" dirty="0" smtClean="0"/>
              <a:t>图中，使用带虚线箭头表示，并在线上标有</a:t>
            </a:r>
            <a:r>
              <a:rPr lang="en-US" altLang="zh-CN" dirty="0" smtClean="0"/>
              <a:t>&lt;&lt;extend&gt;&gt;</a:t>
            </a:r>
          </a:p>
          <a:p>
            <a:r>
              <a:rPr lang="en-US" altLang="zh-CN" dirty="0" smtClean="0"/>
              <a:t> </a:t>
            </a:r>
            <a:endParaRPr lang="zh-CN" altLang="en-US" dirty="0"/>
          </a:p>
        </p:txBody>
      </p:sp>
      <p:pic>
        <p:nvPicPr>
          <p:cNvPr id="6" name="Picture 1" descr="d:\Documents\Tencent Files\649211130\Image\C2C\G`2O{]UOGH0~3EF543Q%F$8.png"/>
          <p:cNvPicPr>
            <a:picLocks noChangeAspect="1" noChangeArrowheads="1"/>
          </p:cNvPicPr>
          <p:nvPr/>
        </p:nvPicPr>
        <p:blipFill>
          <a:blip r:embed="rId3"/>
          <a:srcRect/>
          <a:stretch>
            <a:fillRect/>
          </a:stretch>
        </p:blipFill>
        <p:spPr bwMode="auto">
          <a:xfrm>
            <a:off x="295002" y="1924203"/>
            <a:ext cx="2581275" cy="144679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泛化</a:t>
            </a:r>
            <a:endParaRPr lang="zh-CN" altLang="en-US" sz="2800" dirty="0">
              <a:latin typeface="黑体" panose="02010609060101010101" pitchFamily="49" charset="-122"/>
              <a:ea typeface="黑体" panose="02010609060101010101" pitchFamily="49" charset="-122"/>
            </a:endParaRPr>
          </a:p>
        </p:txBody>
      </p:sp>
      <p:sp>
        <p:nvSpPr>
          <p:cNvPr id="24" name="TextBox 23"/>
          <p:cNvSpPr txBox="1"/>
          <p:nvPr/>
        </p:nvSpPr>
        <p:spPr>
          <a:xfrm>
            <a:off x="2980592" y="923192"/>
            <a:ext cx="7411916" cy="1200329"/>
          </a:xfrm>
          <a:prstGeom prst="rect">
            <a:avLst/>
          </a:prstGeom>
          <a:noFill/>
        </p:spPr>
        <p:txBody>
          <a:bodyPr wrap="square" rtlCol="0">
            <a:spAutoFit/>
          </a:bodyPr>
          <a:lstStyle/>
          <a:p>
            <a:r>
              <a:rPr lang="zh-CN" altLang="en-US" dirty="0" smtClean="0"/>
              <a:t>      泛化关系指的是一般与特殊的关系。当多个用例共同拥有一种类似的结构和行为的时候，可以将他们的共性抽象成为父用例，其他的用例作为泛化关系中的子用例。在泛化关系中，子用例是父用例的一种特殊形式，子用例继承了父用例所以的结构，行为和关系。</a:t>
            </a:r>
            <a:endParaRPr lang="zh-CN" altLang="en-US" dirty="0"/>
          </a:p>
        </p:txBody>
      </p:sp>
      <p:pic>
        <p:nvPicPr>
          <p:cNvPr id="5" name="图片 4"/>
          <p:cNvPicPr/>
          <p:nvPr/>
        </p:nvPicPr>
        <p:blipFill>
          <a:blip r:embed="rId3"/>
          <a:stretch>
            <a:fillRect/>
          </a:stretch>
        </p:blipFill>
        <p:spPr>
          <a:xfrm>
            <a:off x="3903785" y="3217984"/>
            <a:ext cx="4545623" cy="163536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项目用例图实例</a:t>
            </a:r>
            <a:endParaRPr lang="zh-CN" altLang="en-US" sz="2800" dirty="0">
              <a:latin typeface="黑体" panose="02010609060101010101" pitchFamily="49" charset="-122"/>
              <a:ea typeface="黑体" panose="02010609060101010101" pitchFamily="49" charset="-122"/>
            </a:endParaRPr>
          </a:p>
        </p:txBody>
      </p:sp>
      <p:pic>
        <p:nvPicPr>
          <p:cNvPr id="33" name="图片 32"/>
          <p:cNvPicPr/>
          <p:nvPr/>
        </p:nvPicPr>
        <p:blipFill>
          <a:blip r:embed="rId3"/>
          <a:stretch>
            <a:fillRect/>
          </a:stretch>
        </p:blipFill>
        <p:spPr>
          <a:xfrm>
            <a:off x="1366037" y="1056443"/>
            <a:ext cx="9756888" cy="5139641"/>
          </a:xfrm>
          <a:prstGeom prst="rect">
            <a:avLst/>
          </a:prstGeom>
        </p:spPr>
      </p:pic>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387286"/>
          </a:xfrm>
          <a:prstGeom prst="rect">
            <a:avLst/>
          </a:prstGeom>
          <a:noFill/>
        </p:spPr>
        <p:txBody>
          <a:bodyPr wrap="square" rtlCol="0">
            <a:spAutoFit/>
          </a:bodyPr>
          <a:lstStyle/>
          <a:p>
            <a:pPr algn="just">
              <a:lnSpc>
                <a:spcPts val="2300"/>
              </a:lnSpc>
            </a:pPr>
            <a:r>
              <a:rPr lang="en-US" altLang="zh-CN" sz="2400" dirty="0" smtClean="0"/>
              <a:t>Q</a:t>
            </a:r>
            <a:r>
              <a:rPr lang="zh-CN" altLang="en-US" sz="2400" dirty="0" smtClean="0"/>
              <a:t>：这是用例图中的哪种关系？</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问题</a:t>
            </a:r>
            <a:endParaRPr lang="zh-CN" altLang="en-US" sz="2800" dirty="0">
              <a:latin typeface="黑体" panose="02010609060101010101" pitchFamily="49" charset="-122"/>
              <a:ea typeface="黑体" panose="02010609060101010101" pitchFamily="49" charset="-122"/>
            </a:endParaRPr>
          </a:p>
        </p:txBody>
      </p:sp>
      <p:sp>
        <p:nvSpPr>
          <p:cNvPr id="17" name="等腰三角形 16"/>
          <p:cNvSpPr/>
          <p:nvPr/>
        </p:nvSpPr>
        <p:spPr>
          <a:xfrm rot="5400000">
            <a:off x="3352801" y="3446108"/>
            <a:ext cx="360784" cy="3048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7" descr="http://hi.csdn.net/attachment/201104/28/0_13039758712wU5.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935619" y="3261338"/>
            <a:ext cx="3662748" cy="69925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1754326"/>
          </a:xfrm>
          <a:prstGeom prst="rect">
            <a:avLst/>
          </a:prstGeom>
          <a:noFill/>
        </p:spPr>
        <p:txBody>
          <a:bodyPr wrap="square" rtlCol="0">
            <a:spAutoFit/>
          </a:bodyPr>
          <a:lstStyle/>
          <a:p>
            <a:pPr algn="just">
              <a:lnSpc>
                <a:spcPct val="150000"/>
              </a:lnSpc>
            </a:pPr>
            <a:r>
              <a:rPr lang="zh-CN" altLang="en-US" sz="2400" dirty="0"/>
              <a:t>类</a:t>
            </a:r>
            <a:r>
              <a:rPr lang="zh-CN" altLang="en-US" sz="2400" dirty="0" smtClean="0"/>
              <a:t>图是</a:t>
            </a:r>
            <a:r>
              <a:rPr lang="en-US" altLang="zh-CN" sz="2400" dirty="0" smtClean="0"/>
              <a:t>UML</a:t>
            </a:r>
            <a:r>
              <a:rPr lang="zh-CN" altLang="en-US" sz="2400" dirty="0" smtClean="0"/>
              <a:t>面向对象中最常用的一种图，类图可以帮助人们更直观地了解一个系统的体系结构。</a:t>
            </a:r>
            <a:endParaRPr lang="en-US" altLang="zh-CN" sz="2400" dirty="0" smtClean="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3</a:t>
            </a:r>
            <a:r>
              <a:rPr lang="zh-CN" altLang="en-US" sz="2800" dirty="0" smtClean="0">
                <a:latin typeface="黑体" panose="02010609060101010101" pitchFamily="49" charset="-122"/>
                <a:ea typeface="黑体" panose="02010609060101010101" pitchFamily="49" charset="-122"/>
              </a:rPr>
              <a:t>、类图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
          <p:cNvGrpSpPr/>
          <p:nvPr/>
        </p:nvGrpSpPr>
        <p:grpSpPr>
          <a:xfrm>
            <a:off x="949663" y="454844"/>
            <a:ext cx="3933646" cy="879895"/>
            <a:chOff x="914152" y="570254"/>
            <a:chExt cx="3933646" cy="879895"/>
          </a:xfrm>
        </p:grpSpPr>
        <p:sp>
          <p:nvSpPr>
            <p:cNvPr id="5" name="矩形 4"/>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类</a:t>
              </a:r>
              <a:r>
                <a:rPr lang="zh-CN" altLang="en-US" dirty="0" smtClean="0"/>
                <a:t>图</a:t>
              </a:r>
              <a:r>
                <a:rPr lang="zh-CN" altLang="en-US" dirty="0" smtClean="0"/>
                <a:t>工具栏</a:t>
              </a:r>
              <a:endParaRPr lang="zh-CN" altLang="en-US" dirty="0"/>
            </a:p>
          </p:txBody>
        </p:sp>
        <p:sp>
          <p:nvSpPr>
            <p:cNvPr id="6" name="等腰三角形 5"/>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2"/>
          <p:cNvPicPr>
            <a:picLocks noChangeAspect="1" noChangeArrowheads="1"/>
          </p:cNvPicPr>
          <p:nvPr/>
        </p:nvPicPr>
        <p:blipFill>
          <a:blip r:embed="rId2"/>
          <a:srcRect/>
          <a:stretch>
            <a:fillRect/>
          </a:stretch>
        </p:blipFill>
        <p:spPr bwMode="auto">
          <a:xfrm>
            <a:off x="2686050" y="2371725"/>
            <a:ext cx="381000" cy="2686050"/>
          </a:xfrm>
          <a:prstGeom prst="rect">
            <a:avLst/>
          </a:prstGeom>
          <a:noFill/>
          <a:ln w="9525">
            <a:noFill/>
            <a:miter lim="800000"/>
            <a:headEnd/>
            <a:tailEnd/>
          </a:ln>
          <a:effectLst/>
        </p:spPr>
      </p:pic>
      <p:cxnSp>
        <p:nvCxnSpPr>
          <p:cNvPr id="9" name="直接箭头连接符 8"/>
          <p:cNvCxnSpPr/>
          <p:nvPr/>
        </p:nvCxnSpPr>
        <p:spPr>
          <a:xfrm rot="10800000" flipV="1">
            <a:off x="2927838" y="2971800"/>
            <a:ext cx="1186964" cy="298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305300" y="2752725"/>
            <a:ext cx="3590925" cy="369332"/>
          </a:xfrm>
          <a:prstGeom prst="rect">
            <a:avLst/>
          </a:prstGeom>
          <a:noFill/>
        </p:spPr>
        <p:txBody>
          <a:bodyPr wrap="square" rtlCol="0">
            <a:spAutoFit/>
          </a:bodyPr>
          <a:lstStyle/>
          <a:p>
            <a:r>
              <a:rPr lang="en-US" altLang="zh-CN" dirty="0" smtClean="0"/>
              <a:t>Class </a:t>
            </a:r>
            <a:r>
              <a:rPr lang="zh-CN" altLang="en-US" dirty="0" smtClean="0"/>
              <a:t>类</a:t>
            </a:r>
            <a:endParaRPr lang="zh-CN" altLang="en-US" dirty="0"/>
          </a:p>
        </p:txBody>
      </p:sp>
      <p:cxnSp>
        <p:nvCxnSpPr>
          <p:cNvPr id="11" name="直接箭头连接符 10"/>
          <p:cNvCxnSpPr/>
          <p:nvPr/>
        </p:nvCxnSpPr>
        <p:spPr>
          <a:xfrm rot="10800000">
            <a:off x="2943225" y="4895851"/>
            <a:ext cx="1790700" cy="666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029200" y="4810125"/>
            <a:ext cx="2228850" cy="369332"/>
          </a:xfrm>
          <a:prstGeom prst="rect">
            <a:avLst/>
          </a:prstGeom>
          <a:noFill/>
        </p:spPr>
        <p:txBody>
          <a:bodyPr wrap="square" rtlCol="0">
            <a:spAutoFit/>
          </a:bodyPr>
          <a:lstStyle/>
          <a:p>
            <a:r>
              <a:rPr lang="en-US" altLang="zh-CN" dirty="0" smtClean="0"/>
              <a:t>Realize </a:t>
            </a:r>
            <a:r>
              <a:rPr lang="zh-CN" altLang="en-US" dirty="0" smtClean="0"/>
              <a:t>实现</a:t>
            </a:r>
            <a:endParaRPr lang="zh-CN" altLang="en-US" dirty="0"/>
          </a:p>
        </p:txBody>
      </p:sp>
      <p:cxnSp>
        <p:nvCxnSpPr>
          <p:cNvPr id="13" name="直接箭头连接符 12"/>
          <p:cNvCxnSpPr/>
          <p:nvPr/>
        </p:nvCxnSpPr>
        <p:spPr>
          <a:xfrm rot="10800000">
            <a:off x="2981325" y="3543301"/>
            <a:ext cx="1733550" cy="3524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733925" y="3724275"/>
            <a:ext cx="2228850" cy="369332"/>
          </a:xfrm>
          <a:prstGeom prst="rect">
            <a:avLst/>
          </a:prstGeom>
          <a:noFill/>
        </p:spPr>
        <p:txBody>
          <a:bodyPr wrap="square" rtlCol="0">
            <a:spAutoFit/>
          </a:bodyPr>
          <a:lstStyle/>
          <a:p>
            <a:r>
              <a:rPr lang="en-US" altLang="zh-CN" dirty="0" smtClean="0"/>
              <a:t>Interface </a:t>
            </a:r>
            <a:r>
              <a:rPr lang="zh-CN" altLang="en-US" dirty="0" smtClean="0"/>
              <a:t>接口</a:t>
            </a:r>
            <a:endParaRPr lang="zh-CN" altLang="en-US" dirty="0"/>
          </a:p>
        </p:txBody>
      </p:sp>
      <p:cxnSp>
        <p:nvCxnSpPr>
          <p:cNvPr id="16" name="直接箭头连接符 15"/>
          <p:cNvCxnSpPr/>
          <p:nvPr/>
        </p:nvCxnSpPr>
        <p:spPr>
          <a:xfrm rot="10800000">
            <a:off x="2913918" y="4478218"/>
            <a:ext cx="1763591" cy="41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879730" y="4299438"/>
            <a:ext cx="3648807" cy="646331"/>
          </a:xfrm>
          <a:prstGeom prst="rect">
            <a:avLst/>
          </a:prstGeom>
          <a:noFill/>
        </p:spPr>
        <p:txBody>
          <a:bodyPr wrap="square" rtlCol="0">
            <a:spAutoFit/>
          </a:bodyPr>
          <a:lstStyle/>
          <a:p>
            <a:r>
              <a:rPr lang="en-US" altLang="zh-CN" dirty="0" smtClean="0"/>
              <a:t>dependency or </a:t>
            </a:r>
            <a:r>
              <a:rPr lang="en-US" altLang="zh-CN" dirty="0" smtClean="0"/>
              <a:t>instantiates </a:t>
            </a:r>
            <a:r>
              <a:rPr lang="zh-CN" altLang="en-US" dirty="0" smtClean="0"/>
              <a:t>依赖或实例化</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65" y="681317"/>
            <a:ext cx="12192000" cy="556708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64632" y="2458790"/>
            <a:ext cx="2728685" cy="1323439"/>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8000" dirty="0"/>
              <a:t>content</a:t>
            </a:r>
            <a:endParaRPr lang="zh-CN" altLang="en-US" sz="8000" dirty="0"/>
          </a:p>
        </p:txBody>
      </p:sp>
      <p:cxnSp>
        <p:nvCxnSpPr>
          <p:cNvPr id="6" name="直接连接符 5"/>
          <p:cNvCxnSpPr/>
          <p:nvPr/>
        </p:nvCxnSpPr>
        <p:spPr>
          <a:xfrm rot="16200000" flipH="1">
            <a:off x="762000" y="3433482"/>
            <a:ext cx="4320992" cy="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25809" y="1120011"/>
            <a:ext cx="478972" cy="646331"/>
            <a:chOff x="3225809" y="2984731"/>
            <a:chExt cx="478972" cy="646331"/>
          </a:xfrm>
        </p:grpSpPr>
        <p:sp>
          <p:nvSpPr>
            <p:cNvPr id="8" name="矩形 7"/>
            <p:cNvSpPr/>
            <p:nvPr/>
          </p:nvSpPr>
          <p:spPr>
            <a:xfrm>
              <a:off x="3236781" y="3099397"/>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25809" y="2984731"/>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3704781" y="1181567"/>
            <a:ext cx="4252686" cy="584775"/>
          </a:xfrm>
          <a:prstGeom prst="rect">
            <a:avLst/>
          </a:prstGeom>
          <a:noFill/>
        </p:spPr>
        <p:txBody>
          <a:bodyPr wrap="square" rtlCol="0">
            <a:spAutoFit/>
          </a:bodyPr>
          <a:lstStyle/>
          <a:p>
            <a:r>
              <a:rPr lang="en-US" altLang="zh-CN" sz="3200" dirty="0" smtClean="0">
                <a:solidFill>
                  <a:schemeClr val="bg1"/>
                </a:solidFill>
                <a:latin typeface="黑体" panose="02010609060101010101" pitchFamily="49" charset="-122"/>
                <a:ea typeface="黑体" panose="02010609060101010101" pitchFamily="49" charset="-122"/>
              </a:rPr>
              <a:t>UML</a:t>
            </a:r>
            <a:r>
              <a:rPr lang="zh-CN" altLang="en-US" sz="3200" dirty="0" smtClean="0">
                <a:solidFill>
                  <a:schemeClr val="bg1"/>
                </a:solidFill>
                <a:latin typeface="黑体" panose="02010609060101010101" pitchFamily="49" charset="-122"/>
                <a:ea typeface="黑体" panose="02010609060101010101" pitchFamily="49" charset="-122"/>
              </a:rPr>
              <a:t>图的简介</a:t>
            </a:r>
            <a:endParaRPr lang="zh-CN" altLang="en-US" sz="3200" dirty="0">
              <a:solidFill>
                <a:schemeClr val="bg1"/>
              </a:solidFill>
              <a:latin typeface="黑体" panose="02010609060101010101" pitchFamily="49" charset="-122"/>
              <a:ea typeface="黑体" panose="02010609060101010101" pitchFamily="49" charset="-122"/>
            </a:endParaRPr>
          </a:p>
        </p:txBody>
      </p:sp>
      <p:grpSp>
        <p:nvGrpSpPr>
          <p:cNvPr id="11" name="组合 10"/>
          <p:cNvGrpSpPr/>
          <p:nvPr/>
        </p:nvGrpSpPr>
        <p:grpSpPr>
          <a:xfrm>
            <a:off x="7258891" y="1150788"/>
            <a:ext cx="668791" cy="646331"/>
            <a:chOff x="7312218" y="2256657"/>
            <a:chExt cx="668791" cy="646331"/>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14" name="文本框 13"/>
          <p:cNvSpPr txBox="1"/>
          <p:nvPr/>
        </p:nvSpPr>
        <p:spPr>
          <a:xfrm>
            <a:off x="7939314" y="1151096"/>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smtClean="0">
                <a:latin typeface="黑体" panose="02010609060101010101" pitchFamily="49" charset="-122"/>
                <a:ea typeface="黑体" panose="02010609060101010101" pitchFamily="49" charset="-122"/>
              </a:rPr>
              <a:t>用例图的</a:t>
            </a:r>
            <a:r>
              <a:rPr lang="zh-CN" altLang="en-US" dirty="0" smtClean="0">
                <a:latin typeface="黑体" panose="02010609060101010101" pitchFamily="49" charset="-122"/>
                <a:ea typeface="黑体" panose="02010609060101010101" pitchFamily="49" charset="-122"/>
              </a:rPr>
              <a:t>介绍</a:t>
            </a:r>
            <a:endParaRPr lang="zh-CN" altLang="en-US" dirty="0">
              <a:latin typeface="黑体" panose="02010609060101010101" pitchFamily="49" charset="-122"/>
              <a:ea typeface="黑体" panose="02010609060101010101" pitchFamily="49" charset="-122"/>
            </a:endParaRPr>
          </a:p>
        </p:txBody>
      </p:sp>
      <p:grpSp>
        <p:nvGrpSpPr>
          <p:cNvPr id="23" name="组合 22"/>
          <p:cNvGrpSpPr/>
          <p:nvPr/>
        </p:nvGrpSpPr>
        <p:grpSpPr>
          <a:xfrm>
            <a:off x="-1467462" y="3574840"/>
            <a:ext cx="753746" cy="734645"/>
            <a:chOff x="1032060" y="5022216"/>
            <a:chExt cx="753746" cy="734645"/>
          </a:xfrm>
        </p:grpSpPr>
        <p:sp>
          <p:nvSpPr>
            <p:cNvPr id="24" name="等腰三角形 2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3050067" flipH="1" flipV="1">
            <a:off x="-1586862" y="3191648"/>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240508" y="1993654"/>
            <a:ext cx="668791" cy="646331"/>
            <a:chOff x="7349541" y="2237996"/>
            <a:chExt cx="668791" cy="646331"/>
          </a:xfrm>
        </p:grpSpPr>
        <p:sp>
          <p:nvSpPr>
            <p:cNvPr id="18" name="矩形 17"/>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p:cNvSpPr txBox="1"/>
            <p:nvPr/>
          </p:nvSpPr>
          <p:spPr>
            <a:xfrm>
              <a:off x="7349541" y="2237996"/>
              <a:ext cx="668791" cy="646331"/>
            </a:xfrm>
            <a:prstGeom prst="rect">
              <a:avLst/>
            </a:prstGeom>
            <a:noFill/>
          </p:spPr>
          <p:txBody>
            <a:bodyPr wrap="square" rtlCol="0">
              <a:spAutoFit/>
            </a:bodyPr>
            <a:lstStyle/>
            <a:p>
              <a:r>
                <a:rPr lang="en-US" altLang="zh-CN" sz="3600" dirty="0" smtClean="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20" name="文本框 9"/>
          <p:cNvSpPr txBox="1"/>
          <p:nvPr/>
        </p:nvSpPr>
        <p:spPr>
          <a:xfrm>
            <a:off x="3754545" y="2015102"/>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类图的介绍</a:t>
            </a:r>
            <a:endParaRPr lang="zh-CN" altLang="en-US" sz="3200" dirty="0" smtClean="0">
              <a:solidFill>
                <a:schemeClr val="bg1"/>
              </a:solidFill>
              <a:latin typeface="黑体" panose="02010609060101010101" pitchFamily="49" charset="-122"/>
              <a:ea typeface="黑体" panose="02010609060101010101" pitchFamily="49" charset="-122"/>
            </a:endParaRPr>
          </a:p>
        </p:txBody>
      </p:sp>
      <p:grpSp>
        <p:nvGrpSpPr>
          <p:cNvPr id="21" name="组合 20"/>
          <p:cNvGrpSpPr/>
          <p:nvPr/>
        </p:nvGrpSpPr>
        <p:grpSpPr>
          <a:xfrm>
            <a:off x="7255226" y="2050519"/>
            <a:ext cx="668791" cy="646331"/>
            <a:chOff x="7349541" y="2237996"/>
            <a:chExt cx="668791" cy="646331"/>
          </a:xfrm>
        </p:grpSpPr>
        <p:sp>
          <p:nvSpPr>
            <p:cNvPr id="22" name="矩形 2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12"/>
            <p:cNvSpPr txBox="1"/>
            <p:nvPr/>
          </p:nvSpPr>
          <p:spPr>
            <a:xfrm>
              <a:off x="7349541" y="2237996"/>
              <a:ext cx="668791" cy="646331"/>
            </a:xfrm>
            <a:prstGeom prst="rect">
              <a:avLst/>
            </a:prstGeom>
            <a:noFill/>
          </p:spPr>
          <p:txBody>
            <a:bodyPr wrap="square" rtlCol="0">
              <a:spAutoFit/>
            </a:bodyPr>
            <a:lstStyle/>
            <a:p>
              <a:r>
                <a:rPr lang="en-US" altLang="zh-CN" sz="3600" dirty="0" smtClean="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28" name="文本框 9"/>
          <p:cNvSpPr txBox="1"/>
          <p:nvPr/>
        </p:nvSpPr>
        <p:spPr>
          <a:xfrm>
            <a:off x="7769263" y="2044671"/>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 状态机图的介绍</a:t>
            </a:r>
            <a:endParaRPr lang="zh-CN" altLang="en-US" sz="3200" dirty="0">
              <a:solidFill>
                <a:schemeClr val="bg1"/>
              </a:solidFill>
              <a:latin typeface="黑体" panose="02010609060101010101" pitchFamily="49" charset="-122"/>
              <a:ea typeface="黑体" panose="02010609060101010101" pitchFamily="49" charset="-122"/>
            </a:endParaRPr>
          </a:p>
        </p:txBody>
      </p:sp>
      <p:grpSp>
        <p:nvGrpSpPr>
          <p:cNvPr id="48" name="组合 47"/>
          <p:cNvGrpSpPr/>
          <p:nvPr/>
        </p:nvGrpSpPr>
        <p:grpSpPr>
          <a:xfrm>
            <a:off x="3216839" y="2832321"/>
            <a:ext cx="602126" cy="630942"/>
            <a:chOff x="3225809" y="2984731"/>
            <a:chExt cx="478972" cy="630942"/>
          </a:xfrm>
        </p:grpSpPr>
        <p:sp>
          <p:nvSpPr>
            <p:cNvPr id="49" name="矩形 48"/>
            <p:cNvSpPr/>
            <p:nvPr/>
          </p:nvSpPr>
          <p:spPr>
            <a:xfrm>
              <a:off x="3236781" y="3099397"/>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8"/>
            <p:cNvSpPr txBox="1"/>
            <p:nvPr/>
          </p:nvSpPr>
          <p:spPr>
            <a:xfrm>
              <a:off x="3225809" y="2984731"/>
              <a:ext cx="478972" cy="630942"/>
            </a:xfrm>
            <a:prstGeom prst="rect">
              <a:avLst/>
            </a:prstGeom>
            <a:noFill/>
          </p:spPr>
          <p:txBody>
            <a:bodyPr wrap="square" rtlCol="0">
              <a:spAutoFit/>
            </a:bodyPr>
            <a:lstStyle/>
            <a:p>
              <a:r>
                <a:rPr lang="en-US" altLang="zh-CN" sz="3500" dirty="0" smtClean="0">
                  <a:solidFill>
                    <a:schemeClr val="bg1"/>
                  </a:solidFill>
                  <a:latin typeface="Agency FB" panose="020B0503020202020204" pitchFamily="34" charset="0"/>
                </a:rPr>
                <a:t>05</a:t>
              </a:r>
              <a:endParaRPr lang="zh-CN" altLang="en-US" sz="3500" dirty="0">
                <a:solidFill>
                  <a:schemeClr val="bg1"/>
                </a:solidFill>
                <a:latin typeface="Agency FB" panose="020B0503020202020204" pitchFamily="34" charset="0"/>
              </a:endParaRPr>
            </a:p>
          </p:txBody>
        </p:sp>
      </p:grpSp>
      <p:sp>
        <p:nvSpPr>
          <p:cNvPr id="51" name="文本框 9"/>
          <p:cNvSpPr txBox="1"/>
          <p:nvPr/>
        </p:nvSpPr>
        <p:spPr>
          <a:xfrm>
            <a:off x="3695811" y="2893877"/>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顺序图的介绍</a:t>
            </a:r>
            <a:endParaRPr lang="zh-CN" altLang="en-US" sz="3200" dirty="0">
              <a:solidFill>
                <a:schemeClr val="bg1"/>
              </a:solidFill>
              <a:latin typeface="黑体" panose="02010609060101010101" pitchFamily="49" charset="-122"/>
              <a:ea typeface="黑体" panose="02010609060101010101" pitchFamily="49" charset="-122"/>
            </a:endParaRPr>
          </a:p>
        </p:txBody>
      </p:sp>
      <p:grpSp>
        <p:nvGrpSpPr>
          <p:cNvPr id="52" name="组合 51"/>
          <p:cNvGrpSpPr/>
          <p:nvPr/>
        </p:nvGrpSpPr>
        <p:grpSpPr>
          <a:xfrm>
            <a:off x="7249921" y="2863098"/>
            <a:ext cx="668791" cy="646331"/>
            <a:chOff x="7312218" y="2256657"/>
            <a:chExt cx="668791" cy="646331"/>
          </a:xfrm>
        </p:grpSpPr>
        <p:sp>
          <p:nvSpPr>
            <p:cNvPr id="53" name="矩形 52"/>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12"/>
            <p:cNvSpPr txBox="1"/>
            <p:nvPr/>
          </p:nvSpPr>
          <p:spPr>
            <a:xfrm>
              <a:off x="7312218" y="2256657"/>
              <a:ext cx="668791" cy="646331"/>
            </a:xfrm>
            <a:prstGeom prst="rect">
              <a:avLst/>
            </a:prstGeom>
            <a:noFill/>
          </p:spPr>
          <p:txBody>
            <a:bodyPr wrap="square" rtlCol="0">
              <a:spAutoFit/>
            </a:bodyPr>
            <a:lstStyle/>
            <a:p>
              <a:r>
                <a:rPr lang="en-US" altLang="zh-CN" sz="3600" dirty="0" smtClean="0">
                  <a:solidFill>
                    <a:schemeClr val="bg1"/>
                  </a:solidFill>
                  <a:latin typeface="Agency FB" panose="020B0503020202020204" pitchFamily="34" charset="0"/>
                </a:rPr>
                <a:t>06</a:t>
              </a:r>
              <a:endParaRPr lang="zh-CN" altLang="en-US" sz="3600" dirty="0">
                <a:solidFill>
                  <a:schemeClr val="bg1"/>
                </a:solidFill>
                <a:latin typeface="Agency FB" panose="020B0503020202020204" pitchFamily="34" charset="0"/>
              </a:endParaRPr>
            </a:p>
          </p:txBody>
        </p:sp>
      </p:grpSp>
      <p:sp>
        <p:nvSpPr>
          <p:cNvPr id="55" name="文本框 13"/>
          <p:cNvSpPr txBox="1"/>
          <p:nvPr/>
        </p:nvSpPr>
        <p:spPr>
          <a:xfrm>
            <a:off x="7930344" y="2863406"/>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smtClean="0">
                <a:latin typeface="黑体" panose="02010609060101010101" pitchFamily="49" charset="-122"/>
                <a:ea typeface="黑体" panose="02010609060101010101" pitchFamily="49" charset="-122"/>
              </a:rPr>
              <a:t>通信图的</a:t>
            </a:r>
            <a:r>
              <a:rPr lang="zh-CN" altLang="en-US" dirty="0" smtClean="0">
                <a:latin typeface="黑体" panose="02010609060101010101" pitchFamily="49" charset="-122"/>
                <a:ea typeface="黑体" panose="02010609060101010101" pitchFamily="49" charset="-122"/>
              </a:rPr>
              <a:t>介绍</a:t>
            </a:r>
            <a:endParaRPr lang="zh-CN" altLang="en-US" dirty="0">
              <a:latin typeface="黑体" panose="02010609060101010101" pitchFamily="49" charset="-122"/>
              <a:ea typeface="黑体" panose="02010609060101010101" pitchFamily="49" charset="-122"/>
            </a:endParaRPr>
          </a:p>
        </p:txBody>
      </p:sp>
      <p:grpSp>
        <p:nvGrpSpPr>
          <p:cNvPr id="56" name="组合 55"/>
          <p:cNvGrpSpPr/>
          <p:nvPr/>
        </p:nvGrpSpPr>
        <p:grpSpPr>
          <a:xfrm>
            <a:off x="3231538" y="3705964"/>
            <a:ext cx="668791" cy="646331"/>
            <a:chOff x="7349541" y="2237996"/>
            <a:chExt cx="668791" cy="646331"/>
          </a:xfrm>
        </p:grpSpPr>
        <p:sp>
          <p:nvSpPr>
            <p:cNvPr id="57" name="矩形 56"/>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12"/>
            <p:cNvSpPr txBox="1"/>
            <p:nvPr/>
          </p:nvSpPr>
          <p:spPr>
            <a:xfrm>
              <a:off x="7349541" y="2237996"/>
              <a:ext cx="668791" cy="646331"/>
            </a:xfrm>
            <a:prstGeom prst="rect">
              <a:avLst/>
            </a:prstGeom>
            <a:noFill/>
          </p:spPr>
          <p:txBody>
            <a:bodyPr wrap="square" rtlCol="0">
              <a:spAutoFit/>
            </a:bodyPr>
            <a:lstStyle/>
            <a:p>
              <a:r>
                <a:rPr lang="en-US" altLang="zh-CN" sz="3600" dirty="0" smtClean="0">
                  <a:solidFill>
                    <a:schemeClr val="bg1"/>
                  </a:solidFill>
                  <a:latin typeface="Agency FB" panose="020B0503020202020204" pitchFamily="34" charset="0"/>
                </a:rPr>
                <a:t>07</a:t>
              </a:r>
              <a:endParaRPr lang="zh-CN" altLang="en-US" sz="3600" dirty="0">
                <a:solidFill>
                  <a:schemeClr val="bg1"/>
                </a:solidFill>
                <a:latin typeface="Agency FB" panose="020B0503020202020204" pitchFamily="34" charset="0"/>
              </a:endParaRPr>
            </a:p>
          </p:txBody>
        </p:sp>
      </p:grpSp>
      <p:sp>
        <p:nvSpPr>
          <p:cNvPr id="59" name="文本框 9"/>
          <p:cNvSpPr txBox="1"/>
          <p:nvPr/>
        </p:nvSpPr>
        <p:spPr>
          <a:xfrm>
            <a:off x="3745575" y="3727412"/>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实施</a:t>
            </a:r>
            <a:r>
              <a:rPr lang="zh-CN" altLang="en-US" sz="3200" dirty="0" smtClean="0">
                <a:solidFill>
                  <a:schemeClr val="bg1"/>
                </a:solidFill>
                <a:latin typeface="黑体" panose="02010609060101010101" pitchFamily="49" charset="-122"/>
                <a:ea typeface="黑体" panose="02010609060101010101" pitchFamily="49" charset="-122"/>
              </a:rPr>
              <a:t>图的介绍</a:t>
            </a:r>
            <a:endParaRPr lang="zh-CN" altLang="en-US" sz="3200" dirty="0" smtClean="0">
              <a:solidFill>
                <a:schemeClr val="bg1"/>
              </a:solidFill>
              <a:latin typeface="黑体" panose="02010609060101010101" pitchFamily="49" charset="-122"/>
              <a:ea typeface="黑体" panose="02010609060101010101" pitchFamily="49" charset="-122"/>
            </a:endParaRPr>
          </a:p>
        </p:txBody>
      </p:sp>
      <p:grpSp>
        <p:nvGrpSpPr>
          <p:cNvPr id="60" name="组合 59"/>
          <p:cNvGrpSpPr/>
          <p:nvPr/>
        </p:nvGrpSpPr>
        <p:grpSpPr>
          <a:xfrm>
            <a:off x="7246256" y="3762829"/>
            <a:ext cx="668791" cy="646331"/>
            <a:chOff x="7349541" y="2237996"/>
            <a:chExt cx="668791" cy="646331"/>
          </a:xfrm>
        </p:grpSpPr>
        <p:sp>
          <p:nvSpPr>
            <p:cNvPr id="61" name="矩形 60"/>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12"/>
            <p:cNvSpPr txBox="1"/>
            <p:nvPr/>
          </p:nvSpPr>
          <p:spPr>
            <a:xfrm>
              <a:off x="7349541" y="2237996"/>
              <a:ext cx="668791" cy="646331"/>
            </a:xfrm>
            <a:prstGeom prst="rect">
              <a:avLst/>
            </a:prstGeom>
            <a:noFill/>
          </p:spPr>
          <p:txBody>
            <a:bodyPr wrap="square" rtlCol="0">
              <a:spAutoFit/>
            </a:bodyPr>
            <a:lstStyle/>
            <a:p>
              <a:r>
                <a:rPr lang="en-US" altLang="zh-CN" sz="3600" dirty="0" smtClean="0">
                  <a:solidFill>
                    <a:schemeClr val="bg1"/>
                  </a:solidFill>
                  <a:latin typeface="Agency FB" panose="020B0503020202020204" pitchFamily="34" charset="0"/>
                </a:rPr>
                <a:t>08</a:t>
              </a:r>
              <a:endParaRPr lang="zh-CN" altLang="en-US" sz="3600" dirty="0">
                <a:solidFill>
                  <a:schemeClr val="bg1"/>
                </a:solidFill>
                <a:latin typeface="Agency FB" panose="020B0503020202020204" pitchFamily="34" charset="0"/>
              </a:endParaRPr>
            </a:p>
          </p:txBody>
        </p:sp>
      </p:grpSp>
      <p:sp>
        <p:nvSpPr>
          <p:cNvPr id="63" name="文本框 9"/>
          <p:cNvSpPr txBox="1"/>
          <p:nvPr/>
        </p:nvSpPr>
        <p:spPr>
          <a:xfrm>
            <a:off x="7760293" y="3756981"/>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 </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64" name="文本框 9"/>
          <p:cNvSpPr txBox="1"/>
          <p:nvPr/>
        </p:nvSpPr>
        <p:spPr>
          <a:xfrm>
            <a:off x="7939314" y="3745341"/>
            <a:ext cx="4252686" cy="584775"/>
          </a:xfrm>
          <a:prstGeom prst="rect">
            <a:avLst/>
          </a:prstGeom>
          <a:noFill/>
        </p:spPr>
        <p:txBody>
          <a:bodyPr wrap="square" rtlCol="0">
            <a:spAutoFit/>
          </a:bodyPr>
          <a:lstStyle/>
          <a:p>
            <a:r>
              <a:rPr lang="zh-CN" altLang="en-US" sz="3200" dirty="0" smtClean="0">
                <a:solidFill>
                  <a:schemeClr val="bg1"/>
                </a:solidFill>
                <a:latin typeface="黑体" panose="02010609060101010101" pitchFamily="49" charset="-122"/>
                <a:ea typeface="黑体" panose="02010609060101010101" pitchFamily="49" charset="-122"/>
              </a:rPr>
              <a:t>资料来源以及小组分工</a:t>
            </a:r>
            <a:endParaRPr lang="zh-CN" altLang="en-US" sz="3200" dirty="0" smtClean="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3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17"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750"/>
                                        <p:tgtEl>
                                          <p:spTgt spid="10"/>
                                        </p:tgtEl>
                                      </p:cBhvr>
                                    </p:animEffect>
                                    <p:anim calcmode="lin" valueType="num">
                                      <p:cBhvr>
                                        <p:cTn id="25" dur="750" fill="hold"/>
                                        <p:tgtEl>
                                          <p:spTgt spid="10"/>
                                        </p:tgtEl>
                                        <p:attrNameLst>
                                          <p:attrName>ppt_x</p:attrName>
                                        </p:attrNameLst>
                                      </p:cBhvr>
                                      <p:tavLst>
                                        <p:tav tm="0">
                                          <p:val>
                                            <p:strVal val="#ppt_x"/>
                                          </p:val>
                                        </p:tav>
                                        <p:tav tm="100000">
                                          <p:val>
                                            <p:strVal val="#ppt_x"/>
                                          </p:val>
                                        </p:tav>
                                      </p:tavLst>
                                    </p:anim>
                                    <p:anim calcmode="lin" valueType="num">
                                      <p:cBhvr>
                                        <p:cTn id="26" dur="75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17"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750"/>
                                        <p:tgtEl>
                                          <p:spTgt spid="14"/>
                                        </p:tgtEl>
                                      </p:cBhvr>
                                    </p:animEffect>
                                    <p:anim calcmode="lin" valueType="num">
                                      <p:cBhvr>
                                        <p:cTn id="36" dur="750" fill="hold"/>
                                        <p:tgtEl>
                                          <p:spTgt spid="14"/>
                                        </p:tgtEl>
                                        <p:attrNameLst>
                                          <p:attrName>ppt_x</p:attrName>
                                        </p:attrNameLst>
                                      </p:cBhvr>
                                      <p:tavLst>
                                        <p:tav tm="0">
                                          <p:val>
                                            <p:strVal val="#ppt_x"/>
                                          </p:val>
                                        </p:tav>
                                        <p:tav tm="100000">
                                          <p:val>
                                            <p:strVal val="#ppt_x"/>
                                          </p:val>
                                        </p:tav>
                                      </p:tavLst>
                                    </p:anim>
                                    <p:anim calcmode="lin" valueType="num">
                                      <p:cBhvr>
                                        <p:cTn id="37" dur="750" fill="hold"/>
                                        <p:tgtEl>
                                          <p:spTgt spid="14"/>
                                        </p:tgtEl>
                                        <p:attrNameLst>
                                          <p:attrName>ppt_y</p:attrName>
                                        </p:attrNameLst>
                                      </p:cBhvr>
                                      <p:tavLst>
                                        <p:tav tm="0">
                                          <p:val>
                                            <p:strVal val="#ppt_y+.1"/>
                                          </p:val>
                                        </p:tav>
                                        <p:tav tm="100000">
                                          <p:val>
                                            <p:strVal val="#ppt_y"/>
                                          </p:val>
                                        </p:tav>
                                      </p:tavLst>
                                    </p:anim>
                                  </p:childTnLst>
                                </p:cTn>
                              </p:par>
                              <p:par>
                                <p:cTn id="38" presetID="49" presetClass="entr" presetSubtype="0"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800" fill="hold"/>
                                        <p:tgtEl>
                                          <p:spTgt spid="26"/>
                                        </p:tgtEl>
                                        <p:attrNameLst>
                                          <p:attrName>ppt_w</p:attrName>
                                        </p:attrNameLst>
                                      </p:cBhvr>
                                      <p:tavLst>
                                        <p:tav tm="0">
                                          <p:val>
                                            <p:fltVal val="0"/>
                                          </p:val>
                                        </p:tav>
                                        <p:tav tm="100000">
                                          <p:val>
                                            <p:strVal val="#ppt_w"/>
                                          </p:val>
                                        </p:tav>
                                      </p:tavLst>
                                    </p:anim>
                                    <p:anim calcmode="lin" valueType="num">
                                      <p:cBhvr>
                                        <p:cTn id="41" dur="800" fill="hold"/>
                                        <p:tgtEl>
                                          <p:spTgt spid="26"/>
                                        </p:tgtEl>
                                        <p:attrNameLst>
                                          <p:attrName>ppt_h</p:attrName>
                                        </p:attrNameLst>
                                      </p:cBhvr>
                                      <p:tavLst>
                                        <p:tav tm="0">
                                          <p:val>
                                            <p:fltVal val="0"/>
                                          </p:val>
                                        </p:tav>
                                        <p:tav tm="100000">
                                          <p:val>
                                            <p:strVal val="#ppt_h"/>
                                          </p:val>
                                        </p:tav>
                                      </p:tavLst>
                                    </p:anim>
                                    <p:anim calcmode="lin" valueType="num">
                                      <p:cBhvr>
                                        <p:cTn id="42" dur="800" fill="hold"/>
                                        <p:tgtEl>
                                          <p:spTgt spid="26"/>
                                        </p:tgtEl>
                                        <p:attrNameLst>
                                          <p:attrName>style.rotation</p:attrName>
                                        </p:attrNameLst>
                                      </p:cBhvr>
                                      <p:tavLst>
                                        <p:tav tm="0">
                                          <p:val>
                                            <p:fltVal val="360"/>
                                          </p:val>
                                        </p:tav>
                                        <p:tav tm="100000">
                                          <p:val>
                                            <p:fltVal val="0"/>
                                          </p:val>
                                        </p:tav>
                                      </p:tavLst>
                                    </p:anim>
                                    <p:animEffect transition="in" filter="fade">
                                      <p:cBhvr>
                                        <p:cTn id="43" dur="800"/>
                                        <p:tgtEl>
                                          <p:spTgt spid="26"/>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800" fill="hold"/>
                                        <p:tgtEl>
                                          <p:spTgt spid="23"/>
                                        </p:tgtEl>
                                        <p:attrNameLst>
                                          <p:attrName>ppt_w</p:attrName>
                                        </p:attrNameLst>
                                      </p:cBhvr>
                                      <p:tavLst>
                                        <p:tav tm="0">
                                          <p:val>
                                            <p:fltVal val="0"/>
                                          </p:val>
                                        </p:tav>
                                        <p:tav tm="100000">
                                          <p:val>
                                            <p:strVal val="#ppt_w"/>
                                          </p:val>
                                        </p:tav>
                                      </p:tavLst>
                                    </p:anim>
                                    <p:anim calcmode="lin" valueType="num">
                                      <p:cBhvr>
                                        <p:cTn id="47" dur="800" fill="hold"/>
                                        <p:tgtEl>
                                          <p:spTgt spid="23"/>
                                        </p:tgtEl>
                                        <p:attrNameLst>
                                          <p:attrName>ppt_h</p:attrName>
                                        </p:attrNameLst>
                                      </p:cBhvr>
                                      <p:tavLst>
                                        <p:tav tm="0">
                                          <p:val>
                                            <p:fltVal val="0"/>
                                          </p:val>
                                        </p:tav>
                                        <p:tav tm="100000">
                                          <p:val>
                                            <p:strVal val="#ppt_h"/>
                                          </p:val>
                                        </p:tav>
                                      </p:tavLst>
                                    </p:anim>
                                    <p:anim calcmode="lin" valueType="num">
                                      <p:cBhvr>
                                        <p:cTn id="48" dur="800" fill="hold"/>
                                        <p:tgtEl>
                                          <p:spTgt spid="23"/>
                                        </p:tgtEl>
                                        <p:attrNameLst>
                                          <p:attrName>style.rotation</p:attrName>
                                        </p:attrNameLst>
                                      </p:cBhvr>
                                      <p:tavLst>
                                        <p:tav tm="0">
                                          <p:val>
                                            <p:fltVal val="360"/>
                                          </p:val>
                                        </p:tav>
                                        <p:tav tm="100000">
                                          <p:val>
                                            <p:fltVal val="0"/>
                                          </p:val>
                                        </p:tav>
                                      </p:tavLst>
                                    </p:anim>
                                    <p:animEffect transition="in" filter="fade">
                                      <p:cBhvr>
                                        <p:cTn id="49" dur="800"/>
                                        <p:tgtEl>
                                          <p:spTgt spid="23"/>
                                        </p:tgtEl>
                                      </p:cBhvr>
                                    </p:animEffect>
                                  </p:childTnLst>
                                </p:cTn>
                              </p:par>
                            </p:childTnLst>
                          </p:cTn>
                        </p:par>
                        <p:par>
                          <p:cTn id="50" fill="hold">
                            <p:stCondLst>
                              <p:cond delay="4000"/>
                            </p:stCondLst>
                            <p:childTnLst>
                              <p:par>
                                <p:cTn id="51" presetID="17" presetClass="entr" presetSubtype="1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par>
                          <p:cTn id="55" fill="hold">
                            <p:stCondLst>
                              <p:cond delay="4500"/>
                            </p:stCondLst>
                            <p:childTnLst>
                              <p:par>
                                <p:cTn id="56" presetID="42"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750" fill="hold"/>
                                        <p:tgtEl>
                                          <p:spTgt spid="20"/>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17" presetClass="entr" presetSubtype="10"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strVal val="#ppt_h"/>
                                          </p:val>
                                        </p:tav>
                                        <p:tav tm="100000">
                                          <p:val>
                                            <p:strVal val="#ppt_h"/>
                                          </p:val>
                                        </p:tav>
                                      </p:tavLst>
                                    </p:anim>
                                  </p:childTnLst>
                                </p:cTn>
                              </p:par>
                            </p:childTnLst>
                          </p:cTn>
                        </p:par>
                        <p:par>
                          <p:cTn id="66" fill="hold">
                            <p:stCondLst>
                              <p:cond delay="6000"/>
                            </p:stCondLst>
                            <p:childTnLst>
                              <p:par>
                                <p:cTn id="67" presetID="42" presetClass="entr" presetSubtype="0"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750"/>
                                        <p:tgtEl>
                                          <p:spTgt spid="28"/>
                                        </p:tgtEl>
                                      </p:cBhvr>
                                    </p:animEffect>
                                    <p:anim calcmode="lin" valueType="num">
                                      <p:cBhvr>
                                        <p:cTn id="70" dur="750" fill="hold"/>
                                        <p:tgtEl>
                                          <p:spTgt spid="28"/>
                                        </p:tgtEl>
                                        <p:attrNameLst>
                                          <p:attrName>ppt_x</p:attrName>
                                        </p:attrNameLst>
                                      </p:cBhvr>
                                      <p:tavLst>
                                        <p:tav tm="0">
                                          <p:val>
                                            <p:strVal val="#ppt_x"/>
                                          </p:val>
                                        </p:tav>
                                        <p:tav tm="100000">
                                          <p:val>
                                            <p:strVal val="#ppt_x"/>
                                          </p:val>
                                        </p:tav>
                                      </p:tavLst>
                                    </p:anim>
                                    <p:anim calcmode="lin" valueType="num">
                                      <p:cBhvr>
                                        <p:cTn id="71" dur="75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6750"/>
                            </p:stCondLst>
                            <p:childTnLst>
                              <p:par>
                                <p:cTn id="73" presetID="17" presetClass="entr" presetSubtype="10" fill="hold" nodeType="after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p:cTn id="75" dur="500" fill="hold"/>
                                        <p:tgtEl>
                                          <p:spTgt spid="48"/>
                                        </p:tgtEl>
                                        <p:attrNameLst>
                                          <p:attrName>ppt_w</p:attrName>
                                        </p:attrNameLst>
                                      </p:cBhvr>
                                      <p:tavLst>
                                        <p:tav tm="0">
                                          <p:val>
                                            <p:fltVal val="0"/>
                                          </p:val>
                                        </p:tav>
                                        <p:tav tm="100000">
                                          <p:val>
                                            <p:strVal val="#ppt_w"/>
                                          </p:val>
                                        </p:tav>
                                      </p:tavLst>
                                    </p:anim>
                                    <p:anim calcmode="lin" valueType="num">
                                      <p:cBhvr>
                                        <p:cTn id="76" dur="500" fill="hold"/>
                                        <p:tgtEl>
                                          <p:spTgt spid="48"/>
                                        </p:tgtEl>
                                        <p:attrNameLst>
                                          <p:attrName>ppt_h</p:attrName>
                                        </p:attrNameLst>
                                      </p:cBhvr>
                                      <p:tavLst>
                                        <p:tav tm="0">
                                          <p:val>
                                            <p:strVal val="#ppt_h"/>
                                          </p:val>
                                        </p:tav>
                                        <p:tav tm="100000">
                                          <p:val>
                                            <p:strVal val="#ppt_h"/>
                                          </p:val>
                                        </p:tav>
                                      </p:tavLst>
                                    </p:anim>
                                  </p:childTnLst>
                                </p:cTn>
                              </p:par>
                            </p:childTnLst>
                          </p:cTn>
                        </p:par>
                        <p:par>
                          <p:cTn id="77" fill="hold">
                            <p:stCondLst>
                              <p:cond delay="7250"/>
                            </p:stCondLst>
                            <p:childTnLst>
                              <p:par>
                                <p:cTn id="78" presetID="42" presetClass="entr" presetSubtype="0" fill="hold" grpId="0"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750"/>
                                        <p:tgtEl>
                                          <p:spTgt spid="51"/>
                                        </p:tgtEl>
                                      </p:cBhvr>
                                    </p:animEffect>
                                    <p:anim calcmode="lin" valueType="num">
                                      <p:cBhvr>
                                        <p:cTn id="81" dur="750" fill="hold"/>
                                        <p:tgtEl>
                                          <p:spTgt spid="51"/>
                                        </p:tgtEl>
                                        <p:attrNameLst>
                                          <p:attrName>ppt_x</p:attrName>
                                        </p:attrNameLst>
                                      </p:cBhvr>
                                      <p:tavLst>
                                        <p:tav tm="0">
                                          <p:val>
                                            <p:strVal val="#ppt_x"/>
                                          </p:val>
                                        </p:tav>
                                        <p:tav tm="100000">
                                          <p:val>
                                            <p:strVal val="#ppt_x"/>
                                          </p:val>
                                        </p:tav>
                                      </p:tavLst>
                                    </p:anim>
                                    <p:anim calcmode="lin" valueType="num">
                                      <p:cBhvr>
                                        <p:cTn id="82" dur="750" fill="hold"/>
                                        <p:tgtEl>
                                          <p:spTgt spid="51"/>
                                        </p:tgtEl>
                                        <p:attrNameLst>
                                          <p:attrName>ppt_y</p:attrName>
                                        </p:attrNameLst>
                                      </p:cBhvr>
                                      <p:tavLst>
                                        <p:tav tm="0">
                                          <p:val>
                                            <p:strVal val="#ppt_y+.1"/>
                                          </p:val>
                                        </p:tav>
                                        <p:tav tm="100000">
                                          <p:val>
                                            <p:strVal val="#ppt_y"/>
                                          </p:val>
                                        </p:tav>
                                      </p:tavLst>
                                    </p:anim>
                                  </p:childTnLst>
                                </p:cTn>
                              </p:par>
                            </p:childTnLst>
                          </p:cTn>
                        </p:par>
                        <p:par>
                          <p:cTn id="83" fill="hold">
                            <p:stCondLst>
                              <p:cond delay="8000"/>
                            </p:stCondLst>
                            <p:childTnLst>
                              <p:par>
                                <p:cTn id="84" presetID="17" presetClass="entr" presetSubtype="10" fill="hold"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p:cTn id="86" dur="500" fill="hold"/>
                                        <p:tgtEl>
                                          <p:spTgt spid="52"/>
                                        </p:tgtEl>
                                        <p:attrNameLst>
                                          <p:attrName>ppt_w</p:attrName>
                                        </p:attrNameLst>
                                      </p:cBhvr>
                                      <p:tavLst>
                                        <p:tav tm="0">
                                          <p:val>
                                            <p:fltVal val="0"/>
                                          </p:val>
                                        </p:tav>
                                        <p:tav tm="100000">
                                          <p:val>
                                            <p:strVal val="#ppt_w"/>
                                          </p:val>
                                        </p:tav>
                                      </p:tavLst>
                                    </p:anim>
                                    <p:anim calcmode="lin" valueType="num">
                                      <p:cBhvr>
                                        <p:cTn id="87" dur="500" fill="hold"/>
                                        <p:tgtEl>
                                          <p:spTgt spid="52"/>
                                        </p:tgtEl>
                                        <p:attrNameLst>
                                          <p:attrName>ppt_h</p:attrName>
                                        </p:attrNameLst>
                                      </p:cBhvr>
                                      <p:tavLst>
                                        <p:tav tm="0">
                                          <p:val>
                                            <p:strVal val="#ppt_h"/>
                                          </p:val>
                                        </p:tav>
                                        <p:tav tm="100000">
                                          <p:val>
                                            <p:strVal val="#ppt_h"/>
                                          </p:val>
                                        </p:tav>
                                      </p:tavLst>
                                    </p:anim>
                                  </p:childTnLst>
                                </p:cTn>
                              </p:par>
                            </p:childTnLst>
                          </p:cTn>
                        </p:par>
                        <p:par>
                          <p:cTn id="88" fill="hold">
                            <p:stCondLst>
                              <p:cond delay="8500"/>
                            </p:stCondLst>
                            <p:childTnLst>
                              <p:par>
                                <p:cTn id="89" presetID="42"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750"/>
                                        <p:tgtEl>
                                          <p:spTgt spid="55"/>
                                        </p:tgtEl>
                                      </p:cBhvr>
                                    </p:animEffect>
                                    <p:anim calcmode="lin" valueType="num">
                                      <p:cBhvr>
                                        <p:cTn id="92" dur="750" fill="hold"/>
                                        <p:tgtEl>
                                          <p:spTgt spid="55"/>
                                        </p:tgtEl>
                                        <p:attrNameLst>
                                          <p:attrName>ppt_x</p:attrName>
                                        </p:attrNameLst>
                                      </p:cBhvr>
                                      <p:tavLst>
                                        <p:tav tm="0">
                                          <p:val>
                                            <p:strVal val="#ppt_x"/>
                                          </p:val>
                                        </p:tav>
                                        <p:tav tm="100000">
                                          <p:val>
                                            <p:strVal val="#ppt_x"/>
                                          </p:val>
                                        </p:tav>
                                      </p:tavLst>
                                    </p:anim>
                                    <p:anim calcmode="lin" valueType="num">
                                      <p:cBhvr>
                                        <p:cTn id="93" dur="750" fill="hold"/>
                                        <p:tgtEl>
                                          <p:spTgt spid="55"/>
                                        </p:tgtEl>
                                        <p:attrNameLst>
                                          <p:attrName>ppt_y</p:attrName>
                                        </p:attrNameLst>
                                      </p:cBhvr>
                                      <p:tavLst>
                                        <p:tav tm="0">
                                          <p:val>
                                            <p:strVal val="#ppt_y+.1"/>
                                          </p:val>
                                        </p:tav>
                                        <p:tav tm="100000">
                                          <p:val>
                                            <p:strVal val="#ppt_y"/>
                                          </p:val>
                                        </p:tav>
                                      </p:tavLst>
                                    </p:anim>
                                  </p:childTnLst>
                                </p:cTn>
                              </p:par>
                            </p:childTnLst>
                          </p:cTn>
                        </p:par>
                        <p:par>
                          <p:cTn id="94" fill="hold">
                            <p:stCondLst>
                              <p:cond delay="9250"/>
                            </p:stCondLst>
                            <p:childTnLst>
                              <p:par>
                                <p:cTn id="95" presetID="17" presetClass="entr" presetSubtype="10" fill="hold" nodeType="afterEffect">
                                  <p:stCondLst>
                                    <p:cond delay="0"/>
                                  </p:stCondLst>
                                  <p:childTnLst>
                                    <p:set>
                                      <p:cBhvr>
                                        <p:cTn id="96" dur="1" fill="hold">
                                          <p:stCondLst>
                                            <p:cond delay="0"/>
                                          </p:stCondLst>
                                        </p:cTn>
                                        <p:tgtEl>
                                          <p:spTgt spid="56"/>
                                        </p:tgtEl>
                                        <p:attrNameLst>
                                          <p:attrName>style.visibility</p:attrName>
                                        </p:attrNameLst>
                                      </p:cBhvr>
                                      <p:to>
                                        <p:strVal val="visible"/>
                                      </p:to>
                                    </p:set>
                                    <p:anim calcmode="lin" valueType="num">
                                      <p:cBhvr>
                                        <p:cTn id="97" dur="500" fill="hold"/>
                                        <p:tgtEl>
                                          <p:spTgt spid="56"/>
                                        </p:tgtEl>
                                        <p:attrNameLst>
                                          <p:attrName>ppt_w</p:attrName>
                                        </p:attrNameLst>
                                      </p:cBhvr>
                                      <p:tavLst>
                                        <p:tav tm="0">
                                          <p:val>
                                            <p:fltVal val="0"/>
                                          </p:val>
                                        </p:tav>
                                        <p:tav tm="100000">
                                          <p:val>
                                            <p:strVal val="#ppt_w"/>
                                          </p:val>
                                        </p:tav>
                                      </p:tavLst>
                                    </p:anim>
                                    <p:anim calcmode="lin" valueType="num">
                                      <p:cBhvr>
                                        <p:cTn id="98" dur="500" fill="hold"/>
                                        <p:tgtEl>
                                          <p:spTgt spid="56"/>
                                        </p:tgtEl>
                                        <p:attrNameLst>
                                          <p:attrName>ppt_h</p:attrName>
                                        </p:attrNameLst>
                                      </p:cBhvr>
                                      <p:tavLst>
                                        <p:tav tm="0">
                                          <p:val>
                                            <p:strVal val="#ppt_h"/>
                                          </p:val>
                                        </p:tav>
                                        <p:tav tm="100000">
                                          <p:val>
                                            <p:strVal val="#ppt_h"/>
                                          </p:val>
                                        </p:tav>
                                      </p:tavLst>
                                    </p:anim>
                                  </p:childTnLst>
                                </p:cTn>
                              </p:par>
                            </p:childTnLst>
                          </p:cTn>
                        </p:par>
                        <p:par>
                          <p:cTn id="99" fill="hold">
                            <p:stCondLst>
                              <p:cond delay="9750"/>
                            </p:stCondLst>
                            <p:childTnLst>
                              <p:par>
                                <p:cTn id="100" presetID="42" presetClass="entr" presetSubtype="0" fill="hold" grpId="0" nodeType="after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fade">
                                      <p:cBhvr>
                                        <p:cTn id="102" dur="750"/>
                                        <p:tgtEl>
                                          <p:spTgt spid="59"/>
                                        </p:tgtEl>
                                      </p:cBhvr>
                                    </p:animEffect>
                                    <p:anim calcmode="lin" valueType="num">
                                      <p:cBhvr>
                                        <p:cTn id="103" dur="750" fill="hold"/>
                                        <p:tgtEl>
                                          <p:spTgt spid="59"/>
                                        </p:tgtEl>
                                        <p:attrNameLst>
                                          <p:attrName>ppt_x</p:attrName>
                                        </p:attrNameLst>
                                      </p:cBhvr>
                                      <p:tavLst>
                                        <p:tav tm="0">
                                          <p:val>
                                            <p:strVal val="#ppt_x"/>
                                          </p:val>
                                        </p:tav>
                                        <p:tav tm="100000">
                                          <p:val>
                                            <p:strVal val="#ppt_x"/>
                                          </p:val>
                                        </p:tav>
                                      </p:tavLst>
                                    </p:anim>
                                    <p:anim calcmode="lin" valueType="num">
                                      <p:cBhvr>
                                        <p:cTn id="104" dur="750" fill="hold"/>
                                        <p:tgtEl>
                                          <p:spTgt spid="59"/>
                                        </p:tgtEl>
                                        <p:attrNameLst>
                                          <p:attrName>ppt_y</p:attrName>
                                        </p:attrNameLst>
                                      </p:cBhvr>
                                      <p:tavLst>
                                        <p:tav tm="0">
                                          <p:val>
                                            <p:strVal val="#ppt_y+.1"/>
                                          </p:val>
                                        </p:tav>
                                        <p:tav tm="100000">
                                          <p:val>
                                            <p:strVal val="#ppt_y"/>
                                          </p:val>
                                        </p:tav>
                                      </p:tavLst>
                                    </p:anim>
                                  </p:childTnLst>
                                </p:cTn>
                              </p:par>
                            </p:childTnLst>
                          </p:cTn>
                        </p:par>
                        <p:par>
                          <p:cTn id="105" fill="hold">
                            <p:stCondLst>
                              <p:cond delay="10500"/>
                            </p:stCondLst>
                            <p:childTnLst>
                              <p:par>
                                <p:cTn id="106" presetID="17" presetClass="entr" presetSubtype="10" fill="hold" nodeType="afterEffect">
                                  <p:stCondLst>
                                    <p:cond delay="0"/>
                                  </p:stCondLst>
                                  <p:childTnLst>
                                    <p:set>
                                      <p:cBhvr>
                                        <p:cTn id="107" dur="1" fill="hold">
                                          <p:stCondLst>
                                            <p:cond delay="0"/>
                                          </p:stCondLst>
                                        </p:cTn>
                                        <p:tgtEl>
                                          <p:spTgt spid="60"/>
                                        </p:tgtEl>
                                        <p:attrNameLst>
                                          <p:attrName>style.visibility</p:attrName>
                                        </p:attrNameLst>
                                      </p:cBhvr>
                                      <p:to>
                                        <p:strVal val="visible"/>
                                      </p:to>
                                    </p:set>
                                    <p:anim calcmode="lin" valueType="num">
                                      <p:cBhvr>
                                        <p:cTn id="108" dur="500" fill="hold"/>
                                        <p:tgtEl>
                                          <p:spTgt spid="60"/>
                                        </p:tgtEl>
                                        <p:attrNameLst>
                                          <p:attrName>ppt_w</p:attrName>
                                        </p:attrNameLst>
                                      </p:cBhvr>
                                      <p:tavLst>
                                        <p:tav tm="0">
                                          <p:val>
                                            <p:fltVal val="0"/>
                                          </p:val>
                                        </p:tav>
                                        <p:tav tm="100000">
                                          <p:val>
                                            <p:strVal val="#ppt_w"/>
                                          </p:val>
                                        </p:tav>
                                      </p:tavLst>
                                    </p:anim>
                                    <p:anim calcmode="lin" valueType="num">
                                      <p:cBhvr>
                                        <p:cTn id="109" dur="500" fill="hold"/>
                                        <p:tgtEl>
                                          <p:spTgt spid="60"/>
                                        </p:tgtEl>
                                        <p:attrNameLst>
                                          <p:attrName>ppt_h</p:attrName>
                                        </p:attrNameLst>
                                      </p:cBhvr>
                                      <p:tavLst>
                                        <p:tav tm="0">
                                          <p:val>
                                            <p:strVal val="#ppt_h"/>
                                          </p:val>
                                        </p:tav>
                                        <p:tav tm="100000">
                                          <p:val>
                                            <p:strVal val="#ppt_h"/>
                                          </p:val>
                                        </p:tav>
                                      </p:tavLst>
                                    </p:anim>
                                  </p:childTnLst>
                                </p:cTn>
                              </p:par>
                            </p:childTnLst>
                          </p:cTn>
                        </p:par>
                        <p:par>
                          <p:cTn id="110" fill="hold">
                            <p:stCondLst>
                              <p:cond delay="11000"/>
                            </p:stCondLst>
                            <p:childTnLst>
                              <p:par>
                                <p:cTn id="111" presetID="42" presetClass="entr" presetSubtype="0" fill="hold" grpId="0" nodeType="after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fade">
                                      <p:cBhvr>
                                        <p:cTn id="113" dur="750"/>
                                        <p:tgtEl>
                                          <p:spTgt spid="63"/>
                                        </p:tgtEl>
                                      </p:cBhvr>
                                    </p:animEffect>
                                    <p:anim calcmode="lin" valueType="num">
                                      <p:cBhvr>
                                        <p:cTn id="114" dur="750" fill="hold"/>
                                        <p:tgtEl>
                                          <p:spTgt spid="63"/>
                                        </p:tgtEl>
                                        <p:attrNameLst>
                                          <p:attrName>ppt_x</p:attrName>
                                        </p:attrNameLst>
                                      </p:cBhvr>
                                      <p:tavLst>
                                        <p:tav tm="0">
                                          <p:val>
                                            <p:strVal val="#ppt_x"/>
                                          </p:val>
                                        </p:tav>
                                        <p:tav tm="100000">
                                          <p:val>
                                            <p:strVal val="#ppt_x"/>
                                          </p:val>
                                        </p:tav>
                                      </p:tavLst>
                                    </p:anim>
                                    <p:anim calcmode="lin" valueType="num">
                                      <p:cBhvr>
                                        <p:cTn id="115" dur="750" fill="hold"/>
                                        <p:tgtEl>
                                          <p:spTgt spid="63"/>
                                        </p:tgtEl>
                                        <p:attrNameLst>
                                          <p:attrName>ppt_y</p:attrName>
                                        </p:attrNameLst>
                                      </p:cBhvr>
                                      <p:tavLst>
                                        <p:tav tm="0">
                                          <p:val>
                                            <p:strVal val="#ppt_y+.1"/>
                                          </p:val>
                                        </p:tav>
                                        <p:tav tm="100000">
                                          <p:val>
                                            <p:strVal val="#ppt_y"/>
                                          </p:val>
                                        </p:tav>
                                      </p:tavLst>
                                    </p:anim>
                                  </p:childTnLst>
                                </p:cTn>
                              </p:par>
                            </p:childTnLst>
                          </p:cTn>
                        </p:par>
                        <p:par>
                          <p:cTn id="116" fill="hold">
                            <p:stCondLst>
                              <p:cond delay="11750"/>
                            </p:stCondLst>
                            <p:childTnLst>
                              <p:par>
                                <p:cTn id="117" presetID="42" presetClass="entr" presetSubtype="0"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750"/>
                                        <p:tgtEl>
                                          <p:spTgt spid="64"/>
                                        </p:tgtEl>
                                      </p:cBhvr>
                                    </p:animEffect>
                                    <p:anim calcmode="lin" valueType="num">
                                      <p:cBhvr>
                                        <p:cTn id="120" dur="750" fill="hold"/>
                                        <p:tgtEl>
                                          <p:spTgt spid="64"/>
                                        </p:tgtEl>
                                        <p:attrNameLst>
                                          <p:attrName>ppt_x</p:attrName>
                                        </p:attrNameLst>
                                      </p:cBhvr>
                                      <p:tavLst>
                                        <p:tav tm="0">
                                          <p:val>
                                            <p:strVal val="#ppt_x"/>
                                          </p:val>
                                        </p:tav>
                                        <p:tav tm="100000">
                                          <p:val>
                                            <p:strVal val="#ppt_x"/>
                                          </p:val>
                                        </p:tav>
                                      </p:tavLst>
                                    </p:anim>
                                    <p:anim calcmode="lin" valueType="num">
                                      <p:cBhvr>
                                        <p:cTn id="121" dur="75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10" grpId="0"/>
      <p:bldP spid="14" grpId="0"/>
      <p:bldP spid="26" grpId="0" animBg="1"/>
      <p:bldP spid="20" grpId="0"/>
      <p:bldP spid="28" grpId="0"/>
      <p:bldP spid="51" grpId="0"/>
      <p:bldP spid="55" grpId="0"/>
      <p:bldP spid="59" grpId="0"/>
      <p:bldP spid="63"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类图概述</a:t>
            </a:r>
            <a:endParaRPr lang="zh-CN" altLang="en-US" sz="2800" dirty="0">
              <a:latin typeface="黑体" panose="02010609060101010101" pitchFamily="49" charset="-122"/>
              <a:ea typeface="黑体" panose="02010609060101010101" pitchFamily="49" charset="-122"/>
            </a:endParaRPr>
          </a:p>
        </p:txBody>
      </p:sp>
      <p:sp>
        <p:nvSpPr>
          <p:cNvPr id="16" name="TextBox 15"/>
          <p:cNvSpPr txBox="1"/>
          <p:nvPr/>
        </p:nvSpPr>
        <p:spPr>
          <a:xfrm>
            <a:off x="1249764" y="1213338"/>
            <a:ext cx="5123045" cy="3904402"/>
          </a:xfrm>
          <a:prstGeom prst="rect">
            <a:avLst/>
          </a:prstGeom>
          <a:noFill/>
        </p:spPr>
        <p:txBody>
          <a:bodyPr wrap="square" rtlCol="0">
            <a:spAutoFit/>
          </a:bodyPr>
          <a:lstStyle/>
          <a:p>
            <a:pPr>
              <a:lnSpc>
                <a:spcPct val="150000"/>
              </a:lnSpc>
            </a:pPr>
            <a:r>
              <a:rPr lang="zh-CN" altLang="en-US" sz="2400" dirty="0" smtClean="0"/>
              <a:t>类是对一组相同属性、操作、关系和语义的对象的抽象。主要包括名称部分（</a:t>
            </a:r>
            <a:r>
              <a:rPr lang="en-US" altLang="zh-CN" sz="2400" dirty="0" smtClean="0"/>
              <a:t>Name</a:t>
            </a:r>
            <a:r>
              <a:rPr lang="zh-CN" altLang="en-US" sz="2400" dirty="0" smtClean="0"/>
              <a:t>）、属性部（</a:t>
            </a:r>
            <a:r>
              <a:rPr lang="en-US" altLang="zh-CN" sz="2400" dirty="0" smtClean="0"/>
              <a:t>Attribute</a:t>
            </a:r>
            <a:r>
              <a:rPr lang="zh-CN" altLang="en-US" sz="2400" dirty="0" smtClean="0"/>
              <a:t>）、操作部分。在</a:t>
            </a:r>
            <a:r>
              <a:rPr lang="en-US" altLang="zh-CN" sz="2400" dirty="0" smtClean="0"/>
              <a:t>UML</a:t>
            </a:r>
            <a:r>
              <a:rPr lang="zh-CN" altLang="en-US" sz="2400" dirty="0" smtClean="0"/>
              <a:t>中类用一个矩形框表示，它包含三个区域，最上面是类名、中间是累的属性、最下面是类的方法</a:t>
            </a:r>
            <a:endParaRPr lang="zh-CN" altLang="en-US" sz="2400" dirty="0"/>
          </a:p>
        </p:txBody>
      </p:sp>
      <p:pic>
        <p:nvPicPr>
          <p:cNvPr id="2050" name="Picture 2"/>
          <p:cNvPicPr>
            <a:picLocks noChangeAspect="1" noChangeArrowheads="1"/>
          </p:cNvPicPr>
          <p:nvPr/>
        </p:nvPicPr>
        <p:blipFill>
          <a:blip r:embed="rId3"/>
          <a:srcRect/>
          <a:stretch>
            <a:fillRect/>
          </a:stretch>
        </p:blipFill>
        <p:spPr bwMode="auto">
          <a:xfrm>
            <a:off x="7982682" y="945540"/>
            <a:ext cx="3067050" cy="36480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类图的概述</a:t>
            </a:r>
            <a:endParaRPr lang="zh-CN" altLang="en-US" sz="2800" dirty="0">
              <a:latin typeface="黑体" panose="02010609060101010101" pitchFamily="49" charset="-122"/>
              <a:ea typeface="黑体" panose="02010609060101010101" pitchFamily="49" charset="-122"/>
            </a:endParaRPr>
          </a:p>
        </p:txBody>
      </p:sp>
      <p:sp>
        <p:nvSpPr>
          <p:cNvPr id="16" name="TextBox 15"/>
          <p:cNvSpPr txBox="1"/>
          <p:nvPr/>
        </p:nvSpPr>
        <p:spPr>
          <a:xfrm>
            <a:off x="923192" y="1213338"/>
            <a:ext cx="6690946" cy="1477328"/>
          </a:xfrm>
          <a:prstGeom prst="rect">
            <a:avLst/>
          </a:prstGeom>
          <a:noFill/>
        </p:spPr>
        <p:txBody>
          <a:bodyPr wrap="square" rtlCol="0">
            <a:spAutoFit/>
          </a:bodyPr>
          <a:lstStyle/>
          <a:p>
            <a:r>
              <a:rPr lang="zh-CN" altLang="en-US" dirty="0" smtClean="0"/>
              <a:t>每个类都必须有一个能和其他类进行区分的名称，类的名称部分是不能省略的，其他组成部分可以省略。表示方法有以下两种。</a:t>
            </a:r>
            <a:endParaRPr lang="en-US" altLang="zh-CN" dirty="0" smtClean="0"/>
          </a:p>
          <a:p>
            <a:r>
              <a:rPr lang="zh-CN" altLang="en-US" dirty="0" smtClean="0"/>
              <a:t>（</a:t>
            </a:r>
            <a:r>
              <a:rPr lang="en-US" altLang="zh-CN" dirty="0" smtClean="0"/>
              <a:t>1</a:t>
            </a:r>
            <a:r>
              <a:rPr lang="zh-CN" altLang="en-US" dirty="0" smtClean="0"/>
              <a:t>）简单名 （</a:t>
            </a:r>
            <a:r>
              <a:rPr lang="en-US" altLang="zh-CN" dirty="0" smtClean="0"/>
              <a:t>2</a:t>
            </a:r>
            <a:r>
              <a:rPr lang="zh-CN" altLang="en-US" dirty="0" smtClean="0"/>
              <a:t>）全名，也称为路径名，就是类名前面加上包的名称。</a:t>
            </a:r>
            <a:endParaRPr lang="en-US" altLang="zh-CN" dirty="0" smtClean="0"/>
          </a:p>
          <a:p>
            <a:endParaRPr lang="zh-CN" altLang="en-US" dirty="0"/>
          </a:p>
        </p:txBody>
      </p:sp>
      <p:sp>
        <p:nvSpPr>
          <p:cNvPr id="6" name="文本框 34"/>
          <p:cNvSpPr txBox="1"/>
          <p:nvPr/>
        </p:nvSpPr>
        <p:spPr>
          <a:xfrm>
            <a:off x="1167843" y="710551"/>
            <a:ext cx="513648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名称</a:t>
            </a:r>
            <a:endParaRPr lang="zh-CN" altLang="en-US" sz="2800" dirty="0">
              <a:latin typeface="黑体" panose="02010609060101010101" pitchFamily="49" charset="-122"/>
              <a:ea typeface="黑体" panose="02010609060101010101" pitchFamily="49" charset="-122"/>
            </a:endParaRPr>
          </a:p>
        </p:txBody>
      </p:sp>
      <p:sp>
        <p:nvSpPr>
          <p:cNvPr id="9" name="TextBox 8"/>
          <p:cNvSpPr txBox="1"/>
          <p:nvPr/>
        </p:nvSpPr>
        <p:spPr>
          <a:xfrm>
            <a:off x="864575" y="3053861"/>
            <a:ext cx="6986955" cy="1200329"/>
          </a:xfrm>
          <a:prstGeom prst="rect">
            <a:avLst/>
          </a:prstGeom>
          <a:noFill/>
        </p:spPr>
        <p:txBody>
          <a:bodyPr wrap="square" rtlCol="0">
            <a:spAutoFit/>
          </a:bodyPr>
          <a:lstStyle/>
          <a:p>
            <a:r>
              <a:rPr lang="zh-CN" altLang="en-US" dirty="0" smtClean="0"/>
              <a:t>属性描述了类在软件系统中代表的失误所具备的特性。类可以有任意数目的属性，也可以没有属性。</a:t>
            </a:r>
            <a:endParaRPr lang="en-US" altLang="zh-CN" dirty="0" smtClean="0"/>
          </a:p>
          <a:p>
            <a:r>
              <a:rPr lang="zh-CN" altLang="en-US" dirty="0" smtClean="0"/>
              <a:t>在</a:t>
            </a:r>
            <a:r>
              <a:rPr lang="en-US" altLang="zh-CN" dirty="0" smtClean="0"/>
              <a:t>UML</a:t>
            </a:r>
            <a:r>
              <a:rPr lang="zh-CN" altLang="en-US" dirty="0" smtClean="0"/>
              <a:t>中，类属性语法为：</a:t>
            </a:r>
            <a:endParaRPr lang="en-US" altLang="zh-CN" dirty="0" smtClean="0"/>
          </a:p>
          <a:p>
            <a:r>
              <a:rPr lang="zh-CN" altLang="en-US" dirty="0" smtClean="0"/>
              <a:t>（</a:t>
            </a:r>
            <a:r>
              <a:rPr lang="en-US" altLang="zh-CN" dirty="0" smtClean="0"/>
              <a:t>1</a:t>
            </a:r>
            <a:r>
              <a:rPr lang="zh-CN" altLang="en-US" dirty="0" smtClean="0"/>
              <a:t>）可见性（</a:t>
            </a:r>
            <a:r>
              <a:rPr lang="en-US" altLang="zh-CN" dirty="0" smtClean="0"/>
              <a:t>2</a:t>
            </a:r>
            <a:r>
              <a:rPr lang="zh-CN" altLang="en-US" dirty="0" smtClean="0"/>
              <a:t>）属性名（</a:t>
            </a:r>
            <a:r>
              <a:rPr lang="en-US" altLang="zh-CN" dirty="0" smtClean="0"/>
              <a:t>3</a:t>
            </a:r>
            <a:r>
              <a:rPr lang="zh-CN" altLang="en-US" dirty="0" smtClean="0"/>
              <a:t>）类型（</a:t>
            </a:r>
            <a:r>
              <a:rPr lang="en-US" altLang="zh-CN" dirty="0" smtClean="0"/>
              <a:t>4</a:t>
            </a:r>
            <a:r>
              <a:rPr lang="zh-CN" altLang="en-US" dirty="0" smtClean="0"/>
              <a:t>）初始值（</a:t>
            </a:r>
            <a:r>
              <a:rPr lang="en-US" altLang="zh-CN" dirty="0" smtClean="0"/>
              <a:t>5</a:t>
            </a:r>
            <a:r>
              <a:rPr lang="zh-CN" altLang="en-US" dirty="0" smtClean="0"/>
              <a:t>）属性字符串</a:t>
            </a:r>
            <a:endParaRPr lang="zh-CN" altLang="en-US" dirty="0"/>
          </a:p>
        </p:txBody>
      </p:sp>
      <p:sp>
        <p:nvSpPr>
          <p:cNvPr id="10" name="文本框 34"/>
          <p:cNvSpPr txBox="1"/>
          <p:nvPr/>
        </p:nvSpPr>
        <p:spPr>
          <a:xfrm>
            <a:off x="1109227" y="2551074"/>
            <a:ext cx="513648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属性</a:t>
            </a:r>
            <a:endParaRPr lang="zh-CN" altLang="en-US" sz="2800" dirty="0">
              <a:latin typeface="黑体" panose="02010609060101010101" pitchFamily="49" charset="-122"/>
              <a:ea typeface="黑体" panose="02010609060101010101" pitchFamily="49" charset="-122"/>
            </a:endParaRPr>
          </a:p>
        </p:txBody>
      </p:sp>
      <p:sp>
        <p:nvSpPr>
          <p:cNvPr id="11" name="TextBox 10"/>
          <p:cNvSpPr txBox="1"/>
          <p:nvPr/>
        </p:nvSpPr>
        <p:spPr>
          <a:xfrm>
            <a:off x="849921" y="4744915"/>
            <a:ext cx="7599487" cy="923330"/>
          </a:xfrm>
          <a:prstGeom prst="rect">
            <a:avLst/>
          </a:prstGeom>
          <a:noFill/>
        </p:spPr>
        <p:txBody>
          <a:bodyPr wrap="square" rtlCol="0">
            <a:spAutoFit/>
          </a:bodyPr>
          <a:lstStyle/>
          <a:p>
            <a:r>
              <a:rPr lang="zh-CN" altLang="en-US" dirty="0" smtClean="0"/>
              <a:t>操作是对类的对象所能做的事物的一个抽象。</a:t>
            </a:r>
            <a:endParaRPr lang="en-US" altLang="zh-CN" dirty="0" smtClean="0"/>
          </a:p>
          <a:p>
            <a:r>
              <a:rPr lang="zh-CN" altLang="en-US" dirty="0" smtClean="0"/>
              <a:t>在</a:t>
            </a:r>
            <a:r>
              <a:rPr lang="en-US" altLang="zh-CN" dirty="0" smtClean="0"/>
              <a:t>UML</a:t>
            </a:r>
            <a:r>
              <a:rPr lang="zh-CN" altLang="en-US" dirty="0" smtClean="0"/>
              <a:t>中，类的操作的语法为：</a:t>
            </a:r>
            <a:endParaRPr lang="en-US" altLang="zh-CN" dirty="0" smtClean="0"/>
          </a:p>
          <a:p>
            <a:r>
              <a:rPr lang="zh-CN" altLang="en-US" dirty="0" smtClean="0"/>
              <a:t>（</a:t>
            </a:r>
            <a:r>
              <a:rPr lang="en-US" altLang="zh-CN" dirty="0" smtClean="0"/>
              <a:t>1</a:t>
            </a:r>
            <a:r>
              <a:rPr lang="zh-CN" altLang="en-US" dirty="0" smtClean="0"/>
              <a:t>）可见性（</a:t>
            </a:r>
            <a:r>
              <a:rPr lang="en-US" altLang="zh-CN" dirty="0" smtClean="0"/>
              <a:t>2</a:t>
            </a:r>
            <a:r>
              <a:rPr lang="zh-CN" altLang="en-US" dirty="0" smtClean="0"/>
              <a:t>）操作名（</a:t>
            </a:r>
            <a:r>
              <a:rPr lang="en-US" altLang="zh-CN" dirty="0" smtClean="0"/>
              <a:t>3</a:t>
            </a:r>
            <a:r>
              <a:rPr lang="zh-CN" altLang="en-US" dirty="0" smtClean="0"/>
              <a:t>）参数表（</a:t>
            </a:r>
            <a:r>
              <a:rPr lang="en-US" altLang="zh-CN" dirty="0" smtClean="0"/>
              <a:t>4</a:t>
            </a:r>
            <a:r>
              <a:rPr lang="zh-CN" altLang="en-US" dirty="0" smtClean="0"/>
              <a:t>）返回值类型（</a:t>
            </a:r>
            <a:r>
              <a:rPr lang="en-US" altLang="zh-CN" dirty="0" smtClean="0"/>
              <a:t>5</a:t>
            </a:r>
            <a:r>
              <a:rPr lang="zh-CN" altLang="en-US" dirty="0" smtClean="0"/>
              <a:t>）属性字符串</a:t>
            </a:r>
            <a:endParaRPr lang="zh-CN" altLang="en-US" dirty="0"/>
          </a:p>
        </p:txBody>
      </p:sp>
      <p:sp>
        <p:nvSpPr>
          <p:cNvPr id="12" name="文本框 34"/>
          <p:cNvSpPr txBox="1"/>
          <p:nvPr/>
        </p:nvSpPr>
        <p:spPr>
          <a:xfrm>
            <a:off x="1094573" y="4242128"/>
            <a:ext cx="513648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3.</a:t>
            </a:r>
            <a:r>
              <a:rPr lang="zh-CN" altLang="en-US" sz="2800" dirty="0" smtClean="0">
                <a:latin typeface="黑体" panose="02010609060101010101" pitchFamily="49" charset="-122"/>
                <a:ea typeface="黑体" panose="02010609060101010101" pitchFamily="49" charset="-122"/>
              </a:rPr>
              <a:t>操作</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类图的概述</a:t>
            </a:r>
            <a:endParaRPr lang="zh-CN" altLang="en-US" sz="2800" dirty="0">
              <a:latin typeface="黑体" panose="02010609060101010101" pitchFamily="49" charset="-122"/>
              <a:ea typeface="黑体" panose="02010609060101010101" pitchFamily="49" charset="-122"/>
            </a:endParaRPr>
          </a:p>
        </p:txBody>
      </p:sp>
      <p:sp>
        <p:nvSpPr>
          <p:cNvPr id="16" name="TextBox 15"/>
          <p:cNvSpPr txBox="1"/>
          <p:nvPr/>
        </p:nvSpPr>
        <p:spPr>
          <a:xfrm>
            <a:off x="923192" y="1213338"/>
            <a:ext cx="6690946" cy="923330"/>
          </a:xfrm>
          <a:prstGeom prst="rect">
            <a:avLst/>
          </a:prstGeom>
          <a:noFill/>
        </p:spPr>
        <p:txBody>
          <a:bodyPr wrap="square" rtlCol="0">
            <a:spAutoFit/>
          </a:bodyPr>
          <a:lstStyle/>
          <a:p>
            <a:r>
              <a:rPr lang="zh-CN" altLang="en-US" dirty="0" smtClean="0"/>
              <a:t>在操作列表框下面的区域，可以用例说明类的职责。位于操作部分下面的区域，用来说明类要做什么或说明另一个类的信息。</a:t>
            </a:r>
            <a:endParaRPr lang="en-US" altLang="zh-CN" dirty="0" smtClean="0"/>
          </a:p>
          <a:p>
            <a:r>
              <a:rPr lang="zh-CN" altLang="en-US" dirty="0" smtClean="0"/>
              <a:t>在</a:t>
            </a:r>
            <a:r>
              <a:rPr lang="en-US" altLang="zh-CN" dirty="0" smtClean="0"/>
              <a:t>UML</a:t>
            </a:r>
            <a:r>
              <a:rPr lang="zh-CN" altLang="en-US" dirty="0" smtClean="0"/>
              <a:t>中，把职责列在类图底部的分隔栏中。</a:t>
            </a:r>
            <a:endParaRPr lang="zh-CN" altLang="en-US" dirty="0"/>
          </a:p>
        </p:txBody>
      </p:sp>
      <p:sp>
        <p:nvSpPr>
          <p:cNvPr id="6" name="文本框 34"/>
          <p:cNvSpPr txBox="1"/>
          <p:nvPr/>
        </p:nvSpPr>
        <p:spPr>
          <a:xfrm>
            <a:off x="1167843" y="710551"/>
            <a:ext cx="513648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4.</a:t>
            </a:r>
            <a:r>
              <a:rPr lang="zh-CN" altLang="en-US" sz="2800" dirty="0" smtClean="0">
                <a:latin typeface="黑体" panose="02010609060101010101" pitchFamily="49" charset="-122"/>
                <a:ea typeface="黑体" panose="02010609060101010101" pitchFamily="49" charset="-122"/>
              </a:rPr>
              <a:t>职责</a:t>
            </a:r>
            <a:endParaRPr lang="zh-CN" altLang="en-US" sz="2800" dirty="0">
              <a:latin typeface="黑体" panose="02010609060101010101" pitchFamily="49" charset="-122"/>
              <a:ea typeface="黑体" panose="02010609060101010101" pitchFamily="49" charset="-122"/>
            </a:endParaRPr>
          </a:p>
        </p:txBody>
      </p:sp>
      <p:sp>
        <p:nvSpPr>
          <p:cNvPr id="9" name="TextBox 8"/>
          <p:cNvSpPr txBox="1"/>
          <p:nvPr/>
        </p:nvSpPr>
        <p:spPr>
          <a:xfrm>
            <a:off x="864575" y="3053861"/>
            <a:ext cx="6986955" cy="1200329"/>
          </a:xfrm>
          <a:prstGeom prst="rect">
            <a:avLst/>
          </a:prstGeom>
          <a:noFill/>
        </p:spPr>
        <p:txBody>
          <a:bodyPr wrap="square" rtlCol="0">
            <a:spAutoFit/>
          </a:bodyPr>
          <a:lstStyle/>
          <a:p>
            <a:r>
              <a:rPr lang="zh-CN" altLang="en-US" dirty="0" smtClean="0"/>
              <a:t>说明类的职责是消除二义性的一种非形式的表示方法，形式化的方法是使用约束。</a:t>
            </a:r>
            <a:endParaRPr lang="en-US" altLang="zh-CN" dirty="0" smtClean="0"/>
          </a:p>
          <a:p>
            <a:r>
              <a:rPr lang="zh-CN" altLang="en-US" dirty="0" smtClean="0"/>
              <a:t>在</a:t>
            </a:r>
            <a:r>
              <a:rPr lang="en-US" altLang="zh-CN" dirty="0" smtClean="0"/>
              <a:t>UML</a:t>
            </a:r>
            <a:r>
              <a:rPr lang="zh-CN" altLang="en-US" dirty="0" smtClean="0"/>
              <a:t>中，约束是用</a:t>
            </a:r>
            <a:r>
              <a:rPr lang="en-US" altLang="zh-CN" dirty="0" smtClean="0"/>
              <a:t>{}</a:t>
            </a:r>
            <a:r>
              <a:rPr lang="zh-CN" altLang="en-US" dirty="0" smtClean="0"/>
              <a:t>的格式写在类的边上，指定个别属性的取值范围。</a:t>
            </a:r>
            <a:endParaRPr lang="zh-CN" altLang="en-US" dirty="0"/>
          </a:p>
        </p:txBody>
      </p:sp>
      <p:sp>
        <p:nvSpPr>
          <p:cNvPr id="10" name="文本框 34"/>
          <p:cNvSpPr txBox="1"/>
          <p:nvPr/>
        </p:nvSpPr>
        <p:spPr>
          <a:xfrm>
            <a:off x="1109227" y="2551074"/>
            <a:ext cx="5136482" cy="52322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5.</a:t>
            </a:r>
            <a:r>
              <a:rPr lang="zh-CN" altLang="en-US" sz="2800" dirty="0" smtClean="0">
                <a:latin typeface="黑体" panose="02010609060101010101" pitchFamily="49" charset="-122"/>
                <a:ea typeface="黑体" panose="02010609060101010101" pitchFamily="49" charset="-122"/>
              </a:rPr>
              <a:t>约束</a:t>
            </a:r>
            <a:endParaRPr lang="zh-CN" altLang="en-US" sz="28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srcRect/>
          <a:stretch>
            <a:fillRect/>
          </a:stretch>
        </p:blipFill>
        <p:spPr bwMode="auto">
          <a:xfrm>
            <a:off x="954705" y="4374036"/>
            <a:ext cx="1503081" cy="1044125"/>
          </a:xfrm>
          <a:prstGeom prst="rect">
            <a:avLst/>
          </a:prstGeom>
          <a:noFill/>
          <a:ln w="9525">
            <a:noFill/>
            <a:miter lim="800000"/>
            <a:headEnd/>
            <a:tailEnd/>
          </a:ln>
          <a:effectLst/>
        </p:spPr>
      </p:pic>
      <p:sp>
        <p:nvSpPr>
          <p:cNvPr id="11" name="TextBox 10"/>
          <p:cNvSpPr txBox="1"/>
          <p:nvPr/>
        </p:nvSpPr>
        <p:spPr>
          <a:xfrm>
            <a:off x="2429301" y="4763069"/>
            <a:ext cx="2730235" cy="369332"/>
          </a:xfrm>
          <a:prstGeom prst="rect">
            <a:avLst/>
          </a:prstGeom>
          <a:noFill/>
        </p:spPr>
        <p:txBody>
          <a:bodyPr wrap="none" rtlCol="0">
            <a:spAutoFit/>
          </a:bodyPr>
          <a:lstStyle/>
          <a:p>
            <a:r>
              <a:rPr lang="en-US" altLang="zh-CN" dirty="0" smtClean="0"/>
              <a:t>{</a:t>
            </a:r>
            <a:r>
              <a:rPr lang="zh-CN" altLang="en-US" dirty="0" smtClean="0"/>
              <a:t>类别</a:t>
            </a:r>
            <a:r>
              <a:rPr lang="en-US" altLang="zh-CN" dirty="0" smtClean="0"/>
              <a:t>=</a:t>
            </a:r>
            <a:r>
              <a:rPr lang="zh-CN" altLang="en-US" dirty="0" smtClean="0"/>
              <a:t>教师</a:t>
            </a:r>
            <a:r>
              <a:rPr lang="en-US" altLang="zh-CN" dirty="0" smtClean="0"/>
              <a:t>or</a:t>
            </a:r>
            <a:r>
              <a:rPr lang="zh-CN" altLang="en-US" dirty="0" smtClean="0"/>
              <a:t>学生</a:t>
            </a:r>
            <a:r>
              <a:rPr lang="en-US" altLang="zh-CN" dirty="0" smtClean="0"/>
              <a:t>or</a:t>
            </a:r>
            <a:r>
              <a:rPr lang="zh-CN" altLang="en-US" dirty="0" smtClean="0"/>
              <a:t>游客</a:t>
            </a:r>
            <a:r>
              <a:rPr lang="en-US" altLang="zh-CN" dirty="0" smtClean="0"/>
              <a:t>}</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1957" y="4752744"/>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是一种继承关系</a:t>
            </a:r>
            <a:r>
              <a:rPr lang="en-US" altLang="zh-CN" dirty="0"/>
              <a:t>, </a:t>
            </a:r>
            <a:r>
              <a:rPr lang="zh-CN" altLang="en-US" dirty="0"/>
              <a:t>表示一般与特殊的关系</a:t>
            </a:r>
            <a:r>
              <a:rPr lang="en-US" altLang="zh-CN" dirty="0"/>
              <a:t>, </a:t>
            </a:r>
            <a:r>
              <a:rPr lang="zh-CN" altLang="en-US" dirty="0"/>
              <a:t>它指定了子类如何特化父类的所有特征和行为</a:t>
            </a:r>
            <a:r>
              <a:rPr lang="en-US" altLang="zh-CN" dirty="0"/>
              <a:t>.</a:t>
            </a:r>
          </a:p>
        </p:txBody>
      </p:sp>
      <p:sp>
        <p:nvSpPr>
          <p:cNvPr id="10" name="文本框 9"/>
          <p:cNvSpPr txBox="1"/>
          <p:nvPr/>
        </p:nvSpPr>
        <p:spPr>
          <a:xfrm>
            <a:off x="441958" y="4344701"/>
            <a:ext cx="2494528" cy="369332"/>
          </a:xfrm>
          <a:prstGeom prst="rect">
            <a:avLst/>
          </a:prstGeom>
          <a:noFill/>
        </p:spPr>
        <p:txBody>
          <a:bodyPr wrap="square" rtlCol="0">
            <a:spAutoFit/>
          </a:bodyPr>
          <a:lstStyle>
            <a:defPPr>
              <a:defRPr lang="zh-CN"/>
            </a:defPPr>
          </a:lstStyle>
          <a:p>
            <a:r>
              <a:rPr lang="zh-CN" altLang="en-US" b="1" dirty="0"/>
              <a:t>泛化（</a:t>
            </a:r>
            <a:r>
              <a:rPr lang="en-US" altLang="zh-CN" b="1" dirty="0"/>
              <a:t>Generalization</a:t>
            </a:r>
            <a:r>
              <a:rPr lang="zh-CN" altLang="en-US" b="1" dirty="0"/>
              <a:t>）</a:t>
            </a:r>
            <a:endParaRPr lang="zh-CN" altLang="en-US" dirty="0"/>
          </a:p>
        </p:txBody>
      </p:sp>
      <p:cxnSp>
        <p:nvCxnSpPr>
          <p:cNvPr id="12" name="直接连接符 11"/>
          <p:cNvCxnSpPr/>
          <p:nvPr/>
        </p:nvCxnSpPr>
        <p:spPr>
          <a:xfrm>
            <a:off x="3147872"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652342" y="4752744"/>
            <a:ext cx="2681899"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表示两个模型或多个模型元素之间语义上的关系。表示一个元素的某些改变可能会影响或提供消息给其他元素</a:t>
            </a:r>
            <a:r>
              <a:rPr lang="en-US" altLang="zh-CN" dirty="0" smtClean="0"/>
              <a:t>.</a:t>
            </a:r>
            <a:endParaRPr lang="en-US" altLang="zh-CN" dirty="0"/>
          </a:p>
        </p:txBody>
      </p:sp>
      <p:sp>
        <p:nvSpPr>
          <p:cNvPr id="30" name="文本框 29"/>
          <p:cNvSpPr txBox="1"/>
          <p:nvPr/>
        </p:nvSpPr>
        <p:spPr>
          <a:xfrm>
            <a:off x="3855767" y="4347034"/>
            <a:ext cx="2580243" cy="369332"/>
          </a:xfrm>
          <a:prstGeom prst="rect">
            <a:avLst/>
          </a:prstGeom>
          <a:noFill/>
        </p:spPr>
        <p:txBody>
          <a:bodyPr wrap="square" rtlCol="0">
            <a:spAutoFit/>
          </a:bodyPr>
          <a:lstStyle>
            <a:defPPr>
              <a:defRPr lang="zh-CN"/>
            </a:defPPr>
          </a:lstStyle>
          <a:p>
            <a:r>
              <a:rPr lang="zh-CN" altLang="en-US" b="1" dirty="0" smtClean="0"/>
              <a:t>依赖（</a:t>
            </a:r>
            <a:r>
              <a:rPr lang="en-US" altLang="zh-CN" b="1" dirty="0" smtClean="0"/>
              <a:t>Dependency</a:t>
            </a:r>
            <a:r>
              <a:rPr lang="zh-CN" altLang="en-US" b="1" dirty="0" smtClean="0"/>
              <a:t>）</a:t>
            </a:r>
            <a:endParaRPr lang="zh-CN" altLang="en-US" dirty="0"/>
          </a:p>
        </p:txBody>
      </p:sp>
      <p:sp>
        <p:nvSpPr>
          <p:cNvPr id="32" name="文本框 31"/>
          <p:cNvSpPr txBox="1"/>
          <p:nvPr/>
        </p:nvSpPr>
        <p:spPr>
          <a:xfrm>
            <a:off x="6996802"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是一种拥有的关系</a:t>
            </a:r>
            <a:r>
              <a:rPr lang="en-US" altLang="zh-CN" dirty="0"/>
              <a:t>, </a:t>
            </a:r>
            <a:r>
              <a:rPr lang="zh-CN" altLang="en-US" dirty="0"/>
              <a:t>它使一个类知道另一个类的属性和方法；</a:t>
            </a:r>
            <a:endParaRPr lang="en-US" altLang="zh-CN" dirty="0"/>
          </a:p>
        </p:txBody>
      </p:sp>
      <p:sp>
        <p:nvSpPr>
          <p:cNvPr id="33" name="文本框 32"/>
          <p:cNvSpPr txBox="1"/>
          <p:nvPr/>
        </p:nvSpPr>
        <p:spPr>
          <a:xfrm>
            <a:off x="7279747" y="4347034"/>
            <a:ext cx="2197042" cy="369332"/>
          </a:xfrm>
          <a:prstGeom prst="rect">
            <a:avLst/>
          </a:prstGeom>
          <a:noFill/>
        </p:spPr>
        <p:txBody>
          <a:bodyPr wrap="square" rtlCol="0">
            <a:spAutoFit/>
          </a:bodyPr>
          <a:lstStyle>
            <a:defPPr>
              <a:defRPr lang="zh-CN"/>
            </a:defPPr>
          </a:lstStyle>
          <a:p>
            <a:r>
              <a:rPr lang="zh-CN" altLang="en-US" b="1" dirty="0"/>
              <a:t>关联（</a:t>
            </a:r>
            <a:r>
              <a:rPr lang="en-US" altLang="zh-CN" b="1" dirty="0"/>
              <a:t>Association)</a:t>
            </a:r>
            <a:endParaRPr lang="zh-CN" altLang="en-US" dirty="0"/>
          </a:p>
        </p:txBody>
      </p:sp>
      <p:cxnSp>
        <p:nvCxnSpPr>
          <p:cNvPr id="48" name="直接连接符 47"/>
          <p:cNvCxnSpPr/>
          <p:nvPr/>
        </p:nvCxnSpPr>
        <p:spPr>
          <a:xfrm flipH="1">
            <a:off x="6614375"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类之间的关系</a:t>
            </a:r>
            <a:endParaRPr lang="zh-CN" altLang="en-US" sz="2800" dirty="0">
              <a:latin typeface="黑体" panose="02010609060101010101" pitchFamily="49" charset="-122"/>
              <a:ea typeface="黑体" panose="02010609060101010101" pitchFamily="49" charset="-122"/>
            </a:endParaRPr>
          </a:p>
        </p:txBody>
      </p:sp>
      <p:sp>
        <p:nvSpPr>
          <p:cNvPr id="9219" name="AutoShape 3"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0" name="AutoShape 4"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1" name="AutoShape 5"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2" name="AutoShape 6"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3" name="AutoShape 7"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4" name="AutoShape 8"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5" name="AutoShape 9"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26" name="AutoShape 10"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9228" name="Picture 12" descr="d:\Documents\Tencent Files\649211130\Image\C2C\C`PE1(85RTG5E[M{EBS9E~J.png"/>
          <p:cNvPicPr>
            <a:picLocks noChangeAspect="1" noChangeArrowheads="1"/>
          </p:cNvPicPr>
          <p:nvPr/>
        </p:nvPicPr>
        <p:blipFill>
          <a:blip r:embed="rId3"/>
          <a:srcRect/>
          <a:stretch>
            <a:fillRect/>
          </a:stretch>
        </p:blipFill>
        <p:spPr bwMode="auto">
          <a:xfrm>
            <a:off x="6444005" y="2979678"/>
            <a:ext cx="2850945" cy="593947"/>
          </a:xfrm>
          <a:prstGeom prst="rect">
            <a:avLst/>
          </a:prstGeom>
          <a:noFill/>
        </p:spPr>
      </p:pic>
      <p:pic>
        <p:nvPicPr>
          <p:cNvPr id="34" name="Picture 1" descr="d:\Documents\Tencent Files\649211130\Image\C2C\V~NF94DBX04DUKO6K1{_IS4.png"/>
          <p:cNvPicPr>
            <a:picLocks noChangeAspect="1" noChangeArrowheads="1"/>
          </p:cNvPicPr>
          <p:nvPr/>
        </p:nvPicPr>
        <p:blipFill>
          <a:blip r:embed="rId4"/>
          <a:srcRect/>
          <a:stretch>
            <a:fillRect/>
          </a:stretch>
        </p:blipFill>
        <p:spPr bwMode="auto">
          <a:xfrm>
            <a:off x="3751665" y="2883877"/>
            <a:ext cx="2314575" cy="733425"/>
          </a:xfrm>
          <a:prstGeom prst="rect">
            <a:avLst/>
          </a:prstGeom>
          <a:noFill/>
        </p:spPr>
      </p:pic>
      <p:sp>
        <p:nvSpPr>
          <p:cNvPr id="9229" name="AutoShape 13"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9230" name="AutoShape 14"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cxnSp>
        <p:nvCxnSpPr>
          <p:cNvPr id="36" name="直接连接符 35"/>
          <p:cNvCxnSpPr/>
          <p:nvPr/>
        </p:nvCxnSpPr>
        <p:spPr>
          <a:xfrm>
            <a:off x="9557422" y="5104017"/>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7" name="文本框 28"/>
          <p:cNvSpPr txBox="1"/>
          <p:nvPr/>
        </p:nvSpPr>
        <p:spPr>
          <a:xfrm>
            <a:off x="9717343" y="4761536"/>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是一种类与接口的关系</a:t>
            </a:r>
            <a:r>
              <a:rPr lang="en-US" altLang="zh-CN" dirty="0"/>
              <a:t>, </a:t>
            </a:r>
            <a:r>
              <a:rPr lang="zh-CN" altLang="en-US" dirty="0"/>
              <a:t>表示类是接口所有特征和行为的实现</a:t>
            </a:r>
            <a:r>
              <a:rPr lang="en-US" altLang="zh-CN" dirty="0"/>
              <a:t>.</a:t>
            </a:r>
          </a:p>
        </p:txBody>
      </p:sp>
      <p:sp>
        <p:nvSpPr>
          <p:cNvPr id="38" name="文本框 29"/>
          <p:cNvSpPr txBox="1"/>
          <p:nvPr/>
        </p:nvSpPr>
        <p:spPr>
          <a:xfrm>
            <a:off x="9920769" y="4355826"/>
            <a:ext cx="2121762" cy="369332"/>
          </a:xfrm>
          <a:prstGeom prst="rect">
            <a:avLst/>
          </a:prstGeom>
          <a:noFill/>
        </p:spPr>
        <p:txBody>
          <a:bodyPr wrap="square" rtlCol="0">
            <a:spAutoFit/>
          </a:bodyPr>
          <a:lstStyle>
            <a:defPPr>
              <a:defRPr lang="zh-CN"/>
            </a:defPPr>
          </a:lstStyle>
          <a:p>
            <a:r>
              <a:rPr lang="zh-CN" altLang="en-US" b="1" dirty="0"/>
              <a:t>实现（</a:t>
            </a:r>
            <a:r>
              <a:rPr lang="en-US" altLang="zh-CN" b="1" dirty="0"/>
              <a:t>Realization</a:t>
            </a:r>
            <a:r>
              <a:rPr lang="zh-CN" altLang="en-US" b="1" dirty="0"/>
              <a:t>）</a:t>
            </a:r>
            <a:endParaRPr lang="zh-CN" altLang="en-US" dirty="0"/>
          </a:p>
        </p:txBody>
      </p:sp>
      <p:sp>
        <p:nvSpPr>
          <p:cNvPr id="9231" name="AutoShape 15"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40" name="Picture 22" descr="C:\Users\Administrator\Desktop\])R5GQA{$P9V]GE%48YJNRP.png"/>
          <p:cNvPicPr>
            <a:picLocks noChangeAspect="1" noChangeArrowheads="1"/>
          </p:cNvPicPr>
          <p:nvPr/>
        </p:nvPicPr>
        <p:blipFill>
          <a:blip r:embed="rId5"/>
          <a:srcRect/>
          <a:stretch>
            <a:fillRect/>
          </a:stretch>
        </p:blipFill>
        <p:spPr bwMode="auto">
          <a:xfrm>
            <a:off x="287529" y="2813785"/>
            <a:ext cx="2767842" cy="789224"/>
          </a:xfrm>
          <a:prstGeom prst="rect">
            <a:avLst/>
          </a:prstGeom>
          <a:noFill/>
        </p:spPr>
      </p:pic>
      <p:pic>
        <p:nvPicPr>
          <p:cNvPr id="105473" name="Picture 1" descr="G:\QQ\文档\1146072889\Image\Group\2KM5B68J9F_D9Q[FT[U(VIH.png"/>
          <p:cNvPicPr>
            <a:picLocks noChangeAspect="1" noChangeArrowheads="1"/>
          </p:cNvPicPr>
          <p:nvPr/>
        </p:nvPicPr>
        <p:blipFill>
          <a:blip r:embed="rId6"/>
          <a:srcRect/>
          <a:stretch>
            <a:fillRect/>
          </a:stretch>
        </p:blipFill>
        <p:spPr bwMode="auto">
          <a:xfrm>
            <a:off x="9731829" y="2771192"/>
            <a:ext cx="2247900" cy="113347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up)">
                                      <p:cBhvr>
                                        <p:cTn id="39" dur="500"/>
                                        <p:tgtEl>
                                          <p:spTgt spid="36"/>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泛化</a:t>
            </a:r>
            <a:endParaRPr lang="zh-CN" altLang="en-US" sz="2800" dirty="0">
              <a:latin typeface="黑体" panose="02010609060101010101" pitchFamily="49" charset="-122"/>
              <a:ea typeface="黑体" panose="02010609060101010101" pitchFamily="49" charset="-122"/>
            </a:endParaRPr>
          </a:p>
        </p:txBody>
      </p:sp>
      <p:sp>
        <p:nvSpPr>
          <p:cNvPr id="8" name="TextBox 7"/>
          <p:cNvSpPr txBox="1"/>
          <p:nvPr/>
        </p:nvSpPr>
        <p:spPr>
          <a:xfrm>
            <a:off x="3414107" y="1769407"/>
            <a:ext cx="6119446" cy="1477328"/>
          </a:xfrm>
          <a:prstGeom prst="rect">
            <a:avLst/>
          </a:prstGeom>
          <a:noFill/>
        </p:spPr>
        <p:txBody>
          <a:bodyPr wrap="square" rtlCol="0">
            <a:spAutoFit/>
          </a:bodyPr>
          <a:lstStyle/>
          <a:p>
            <a:r>
              <a:rPr lang="zh-CN" altLang="en-US" dirty="0" smtClean="0"/>
              <a:t>    泛化关系是一种存在于一般元素和特殊元素之间的分类关系，它只使用在类型上，而不是实例上。一般元素称为超类或父类，而特殊元素被称为子类。</a:t>
            </a:r>
            <a:endParaRPr lang="en-US" altLang="zh-CN" dirty="0" smtClean="0"/>
          </a:p>
          <a:p>
            <a:r>
              <a:rPr lang="zh-CN" altLang="en-US" dirty="0" smtClean="0"/>
              <a:t>     在</a:t>
            </a:r>
            <a:r>
              <a:rPr lang="en-US" altLang="zh-CN" dirty="0" smtClean="0"/>
              <a:t>UML</a:t>
            </a:r>
            <a:r>
              <a:rPr lang="zh-CN" altLang="en-US" dirty="0" smtClean="0"/>
              <a:t>中，泛化关系用一天从子类指向父类的空心三角箭头表示</a:t>
            </a:r>
            <a:endParaRPr lang="zh-CN" altLang="en-US" dirty="0"/>
          </a:p>
        </p:txBody>
      </p:sp>
      <p:sp>
        <p:nvSpPr>
          <p:cNvPr id="3073" name="AutoShape 1"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4" name="AutoShape 2"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5" name="AutoShape 3"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6" name="AutoShape 4"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7" name="AutoShape 5"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8" name="AutoShape 6"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79" name="AutoShape 7"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0" name="AutoShape 8"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1" name="AutoShape 9"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2" name="AutoShape 10"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3" name="AutoShape 11"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4" name="AutoShape 12"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5" name="AutoShape 13"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6" name="AutoShape 14"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7" name="AutoShape 15"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8" name="AutoShape 16"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89" name="AutoShape 17"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90" name="AutoShape 18"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91" name="AutoShape 19"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92" name="AutoShape 20"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3093" name="AutoShape 21" descr="d:\Documents\Tencent Files\649211130\Image\C2C\])R5GQA{$P9V]GEHYJNR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3094" name="Picture 22" descr="C:\Users\Administrator\Desktop\])R5GQA{$P9V]GE%48YJNRP.png"/>
          <p:cNvPicPr>
            <a:picLocks noChangeAspect="1" noChangeArrowheads="1"/>
          </p:cNvPicPr>
          <p:nvPr/>
        </p:nvPicPr>
        <p:blipFill>
          <a:blip r:embed="rId2"/>
          <a:srcRect/>
          <a:stretch>
            <a:fillRect/>
          </a:stretch>
        </p:blipFill>
        <p:spPr bwMode="auto">
          <a:xfrm>
            <a:off x="478597" y="2185988"/>
            <a:ext cx="2767842" cy="78922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依赖</a:t>
            </a:r>
            <a:endParaRPr lang="zh-CN" altLang="en-US" sz="2800" dirty="0">
              <a:latin typeface="黑体" panose="02010609060101010101" pitchFamily="49" charset="-122"/>
              <a:ea typeface="黑体" panose="02010609060101010101" pitchFamily="49" charset="-122"/>
            </a:endParaRPr>
          </a:p>
        </p:txBody>
      </p:sp>
      <p:sp>
        <p:nvSpPr>
          <p:cNvPr id="8" name="TextBox 7"/>
          <p:cNvSpPr txBox="1"/>
          <p:nvPr/>
        </p:nvSpPr>
        <p:spPr>
          <a:xfrm>
            <a:off x="3367454" y="1274885"/>
            <a:ext cx="6119446" cy="3139321"/>
          </a:xfrm>
          <a:prstGeom prst="rect">
            <a:avLst/>
          </a:prstGeom>
          <a:noFill/>
        </p:spPr>
        <p:txBody>
          <a:bodyPr wrap="square" rtlCol="0">
            <a:spAutoFit/>
          </a:bodyPr>
          <a:lstStyle/>
          <a:p>
            <a:r>
              <a:rPr lang="zh-CN" altLang="en-US" dirty="0" smtClean="0"/>
              <a:t>    依赖关系表示对于一个元素的某些改变可能会影响或提供消息给其他元素，即使用者以某种形式依赖于其他类元。</a:t>
            </a:r>
            <a:endParaRPr lang="en-US" altLang="zh-CN" dirty="0" smtClean="0"/>
          </a:p>
          <a:p>
            <a:r>
              <a:rPr lang="en-US" altLang="zh-CN" dirty="0" smtClean="0"/>
              <a:t>    </a:t>
            </a:r>
            <a:r>
              <a:rPr lang="zh-CN" altLang="en-US" dirty="0" smtClean="0"/>
              <a:t>在</a:t>
            </a:r>
            <a:r>
              <a:rPr lang="en-US" altLang="zh-CN" dirty="0" smtClean="0"/>
              <a:t>UML</a:t>
            </a:r>
            <a:r>
              <a:rPr lang="zh-CN" altLang="en-US" dirty="0" smtClean="0"/>
              <a:t>中定义</a:t>
            </a:r>
            <a:r>
              <a:rPr lang="en-US" altLang="zh-CN" dirty="0" smtClean="0"/>
              <a:t>4</a:t>
            </a:r>
            <a:r>
              <a:rPr lang="zh-CN" altLang="en-US" dirty="0" smtClean="0"/>
              <a:t>中基本依赖</a:t>
            </a:r>
            <a:endParaRPr lang="en-US" altLang="zh-CN" dirty="0" smtClean="0"/>
          </a:p>
          <a:p>
            <a:r>
              <a:rPr lang="zh-CN" altLang="en-US" dirty="0" smtClean="0"/>
              <a:t>（</a:t>
            </a:r>
            <a:r>
              <a:rPr lang="en-US" altLang="zh-CN" dirty="0" smtClean="0"/>
              <a:t>1</a:t>
            </a:r>
            <a:r>
              <a:rPr lang="zh-CN" altLang="en-US" dirty="0" smtClean="0"/>
              <a:t>）使用依赖 表示使用者使用服务提供者所提供的服务实现它的行为</a:t>
            </a:r>
            <a:endParaRPr lang="en-US" altLang="zh-CN" dirty="0" smtClean="0"/>
          </a:p>
          <a:p>
            <a:r>
              <a:rPr lang="zh-CN" altLang="en-US" dirty="0" smtClean="0"/>
              <a:t>（</a:t>
            </a:r>
            <a:r>
              <a:rPr lang="en-US" altLang="zh-CN" dirty="0" smtClean="0"/>
              <a:t>2</a:t>
            </a:r>
            <a:r>
              <a:rPr lang="zh-CN" altLang="en-US" dirty="0" smtClean="0"/>
              <a:t>）抽象依赖 表示使用者和提供者之间的关系，它依赖于不同抽象层次上的事物</a:t>
            </a:r>
            <a:endParaRPr lang="en-US" altLang="zh-CN" dirty="0" smtClean="0"/>
          </a:p>
          <a:p>
            <a:r>
              <a:rPr lang="zh-CN" altLang="en-US" dirty="0" smtClean="0"/>
              <a:t>（</a:t>
            </a:r>
            <a:r>
              <a:rPr lang="en-US" altLang="zh-CN" dirty="0" smtClean="0"/>
              <a:t>3</a:t>
            </a:r>
            <a:r>
              <a:rPr lang="zh-CN" altLang="en-US" dirty="0" smtClean="0"/>
              <a:t>）授权依赖 表达看一个事物访问另一个事物的能力。</a:t>
            </a:r>
            <a:endParaRPr lang="en-US" altLang="zh-CN" dirty="0" smtClean="0"/>
          </a:p>
          <a:p>
            <a:r>
              <a:rPr lang="zh-CN" altLang="en-US" dirty="0" smtClean="0"/>
              <a:t>（</a:t>
            </a:r>
            <a:r>
              <a:rPr lang="en-US" altLang="zh-CN" dirty="0" smtClean="0"/>
              <a:t>4</a:t>
            </a:r>
            <a:r>
              <a:rPr lang="zh-CN" altLang="en-US" dirty="0" smtClean="0"/>
              <a:t>）绑定依赖 它表明对目标末班使用给定的实际参数进行实例化</a:t>
            </a:r>
            <a:endParaRPr lang="en-US" altLang="zh-CN" dirty="0" smtClean="0"/>
          </a:p>
          <a:p>
            <a:endParaRPr lang="zh-CN" altLang="en-US" dirty="0"/>
          </a:p>
        </p:txBody>
      </p:sp>
      <p:pic>
        <p:nvPicPr>
          <p:cNvPr id="95233" name="Picture 1" descr="d:\Documents\Tencent Files\649211130\Image\C2C\V~NF94DBX04DUKO6K1{_IS4.png"/>
          <p:cNvPicPr>
            <a:picLocks noChangeAspect="1" noChangeArrowheads="1"/>
          </p:cNvPicPr>
          <p:nvPr/>
        </p:nvPicPr>
        <p:blipFill>
          <a:blip r:embed="rId2"/>
          <a:srcRect/>
          <a:stretch>
            <a:fillRect/>
          </a:stretch>
        </p:blipFill>
        <p:spPr bwMode="auto">
          <a:xfrm>
            <a:off x="597876" y="1931437"/>
            <a:ext cx="2314575" cy="145726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关联</a:t>
            </a:r>
            <a:endParaRPr lang="zh-CN" altLang="en-US" sz="2800" dirty="0">
              <a:latin typeface="黑体" panose="02010609060101010101" pitchFamily="49" charset="-122"/>
              <a:ea typeface="黑体" panose="02010609060101010101" pitchFamily="49" charset="-122"/>
            </a:endParaRPr>
          </a:p>
        </p:txBody>
      </p:sp>
      <p:sp>
        <p:nvSpPr>
          <p:cNvPr id="8" name="TextBox 7"/>
          <p:cNvSpPr txBox="1"/>
          <p:nvPr/>
        </p:nvSpPr>
        <p:spPr>
          <a:xfrm>
            <a:off x="3877408" y="1310054"/>
            <a:ext cx="6119446" cy="2585323"/>
          </a:xfrm>
          <a:prstGeom prst="rect">
            <a:avLst/>
          </a:prstGeom>
          <a:noFill/>
        </p:spPr>
        <p:txBody>
          <a:bodyPr wrap="square" rtlCol="0">
            <a:spAutoFit/>
          </a:bodyPr>
          <a:lstStyle/>
          <a:p>
            <a:r>
              <a:rPr lang="zh-CN" altLang="en-US" dirty="0" smtClean="0"/>
              <a:t>    关联关系是一种结构关系，它指明一个事物的对象与另一个事物的对象之间的联系。</a:t>
            </a:r>
            <a:endParaRPr lang="en-US" altLang="zh-CN" dirty="0" smtClean="0"/>
          </a:p>
          <a:p>
            <a:r>
              <a:rPr lang="en-US" altLang="zh-CN" dirty="0" smtClean="0"/>
              <a:t>     </a:t>
            </a:r>
            <a:r>
              <a:rPr lang="zh-CN" altLang="en-US" dirty="0" smtClean="0"/>
              <a:t>在</a:t>
            </a:r>
            <a:r>
              <a:rPr lang="en-US" altLang="zh-CN" dirty="0" smtClean="0"/>
              <a:t>UML</a:t>
            </a:r>
            <a:r>
              <a:rPr lang="zh-CN" altLang="en-US" dirty="0" smtClean="0"/>
              <a:t>中有</a:t>
            </a:r>
            <a:r>
              <a:rPr lang="en-US" altLang="zh-CN" dirty="0" smtClean="0"/>
              <a:t>4</a:t>
            </a:r>
            <a:r>
              <a:rPr lang="zh-CN" altLang="en-US" dirty="0" smtClean="0"/>
              <a:t>个可应用到关联的基本修饰：关联名、关联端的角色、关联端的多重性和聚合。</a:t>
            </a:r>
            <a:endParaRPr lang="en-US" altLang="zh-CN" dirty="0" smtClean="0"/>
          </a:p>
          <a:p>
            <a:r>
              <a:rPr lang="zh-CN" altLang="en-US" dirty="0" smtClean="0"/>
              <a:t>（</a:t>
            </a:r>
            <a:r>
              <a:rPr lang="en-US" altLang="zh-CN" dirty="0" smtClean="0"/>
              <a:t>1</a:t>
            </a:r>
            <a:r>
              <a:rPr lang="zh-CN" altLang="en-US" dirty="0" smtClean="0"/>
              <a:t>）关联名即名称</a:t>
            </a:r>
            <a:endParaRPr lang="en-US" altLang="zh-CN" dirty="0" smtClean="0"/>
          </a:p>
          <a:p>
            <a:r>
              <a:rPr lang="zh-CN" altLang="en-US" dirty="0" smtClean="0"/>
              <a:t>（</a:t>
            </a:r>
            <a:r>
              <a:rPr lang="en-US" altLang="zh-CN" dirty="0" smtClean="0"/>
              <a:t>2</a:t>
            </a:r>
            <a:r>
              <a:rPr lang="zh-CN" altLang="en-US" dirty="0" smtClean="0"/>
              <a:t>）角色</a:t>
            </a:r>
            <a:endParaRPr lang="en-US" altLang="zh-CN" dirty="0" smtClean="0"/>
          </a:p>
          <a:p>
            <a:r>
              <a:rPr lang="zh-CN" altLang="en-US" dirty="0" smtClean="0"/>
              <a:t>（</a:t>
            </a:r>
            <a:r>
              <a:rPr lang="en-US" altLang="zh-CN" dirty="0" smtClean="0"/>
              <a:t>3</a:t>
            </a:r>
            <a:r>
              <a:rPr lang="zh-CN" altLang="en-US" dirty="0" smtClean="0"/>
              <a:t>）多重性</a:t>
            </a:r>
            <a:endParaRPr lang="en-US" altLang="zh-CN" dirty="0" smtClean="0"/>
          </a:p>
          <a:p>
            <a:r>
              <a:rPr lang="zh-CN" altLang="en-US" dirty="0" smtClean="0"/>
              <a:t>（</a:t>
            </a:r>
            <a:r>
              <a:rPr lang="en-US" altLang="zh-CN" dirty="0" smtClean="0"/>
              <a:t>4</a:t>
            </a:r>
            <a:r>
              <a:rPr lang="zh-CN" altLang="en-US" dirty="0" smtClean="0"/>
              <a:t>）聚合</a:t>
            </a:r>
            <a:endParaRPr lang="en-US" altLang="zh-CN" dirty="0" smtClean="0"/>
          </a:p>
          <a:p>
            <a:endParaRPr lang="zh-CN" altLang="en-US" dirty="0"/>
          </a:p>
        </p:txBody>
      </p:sp>
      <p:pic>
        <p:nvPicPr>
          <p:cNvPr id="96257" name="Picture 1" descr="d:\Documents\Tencent Files\649211130\Image\C2C\C`PE1(85RTG5E[M{EBS9E~J.png"/>
          <p:cNvPicPr>
            <a:picLocks noChangeAspect="1" noChangeArrowheads="1"/>
          </p:cNvPicPr>
          <p:nvPr/>
        </p:nvPicPr>
        <p:blipFill>
          <a:blip r:embed="rId2"/>
          <a:srcRect/>
          <a:stretch>
            <a:fillRect/>
          </a:stretch>
        </p:blipFill>
        <p:spPr bwMode="auto">
          <a:xfrm>
            <a:off x="386861" y="2211355"/>
            <a:ext cx="3200400" cy="98758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实现</a:t>
            </a:r>
            <a:endParaRPr lang="zh-CN" altLang="en-US" sz="2800" dirty="0">
              <a:latin typeface="黑体" panose="02010609060101010101" pitchFamily="49" charset="-122"/>
              <a:ea typeface="黑体" panose="02010609060101010101" pitchFamily="49" charset="-122"/>
            </a:endParaRPr>
          </a:p>
        </p:txBody>
      </p:sp>
      <p:sp>
        <p:nvSpPr>
          <p:cNvPr id="6" name="TextBox 5"/>
          <p:cNvSpPr txBox="1"/>
          <p:nvPr/>
        </p:nvSpPr>
        <p:spPr>
          <a:xfrm>
            <a:off x="694592" y="1371600"/>
            <a:ext cx="4563208" cy="2553335"/>
          </a:xfrm>
          <a:prstGeom prst="rect">
            <a:avLst/>
          </a:prstGeom>
          <a:noFill/>
        </p:spPr>
        <p:txBody>
          <a:bodyPr wrap="square" rtlCol="0">
            <a:spAutoFit/>
          </a:bodyPr>
          <a:lstStyle/>
          <a:p>
            <a:r>
              <a:rPr lang="en-US" altLang="zh-CN" sz="2000" dirty="0" smtClean="0"/>
              <a:t>     </a:t>
            </a:r>
            <a:r>
              <a:rPr lang="zh-CN" altLang="en-US" sz="2000" dirty="0" smtClean="0"/>
              <a:t>将一种模型元素与另一种模型元素连接起来，比如类和接口。</a:t>
            </a:r>
            <a:endParaRPr lang="en-US" altLang="zh-CN" sz="2000" dirty="0" smtClean="0"/>
          </a:p>
          <a:p>
            <a:r>
              <a:rPr lang="zh-CN" altLang="en-US" sz="2000" dirty="0" smtClean="0"/>
              <a:t>     实现通常在两种情况下被使用：在接口与实现该接口的类之间；在用例以及实现该用例的协作之间。</a:t>
            </a:r>
            <a:endParaRPr lang="en-US" altLang="zh-CN" sz="2000" dirty="0" smtClean="0"/>
          </a:p>
          <a:p>
            <a:r>
              <a:rPr lang="zh-CN" altLang="en-US" sz="2000" dirty="0" smtClean="0"/>
              <a:t>      在</a:t>
            </a:r>
            <a:r>
              <a:rPr lang="en-US" altLang="zh-CN" sz="2000" dirty="0" smtClean="0"/>
              <a:t>UML</a:t>
            </a:r>
            <a:r>
              <a:rPr lang="zh-CN" altLang="en-US" sz="2000" dirty="0" smtClean="0"/>
              <a:t>中，实现关系的符号与泛化关系的符号类似，用一条带指向接口的空心三角箭头的虚线表示。</a:t>
            </a:r>
            <a:endParaRPr lang="zh-CN" altLang="en-US" sz="2000" dirty="0"/>
          </a:p>
        </p:txBody>
      </p:sp>
      <p:pic>
        <p:nvPicPr>
          <p:cNvPr id="8" name="Picture 1" descr="G:\QQ\文档\1146072889\Image\Group\2KM5B68J9F_D9Q[FT[U(VIH.png"/>
          <p:cNvPicPr>
            <a:picLocks noChangeAspect="1" noChangeArrowheads="1"/>
          </p:cNvPicPr>
          <p:nvPr/>
        </p:nvPicPr>
        <p:blipFill>
          <a:blip r:embed="rId2"/>
          <a:srcRect/>
          <a:stretch>
            <a:fillRect/>
          </a:stretch>
        </p:blipFill>
        <p:spPr bwMode="auto">
          <a:xfrm>
            <a:off x="6466114" y="1623526"/>
            <a:ext cx="3330793" cy="167951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项目类图实例</a:t>
            </a:r>
            <a:endParaRPr lang="zh-CN" altLang="en-US" sz="2800" dirty="0">
              <a:latin typeface="黑体" panose="02010609060101010101" pitchFamily="49" charset="-122"/>
              <a:ea typeface="黑体" panose="02010609060101010101" pitchFamily="49" charset="-122"/>
            </a:endParaRPr>
          </a:p>
        </p:txBody>
      </p:sp>
      <p:pic>
        <p:nvPicPr>
          <p:cNvPr id="36865" name="Picture 1" descr="G:\QQ\文档\1146072889\Image\Group\3O9WWUEUC92{M5R`)9_~Y[1.png"/>
          <p:cNvPicPr>
            <a:picLocks noChangeAspect="1" noChangeArrowheads="1"/>
          </p:cNvPicPr>
          <p:nvPr/>
        </p:nvPicPr>
        <p:blipFill>
          <a:blip r:embed="rId3"/>
          <a:srcRect/>
          <a:stretch>
            <a:fillRect/>
          </a:stretch>
        </p:blipFill>
        <p:spPr bwMode="auto">
          <a:xfrm>
            <a:off x="1082352" y="998376"/>
            <a:ext cx="9909109" cy="5638150"/>
          </a:xfrm>
          <a:prstGeom prst="rect">
            <a:avLst/>
          </a:prstGeom>
          <a:noFill/>
        </p:spPr>
      </p:pic>
    </p:spTree>
  </p:cSld>
  <p:clrMapOvr>
    <a:masterClrMapping/>
  </p:clrMapOvr>
  <p:transition spd="slow">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862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72490" y="2122805"/>
            <a:ext cx="5666105" cy="2306955"/>
          </a:xfrm>
          <a:prstGeom prst="rect">
            <a:avLst/>
          </a:prstGeom>
          <a:noFill/>
        </p:spPr>
        <p:txBody>
          <a:bodyPr wrap="square" rtlCol="0">
            <a:spAutoFit/>
          </a:bodyPr>
          <a:lstStyle/>
          <a:p>
            <a:pPr algn="just">
              <a:lnSpc>
                <a:spcPct val="150000"/>
              </a:lnSpc>
            </a:pPr>
            <a:r>
              <a:rPr lang="zh-CN" altLang="en-US" sz="2400" dirty="0" smtClean="0">
                <a:sym typeface="+mn-ea"/>
              </a:rPr>
              <a:t>定义：状态机图是通过建立类对象的生存周期模型来描述对象随时间变化的动态行为</a:t>
            </a:r>
            <a:r>
              <a:rPr lang="zh-CN" altLang="en-US" sz="2400" dirty="0" smtClean="0"/>
              <a:t>，显示了该实体是如何根据当前所处的状态对不同的事件作出反应。</a:t>
            </a:r>
            <a:endParaRPr lang="en-US" altLang="zh-CN" sz="2400" dirty="0" smtClean="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4</a:t>
            </a:r>
            <a:r>
              <a:rPr lang="zh-CN" altLang="en-US" sz="2800" dirty="0" smtClean="0">
                <a:latin typeface="黑体" panose="02010609060101010101" pitchFamily="49" charset="-122"/>
                <a:ea typeface="黑体" panose="02010609060101010101" pitchFamily="49" charset="-122"/>
              </a:rPr>
              <a:t>、状态机图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8"/>
            <a:ext cx="1914597" cy="1949566"/>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846511" y="3108476"/>
            <a:ext cx="4498975" cy="738188"/>
          </a:xfrm>
          <a:prstGeom prst="rect">
            <a:avLst/>
          </a:prstGeom>
          <a:noFill/>
        </p:spPr>
        <p:txBody>
          <a:bodyPr/>
          <a:lstStyle/>
          <a:p>
            <a:pPr algn="ctr"/>
            <a:r>
              <a:rPr lang="en-US" altLang="zh-CN" sz="6000" dirty="0">
                <a:latin typeface="黑体" panose="02010609060101010101" pitchFamily="49" charset="-122"/>
                <a:ea typeface="黑体" panose="02010609060101010101" pitchFamily="49" charset="-122"/>
              </a:rPr>
              <a:t>UML</a:t>
            </a:r>
            <a:r>
              <a:rPr lang="zh-CN" altLang="en-US" sz="6000" dirty="0">
                <a:latin typeface="黑体" panose="02010609060101010101" pitchFamily="49" charset="-122"/>
                <a:ea typeface="黑体" panose="02010609060101010101" pitchFamily="49" charset="-122"/>
              </a:rPr>
              <a:t>的图</a:t>
            </a: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smtClean="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
          <p:cNvGrpSpPr/>
          <p:nvPr/>
        </p:nvGrpSpPr>
        <p:grpSpPr>
          <a:xfrm>
            <a:off x="673438" y="350069"/>
            <a:ext cx="3933646" cy="879895"/>
            <a:chOff x="914152" y="570254"/>
            <a:chExt cx="3933646" cy="879895"/>
          </a:xfrm>
        </p:grpSpPr>
        <p:sp>
          <p:nvSpPr>
            <p:cNvPr id="5" name="矩形 4"/>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状态图</a:t>
              </a:r>
              <a:r>
                <a:rPr lang="zh-CN" altLang="en-US" dirty="0" smtClean="0"/>
                <a:t>工具栏</a:t>
              </a:r>
              <a:endParaRPr lang="zh-CN" altLang="en-US" dirty="0"/>
            </a:p>
          </p:txBody>
        </p:sp>
        <p:sp>
          <p:nvSpPr>
            <p:cNvPr id="6" name="等腰三角形 5"/>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2"/>
          <p:cNvPicPr>
            <a:picLocks noChangeAspect="1" noChangeArrowheads="1"/>
          </p:cNvPicPr>
          <p:nvPr/>
        </p:nvPicPr>
        <p:blipFill>
          <a:blip r:embed="rId2"/>
          <a:srcRect/>
          <a:stretch>
            <a:fillRect/>
          </a:stretch>
        </p:blipFill>
        <p:spPr bwMode="auto">
          <a:xfrm>
            <a:off x="5414963" y="1676399"/>
            <a:ext cx="862012" cy="3851543"/>
          </a:xfrm>
          <a:prstGeom prst="rect">
            <a:avLst/>
          </a:prstGeom>
          <a:noFill/>
          <a:ln w="9525">
            <a:noFill/>
            <a:miter lim="800000"/>
            <a:headEnd/>
            <a:tailEnd/>
          </a:ln>
          <a:effectLst/>
        </p:spPr>
      </p:pic>
      <p:sp>
        <p:nvSpPr>
          <p:cNvPr id="9" name="TextBox 8"/>
          <p:cNvSpPr txBox="1"/>
          <p:nvPr/>
        </p:nvSpPr>
        <p:spPr>
          <a:xfrm>
            <a:off x="2562225" y="3648075"/>
            <a:ext cx="2209800" cy="369332"/>
          </a:xfrm>
          <a:prstGeom prst="rect">
            <a:avLst/>
          </a:prstGeom>
          <a:noFill/>
        </p:spPr>
        <p:txBody>
          <a:bodyPr wrap="square" rtlCol="0">
            <a:spAutoFit/>
          </a:bodyPr>
          <a:lstStyle/>
          <a:p>
            <a:r>
              <a:rPr lang="en-US" altLang="zh-CN" dirty="0" smtClean="0"/>
              <a:t>start state </a:t>
            </a:r>
            <a:r>
              <a:rPr lang="zh-CN" altLang="en-US" dirty="0" smtClean="0"/>
              <a:t>初态</a:t>
            </a:r>
            <a:endParaRPr lang="zh-CN" altLang="en-US" dirty="0"/>
          </a:p>
        </p:txBody>
      </p:sp>
      <p:sp>
        <p:nvSpPr>
          <p:cNvPr id="10" name="TextBox 9"/>
          <p:cNvSpPr txBox="1"/>
          <p:nvPr/>
        </p:nvSpPr>
        <p:spPr>
          <a:xfrm>
            <a:off x="2571750" y="4048125"/>
            <a:ext cx="2209800" cy="369332"/>
          </a:xfrm>
          <a:prstGeom prst="rect">
            <a:avLst/>
          </a:prstGeom>
          <a:noFill/>
        </p:spPr>
        <p:txBody>
          <a:bodyPr wrap="square" rtlCol="0">
            <a:spAutoFit/>
          </a:bodyPr>
          <a:lstStyle/>
          <a:p>
            <a:r>
              <a:rPr lang="en-US" altLang="zh-CN" dirty="0" smtClean="0"/>
              <a:t>end state </a:t>
            </a:r>
            <a:r>
              <a:rPr lang="zh-CN" altLang="en-US" dirty="0" smtClean="0"/>
              <a:t>终态</a:t>
            </a:r>
            <a:endParaRPr lang="zh-CN" altLang="en-US" dirty="0"/>
          </a:p>
        </p:txBody>
      </p:sp>
      <p:cxnSp>
        <p:nvCxnSpPr>
          <p:cNvPr id="11" name="直接箭头连接符 10"/>
          <p:cNvCxnSpPr>
            <a:stCxn id="9" idx="3"/>
          </p:cNvCxnSpPr>
          <p:nvPr/>
        </p:nvCxnSpPr>
        <p:spPr>
          <a:xfrm>
            <a:off x="4772025" y="3832741"/>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743450" y="4185166"/>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96049" y="4533900"/>
            <a:ext cx="2828925" cy="369332"/>
          </a:xfrm>
          <a:prstGeom prst="rect">
            <a:avLst/>
          </a:prstGeom>
          <a:noFill/>
        </p:spPr>
        <p:txBody>
          <a:bodyPr wrap="square" rtlCol="0">
            <a:spAutoFit/>
          </a:bodyPr>
          <a:lstStyle/>
          <a:p>
            <a:r>
              <a:rPr lang="en-US" altLang="zh-CN" dirty="0" smtClean="0"/>
              <a:t>state Transition</a:t>
            </a:r>
            <a:r>
              <a:rPr lang="zh-CN" altLang="en-US" dirty="0" smtClean="0"/>
              <a:t>  状态转换</a:t>
            </a:r>
            <a:endParaRPr lang="zh-CN" altLang="en-US" dirty="0"/>
          </a:p>
        </p:txBody>
      </p:sp>
      <p:sp>
        <p:nvSpPr>
          <p:cNvPr id="14" name="TextBox 13"/>
          <p:cNvSpPr txBox="1"/>
          <p:nvPr/>
        </p:nvSpPr>
        <p:spPr>
          <a:xfrm>
            <a:off x="6486525" y="4886325"/>
            <a:ext cx="3238500" cy="369332"/>
          </a:xfrm>
          <a:prstGeom prst="rect">
            <a:avLst/>
          </a:prstGeom>
          <a:noFill/>
        </p:spPr>
        <p:txBody>
          <a:bodyPr wrap="square" rtlCol="0">
            <a:spAutoFit/>
          </a:bodyPr>
          <a:lstStyle/>
          <a:p>
            <a:r>
              <a:rPr lang="en-US" altLang="zh-CN" dirty="0" smtClean="0"/>
              <a:t>transition to self </a:t>
            </a:r>
            <a:r>
              <a:rPr lang="zh-CN" altLang="en-US" dirty="0" smtClean="0"/>
              <a:t>自身转换</a:t>
            </a:r>
            <a:endParaRPr lang="zh-CN" altLang="en-US" dirty="0"/>
          </a:p>
        </p:txBody>
      </p:sp>
      <p:cxnSp>
        <p:nvCxnSpPr>
          <p:cNvPr id="15" name="直接箭头连接符 14"/>
          <p:cNvCxnSpPr/>
          <p:nvPr/>
        </p:nvCxnSpPr>
        <p:spPr>
          <a:xfrm rot="10800000">
            <a:off x="5915026" y="4743451"/>
            <a:ext cx="523875" cy="47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4" idx="1"/>
          </p:cNvCxnSpPr>
          <p:nvPr/>
        </p:nvCxnSpPr>
        <p:spPr>
          <a:xfrm rot="10800000">
            <a:off x="5915027" y="5057777"/>
            <a:ext cx="571498" cy="132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089" y="2162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状态机图的建模技术</a:t>
            </a:r>
            <a:endParaRPr lang="zh-CN" altLang="en-US" sz="2800" dirty="0">
              <a:latin typeface="黑体" panose="02010609060101010101" pitchFamily="49" charset="-122"/>
              <a:ea typeface="黑体" panose="02010609060101010101" pitchFamily="49" charset="-122"/>
            </a:endParaRPr>
          </a:p>
        </p:txBody>
      </p:sp>
      <p:sp>
        <p:nvSpPr>
          <p:cNvPr id="4" name="文本框 3"/>
          <p:cNvSpPr txBox="1"/>
          <p:nvPr/>
        </p:nvSpPr>
        <p:spPr>
          <a:xfrm>
            <a:off x="1261110" y="1446530"/>
            <a:ext cx="9178925" cy="3784600"/>
          </a:xfrm>
          <a:prstGeom prst="rect">
            <a:avLst/>
          </a:prstGeom>
          <a:noFill/>
        </p:spPr>
        <p:txBody>
          <a:bodyPr wrap="square" rtlCol="0">
            <a:spAutoFit/>
          </a:bodyPr>
          <a:lstStyle/>
          <a:p>
            <a:r>
              <a:rPr lang="en-US" altLang="zh-CN"/>
              <a:t> </a:t>
            </a:r>
            <a:r>
              <a:rPr lang="en-US" altLang="zh-CN" sz="2400"/>
              <a:t>      </a:t>
            </a:r>
            <a:r>
              <a:rPr lang="zh-CN" altLang="en-US" sz="2400"/>
              <a:t>状态机图用于对系统的</a:t>
            </a:r>
            <a:r>
              <a:rPr lang="zh-CN" altLang="en-US" sz="2400" b="1"/>
              <a:t>动态方面建模</a:t>
            </a:r>
            <a:r>
              <a:rPr lang="zh-CN" altLang="en-US" sz="2400"/>
              <a:t>。当使用状态机图对系统建模时，可以在类、用例、子系统或整个系统的语境中使用状态机图。对类、用例和系统实例的行为模型。</a:t>
            </a:r>
          </a:p>
          <a:p>
            <a:r>
              <a:rPr lang="zh-CN" altLang="en-US" sz="2400"/>
              <a:t>       状态机图表示某个类所处的不同状态和该类的状态转换信息。但在系统活动期间仅对具有三个或更多潜在状态的类才画一个状态机图，进行状态机图描述。</a:t>
            </a:r>
          </a:p>
          <a:p>
            <a:r>
              <a:rPr lang="en-US" altLang="zh-CN" sz="2400"/>
              <a:t>       </a:t>
            </a:r>
            <a:r>
              <a:rPr lang="zh-CN" altLang="en-US" sz="2400"/>
              <a:t>用状态机图对一个对象按事件排序的方法建模，是强调从状态到状态的控制流的状态机的简单表示。</a:t>
            </a:r>
          </a:p>
          <a:p>
            <a:r>
              <a:rPr lang="zh-CN" altLang="en-US" sz="2400"/>
              <a:t>       绘制状态机图的理想步骤是：寻找主要的状态，确定状态之间的转换，细化状态内的活动与转换，用复合状态来展开细节。</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089" y="2162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状态机图的元素</a:t>
            </a:r>
            <a:endParaRPr lang="zh-CN" altLang="en-US" sz="2800" dirty="0">
              <a:latin typeface="黑体" panose="02010609060101010101" pitchFamily="49" charset="-122"/>
              <a:ea typeface="黑体" panose="02010609060101010101" pitchFamily="49" charset="-122"/>
            </a:endParaRPr>
          </a:p>
        </p:txBody>
      </p:sp>
      <p:sp>
        <p:nvSpPr>
          <p:cNvPr id="2" name="文本框 1"/>
          <p:cNvSpPr txBox="1"/>
          <p:nvPr/>
        </p:nvSpPr>
        <p:spPr>
          <a:xfrm>
            <a:off x="1207770" y="1524000"/>
            <a:ext cx="9499600" cy="829945"/>
          </a:xfrm>
          <a:prstGeom prst="rect">
            <a:avLst/>
          </a:prstGeom>
          <a:noFill/>
        </p:spPr>
        <p:txBody>
          <a:bodyPr wrap="square" rtlCol="0">
            <a:spAutoFit/>
          </a:bodyPr>
          <a:lstStyle/>
          <a:p>
            <a:r>
              <a:rPr lang="zh-CN" altLang="en-US" sz="2400"/>
              <a:t>通常创建一个</a:t>
            </a:r>
            <a:r>
              <a:rPr lang="en-US" altLang="zh-CN" sz="2400"/>
              <a:t>UML</a:t>
            </a:r>
            <a:r>
              <a:rPr lang="zh-CN" altLang="en-US" sz="2400"/>
              <a:t>状态机图是为了研究类、角色、子系统或组件的复杂行为。状态机图的构成元素通常包含在以下两个部分。</a:t>
            </a:r>
          </a:p>
        </p:txBody>
      </p:sp>
      <p:sp>
        <p:nvSpPr>
          <p:cNvPr id="3" name="文本框 2"/>
          <p:cNvSpPr txBox="1"/>
          <p:nvPr/>
        </p:nvSpPr>
        <p:spPr>
          <a:xfrm>
            <a:off x="1253490" y="2931160"/>
            <a:ext cx="9347200" cy="1938020"/>
          </a:xfrm>
          <a:prstGeom prst="rect">
            <a:avLst/>
          </a:prstGeom>
          <a:noFill/>
        </p:spPr>
        <p:txBody>
          <a:bodyPr wrap="square" rtlCol="0">
            <a:spAutoFit/>
          </a:bodyPr>
          <a:lstStyle/>
          <a:p>
            <a:r>
              <a:rPr lang="en-US" altLang="zh-CN" sz="2400" b="1"/>
              <a:t>1.</a:t>
            </a:r>
            <a:r>
              <a:rPr lang="zh-CN" altLang="en-US" sz="2400" b="1"/>
              <a:t>状态</a:t>
            </a:r>
          </a:p>
          <a:p>
            <a:r>
              <a:rPr lang="zh-CN" altLang="en-US" sz="2400"/>
              <a:t>状态定义对象在其生命周期中的条件或状况。</a:t>
            </a:r>
          </a:p>
          <a:p>
            <a:endParaRPr lang="zh-CN" altLang="en-US" sz="2400"/>
          </a:p>
          <a:p>
            <a:r>
              <a:rPr lang="en-US" altLang="zh-CN" sz="2400" b="1"/>
              <a:t>2.</a:t>
            </a:r>
            <a:r>
              <a:rPr lang="zh-CN" altLang="en-US" sz="2400" b="1"/>
              <a:t>转换</a:t>
            </a:r>
          </a:p>
          <a:p>
            <a:r>
              <a:rPr lang="zh-CN" altLang="en-US" sz="2400"/>
              <a:t>对象的状态之间的转移叫转换，它包括事件和动作。</a:t>
            </a: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089" y="216229"/>
            <a:ext cx="5136482" cy="52197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状态</a:t>
            </a:r>
          </a:p>
        </p:txBody>
      </p:sp>
      <p:sp>
        <p:nvSpPr>
          <p:cNvPr id="2" name="文本框 1"/>
          <p:cNvSpPr txBox="1"/>
          <p:nvPr/>
        </p:nvSpPr>
        <p:spPr>
          <a:xfrm>
            <a:off x="1055370" y="1202690"/>
            <a:ext cx="9958070" cy="5015865"/>
          </a:xfrm>
          <a:prstGeom prst="rect">
            <a:avLst/>
          </a:prstGeom>
          <a:noFill/>
        </p:spPr>
        <p:txBody>
          <a:bodyPr wrap="square" rtlCol="0">
            <a:spAutoFit/>
          </a:bodyPr>
          <a:lstStyle/>
          <a:p>
            <a:r>
              <a:rPr lang="en-US" altLang="zh-CN" sz="2000"/>
              <a:t>       </a:t>
            </a:r>
            <a:r>
              <a:rPr lang="zh-CN" altLang="en-US" sz="2000"/>
              <a:t>一个对象的状态可能包含子状态或其他一些更加详细的内容。具体由以下</a:t>
            </a:r>
            <a:r>
              <a:rPr lang="en-US" altLang="zh-CN" sz="2000"/>
              <a:t>5</a:t>
            </a:r>
            <a:r>
              <a:rPr lang="zh-CN" altLang="en-US" sz="2000"/>
              <a:t>个部分组成：名称、进入</a:t>
            </a:r>
            <a:r>
              <a:rPr lang="en-US" altLang="zh-CN" sz="2000"/>
              <a:t>/</a:t>
            </a:r>
            <a:r>
              <a:rPr lang="zh-CN" altLang="en-US" sz="2000"/>
              <a:t>退出动作、内部状态、子状态和延迟时事件。</a:t>
            </a:r>
          </a:p>
          <a:p>
            <a:r>
              <a:rPr lang="en-US" altLang="zh-CN" sz="2000" b="1"/>
              <a:t>1.</a:t>
            </a:r>
            <a:r>
              <a:rPr lang="zh-CN" altLang="en-US" sz="2000" b="1"/>
              <a:t>名称</a:t>
            </a:r>
          </a:p>
          <a:p>
            <a:r>
              <a:rPr lang="zh-CN" altLang="en-US" sz="2000"/>
              <a:t>名称是将一个状态与其他状态区分开来的文本字符串；状态也可以是匿名的，这表示它没有名称。</a:t>
            </a:r>
          </a:p>
          <a:p>
            <a:r>
              <a:rPr lang="en-US" altLang="zh-CN" sz="2000" b="1"/>
              <a:t>2.</a:t>
            </a:r>
            <a:r>
              <a:rPr lang="zh-CN" altLang="en-US" sz="2000" b="1"/>
              <a:t>进入</a:t>
            </a:r>
            <a:r>
              <a:rPr lang="en-US" altLang="zh-CN" sz="2000" b="1"/>
              <a:t>/</a:t>
            </a:r>
            <a:r>
              <a:rPr lang="zh-CN" altLang="en-US" sz="2000" b="1"/>
              <a:t>退出动作</a:t>
            </a:r>
          </a:p>
          <a:p>
            <a:r>
              <a:rPr lang="zh-CN" altLang="en-US" sz="2000">
                <a:sym typeface="+mn-ea"/>
              </a:rPr>
              <a:t>进入</a:t>
            </a:r>
            <a:r>
              <a:rPr lang="en-US" altLang="zh-CN" sz="2000">
                <a:sym typeface="+mn-ea"/>
              </a:rPr>
              <a:t>/</a:t>
            </a:r>
            <a:r>
              <a:rPr lang="zh-CN" altLang="en-US" sz="2000">
                <a:sym typeface="+mn-ea"/>
              </a:rPr>
              <a:t>退出动作表示进入</a:t>
            </a:r>
            <a:r>
              <a:rPr lang="en-US" altLang="zh-CN" sz="2000">
                <a:sym typeface="+mn-ea"/>
              </a:rPr>
              <a:t>/</a:t>
            </a:r>
            <a:r>
              <a:rPr lang="zh-CN" altLang="en-US" sz="2000">
                <a:sym typeface="+mn-ea"/>
              </a:rPr>
              <a:t>退出这个状态所执行的动作。</a:t>
            </a:r>
            <a:endParaRPr lang="zh-CN" altLang="en-US" sz="2000"/>
          </a:p>
          <a:p>
            <a:r>
              <a:rPr lang="en-US" altLang="zh-CN" sz="2000" b="1"/>
              <a:t>3.</a:t>
            </a:r>
            <a:r>
              <a:rPr lang="zh-CN" altLang="en-US" sz="2000" b="1"/>
              <a:t>内部转换</a:t>
            </a:r>
          </a:p>
          <a:p>
            <a:r>
              <a:rPr lang="zh-CN" altLang="en-US" sz="2000"/>
              <a:t>内部转移使事件可以在不退出状态的情况下在状态内得到处理，从而可避免触发进入或退出操作。</a:t>
            </a:r>
          </a:p>
          <a:p>
            <a:r>
              <a:rPr lang="en-US" altLang="zh-CN" sz="2000" b="1"/>
              <a:t>4.</a:t>
            </a:r>
            <a:r>
              <a:rPr lang="zh-CN" altLang="en-US" sz="2000" b="1"/>
              <a:t>子状态</a:t>
            </a:r>
          </a:p>
          <a:p>
            <a:r>
              <a:rPr lang="en-US" altLang="zh-CN" sz="2000"/>
              <a:t>UML</a:t>
            </a:r>
            <a:r>
              <a:rPr lang="zh-CN" altLang="en-US" sz="2000"/>
              <a:t>状态机图中嵌套在另外一个状态中的状态称为子状态，简单结构是没有子结构的状态。</a:t>
            </a:r>
          </a:p>
          <a:p>
            <a:r>
              <a:rPr lang="en-US" altLang="zh-CN" sz="2000" b="1"/>
              <a:t>5.</a:t>
            </a:r>
            <a:r>
              <a:rPr lang="zh-CN" altLang="en-US" sz="2000" b="1"/>
              <a:t>延迟事件</a:t>
            </a:r>
          </a:p>
          <a:p>
            <a:r>
              <a:rPr lang="zh-CN" altLang="en-US" sz="2000"/>
              <a:t>延迟事件是其处理过程被推迟的事件，它们的处理过程要到事件不被延迟的状态被激活时才会执行。</a:t>
            </a: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089" y="216229"/>
            <a:ext cx="5136482" cy="521970"/>
          </a:xfrm>
          <a:prstGeom prst="rect">
            <a:avLst/>
          </a:prstGeom>
          <a:noFill/>
        </p:spPr>
        <p:txBody>
          <a:bodyPr wrap="square" rtlCol="0">
            <a:spAutoFit/>
          </a:bodyPr>
          <a:lstStyle/>
          <a:p>
            <a:r>
              <a:rPr lang="zh-CN" altLang="zh-CN" sz="2800" dirty="0" smtClean="0">
                <a:latin typeface="黑体" panose="02010609060101010101" pitchFamily="49" charset="-122"/>
                <a:ea typeface="黑体" panose="02010609060101010101" pitchFamily="49" charset="-122"/>
              </a:rPr>
              <a:t>转换</a:t>
            </a:r>
          </a:p>
        </p:txBody>
      </p:sp>
      <p:sp>
        <p:nvSpPr>
          <p:cNvPr id="4" name="文本框 3"/>
          <p:cNvSpPr txBox="1"/>
          <p:nvPr/>
        </p:nvSpPr>
        <p:spPr>
          <a:xfrm>
            <a:off x="900108" y="920864"/>
            <a:ext cx="10615930" cy="5015865"/>
          </a:xfrm>
          <a:prstGeom prst="rect">
            <a:avLst/>
          </a:prstGeom>
          <a:noFill/>
        </p:spPr>
        <p:txBody>
          <a:bodyPr wrap="square" rtlCol="0">
            <a:spAutoFit/>
          </a:bodyPr>
          <a:lstStyle/>
          <a:p>
            <a:r>
              <a:rPr lang="en-US" altLang="zh-CN" sz="2000" dirty="0">
                <a:sym typeface="+mn-ea"/>
              </a:rPr>
              <a:t>      </a:t>
            </a:r>
            <a:r>
              <a:rPr lang="zh-CN" altLang="en-US" sz="2000" dirty="0">
                <a:sym typeface="+mn-ea"/>
              </a:rPr>
              <a:t>转换是两个状态之间的一种关系，表示对象将在源状态或当前状态中执行一定的动作，并在某个特定事件发生而且某个特定的警戒条件满足时进入目标状态。</a:t>
            </a:r>
          </a:p>
          <a:p>
            <a:r>
              <a:rPr lang="zh-CN" altLang="en-US" sz="2000" dirty="0">
                <a:sym typeface="+mn-ea"/>
              </a:rPr>
              <a:t>转换由以下五部分组成：源状态、触发事件、监护条件、动作和目标状态。</a:t>
            </a:r>
          </a:p>
          <a:p>
            <a:r>
              <a:rPr lang="en-US" altLang="zh-CN" sz="2000" b="1" dirty="0">
                <a:latin typeface="微软雅黑" panose="020B0503020204020204" pitchFamily="34" charset="-122"/>
                <a:ea typeface="微软雅黑" panose="020B0503020204020204" pitchFamily="34" charset="-122"/>
                <a:sym typeface="+mn-ea"/>
              </a:rPr>
              <a:t>1.</a:t>
            </a:r>
            <a:r>
              <a:rPr lang="zh-CN" altLang="en-US" sz="2000" b="1" dirty="0">
                <a:latin typeface="微软雅黑" panose="020B0503020204020204" pitchFamily="34" charset="-122"/>
                <a:ea typeface="微软雅黑" panose="020B0503020204020204" pitchFamily="34" charset="-122"/>
                <a:sym typeface="+mn-ea"/>
              </a:rPr>
              <a:t>源状态</a:t>
            </a:r>
          </a:p>
          <a:p>
            <a:r>
              <a:rPr lang="zh-CN" altLang="en-US" sz="2000" dirty="0">
                <a:latin typeface="微软雅黑" panose="020B0503020204020204" pitchFamily="34" charset="-122"/>
                <a:ea typeface="微软雅黑" panose="020B0503020204020204" pitchFamily="34" charset="-122"/>
              </a:rPr>
              <a:t>转换是指状态机从一个状态到另外一个状态的转换，这种转换要接受触发事件或满足监护条件才能完成。对象在被激发前所处状态就是转换的源状态。</a:t>
            </a:r>
          </a:p>
          <a:p>
            <a:r>
              <a:rPr lang="en-US" altLang="zh-CN" sz="2000" b="1" dirty="0">
                <a:latin typeface="微软雅黑" panose="020B0503020204020204" pitchFamily="34" charset="-122"/>
                <a:ea typeface="微软雅黑" panose="020B0503020204020204" pitchFamily="34" charset="-122"/>
                <a:sym typeface="+mn-ea"/>
              </a:rPr>
              <a:t>2.</a:t>
            </a:r>
            <a:r>
              <a:rPr lang="zh-CN" altLang="en-US" sz="2000" b="1" dirty="0">
                <a:sym typeface="+mn-ea"/>
              </a:rPr>
              <a:t>触发事件</a:t>
            </a:r>
            <a:endParaRPr lang="zh-CN" altLang="en-US" sz="20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转换的触发事件就是引起转变的事件，是转移的诱因</a:t>
            </a:r>
          </a:p>
          <a:p>
            <a:r>
              <a:rPr lang="en-US" altLang="zh-CN" sz="2000" b="1" dirty="0">
                <a:latin typeface="微软雅黑" panose="020B0503020204020204" pitchFamily="34" charset="-122"/>
                <a:ea typeface="微软雅黑" panose="020B0503020204020204" pitchFamily="34" charset="-122"/>
                <a:sym typeface="+mn-ea"/>
              </a:rPr>
              <a:t>3.</a:t>
            </a:r>
            <a:r>
              <a:rPr lang="zh-CN" altLang="en-US" sz="2000" b="1" dirty="0">
                <a:sym typeface="+mn-ea"/>
              </a:rPr>
              <a:t>监护条件</a:t>
            </a:r>
            <a:endParaRPr lang="zh-CN" altLang="en-US" sz="2000" b="1"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rPr>
              <a:t>当转移的触发事件发生时，将对监护条件进行求值。只要监护条件不重叠，就可能会有来自同一事件触发器的多个转移。</a:t>
            </a:r>
          </a:p>
          <a:p>
            <a:r>
              <a:rPr lang="en-US" altLang="zh-CN" sz="2000" b="1" dirty="0">
                <a:latin typeface="微软雅黑" panose="020B0503020204020204" pitchFamily="34" charset="-122"/>
                <a:ea typeface="微软雅黑" panose="020B0503020204020204" pitchFamily="34" charset="-122"/>
                <a:sym typeface="+mn-ea"/>
              </a:rPr>
              <a:t>4.</a:t>
            </a:r>
            <a:r>
              <a:rPr lang="zh-CN" altLang="en-US" sz="2000" b="1" dirty="0">
                <a:sym typeface="+mn-ea"/>
              </a:rPr>
              <a:t>动作</a:t>
            </a:r>
            <a:endParaRPr lang="zh-CN" altLang="en-US" sz="2000" b="1"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rPr>
              <a:t>当转换发生时，它对应的动作被执行。</a:t>
            </a:r>
          </a:p>
          <a:p>
            <a:r>
              <a:rPr lang="en-US" altLang="zh-CN" sz="2000" b="1" dirty="0">
                <a:latin typeface="微软雅黑" panose="020B0503020204020204" pitchFamily="34" charset="-122"/>
                <a:ea typeface="微软雅黑" panose="020B0503020204020204" pitchFamily="34" charset="-122"/>
                <a:sym typeface="+mn-ea"/>
              </a:rPr>
              <a:t>5.</a:t>
            </a:r>
            <a:r>
              <a:rPr lang="zh-CN" altLang="en-US" sz="2000" b="1" dirty="0">
                <a:sym typeface="+mn-ea"/>
              </a:rPr>
              <a:t>目标状态</a:t>
            </a:r>
            <a:endParaRPr lang="zh-CN" altLang="en-US" sz="2000" b="1" dirty="0">
              <a:latin typeface="微软雅黑" panose="020B0503020204020204" pitchFamily="34" charset="-122"/>
              <a:ea typeface="微软雅黑" panose="020B0503020204020204" pitchFamily="34" charset="-122"/>
              <a:sym typeface="+mn-ea"/>
            </a:endParaRPr>
          </a:p>
          <a:p>
            <a:r>
              <a:rPr lang="zh-CN" altLang="en-US" sz="2000" dirty="0">
                <a:latin typeface="微软雅黑" panose="020B0503020204020204" pitchFamily="34" charset="-122"/>
                <a:ea typeface="微软雅黑" panose="020B0503020204020204" pitchFamily="34" charset="-122"/>
              </a:rPr>
              <a:t>当转换完成后，对象的状态发生了变化，这时所处的状态就是转换的目标状态。</a:t>
            </a:r>
          </a:p>
          <a:p>
            <a:endParaRPr lang="zh-CN" altLang="en-US" sz="20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srcRect/>
          <a:stretch>
            <a:fillRect/>
          </a:stretch>
        </p:blipFill>
        <p:spPr bwMode="auto">
          <a:xfrm>
            <a:off x="1147739" y="5800300"/>
            <a:ext cx="10171693" cy="72492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85825" y="4752975"/>
            <a:ext cx="2941320" cy="1271270"/>
          </a:xfrm>
          <a:prstGeom prst="rect">
            <a:avLst/>
          </a:prstGeom>
          <a:noFill/>
        </p:spPr>
        <p:txBody>
          <a:bodyPr wrap="square" rtlCol="0">
            <a:spAutoFit/>
          </a:bodyPr>
          <a:lstStyle>
            <a:defPPr>
              <a:defRPr lang="zh-CN"/>
            </a:defPPr>
            <a:lvl1pPr algn="ctr">
              <a:lnSpc>
                <a:spcPts val="2300"/>
              </a:lnSpc>
              <a:defRPr sz="1200"/>
            </a:lvl1pPr>
          </a:lstStyle>
          <a:p>
            <a:r>
              <a:rPr lang="zh-CN" altLang="en-US" sz="1800" dirty="0"/>
              <a:t>指在对象的生命周期中的某个条件或者状况，在此期间对象将满足某些条件、执行某些活动或等待某些事件。</a:t>
            </a:r>
            <a:endParaRPr lang="en-US" altLang="zh-CN" sz="1800"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b="1" dirty="0"/>
              <a:t>状态（</a:t>
            </a:r>
            <a:r>
              <a:rPr lang="en-US" altLang="zh-CN" b="1" dirty="0"/>
              <a:t>States</a:t>
            </a:r>
            <a:r>
              <a:rPr lang="zh-CN" altLang="en-US" b="1" dirty="0"/>
              <a:t>）</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7115" y="5047615"/>
            <a:ext cx="2889885" cy="681355"/>
          </a:xfrm>
          <a:prstGeom prst="rect">
            <a:avLst/>
          </a:prstGeom>
          <a:noFill/>
        </p:spPr>
        <p:txBody>
          <a:bodyPr wrap="square" rtlCol="0">
            <a:spAutoFit/>
          </a:bodyPr>
          <a:lstStyle>
            <a:defPPr>
              <a:defRPr lang="zh-CN"/>
            </a:defPPr>
            <a:lvl1pPr algn="ctr">
              <a:lnSpc>
                <a:spcPts val="2300"/>
              </a:lnSpc>
              <a:defRPr sz="1200"/>
            </a:lvl1pPr>
          </a:lstStyle>
          <a:p>
            <a:r>
              <a:rPr lang="zh-CN" altLang="en-US" sz="1800" dirty="0"/>
              <a:t>初态用实心圆点表示，终态用圆形内嵌圆点表示</a:t>
            </a:r>
            <a:r>
              <a:rPr lang="zh-CN" altLang="en-US" sz="1800" dirty="0" smtClean="0"/>
              <a:t>。</a:t>
            </a:r>
            <a:endParaRPr lang="en-US" altLang="zh-CN" sz="1800" dirty="0"/>
          </a:p>
        </p:txBody>
      </p:sp>
      <p:sp>
        <p:nvSpPr>
          <p:cNvPr id="30" name="文本框 29"/>
          <p:cNvSpPr txBox="1"/>
          <p:nvPr/>
        </p:nvSpPr>
        <p:spPr>
          <a:xfrm>
            <a:off x="4856846" y="4347034"/>
            <a:ext cx="2937748" cy="922020"/>
          </a:xfrm>
          <a:prstGeom prst="rect">
            <a:avLst/>
          </a:prstGeom>
          <a:noFill/>
        </p:spPr>
        <p:txBody>
          <a:bodyPr wrap="square" rtlCol="0">
            <a:spAutoFit/>
          </a:bodyPr>
          <a:lstStyle>
            <a:defPPr>
              <a:defRPr lang="zh-CN"/>
            </a:defPPr>
          </a:lstStyle>
          <a:p>
            <a:r>
              <a:rPr lang="zh-CN" altLang="en-US" b="1" dirty="0"/>
              <a:t>初态和终态（</a:t>
            </a:r>
            <a:r>
              <a:rPr lang="en-US" altLang="zh-CN" b="1" dirty="0"/>
              <a:t>Initial and Final States</a:t>
            </a:r>
            <a:r>
              <a:rPr lang="zh-CN" altLang="en-US" b="1" dirty="0"/>
              <a:t>）</a:t>
            </a:r>
            <a:br>
              <a:rPr lang="zh-CN" altLang="en-US" b="1" dirty="0"/>
            </a:br>
            <a:endParaRPr lang="zh-CN" altLang="en-US" b="1" dirty="0"/>
          </a:p>
        </p:txBody>
      </p:sp>
      <p:sp>
        <p:nvSpPr>
          <p:cNvPr id="32" name="文本框 31"/>
          <p:cNvSpPr txBox="1"/>
          <p:nvPr/>
        </p:nvSpPr>
        <p:spPr>
          <a:xfrm>
            <a:off x="7967980" y="4752975"/>
            <a:ext cx="3967480" cy="1861185"/>
          </a:xfrm>
          <a:prstGeom prst="rect">
            <a:avLst/>
          </a:prstGeom>
          <a:noFill/>
        </p:spPr>
        <p:txBody>
          <a:bodyPr wrap="square" rtlCol="0">
            <a:spAutoFit/>
          </a:bodyPr>
          <a:lstStyle>
            <a:defPPr>
              <a:defRPr lang="zh-CN"/>
            </a:defPPr>
            <a:lvl1pPr algn="ctr">
              <a:lnSpc>
                <a:spcPts val="2300"/>
              </a:lnSpc>
              <a:defRPr sz="1200"/>
            </a:lvl1pPr>
          </a:lstStyle>
          <a:p>
            <a:r>
              <a:rPr lang="zh-CN" altLang="en-US" sz="1800" dirty="0"/>
              <a:t>转移（</a:t>
            </a:r>
            <a:r>
              <a:rPr lang="en-US" altLang="zh-CN" sz="1800" dirty="0"/>
              <a:t>Transitions</a:t>
            </a:r>
            <a:r>
              <a:rPr lang="zh-CN" altLang="en-US" sz="1800" dirty="0"/>
              <a:t>）是两个状态之间的一种关系，表示对象将在源状态（</a:t>
            </a:r>
            <a:r>
              <a:rPr lang="en-US" altLang="zh-CN" sz="1800" dirty="0"/>
              <a:t>Source State</a:t>
            </a:r>
            <a:r>
              <a:rPr lang="zh-CN" altLang="en-US" sz="1800" dirty="0"/>
              <a:t>）中执行一定的动作，并在某个特定事件发生而且某个特定的警界条件满足时进入目标状态（</a:t>
            </a:r>
            <a:r>
              <a:rPr lang="en-US" altLang="zh-CN" sz="1800" dirty="0"/>
              <a:t>Target State</a:t>
            </a:r>
            <a:r>
              <a:rPr lang="zh-CN" altLang="en-US" sz="1800" dirty="0"/>
              <a:t>）</a:t>
            </a:r>
            <a:endParaRPr lang="en-US" altLang="zh-CN" sz="1800" dirty="0"/>
          </a:p>
        </p:txBody>
      </p:sp>
      <p:sp>
        <p:nvSpPr>
          <p:cNvPr id="33" name="文本框 32"/>
          <p:cNvSpPr txBox="1"/>
          <p:nvPr/>
        </p:nvSpPr>
        <p:spPr>
          <a:xfrm>
            <a:off x="8633715" y="4347034"/>
            <a:ext cx="2197042" cy="368300"/>
          </a:xfrm>
          <a:prstGeom prst="rect">
            <a:avLst/>
          </a:prstGeom>
          <a:noFill/>
        </p:spPr>
        <p:txBody>
          <a:bodyPr wrap="square" rtlCol="0">
            <a:spAutoFit/>
          </a:bodyPr>
          <a:lstStyle>
            <a:defPPr>
              <a:defRPr lang="zh-CN"/>
            </a:defPPr>
          </a:lstStyle>
          <a:p>
            <a:r>
              <a:rPr lang="zh-CN" altLang="en-US" b="1" dirty="0"/>
              <a:t>转移（</a:t>
            </a:r>
            <a:r>
              <a:rPr lang="en-US" altLang="zh-CN" b="1" dirty="0"/>
              <a:t>Transitions</a:t>
            </a:r>
            <a:r>
              <a:rPr lang="zh-CN" altLang="en-US" b="1" dirty="0"/>
              <a:t>）</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状态机图的元素</a:t>
            </a:r>
            <a:endParaRPr lang="zh-CN" altLang="en-US" sz="2800" dirty="0">
              <a:latin typeface="黑体" panose="02010609060101010101" pitchFamily="49" charset="-122"/>
              <a:ea typeface="黑体" panose="02010609060101010101" pitchFamily="49" charset="-122"/>
            </a:endParaRPr>
          </a:p>
        </p:txBody>
      </p:sp>
      <p:pic>
        <p:nvPicPr>
          <p:cNvPr id="16" name="图片 15"/>
          <p:cNvPicPr>
            <a:picLocks noChangeAspect="1"/>
          </p:cNvPicPr>
          <p:nvPr/>
        </p:nvPicPr>
        <p:blipFill>
          <a:blip r:embed="rId3"/>
          <a:stretch>
            <a:fillRect/>
          </a:stretch>
        </p:blipFill>
        <p:spPr>
          <a:xfrm>
            <a:off x="829012" y="1656715"/>
            <a:ext cx="3017520" cy="1336040"/>
          </a:xfrm>
          <a:prstGeom prst="rect">
            <a:avLst/>
          </a:prstGeom>
        </p:spPr>
      </p:pic>
      <p:pic>
        <p:nvPicPr>
          <p:cNvPr id="18" name="图片 17"/>
          <p:cNvPicPr>
            <a:picLocks noChangeAspect="1"/>
          </p:cNvPicPr>
          <p:nvPr/>
        </p:nvPicPr>
        <p:blipFill>
          <a:blip r:embed="rId4"/>
          <a:stretch>
            <a:fillRect/>
          </a:stretch>
        </p:blipFill>
        <p:spPr>
          <a:xfrm>
            <a:off x="7661910" y="1559560"/>
            <a:ext cx="5567045" cy="1837055"/>
          </a:xfrm>
          <a:prstGeom prst="rect">
            <a:avLst/>
          </a:prstGeom>
        </p:spPr>
      </p:pic>
      <p:pic>
        <p:nvPicPr>
          <p:cNvPr id="2" name="图片 1" descr="0HQHN[`Z9DPWQZA%]DW)RDS"/>
          <p:cNvPicPr>
            <a:picLocks noChangeAspect="1"/>
          </p:cNvPicPr>
          <p:nvPr/>
        </p:nvPicPr>
        <p:blipFill>
          <a:blip r:embed="rId5"/>
          <a:stretch>
            <a:fillRect/>
          </a:stretch>
        </p:blipFill>
        <p:spPr>
          <a:xfrm>
            <a:off x="3639820" y="1764030"/>
            <a:ext cx="4022090" cy="112077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93775" y="4752975"/>
            <a:ext cx="2833370" cy="1271270"/>
          </a:xfrm>
          <a:prstGeom prst="rect">
            <a:avLst/>
          </a:prstGeom>
          <a:noFill/>
        </p:spPr>
        <p:txBody>
          <a:bodyPr wrap="square" rtlCol="0">
            <a:spAutoFit/>
          </a:bodyPr>
          <a:lstStyle>
            <a:defPPr>
              <a:defRPr lang="zh-CN"/>
            </a:defPPr>
            <a:lvl1pPr algn="ctr">
              <a:lnSpc>
                <a:spcPts val="2300"/>
              </a:lnSpc>
              <a:defRPr sz="1200"/>
            </a:lvl1pPr>
          </a:lstStyle>
          <a:p>
            <a:r>
              <a:rPr lang="zh-CN" altLang="en-US" sz="1800" dirty="0"/>
              <a:t>动作（</a:t>
            </a:r>
            <a:r>
              <a:rPr lang="en-US" altLang="zh-CN" sz="1800" dirty="0"/>
              <a:t>Actions</a:t>
            </a:r>
            <a:r>
              <a:rPr lang="zh-CN" altLang="en-US" sz="1800" dirty="0"/>
              <a:t>）是一个可执行的原子操作</a:t>
            </a:r>
            <a:r>
              <a:rPr lang="en-US" altLang="zh-CN" sz="1800" dirty="0"/>
              <a:t>,</a:t>
            </a:r>
            <a:r>
              <a:rPr lang="zh-CN" altLang="en-US" sz="1800" dirty="0"/>
              <a:t>也就是说动作是不可中断的，其执行时间是可忽略不计的。</a:t>
            </a:r>
            <a:endParaRPr lang="en-US" altLang="zh-CN" sz="1800" dirty="0"/>
          </a:p>
        </p:txBody>
      </p:sp>
      <p:sp>
        <p:nvSpPr>
          <p:cNvPr id="10" name="文本框 9"/>
          <p:cNvSpPr txBox="1"/>
          <p:nvPr/>
        </p:nvSpPr>
        <p:spPr>
          <a:xfrm>
            <a:off x="1145318" y="4344701"/>
            <a:ext cx="2494528" cy="369332"/>
          </a:xfrm>
          <a:prstGeom prst="rect">
            <a:avLst/>
          </a:prstGeom>
          <a:noFill/>
        </p:spPr>
        <p:txBody>
          <a:bodyPr wrap="square" rtlCol="0">
            <a:spAutoFit/>
          </a:bodyPr>
          <a:lstStyle>
            <a:defPPr>
              <a:defRPr lang="zh-CN"/>
            </a:defPPr>
          </a:lstStyle>
          <a:p>
            <a:r>
              <a:rPr lang="zh-CN" altLang="en-US" b="1" dirty="0"/>
              <a:t>动作（</a:t>
            </a:r>
            <a:r>
              <a:rPr lang="en-US" altLang="zh-CN" b="1" dirty="0"/>
              <a:t>State Actions</a:t>
            </a:r>
            <a:r>
              <a:rPr lang="zh-CN" altLang="en-US" b="1" dirty="0"/>
              <a:t>）</a:t>
            </a:r>
            <a:endParaRPr lang="zh-CN" altLang="en-US" dirty="0"/>
          </a:p>
        </p:txBody>
      </p:sp>
      <p:cxnSp>
        <p:nvCxnSpPr>
          <p:cNvPr id="12" name="直接连接符 11"/>
          <p:cNvCxnSpPr/>
          <p:nvPr/>
        </p:nvCxnSpPr>
        <p:spPr>
          <a:xfrm>
            <a:off x="4352376"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56845" y="4928951"/>
            <a:ext cx="2681899" cy="975995"/>
          </a:xfrm>
          <a:prstGeom prst="rect">
            <a:avLst/>
          </a:prstGeom>
          <a:noFill/>
        </p:spPr>
        <p:txBody>
          <a:bodyPr wrap="square" rtlCol="0">
            <a:spAutoFit/>
          </a:bodyPr>
          <a:lstStyle>
            <a:defPPr>
              <a:defRPr lang="zh-CN"/>
            </a:defPPr>
            <a:lvl1pPr algn="ctr">
              <a:lnSpc>
                <a:spcPts val="2300"/>
              </a:lnSpc>
              <a:defRPr sz="1200"/>
            </a:lvl1pPr>
          </a:lstStyle>
          <a:p>
            <a:r>
              <a:rPr lang="zh-CN" altLang="en-US" sz="1800" dirty="0"/>
              <a:t>状态可以有返回自身状态的转移，称之为自身转移（</a:t>
            </a:r>
            <a:r>
              <a:rPr lang="en-US" altLang="zh-CN" sz="1800" dirty="0"/>
              <a:t>Self-Transitions</a:t>
            </a:r>
            <a:r>
              <a:rPr lang="zh-CN" altLang="en-US" sz="1800" dirty="0"/>
              <a:t>）</a:t>
            </a:r>
            <a:endParaRPr lang="en-US" altLang="zh-CN" sz="1800" dirty="0"/>
          </a:p>
        </p:txBody>
      </p:sp>
      <p:sp>
        <p:nvSpPr>
          <p:cNvPr id="30" name="文本框 29"/>
          <p:cNvSpPr txBox="1"/>
          <p:nvPr/>
        </p:nvSpPr>
        <p:spPr>
          <a:xfrm>
            <a:off x="4856845" y="4347034"/>
            <a:ext cx="3111497" cy="369332"/>
          </a:xfrm>
          <a:prstGeom prst="rect">
            <a:avLst/>
          </a:prstGeom>
          <a:noFill/>
        </p:spPr>
        <p:txBody>
          <a:bodyPr wrap="square" rtlCol="0">
            <a:spAutoFit/>
          </a:bodyPr>
          <a:lstStyle>
            <a:defPPr>
              <a:defRPr lang="zh-CN"/>
            </a:defPPr>
          </a:lstStyle>
          <a:p>
            <a:r>
              <a:rPr lang="zh-CN" altLang="en-US" b="1" dirty="0"/>
              <a:t>自身转移（</a:t>
            </a:r>
            <a:r>
              <a:rPr lang="en-US" altLang="zh-CN" b="1" dirty="0"/>
              <a:t>Self-Transitions</a:t>
            </a:r>
            <a:r>
              <a:rPr lang="zh-CN" altLang="en-US" b="1" dirty="0"/>
              <a:t>）</a:t>
            </a:r>
            <a:endParaRPr lang="zh-CN" altLang="en-US" dirty="0"/>
          </a:p>
        </p:txBody>
      </p:sp>
      <p:cxnSp>
        <p:nvCxnSpPr>
          <p:cNvPr id="48" name="直接连接符 47"/>
          <p:cNvCxnSpPr/>
          <p:nvPr/>
        </p:nvCxnSpPr>
        <p:spPr>
          <a:xfrm flipH="1">
            <a:off x="7968343" y="482266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089" y="2162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状态机图的元素</a:t>
            </a:r>
            <a:endParaRPr lang="zh-CN" altLang="en-US" sz="2800" dirty="0">
              <a:latin typeface="黑体" panose="02010609060101010101" pitchFamily="49" charset="-122"/>
              <a:ea typeface="黑体" panose="02010609060101010101" pitchFamily="49" charset="-122"/>
            </a:endParaRPr>
          </a:p>
        </p:txBody>
      </p:sp>
      <p:pic>
        <p:nvPicPr>
          <p:cNvPr id="13" name="图片 12"/>
          <p:cNvPicPr/>
          <p:nvPr/>
        </p:nvPicPr>
        <p:blipFill>
          <a:blip r:embed="rId3">
            <a:extLst>
              <a:ext uri="{28A0092B-C50C-407E-A947-70E740481C1C}">
                <a14:useLocalDpi xmlns:a14="http://schemas.microsoft.com/office/drawing/2010/main" xmlns="" val="0"/>
              </a:ext>
            </a:extLst>
          </a:blip>
          <a:srcRect/>
          <a:stretch>
            <a:fillRect/>
          </a:stretch>
        </p:blipFill>
        <p:spPr bwMode="auto">
          <a:xfrm>
            <a:off x="1924290" y="1979612"/>
            <a:ext cx="1422591" cy="941141"/>
          </a:xfrm>
          <a:prstGeom prst="rect">
            <a:avLst/>
          </a:prstGeom>
          <a:noFill/>
          <a:ln>
            <a:noFill/>
          </a:ln>
        </p:spPr>
      </p:pic>
      <p:pic>
        <p:nvPicPr>
          <p:cNvPr id="14" name="图片 13"/>
          <p:cNvPicPr/>
          <p:nvPr/>
        </p:nvPicPr>
        <p:blipFill>
          <a:blip r:embed="rId4">
            <a:extLst>
              <a:ext uri="{28A0092B-C50C-407E-A947-70E740481C1C}">
                <a14:useLocalDpi xmlns:a14="http://schemas.microsoft.com/office/drawing/2010/main" xmlns="" val="0"/>
              </a:ext>
            </a:extLst>
          </a:blip>
          <a:srcRect/>
          <a:stretch>
            <a:fillRect/>
          </a:stretch>
        </p:blipFill>
        <p:spPr bwMode="auto">
          <a:xfrm>
            <a:off x="5692968" y="1503361"/>
            <a:ext cx="1364779" cy="1417391"/>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项目状态图实例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383030" y="948690"/>
            <a:ext cx="9426575" cy="5357495"/>
          </a:xfrm>
          <a:prstGeom prst="rect">
            <a:avLst/>
          </a:prstGeom>
        </p:spPr>
      </p:pic>
    </p:spTree>
  </p:cSld>
  <p:clrMapOvr>
    <a:masterClrMapping/>
  </p:clrMapOvr>
  <p:transition spd="slow">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682238"/>
          </a:xfrm>
          <a:prstGeom prst="rect">
            <a:avLst/>
          </a:prstGeom>
          <a:noFill/>
        </p:spPr>
        <p:txBody>
          <a:bodyPr wrap="square" rtlCol="0">
            <a:spAutoFit/>
          </a:bodyPr>
          <a:lstStyle/>
          <a:p>
            <a:pPr algn="just">
              <a:lnSpc>
                <a:spcPts val="2300"/>
              </a:lnSpc>
            </a:pPr>
            <a:r>
              <a:rPr lang="en-US" altLang="zh-CN" sz="2400" dirty="0" smtClean="0"/>
              <a:t>Q</a:t>
            </a:r>
            <a:r>
              <a:rPr lang="zh-CN" altLang="en-US" sz="2400" smtClean="0"/>
              <a:t>：状态图中的初态和终态分别用什么表示。</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问题</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56461" y="1022590"/>
            <a:ext cx="6323943" cy="2862322"/>
          </a:xfrm>
          <a:prstGeom prst="rect">
            <a:avLst/>
          </a:prstGeom>
          <a:noFill/>
        </p:spPr>
        <p:txBody>
          <a:bodyPr wrap="square" rtlCol="0">
            <a:spAutoFit/>
          </a:bodyPr>
          <a:lstStyle/>
          <a:p>
            <a:pPr algn="just">
              <a:lnSpc>
                <a:spcPct val="150000"/>
              </a:lnSpc>
            </a:pPr>
            <a:r>
              <a:rPr lang="zh-CN" altLang="zh-CN" sz="2400" dirty="0" smtClean="0"/>
              <a:t>顺序</a:t>
            </a:r>
            <a:r>
              <a:rPr lang="zh-CN" altLang="zh-CN" sz="2400" dirty="0"/>
              <a:t>图（</a:t>
            </a:r>
            <a:r>
              <a:rPr lang="en-US" altLang="zh-CN" sz="2400" dirty="0"/>
              <a:t>Sequence Diagram</a:t>
            </a:r>
            <a:r>
              <a:rPr lang="zh-CN" altLang="zh-CN" sz="2400" dirty="0"/>
              <a:t>）是强调消息时间顺序的交互图，它描述了对象之间传送消息的时间顺序，用于表示用例中的行为顺序</a:t>
            </a:r>
            <a:r>
              <a:rPr lang="zh-CN" altLang="zh-CN" sz="2400" dirty="0" smtClean="0"/>
              <a:t>。</a:t>
            </a:r>
            <a:endParaRPr lang="en-US" altLang="zh-CN" sz="2400" dirty="0" smtClean="0"/>
          </a:p>
          <a:p>
            <a:pPr algn="just">
              <a:lnSpc>
                <a:spcPct val="150000"/>
              </a:lnSpc>
            </a:pPr>
            <a:r>
              <a:rPr lang="zh-CN" altLang="zh-CN" sz="2400" dirty="0"/>
              <a:t>顺序图主要用于按照交互发生的一系列顺序，显示对象之间的这些交互。</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5</a:t>
            </a:r>
            <a:r>
              <a:rPr lang="zh-CN" altLang="en-US" sz="2800" dirty="0" smtClean="0">
                <a:latin typeface="黑体" panose="02010609060101010101" pitchFamily="49" charset="-122"/>
                <a:ea typeface="黑体" panose="02010609060101010101" pitchFamily="49" charset="-122"/>
              </a:rPr>
              <a:t>、顺序图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、简介</a:t>
            </a:r>
            <a:endParaRPr lang="zh-CN" altLang="en-US" sz="2800" dirty="0">
              <a:latin typeface="黑体" panose="02010609060101010101" pitchFamily="49" charset="-122"/>
              <a:ea typeface="黑体" panose="02010609060101010101" pitchFamily="49" charset="-122"/>
            </a:endParaRPr>
          </a:p>
        </p:txBody>
      </p:sp>
      <p:sp>
        <p:nvSpPr>
          <p:cNvPr id="30" name="Freeform 9"/>
          <p:cNvSpPr>
            <a:spLocks noEditPoints="1"/>
          </p:cNvSpPr>
          <p:nvPr/>
        </p:nvSpPr>
        <p:spPr bwMode="auto">
          <a:xfrm>
            <a:off x="6651405" y="4240349"/>
            <a:ext cx="504000" cy="504000"/>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4" name="Group 17"/>
          <p:cNvGrpSpPr>
            <a:grpSpLocks noChangeAspect="1"/>
          </p:cNvGrpSpPr>
          <p:nvPr/>
        </p:nvGrpSpPr>
        <p:grpSpPr bwMode="auto">
          <a:xfrm>
            <a:off x="10753406" y="5348917"/>
            <a:ext cx="341525" cy="504000"/>
            <a:chOff x="3735" y="2006"/>
            <a:chExt cx="206" cy="304"/>
          </a:xfrm>
          <a:solidFill>
            <a:schemeClr val="bg1"/>
          </a:solidFill>
        </p:grpSpPr>
        <p:sp>
          <p:nvSpPr>
            <p:cNvPr id="35" name="Rectangle 18"/>
            <p:cNvSpPr>
              <a:spLocks noChangeArrowheads="1"/>
            </p:cNvSpPr>
            <p:nvPr/>
          </p:nvSpPr>
          <p:spPr bwMode="auto">
            <a:xfrm>
              <a:off x="3823" y="2295"/>
              <a:ext cx="29" cy="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19"/>
            <p:cNvSpPr>
              <a:spLocks noChangeArrowheads="1"/>
            </p:cNvSpPr>
            <p:nvPr/>
          </p:nvSpPr>
          <p:spPr bwMode="auto">
            <a:xfrm>
              <a:off x="3793" y="2237"/>
              <a:ext cx="89" cy="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20"/>
            <p:cNvSpPr>
              <a:spLocks noChangeArrowheads="1"/>
            </p:cNvSpPr>
            <p:nvPr/>
          </p:nvSpPr>
          <p:spPr bwMode="auto">
            <a:xfrm>
              <a:off x="3793" y="2266"/>
              <a:ext cx="89" cy="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3735" y="2006"/>
              <a:ext cx="206" cy="217"/>
            </a:xfrm>
            <a:custGeom>
              <a:avLst/>
              <a:gdLst>
                <a:gd name="T0" fmla="*/ 84 w 84"/>
                <a:gd name="T1" fmla="*/ 42 h 90"/>
                <a:gd name="T2" fmla="*/ 42 w 84"/>
                <a:gd name="T3" fmla="*/ 0 h 90"/>
                <a:gd name="T4" fmla="*/ 0 w 84"/>
                <a:gd name="T5" fmla="*/ 42 h 90"/>
                <a:gd name="T6" fmla="*/ 24 w 84"/>
                <a:gd name="T7" fmla="*/ 80 h 90"/>
                <a:gd name="T8" fmla="*/ 24 w 84"/>
                <a:gd name="T9" fmla="*/ 90 h 90"/>
                <a:gd name="T10" fmla="*/ 60 w 84"/>
                <a:gd name="T11" fmla="*/ 90 h 90"/>
                <a:gd name="T12" fmla="*/ 60 w 84"/>
                <a:gd name="T13" fmla="*/ 80 h 90"/>
                <a:gd name="T14" fmla="*/ 84 w 84"/>
                <a:gd name="T15" fmla="*/ 42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0">
                  <a:moveTo>
                    <a:pt x="84" y="42"/>
                  </a:moveTo>
                  <a:cubicBezTo>
                    <a:pt x="84" y="19"/>
                    <a:pt x="65" y="0"/>
                    <a:pt x="42" y="0"/>
                  </a:cubicBezTo>
                  <a:cubicBezTo>
                    <a:pt x="19" y="0"/>
                    <a:pt x="0" y="19"/>
                    <a:pt x="0" y="42"/>
                  </a:cubicBezTo>
                  <a:cubicBezTo>
                    <a:pt x="0" y="59"/>
                    <a:pt x="10" y="73"/>
                    <a:pt x="24" y="80"/>
                  </a:cubicBezTo>
                  <a:cubicBezTo>
                    <a:pt x="24" y="90"/>
                    <a:pt x="24" y="90"/>
                    <a:pt x="24" y="90"/>
                  </a:cubicBezTo>
                  <a:cubicBezTo>
                    <a:pt x="60" y="90"/>
                    <a:pt x="60" y="90"/>
                    <a:pt x="60" y="90"/>
                  </a:cubicBezTo>
                  <a:cubicBezTo>
                    <a:pt x="60" y="80"/>
                    <a:pt x="60" y="80"/>
                    <a:pt x="60" y="80"/>
                  </a:cubicBezTo>
                  <a:cubicBezTo>
                    <a:pt x="74" y="73"/>
                    <a:pt x="84" y="59"/>
                    <a:pt x="84" y="42"/>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文本框 38"/>
          <p:cNvSpPr txBox="1"/>
          <p:nvPr/>
        </p:nvSpPr>
        <p:spPr>
          <a:xfrm>
            <a:off x="7269894" y="2231732"/>
            <a:ext cx="4770080" cy="338554"/>
          </a:xfrm>
          <a:prstGeom prst="rect">
            <a:avLst/>
          </a:prstGeom>
          <a:noFill/>
        </p:spPr>
        <p:txBody>
          <a:bodyPr wrap="square" rtlCol="0">
            <a:spAutoFit/>
          </a:bodyPr>
          <a:lstStyle/>
          <a:p>
            <a:pPr algn="just"/>
            <a:r>
              <a:rPr lang="en-US" altLang="zh-CN" sz="1600" dirty="0" smtClean="0"/>
              <a:t>UML</a:t>
            </a:r>
            <a:r>
              <a:rPr lang="zh-CN" altLang="en-US" sz="1600" dirty="0" smtClean="0"/>
              <a:t>图是描述</a:t>
            </a:r>
            <a:r>
              <a:rPr lang="en-US" altLang="zh-CN" sz="1600" dirty="0" smtClean="0"/>
              <a:t>UML</a:t>
            </a:r>
            <a:r>
              <a:rPr lang="zh-CN" altLang="en-US" sz="1600" dirty="0" smtClean="0"/>
              <a:t>视图内容的图形。</a:t>
            </a:r>
            <a:endParaRPr lang="en-US" altLang="zh-CN" sz="1600" dirty="0"/>
          </a:p>
        </p:txBody>
      </p:sp>
      <p:sp>
        <p:nvSpPr>
          <p:cNvPr id="43" name="文本框 38"/>
          <p:cNvSpPr txBox="1"/>
          <p:nvPr/>
        </p:nvSpPr>
        <p:spPr>
          <a:xfrm>
            <a:off x="7269894" y="2972500"/>
            <a:ext cx="4004747" cy="1568450"/>
          </a:xfrm>
          <a:prstGeom prst="rect">
            <a:avLst/>
          </a:prstGeom>
          <a:noFill/>
        </p:spPr>
        <p:txBody>
          <a:bodyPr wrap="square" rtlCol="0">
            <a:spAutoFit/>
          </a:bodyPr>
          <a:lstStyle/>
          <a:p>
            <a:pPr algn="just">
              <a:lnSpc>
                <a:spcPct val="150000"/>
              </a:lnSpc>
            </a:pPr>
            <a:r>
              <a:rPr lang="en-US" altLang="zh-CN" sz="1600" dirty="0" smtClean="0"/>
              <a:t>UML</a:t>
            </a:r>
            <a:r>
              <a:rPr lang="zh-CN" altLang="en-US" sz="1600" dirty="0" smtClean="0"/>
              <a:t>有</a:t>
            </a:r>
            <a:r>
              <a:rPr lang="en-US" altLang="zh-CN" sz="1600" dirty="0" smtClean="0"/>
              <a:t>13</a:t>
            </a:r>
            <a:r>
              <a:rPr lang="zh-CN" altLang="en-US" sz="1600" dirty="0" smtClean="0"/>
              <a:t>种不同的图，通过它们的相互组合提供被建模系统的所有视图，今天我们介绍的有用例图、类图、状态图、顺序图、协作图、部署图。</a:t>
            </a:r>
            <a:endParaRPr lang="en-US" altLang="zh-CN" sz="1600" dirty="0"/>
          </a:p>
        </p:txBody>
      </p:sp>
      <p:graphicFrame>
        <p:nvGraphicFramePr>
          <p:cNvPr id="44" name="表格 43"/>
          <p:cNvGraphicFramePr/>
          <p:nvPr/>
        </p:nvGraphicFramePr>
        <p:xfrm>
          <a:off x="892809" y="1587500"/>
          <a:ext cx="5645787" cy="4467860"/>
        </p:xfrm>
        <a:graphic>
          <a:graphicData uri="http://schemas.openxmlformats.org/drawingml/2006/table">
            <a:tbl>
              <a:tblPr firstRow="1" bandRow="1">
                <a:tableStyleId>{5C22544A-7EE6-4342-B048-85BDC9FD1C3A}</a:tableStyleId>
              </a:tblPr>
              <a:tblGrid>
                <a:gridCol w="1379331"/>
                <a:gridCol w="878057"/>
                <a:gridCol w="1131012"/>
                <a:gridCol w="1129024"/>
                <a:gridCol w="1128363"/>
              </a:tblGrid>
              <a:tr h="756285">
                <a:tc>
                  <a:txBody>
                    <a:bodyPr/>
                    <a:lstStyle/>
                    <a:p>
                      <a:pPr algn="ctr">
                        <a:buNone/>
                      </a:pPr>
                      <a:r>
                        <a:rPr lang="zh-CN" altLang="en-US" dirty="0">
                          <a:solidFill>
                            <a:schemeClr val="bg2">
                              <a:lumMod val="50000"/>
                            </a:schemeClr>
                          </a:solidFill>
                        </a:rPr>
                        <a:t>类型</a:t>
                      </a:r>
                    </a:p>
                  </a:txBody>
                  <a:tcPr anchor="ctr"/>
                </a:tc>
                <a:tc gridSpan="4">
                  <a:txBody>
                    <a:bodyPr/>
                    <a:lstStyle/>
                    <a:p>
                      <a:pPr algn="ctr">
                        <a:buNone/>
                      </a:pPr>
                      <a:r>
                        <a:rPr lang="zh-CN" altLang="en-US" dirty="0">
                          <a:solidFill>
                            <a:schemeClr val="bg2">
                              <a:lumMod val="50000"/>
                            </a:schemeClr>
                          </a:solidFill>
                        </a:rPr>
                        <a:t>包含</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静态图</a:t>
                      </a:r>
                    </a:p>
                  </a:txBody>
                  <a:tcPr anchor="ctr"/>
                </a:tc>
                <a:tc>
                  <a:txBody>
                    <a:bodyPr/>
                    <a:lstStyle/>
                    <a:p>
                      <a:pPr algn="ctr">
                        <a:buNone/>
                      </a:pPr>
                      <a:r>
                        <a:rPr lang="zh-CN" altLang="en-US">
                          <a:solidFill>
                            <a:schemeClr val="bg2">
                              <a:lumMod val="50000"/>
                            </a:schemeClr>
                          </a:solidFill>
                        </a:rPr>
                        <a:t>类图</a:t>
                      </a:r>
                    </a:p>
                  </a:txBody>
                  <a:tcPr anchor="ctr"/>
                </a:tc>
                <a:tc>
                  <a:txBody>
                    <a:bodyPr/>
                    <a:lstStyle/>
                    <a:p>
                      <a:pPr algn="ctr">
                        <a:buNone/>
                      </a:pPr>
                      <a:r>
                        <a:rPr lang="zh-CN" altLang="en-US">
                          <a:solidFill>
                            <a:schemeClr val="bg2">
                              <a:lumMod val="50000"/>
                            </a:schemeClr>
                          </a:solidFill>
                        </a:rPr>
                        <a:t>对象图</a:t>
                      </a:r>
                    </a:p>
                  </a:txBody>
                  <a:tcPr anchor="ctr"/>
                </a:tc>
                <a:tc>
                  <a:txBody>
                    <a:bodyPr/>
                    <a:lstStyle/>
                    <a:p>
                      <a:pPr algn="ctr">
                        <a:buNone/>
                      </a:pPr>
                      <a:r>
                        <a:rPr lang="zh-CN" altLang="en-US">
                          <a:solidFill>
                            <a:schemeClr val="bg2">
                              <a:lumMod val="50000"/>
                            </a:schemeClr>
                          </a:solidFill>
                        </a:rPr>
                        <a:t>包图</a:t>
                      </a:r>
                    </a:p>
                  </a:txBody>
                  <a:tcPr anchor="ctr"/>
                </a:tc>
                <a:tc>
                  <a:txBody>
                    <a:bodyPr/>
                    <a:lstStyle/>
                    <a:p>
                      <a:pPr algn="ctr">
                        <a:buNone/>
                      </a:pPr>
                      <a:r>
                        <a:rPr lang="zh-CN" altLang="en-US" dirty="0">
                          <a:solidFill>
                            <a:schemeClr val="bg2">
                              <a:lumMod val="50000"/>
                            </a:schemeClr>
                          </a:solidFill>
                        </a:rPr>
                        <a:t>组合结构图</a:t>
                      </a:r>
                    </a:p>
                  </a:txBody>
                  <a:tcPr anchor="ctr"/>
                </a:tc>
              </a:tr>
              <a:tr h="742315">
                <a:tc>
                  <a:txBody>
                    <a:bodyPr/>
                    <a:lstStyle/>
                    <a:p>
                      <a:pPr algn="ctr">
                        <a:buNone/>
                      </a:pPr>
                      <a:r>
                        <a:rPr lang="zh-CN" altLang="en-US">
                          <a:solidFill>
                            <a:schemeClr val="bg2">
                              <a:lumMod val="50000"/>
                            </a:schemeClr>
                          </a:solidFill>
                        </a:rPr>
                        <a:t>行为图</a:t>
                      </a:r>
                    </a:p>
                  </a:txBody>
                  <a:tcPr anchor="ctr"/>
                </a:tc>
                <a:tc gridSpan="2">
                  <a:txBody>
                    <a:bodyPr/>
                    <a:lstStyle/>
                    <a:p>
                      <a:pPr algn="ctr">
                        <a:buNone/>
                      </a:pPr>
                      <a:r>
                        <a:rPr lang="zh-CN" altLang="en-US" dirty="0">
                          <a:solidFill>
                            <a:schemeClr val="bg2">
                              <a:lumMod val="50000"/>
                            </a:schemeClr>
                          </a:solidFill>
                        </a:rPr>
                        <a:t>状态机图</a:t>
                      </a:r>
                    </a:p>
                  </a:txBody>
                  <a:tcPr anchor="ctr"/>
                </a:tc>
                <a:tc hMerge="1">
                  <a:txBody>
                    <a:bodyPr/>
                    <a:lstStyle/>
                    <a:p>
                      <a:endParaRPr lang="zh-CN"/>
                    </a:p>
                  </a:txBody>
                  <a:tcPr/>
                </a:tc>
                <a:tc gridSpan="2">
                  <a:txBody>
                    <a:bodyPr/>
                    <a:lstStyle/>
                    <a:p>
                      <a:pPr algn="ctr">
                        <a:buNone/>
                      </a:pPr>
                      <a:r>
                        <a:rPr lang="zh-CN" altLang="en-US" dirty="0">
                          <a:solidFill>
                            <a:schemeClr val="bg2">
                              <a:lumMod val="50000"/>
                            </a:schemeClr>
                          </a:solidFill>
                        </a:rPr>
                        <a:t>活动图</a:t>
                      </a:r>
                    </a:p>
                  </a:txBody>
                  <a:tcPr anchor="ctr"/>
                </a:tc>
                <a:tc hMerge="1">
                  <a:txBody>
                    <a:bodyPr/>
                    <a:lstStyle/>
                    <a:p>
                      <a:endParaRPr lang="zh-CN"/>
                    </a:p>
                  </a:txBody>
                  <a:tcPr/>
                </a:tc>
              </a:tr>
              <a:tr h="742315">
                <a:tc>
                  <a:txBody>
                    <a:bodyPr/>
                    <a:lstStyle/>
                    <a:p>
                      <a:pPr algn="ctr">
                        <a:buNone/>
                      </a:pPr>
                      <a:r>
                        <a:rPr lang="zh-CN" altLang="en-US">
                          <a:solidFill>
                            <a:schemeClr val="bg2">
                              <a:lumMod val="50000"/>
                            </a:schemeClr>
                          </a:solidFill>
                        </a:rPr>
                        <a:t>用例图</a:t>
                      </a:r>
                    </a:p>
                  </a:txBody>
                  <a:tcPr anchor="ctr"/>
                </a:tc>
                <a:tc gridSpan="4">
                  <a:txBody>
                    <a:bodyPr/>
                    <a:lstStyle/>
                    <a:p>
                      <a:pPr algn="ctr">
                        <a:buNone/>
                      </a:pPr>
                      <a:r>
                        <a:rPr lang="zh-CN" altLang="en-US" dirty="0">
                          <a:solidFill>
                            <a:schemeClr val="bg2">
                              <a:lumMod val="50000"/>
                            </a:schemeClr>
                          </a:solidFill>
                        </a:rPr>
                        <a:t>用例图</a:t>
                      </a:r>
                    </a:p>
                  </a:txBody>
                  <a:tcPr anchor="ctr"/>
                </a:tc>
                <a:tc hMerge="1">
                  <a:txBody>
                    <a:bodyPr/>
                    <a:lstStyle/>
                    <a:p>
                      <a:endParaRPr lang="zh-CN"/>
                    </a:p>
                  </a:txBody>
                  <a:tcPr/>
                </a:tc>
                <a:tc hMerge="1">
                  <a:txBody>
                    <a:bodyPr/>
                    <a:lstStyle/>
                    <a:p>
                      <a:endParaRPr lang="zh-CN"/>
                    </a:p>
                  </a:txBody>
                  <a:tcPr/>
                </a:tc>
                <a:tc hMerge="1">
                  <a:txBody>
                    <a:bodyPr/>
                    <a:lstStyle/>
                    <a:p>
                      <a:endParaRPr lang="zh-CN"/>
                    </a:p>
                  </a:txBody>
                  <a:tcPr/>
                </a:tc>
              </a:tr>
              <a:tr h="742315">
                <a:tc>
                  <a:txBody>
                    <a:bodyPr/>
                    <a:lstStyle/>
                    <a:p>
                      <a:pPr algn="ctr">
                        <a:buNone/>
                      </a:pPr>
                      <a:r>
                        <a:rPr lang="zh-CN" altLang="en-US">
                          <a:solidFill>
                            <a:schemeClr val="bg2">
                              <a:lumMod val="50000"/>
                            </a:schemeClr>
                          </a:solidFill>
                        </a:rPr>
                        <a:t>交互图</a:t>
                      </a:r>
                    </a:p>
                  </a:txBody>
                  <a:tcPr anchor="ctr"/>
                </a:tc>
                <a:tc>
                  <a:txBody>
                    <a:bodyPr/>
                    <a:lstStyle/>
                    <a:p>
                      <a:pPr algn="ctr">
                        <a:buNone/>
                      </a:pPr>
                      <a:r>
                        <a:rPr lang="zh-CN" altLang="en-US">
                          <a:solidFill>
                            <a:schemeClr val="bg2">
                              <a:lumMod val="50000"/>
                            </a:schemeClr>
                          </a:solidFill>
                        </a:rPr>
                        <a:t>顺序图</a:t>
                      </a:r>
                    </a:p>
                  </a:txBody>
                  <a:tcPr anchor="ctr"/>
                </a:tc>
                <a:tc>
                  <a:txBody>
                    <a:bodyPr/>
                    <a:lstStyle/>
                    <a:p>
                      <a:pPr algn="ctr">
                        <a:buNone/>
                      </a:pPr>
                      <a:r>
                        <a:rPr lang="zh-CN" altLang="en-US">
                          <a:solidFill>
                            <a:schemeClr val="bg2">
                              <a:lumMod val="50000"/>
                            </a:schemeClr>
                          </a:solidFill>
                        </a:rPr>
                        <a:t>通信图</a:t>
                      </a:r>
                    </a:p>
                  </a:txBody>
                  <a:tcPr anchor="ctr"/>
                </a:tc>
                <a:tc>
                  <a:txBody>
                    <a:bodyPr/>
                    <a:lstStyle/>
                    <a:p>
                      <a:pPr algn="ctr">
                        <a:buNone/>
                      </a:pPr>
                      <a:r>
                        <a:rPr lang="zh-CN" altLang="en-US">
                          <a:solidFill>
                            <a:schemeClr val="bg2">
                              <a:lumMod val="50000"/>
                            </a:schemeClr>
                          </a:solidFill>
                        </a:rPr>
                        <a:t>时间图</a:t>
                      </a:r>
                    </a:p>
                  </a:txBody>
                  <a:tcPr anchor="ctr"/>
                </a:tc>
                <a:tc>
                  <a:txBody>
                    <a:bodyPr/>
                    <a:lstStyle/>
                    <a:p>
                      <a:pPr algn="ctr">
                        <a:buNone/>
                      </a:pPr>
                      <a:r>
                        <a:rPr lang="zh-CN" altLang="en-US">
                          <a:solidFill>
                            <a:schemeClr val="bg2">
                              <a:lumMod val="50000"/>
                            </a:schemeClr>
                          </a:solidFill>
                        </a:rPr>
                        <a:t>交互概况图</a:t>
                      </a:r>
                    </a:p>
                  </a:txBody>
                  <a:tcPr anchor="ctr"/>
                </a:tc>
              </a:tr>
              <a:tr h="742315">
                <a:tc>
                  <a:txBody>
                    <a:bodyPr/>
                    <a:lstStyle/>
                    <a:p>
                      <a:pPr algn="ctr">
                        <a:buNone/>
                      </a:pPr>
                      <a:r>
                        <a:rPr lang="zh-CN" altLang="en-US">
                          <a:solidFill>
                            <a:schemeClr val="bg2">
                              <a:lumMod val="50000"/>
                            </a:schemeClr>
                          </a:solidFill>
                        </a:rPr>
                        <a:t>实现图</a:t>
                      </a:r>
                    </a:p>
                  </a:txBody>
                  <a:tcPr anchor="ctr"/>
                </a:tc>
                <a:tc gridSpan="2">
                  <a:txBody>
                    <a:bodyPr/>
                    <a:lstStyle/>
                    <a:p>
                      <a:pPr algn="ctr">
                        <a:buNone/>
                      </a:pPr>
                      <a:r>
                        <a:rPr lang="zh-CN" altLang="en-US">
                          <a:solidFill>
                            <a:schemeClr val="bg2">
                              <a:lumMod val="50000"/>
                            </a:schemeClr>
                          </a:solidFill>
                        </a:rPr>
                        <a:t>构件图</a:t>
                      </a:r>
                    </a:p>
                  </a:txBody>
                  <a:tcPr anchor="ctr"/>
                </a:tc>
                <a:tc hMerge="1">
                  <a:txBody>
                    <a:bodyPr/>
                    <a:lstStyle/>
                    <a:p>
                      <a:endParaRPr lang="zh-CN"/>
                    </a:p>
                  </a:txBody>
                  <a:tcPr/>
                </a:tc>
                <a:tc gridSpan="2">
                  <a:txBody>
                    <a:bodyPr/>
                    <a:lstStyle/>
                    <a:p>
                      <a:pPr algn="ctr">
                        <a:buNone/>
                      </a:pPr>
                      <a:r>
                        <a:rPr lang="zh-CN" altLang="en-US" dirty="0">
                          <a:solidFill>
                            <a:schemeClr val="bg2">
                              <a:lumMod val="50000"/>
                            </a:schemeClr>
                          </a:solidFill>
                        </a:rPr>
                        <a:t>部署图</a:t>
                      </a:r>
                    </a:p>
                  </a:txBody>
                  <a:tcPr anchor="ctr"/>
                </a:tc>
                <a:tc hMerge="1">
                  <a:txBody>
                    <a:bodyPr/>
                    <a:lstStyle/>
                    <a:p>
                      <a:endParaRPr lang="zh-CN"/>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750"/>
                                        <p:tgtEl>
                                          <p:spTgt spid="39"/>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750"/>
                                        <p:tgtEl>
                                          <p:spTgt spid="3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750"/>
                                        <p:tgtEl>
                                          <p:spTgt spid="3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
          <p:cNvGrpSpPr/>
          <p:nvPr/>
        </p:nvGrpSpPr>
        <p:grpSpPr>
          <a:xfrm>
            <a:off x="673438" y="350069"/>
            <a:ext cx="3933646" cy="879895"/>
            <a:chOff x="914152" y="570254"/>
            <a:chExt cx="3933646" cy="879895"/>
          </a:xfrm>
        </p:grpSpPr>
        <p:sp>
          <p:nvSpPr>
            <p:cNvPr id="5" name="矩形 4"/>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顺序图菜单栏</a:t>
              </a:r>
              <a:endParaRPr lang="zh-CN" altLang="en-US" dirty="0"/>
            </a:p>
          </p:txBody>
        </p:sp>
        <p:sp>
          <p:nvSpPr>
            <p:cNvPr id="6" name="等腰三角形 5"/>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2"/>
          <p:cNvPicPr>
            <a:picLocks noChangeAspect="1" noChangeArrowheads="1"/>
          </p:cNvPicPr>
          <p:nvPr/>
        </p:nvPicPr>
        <p:blipFill>
          <a:blip r:embed="rId2"/>
          <a:srcRect/>
          <a:stretch>
            <a:fillRect/>
          </a:stretch>
        </p:blipFill>
        <p:spPr bwMode="auto">
          <a:xfrm>
            <a:off x="4872038" y="2205038"/>
            <a:ext cx="581025" cy="1914525"/>
          </a:xfrm>
          <a:prstGeom prst="rect">
            <a:avLst/>
          </a:prstGeom>
          <a:noFill/>
          <a:ln w="9525">
            <a:noFill/>
            <a:miter lim="800000"/>
            <a:headEnd/>
            <a:tailEnd/>
          </a:ln>
          <a:effectLst/>
        </p:spPr>
      </p:pic>
      <p:sp>
        <p:nvSpPr>
          <p:cNvPr id="9" name="TextBox 8"/>
          <p:cNvSpPr txBox="1"/>
          <p:nvPr/>
        </p:nvSpPr>
        <p:spPr>
          <a:xfrm>
            <a:off x="1952625" y="2886075"/>
            <a:ext cx="2209800" cy="369332"/>
          </a:xfrm>
          <a:prstGeom prst="rect">
            <a:avLst/>
          </a:prstGeom>
          <a:noFill/>
        </p:spPr>
        <p:txBody>
          <a:bodyPr wrap="square" rtlCol="0">
            <a:spAutoFit/>
          </a:bodyPr>
          <a:lstStyle/>
          <a:p>
            <a:r>
              <a:rPr lang="en-US" altLang="zh-CN" dirty="0" smtClean="0"/>
              <a:t>Object </a:t>
            </a:r>
            <a:r>
              <a:rPr lang="zh-CN" altLang="en-US" dirty="0" smtClean="0"/>
              <a:t>对象</a:t>
            </a:r>
            <a:endParaRPr lang="zh-CN" altLang="en-US" dirty="0"/>
          </a:p>
        </p:txBody>
      </p:sp>
      <p:cxnSp>
        <p:nvCxnSpPr>
          <p:cNvPr id="10" name="直接箭头连接符 9"/>
          <p:cNvCxnSpPr>
            <a:stCxn id="9" idx="3"/>
          </p:cNvCxnSpPr>
          <p:nvPr/>
        </p:nvCxnSpPr>
        <p:spPr>
          <a:xfrm>
            <a:off x="4162425" y="3070741"/>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924050" y="3333750"/>
            <a:ext cx="2209800" cy="646331"/>
          </a:xfrm>
          <a:prstGeom prst="rect">
            <a:avLst/>
          </a:prstGeom>
          <a:noFill/>
        </p:spPr>
        <p:txBody>
          <a:bodyPr wrap="square" rtlCol="0">
            <a:spAutoFit/>
          </a:bodyPr>
          <a:lstStyle/>
          <a:p>
            <a:r>
              <a:rPr lang="en-US" altLang="zh-CN" dirty="0" smtClean="0"/>
              <a:t>Message to self </a:t>
            </a:r>
            <a:r>
              <a:rPr lang="zh-CN" altLang="en-US" dirty="0" smtClean="0"/>
              <a:t>自身消息</a:t>
            </a:r>
            <a:endParaRPr lang="zh-CN" altLang="en-US" dirty="0"/>
          </a:p>
        </p:txBody>
      </p:sp>
      <p:cxnSp>
        <p:nvCxnSpPr>
          <p:cNvPr id="12" name="直接箭头连接符 11"/>
          <p:cNvCxnSpPr>
            <a:stCxn id="11" idx="3"/>
          </p:cNvCxnSpPr>
          <p:nvPr/>
        </p:nvCxnSpPr>
        <p:spPr>
          <a:xfrm flipV="1">
            <a:off x="4133850" y="3581400"/>
            <a:ext cx="885825" cy="755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885950" y="3895725"/>
            <a:ext cx="2209800" cy="646331"/>
          </a:xfrm>
          <a:prstGeom prst="rect">
            <a:avLst/>
          </a:prstGeom>
          <a:noFill/>
        </p:spPr>
        <p:txBody>
          <a:bodyPr wrap="square" rtlCol="0">
            <a:spAutoFit/>
          </a:bodyPr>
          <a:lstStyle/>
          <a:p>
            <a:r>
              <a:rPr lang="en-US" altLang="zh-CN" dirty="0" smtClean="0"/>
              <a:t>Destruction marker</a:t>
            </a:r>
          </a:p>
          <a:p>
            <a:r>
              <a:rPr lang="en-US" altLang="zh-CN" dirty="0" smtClean="0"/>
              <a:t>    </a:t>
            </a:r>
            <a:r>
              <a:rPr lang="zh-CN" altLang="en-US" dirty="0" smtClean="0"/>
              <a:t>破坏标记</a:t>
            </a:r>
            <a:endParaRPr lang="zh-CN" altLang="en-US" dirty="0"/>
          </a:p>
        </p:txBody>
      </p:sp>
      <p:cxnSp>
        <p:nvCxnSpPr>
          <p:cNvPr id="14" name="直接箭头连接符 13"/>
          <p:cNvCxnSpPr/>
          <p:nvPr/>
        </p:nvCxnSpPr>
        <p:spPr>
          <a:xfrm flipV="1">
            <a:off x="3810000" y="3990975"/>
            <a:ext cx="11430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876924" y="3114675"/>
            <a:ext cx="2828925" cy="369332"/>
          </a:xfrm>
          <a:prstGeom prst="rect">
            <a:avLst/>
          </a:prstGeom>
          <a:noFill/>
        </p:spPr>
        <p:txBody>
          <a:bodyPr wrap="square" rtlCol="0">
            <a:spAutoFit/>
          </a:bodyPr>
          <a:lstStyle/>
          <a:p>
            <a:r>
              <a:rPr lang="en-US" altLang="zh-CN" dirty="0" err="1" smtClean="0"/>
              <a:t>ObjectMessage</a:t>
            </a:r>
            <a:r>
              <a:rPr lang="en-US" altLang="zh-CN" dirty="0" smtClean="0"/>
              <a:t> </a:t>
            </a:r>
            <a:r>
              <a:rPr lang="zh-CN" altLang="en-US" dirty="0" smtClean="0"/>
              <a:t>对象消息</a:t>
            </a:r>
            <a:endParaRPr lang="zh-CN" altLang="en-US" dirty="0"/>
          </a:p>
        </p:txBody>
      </p:sp>
      <p:cxnSp>
        <p:nvCxnSpPr>
          <p:cNvPr id="16" name="直接箭头连接符 15"/>
          <p:cNvCxnSpPr/>
          <p:nvPr/>
        </p:nvCxnSpPr>
        <p:spPr>
          <a:xfrm rot="10800000">
            <a:off x="5295901" y="3324226"/>
            <a:ext cx="523875" cy="47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905499" y="3562350"/>
            <a:ext cx="2828925" cy="369332"/>
          </a:xfrm>
          <a:prstGeom prst="rect">
            <a:avLst/>
          </a:prstGeom>
          <a:noFill/>
        </p:spPr>
        <p:txBody>
          <a:bodyPr wrap="square" rtlCol="0">
            <a:spAutoFit/>
          </a:bodyPr>
          <a:lstStyle/>
          <a:p>
            <a:r>
              <a:rPr lang="en-US" altLang="zh-CN" dirty="0" smtClean="0"/>
              <a:t>Return Message</a:t>
            </a:r>
            <a:r>
              <a:rPr lang="zh-CN" altLang="en-US" dirty="0" smtClean="0"/>
              <a:t>返回消息</a:t>
            </a:r>
            <a:endParaRPr lang="zh-CN" altLang="en-US" dirty="0"/>
          </a:p>
        </p:txBody>
      </p:sp>
      <p:cxnSp>
        <p:nvCxnSpPr>
          <p:cNvPr id="18" name="直接箭头连接符 17"/>
          <p:cNvCxnSpPr/>
          <p:nvPr/>
        </p:nvCxnSpPr>
        <p:spPr>
          <a:xfrm rot="10800000">
            <a:off x="5324476" y="3771901"/>
            <a:ext cx="523875" cy="47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sp>
        <p:nvSpPr>
          <p:cNvPr id="11" name="文本框 8"/>
          <p:cNvSpPr txBox="1"/>
          <p:nvPr/>
        </p:nvSpPr>
        <p:spPr>
          <a:xfrm>
            <a:off x="54950" y="1775270"/>
            <a:ext cx="2374346"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a:t>表示与您的应用程序或系统进行交互的用户、组织或外部系统。用一个小人表示。</a:t>
            </a:r>
            <a:endParaRPr lang="en-US" altLang="zh-CN" dirty="0"/>
          </a:p>
        </p:txBody>
      </p:sp>
      <p:sp>
        <p:nvSpPr>
          <p:cNvPr id="12" name="文本框 9"/>
          <p:cNvSpPr txBox="1"/>
          <p:nvPr/>
        </p:nvSpPr>
        <p:spPr>
          <a:xfrm>
            <a:off x="530701" y="1367227"/>
            <a:ext cx="1937459" cy="369332"/>
          </a:xfrm>
          <a:prstGeom prst="rect">
            <a:avLst/>
          </a:prstGeom>
          <a:noFill/>
        </p:spPr>
        <p:txBody>
          <a:bodyPr wrap="square" rtlCol="0">
            <a:spAutoFit/>
          </a:bodyPr>
          <a:lstStyle>
            <a:defPPr>
              <a:defRPr lang="zh-CN"/>
            </a:defPPr>
          </a:lstStyle>
          <a:p>
            <a:r>
              <a:rPr lang="zh-CN" altLang="en-US" b="1" dirty="0"/>
              <a:t>参与者</a:t>
            </a:r>
            <a:r>
              <a:rPr lang="en-US" altLang="zh-CN" b="1" dirty="0"/>
              <a:t>(Actor)</a:t>
            </a:r>
            <a:endParaRPr lang="zh-CN" altLang="en-US" dirty="0"/>
          </a:p>
        </p:txBody>
      </p:sp>
      <p:cxnSp>
        <p:nvCxnSpPr>
          <p:cNvPr id="13" name="直接连接符 12"/>
          <p:cNvCxnSpPr/>
          <p:nvPr/>
        </p:nvCxnSpPr>
        <p:spPr>
          <a:xfrm>
            <a:off x="2374120" y="1845189"/>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4" name="文本框 28"/>
          <p:cNvSpPr txBox="1"/>
          <p:nvPr/>
        </p:nvSpPr>
        <p:spPr>
          <a:xfrm>
            <a:off x="2535702" y="1775270"/>
            <a:ext cx="2681899"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在顺序图中概念上和它在类图中一致，它们之间可以进行交互，交互的顺序按时间的顺序</a:t>
            </a:r>
            <a:endParaRPr lang="en-US" altLang="zh-CN" dirty="0"/>
          </a:p>
        </p:txBody>
      </p:sp>
      <p:sp>
        <p:nvSpPr>
          <p:cNvPr id="18" name="文本框 29"/>
          <p:cNvSpPr txBox="1"/>
          <p:nvPr/>
        </p:nvSpPr>
        <p:spPr>
          <a:xfrm>
            <a:off x="2968007" y="1369560"/>
            <a:ext cx="1829206" cy="369332"/>
          </a:xfrm>
          <a:prstGeom prst="rect">
            <a:avLst/>
          </a:prstGeom>
          <a:noFill/>
        </p:spPr>
        <p:txBody>
          <a:bodyPr wrap="square" rtlCol="0">
            <a:spAutoFit/>
          </a:bodyPr>
          <a:lstStyle>
            <a:defPPr>
              <a:defRPr lang="zh-CN"/>
            </a:defPPr>
          </a:lstStyle>
          <a:p>
            <a:r>
              <a:rPr lang="zh-CN" altLang="en-US" b="1" dirty="0" smtClean="0"/>
              <a:t>对象</a:t>
            </a:r>
            <a:r>
              <a:rPr lang="en-US" altLang="zh-CN" b="1" dirty="0" smtClean="0"/>
              <a:t>(Object)</a:t>
            </a:r>
            <a:endParaRPr lang="zh-CN" altLang="en-US" dirty="0"/>
          </a:p>
        </p:txBody>
      </p:sp>
      <p:sp>
        <p:nvSpPr>
          <p:cNvPr id="20" name="文本框 31"/>
          <p:cNvSpPr txBox="1"/>
          <p:nvPr/>
        </p:nvSpPr>
        <p:spPr>
          <a:xfrm>
            <a:off x="7265826" y="1775269"/>
            <a:ext cx="2451380"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激活期（</a:t>
            </a:r>
            <a:r>
              <a:rPr lang="en-US" altLang="zh-CN" dirty="0" smtClean="0"/>
              <a:t>Activation</a:t>
            </a:r>
            <a:r>
              <a:rPr lang="zh-CN" altLang="en-US" dirty="0" smtClean="0"/>
              <a:t>）也被称为控制焦点，代表顺序图中的对象执行一项操作的时期</a:t>
            </a:r>
            <a:endParaRPr lang="en-US" altLang="zh-CN" dirty="0"/>
          </a:p>
        </p:txBody>
      </p:sp>
      <p:sp>
        <p:nvSpPr>
          <p:cNvPr id="21" name="文本框 32"/>
          <p:cNvSpPr txBox="1"/>
          <p:nvPr/>
        </p:nvSpPr>
        <p:spPr>
          <a:xfrm>
            <a:off x="7321430" y="1328616"/>
            <a:ext cx="2796073" cy="369332"/>
          </a:xfrm>
          <a:prstGeom prst="rect">
            <a:avLst/>
          </a:prstGeom>
          <a:noFill/>
        </p:spPr>
        <p:txBody>
          <a:bodyPr wrap="square" rtlCol="0">
            <a:spAutoFit/>
          </a:bodyPr>
          <a:lstStyle>
            <a:defPPr>
              <a:defRPr lang="zh-CN"/>
            </a:defPPr>
          </a:lstStyle>
          <a:p>
            <a:r>
              <a:rPr lang="zh-CN" altLang="en-US" b="1" dirty="0" smtClean="0"/>
              <a:t>激活期（</a:t>
            </a:r>
            <a:r>
              <a:rPr lang="en-US" altLang="zh-CN" b="1" dirty="0" smtClean="0"/>
              <a:t>Activation</a:t>
            </a:r>
            <a:r>
              <a:rPr lang="zh-CN" altLang="en-US" b="1" dirty="0" smtClean="0"/>
              <a:t>）</a:t>
            </a:r>
            <a:endParaRPr lang="zh-CN" altLang="en-US" dirty="0"/>
          </a:p>
        </p:txBody>
      </p:sp>
      <p:cxnSp>
        <p:nvCxnSpPr>
          <p:cNvPr id="22" name="直接连接符 21"/>
          <p:cNvCxnSpPr/>
          <p:nvPr/>
        </p:nvCxnSpPr>
        <p:spPr>
          <a:xfrm flipH="1">
            <a:off x="7279191" y="1845189"/>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31138" y="182174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4" name="文本框 28"/>
          <p:cNvSpPr txBox="1"/>
          <p:nvPr/>
        </p:nvSpPr>
        <p:spPr>
          <a:xfrm>
            <a:off x="4880265" y="1848540"/>
            <a:ext cx="2681899" cy="348622"/>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代表对象在一段时间内的存在</a:t>
            </a:r>
            <a:endParaRPr lang="en-US" altLang="zh-CN" dirty="0"/>
          </a:p>
        </p:txBody>
      </p:sp>
      <p:sp>
        <p:nvSpPr>
          <p:cNvPr id="25" name="文本框 29"/>
          <p:cNvSpPr txBox="1"/>
          <p:nvPr/>
        </p:nvSpPr>
        <p:spPr>
          <a:xfrm>
            <a:off x="5294984" y="1346114"/>
            <a:ext cx="2216509" cy="369332"/>
          </a:xfrm>
          <a:prstGeom prst="rect">
            <a:avLst/>
          </a:prstGeom>
          <a:noFill/>
        </p:spPr>
        <p:txBody>
          <a:bodyPr wrap="square" rtlCol="0">
            <a:spAutoFit/>
          </a:bodyPr>
          <a:lstStyle>
            <a:defPPr>
              <a:defRPr lang="zh-CN"/>
            </a:defPPr>
          </a:lstStyle>
          <a:p>
            <a:r>
              <a:rPr lang="zh-CN" altLang="en-US" b="1" dirty="0" smtClean="0"/>
              <a:t>生命线</a:t>
            </a:r>
            <a:r>
              <a:rPr lang="en-US" altLang="zh-CN" b="1" dirty="0" smtClean="0"/>
              <a:t>(</a:t>
            </a:r>
            <a:r>
              <a:rPr lang="en-US" altLang="zh-CN" b="1" dirty="0" err="1" smtClean="0"/>
              <a:t>LifeLine</a:t>
            </a:r>
            <a:r>
              <a:rPr lang="en-US" altLang="zh-CN" b="1" dirty="0" smtClean="0"/>
              <a:t>)</a:t>
            </a:r>
            <a:endParaRPr lang="zh-CN" altLang="en-US" dirty="0"/>
          </a:p>
        </p:txBody>
      </p:sp>
      <p:cxnSp>
        <p:nvCxnSpPr>
          <p:cNvPr id="26" name="直接连接符 25"/>
          <p:cNvCxnSpPr/>
          <p:nvPr/>
        </p:nvCxnSpPr>
        <p:spPr>
          <a:xfrm flipH="1">
            <a:off x="9669823" y="1874759"/>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文本框 32"/>
          <p:cNvSpPr txBox="1"/>
          <p:nvPr/>
        </p:nvSpPr>
        <p:spPr>
          <a:xfrm>
            <a:off x="9834892" y="1344536"/>
            <a:ext cx="2796073" cy="369332"/>
          </a:xfrm>
          <a:prstGeom prst="rect">
            <a:avLst/>
          </a:prstGeom>
          <a:noFill/>
        </p:spPr>
        <p:txBody>
          <a:bodyPr wrap="square" rtlCol="0">
            <a:spAutoFit/>
          </a:bodyPr>
          <a:lstStyle>
            <a:defPPr>
              <a:defRPr lang="zh-CN"/>
            </a:defPPr>
          </a:lstStyle>
          <a:p>
            <a:r>
              <a:rPr lang="zh-CN" altLang="en-US" b="1" dirty="0" smtClean="0"/>
              <a:t>消息（</a:t>
            </a:r>
            <a:r>
              <a:rPr lang="en-US" altLang="zh-CN" b="1" dirty="0" smtClean="0"/>
              <a:t>Message</a:t>
            </a:r>
            <a:r>
              <a:rPr lang="zh-CN" altLang="en-US" b="1" dirty="0" smtClean="0"/>
              <a:t>）</a:t>
            </a:r>
            <a:endParaRPr lang="zh-CN" altLang="en-US" dirty="0"/>
          </a:p>
        </p:txBody>
      </p:sp>
      <p:sp>
        <p:nvSpPr>
          <p:cNvPr id="28" name="文本框 31"/>
          <p:cNvSpPr txBox="1"/>
          <p:nvPr/>
        </p:nvSpPr>
        <p:spPr>
          <a:xfrm>
            <a:off x="9740620" y="1818486"/>
            <a:ext cx="2451380" cy="1234697"/>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solidFill>
                  <a:srgbClr val="000000"/>
                </a:solidFill>
                <a:latin typeface="微软雅黑" panose="020B0503020204020204" pitchFamily="34" charset="-122"/>
              </a:rPr>
              <a:t>消息（</a:t>
            </a:r>
            <a:r>
              <a:rPr lang="en-US" altLang="zh-CN" dirty="0" smtClean="0">
                <a:solidFill>
                  <a:srgbClr val="000000"/>
                </a:solidFill>
                <a:latin typeface="微软雅黑" panose="020B0503020204020204" pitchFamily="34" charset="-122"/>
              </a:rPr>
              <a:t>Message</a:t>
            </a:r>
            <a:r>
              <a:rPr lang="zh-CN" altLang="en-US" dirty="0" smtClean="0">
                <a:solidFill>
                  <a:srgbClr val="000000"/>
                </a:solidFill>
                <a:latin typeface="微软雅黑" panose="020B0503020204020204" pitchFamily="34" charset="-122"/>
              </a:rPr>
              <a:t>）是对象之间某种形式的通信，在垂直生命线之间，用带有箭头的线并附以消息表达式方式表示</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8" grpId="0"/>
      <p:bldP spid="20" grpId="0"/>
      <p:bldP spid="21" grpId="0"/>
      <p:bldP spid="24" grpId="0"/>
      <p:bldP spid="25" grpId="0"/>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891042" y="4371510"/>
            <a:ext cx="1198387" cy="400110"/>
          </a:xfrm>
          <a:prstGeom prst="rect">
            <a:avLst/>
          </a:prstGeom>
          <a:noFill/>
        </p:spPr>
        <p:txBody>
          <a:bodyPr wrap="square" rtlCol="0">
            <a:spAutoFit/>
          </a:bodyPr>
          <a:lstStyle>
            <a:defPPr>
              <a:defRPr lang="zh-CN"/>
            </a:defPPr>
          </a:lstStyle>
          <a:p>
            <a:r>
              <a:rPr lang="zh-CN" altLang="en-US" sz="2000" b="1" dirty="0" smtClean="0"/>
              <a:t>对象</a:t>
            </a:r>
            <a:endParaRPr lang="zh-CN" altLang="en-US" sz="2000" dirty="0"/>
          </a:p>
        </p:txBody>
      </p: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grpSp>
        <p:nvGrpSpPr>
          <p:cNvPr id="2" name="画布 26"/>
          <p:cNvGrpSpPr/>
          <p:nvPr/>
        </p:nvGrpSpPr>
        <p:grpSpPr>
          <a:xfrm>
            <a:off x="1724037" y="2290445"/>
            <a:ext cx="1287164" cy="823003"/>
            <a:chOff x="0" y="0"/>
            <a:chExt cx="937699" cy="619125"/>
          </a:xfrm>
        </p:grpSpPr>
        <p:sp>
          <p:nvSpPr>
            <p:cNvPr id="15" name="矩形 14"/>
            <p:cNvSpPr/>
            <p:nvPr/>
          </p:nvSpPr>
          <p:spPr>
            <a:xfrm>
              <a:off x="0" y="0"/>
              <a:ext cx="933450" cy="619125"/>
            </a:xfrm>
            <a:prstGeom prst="rect">
              <a:avLst/>
            </a:prstGeom>
            <a:noFill/>
            <a:ln>
              <a:noFill/>
            </a:ln>
          </p:spPr>
        </p:sp>
        <p:sp>
          <p:nvSpPr>
            <p:cNvPr id="16" name="Rectangle 11"/>
            <p:cNvSpPr>
              <a:spLocks noChangeArrowheads="1"/>
            </p:cNvSpPr>
            <p:nvPr/>
          </p:nvSpPr>
          <p:spPr bwMode="auto">
            <a:xfrm>
              <a:off x="35999" y="137160"/>
              <a:ext cx="901700" cy="349250"/>
            </a:xfrm>
            <a:prstGeom prst="rect">
              <a:avLst/>
            </a:prstGeom>
            <a:solidFill>
              <a:srgbClr val="FFFFCC"/>
            </a:solidFill>
            <a:ln w="5">
              <a:solidFill>
                <a:srgbClr val="990033"/>
              </a:solidFill>
              <a:prstDash val="solid"/>
              <a:miter lim="800000"/>
            </a:ln>
          </p:spPr>
          <p:txBody>
            <a:bodyPr rot="0" vert="horz" wrap="square" lIns="91440" tIns="45720" rIns="91440" bIns="45720" anchor="t" anchorCtr="0" upright="1">
              <a:noAutofit/>
            </a:bodyPr>
            <a:lstStyle/>
            <a:p>
              <a:endParaRPr lang="zh-CN" altLang="en-US"/>
            </a:p>
          </p:txBody>
        </p:sp>
        <p:sp>
          <p:nvSpPr>
            <p:cNvPr id="17" name="Rectangle 12"/>
            <p:cNvSpPr>
              <a:spLocks noChangeArrowheads="1"/>
            </p:cNvSpPr>
            <p:nvPr/>
          </p:nvSpPr>
          <p:spPr bwMode="auto">
            <a:xfrm>
              <a:off x="356674" y="164465"/>
              <a:ext cx="254635" cy="198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none" lIns="0" tIns="0" rIns="0" bIns="0" anchor="t" anchorCtr="0">
              <a:spAutoFit/>
            </a:bodyPr>
            <a:lstStyle/>
            <a:p>
              <a:pPr algn="just">
                <a:spcAft>
                  <a:spcPts val="0"/>
                </a:spcAft>
              </a:pPr>
              <a:r>
                <a:rPr lang="zh-CN" sz="1000" u="sng" kern="0">
                  <a:solidFill>
                    <a:srgbClr val="000000"/>
                  </a:solidFill>
                  <a:effectLst/>
                  <a:latin typeface="Arial" panose="020B0604020202020204"/>
                  <a:ea typeface="宋体" panose="02010600030101010101" pitchFamily="2" charset="-122"/>
                  <a:cs typeface="Arial" panose="020B0604020202020204"/>
                </a:rPr>
                <a:t>用户</a:t>
              </a:r>
              <a:endParaRPr lang="zh-CN" sz="1050" kern="100">
                <a:effectLst/>
                <a:latin typeface="Calibri" panose="020F0502020204030204"/>
                <a:ea typeface="宋体" panose="02010600030101010101" pitchFamily="2" charset="-122"/>
                <a:cs typeface="Times New Roman" panose="02020603050405020304"/>
              </a:endParaRPr>
            </a:p>
          </p:txBody>
        </p:sp>
      </p:grpSp>
      <p:sp>
        <p:nvSpPr>
          <p:cNvPr id="19" name="文本框 28"/>
          <p:cNvSpPr txBox="1"/>
          <p:nvPr/>
        </p:nvSpPr>
        <p:spPr>
          <a:xfrm>
            <a:off x="4624371" y="814837"/>
            <a:ext cx="4783100" cy="5901616"/>
          </a:xfrm>
          <a:prstGeom prst="rect">
            <a:avLst/>
          </a:prstGeom>
          <a:noFill/>
        </p:spPr>
        <p:txBody>
          <a:bodyPr wrap="square" rtlCol="0">
            <a:spAutoFit/>
          </a:bodyPr>
          <a:lstStyle>
            <a:defPPr>
              <a:defRPr lang="zh-CN"/>
            </a:defPPr>
            <a:lvl1pPr algn="ctr">
              <a:lnSpc>
                <a:spcPts val="2300"/>
              </a:lnSpc>
              <a:defRPr sz="1200"/>
            </a:lvl1pPr>
          </a:lstStyle>
          <a:p>
            <a:pPr algn="l">
              <a:lnSpc>
                <a:spcPct val="100000"/>
              </a:lnSpc>
            </a:pPr>
            <a:r>
              <a:rPr lang="zh-CN" altLang="zh-CN" sz="2000" dirty="0">
                <a:latin typeface="+mn-ea"/>
              </a:rPr>
              <a:t>顺序图中的对象（</a:t>
            </a:r>
            <a:r>
              <a:rPr lang="en-US" altLang="zh-CN" sz="2000" dirty="0">
                <a:latin typeface="+mn-ea"/>
              </a:rPr>
              <a:t>Object</a:t>
            </a:r>
            <a:r>
              <a:rPr lang="zh-CN" altLang="zh-CN" sz="2000" dirty="0">
                <a:latin typeface="+mn-ea"/>
              </a:rPr>
              <a:t>）在概念上和它在类图中的定义是一致的，它们之间可以进行交互，交互的顺序按时间的顺序。在顺序图中对象用矩形框表示，对象名带有下划线。</a:t>
            </a:r>
          </a:p>
          <a:p>
            <a:pPr algn="l">
              <a:lnSpc>
                <a:spcPct val="100000"/>
              </a:lnSpc>
            </a:pPr>
            <a:r>
              <a:rPr lang="zh-CN" altLang="zh-CN" sz="2000" dirty="0">
                <a:latin typeface="+mn-ea"/>
              </a:rPr>
              <a:t>对象包括三种命名方式</a:t>
            </a:r>
          </a:p>
          <a:p>
            <a:pPr marL="342900" indent="-342900" algn="l">
              <a:lnSpc>
                <a:spcPct val="100000"/>
              </a:lnSpc>
              <a:buFont typeface="Arial" panose="020B0604020202020204" pitchFamily="34" charset="0"/>
              <a:buChar char="•"/>
            </a:pPr>
            <a:r>
              <a:rPr lang="zh-CN" altLang="zh-CN" sz="2000" dirty="0">
                <a:latin typeface="+mn-ea"/>
              </a:rPr>
              <a:t>第一种方式包括对象名和它所属的类名，中间用冒号隔开；</a:t>
            </a:r>
          </a:p>
          <a:p>
            <a:pPr marL="342900" indent="-342900" algn="l">
              <a:lnSpc>
                <a:spcPct val="100000"/>
              </a:lnSpc>
              <a:buFont typeface="Arial" panose="020B0604020202020204" pitchFamily="34" charset="0"/>
              <a:buChar char="•"/>
            </a:pPr>
            <a:r>
              <a:rPr lang="zh-CN" altLang="zh-CN" sz="2000" dirty="0">
                <a:latin typeface="+mn-ea"/>
              </a:rPr>
              <a:t>第二种方式只显示对象名不显示类名；</a:t>
            </a:r>
          </a:p>
          <a:p>
            <a:pPr marL="342900" indent="-342900" algn="l">
              <a:lnSpc>
                <a:spcPct val="100000"/>
              </a:lnSpc>
              <a:buFont typeface="Arial" panose="020B0604020202020204" pitchFamily="34" charset="0"/>
              <a:buChar char="•"/>
            </a:pPr>
            <a:r>
              <a:rPr lang="zh-CN" altLang="zh-CN" sz="2000" dirty="0">
                <a:latin typeface="+mn-ea"/>
              </a:rPr>
              <a:t>第三种方式只显示类名不显示对象名，即表示它是一个匿名对象，这样参与交互的并不限于特定的对象，而是适应于该类的任何对象。</a:t>
            </a:r>
          </a:p>
          <a:p>
            <a:pPr algn="l">
              <a:lnSpc>
                <a:spcPct val="100000"/>
              </a:lnSpc>
            </a:pPr>
            <a:r>
              <a:rPr lang="zh-CN" altLang="zh-CN" sz="2000" dirty="0">
                <a:latin typeface="+mn-ea"/>
              </a:rPr>
              <a:t>对象的左右顺序并不重要，但是为了图的清晰整洁，通常应遵循以下原则</a:t>
            </a:r>
            <a:r>
              <a:rPr lang="zh-CN" altLang="zh-CN" sz="2000" dirty="0" smtClean="0">
                <a:latin typeface="+mn-ea"/>
              </a:rPr>
              <a:t>。</a:t>
            </a:r>
            <a:endParaRPr lang="en-US" altLang="zh-CN" sz="2000" dirty="0" smtClean="0">
              <a:latin typeface="+mn-ea"/>
            </a:endParaRPr>
          </a:p>
          <a:p>
            <a:pPr marL="342900" lvl="0" indent="-342900" algn="l">
              <a:buFont typeface="Arial" panose="020B0604020202020204" pitchFamily="34" charset="0"/>
              <a:buChar char="•"/>
            </a:pPr>
            <a:r>
              <a:rPr lang="zh-CN" altLang="zh-CN" sz="2000" dirty="0">
                <a:latin typeface="+mn-ea"/>
              </a:rPr>
              <a:t>把交互频繁的对象尽可能地靠拢。</a:t>
            </a:r>
          </a:p>
          <a:p>
            <a:pPr marL="342900" lvl="0" indent="-342900" algn="l">
              <a:buFont typeface="Arial" panose="020B0604020202020204" pitchFamily="34" charset="0"/>
              <a:buChar char="•"/>
            </a:pPr>
            <a:r>
              <a:rPr lang="zh-CN" altLang="zh-CN" sz="2000" dirty="0">
                <a:latin typeface="+mn-ea"/>
              </a:rPr>
              <a:t>把初始化整个交互活动的对象（有时是一个参与者）放置在最左边。</a:t>
            </a:r>
          </a:p>
          <a:p>
            <a:pPr algn="l">
              <a:lnSpc>
                <a:spcPct val="100000"/>
              </a:lnSpc>
            </a:pPr>
            <a:endParaRPr lang="zh-CN"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1486987" y="4604084"/>
            <a:ext cx="1269507" cy="400110"/>
          </a:xfrm>
          <a:prstGeom prst="rect">
            <a:avLst/>
          </a:prstGeom>
          <a:noFill/>
        </p:spPr>
        <p:txBody>
          <a:bodyPr wrap="square" rtlCol="0">
            <a:spAutoFit/>
          </a:bodyPr>
          <a:lstStyle>
            <a:defPPr>
              <a:defRPr lang="zh-CN"/>
            </a:defPPr>
          </a:lstStyle>
          <a:p>
            <a:r>
              <a:rPr lang="zh-CN" altLang="en-US" sz="2000" b="1" dirty="0" smtClean="0"/>
              <a:t>生命线</a:t>
            </a:r>
            <a:endParaRPr lang="zh-CN" altLang="en-US" sz="2000" b="1" dirty="0"/>
          </a:p>
        </p:txBody>
      </p: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pic>
        <p:nvPicPr>
          <p:cNvPr id="18" name="图片 17"/>
          <p:cNvPicPr/>
          <p:nvPr/>
        </p:nvPicPr>
        <p:blipFill>
          <a:blip r:embed="rId3"/>
          <a:stretch>
            <a:fillRect/>
          </a:stretch>
        </p:blipFill>
        <p:spPr>
          <a:xfrm>
            <a:off x="794086" y="1741244"/>
            <a:ext cx="2847340" cy="2209165"/>
          </a:xfrm>
          <a:prstGeom prst="rect">
            <a:avLst/>
          </a:prstGeom>
        </p:spPr>
      </p:pic>
      <p:sp>
        <p:nvSpPr>
          <p:cNvPr id="2" name="矩形 1"/>
          <p:cNvSpPr/>
          <p:nvPr/>
        </p:nvSpPr>
        <p:spPr>
          <a:xfrm>
            <a:off x="4489342" y="2425880"/>
            <a:ext cx="6096000" cy="1938992"/>
          </a:xfrm>
          <a:prstGeom prst="rect">
            <a:avLst/>
          </a:prstGeom>
        </p:spPr>
        <p:txBody>
          <a:bodyPr>
            <a:spAutoFit/>
          </a:bodyPr>
          <a:lstStyle/>
          <a:p>
            <a:r>
              <a:rPr lang="zh-CN" altLang="zh-CN" sz="2400" dirty="0">
                <a:latin typeface="+mn-ea"/>
              </a:rPr>
              <a:t>生命线（</a:t>
            </a:r>
            <a:r>
              <a:rPr lang="en-US" altLang="zh-CN" sz="2400" dirty="0" err="1">
                <a:latin typeface="+mn-ea"/>
              </a:rPr>
              <a:t>LifeLine</a:t>
            </a:r>
            <a:r>
              <a:rPr lang="zh-CN" altLang="zh-CN" sz="2400" dirty="0">
                <a:latin typeface="+mn-ea"/>
              </a:rPr>
              <a:t>）代表顺序图中对象在一段时间内的存在。生命线在顺序图中表示为从对象图标底部中心位置向下延伸的一条虚线（但事实上</a:t>
            </a:r>
            <a:r>
              <a:rPr lang="en-US" altLang="zh-CN" sz="2400" dirty="0">
                <a:latin typeface="+mn-ea"/>
              </a:rPr>
              <a:t>UML2</a:t>
            </a:r>
            <a:r>
              <a:rPr lang="zh-CN" altLang="zh-CN" sz="2400" dirty="0">
                <a:latin typeface="+mn-ea"/>
              </a:rPr>
              <a:t>中定义的生命线可以用实线来表示）。</a:t>
            </a:r>
          </a:p>
        </p:txBody>
      </p:sp>
      <p:sp>
        <p:nvSpPr>
          <p:cNvPr id="3" name="矩形 2"/>
          <p:cNvSpPr/>
          <p:nvPr/>
        </p:nvSpPr>
        <p:spPr>
          <a:xfrm>
            <a:off x="4489342" y="4640050"/>
            <a:ext cx="6679763" cy="830997"/>
          </a:xfrm>
          <a:prstGeom prst="rect">
            <a:avLst/>
          </a:prstGeom>
        </p:spPr>
        <p:txBody>
          <a:bodyPr wrap="square">
            <a:spAutoFit/>
          </a:bodyPr>
          <a:lstStyle/>
          <a:p>
            <a:r>
              <a:rPr lang="zh-CN" altLang="zh-CN" sz="2400" dirty="0"/>
              <a:t>对象在生命线上的两种状态：休眠状态和激活状态。</a:t>
            </a: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973356" y="4387108"/>
            <a:ext cx="1098521" cy="369332"/>
          </a:xfrm>
          <a:prstGeom prst="rect">
            <a:avLst/>
          </a:prstGeom>
          <a:noFill/>
        </p:spPr>
        <p:txBody>
          <a:bodyPr wrap="square" rtlCol="0">
            <a:spAutoFit/>
          </a:bodyPr>
          <a:lstStyle>
            <a:defPPr>
              <a:defRPr lang="zh-CN"/>
            </a:defPPr>
          </a:lstStyle>
          <a:p>
            <a:r>
              <a:rPr lang="zh-CN" altLang="en-US" b="1" dirty="0" smtClean="0">
                <a:latin typeface="+mn-ea"/>
              </a:rPr>
              <a:t>激活</a:t>
            </a:r>
            <a:r>
              <a:rPr lang="zh-CN" altLang="zh-CN" b="1" dirty="0">
                <a:latin typeface="+mn-ea"/>
              </a:rPr>
              <a:t>期</a:t>
            </a:r>
            <a:endParaRPr lang="zh-CN" altLang="en-US" b="1" dirty="0">
              <a:latin typeface="+mn-ea"/>
            </a:endParaRPr>
          </a:p>
        </p:txBody>
      </p: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pic>
        <p:nvPicPr>
          <p:cNvPr id="7169" name="Picture 1" descr="C:\Users\金志超\Desktop\20131229102857296.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23022" y="2044927"/>
            <a:ext cx="683920" cy="173422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4256868" y="1951672"/>
            <a:ext cx="6096000" cy="2677656"/>
          </a:xfrm>
          <a:prstGeom prst="rect">
            <a:avLst/>
          </a:prstGeom>
        </p:spPr>
        <p:txBody>
          <a:bodyPr>
            <a:spAutoFit/>
          </a:bodyPr>
          <a:lstStyle/>
          <a:p>
            <a:r>
              <a:rPr lang="zh-CN" altLang="zh-CN" sz="2400" dirty="0">
                <a:latin typeface="+mn-ea"/>
              </a:rPr>
              <a:t>激活期（</a:t>
            </a:r>
            <a:r>
              <a:rPr lang="en-US" altLang="zh-CN" sz="2400" dirty="0">
                <a:latin typeface="+mn-ea"/>
              </a:rPr>
              <a:t>Activation</a:t>
            </a:r>
            <a:r>
              <a:rPr lang="zh-CN" altLang="zh-CN" sz="2400" dirty="0">
                <a:latin typeface="+mn-ea"/>
              </a:rPr>
              <a:t>）也被称为控制焦点，代表顺序图中的对象执行一项操作的时期，是顺序图中表示时间段的符号，在这个时间段内对象将执行相应的操作。在</a:t>
            </a:r>
            <a:r>
              <a:rPr lang="en-US" altLang="zh-CN" sz="2400" dirty="0">
                <a:latin typeface="+mn-ea"/>
              </a:rPr>
              <a:t>UML</a:t>
            </a:r>
            <a:r>
              <a:rPr lang="zh-CN" altLang="zh-CN" sz="2400" dirty="0">
                <a:latin typeface="+mn-ea"/>
              </a:rPr>
              <a:t>中，用小矩形表示，被称为激活条或控制期，对象就是在激活条的顶部被激活的，在完成自己的工作后被去激活。</a:t>
            </a:r>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260834" y="1349340"/>
            <a:ext cx="1198387" cy="461665"/>
          </a:xfrm>
          <a:prstGeom prst="rect">
            <a:avLst/>
          </a:prstGeom>
          <a:noFill/>
        </p:spPr>
        <p:txBody>
          <a:bodyPr wrap="square" rtlCol="0">
            <a:spAutoFit/>
          </a:bodyPr>
          <a:lstStyle>
            <a:defPPr>
              <a:defRPr lang="zh-CN"/>
            </a:defPPr>
          </a:lstStyle>
          <a:p>
            <a:r>
              <a:rPr lang="zh-CN" altLang="en-US" sz="2400" b="1" dirty="0"/>
              <a:t>消息</a:t>
            </a:r>
            <a:endParaRPr lang="zh-CN" altLang="en-US" sz="2400" dirty="0"/>
          </a:p>
        </p:txBody>
      </p: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顺序图的元素</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3048000" y="1349340"/>
            <a:ext cx="7428854" cy="3784600"/>
          </a:xfrm>
          <a:prstGeom prst="rect">
            <a:avLst/>
          </a:prstGeom>
        </p:spPr>
        <p:txBody>
          <a:bodyPr wrap="square">
            <a:spAutoFit/>
          </a:bodyPr>
          <a:lstStyle/>
          <a:p>
            <a:r>
              <a:rPr lang="zh-CN" altLang="zh-CN" sz="2400" dirty="0">
                <a:latin typeface="+mn-ea"/>
              </a:rPr>
              <a:t>消息（</a:t>
            </a:r>
            <a:r>
              <a:rPr lang="en-US" altLang="zh-CN" sz="2400" dirty="0">
                <a:latin typeface="+mn-ea"/>
              </a:rPr>
              <a:t>Message</a:t>
            </a:r>
            <a:r>
              <a:rPr lang="zh-CN" altLang="zh-CN" sz="2400" dirty="0">
                <a:latin typeface="+mn-ea"/>
              </a:rPr>
              <a:t>）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a:t>
            </a:r>
          </a:p>
          <a:p>
            <a:endParaRPr lang="en-US" altLang="zh-CN" sz="2400" dirty="0" smtClean="0">
              <a:latin typeface="+mn-ea"/>
            </a:endParaRPr>
          </a:p>
          <a:p>
            <a:r>
              <a:rPr lang="zh-CN" altLang="zh-CN" sz="2400" dirty="0" smtClean="0">
                <a:latin typeface="+mn-ea"/>
              </a:rPr>
              <a:t>消息</a:t>
            </a:r>
            <a:r>
              <a:rPr lang="zh-CN" altLang="zh-CN" sz="2400" dirty="0">
                <a:latin typeface="+mn-ea"/>
              </a:rPr>
              <a:t>的类型分为</a:t>
            </a:r>
            <a:r>
              <a:rPr lang="zh-CN" altLang="zh-CN" sz="2400" b="1" dirty="0">
                <a:latin typeface="+mn-ea"/>
              </a:rPr>
              <a:t>同步消息、异步消息</a:t>
            </a:r>
            <a:r>
              <a:rPr lang="zh-CN" altLang="zh-CN" sz="2400" dirty="0">
                <a:latin typeface="+mn-ea"/>
              </a:rPr>
              <a:t>和同步且立即返回消息三种。</a:t>
            </a:r>
          </a:p>
        </p:txBody>
      </p:sp>
      <p:pic>
        <p:nvPicPr>
          <p:cNvPr id="5" name="图片 4" descr="J%B4X5OXHC7R@B@27H%SPZ1"/>
          <p:cNvPicPr>
            <a:picLocks noChangeAspect="1"/>
          </p:cNvPicPr>
          <p:nvPr/>
        </p:nvPicPr>
        <p:blipFill>
          <a:blip r:embed="rId3"/>
          <a:stretch>
            <a:fillRect/>
          </a:stretch>
        </p:blipFill>
        <p:spPr>
          <a:xfrm>
            <a:off x="690880" y="2952115"/>
            <a:ext cx="1997710" cy="81534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4233998" y="4547470"/>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把消息发给接受者、不用等待接受者的反馈、可以给别的对象发消息</a:t>
            </a:r>
          </a:p>
          <a:p>
            <a:r>
              <a:rPr lang="zh-CN" altLang="en-US" dirty="0"/>
              <a:t>异步消息可以并发工作</a:t>
            </a:r>
            <a:endParaRPr lang="zh-CN" altLang="en-US" dirty="0">
              <a:effectLst/>
            </a:endParaRPr>
          </a:p>
        </p:txBody>
      </p:sp>
      <p:sp>
        <p:nvSpPr>
          <p:cNvPr id="30" name="文本框 29"/>
          <p:cNvSpPr txBox="1"/>
          <p:nvPr/>
        </p:nvSpPr>
        <p:spPr>
          <a:xfrm>
            <a:off x="4940193" y="4181834"/>
            <a:ext cx="1269507" cy="369332"/>
          </a:xfrm>
          <a:prstGeom prst="rect">
            <a:avLst/>
          </a:prstGeom>
          <a:noFill/>
        </p:spPr>
        <p:txBody>
          <a:bodyPr wrap="square" rtlCol="0">
            <a:spAutoFit/>
          </a:bodyPr>
          <a:lstStyle>
            <a:defPPr>
              <a:defRPr lang="zh-CN"/>
            </a:defPPr>
          </a:lstStyle>
          <a:p>
            <a:r>
              <a:rPr lang="zh-CN" altLang="en-US" b="1" dirty="0"/>
              <a:t>异步消息</a:t>
            </a:r>
          </a:p>
        </p:txBody>
      </p:sp>
      <p:sp>
        <p:nvSpPr>
          <p:cNvPr id="32" name="文本框 31"/>
          <p:cNvSpPr txBox="1"/>
          <p:nvPr/>
        </p:nvSpPr>
        <p:spPr>
          <a:xfrm>
            <a:off x="8350770" y="4752744"/>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送给对象的异步消息或调用消息、对象给的反馈、称作返回消息</a:t>
            </a:r>
          </a:p>
        </p:txBody>
      </p:sp>
      <p:sp>
        <p:nvSpPr>
          <p:cNvPr id="33" name="文本框 32"/>
          <p:cNvSpPr txBox="1"/>
          <p:nvPr/>
        </p:nvSpPr>
        <p:spPr>
          <a:xfrm>
            <a:off x="9335051" y="4387108"/>
            <a:ext cx="1098521" cy="369332"/>
          </a:xfrm>
          <a:prstGeom prst="rect">
            <a:avLst/>
          </a:prstGeom>
          <a:noFill/>
        </p:spPr>
        <p:txBody>
          <a:bodyPr wrap="square" rtlCol="0">
            <a:spAutoFit/>
          </a:bodyPr>
          <a:lstStyle>
            <a:defPPr>
              <a:defRPr lang="zh-CN"/>
            </a:defPPr>
          </a:lstStyle>
          <a:p>
            <a:r>
              <a:rPr lang="zh-CN" altLang="en-US" b="1" dirty="0"/>
              <a:t>返回消息</a:t>
            </a:r>
            <a:endParaRPr lang="zh-CN" altLang="en-US" dirty="0"/>
          </a:p>
        </p:txBody>
      </p:sp>
      <p:cxnSp>
        <p:nvCxnSpPr>
          <p:cNvPr id="48" name="直接连接符 47"/>
          <p:cNvCxnSpPr/>
          <p:nvPr/>
        </p:nvCxnSpPr>
        <p:spPr>
          <a:xfrm flipH="1">
            <a:off x="7480621" y="459129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消息</a:t>
            </a:r>
            <a:endParaRPr lang="zh-CN" altLang="en-US" sz="2800" dirty="0">
              <a:latin typeface="黑体" panose="02010609060101010101" pitchFamily="49" charset="-122"/>
              <a:ea typeface="黑体" panose="02010609060101010101" pitchFamily="49" charset="-122"/>
            </a:endParaRPr>
          </a:p>
        </p:txBody>
      </p:sp>
      <p:pic>
        <p:nvPicPr>
          <p:cNvPr id="14" name="图片 13"/>
          <p:cNvPicPr/>
          <p:nvPr/>
        </p:nvPicPr>
        <p:blipFill>
          <a:blip r:embed="rId3"/>
          <a:stretch>
            <a:fillRect/>
          </a:stretch>
        </p:blipFill>
        <p:spPr>
          <a:xfrm>
            <a:off x="4317972" y="2040999"/>
            <a:ext cx="3031634" cy="1403034"/>
          </a:xfrm>
          <a:prstGeom prst="rect">
            <a:avLst/>
          </a:prstGeom>
        </p:spPr>
      </p:pic>
      <p:pic>
        <p:nvPicPr>
          <p:cNvPr id="15" name="图片 14"/>
          <p:cNvPicPr/>
          <p:nvPr/>
        </p:nvPicPr>
        <p:blipFill>
          <a:blip r:embed="rId4"/>
          <a:stretch>
            <a:fillRect/>
          </a:stretch>
        </p:blipFill>
        <p:spPr>
          <a:xfrm>
            <a:off x="8397768" y="2045332"/>
            <a:ext cx="2634901" cy="1469551"/>
          </a:xfrm>
          <a:prstGeom prst="rect">
            <a:avLst/>
          </a:prstGeom>
        </p:spPr>
      </p:pic>
      <p:cxnSp>
        <p:nvCxnSpPr>
          <p:cNvPr id="11" name="直接连接符 10"/>
          <p:cNvCxnSpPr/>
          <p:nvPr/>
        </p:nvCxnSpPr>
        <p:spPr>
          <a:xfrm flipH="1">
            <a:off x="3089011" y="4389130"/>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2" name="文本框 29"/>
          <p:cNvSpPr txBox="1"/>
          <p:nvPr/>
        </p:nvSpPr>
        <p:spPr>
          <a:xfrm>
            <a:off x="847164" y="4166284"/>
            <a:ext cx="1269507" cy="369332"/>
          </a:xfrm>
          <a:prstGeom prst="rect">
            <a:avLst/>
          </a:prstGeom>
          <a:noFill/>
        </p:spPr>
        <p:txBody>
          <a:bodyPr wrap="square" rtlCol="0">
            <a:spAutoFit/>
          </a:bodyPr>
          <a:lstStyle>
            <a:defPPr>
              <a:defRPr lang="zh-CN"/>
            </a:defPPr>
          </a:lstStyle>
          <a:p>
            <a:r>
              <a:rPr lang="zh-CN" altLang="en-US" b="1" dirty="0" smtClean="0"/>
              <a:t>同步消息</a:t>
            </a:r>
            <a:endParaRPr lang="zh-CN" altLang="en-US" b="1" dirty="0"/>
          </a:p>
        </p:txBody>
      </p:sp>
      <p:sp>
        <p:nvSpPr>
          <p:cNvPr id="16" name="文本框 28"/>
          <p:cNvSpPr txBox="1"/>
          <p:nvPr/>
        </p:nvSpPr>
        <p:spPr>
          <a:xfrm>
            <a:off x="336911" y="4709201"/>
            <a:ext cx="2681899"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effectLst/>
              </a:rPr>
              <a:t>发送者要发送一个消息而且接收者已经做好接收这个消息的准备时才能传送的消息。</a:t>
            </a:r>
            <a:endParaRPr lang="zh-CN" altLang="en-US" dirty="0">
              <a:effectLst/>
            </a:endParaRPr>
          </a:p>
        </p:txBody>
      </p:sp>
      <p:pic>
        <p:nvPicPr>
          <p:cNvPr id="18" name="图片 17"/>
          <p:cNvPicPr/>
          <p:nvPr/>
        </p:nvPicPr>
        <p:blipFill>
          <a:blip r:embed="rId3"/>
          <a:stretch>
            <a:fillRect/>
          </a:stretch>
        </p:blipFill>
        <p:spPr>
          <a:xfrm>
            <a:off x="625151" y="2034778"/>
            <a:ext cx="3097958" cy="1403034"/>
          </a:xfrm>
          <a:prstGeom prst="rect">
            <a:avLst/>
          </a:prstGeom>
        </p:spPr>
      </p:pic>
      <p:sp>
        <p:nvSpPr>
          <p:cNvPr id="19" name="矩形 18"/>
          <p:cNvSpPr/>
          <p:nvPr/>
        </p:nvSpPr>
        <p:spPr>
          <a:xfrm>
            <a:off x="839756" y="2379308"/>
            <a:ext cx="905069" cy="9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0289" name="Picture 1" descr="G:\QQ\文档\1146072889\Image\Group\N~)$U_QTHSB_7]4[_EW}0UP.png"/>
          <p:cNvPicPr>
            <a:picLocks noChangeAspect="1" noChangeArrowheads="1"/>
          </p:cNvPicPr>
          <p:nvPr/>
        </p:nvPicPr>
        <p:blipFill>
          <a:blip r:embed="rId5"/>
          <a:srcRect r="17045" b="79380"/>
          <a:stretch>
            <a:fillRect/>
          </a:stretch>
        </p:blipFill>
        <p:spPr bwMode="auto">
          <a:xfrm flipH="1">
            <a:off x="970384" y="2369975"/>
            <a:ext cx="121296" cy="105435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500"/>
                                        <p:tgtEl>
                                          <p:spTgt spid="4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12"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项目顺序图实例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2110105" y="979170"/>
            <a:ext cx="7971155" cy="5151755"/>
          </a:xfrm>
          <a:prstGeom prst="rect">
            <a:avLst/>
          </a:prstGeom>
        </p:spPr>
      </p:pic>
    </p:spTree>
  </p:cSld>
  <p:clrMapOvr>
    <a:masterClrMapping/>
  </p:clrMapOvr>
  <p:transition spd="slow">
    <p:comb/>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682238"/>
          </a:xfrm>
          <a:prstGeom prst="rect">
            <a:avLst/>
          </a:prstGeom>
          <a:noFill/>
        </p:spPr>
        <p:txBody>
          <a:bodyPr wrap="square" rtlCol="0">
            <a:spAutoFit/>
          </a:bodyPr>
          <a:lstStyle/>
          <a:p>
            <a:pPr algn="just">
              <a:lnSpc>
                <a:spcPts val="2300"/>
              </a:lnSpc>
            </a:pPr>
            <a:r>
              <a:rPr lang="en-US" altLang="zh-CN" sz="2400" dirty="0" smtClean="0"/>
              <a:t>Q</a:t>
            </a:r>
            <a:r>
              <a:rPr lang="zh-CN" altLang="en-US" sz="2400" dirty="0" smtClean="0"/>
              <a:t>：顺序图中</a:t>
            </a:r>
            <a:r>
              <a:rPr lang="zh-CN" altLang="zh-CN" sz="2400" dirty="0" smtClean="0">
                <a:latin typeface="+mn-ea"/>
              </a:rPr>
              <a:t>消息的类型分为</a:t>
            </a:r>
            <a:r>
              <a:rPr lang="zh-CN" altLang="en-US" sz="2400" dirty="0" smtClean="0">
                <a:latin typeface="+mn-ea"/>
              </a:rPr>
              <a:t>哪三种？</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问题</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3415030"/>
          </a:xfrm>
          <a:prstGeom prst="rect">
            <a:avLst/>
          </a:prstGeom>
          <a:noFill/>
        </p:spPr>
        <p:txBody>
          <a:bodyPr wrap="square" rtlCol="0">
            <a:spAutoFit/>
          </a:bodyPr>
          <a:lstStyle/>
          <a:p>
            <a:r>
              <a:rPr lang="zh-CN" altLang="en-US" sz="2400" dirty="0" smtClean="0"/>
              <a:t>    又称“协作图”，是一种交互图，强调的是发送和接收消息的对象之间的组织结构。一个通信图显示了一系列的对象和在这些对象之间的联系及对象间发送和接收的消息。</a:t>
            </a:r>
          </a:p>
          <a:p>
            <a:r>
              <a:rPr lang="zh-CN" altLang="en-US" sz="2400" dirty="0" smtClean="0"/>
              <a:t>    UML 2.0以后通信图不再是协作图，没有专门的”协作图“，只有”协作“。</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6</a:t>
            </a:r>
            <a:r>
              <a:rPr lang="zh-CN" altLang="en-US" sz="2800" dirty="0" smtClean="0">
                <a:latin typeface="黑体" panose="02010609060101010101" pitchFamily="49" charset="-122"/>
                <a:ea typeface="黑体" panose="02010609060101010101" pitchFamily="49" charset="-122"/>
              </a:rPr>
              <a:t>、通信图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9"/>
            <a:ext cx="1914597" cy="1878544"/>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3511111" y="2735616"/>
            <a:ext cx="4989250" cy="738188"/>
          </a:xfrm>
          <a:prstGeom prst="rect">
            <a:avLst/>
          </a:prstGeom>
          <a:noFill/>
        </p:spPr>
        <p:txBody>
          <a:bodyPr/>
          <a:lstStyle/>
          <a:p>
            <a:pPr algn="ctr">
              <a:lnSpc>
                <a:spcPct val="150000"/>
              </a:lnSpc>
              <a:defRPr/>
            </a:pPr>
            <a:r>
              <a:rPr lang="zh-CN" altLang="en-US" sz="6000" dirty="0" smtClean="0">
                <a:solidFill>
                  <a:schemeClr val="tx1">
                    <a:lumMod val="75000"/>
                    <a:lumOff val="25000"/>
                  </a:schemeClr>
                </a:solidFill>
                <a:latin typeface="黑体" panose="02010609060101010101" pitchFamily="49" charset="-122"/>
                <a:ea typeface="黑体" panose="02010609060101010101" pitchFamily="49" charset="-122"/>
              </a:rPr>
              <a:t>六种图的介绍</a:t>
            </a:r>
            <a:endParaRPr lang="en-US" altLang="zh-CN" sz="6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smtClean="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672138" y="2743200"/>
            <a:ext cx="581025" cy="2667000"/>
          </a:xfrm>
          <a:prstGeom prst="rect">
            <a:avLst/>
          </a:prstGeom>
          <a:noFill/>
          <a:ln w="9525">
            <a:noFill/>
            <a:miter lim="800000"/>
            <a:headEnd/>
            <a:tailEnd/>
          </a:ln>
          <a:effectLst/>
        </p:spPr>
      </p:pic>
      <p:sp>
        <p:nvSpPr>
          <p:cNvPr id="5" name="TextBox 4"/>
          <p:cNvSpPr txBox="1"/>
          <p:nvPr/>
        </p:nvSpPr>
        <p:spPr>
          <a:xfrm>
            <a:off x="2200275" y="3876675"/>
            <a:ext cx="2628900" cy="369332"/>
          </a:xfrm>
          <a:prstGeom prst="rect">
            <a:avLst/>
          </a:prstGeom>
          <a:noFill/>
        </p:spPr>
        <p:txBody>
          <a:bodyPr wrap="square" rtlCol="0">
            <a:spAutoFit/>
          </a:bodyPr>
          <a:lstStyle/>
          <a:p>
            <a:r>
              <a:rPr lang="en-US" altLang="zh-CN" dirty="0" smtClean="0"/>
              <a:t>Object Link </a:t>
            </a:r>
            <a:r>
              <a:rPr lang="zh-CN" altLang="en-US" dirty="0" smtClean="0"/>
              <a:t>对象链接</a:t>
            </a:r>
            <a:endParaRPr lang="zh-CN" altLang="en-US" dirty="0"/>
          </a:p>
        </p:txBody>
      </p:sp>
      <p:cxnSp>
        <p:nvCxnSpPr>
          <p:cNvPr id="6" name="直接箭头连接符 5"/>
          <p:cNvCxnSpPr>
            <a:stCxn id="5" idx="3"/>
          </p:cNvCxnSpPr>
          <p:nvPr/>
        </p:nvCxnSpPr>
        <p:spPr>
          <a:xfrm>
            <a:off x="4829175" y="4061341"/>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6543674" y="4105275"/>
            <a:ext cx="2828925" cy="369332"/>
          </a:xfrm>
          <a:prstGeom prst="rect">
            <a:avLst/>
          </a:prstGeom>
          <a:noFill/>
        </p:spPr>
        <p:txBody>
          <a:bodyPr wrap="square" rtlCol="0">
            <a:spAutoFit/>
          </a:bodyPr>
          <a:lstStyle/>
          <a:p>
            <a:r>
              <a:rPr lang="en-US" altLang="zh-CN" dirty="0" smtClean="0"/>
              <a:t>Link to self </a:t>
            </a:r>
            <a:r>
              <a:rPr lang="zh-CN" altLang="en-US" dirty="0" smtClean="0"/>
              <a:t>自身链接</a:t>
            </a:r>
            <a:endParaRPr lang="zh-CN" altLang="en-US" dirty="0"/>
          </a:p>
        </p:txBody>
      </p:sp>
      <p:cxnSp>
        <p:nvCxnSpPr>
          <p:cNvPr id="8" name="直接箭头连接符 7"/>
          <p:cNvCxnSpPr/>
          <p:nvPr/>
        </p:nvCxnSpPr>
        <p:spPr>
          <a:xfrm rot="10800000">
            <a:off x="5962651" y="4314826"/>
            <a:ext cx="523875" cy="47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333625" y="4305300"/>
            <a:ext cx="2628900" cy="369332"/>
          </a:xfrm>
          <a:prstGeom prst="rect">
            <a:avLst/>
          </a:prstGeom>
          <a:noFill/>
        </p:spPr>
        <p:txBody>
          <a:bodyPr wrap="square" rtlCol="0">
            <a:spAutoFit/>
          </a:bodyPr>
          <a:lstStyle/>
          <a:p>
            <a:r>
              <a:rPr lang="en-US" altLang="zh-CN" dirty="0" smtClean="0"/>
              <a:t>Link Message </a:t>
            </a:r>
            <a:r>
              <a:rPr lang="zh-CN" altLang="en-US" dirty="0" smtClean="0"/>
              <a:t>链接消息</a:t>
            </a:r>
            <a:endParaRPr lang="zh-CN" altLang="en-US" dirty="0"/>
          </a:p>
        </p:txBody>
      </p:sp>
      <p:cxnSp>
        <p:nvCxnSpPr>
          <p:cNvPr id="10" name="直接箭头连接符 9"/>
          <p:cNvCxnSpPr>
            <a:stCxn id="9" idx="3"/>
          </p:cNvCxnSpPr>
          <p:nvPr/>
        </p:nvCxnSpPr>
        <p:spPr>
          <a:xfrm>
            <a:off x="4962525" y="4489966"/>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610349" y="4610100"/>
            <a:ext cx="2828925" cy="646331"/>
          </a:xfrm>
          <a:prstGeom prst="rect">
            <a:avLst/>
          </a:prstGeom>
          <a:noFill/>
        </p:spPr>
        <p:txBody>
          <a:bodyPr wrap="square" rtlCol="0">
            <a:spAutoFit/>
          </a:bodyPr>
          <a:lstStyle/>
          <a:p>
            <a:r>
              <a:rPr lang="en-US" altLang="zh-CN" dirty="0" err="1" smtClean="0"/>
              <a:t>ReverseLink</a:t>
            </a:r>
            <a:r>
              <a:rPr lang="en-US" altLang="zh-CN" dirty="0" smtClean="0"/>
              <a:t> Message </a:t>
            </a:r>
          </a:p>
          <a:p>
            <a:r>
              <a:rPr lang="en-US" altLang="zh-CN" dirty="0" smtClean="0"/>
              <a:t>     </a:t>
            </a:r>
            <a:r>
              <a:rPr lang="zh-CN" altLang="en-US" dirty="0" smtClean="0"/>
              <a:t>反向链接消息</a:t>
            </a:r>
            <a:endParaRPr lang="zh-CN" altLang="en-US" dirty="0"/>
          </a:p>
        </p:txBody>
      </p:sp>
      <p:cxnSp>
        <p:nvCxnSpPr>
          <p:cNvPr id="12" name="直接箭头连接符 11"/>
          <p:cNvCxnSpPr/>
          <p:nvPr/>
        </p:nvCxnSpPr>
        <p:spPr>
          <a:xfrm rot="10800000">
            <a:off x="6029326" y="4819651"/>
            <a:ext cx="523875" cy="476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333625" y="4733925"/>
            <a:ext cx="2628900" cy="369332"/>
          </a:xfrm>
          <a:prstGeom prst="rect">
            <a:avLst/>
          </a:prstGeom>
          <a:noFill/>
        </p:spPr>
        <p:txBody>
          <a:bodyPr wrap="square" rtlCol="0">
            <a:spAutoFit/>
          </a:bodyPr>
          <a:lstStyle/>
          <a:p>
            <a:r>
              <a:rPr lang="en-US" altLang="zh-CN" dirty="0" smtClean="0"/>
              <a:t>Date token </a:t>
            </a:r>
            <a:r>
              <a:rPr lang="zh-CN" altLang="en-US" dirty="0" smtClean="0"/>
              <a:t>日期标记</a:t>
            </a:r>
            <a:endParaRPr lang="zh-CN" altLang="en-US" dirty="0"/>
          </a:p>
        </p:txBody>
      </p:sp>
      <p:cxnSp>
        <p:nvCxnSpPr>
          <p:cNvPr id="14" name="直接箭头连接符 13"/>
          <p:cNvCxnSpPr>
            <a:stCxn id="13" idx="3"/>
          </p:cNvCxnSpPr>
          <p:nvPr/>
        </p:nvCxnSpPr>
        <p:spPr>
          <a:xfrm>
            <a:off x="4962525" y="4918591"/>
            <a:ext cx="885825" cy="629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753224" y="5505450"/>
            <a:ext cx="2828925" cy="646331"/>
          </a:xfrm>
          <a:prstGeom prst="rect">
            <a:avLst/>
          </a:prstGeom>
          <a:noFill/>
        </p:spPr>
        <p:txBody>
          <a:bodyPr wrap="square" rtlCol="0">
            <a:spAutoFit/>
          </a:bodyPr>
          <a:lstStyle/>
          <a:p>
            <a:r>
              <a:rPr lang="en-US" altLang="zh-CN" dirty="0" err="1" smtClean="0"/>
              <a:t>ReverseDate</a:t>
            </a:r>
            <a:r>
              <a:rPr lang="en-US" altLang="zh-CN" dirty="0" smtClean="0"/>
              <a:t> token </a:t>
            </a:r>
          </a:p>
          <a:p>
            <a:r>
              <a:rPr lang="zh-CN" altLang="en-US" dirty="0" smtClean="0"/>
              <a:t>反向日期标记</a:t>
            </a:r>
            <a:endParaRPr lang="zh-CN" altLang="en-US" dirty="0"/>
          </a:p>
        </p:txBody>
      </p:sp>
      <p:cxnSp>
        <p:nvCxnSpPr>
          <p:cNvPr id="16" name="直接箭头连接符 15"/>
          <p:cNvCxnSpPr/>
          <p:nvPr/>
        </p:nvCxnSpPr>
        <p:spPr>
          <a:xfrm rot="10800000">
            <a:off x="5962651" y="5191125"/>
            <a:ext cx="733427" cy="57150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7" name="组合 7"/>
          <p:cNvGrpSpPr/>
          <p:nvPr/>
        </p:nvGrpSpPr>
        <p:grpSpPr>
          <a:xfrm>
            <a:off x="673438" y="350069"/>
            <a:ext cx="3933646" cy="879895"/>
            <a:chOff x="914152" y="570254"/>
            <a:chExt cx="3933646" cy="879895"/>
          </a:xfrm>
        </p:grpSpPr>
        <p:sp>
          <p:nvSpPr>
            <p:cNvPr id="18" name="矩形 17"/>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通信图</a:t>
              </a:r>
              <a:r>
                <a:rPr lang="zh-CN" altLang="en-US" dirty="0" smtClean="0"/>
                <a:t>制作流程</a:t>
              </a:r>
              <a:endParaRPr lang="zh-CN" altLang="en-US" dirty="0"/>
            </a:p>
          </p:txBody>
        </p:sp>
        <p:sp>
          <p:nvSpPr>
            <p:cNvPr id="19" name="等腰三角形 18"/>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51398" y="4864712"/>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smtClean="0"/>
              <a:t>对象是一个类的实例，负责发送和接收消息。</a:t>
            </a:r>
            <a:endParaRPr lang="zh-CN" altLang="en-US"/>
          </a:p>
        </p:txBody>
      </p:sp>
      <p:sp>
        <p:nvSpPr>
          <p:cNvPr id="10" name="文本框 9"/>
          <p:cNvSpPr txBox="1"/>
          <p:nvPr/>
        </p:nvSpPr>
        <p:spPr>
          <a:xfrm>
            <a:off x="3151399" y="4456669"/>
            <a:ext cx="2494528" cy="369332"/>
          </a:xfrm>
          <a:prstGeom prst="rect">
            <a:avLst/>
          </a:prstGeom>
          <a:noFill/>
        </p:spPr>
        <p:txBody>
          <a:bodyPr wrap="square" rtlCol="0">
            <a:spAutoFit/>
          </a:bodyPr>
          <a:lstStyle>
            <a:defPPr>
              <a:defRPr lang="zh-CN"/>
            </a:defPPr>
          </a:lstStyle>
          <a:p>
            <a:r>
              <a:rPr lang="zh-CN" altLang="en-US" b="1" dirty="0" smtClean="0"/>
              <a:t>对象（</a:t>
            </a:r>
            <a:r>
              <a:rPr lang="en-US" altLang="zh-CN" b="1" dirty="0" err="1" smtClean="0"/>
              <a:t>Obejct</a:t>
            </a:r>
            <a:r>
              <a:rPr lang="zh-CN" altLang="en-US" b="1" dirty="0" smtClean="0"/>
              <a:t>）</a:t>
            </a:r>
            <a:endParaRPr lang="zh-CN" altLang="en-US" b="1" dirty="0"/>
          </a:p>
        </p:txBody>
      </p:sp>
      <p:cxnSp>
        <p:nvCxnSpPr>
          <p:cNvPr id="12" name="直接连接符 11"/>
          <p:cNvCxnSpPr/>
          <p:nvPr/>
        </p:nvCxnSpPr>
        <p:spPr>
          <a:xfrm>
            <a:off x="6069208" y="4850655"/>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405728" y="4808727"/>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链接用线条来表示，链接表示两个对象共享一个消息，位于对象之间或参与者与对象之间。</a:t>
            </a:r>
            <a:endParaRPr lang="zh-CN" altLang="en-US" dirty="0"/>
          </a:p>
        </p:txBody>
      </p:sp>
      <p:sp>
        <p:nvSpPr>
          <p:cNvPr id="30" name="文本框 29"/>
          <p:cNvSpPr txBox="1"/>
          <p:nvPr/>
        </p:nvSpPr>
        <p:spPr>
          <a:xfrm>
            <a:off x="6609154" y="4403017"/>
            <a:ext cx="2121762" cy="369332"/>
          </a:xfrm>
          <a:prstGeom prst="rect">
            <a:avLst/>
          </a:prstGeom>
          <a:noFill/>
        </p:spPr>
        <p:txBody>
          <a:bodyPr wrap="square" rtlCol="0">
            <a:spAutoFit/>
          </a:bodyPr>
          <a:lstStyle>
            <a:defPPr>
              <a:defRPr lang="zh-CN"/>
            </a:defPPr>
          </a:lstStyle>
          <a:p>
            <a:r>
              <a:rPr lang="zh-CN" altLang="en-US" b="1" dirty="0" smtClean="0"/>
              <a:t>链接（</a:t>
            </a:r>
            <a:r>
              <a:rPr lang="en-US" altLang="zh-CN" b="1" dirty="0" smtClean="0"/>
              <a:t>Link</a:t>
            </a:r>
            <a:r>
              <a:rPr lang="zh-CN" altLang="en-US" b="1" dirty="0" smtClean="0"/>
              <a:t>）</a:t>
            </a:r>
            <a:endParaRPr lang="zh-CN" altLang="en-US" dirty="0"/>
          </a:p>
        </p:txBody>
      </p:sp>
      <p:sp>
        <p:nvSpPr>
          <p:cNvPr id="32" name="文本框 31"/>
          <p:cNvSpPr txBox="1"/>
          <p:nvPr/>
        </p:nvSpPr>
        <p:spPr>
          <a:xfrm>
            <a:off x="9311823" y="4771406"/>
            <a:ext cx="2681899" cy="1529650"/>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消息用来描述系统动态行为，它是从一个对象向另一个或几个对象发送消息，或由一个对象调用另一个对象的操作。由三部分组成：发送者，接收者，活动。</a:t>
            </a:r>
          </a:p>
        </p:txBody>
      </p:sp>
      <p:sp>
        <p:nvSpPr>
          <p:cNvPr id="33" name="文本框 32"/>
          <p:cNvSpPr txBox="1"/>
          <p:nvPr/>
        </p:nvSpPr>
        <p:spPr>
          <a:xfrm>
            <a:off x="9594768" y="4365696"/>
            <a:ext cx="2197042" cy="369332"/>
          </a:xfrm>
          <a:prstGeom prst="rect">
            <a:avLst/>
          </a:prstGeom>
          <a:noFill/>
        </p:spPr>
        <p:txBody>
          <a:bodyPr wrap="square" rtlCol="0">
            <a:spAutoFit/>
          </a:bodyPr>
          <a:lstStyle>
            <a:defPPr>
              <a:defRPr lang="zh-CN"/>
            </a:defPPr>
          </a:lstStyle>
          <a:p>
            <a:r>
              <a:rPr lang="zh-CN" altLang="en-US" b="1" dirty="0" smtClean="0"/>
              <a:t>消息（</a:t>
            </a:r>
            <a:r>
              <a:rPr lang="en-US" altLang="zh-CN" b="1" dirty="0" smtClean="0"/>
              <a:t>Message</a:t>
            </a:r>
            <a:r>
              <a:rPr lang="zh-CN" altLang="en-US" b="1" dirty="0" smtClean="0"/>
              <a:t>）</a:t>
            </a:r>
            <a:endParaRPr lang="zh-CN" altLang="en-US" dirty="0"/>
          </a:p>
        </p:txBody>
      </p:sp>
      <p:cxnSp>
        <p:nvCxnSpPr>
          <p:cNvPr id="48" name="直接连接符 47"/>
          <p:cNvCxnSpPr/>
          <p:nvPr/>
        </p:nvCxnSpPr>
        <p:spPr>
          <a:xfrm flipH="1">
            <a:off x="9311951" y="4859986"/>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通信图的元素</a:t>
            </a:r>
            <a:endParaRPr lang="zh-CN" altLang="en-US" sz="2800" dirty="0">
              <a:latin typeface="黑体" panose="02010609060101010101" pitchFamily="49" charset="-122"/>
              <a:ea typeface="黑体" panose="02010609060101010101" pitchFamily="49" charset="-122"/>
            </a:endParaRPr>
          </a:p>
        </p:txBody>
      </p:sp>
      <p:sp>
        <p:nvSpPr>
          <p:cNvPr id="16" name="文本框 8"/>
          <p:cNvSpPr txBox="1"/>
          <p:nvPr/>
        </p:nvSpPr>
        <p:spPr>
          <a:xfrm>
            <a:off x="121297" y="4867821"/>
            <a:ext cx="2681899" cy="682238"/>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活动者发出主动操作的对象，负责发送初始消息，启动一个操作。</a:t>
            </a:r>
            <a:endParaRPr lang="zh-CN" altLang="en-US" dirty="0"/>
          </a:p>
        </p:txBody>
      </p:sp>
      <p:sp>
        <p:nvSpPr>
          <p:cNvPr id="17" name="文本框 9"/>
          <p:cNvSpPr txBox="1"/>
          <p:nvPr/>
        </p:nvSpPr>
        <p:spPr>
          <a:xfrm>
            <a:off x="121298" y="4459778"/>
            <a:ext cx="2494528" cy="369332"/>
          </a:xfrm>
          <a:prstGeom prst="rect">
            <a:avLst/>
          </a:prstGeom>
          <a:noFill/>
        </p:spPr>
        <p:txBody>
          <a:bodyPr wrap="square" rtlCol="0">
            <a:spAutoFit/>
          </a:bodyPr>
          <a:lstStyle>
            <a:defPPr>
              <a:defRPr lang="zh-CN"/>
            </a:defPPr>
          </a:lstStyle>
          <a:p>
            <a:r>
              <a:rPr lang="zh-CN" altLang="en-US" b="1" dirty="0" smtClean="0"/>
              <a:t>活动者（</a:t>
            </a:r>
            <a:r>
              <a:rPr lang="en-US" altLang="zh-CN" b="1" dirty="0" smtClean="0"/>
              <a:t>Actor</a:t>
            </a:r>
            <a:r>
              <a:rPr lang="zh-CN" altLang="en-US" b="1" dirty="0" smtClean="0"/>
              <a:t>）</a:t>
            </a:r>
            <a:endParaRPr lang="zh-CN" altLang="en-US" b="1" dirty="0"/>
          </a:p>
        </p:txBody>
      </p:sp>
      <p:cxnSp>
        <p:nvCxnSpPr>
          <p:cNvPr id="18" name="直接连接符 17"/>
          <p:cNvCxnSpPr/>
          <p:nvPr/>
        </p:nvCxnSpPr>
        <p:spPr>
          <a:xfrm>
            <a:off x="2908479" y="4853764"/>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16385" name="Picture 1" descr="G:\QQ\文档\1146072889\Image\Group\0}8]YB%G{V`3A_]CC2HMNSL.png"/>
          <p:cNvPicPr>
            <a:picLocks noChangeAspect="1" noChangeArrowheads="1"/>
          </p:cNvPicPr>
          <p:nvPr/>
        </p:nvPicPr>
        <p:blipFill>
          <a:blip r:embed="rId3"/>
          <a:srcRect/>
          <a:stretch>
            <a:fillRect/>
          </a:stretch>
        </p:blipFill>
        <p:spPr bwMode="auto">
          <a:xfrm>
            <a:off x="830424" y="2453952"/>
            <a:ext cx="1162050" cy="1276350"/>
          </a:xfrm>
          <a:prstGeom prst="rect">
            <a:avLst/>
          </a:prstGeom>
          <a:noFill/>
        </p:spPr>
      </p:pic>
      <p:pic>
        <p:nvPicPr>
          <p:cNvPr id="36" name="图片 35"/>
          <p:cNvPicPr>
            <a:picLocks noChangeAspect="1"/>
          </p:cNvPicPr>
          <p:nvPr/>
        </p:nvPicPr>
        <p:blipFill>
          <a:blip r:embed="rId4"/>
          <a:stretch>
            <a:fillRect/>
          </a:stretch>
        </p:blipFill>
        <p:spPr>
          <a:xfrm>
            <a:off x="3287603" y="2607279"/>
            <a:ext cx="2164002" cy="929282"/>
          </a:xfrm>
          <a:prstGeom prst="rect">
            <a:avLst/>
          </a:prstGeom>
        </p:spPr>
      </p:pic>
      <p:pic>
        <p:nvPicPr>
          <p:cNvPr id="38" name="图片 37"/>
          <p:cNvPicPr>
            <a:picLocks noChangeAspect="1"/>
          </p:cNvPicPr>
          <p:nvPr/>
        </p:nvPicPr>
        <p:blipFill>
          <a:blip r:embed="rId5"/>
          <a:stretch>
            <a:fillRect/>
          </a:stretch>
        </p:blipFill>
        <p:spPr>
          <a:xfrm>
            <a:off x="7656394" y="2019870"/>
            <a:ext cx="4535605" cy="1545266"/>
          </a:xfrm>
          <a:prstGeom prst="rect">
            <a:avLst/>
          </a:prstGeom>
        </p:spPr>
      </p:pic>
      <p:pic>
        <p:nvPicPr>
          <p:cNvPr id="29697" name="Picture 1" descr="d:\Documents\Tencent Files\649211130\Image\Group\MJNL)ET%H3RP$(QKA%G{%EO.png"/>
          <p:cNvPicPr>
            <a:picLocks noChangeAspect="1" noChangeArrowheads="1"/>
          </p:cNvPicPr>
          <p:nvPr/>
        </p:nvPicPr>
        <p:blipFill>
          <a:blip r:embed="rId6"/>
          <a:srcRect/>
          <a:stretch>
            <a:fillRect/>
          </a:stretch>
        </p:blipFill>
        <p:spPr bwMode="auto">
          <a:xfrm>
            <a:off x="5855677" y="3646536"/>
            <a:ext cx="2266950" cy="47925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P spid="16"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链接</a:t>
            </a:r>
            <a:endParaRPr lang="zh-CN" altLang="en-US" sz="2800" dirty="0">
              <a:latin typeface="黑体" panose="02010609060101010101" pitchFamily="49" charset="-122"/>
              <a:ea typeface="黑体" panose="02010609060101010101" pitchFamily="49" charset="-122"/>
            </a:endParaRPr>
          </a:p>
        </p:txBody>
      </p:sp>
      <p:sp>
        <p:nvSpPr>
          <p:cNvPr id="6" name="TextBox 5"/>
          <p:cNvSpPr txBox="1"/>
          <p:nvPr/>
        </p:nvSpPr>
        <p:spPr>
          <a:xfrm>
            <a:off x="1132764" y="1774209"/>
            <a:ext cx="9526137" cy="1938992"/>
          </a:xfrm>
          <a:prstGeom prst="rect">
            <a:avLst/>
          </a:prstGeom>
          <a:noFill/>
        </p:spPr>
        <p:txBody>
          <a:bodyPr wrap="square" rtlCol="0">
            <a:spAutoFit/>
          </a:bodyPr>
          <a:lstStyle/>
          <a:p>
            <a:r>
              <a:rPr lang="zh-CN" altLang="en-US" sz="2400" dirty="0" smtClean="0"/>
              <a:t>       链接（</a:t>
            </a:r>
            <a:r>
              <a:rPr lang="en-US" altLang="zh-CN" sz="2400" dirty="0" smtClean="0"/>
              <a:t>Link</a:t>
            </a:r>
            <a:r>
              <a:rPr lang="zh-CN" altLang="en-US" sz="2400" dirty="0" smtClean="0"/>
              <a:t>）用线条来表示。链接表示两个对象共享一个消息，位于对象之间或参与者与对象之间。</a:t>
            </a:r>
            <a:endParaRPr lang="en-US" altLang="zh-CN" sz="2400" dirty="0" smtClean="0"/>
          </a:p>
          <a:p>
            <a:r>
              <a:rPr lang="zh-CN" altLang="en-US" sz="2400" dirty="0" smtClean="0"/>
              <a:t>       表示两个或多个对象间的独立连接，是关联的实例。在协作图中，关联角色是与具体语境有关的暂时的类元之间的关系，关系角色的实例也是链。链表示为一个或多个相连的线或弧。</a:t>
            </a:r>
            <a:endParaRPr lang="zh-CN" altLang="en-US" sz="2400" dirty="0"/>
          </a:p>
        </p:txBody>
      </p:sp>
      <p:pic>
        <p:nvPicPr>
          <p:cNvPr id="27649" name="Picture 1" descr="d:\Documents\Tencent Files\649211130\Image\Group\MJNL)ET%H3RP$(QKA%G{%EO.png"/>
          <p:cNvPicPr>
            <a:picLocks noChangeAspect="1" noChangeArrowheads="1"/>
          </p:cNvPicPr>
          <p:nvPr/>
        </p:nvPicPr>
        <p:blipFill>
          <a:blip r:embed="rId2"/>
          <a:srcRect/>
          <a:stretch>
            <a:fillRect/>
          </a:stretch>
        </p:blipFill>
        <p:spPr bwMode="auto">
          <a:xfrm>
            <a:off x="2919046" y="4369778"/>
            <a:ext cx="4668364" cy="986936"/>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项目通信图实例</a:t>
            </a:r>
            <a:endParaRPr lang="zh-CN" altLang="en-US" sz="28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2254885" y="1454785"/>
            <a:ext cx="7681595" cy="3947795"/>
          </a:xfrm>
          <a:prstGeom prst="rect">
            <a:avLst/>
          </a:prstGeom>
        </p:spPr>
      </p:pic>
    </p:spTree>
  </p:cSld>
  <p:clrMapOvr>
    <a:masterClrMapping/>
  </p:clrMapOvr>
  <p:transition spd="slow">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2449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98550" y="1663065"/>
            <a:ext cx="5193665" cy="3969385"/>
          </a:xfrm>
          <a:prstGeom prst="rect">
            <a:avLst/>
          </a:prstGeom>
          <a:noFill/>
        </p:spPr>
        <p:txBody>
          <a:bodyPr wrap="square" rtlCol="0">
            <a:spAutoFit/>
          </a:bodyPr>
          <a:lstStyle/>
          <a:p>
            <a:pPr algn="just">
              <a:lnSpc>
                <a:spcPct val="150000"/>
              </a:lnSpc>
            </a:pPr>
            <a:r>
              <a:rPr lang="en-US" altLang="zh-CN" sz="2400" dirty="0" smtClean="0"/>
              <a:t>       </a:t>
            </a:r>
            <a:r>
              <a:rPr lang="zh-CN" altLang="en-US" sz="2400" dirty="0" smtClean="0"/>
              <a:t>部署图，也称为配置图。</a:t>
            </a:r>
            <a:r>
              <a:rPr lang="en-US" altLang="zh-CN" sz="2400" dirty="0" smtClean="0"/>
              <a:t>UML</a:t>
            </a:r>
            <a:r>
              <a:rPr lang="zh-CN" altLang="en-US" sz="2400" dirty="0" smtClean="0"/>
              <a:t>面向对象中配置图描述系统中硬件和软件的物理配置情况和系统体系结构，是表示运行时过程结点结构、组件实例及其对象结构的图。</a:t>
            </a:r>
          </a:p>
          <a:p>
            <a:pPr algn="just">
              <a:lnSpc>
                <a:spcPct val="150000"/>
              </a:lnSpc>
            </a:pPr>
            <a:r>
              <a:rPr lang="zh-CN" altLang="en-US" sz="2400" dirty="0" smtClean="0"/>
              <a:t>       构成部署图的主要元素是结点、组件和关系。</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7</a:t>
            </a:r>
            <a:r>
              <a:rPr lang="zh-CN" altLang="en-US" sz="2800" dirty="0" smtClean="0">
                <a:latin typeface="黑体" panose="02010609060101010101" pitchFamily="49" charset="-122"/>
                <a:ea typeface="黑体" panose="02010609060101010101" pitchFamily="49" charset="-122"/>
              </a:rPr>
              <a:t>、部署图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5453063" y="1600200"/>
            <a:ext cx="1132852" cy="3590925"/>
          </a:xfrm>
          <a:prstGeom prst="rect">
            <a:avLst/>
          </a:prstGeom>
          <a:noFill/>
          <a:ln w="9525">
            <a:noFill/>
            <a:miter lim="800000"/>
            <a:headEnd/>
            <a:tailEnd/>
          </a:ln>
          <a:effectLst/>
        </p:spPr>
      </p:pic>
      <p:grpSp>
        <p:nvGrpSpPr>
          <p:cNvPr id="5" name="组合 7"/>
          <p:cNvGrpSpPr/>
          <p:nvPr/>
        </p:nvGrpSpPr>
        <p:grpSpPr>
          <a:xfrm>
            <a:off x="673438" y="350069"/>
            <a:ext cx="3933646" cy="879895"/>
            <a:chOff x="914152" y="570254"/>
            <a:chExt cx="3933646" cy="879895"/>
          </a:xfrm>
        </p:grpSpPr>
        <p:sp>
          <p:nvSpPr>
            <p:cNvPr id="6" name="矩形 5"/>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实施</a:t>
              </a:r>
              <a:r>
                <a:rPr lang="zh-CN" altLang="en-US" dirty="0" smtClean="0"/>
                <a:t>图菜单栏</a:t>
              </a:r>
              <a:endParaRPr lang="zh-CN" altLang="en-US" dirty="0"/>
            </a:p>
          </p:txBody>
        </p:sp>
        <p:sp>
          <p:nvSpPr>
            <p:cNvPr id="7" name="等腰三角形 6"/>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箭头连接符 8"/>
          <p:cNvCxnSpPr/>
          <p:nvPr/>
        </p:nvCxnSpPr>
        <p:spPr>
          <a:xfrm flipV="1">
            <a:off x="3143250" y="3924300"/>
            <a:ext cx="270510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276350" y="4019550"/>
            <a:ext cx="2238375" cy="369332"/>
          </a:xfrm>
          <a:prstGeom prst="rect">
            <a:avLst/>
          </a:prstGeom>
          <a:noFill/>
        </p:spPr>
        <p:txBody>
          <a:bodyPr wrap="square" rtlCol="0">
            <a:spAutoFit/>
          </a:bodyPr>
          <a:lstStyle/>
          <a:p>
            <a:r>
              <a:rPr lang="en-US" altLang="zh-CN" dirty="0" smtClean="0"/>
              <a:t>Processor</a:t>
            </a:r>
            <a:r>
              <a:rPr lang="zh-CN" altLang="en-US" dirty="0" smtClean="0"/>
              <a:t>处理器</a:t>
            </a:r>
            <a:endParaRPr lang="zh-CN" altLang="en-US" dirty="0"/>
          </a:p>
        </p:txBody>
      </p:sp>
      <p:cxnSp>
        <p:nvCxnSpPr>
          <p:cNvPr id="11" name="直接箭头连接符 10"/>
          <p:cNvCxnSpPr/>
          <p:nvPr/>
        </p:nvCxnSpPr>
        <p:spPr>
          <a:xfrm rot="10800000" flipV="1">
            <a:off x="6143625" y="4133849"/>
            <a:ext cx="1600200" cy="1809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924800" y="3867150"/>
            <a:ext cx="1924050" cy="369332"/>
          </a:xfrm>
          <a:prstGeom prst="rect">
            <a:avLst/>
          </a:prstGeom>
          <a:noFill/>
        </p:spPr>
        <p:txBody>
          <a:bodyPr wrap="square" rtlCol="0">
            <a:spAutoFit/>
          </a:bodyPr>
          <a:lstStyle/>
          <a:p>
            <a:r>
              <a:rPr lang="en-US" altLang="zh-CN" dirty="0" smtClean="0"/>
              <a:t>Connection </a:t>
            </a:r>
            <a:r>
              <a:rPr lang="zh-CN" altLang="en-US" dirty="0" smtClean="0"/>
              <a:t>连接</a:t>
            </a:r>
            <a:endParaRPr lang="zh-CN" altLang="en-US" dirty="0"/>
          </a:p>
        </p:txBody>
      </p:sp>
      <p:cxnSp>
        <p:nvCxnSpPr>
          <p:cNvPr id="13" name="直接箭头连接符 12"/>
          <p:cNvCxnSpPr/>
          <p:nvPr/>
        </p:nvCxnSpPr>
        <p:spPr>
          <a:xfrm flipV="1">
            <a:off x="3095625" y="4829175"/>
            <a:ext cx="270510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924050" y="4895850"/>
            <a:ext cx="2238375" cy="369332"/>
          </a:xfrm>
          <a:prstGeom prst="rect">
            <a:avLst/>
          </a:prstGeom>
          <a:noFill/>
        </p:spPr>
        <p:txBody>
          <a:bodyPr wrap="square" rtlCol="0">
            <a:spAutoFit/>
          </a:bodyPr>
          <a:lstStyle/>
          <a:p>
            <a:r>
              <a:rPr lang="en-US" altLang="zh-CN" dirty="0" smtClean="0"/>
              <a:t>Device</a:t>
            </a:r>
            <a:r>
              <a:rPr lang="zh-CN" altLang="en-US" dirty="0" smtClean="0"/>
              <a:t>设备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2449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32865" y="1709420"/>
            <a:ext cx="5781040" cy="3969385"/>
          </a:xfrm>
          <a:prstGeom prst="rect">
            <a:avLst/>
          </a:prstGeom>
          <a:noFill/>
        </p:spPr>
        <p:txBody>
          <a:bodyPr wrap="square" rtlCol="0">
            <a:spAutoFit/>
          </a:bodyPr>
          <a:lstStyle/>
          <a:p>
            <a:pPr algn="just">
              <a:lnSpc>
                <a:spcPct val="150000"/>
              </a:lnSpc>
            </a:pPr>
            <a:r>
              <a:rPr lang="en-US" altLang="zh-CN" sz="2400" dirty="0" smtClean="0"/>
              <a:t>       </a:t>
            </a:r>
            <a:r>
              <a:rPr lang="zh-CN" altLang="en-US" dirty="0" smtClean="0"/>
              <a:t>结点是存在于运行时并代表一项计算资源的物理元素，一般至少拥有一些内存，而且通常具有处理能力。例如一台计算机、一个工作站等其它计算设备都属于结点。</a:t>
            </a:r>
          </a:p>
          <a:p>
            <a:pPr algn="just">
              <a:lnSpc>
                <a:spcPct val="150000"/>
              </a:lnSpc>
            </a:pPr>
            <a:r>
              <a:rPr lang="zh-CN" altLang="en-US" dirty="0" smtClean="0"/>
              <a:t>       在</a:t>
            </a:r>
            <a:r>
              <a:rPr lang="en-US" altLang="zh-CN" dirty="0" smtClean="0"/>
              <a:t>UML1.x</a:t>
            </a:r>
            <a:r>
              <a:rPr lang="zh-CN" altLang="en-US" dirty="0" smtClean="0"/>
              <a:t>中，结点被划分为处理器和设备两种模型，</a:t>
            </a:r>
            <a:r>
              <a:rPr lang="zh-CN" altLang="en-US" dirty="0">
                <a:sym typeface="+mn-ea"/>
              </a:rPr>
              <a:t>处理器是带阴影的立方体，设备是不带阴影的立方体。</a:t>
            </a:r>
            <a:r>
              <a:rPr lang="en-US" altLang="zh-CN" dirty="0" smtClean="0"/>
              <a:t>UML2.0</a:t>
            </a:r>
            <a:r>
              <a:rPr lang="zh-CN" altLang="en-US" dirty="0" smtClean="0"/>
              <a:t>中用立方体来表示一个节点，正式地把一个设备定义为一个执行工件的节点，并添加关键</a:t>
            </a:r>
            <a:r>
              <a:rPr lang="en-US" altLang="zh-CN" dirty="0" smtClean="0"/>
              <a:t>&lt;&lt;device&gt;&gt;</a:t>
            </a:r>
            <a:r>
              <a:rPr lang="zh-CN" altLang="en-US" dirty="0" smtClean="0"/>
              <a:t>，尽管一般不需要这么做。</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结点</a:t>
            </a:r>
          </a:p>
        </p:txBody>
      </p:sp>
      <p:pic>
        <p:nvPicPr>
          <p:cNvPr id="7" name="图片 6"/>
          <p:cNvPicPr>
            <a:picLocks noChangeAspect="1"/>
          </p:cNvPicPr>
          <p:nvPr/>
        </p:nvPicPr>
        <p:blipFill>
          <a:blip r:embed="rId4"/>
          <a:stretch>
            <a:fillRect/>
          </a:stretch>
        </p:blipFill>
        <p:spPr>
          <a:xfrm>
            <a:off x="8197215" y="862965"/>
            <a:ext cx="2301240" cy="1851025"/>
          </a:xfrm>
          <a:prstGeom prst="rect">
            <a:avLst/>
          </a:prstGeom>
        </p:spPr>
      </p:pic>
      <p:pic>
        <p:nvPicPr>
          <p:cNvPr id="8" name="图片 7"/>
          <p:cNvPicPr>
            <a:picLocks noChangeAspect="1"/>
          </p:cNvPicPr>
          <p:nvPr/>
        </p:nvPicPr>
        <p:blipFill>
          <a:blip r:embed="rId5"/>
          <a:stretch>
            <a:fillRect/>
          </a:stretch>
        </p:blipFill>
        <p:spPr>
          <a:xfrm>
            <a:off x="8251825" y="3513455"/>
            <a:ext cx="2344420" cy="1881505"/>
          </a:xfrm>
          <a:prstGeom prst="rect">
            <a:avLst/>
          </a:prstGeom>
        </p:spPr>
      </p:pic>
      <p:sp>
        <p:nvSpPr>
          <p:cNvPr id="9" name="文本框 8"/>
          <p:cNvSpPr txBox="1"/>
          <p:nvPr/>
        </p:nvSpPr>
        <p:spPr>
          <a:xfrm>
            <a:off x="8554720" y="2614930"/>
            <a:ext cx="2153920" cy="368300"/>
          </a:xfrm>
          <a:prstGeom prst="rect">
            <a:avLst/>
          </a:prstGeom>
          <a:noFill/>
        </p:spPr>
        <p:txBody>
          <a:bodyPr wrap="square" rtlCol="0">
            <a:spAutoFit/>
          </a:bodyPr>
          <a:lstStyle/>
          <a:p>
            <a:r>
              <a:rPr lang="en-US" altLang="zh-CN" dirty="0"/>
              <a:t>(</a:t>
            </a:r>
            <a:r>
              <a:rPr lang="zh-CN" altLang="en-US" dirty="0"/>
              <a:t>处理器</a:t>
            </a:r>
            <a:r>
              <a:rPr lang="en-US" altLang="zh-CN" dirty="0"/>
              <a:t>)</a:t>
            </a:r>
          </a:p>
        </p:txBody>
      </p:sp>
      <p:sp>
        <p:nvSpPr>
          <p:cNvPr id="10" name="文本框 9"/>
          <p:cNvSpPr txBox="1"/>
          <p:nvPr/>
        </p:nvSpPr>
        <p:spPr>
          <a:xfrm>
            <a:off x="8649970" y="5473700"/>
            <a:ext cx="2153920" cy="368300"/>
          </a:xfrm>
          <a:prstGeom prst="rect">
            <a:avLst/>
          </a:prstGeom>
          <a:noFill/>
        </p:spPr>
        <p:txBody>
          <a:bodyPr wrap="square" rtlCol="0">
            <a:spAutoFit/>
          </a:bodyPr>
          <a:lstStyle/>
          <a:p>
            <a:r>
              <a:rPr lang="en-US" altLang="zh-CN" dirty="0"/>
              <a:t> (</a:t>
            </a:r>
            <a:r>
              <a:rPr lang="zh-CN" altLang="en-US" dirty="0"/>
              <a:t>设备</a:t>
            </a:r>
            <a:r>
              <a:rPr lang="en-US" altLang="zh-CN" dirty="0"/>
              <a:t>)</a:t>
            </a: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8890" y="-23858"/>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695450" y="2692400"/>
            <a:ext cx="4170680" cy="1891665"/>
          </a:xfrm>
          <a:prstGeom prst="rect">
            <a:avLst/>
          </a:prstGeom>
          <a:noFill/>
        </p:spPr>
        <p:txBody>
          <a:bodyPr wrap="square" rtlCol="0">
            <a:spAutoFit/>
          </a:bodyPr>
          <a:lstStyle/>
          <a:p>
            <a:pPr algn="just">
              <a:lnSpc>
                <a:spcPct val="150000"/>
              </a:lnSpc>
            </a:pPr>
            <a:r>
              <a:rPr lang="en-US" altLang="zh-CN" sz="2400" dirty="0" smtClean="0"/>
              <a:t>       </a:t>
            </a:r>
            <a:r>
              <a:rPr lang="zh-CN" altLang="en-US" dirty="0" smtClean="0"/>
              <a:t>连接两个立方体的一条线，表示了两个结点连接。一个连接不一定要是一段电线或电缆，也可以表示红外线或者通过卫星的无线连接。</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结点的连接方式</a:t>
            </a:r>
            <a:endParaRPr lang="en-US" altLang="zh-CN" sz="2800" dirty="0" smtClean="0">
              <a:latin typeface="黑体" panose="02010609060101010101" pitchFamily="49" charset="-122"/>
              <a:ea typeface="黑体" panose="02010609060101010101" pitchFamily="49" charset="-122"/>
            </a:endParaRPr>
          </a:p>
        </p:txBody>
      </p:sp>
      <p:pic>
        <p:nvPicPr>
          <p:cNvPr id="14" name="图片 13"/>
          <p:cNvPicPr/>
          <p:nvPr/>
        </p:nvPicPr>
        <p:blipFill>
          <a:blip r:embed="rId4">
            <a:extLst>
              <a:ext uri="{28A0092B-C50C-407E-A947-70E740481C1C}">
                <a14:useLocalDpi xmlns:a14="http://schemas.microsoft.com/office/drawing/2010/main" xmlns="" val="0"/>
              </a:ext>
            </a:extLst>
          </a:blip>
          <a:srcRect/>
          <a:stretch>
            <a:fillRect/>
          </a:stretch>
        </p:blipFill>
        <p:spPr bwMode="auto">
          <a:xfrm>
            <a:off x="6856730" y="2788285"/>
            <a:ext cx="3843655" cy="1282700"/>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8415" y="-2449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197610" y="1651635"/>
            <a:ext cx="5934710" cy="3830955"/>
          </a:xfrm>
          <a:prstGeom prst="rect">
            <a:avLst/>
          </a:prstGeom>
          <a:noFill/>
        </p:spPr>
        <p:txBody>
          <a:bodyPr wrap="square" rtlCol="0">
            <a:spAutoFit/>
          </a:bodyPr>
          <a:lstStyle/>
          <a:p>
            <a:pPr algn="just">
              <a:lnSpc>
                <a:spcPct val="150000"/>
              </a:lnSpc>
            </a:pPr>
            <a:r>
              <a:rPr lang="en-US" altLang="zh-CN" dirty="0" smtClean="0"/>
              <a:t>       </a:t>
            </a:r>
            <a:r>
              <a:rPr lang="zh-CN" altLang="en-US" dirty="0" smtClean="0"/>
              <a:t>组件是系统可替换的物理部件，结点和组件的关系可以归纳为以下两点：</a:t>
            </a:r>
          </a:p>
          <a:p>
            <a:pPr algn="just">
              <a:lnSpc>
                <a:spcPct val="150000"/>
              </a:lnSpc>
            </a:pPr>
            <a:r>
              <a:rPr lang="en-US" altLang="zh-CN" dirty="0" smtClean="0">
                <a:sym typeface="Wingdings" panose="05000000000000000000" charset="0"/>
              </a:rPr>
              <a:t>       </a:t>
            </a:r>
            <a:r>
              <a:rPr lang="zh-CN" altLang="en-US" dirty="0" smtClean="0">
                <a:sym typeface="Wingdings" panose="05000000000000000000" charset="0"/>
              </a:rPr>
              <a:t>组件是参与系统执行的事物，而结点是执行组件的事物。假如说结点是一台服务器，则组件就是其上运行的程序。</a:t>
            </a:r>
          </a:p>
          <a:p>
            <a:pPr algn="just">
              <a:lnSpc>
                <a:spcPct val="150000"/>
              </a:lnSpc>
            </a:pPr>
            <a:r>
              <a:rPr lang="en-US" altLang="zh-CN" dirty="0" smtClean="0">
                <a:sym typeface="Wingdings" panose="05000000000000000000" charset="0"/>
              </a:rPr>
              <a:t>       </a:t>
            </a:r>
            <a:r>
              <a:rPr lang="zh-CN" altLang="en-US" dirty="0" smtClean="0">
                <a:sym typeface="Wingdings" panose="05000000000000000000" charset="0"/>
              </a:rPr>
              <a:t>组件表示逻辑元素的物理模块，而结点表示组件的物理部署。这表明一个组件是逻辑单元的物理实现，而一个结点则是组件被部署的地点。一个类可以被一个或多个组件实现，而一个组件也可以部署在一个或多个结点上。</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11194" y="24289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组件</a:t>
            </a:r>
          </a:p>
        </p:txBody>
      </p:sp>
      <p:pic>
        <p:nvPicPr>
          <p:cNvPr id="12" name="图片 11"/>
          <p:cNvPicPr>
            <a:picLocks noChangeAspect="1"/>
          </p:cNvPicPr>
          <p:nvPr/>
        </p:nvPicPr>
        <p:blipFill>
          <a:blip r:embed="rId4"/>
          <a:stretch>
            <a:fillRect/>
          </a:stretch>
        </p:blipFill>
        <p:spPr>
          <a:xfrm>
            <a:off x="7338060" y="2205355"/>
            <a:ext cx="5526405" cy="36144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8890" y="-23858"/>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758315" y="1134745"/>
            <a:ext cx="6957060" cy="645160"/>
          </a:xfrm>
          <a:prstGeom prst="rect">
            <a:avLst/>
          </a:prstGeom>
          <a:noFill/>
        </p:spPr>
        <p:txBody>
          <a:bodyPr wrap="square" rtlCol="0">
            <a:spAutoFit/>
          </a:bodyPr>
          <a:lstStyle/>
          <a:p>
            <a:pPr algn="just">
              <a:lnSpc>
                <a:spcPct val="150000"/>
              </a:lnSpc>
            </a:pPr>
            <a:r>
              <a:rPr lang="en-US" altLang="zh-CN" dirty="0" smtClean="0"/>
              <a:t>       </a:t>
            </a:r>
            <a:r>
              <a:rPr lang="zh-CN" altLang="en-US" sz="2400" dirty="0" smtClean="0"/>
              <a:t>部署图中包括依赖、泛化、关联及实现关系。</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11194" y="242899"/>
            <a:ext cx="5136482" cy="52197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关系</a:t>
            </a:r>
          </a:p>
        </p:txBody>
      </p:sp>
      <p:pic>
        <p:nvPicPr>
          <p:cNvPr id="3" name="图片 2"/>
          <p:cNvPicPr/>
          <p:nvPr/>
        </p:nvPicPr>
        <p:blipFill>
          <a:blip r:embed="rId4"/>
          <a:stretch>
            <a:fillRect/>
          </a:stretch>
        </p:blipFill>
        <p:spPr>
          <a:xfrm>
            <a:off x="1529080" y="3261360"/>
            <a:ext cx="3672840" cy="914400"/>
          </a:xfrm>
          <a:prstGeom prst="rect">
            <a:avLst/>
          </a:prstGeom>
          <a:noFill/>
          <a:ln w="9525">
            <a:noFill/>
          </a:ln>
        </p:spPr>
      </p:pic>
      <p:pic>
        <p:nvPicPr>
          <p:cNvPr id="7" name="图片 6"/>
          <p:cNvPicPr/>
          <p:nvPr/>
        </p:nvPicPr>
        <p:blipFill>
          <a:blip r:embed="rId5"/>
          <a:stretch>
            <a:fillRect/>
          </a:stretch>
        </p:blipFill>
        <p:spPr>
          <a:xfrm>
            <a:off x="7419676" y="2491678"/>
            <a:ext cx="2659380" cy="2080260"/>
          </a:xfrm>
          <a:prstGeom prst="rect">
            <a:avLst/>
          </a:prstGeom>
          <a:noFill/>
          <a:ln w="9525">
            <a:noFill/>
          </a:ln>
        </p:spPr>
      </p:pic>
      <p:sp>
        <p:nvSpPr>
          <p:cNvPr id="4" name="文本框 3"/>
          <p:cNvSpPr txBox="1"/>
          <p:nvPr/>
        </p:nvSpPr>
        <p:spPr>
          <a:xfrm>
            <a:off x="2641600" y="2446020"/>
            <a:ext cx="1447800" cy="368300"/>
          </a:xfrm>
          <a:prstGeom prst="rect">
            <a:avLst/>
          </a:prstGeom>
          <a:noFill/>
        </p:spPr>
        <p:txBody>
          <a:bodyPr wrap="square" rtlCol="0">
            <a:spAutoFit/>
          </a:bodyPr>
          <a:lstStyle/>
          <a:p>
            <a:r>
              <a:rPr lang="zh-CN" altLang="en-US"/>
              <a:t>依赖关系</a:t>
            </a:r>
          </a:p>
        </p:txBody>
      </p:sp>
      <p:sp>
        <p:nvSpPr>
          <p:cNvPr id="8" name="文本框 7"/>
          <p:cNvSpPr txBox="1"/>
          <p:nvPr/>
        </p:nvSpPr>
        <p:spPr>
          <a:xfrm>
            <a:off x="8389620" y="2077720"/>
            <a:ext cx="1447800" cy="368300"/>
          </a:xfrm>
          <a:prstGeom prst="rect">
            <a:avLst/>
          </a:prstGeom>
          <a:noFill/>
        </p:spPr>
        <p:txBody>
          <a:bodyPr wrap="square" rtlCol="0">
            <a:spAutoFit/>
          </a:bodyPr>
          <a:lstStyle/>
          <a:p>
            <a:r>
              <a:rPr lang="zh-CN" altLang="en-US"/>
              <a:t>泛化关系</a:t>
            </a:r>
          </a:p>
        </p:txBody>
      </p:sp>
      <p:sp>
        <p:nvSpPr>
          <p:cNvPr id="9" name="文本框 8"/>
          <p:cNvSpPr txBox="1"/>
          <p:nvPr/>
        </p:nvSpPr>
        <p:spPr>
          <a:xfrm>
            <a:off x="2641600" y="4645025"/>
            <a:ext cx="1447800" cy="368300"/>
          </a:xfrm>
          <a:prstGeom prst="rect">
            <a:avLst/>
          </a:prstGeom>
          <a:noFill/>
        </p:spPr>
        <p:txBody>
          <a:bodyPr wrap="square" rtlCol="0">
            <a:spAutoFit/>
          </a:bodyPr>
          <a:lstStyle/>
          <a:p>
            <a:r>
              <a:rPr lang="zh-CN" altLang="en-US"/>
              <a:t>关联关系</a:t>
            </a:r>
          </a:p>
        </p:txBody>
      </p:sp>
      <p:pic>
        <p:nvPicPr>
          <p:cNvPr id="10" name="图片 9"/>
          <p:cNvPicPr/>
          <p:nvPr/>
        </p:nvPicPr>
        <p:blipFill>
          <a:blip r:embed="rId6"/>
          <a:stretch>
            <a:fillRect/>
          </a:stretch>
        </p:blipFill>
        <p:spPr>
          <a:xfrm>
            <a:off x="1410970" y="5353685"/>
            <a:ext cx="3954780" cy="1272540"/>
          </a:xfrm>
          <a:prstGeom prst="rect">
            <a:avLst/>
          </a:prstGeom>
          <a:noFill/>
          <a:ln w="9525">
            <a:noFill/>
          </a:ln>
        </p:spPr>
      </p:pic>
      <p:sp>
        <p:nvSpPr>
          <p:cNvPr id="11" name="文本框 10"/>
          <p:cNvSpPr txBox="1"/>
          <p:nvPr/>
        </p:nvSpPr>
        <p:spPr>
          <a:xfrm>
            <a:off x="8389620" y="5594985"/>
            <a:ext cx="1447800" cy="368300"/>
          </a:xfrm>
          <a:prstGeom prst="rect">
            <a:avLst/>
          </a:prstGeom>
          <a:noFill/>
        </p:spPr>
        <p:txBody>
          <a:bodyPr wrap="square" rtlCol="0">
            <a:spAutoFit/>
          </a:bodyPr>
          <a:lstStyle/>
          <a:p>
            <a:r>
              <a:rPr lang="zh-CN" altLang="en-US"/>
              <a:t>实现关系</a:t>
            </a:r>
          </a:p>
        </p:txBody>
      </p:sp>
      <p:pic>
        <p:nvPicPr>
          <p:cNvPr id="12" name="图片 11"/>
          <p:cNvPicPr/>
          <p:nvPr/>
        </p:nvPicPr>
        <p:blipFill>
          <a:blip r:embed="rId7"/>
          <a:stretch>
            <a:fillRect/>
          </a:stretch>
        </p:blipFill>
        <p:spPr>
          <a:xfrm>
            <a:off x="9955530" y="4645025"/>
            <a:ext cx="1386840" cy="2019300"/>
          </a:xfrm>
          <a:prstGeom prst="rect">
            <a:avLst/>
          </a:prstGeom>
          <a:noFill/>
          <a:ln w="9525">
            <a:noFill/>
          </a:ln>
        </p:spPr>
      </p:pic>
      <p:cxnSp>
        <p:nvCxnSpPr>
          <p:cNvPr id="13" name="直接连接符 12"/>
          <p:cNvCxnSpPr/>
          <p:nvPr/>
        </p:nvCxnSpPr>
        <p:spPr>
          <a:xfrm>
            <a:off x="5737311" y="312467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0"/>
            <a:ext cx="12197976" cy="6858000"/>
          </a:xfrm>
          <a:prstGeom prst="rect">
            <a:avLst/>
          </a:prstGeom>
        </p:spPr>
      </p:pic>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9204168" y="2702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V="1">
            <a:off x="8202682" y="1416908"/>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flipV="1">
            <a:off x="6881882" y="3153636"/>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7476967" y="4984880"/>
            <a:ext cx="246542" cy="246542"/>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15072" y="2215960"/>
            <a:ext cx="4451355" cy="1567096"/>
          </a:xfrm>
          <a:prstGeom prst="rect">
            <a:avLst/>
          </a:prstGeom>
          <a:noFill/>
        </p:spPr>
        <p:txBody>
          <a:bodyPr wrap="square" rtlCol="0">
            <a:spAutoFit/>
          </a:bodyPr>
          <a:lstStyle/>
          <a:p>
            <a:pPr algn="just">
              <a:lnSpc>
                <a:spcPts val="2300"/>
              </a:lnSpc>
            </a:pPr>
            <a:r>
              <a:rPr lang="zh-CN" altLang="en-US" sz="2400" dirty="0" smtClean="0"/>
              <a:t>用例图是从用户角度描述系统功能，并指出各功能的操作者。</a:t>
            </a:r>
            <a:endParaRPr lang="en-US" altLang="zh-CN" sz="2400" dirty="0" smtClean="0"/>
          </a:p>
          <a:p>
            <a:pPr algn="just">
              <a:lnSpc>
                <a:spcPts val="2300"/>
              </a:lnSpc>
            </a:pPr>
            <a:endParaRPr lang="en-US" altLang="zh-CN" sz="2400" dirty="0"/>
          </a:p>
          <a:p>
            <a:pPr algn="just">
              <a:lnSpc>
                <a:spcPts val="2300"/>
              </a:lnSpc>
            </a:pPr>
            <a:r>
              <a:rPr lang="zh-CN" altLang="en-US" sz="2400" dirty="0" smtClean="0"/>
              <a:t>用例图是</a:t>
            </a:r>
            <a:r>
              <a:rPr lang="en-US" altLang="zh-CN" sz="2400" dirty="0" smtClean="0"/>
              <a:t>UML</a:t>
            </a:r>
            <a:r>
              <a:rPr lang="zh-CN" altLang="en-US" sz="2400" dirty="0" smtClean="0"/>
              <a:t>中最简单也是最复杂的一种图。</a:t>
            </a:r>
            <a:endParaRPr lang="en-US" altLang="zh-CN" sz="2400" dirty="0"/>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、用例图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P spid="2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705600"/>
            <a:ext cx="12192000" cy="180000"/>
          </a:xfrm>
          <a:prstGeom prst="rect">
            <a:avLst/>
          </a:prstGeom>
          <a:solidFill>
            <a:srgbClr val="C7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366037"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项目部署图实例</a:t>
            </a:r>
            <a:endParaRPr lang="zh-CN" altLang="en-US" sz="2800" dirty="0">
              <a:latin typeface="黑体" panose="02010609060101010101" pitchFamily="49" charset="-122"/>
              <a:ea typeface="黑体" panose="02010609060101010101" pitchFamily="49" charset="-122"/>
            </a:endParaRPr>
          </a:p>
        </p:txBody>
      </p:sp>
      <p:sp>
        <p:nvSpPr>
          <p:cNvPr id="3" name="AutoShape 1" desc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p>
        </p:txBody>
      </p:sp>
      <p:pic>
        <p:nvPicPr>
          <p:cNvPr id="3074" name="Picture 2" descr="C:\Users\金志超\Desktop\QQ图片20171112165607.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57387" y="1522639"/>
            <a:ext cx="8277225" cy="4038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02304" y="241629"/>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8</a:t>
            </a:r>
            <a:r>
              <a:rPr lang="zh-CN" altLang="en-US" sz="2800" dirty="0" smtClean="0">
                <a:latin typeface="黑体" panose="02010609060101010101" pitchFamily="49" charset="-122"/>
                <a:ea typeface="黑体" panose="02010609060101010101" pitchFamily="49" charset="-122"/>
              </a:rPr>
              <a:t>、参考资料</a:t>
            </a:r>
            <a:endParaRPr lang="zh-CN" altLang="en-US" sz="2800" dirty="0">
              <a:latin typeface="黑体" panose="02010609060101010101" pitchFamily="49" charset="-122"/>
              <a:ea typeface="黑体" panose="02010609060101010101" pitchFamily="49" charset="-122"/>
            </a:endParaRPr>
          </a:p>
        </p:txBody>
      </p:sp>
      <p:sp>
        <p:nvSpPr>
          <p:cNvPr id="48" name="文本框 5"/>
          <p:cNvSpPr txBox="1"/>
          <p:nvPr/>
        </p:nvSpPr>
        <p:spPr>
          <a:xfrm>
            <a:off x="1098783" y="882301"/>
            <a:ext cx="9125339" cy="5355312"/>
          </a:xfrm>
          <a:prstGeom prst="rect">
            <a:avLst/>
          </a:prstGeom>
          <a:noFill/>
        </p:spPr>
        <p:txBody>
          <a:bodyPr wrap="square" rtlCol="0">
            <a:spAutoFit/>
          </a:bodyPr>
          <a:lstStyle/>
          <a:p>
            <a:pPr>
              <a:lnSpc>
                <a:spcPct val="150000"/>
              </a:lnSpc>
            </a:pPr>
            <a:r>
              <a:rPr lang="en-US" altLang="zh-CN" sz="2800" dirty="0" smtClean="0">
                <a:latin typeface="黑体" panose="02010609060101010101" pitchFamily="49" charset="-122"/>
                <a:ea typeface="黑体" panose="02010609060101010101" pitchFamily="49" charset="-122"/>
              </a:rPr>
              <a:t>UML2</a:t>
            </a:r>
            <a:r>
              <a:rPr lang="zh-CN" altLang="en-US" sz="2800" dirty="0" smtClean="0">
                <a:latin typeface="黑体" panose="02010609060101010101" pitchFamily="49" charset="-122"/>
                <a:ea typeface="黑体" panose="02010609060101010101" pitchFamily="49" charset="-122"/>
              </a:rPr>
              <a:t>基础、建模与设计</a:t>
            </a:r>
            <a:r>
              <a:rPr lang="zh-CN" altLang="en-US" sz="2800" dirty="0" smtClean="0">
                <a:latin typeface="黑体" panose="02010609060101010101" pitchFamily="49" charset="-122"/>
                <a:ea typeface="黑体" panose="02010609060101010101" pitchFamily="49" charset="-122"/>
              </a:rPr>
              <a:t>教程   第</a:t>
            </a:r>
            <a:r>
              <a:rPr lang="en-US" altLang="zh-CN" sz="2800" dirty="0" smtClean="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-8</a:t>
            </a:r>
            <a:r>
              <a:rPr lang="zh-CN" altLang="en-US" sz="2800" dirty="0" smtClean="0">
                <a:latin typeface="黑体" panose="02010609060101010101" pitchFamily="49" charset="-122"/>
                <a:ea typeface="黑体" panose="02010609060101010101" pitchFamily="49" charset="-122"/>
              </a:rPr>
              <a:t>章</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800" dirty="0" smtClean="0">
                <a:latin typeface="黑体" panose="02010609060101010101" pitchFamily="49" charset="-122"/>
                <a:ea typeface="黑体" panose="02010609060101010101" pitchFamily="49" charset="-122"/>
              </a:rPr>
              <a:t>CSDN</a:t>
            </a:r>
            <a:r>
              <a:rPr lang="zh-CN" altLang="en-US" sz="2800" dirty="0" smtClean="0">
                <a:latin typeface="黑体" panose="02010609060101010101" pitchFamily="49" charset="-122"/>
                <a:ea typeface="黑体" panose="02010609060101010101" pitchFamily="49" charset="-122"/>
              </a:rPr>
              <a:t>博客</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000" dirty="0" smtClean="0">
                <a:latin typeface="黑体" panose="02010609060101010101" pitchFamily="49" charset="-122"/>
                <a:ea typeface="黑体" panose="02010609060101010101" pitchFamily="49" charset="-122"/>
                <a:hlinkClick r:id="rId3"/>
              </a:rPr>
              <a:t>http://blog.csdn.net/nic7968/article/details/17241389</a:t>
            </a:r>
            <a:endParaRPr lang="en-US" altLang="zh-CN" sz="2000" dirty="0" smtClean="0">
              <a:latin typeface="黑体" panose="02010609060101010101" pitchFamily="49" charset="-122"/>
              <a:ea typeface="黑体" panose="02010609060101010101" pitchFamily="49" charset="-122"/>
            </a:endParaRPr>
          </a:p>
          <a:p>
            <a:pPr>
              <a:lnSpc>
                <a:spcPct val="150000"/>
              </a:lnSpc>
            </a:pPr>
            <a:r>
              <a:rPr lang="en-US" altLang="zh-CN" sz="2000" dirty="0" smtClean="0">
                <a:latin typeface="黑体" panose="02010609060101010101" pitchFamily="49" charset="-122"/>
                <a:ea typeface="黑体" panose="02010609060101010101" pitchFamily="49" charset="-122"/>
                <a:hlinkClick r:id="rId4"/>
              </a:rPr>
              <a:t>http://blog.csdn.net/iwuyun/article/details/72876576</a:t>
            </a:r>
            <a:endParaRPr lang="en-US" altLang="zh-CN" sz="20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百</a:t>
            </a:r>
            <a:r>
              <a:rPr lang="zh-CN" altLang="en-US" sz="2800" dirty="0">
                <a:latin typeface="黑体" panose="02010609060101010101" pitchFamily="49" charset="-122"/>
                <a:ea typeface="黑体" panose="02010609060101010101" pitchFamily="49" charset="-122"/>
              </a:rPr>
              <a:t>度</a:t>
            </a:r>
            <a:r>
              <a:rPr lang="zh-CN" altLang="en-US" sz="2800" dirty="0" smtClean="0">
                <a:latin typeface="黑体" panose="02010609060101010101" pitchFamily="49" charset="-122"/>
                <a:ea typeface="黑体" panose="02010609060101010101" pitchFamily="49" charset="-122"/>
              </a:rPr>
              <a:t>文库</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000" dirty="0" smtClean="0">
                <a:solidFill>
                  <a:srgbClr val="00B0F0"/>
                </a:solidFill>
                <a:latin typeface="黑体" panose="02010609060101010101" pitchFamily="49" charset="-122"/>
                <a:ea typeface="黑体" panose="02010609060101010101" pitchFamily="49" charset="-122"/>
                <a:hlinkClick r:id="rId5"/>
              </a:rPr>
              <a:t>https://wenku.baidu.com/view/8175afc3195f312b3169a57a.html?from=search</a:t>
            </a:r>
            <a:endParaRPr lang="en-US" altLang="zh-CN" sz="2000" dirty="0" smtClean="0">
              <a:solidFill>
                <a:srgbClr val="00B0F0"/>
              </a:solidFill>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博客园</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en-US" altLang="zh-CN" sz="2000" dirty="0" smtClean="0">
                <a:latin typeface="黑体" panose="02010609060101010101" pitchFamily="49" charset="-122"/>
                <a:ea typeface="黑体" panose="02010609060101010101" pitchFamily="49" charset="-122"/>
              </a:rPr>
              <a:t>https://www.cnblogs.com/shindo/p/5579191.html</a:t>
            </a:r>
          </a:p>
          <a:p>
            <a:pPr>
              <a:lnSpc>
                <a:spcPct val="150000"/>
              </a:lnSpc>
            </a:pP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92779" y="242264"/>
            <a:ext cx="5136482" cy="521970"/>
          </a:xfrm>
          <a:prstGeom prst="rect">
            <a:avLst/>
          </a:prstGeom>
          <a:noFill/>
        </p:spPr>
        <p:txBody>
          <a:bodyPr wrap="square" rtlCol="0">
            <a:spAutoFit/>
          </a:bodyPr>
          <a:lstStyle/>
          <a:p>
            <a:r>
              <a:rPr lang="en-US" altLang="zh-CN" sz="2800" dirty="0" smtClean="0">
                <a:latin typeface="黑体" panose="02010609060101010101" pitchFamily="49" charset="-122"/>
                <a:ea typeface="黑体" panose="02010609060101010101" pitchFamily="49" charset="-122"/>
              </a:rPr>
              <a:t>9</a:t>
            </a:r>
            <a:r>
              <a:rPr lang="zh-CN" altLang="en-US" sz="2800" dirty="0" smtClean="0">
                <a:latin typeface="黑体" panose="02010609060101010101" pitchFamily="49" charset="-122"/>
                <a:ea typeface="黑体" panose="02010609060101010101" pitchFamily="49" charset="-122"/>
              </a:rPr>
              <a:t>、小组分工及绩效</a:t>
            </a:r>
          </a:p>
        </p:txBody>
      </p:sp>
      <p:sp>
        <p:nvSpPr>
          <p:cNvPr id="48" name="文本框 5"/>
          <p:cNvSpPr txBox="1"/>
          <p:nvPr/>
        </p:nvSpPr>
        <p:spPr>
          <a:xfrm>
            <a:off x="1392555" y="1885950"/>
            <a:ext cx="9023350" cy="3322955"/>
          </a:xfrm>
          <a:prstGeom prst="rect">
            <a:avLst/>
          </a:prstGeom>
          <a:noFill/>
        </p:spPr>
        <p:txBody>
          <a:bodyPr wrap="square" rtlCol="0">
            <a:spAutoFit/>
          </a:bodyPr>
          <a:lstStyle/>
          <a:p>
            <a:pPr>
              <a:lnSpc>
                <a:spcPct val="150000"/>
              </a:lnSpc>
            </a:pPr>
            <a:r>
              <a:rPr lang="zh-CN" altLang="en-US" sz="2800" dirty="0" smtClean="0">
                <a:latin typeface="黑体" panose="02010609060101010101" pitchFamily="49" charset="-122"/>
                <a:ea typeface="黑体" panose="02010609060101010101" pitchFamily="49" charset="-122"/>
              </a:rPr>
              <a:t>胡泽宇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部分</a:t>
            </a:r>
            <a:r>
              <a:rPr lang="en-US" altLang="zh-CN" sz="2800" dirty="0" smtClean="0">
                <a:latin typeface="黑体" panose="02010609060101010101" pitchFamily="49" charset="-122"/>
                <a:ea typeface="黑体" panose="02010609060101010101" pitchFamily="49" charset="-122"/>
              </a:rPr>
              <a:t>PPT</a:t>
            </a:r>
            <a:r>
              <a:rPr lang="zh-CN" altLang="en-US" sz="2800" dirty="0" smtClean="0">
                <a:latin typeface="黑体" panose="02010609060101010101" pitchFamily="49" charset="-122"/>
                <a:ea typeface="黑体" panose="02010609060101010101" pitchFamily="49" charset="-122"/>
              </a:rPr>
              <a:t>制作 </a:t>
            </a:r>
            <a:r>
              <a:rPr lang="en-US" altLang="zh-CN" sz="2800" dirty="0" smtClean="0">
                <a:latin typeface="黑体" panose="02010609060101010101" pitchFamily="49" charset="-122"/>
                <a:ea typeface="黑体" panose="02010609060101010101" pitchFamily="49" charset="-122"/>
              </a:rPr>
              <a:t>8.6</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林  康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资料查找以及部分</a:t>
            </a:r>
            <a:r>
              <a:rPr lang="en-US" altLang="zh-CN" sz="2800" dirty="0" smtClean="0">
                <a:latin typeface="黑体" panose="02010609060101010101" pitchFamily="49" charset="-122"/>
                <a:ea typeface="黑体" panose="02010609060101010101" pitchFamily="49" charset="-122"/>
              </a:rPr>
              <a:t>PPT</a:t>
            </a:r>
            <a:r>
              <a:rPr lang="zh-CN" altLang="en-US" sz="2800" dirty="0" smtClean="0">
                <a:latin typeface="黑体" panose="02010609060101010101" pitchFamily="49" charset="-122"/>
                <a:ea typeface="黑体" panose="02010609060101010101" pitchFamily="49" charset="-122"/>
              </a:rPr>
              <a:t>制作 </a:t>
            </a:r>
            <a:r>
              <a:rPr lang="en-US" altLang="zh-CN" sz="2800" dirty="0" smtClean="0">
                <a:latin typeface="黑体" panose="02010609060101010101" pitchFamily="49" charset="-122"/>
                <a:ea typeface="黑体" panose="02010609060101010101" pitchFamily="49" charset="-122"/>
              </a:rPr>
              <a:t>8.7</a:t>
            </a:r>
            <a:endParaRPr lang="en-US" altLang="zh-CN" sz="2800" dirty="0" smtClean="0">
              <a:latin typeface="黑体" panose="02010609060101010101" pitchFamily="49" charset="-122"/>
              <a:ea typeface="黑体" panose="02010609060101010101" pitchFamily="49" charset="-122"/>
            </a:endParaRPr>
          </a:p>
          <a:p>
            <a:pPr>
              <a:lnSpc>
                <a:spcPct val="150000"/>
              </a:lnSpc>
            </a:pPr>
            <a:r>
              <a:rPr lang="zh-CN" altLang="en-US" sz="2800" dirty="0" smtClean="0">
                <a:latin typeface="黑体" panose="02010609060101010101" pitchFamily="49" charset="-122"/>
                <a:ea typeface="黑体" panose="02010609060101010101" pitchFamily="49" charset="-122"/>
              </a:rPr>
              <a:t>韩佳鑫</a:t>
            </a:r>
            <a:r>
              <a:rPr lang="en-US" altLang="zh-CN" sz="2800" dirty="0" smtClean="0">
                <a:latin typeface="黑体" panose="02010609060101010101" pitchFamily="49" charset="-122"/>
                <a:ea typeface="黑体" panose="02010609060101010101" pitchFamily="49" charset="-122"/>
              </a:rPr>
              <a:t> - PPT</a:t>
            </a:r>
            <a:r>
              <a:rPr lang="zh-CN" altLang="en-US" sz="2800" dirty="0" smtClean="0">
                <a:latin typeface="黑体" panose="02010609060101010101" pitchFamily="49" charset="-122"/>
                <a:ea typeface="黑体" panose="02010609060101010101" pitchFamily="49" charset="-122"/>
              </a:rPr>
              <a:t>修改</a:t>
            </a:r>
            <a:r>
              <a:rPr lang="zh-CN" altLang="zh-CN" sz="2800" dirty="0" smtClean="0">
                <a:latin typeface="黑体" panose="02010609060101010101" pitchFamily="49" charset="-122"/>
                <a:ea typeface="黑体" panose="02010609060101010101" pitchFamily="49" charset="-122"/>
              </a:rPr>
              <a:t>和审查</a:t>
            </a:r>
            <a:r>
              <a:rPr lang="zh-CN" altLang="en-US" sz="2800" dirty="0" smtClean="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8.8</a:t>
            </a:r>
          </a:p>
          <a:p>
            <a:pPr>
              <a:lnSpc>
                <a:spcPct val="150000"/>
              </a:lnSpc>
            </a:pPr>
            <a:r>
              <a:rPr lang="zh-CN" altLang="en-US" sz="2800" dirty="0" smtClean="0">
                <a:latin typeface="黑体" panose="02010609060101010101" pitchFamily="49" charset="-122"/>
                <a:ea typeface="黑体" panose="02010609060101010101" pitchFamily="49" charset="-122"/>
              </a:rPr>
              <a:t>金志超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sym typeface="+mn-ea"/>
              </a:rPr>
              <a:t>类</a:t>
            </a:r>
            <a:r>
              <a:rPr lang="zh-CN" altLang="en-US" sz="2800" dirty="0" smtClean="0">
                <a:latin typeface="黑体" panose="02010609060101010101" pitchFamily="49" charset="-122"/>
                <a:ea typeface="黑体" panose="02010609060101010101" pitchFamily="49" charset="-122"/>
                <a:sym typeface="+mn-ea"/>
              </a:rPr>
              <a:t>图绘制、</a:t>
            </a:r>
            <a:r>
              <a:rPr lang="zh-CN" altLang="en-US" sz="2800" dirty="0" smtClean="0">
                <a:latin typeface="黑体" panose="02010609060101010101" pitchFamily="49" charset="-122"/>
                <a:ea typeface="黑体" panose="02010609060101010101" pitchFamily="49" charset="-122"/>
              </a:rPr>
              <a:t>构件图、部署图绘制 </a:t>
            </a:r>
            <a:r>
              <a:rPr lang="en-US" altLang="zh-CN" sz="2800" dirty="0" smtClean="0">
                <a:latin typeface="黑体" panose="02010609060101010101" pitchFamily="49" charset="-122"/>
                <a:ea typeface="黑体" panose="02010609060101010101" pitchFamily="49" charset="-122"/>
              </a:rPr>
              <a:t>8.9</a:t>
            </a:r>
          </a:p>
          <a:p>
            <a:pPr>
              <a:lnSpc>
                <a:spcPct val="150000"/>
              </a:lnSpc>
            </a:pPr>
            <a:r>
              <a:rPr lang="zh-CN" altLang="en-US" sz="2800" dirty="0" smtClean="0">
                <a:latin typeface="黑体" panose="02010609060101010101" pitchFamily="49" charset="-122"/>
                <a:ea typeface="黑体" panose="02010609060101010101" pitchFamily="49" charset="-122"/>
              </a:rPr>
              <a:t>葛鑫志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sym typeface="+mn-ea"/>
              </a:rPr>
              <a:t>用例图、</a:t>
            </a:r>
            <a:r>
              <a:rPr lang="zh-CN" altLang="en-US" sz="2800" dirty="0" smtClean="0">
                <a:latin typeface="黑体" panose="02010609060101010101" pitchFamily="49" charset="-122"/>
                <a:ea typeface="黑体" panose="02010609060101010101" pitchFamily="49" charset="-122"/>
              </a:rPr>
              <a:t>状态图、协作图、顺序图绘制 </a:t>
            </a:r>
            <a:r>
              <a:rPr lang="en-US" altLang="zh-CN" sz="2800" dirty="0" smtClean="0">
                <a:latin typeface="黑体" panose="02010609060101010101" pitchFamily="49" charset="-122"/>
                <a:ea typeface="黑体" panose="02010609060101010101" pitchFamily="49" charset="-122"/>
              </a:rPr>
              <a:t>9.0</a:t>
            </a:r>
          </a:p>
        </p:txBody>
      </p:sp>
    </p:spTree>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01982" y="2405932"/>
              <a:ext cx="2017486" cy="1323439"/>
            </a:xfrm>
            <a:prstGeom prst="rect">
              <a:avLst/>
            </a:prstGeom>
            <a:noFill/>
          </p:spPr>
          <p:txBody>
            <a:bodyPr wrap="square" rtlCol="0">
              <a:spAutoFit/>
            </a:bodyPr>
            <a:lstStyle/>
            <a:p>
              <a:r>
                <a:rPr lang="en-US" altLang="zh-CN" sz="8000" dirty="0" smtClean="0">
                  <a:solidFill>
                    <a:schemeClr val="bg1"/>
                  </a:solidFill>
                  <a:latin typeface="Agency FB" panose="020B0503020202020204" pitchFamily="34" charset="0"/>
                </a:rPr>
                <a:t>2017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17791" y="3729370"/>
              <a:ext cx="3336615" cy="1015663"/>
            </a:xfrm>
            <a:prstGeom prst="rect">
              <a:avLst/>
            </a:prstGeom>
            <a:noFill/>
          </p:spPr>
          <p:txBody>
            <a:bodyPr wrap="square" rtlCol="0">
              <a:spAutoFit/>
            </a:bodyPr>
            <a:lstStyle/>
            <a:p>
              <a:r>
                <a:rPr lang="zh-CN" altLang="en-US" sz="6000" dirty="0" smtClean="0">
                  <a:solidFill>
                    <a:schemeClr val="bg1"/>
                  </a:solidFill>
                  <a:latin typeface="黑体" panose="02010609060101010101" pitchFamily="49" charset="-122"/>
                  <a:ea typeface="黑体" panose="02010609060101010101" pitchFamily="49" charset="-122"/>
                </a:rPr>
                <a:t>感谢欣赏</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childTnLst>
                          </p:cTn>
                        </p:par>
                        <p:par>
                          <p:cTn id="8" fill="hold">
                            <p:stCondLst>
                              <p:cond delay="1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800" fill="hold"/>
                                        <p:tgtEl>
                                          <p:spTgt spid="4"/>
                                        </p:tgtEl>
                                        <p:attrNameLst>
                                          <p:attrName>ppt_w</p:attrName>
                                        </p:attrNameLst>
                                      </p:cBhvr>
                                      <p:tavLst>
                                        <p:tav tm="0">
                                          <p:val>
                                            <p:fltVal val="0"/>
                                          </p:val>
                                        </p:tav>
                                        <p:tav tm="100000">
                                          <p:val>
                                            <p:strVal val="#ppt_w"/>
                                          </p:val>
                                        </p:tav>
                                      </p:tavLst>
                                    </p:anim>
                                    <p:anim calcmode="lin" valueType="num">
                                      <p:cBhvr>
                                        <p:cTn id="12" dur="800" fill="hold"/>
                                        <p:tgtEl>
                                          <p:spTgt spid="4"/>
                                        </p:tgtEl>
                                        <p:attrNameLst>
                                          <p:attrName>ppt_h</p:attrName>
                                        </p:attrNameLst>
                                      </p:cBhvr>
                                      <p:tavLst>
                                        <p:tav tm="0">
                                          <p:val>
                                            <p:fltVal val="0"/>
                                          </p:val>
                                        </p:tav>
                                        <p:tav tm="100000">
                                          <p:val>
                                            <p:strVal val="#ppt_h"/>
                                          </p:val>
                                        </p:tav>
                                      </p:tavLst>
                                    </p:anim>
                                    <p:anim calcmode="lin" valueType="num">
                                      <p:cBhvr>
                                        <p:cTn id="13" dur="800" fill="hold"/>
                                        <p:tgtEl>
                                          <p:spTgt spid="4"/>
                                        </p:tgtEl>
                                        <p:attrNameLst>
                                          <p:attrName>style.rotation</p:attrName>
                                        </p:attrNameLst>
                                      </p:cBhvr>
                                      <p:tavLst>
                                        <p:tav tm="0">
                                          <p:val>
                                            <p:fltVal val="360"/>
                                          </p:val>
                                        </p:tav>
                                        <p:tav tm="100000">
                                          <p:val>
                                            <p:fltVal val="0"/>
                                          </p:val>
                                        </p:tav>
                                      </p:tavLst>
                                    </p:anim>
                                    <p:animEffect transition="in" filter="fade">
                                      <p:cBhvr>
                                        <p:cTn id="14" dur="800"/>
                                        <p:tgtEl>
                                          <p:spTgt spid="4"/>
                                        </p:tgtEl>
                                      </p:cBhvr>
                                    </p:animEffect>
                                  </p:childTnLst>
                                </p:cTn>
                              </p:par>
                            </p:childTnLst>
                          </p:cTn>
                        </p:par>
                        <p:par>
                          <p:cTn id="15" fill="hold">
                            <p:stCondLst>
                              <p:cond delay="2500"/>
                            </p:stCondLst>
                            <p:childTnLst>
                              <p:par>
                                <p:cTn id="16" presetID="49" presetClass="entr" presetSubtype="0"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800" fill="hold"/>
                                        <p:tgtEl>
                                          <p:spTgt spid="17"/>
                                        </p:tgtEl>
                                        <p:attrNameLst>
                                          <p:attrName>ppt_w</p:attrName>
                                        </p:attrNameLst>
                                      </p:cBhvr>
                                      <p:tavLst>
                                        <p:tav tm="0">
                                          <p:val>
                                            <p:fltVal val="0"/>
                                          </p:val>
                                        </p:tav>
                                        <p:tav tm="100000">
                                          <p:val>
                                            <p:strVal val="#ppt_w"/>
                                          </p:val>
                                        </p:tav>
                                      </p:tavLst>
                                    </p:anim>
                                    <p:anim calcmode="lin" valueType="num">
                                      <p:cBhvr>
                                        <p:cTn id="19" dur="800" fill="hold"/>
                                        <p:tgtEl>
                                          <p:spTgt spid="17"/>
                                        </p:tgtEl>
                                        <p:attrNameLst>
                                          <p:attrName>ppt_h</p:attrName>
                                        </p:attrNameLst>
                                      </p:cBhvr>
                                      <p:tavLst>
                                        <p:tav tm="0">
                                          <p:val>
                                            <p:fltVal val="0"/>
                                          </p:val>
                                        </p:tav>
                                        <p:tav tm="100000">
                                          <p:val>
                                            <p:strVal val="#ppt_h"/>
                                          </p:val>
                                        </p:tav>
                                      </p:tavLst>
                                    </p:anim>
                                    <p:anim calcmode="lin" valueType="num">
                                      <p:cBhvr>
                                        <p:cTn id="20" dur="800" fill="hold"/>
                                        <p:tgtEl>
                                          <p:spTgt spid="17"/>
                                        </p:tgtEl>
                                        <p:attrNameLst>
                                          <p:attrName>style.rotation</p:attrName>
                                        </p:attrNameLst>
                                      </p:cBhvr>
                                      <p:tavLst>
                                        <p:tav tm="0">
                                          <p:val>
                                            <p:fltVal val="360"/>
                                          </p:val>
                                        </p:tav>
                                        <p:tav tm="100000">
                                          <p:val>
                                            <p:fltVal val="0"/>
                                          </p:val>
                                        </p:tav>
                                      </p:tavLst>
                                    </p:anim>
                                    <p:animEffect transition="in" filter="fade">
                                      <p:cBhvr>
                                        <p:cTn id="21" dur="800"/>
                                        <p:tgtEl>
                                          <p:spTgt spid="1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800" fill="hold"/>
                                        <p:tgtEl>
                                          <p:spTgt spid="18"/>
                                        </p:tgtEl>
                                        <p:attrNameLst>
                                          <p:attrName>ppt_w</p:attrName>
                                        </p:attrNameLst>
                                      </p:cBhvr>
                                      <p:tavLst>
                                        <p:tav tm="0">
                                          <p:val>
                                            <p:fltVal val="0"/>
                                          </p:val>
                                        </p:tav>
                                        <p:tav tm="100000">
                                          <p:val>
                                            <p:strVal val="#ppt_w"/>
                                          </p:val>
                                        </p:tav>
                                      </p:tavLst>
                                    </p:anim>
                                    <p:anim calcmode="lin" valueType="num">
                                      <p:cBhvr>
                                        <p:cTn id="25" dur="800" fill="hold"/>
                                        <p:tgtEl>
                                          <p:spTgt spid="18"/>
                                        </p:tgtEl>
                                        <p:attrNameLst>
                                          <p:attrName>ppt_h</p:attrName>
                                        </p:attrNameLst>
                                      </p:cBhvr>
                                      <p:tavLst>
                                        <p:tav tm="0">
                                          <p:val>
                                            <p:fltVal val="0"/>
                                          </p:val>
                                        </p:tav>
                                        <p:tav tm="100000">
                                          <p:val>
                                            <p:strVal val="#ppt_h"/>
                                          </p:val>
                                        </p:tav>
                                      </p:tavLst>
                                    </p:anim>
                                    <p:anim calcmode="lin" valueType="num">
                                      <p:cBhvr>
                                        <p:cTn id="26" dur="800" fill="hold"/>
                                        <p:tgtEl>
                                          <p:spTgt spid="18"/>
                                        </p:tgtEl>
                                        <p:attrNameLst>
                                          <p:attrName>style.rotation</p:attrName>
                                        </p:attrNameLst>
                                      </p:cBhvr>
                                      <p:tavLst>
                                        <p:tav tm="0">
                                          <p:val>
                                            <p:fltVal val="360"/>
                                          </p:val>
                                        </p:tav>
                                        <p:tav tm="100000">
                                          <p:val>
                                            <p:fltVal val="0"/>
                                          </p:val>
                                        </p:tav>
                                      </p:tavLst>
                                    </p:anim>
                                    <p:animEffect transition="in" filter="fade">
                                      <p:cBhvr>
                                        <p:cTn id="27" dur="8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800" fill="hold"/>
                                        <p:tgtEl>
                                          <p:spTgt spid="19"/>
                                        </p:tgtEl>
                                        <p:attrNameLst>
                                          <p:attrName>ppt_w</p:attrName>
                                        </p:attrNameLst>
                                      </p:cBhvr>
                                      <p:tavLst>
                                        <p:tav tm="0">
                                          <p:val>
                                            <p:fltVal val="0"/>
                                          </p:val>
                                        </p:tav>
                                        <p:tav tm="100000">
                                          <p:val>
                                            <p:strVal val="#ppt_w"/>
                                          </p:val>
                                        </p:tav>
                                      </p:tavLst>
                                    </p:anim>
                                    <p:anim calcmode="lin" valueType="num">
                                      <p:cBhvr>
                                        <p:cTn id="31" dur="800" fill="hold"/>
                                        <p:tgtEl>
                                          <p:spTgt spid="19"/>
                                        </p:tgtEl>
                                        <p:attrNameLst>
                                          <p:attrName>ppt_h</p:attrName>
                                        </p:attrNameLst>
                                      </p:cBhvr>
                                      <p:tavLst>
                                        <p:tav tm="0">
                                          <p:val>
                                            <p:fltVal val="0"/>
                                          </p:val>
                                        </p:tav>
                                        <p:tav tm="100000">
                                          <p:val>
                                            <p:strVal val="#ppt_h"/>
                                          </p:val>
                                        </p:tav>
                                      </p:tavLst>
                                    </p:anim>
                                    <p:anim calcmode="lin" valueType="num">
                                      <p:cBhvr>
                                        <p:cTn id="32" dur="800" fill="hold"/>
                                        <p:tgtEl>
                                          <p:spTgt spid="19"/>
                                        </p:tgtEl>
                                        <p:attrNameLst>
                                          <p:attrName>style.rotation</p:attrName>
                                        </p:attrNameLst>
                                      </p:cBhvr>
                                      <p:tavLst>
                                        <p:tav tm="0">
                                          <p:val>
                                            <p:fltVal val="360"/>
                                          </p:val>
                                        </p:tav>
                                        <p:tav tm="100000">
                                          <p:val>
                                            <p:fltVal val="0"/>
                                          </p:val>
                                        </p:tav>
                                      </p:tavLst>
                                    </p:anim>
                                    <p:animEffect transition="in" filter="fade">
                                      <p:cBhvr>
                                        <p:cTn id="33" dur="8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800" fill="hold"/>
                                        <p:tgtEl>
                                          <p:spTgt spid="20"/>
                                        </p:tgtEl>
                                        <p:attrNameLst>
                                          <p:attrName>ppt_w</p:attrName>
                                        </p:attrNameLst>
                                      </p:cBhvr>
                                      <p:tavLst>
                                        <p:tav tm="0">
                                          <p:val>
                                            <p:fltVal val="0"/>
                                          </p:val>
                                        </p:tav>
                                        <p:tav tm="100000">
                                          <p:val>
                                            <p:strVal val="#ppt_w"/>
                                          </p:val>
                                        </p:tav>
                                      </p:tavLst>
                                    </p:anim>
                                    <p:anim calcmode="lin" valueType="num">
                                      <p:cBhvr>
                                        <p:cTn id="37" dur="800" fill="hold"/>
                                        <p:tgtEl>
                                          <p:spTgt spid="20"/>
                                        </p:tgtEl>
                                        <p:attrNameLst>
                                          <p:attrName>ppt_h</p:attrName>
                                        </p:attrNameLst>
                                      </p:cBhvr>
                                      <p:tavLst>
                                        <p:tav tm="0">
                                          <p:val>
                                            <p:fltVal val="0"/>
                                          </p:val>
                                        </p:tav>
                                        <p:tav tm="100000">
                                          <p:val>
                                            <p:strVal val="#ppt_h"/>
                                          </p:val>
                                        </p:tav>
                                      </p:tavLst>
                                    </p:anim>
                                    <p:anim calcmode="lin" valueType="num">
                                      <p:cBhvr>
                                        <p:cTn id="38" dur="800" fill="hold"/>
                                        <p:tgtEl>
                                          <p:spTgt spid="20"/>
                                        </p:tgtEl>
                                        <p:attrNameLst>
                                          <p:attrName>style.rotation</p:attrName>
                                        </p:attrNameLst>
                                      </p:cBhvr>
                                      <p:tavLst>
                                        <p:tav tm="0">
                                          <p:val>
                                            <p:fltVal val="360"/>
                                          </p:val>
                                        </p:tav>
                                        <p:tav tm="100000">
                                          <p:val>
                                            <p:fltVal val="0"/>
                                          </p:val>
                                        </p:tav>
                                      </p:tavLst>
                                    </p:anim>
                                    <p:animEffect transition="in" filter="fade">
                                      <p:cBhvr>
                                        <p:cTn id="39" dur="800"/>
                                        <p:tgtEl>
                                          <p:spTgt spid="20"/>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800" fill="hold"/>
                                        <p:tgtEl>
                                          <p:spTgt spid="14"/>
                                        </p:tgtEl>
                                        <p:attrNameLst>
                                          <p:attrName>ppt_w</p:attrName>
                                        </p:attrNameLst>
                                      </p:cBhvr>
                                      <p:tavLst>
                                        <p:tav tm="0">
                                          <p:val>
                                            <p:fltVal val="0"/>
                                          </p:val>
                                        </p:tav>
                                        <p:tav tm="100000">
                                          <p:val>
                                            <p:strVal val="#ppt_w"/>
                                          </p:val>
                                        </p:tav>
                                      </p:tavLst>
                                    </p:anim>
                                    <p:anim calcmode="lin" valueType="num">
                                      <p:cBhvr>
                                        <p:cTn id="43" dur="800" fill="hold"/>
                                        <p:tgtEl>
                                          <p:spTgt spid="14"/>
                                        </p:tgtEl>
                                        <p:attrNameLst>
                                          <p:attrName>ppt_h</p:attrName>
                                        </p:attrNameLst>
                                      </p:cBhvr>
                                      <p:tavLst>
                                        <p:tav tm="0">
                                          <p:val>
                                            <p:fltVal val="0"/>
                                          </p:val>
                                        </p:tav>
                                        <p:tav tm="100000">
                                          <p:val>
                                            <p:strVal val="#ppt_h"/>
                                          </p:val>
                                        </p:tav>
                                      </p:tavLst>
                                    </p:anim>
                                    <p:anim calcmode="lin" valueType="num">
                                      <p:cBhvr>
                                        <p:cTn id="44" dur="800" fill="hold"/>
                                        <p:tgtEl>
                                          <p:spTgt spid="14"/>
                                        </p:tgtEl>
                                        <p:attrNameLst>
                                          <p:attrName>style.rotation</p:attrName>
                                        </p:attrNameLst>
                                      </p:cBhvr>
                                      <p:tavLst>
                                        <p:tav tm="0">
                                          <p:val>
                                            <p:fltVal val="360"/>
                                          </p:val>
                                        </p:tav>
                                        <p:tav tm="100000">
                                          <p:val>
                                            <p:fltVal val="0"/>
                                          </p:val>
                                        </p:tav>
                                      </p:tavLst>
                                    </p:anim>
                                    <p:animEffect transition="in" filter="fade">
                                      <p:cBhvr>
                                        <p:cTn id="45"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7"/>
          <p:cNvGrpSpPr/>
          <p:nvPr/>
        </p:nvGrpSpPr>
        <p:grpSpPr>
          <a:xfrm>
            <a:off x="949663" y="454844"/>
            <a:ext cx="3933646" cy="879895"/>
            <a:chOff x="914152" y="570254"/>
            <a:chExt cx="3933646" cy="879895"/>
          </a:xfrm>
        </p:grpSpPr>
        <p:sp>
          <p:nvSpPr>
            <p:cNvPr id="5" name="矩形 4"/>
            <p:cNvSpPr/>
            <p:nvPr/>
          </p:nvSpPr>
          <p:spPr>
            <a:xfrm>
              <a:off x="914152" y="570254"/>
              <a:ext cx="3933646" cy="8798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a:t>
              </a:r>
              <a:r>
                <a:rPr lang="zh-CN" altLang="en-US" dirty="0" smtClean="0"/>
                <a:t>例图</a:t>
              </a:r>
              <a:r>
                <a:rPr lang="zh-CN" altLang="en-US" dirty="0" smtClean="0"/>
                <a:t>工具栏</a:t>
              </a:r>
              <a:endParaRPr lang="zh-CN" altLang="en-US" dirty="0"/>
            </a:p>
          </p:txBody>
        </p:sp>
        <p:sp>
          <p:nvSpPr>
            <p:cNvPr id="6" name="等腰三角形 5"/>
            <p:cNvSpPr/>
            <p:nvPr/>
          </p:nvSpPr>
          <p:spPr>
            <a:xfrm>
              <a:off x="947828" y="1188954"/>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4470975" y="588013"/>
              <a:ext cx="343148" cy="240474"/>
            </a:xfrm>
            <a:prstGeom prst="triangle">
              <a:avLst>
                <a:gd name="adj" fmla="val 0"/>
              </a:avLst>
            </a:prstGeom>
            <a:solidFill>
              <a:schemeClr val="bg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Picture 2"/>
          <p:cNvPicPr>
            <a:picLocks noChangeAspect="1" noChangeArrowheads="1"/>
          </p:cNvPicPr>
          <p:nvPr/>
        </p:nvPicPr>
        <p:blipFill>
          <a:blip r:embed="rId2"/>
          <a:srcRect/>
          <a:stretch>
            <a:fillRect/>
          </a:stretch>
        </p:blipFill>
        <p:spPr bwMode="auto">
          <a:xfrm>
            <a:off x="4495799" y="1671638"/>
            <a:ext cx="771525" cy="3875160"/>
          </a:xfrm>
          <a:prstGeom prst="rect">
            <a:avLst/>
          </a:prstGeom>
          <a:noFill/>
          <a:ln w="9525">
            <a:noFill/>
            <a:miter lim="800000"/>
            <a:headEnd/>
            <a:tailEnd/>
          </a:ln>
          <a:effectLst/>
        </p:spPr>
      </p:pic>
      <p:cxnSp>
        <p:nvCxnSpPr>
          <p:cNvPr id="9" name="直接箭头连接符 8"/>
          <p:cNvCxnSpPr/>
          <p:nvPr/>
        </p:nvCxnSpPr>
        <p:spPr>
          <a:xfrm rot="10800000" flipV="1">
            <a:off x="4933950" y="2133600"/>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381750" y="1962150"/>
            <a:ext cx="2524125" cy="369332"/>
          </a:xfrm>
          <a:prstGeom prst="rect">
            <a:avLst/>
          </a:prstGeom>
          <a:noFill/>
        </p:spPr>
        <p:txBody>
          <a:bodyPr wrap="square" rtlCol="0">
            <a:spAutoFit/>
          </a:bodyPr>
          <a:lstStyle/>
          <a:p>
            <a:r>
              <a:rPr lang="en-US" altLang="zh-CN" dirty="0" smtClean="0"/>
              <a:t>Text Box   </a:t>
            </a:r>
            <a:r>
              <a:rPr lang="zh-CN" altLang="en-US" dirty="0" smtClean="0"/>
              <a:t>插入文本框</a:t>
            </a:r>
            <a:endParaRPr lang="zh-CN" altLang="en-US" dirty="0"/>
          </a:p>
        </p:txBody>
      </p:sp>
      <p:cxnSp>
        <p:nvCxnSpPr>
          <p:cNvPr id="11" name="直接箭头连接符 10"/>
          <p:cNvCxnSpPr/>
          <p:nvPr/>
        </p:nvCxnSpPr>
        <p:spPr>
          <a:xfrm rot="10800000" flipV="1">
            <a:off x="4933950" y="2514600"/>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6381750" y="2343150"/>
            <a:ext cx="2524125" cy="369332"/>
          </a:xfrm>
          <a:prstGeom prst="rect">
            <a:avLst/>
          </a:prstGeom>
          <a:noFill/>
        </p:spPr>
        <p:txBody>
          <a:bodyPr wrap="square" rtlCol="0">
            <a:spAutoFit/>
          </a:bodyPr>
          <a:lstStyle/>
          <a:p>
            <a:r>
              <a:rPr lang="en-US" altLang="zh-CN" dirty="0" smtClean="0"/>
              <a:t>Note  </a:t>
            </a:r>
            <a:r>
              <a:rPr lang="zh-CN" altLang="en-US" dirty="0" smtClean="0"/>
              <a:t>插入笔记</a:t>
            </a:r>
            <a:endParaRPr lang="zh-CN" altLang="en-US" dirty="0"/>
          </a:p>
        </p:txBody>
      </p:sp>
      <p:cxnSp>
        <p:nvCxnSpPr>
          <p:cNvPr id="13" name="直接箭头连接符 12"/>
          <p:cNvCxnSpPr/>
          <p:nvPr/>
        </p:nvCxnSpPr>
        <p:spPr>
          <a:xfrm rot="10800000" flipV="1">
            <a:off x="4905375" y="2914650"/>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353175" y="2743200"/>
            <a:ext cx="2524125" cy="646331"/>
          </a:xfrm>
          <a:prstGeom prst="rect">
            <a:avLst/>
          </a:prstGeom>
          <a:noFill/>
        </p:spPr>
        <p:txBody>
          <a:bodyPr wrap="square" rtlCol="0">
            <a:spAutoFit/>
          </a:bodyPr>
          <a:lstStyle/>
          <a:p>
            <a:r>
              <a:rPr lang="en-US" altLang="zh-CN" dirty="0" smtClean="0"/>
              <a:t>anchor note to item   </a:t>
            </a:r>
            <a:r>
              <a:rPr lang="zh-CN" altLang="en-US" dirty="0" smtClean="0"/>
              <a:t>项目的标注</a:t>
            </a:r>
            <a:endParaRPr lang="zh-CN" altLang="en-US" dirty="0"/>
          </a:p>
        </p:txBody>
      </p:sp>
      <p:cxnSp>
        <p:nvCxnSpPr>
          <p:cNvPr id="15" name="直接箭头连接符 14"/>
          <p:cNvCxnSpPr/>
          <p:nvPr/>
        </p:nvCxnSpPr>
        <p:spPr>
          <a:xfrm flipV="1">
            <a:off x="3133725" y="3352800"/>
            <a:ext cx="1457325"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400175" y="3276600"/>
            <a:ext cx="2524125" cy="369332"/>
          </a:xfrm>
          <a:prstGeom prst="rect">
            <a:avLst/>
          </a:prstGeom>
          <a:noFill/>
        </p:spPr>
        <p:txBody>
          <a:bodyPr wrap="square" rtlCol="0">
            <a:spAutoFit/>
          </a:bodyPr>
          <a:lstStyle/>
          <a:p>
            <a:r>
              <a:rPr lang="en-US" altLang="zh-CN" dirty="0" smtClean="0"/>
              <a:t>Package  </a:t>
            </a:r>
            <a:r>
              <a:rPr lang="zh-CN" altLang="en-US" dirty="0" smtClean="0"/>
              <a:t>包</a:t>
            </a:r>
            <a:endParaRPr lang="zh-CN" altLang="en-US" dirty="0"/>
          </a:p>
        </p:txBody>
      </p:sp>
      <p:cxnSp>
        <p:nvCxnSpPr>
          <p:cNvPr id="17" name="直接箭头连接符 16"/>
          <p:cNvCxnSpPr/>
          <p:nvPr/>
        </p:nvCxnSpPr>
        <p:spPr>
          <a:xfrm rot="10800000" flipV="1">
            <a:off x="4943475" y="3648075"/>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353175" y="3429000"/>
            <a:ext cx="2524125" cy="369332"/>
          </a:xfrm>
          <a:prstGeom prst="rect">
            <a:avLst/>
          </a:prstGeom>
          <a:noFill/>
        </p:spPr>
        <p:txBody>
          <a:bodyPr wrap="square" rtlCol="0">
            <a:spAutoFit/>
          </a:bodyPr>
          <a:lstStyle/>
          <a:p>
            <a:r>
              <a:rPr lang="en-US" altLang="zh-CN" dirty="0" smtClean="0"/>
              <a:t>Use case </a:t>
            </a:r>
            <a:r>
              <a:rPr lang="zh-CN" altLang="en-US" dirty="0" smtClean="0"/>
              <a:t>用例</a:t>
            </a:r>
            <a:endParaRPr lang="zh-CN" altLang="en-US" dirty="0"/>
          </a:p>
        </p:txBody>
      </p:sp>
      <p:cxnSp>
        <p:nvCxnSpPr>
          <p:cNvPr id="19" name="直接箭头连接符 18"/>
          <p:cNvCxnSpPr/>
          <p:nvPr/>
        </p:nvCxnSpPr>
        <p:spPr>
          <a:xfrm flipV="1">
            <a:off x="3219450" y="4076700"/>
            <a:ext cx="1457325"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476375" y="3933825"/>
            <a:ext cx="2524125" cy="369332"/>
          </a:xfrm>
          <a:prstGeom prst="rect">
            <a:avLst/>
          </a:prstGeom>
          <a:noFill/>
        </p:spPr>
        <p:txBody>
          <a:bodyPr wrap="square" rtlCol="0">
            <a:spAutoFit/>
          </a:bodyPr>
          <a:lstStyle/>
          <a:p>
            <a:r>
              <a:rPr lang="en-US" altLang="zh-CN" dirty="0" smtClean="0"/>
              <a:t>actor  </a:t>
            </a:r>
            <a:r>
              <a:rPr lang="zh-CN" altLang="en-US" dirty="0" smtClean="0"/>
              <a:t>参与者</a:t>
            </a:r>
            <a:endParaRPr lang="zh-CN" altLang="en-US" dirty="0"/>
          </a:p>
        </p:txBody>
      </p:sp>
      <p:cxnSp>
        <p:nvCxnSpPr>
          <p:cNvPr id="21" name="直接箭头连接符 20"/>
          <p:cNvCxnSpPr/>
          <p:nvPr/>
        </p:nvCxnSpPr>
        <p:spPr>
          <a:xfrm rot="10800000" flipV="1">
            <a:off x="4895850" y="4343400"/>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305550" y="4124325"/>
            <a:ext cx="3924300" cy="369332"/>
          </a:xfrm>
          <a:prstGeom prst="rect">
            <a:avLst/>
          </a:prstGeom>
          <a:noFill/>
        </p:spPr>
        <p:txBody>
          <a:bodyPr wrap="square" rtlCol="0">
            <a:spAutoFit/>
          </a:bodyPr>
          <a:lstStyle/>
          <a:p>
            <a:r>
              <a:rPr lang="en-US" altLang="zh-CN" dirty="0" smtClean="0"/>
              <a:t>unidirectional association  </a:t>
            </a:r>
            <a:r>
              <a:rPr lang="zh-CN" altLang="en-US" dirty="0" smtClean="0"/>
              <a:t>单向关联</a:t>
            </a:r>
            <a:endParaRPr lang="zh-CN" altLang="en-US" dirty="0"/>
          </a:p>
        </p:txBody>
      </p:sp>
      <p:sp>
        <p:nvSpPr>
          <p:cNvPr id="23" name="TextBox 22"/>
          <p:cNvSpPr txBox="1"/>
          <p:nvPr/>
        </p:nvSpPr>
        <p:spPr>
          <a:xfrm>
            <a:off x="6391275" y="4581525"/>
            <a:ext cx="3514725" cy="646331"/>
          </a:xfrm>
          <a:prstGeom prst="rect">
            <a:avLst/>
          </a:prstGeom>
          <a:noFill/>
        </p:spPr>
        <p:txBody>
          <a:bodyPr wrap="square" rtlCol="0">
            <a:spAutoFit/>
          </a:bodyPr>
          <a:lstStyle/>
          <a:p>
            <a:r>
              <a:rPr lang="en-US" altLang="zh-CN" dirty="0" smtClean="0"/>
              <a:t>dependency or instantiates</a:t>
            </a:r>
            <a:r>
              <a:rPr lang="zh-CN" altLang="en-US" dirty="0" smtClean="0"/>
              <a:t>插入或实例化</a:t>
            </a:r>
            <a:endParaRPr lang="zh-CN" altLang="en-US" dirty="0"/>
          </a:p>
        </p:txBody>
      </p:sp>
      <p:cxnSp>
        <p:nvCxnSpPr>
          <p:cNvPr id="24" name="直接箭头连接符 23"/>
          <p:cNvCxnSpPr/>
          <p:nvPr/>
        </p:nvCxnSpPr>
        <p:spPr>
          <a:xfrm rot="10800000" flipV="1">
            <a:off x="5038725" y="4867275"/>
            <a:ext cx="127635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333500" y="5172075"/>
            <a:ext cx="2314575" cy="369332"/>
          </a:xfrm>
          <a:prstGeom prst="rect">
            <a:avLst/>
          </a:prstGeom>
          <a:noFill/>
        </p:spPr>
        <p:txBody>
          <a:bodyPr wrap="square" rtlCol="0">
            <a:spAutoFit/>
          </a:bodyPr>
          <a:lstStyle/>
          <a:p>
            <a:r>
              <a:rPr lang="en-US" altLang="zh-CN" dirty="0" smtClean="0"/>
              <a:t>Generalization </a:t>
            </a:r>
            <a:r>
              <a:rPr lang="zh-CN" altLang="en-US" dirty="0" smtClean="0"/>
              <a:t>泛化</a:t>
            </a:r>
            <a:endParaRPr lang="zh-CN" altLang="en-US" dirty="0"/>
          </a:p>
        </p:txBody>
      </p:sp>
      <p:cxnSp>
        <p:nvCxnSpPr>
          <p:cNvPr id="26" name="直接箭头连接符 25"/>
          <p:cNvCxnSpPr/>
          <p:nvPr/>
        </p:nvCxnSpPr>
        <p:spPr>
          <a:xfrm flipV="1">
            <a:off x="3276600" y="5305425"/>
            <a:ext cx="1457325"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50741" y="1775270"/>
            <a:ext cx="2681899" cy="939744"/>
          </a:xfrm>
          <a:prstGeom prst="rect">
            <a:avLst/>
          </a:prstGeom>
          <a:noFill/>
        </p:spPr>
        <p:txBody>
          <a:bodyPr wrap="square" rtlCol="0">
            <a:spAutoFit/>
          </a:bodyPr>
          <a:lstStyle>
            <a:defPPr>
              <a:defRPr lang="zh-CN"/>
            </a:defPPr>
            <a:lvl1pPr algn="ctr">
              <a:lnSpc>
                <a:spcPts val="2300"/>
              </a:lnSpc>
              <a:defRPr sz="1200"/>
            </a:lvl1pPr>
          </a:lstStyle>
          <a:p>
            <a:r>
              <a:rPr lang="zh-CN" altLang="en-US" dirty="0"/>
              <a:t>表示与您的应用程序或系统进行交互的用户、组织或外部系统。用一个小人表示。</a:t>
            </a:r>
            <a:endParaRPr lang="en-US" altLang="zh-CN" dirty="0"/>
          </a:p>
        </p:txBody>
      </p:sp>
      <p:sp>
        <p:nvSpPr>
          <p:cNvPr id="10" name="文本框 9"/>
          <p:cNvSpPr txBox="1"/>
          <p:nvPr/>
        </p:nvSpPr>
        <p:spPr>
          <a:xfrm>
            <a:off x="926493" y="1367227"/>
            <a:ext cx="1937459" cy="369332"/>
          </a:xfrm>
          <a:prstGeom prst="rect">
            <a:avLst/>
          </a:prstGeom>
          <a:noFill/>
        </p:spPr>
        <p:txBody>
          <a:bodyPr wrap="square" rtlCol="0">
            <a:spAutoFit/>
          </a:bodyPr>
          <a:lstStyle>
            <a:defPPr>
              <a:defRPr lang="zh-CN"/>
            </a:defPPr>
          </a:lstStyle>
          <a:p>
            <a:r>
              <a:rPr lang="zh-CN" altLang="en-US" b="1" dirty="0"/>
              <a:t>参与者</a:t>
            </a:r>
            <a:r>
              <a:rPr lang="en-US" altLang="zh-CN" b="1" dirty="0"/>
              <a:t>(Actor)</a:t>
            </a:r>
            <a:endParaRPr lang="zh-CN" altLang="en-US" dirty="0"/>
          </a:p>
        </p:txBody>
      </p:sp>
      <p:cxnSp>
        <p:nvCxnSpPr>
          <p:cNvPr id="12" name="直接连接符 11"/>
          <p:cNvCxnSpPr/>
          <p:nvPr/>
        </p:nvCxnSpPr>
        <p:spPr>
          <a:xfrm>
            <a:off x="3288536" y="1845189"/>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50118" y="1775270"/>
            <a:ext cx="2681899" cy="644792"/>
          </a:xfrm>
          <a:prstGeom prst="rect">
            <a:avLst/>
          </a:prstGeom>
          <a:noFill/>
        </p:spPr>
        <p:txBody>
          <a:bodyPr wrap="square" rtlCol="0">
            <a:spAutoFit/>
          </a:bodyPr>
          <a:lstStyle>
            <a:defPPr>
              <a:defRPr lang="zh-CN"/>
            </a:defPPr>
            <a:lvl1pPr algn="ctr">
              <a:lnSpc>
                <a:spcPts val="2300"/>
              </a:lnSpc>
              <a:defRPr sz="1200"/>
            </a:lvl1pPr>
          </a:lstStyle>
          <a:p>
            <a:r>
              <a:rPr lang="zh-CN" altLang="en-US" dirty="0"/>
              <a:t>用例就是外部可见的系统功能，对系统提供的服务进行描述。 用椭圆表示</a:t>
            </a:r>
            <a:endParaRPr lang="en-US" altLang="zh-CN" dirty="0"/>
          </a:p>
        </p:txBody>
      </p:sp>
      <p:sp>
        <p:nvSpPr>
          <p:cNvPr id="30" name="文本框 29"/>
          <p:cNvSpPr txBox="1"/>
          <p:nvPr/>
        </p:nvSpPr>
        <p:spPr>
          <a:xfrm>
            <a:off x="3882423" y="1369560"/>
            <a:ext cx="1829206" cy="369332"/>
          </a:xfrm>
          <a:prstGeom prst="rect">
            <a:avLst/>
          </a:prstGeom>
          <a:noFill/>
        </p:spPr>
        <p:txBody>
          <a:bodyPr wrap="square" rtlCol="0">
            <a:spAutoFit/>
          </a:bodyPr>
          <a:lstStyle>
            <a:defPPr>
              <a:defRPr lang="zh-CN"/>
            </a:defPPr>
          </a:lstStyle>
          <a:p>
            <a:r>
              <a:rPr lang="zh-CN" altLang="en-US" b="1" dirty="0"/>
              <a:t>用例</a:t>
            </a:r>
            <a:r>
              <a:rPr lang="en-US" altLang="zh-CN" b="1" dirty="0"/>
              <a:t>(Use Case)</a:t>
            </a:r>
            <a:endParaRPr lang="zh-CN" altLang="en-US" dirty="0"/>
          </a:p>
        </p:txBody>
      </p:sp>
      <p:sp>
        <p:nvSpPr>
          <p:cNvPr id="32" name="文本框 31"/>
          <p:cNvSpPr txBox="1"/>
          <p:nvPr/>
        </p:nvSpPr>
        <p:spPr>
          <a:xfrm>
            <a:off x="9326674" y="1775270"/>
            <a:ext cx="2681899" cy="977191"/>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表示参与者与用例之间的关系。用</a:t>
            </a:r>
            <a:r>
              <a:rPr lang="zh-CN" altLang="en-US" dirty="0"/>
              <a:t>例图中涉及的关系有：关联、泛化、包含、扩展；</a:t>
            </a:r>
            <a:endParaRPr lang="en-US" altLang="zh-CN" dirty="0"/>
          </a:p>
        </p:txBody>
      </p:sp>
      <p:sp>
        <p:nvSpPr>
          <p:cNvPr id="33" name="文本框 32"/>
          <p:cNvSpPr txBox="1"/>
          <p:nvPr/>
        </p:nvSpPr>
        <p:spPr>
          <a:xfrm>
            <a:off x="9395927" y="1369560"/>
            <a:ext cx="2264810" cy="369332"/>
          </a:xfrm>
          <a:prstGeom prst="rect">
            <a:avLst/>
          </a:prstGeom>
          <a:noFill/>
        </p:spPr>
        <p:txBody>
          <a:bodyPr wrap="square" rtlCol="0">
            <a:spAutoFit/>
          </a:bodyPr>
          <a:lstStyle>
            <a:defPPr>
              <a:defRPr lang="zh-CN"/>
            </a:defPPr>
          </a:lstStyle>
          <a:p>
            <a:r>
              <a:rPr lang="zh-CN" altLang="en-US" b="1" dirty="0" smtClean="0"/>
              <a:t>关联（</a:t>
            </a:r>
            <a:r>
              <a:rPr lang="en-US" altLang="zh-CN" b="1" dirty="0" smtClean="0"/>
              <a:t>Association</a:t>
            </a:r>
            <a:r>
              <a:rPr lang="zh-CN" altLang="en-US" b="1" dirty="0" smtClean="0"/>
              <a:t>）</a:t>
            </a:r>
            <a:endParaRPr lang="zh-CN" altLang="en-US" dirty="0"/>
          </a:p>
        </p:txBody>
      </p:sp>
      <p:cxnSp>
        <p:nvCxnSpPr>
          <p:cNvPr id="48" name="直接连接符 47"/>
          <p:cNvCxnSpPr/>
          <p:nvPr/>
        </p:nvCxnSpPr>
        <p:spPr>
          <a:xfrm flipH="1">
            <a:off x="8944247" y="1845189"/>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用例图的元素</a:t>
            </a:r>
            <a:endParaRPr lang="zh-CN" altLang="en-US" sz="2800" dirty="0">
              <a:latin typeface="黑体" panose="02010609060101010101" pitchFamily="49" charset="-122"/>
              <a:ea typeface="黑体" panose="02010609060101010101" pitchFamily="49" charset="-122"/>
            </a:endParaRPr>
          </a:p>
        </p:txBody>
      </p:sp>
      <p:cxnSp>
        <p:nvCxnSpPr>
          <p:cNvPr id="19" name="直接连接符 18"/>
          <p:cNvCxnSpPr/>
          <p:nvPr/>
        </p:nvCxnSpPr>
        <p:spPr>
          <a:xfrm>
            <a:off x="6113794" y="1821743"/>
            <a:ext cx="0" cy="1188000"/>
          </a:xfrm>
          <a:prstGeom prst="line">
            <a:avLst/>
          </a:prstGeom>
          <a:ln w="28575">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0" name="文本框 28"/>
          <p:cNvSpPr txBox="1"/>
          <p:nvPr/>
        </p:nvSpPr>
        <p:spPr>
          <a:xfrm>
            <a:off x="6231417" y="1848540"/>
            <a:ext cx="2681899" cy="348622"/>
          </a:xfrm>
          <a:prstGeom prst="rect">
            <a:avLst/>
          </a:prstGeom>
          <a:noFill/>
        </p:spPr>
        <p:txBody>
          <a:bodyPr wrap="square" rtlCol="0">
            <a:spAutoFit/>
          </a:bodyPr>
          <a:lstStyle>
            <a:defPPr>
              <a:defRPr lang="zh-CN"/>
            </a:defPPr>
            <a:lvl1pPr algn="ctr">
              <a:lnSpc>
                <a:spcPts val="2300"/>
              </a:lnSpc>
              <a:defRPr sz="1200"/>
            </a:lvl1pPr>
          </a:lstStyle>
          <a:p>
            <a:r>
              <a:rPr lang="zh-CN" altLang="en-US" dirty="0" smtClean="0"/>
              <a:t>它确定系统的范围</a:t>
            </a:r>
            <a:endParaRPr lang="en-US" altLang="zh-CN" dirty="0"/>
          </a:p>
        </p:txBody>
      </p:sp>
      <p:sp>
        <p:nvSpPr>
          <p:cNvPr id="21" name="文本框 29"/>
          <p:cNvSpPr txBox="1"/>
          <p:nvPr/>
        </p:nvSpPr>
        <p:spPr>
          <a:xfrm>
            <a:off x="6646136" y="1346114"/>
            <a:ext cx="2216509" cy="646331"/>
          </a:xfrm>
          <a:prstGeom prst="rect">
            <a:avLst/>
          </a:prstGeom>
          <a:noFill/>
        </p:spPr>
        <p:txBody>
          <a:bodyPr wrap="square" rtlCol="0">
            <a:spAutoFit/>
          </a:bodyPr>
          <a:lstStyle>
            <a:defPPr>
              <a:defRPr lang="zh-CN"/>
            </a:defPPr>
          </a:lstStyle>
          <a:p>
            <a:r>
              <a:rPr lang="zh-CN" altLang="en-US" b="1" dirty="0" smtClean="0"/>
              <a:t>系统边界</a:t>
            </a:r>
            <a:r>
              <a:rPr lang="en-US" altLang="zh-CN" b="1" dirty="0" smtClean="0"/>
              <a:t>(System Scope)</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up)">
                                      <p:cBhvr>
                                        <p:cTn id="27" dur="500"/>
                                        <p:tgtEl>
                                          <p:spTgt spid="4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9" grpId="0"/>
      <p:bldP spid="30" grpId="0"/>
      <p:bldP spid="32" grpId="0"/>
      <p:bldP spid="33"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402304" y="241629"/>
            <a:ext cx="513648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参与者</a:t>
            </a:r>
            <a:endParaRPr lang="zh-CN" altLang="en-US" sz="2800" dirty="0">
              <a:latin typeface="黑体" panose="02010609060101010101" pitchFamily="49" charset="-122"/>
              <a:ea typeface="黑体" panose="02010609060101010101" pitchFamily="49" charset="-122"/>
            </a:endParaRPr>
          </a:p>
        </p:txBody>
      </p:sp>
      <p:pic>
        <p:nvPicPr>
          <p:cNvPr id="23" name="图片 22"/>
          <p:cNvPicPr/>
          <p:nvPr/>
        </p:nvPicPr>
        <p:blipFill>
          <a:blip r:embed="rId3"/>
          <a:stretch>
            <a:fillRect/>
          </a:stretch>
        </p:blipFill>
        <p:spPr>
          <a:xfrm>
            <a:off x="1674027" y="1512593"/>
            <a:ext cx="1009015" cy="989965"/>
          </a:xfrm>
          <a:prstGeom prst="rect">
            <a:avLst/>
          </a:prstGeom>
        </p:spPr>
      </p:pic>
      <p:sp>
        <p:nvSpPr>
          <p:cNvPr id="24" name="TextBox 23"/>
          <p:cNvSpPr txBox="1"/>
          <p:nvPr/>
        </p:nvSpPr>
        <p:spPr>
          <a:xfrm>
            <a:off x="3420208" y="1063869"/>
            <a:ext cx="5556738" cy="3139321"/>
          </a:xfrm>
          <a:prstGeom prst="rect">
            <a:avLst/>
          </a:prstGeom>
          <a:noFill/>
        </p:spPr>
        <p:txBody>
          <a:bodyPr wrap="square" rtlCol="0">
            <a:spAutoFit/>
          </a:bodyPr>
          <a:lstStyle/>
          <a:p>
            <a:r>
              <a:rPr lang="zh-CN" altLang="en-US" dirty="0" smtClean="0"/>
              <a:t>      参与者（角色，</a:t>
            </a:r>
            <a:r>
              <a:rPr lang="en-US" altLang="zh-CN" dirty="0" smtClean="0"/>
              <a:t>Actor</a:t>
            </a:r>
            <a:r>
              <a:rPr lang="zh-CN" altLang="en-US" dirty="0" smtClean="0"/>
              <a:t>）是系统外部的一个人或者物，它以某种方式参与了系统的执行过程。参与者不是特指人，是系统以外的，在使用系统或与系统交互中所扮演的角色。因此参与者可以是人，可以是事物，也可以是时间或其他系统等。参与者不是指人或事物本身，而是表示人或事物在系统中所扮演的角色。</a:t>
            </a:r>
            <a:endParaRPr lang="en-US" altLang="zh-CN" dirty="0" smtClean="0"/>
          </a:p>
          <a:p>
            <a:r>
              <a:rPr lang="zh-CN" altLang="en-US" dirty="0" smtClean="0"/>
              <a:t>参与者在</a:t>
            </a:r>
            <a:r>
              <a:rPr lang="en-US" altLang="zh-CN" dirty="0" smtClean="0"/>
              <a:t>UML</a:t>
            </a:r>
            <a:r>
              <a:rPr lang="zh-CN" altLang="en-US" dirty="0" smtClean="0"/>
              <a:t>中通常以一个直立人的图形符号来表示。</a:t>
            </a:r>
            <a:endParaRPr lang="en-US" altLang="zh-CN" dirty="0" smtClean="0"/>
          </a:p>
          <a:p>
            <a:r>
              <a:rPr lang="zh-CN" altLang="en-US" dirty="0" smtClean="0"/>
              <a:t>参与者是用例图的一个重要组成部分</a:t>
            </a:r>
            <a:endParaRPr lang="en-US" altLang="zh-CN" dirty="0" smtClean="0"/>
          </a:p>
          <a:p>
            <a:r>
              <a:rPr lang="zh-CN" altLang="en-US" dirty="0" smtClean="0"/>
              <a:t>参与者的作用如下：</a:t>
            </a:r>
            <a:endParaRPr lang="en-US" altLang="zh-CN" dirty="0" smtClean="0"/>
          </a:p>
          <a:p>
            <a:r>
              <a:rPr lang="zh-CN" altLang="en-US" dirty="0" smtClean="0"/>
              <a:t>（</a:t>
            </a:r>
            <a:r>
              <a:rPr lang="en-US" altLang="zh-CN" dirty="0" smtClean="0"/>
              <a:t>1</a:t>
            </a:r>
            <a:r>
              <a:rPr lang="zh-CN" altLang="en-US" dirty="0" smtClean="0"/>
              <a:t>）建立系统的外部用户模型</a:t>
            </a:r>
            <a:endParaRPr lang="en-US" altLang="zh-CN" dirty="0" smtClean="0"/>
          </a:p>
          <a:p>
            <a:r>
              <a:rPr lang="zh-CN" altLang="en-US" dirty="0" smtClean="0"/>
              <a:t>（</a:t>
            </a:r>
            <a:r>
              <a:rPr lang="en-US" altLang="zh-CN" dirty="0" smtClean="0"/>
              <a:t>2</a:t>
            </a:r>
            <a:r>
              <a:rPr lang="zh-CN" altLang="en-US" dirty="0" smtClean="0"/>
              <a:t>） 对系统边界之外的对象进行描述。</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4596</Words>
  <Application>WPS 演示</Application>
  <PresentationFormat>自定义</PresentationFormat>
  <Paragraphs>419</Paragraphs>
  <Slides>63</Slides>
  <Notes>51</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微软用户</cp:lastModifiedBy>
  <cp:revision>267</cp:revision>
  <dcterms:created xsi:type="dcterms:W3CDTF">2015-12-31T14:36:00Z</dcterms:created>
  <dcterms:modified xsi:type="dcterms:W3CDTF">2017-11-15T11:54:33Z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