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7" r:id="rId8"/>
    <p:sldId id="307" r:id="rId9"/>
    <p:sldId id="275" r:id="rId10"/>
    <p:sldId id="317" r:id="rId11"/>
    <p:sldId id="283" r:id="rId12"/>
    <p:sldId id="282" r:id="rId13"/>
    <p:sldId id="298" r:id="rId14"/>
    <p:sldId id="294" r:id="rId15"/>
    <p:sldId id="300" r:id="rId16"/>
    <p:sldId id="304" r:id="rId17"/>
    <p:sldId id="295" r:id="rId18"/>
    <p:sldId id="308" r:id="rId19"/>
    <p:sldId id="301" r:id="rId20"/>
    <p:sldId id="306" r:id="rId21"/>
    <p:sldId id="309" r:id="rId22"/>
    <p:sldId id="310" r:id="rId23"/>
    <p:sldId id="311" r:id="rId24"/>
    <p:sldId id="296" r:id="rId25"/>
    <p:sldId id="302" r:id="rId26"/>
    <p:sldId id="312" r:id="rId27"/>
    <p:sldId id="314" r:id="rId28"/>
    <p:sldId id="313" r:id="rId29"/>
    <p:sldId id="315" r:id="rId30"/>
    <p:sldId id="297" r:id="rId31"/>
    <p:sldId id="303" r:id="rId32"/>
    <p:sldId id="316" r:id="rId33"/>
    <p:sldId id="290" r:id="rId3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-341" y="31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C7296-58BF-4C15-B087-FCA67F27BC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689C-E0FA-4117-AC6E-4AADA26ABC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5F5FF-180C-4BB6-8622-F4E1931019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392914"/>
            <a:ext cx="9144000" cy="23220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" t="7854" r="6936" b="39363"/>
          <a:stretch>
            <a:fillRect/>
          </a:stretch>
        </p:blipFill>
        <p:spPr>
          <a:xfrm>
            <a:off x="0" y="43483"/>
            <a:ext cx="9144000" cy="3349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247" y="3733661"/>
            <a:ext cx="69847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需求变更管理总结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PPT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特宋简" panose="0201060901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03648" y="4720416"/>
            <a:ext cx="63367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78443" y="5080456"/>
            <a:ext cx="3587115" cy="36830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组员：葛鑫志 胡泽宇 林康 金志超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70772" y="4540396"/>
            <a:ext cx="1602457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71611" y="4582551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项目经理：韩佳鑫</a:t>
            </a:r>
            <a:endParaRPr lang="zh-CN" altLang="en-US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g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" y="105410"/>
            <a:ext cx="1764665" cy="1764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bldLvl="0" animBg="1"/>
      <p:bldP spid="12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4610" y="807720"/>
            <a:ext cx="6495415" cy="4474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045" y="1005205"/>
            <a:ext cx="5629275" cy="3952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106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2146" y="3225162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需求管理工具</a:t>
            </a:r>
            <a:endParaRPr lang="zh-CN" altLang="en-US" sz="17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757" y="2193198"/>
              <a:ext cx="1656184" cy="161663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需求管理工具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9510" y="2251710"/>
            <a:ext cx="1744980" cy="1211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需求管理工具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1420" y="2274570"/>
            <a:ext cx="1661160" cy="1165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5" y="953770"/>
            <a:ext cx="5850255" cy="430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106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34526" y="3225162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用户需求变化</a:t>
            </a:r>
            <a:endParaRPr lang="zh-CN" altLang="en-US" sz="17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590" y="2193972"/>
              <a:ext cx="1549488" cy="161663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需求冲突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8794" y="1928806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12.25</a:t>
            </a:r>
            <a:r>
              <a:rPr lang="zh-CN" altLang="en-US" dirty="0" smtClean="0"/>
              <a:t>日已经正式发布需求规格说明书文档，需求基线已经确认，本次需求变化和原先需求在课程介绍中编辑教师简介冲突。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界面原型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J6A}UQ_Z6][~KYRK3VZ1C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655" y="997585"/>
            <a:ext cx="7302500" cy="3954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测试用例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841506" y="245939"/>
          <a:ext cx="3460987" cy="5223122"/>
        </p:xfrm>
        <a:graphic>
          <a:graphicData uri="http://schemas.openxmlformats.org/drawingml/2006/table">
            <a:tbl>
              <a:tblPr/>
              <a:tblGrid>
                <a:gridCol w="413190"/>
                <a:gridCol w="525841"/>
                <a:gridCol w="704585"/>
                <a:gridCol w="645973"/>
                <a:gridCol w="645973"/>
                <a:gridCol w="525425"/>
              </a:tblGrid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项目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solidFill>
                            <a:srgbClr val="0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软件工程系列教学辅助网站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程序版本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/>
                        </a:rPr>
                        <a:t>1.0.1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功能模块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教师介绍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编制人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金志超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用例编号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UC-AD-25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编制时间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/>
                        </a:rPr>
                        <a:t>2018-1-6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相关用例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无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功能特性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在课程的主页，点击编辑，进入个人中心，修改教师的介绍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5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测试目的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输入内容是否合法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预置条件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无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特殊规程说明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无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参考信息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需求中关于“修改教师介绍”的说明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32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测试数据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无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45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操作步骤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操作描述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数据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期望结果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实际结果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测试状态（</a:t>
                      </a:r>
                      <a:r>
                        <a:rPr lang="en-US" sz="800" b="1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P/F</a:t>
                      </a: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Arial" panose="020B0604020202020204"/>
                        </a:rPr>
                        <a:t>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点击编辑，然后直接按确认按钮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输入信息为空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（有效等价类）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显示没有被修改的个人介绍！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（符合）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点击编辑，输入内容，按确定按钮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“编辑课程简介”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（有效等价类）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显示教师介绍编辑成功！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（符合）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点击编辑，输入内容，按确定按钮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@</a:t>
                      </a: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！！</a:t>
                      </a:r>
                      <a:r>
                        <a:rPr lang="en-US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@#</a:t>
                      </a: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但是大时代</a:t>
                      </a:r>
                      <a:r>
                        <a:rPr lang="en-US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~~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（有效等价类）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显示教师介绍编辑成功！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（符合）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点击编辑，输入内容，按确定内容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“他妈的发撒旦法”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solidFill>
                            <a:srgbClr val="FF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（无效等价类）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请注意您的用词！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（符合）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点击编辑，然后点击头像，上传本地图片，然后点击确认按钮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无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个人信息中的头像变成上传的图片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（符合）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922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8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测试人员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韩佳鑫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开发人员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PRD-14</a:t>
                      </a:r>
                      <a:r>
                        <a:rPr lang="zh-CN" sz="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小组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项目经理</a:t>
                      </a:r>
                      <a:endParaRPr lang="zh-CN" sz="7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韩佳鑫</a:t>
                      </a:r>
                      <a:endParaRPr lang="zh-CN" sz="7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0" y="207168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变更后优先级打分和之前一致。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40165" y="409228"/>
            <a:ext cx="843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643042" y="857236"/>
            <a:ext cx="2566035" cy="611505"/>
            <a:chOff x="3635896" y="1265890"/>
            <a:chExt cx="4680520" cy="611642"/>
          </a:xfrm>
        </p:grpSpPr>
        <p:sp>
          <p:nvSpPr>
            <p:cNvPr id="31" name="圆角矩形 30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756072" y="978521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64097" y="857236"/>
            <a:ext cx="111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软件需求变更文档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43042" y="1785930"/>
            <a:ext cx="2566035" cy="611505"/>
            <a:chOff x="3635896" y="1265890"/>
            <a:chExt cx="4680520" cy="611642"/>
          </a:xfrm>
        </p:grpSpPr>
        <p:sp>
          <p:nvSpPr>
            <p:cNvPr id="38" name="圆角矩形 37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1827510" y="1978653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00298" y="1785930"/>
            <a:ext cx="111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阶段项目会议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643042" y="2714624"/>
            <a:ext cx="2566035" cy="611505"/>
            <a:chOff x="3635896" y="1265890"/>
            <a:chExt cx="4680520" cy="611642"/>
          </a:xfrm>
        </p:grpSpPr>
        <p:sp>
          <p:nvSpPr>
            <p:cNvPr id="59" name="圆角矩形 58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756072" y="2835909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62192" y="2836544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内部评审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643042" y="3571880"/>
            <a:ext cx="2566035" cy="611505"/>
            <a:chOff x="3635896" y="1265890"/>
            <a:chExt cx="4680520" cy="611642"/>
          </a:xfrm>
        </p:grpSpPr>
        <p:sp>
          <p:nvSpPr>
            <p:cNvPr id="71" name="圆角矩形 70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1756072" y="3693165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36792" y="3571880"/>
            <a:ext cx="1169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配置管理工具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643042" y="4500574"/>
            <a:ext cx="2566035" cy="611505"/>
            <a:chOff x="3635896" y="1265890"/>
            <a:chExt cx="4680520" cy="611642"/>
          </a:xfrm>
        </p:grpSpPr>
        <p:sp>
          <p:nvSpPr>
            <p:cNvPr id="87" name="圆角矩形 86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34"/>
          <p:cNvSpPr txBox="1"/>
          <p:nvPr/>
        </p:nvSpPr>
        <p:spPr>
          <a:xfrm>
            <a:off x="1756072" y="4621859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35"/>
          <p:cNvSpPr txBox="1"/>
          <p:nvPr/>
        </p:nvSpPr>
        <p:spPr>
          <a:xfrm>
            <a:off x="2523787" y="4500574"/>
            <a:ext cx="111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需求管理工具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5357818" y="857236"/>
            <a:ext cx="2566035" cy="611505"/>
            <a:chOff x="3635896" y="1265890"/>
            <a:chExt cx="4680520" cy="611642"/>
          </a:xfrm>
        </p:grpSpPr>
        <p:sp>
          <p:nvSpPr>
            <p:cNvPr id="92" name="圆角矩形 91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53"/>
          <p:cNvSpPr txBox="1"/>
          <p:nvPr/>
        </p:nvSpPr>
        <p:spPr>
          <a:xfrm>
            <a:off x="5470848" y="978521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55"/>
          <p:cNvSpPr txBox="1"/>
          <p:nvPr/>
        </p:nvSpPr>
        <p:spPr>
          <a:xfrm>
            <a:off x="6238563" y="857236"/>
            <a:ext cx="111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用户需求变化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357818" y="1785930"/>
            <a:ext cx="2566035" cy="611505"/>
            <a:chOff x="3635896" y="1265890"/>
            <a:chExt cx="4680520" cy="611642"/>
          </a:xfrm>
        </p:grpSpPr>
        <p:sp>
          <p:nvSpPr>
            <p:cNvPr id="97" name="圆角矩形 96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60"/>
          <p:cNvSpPr txBox="1"/>
          <p:nvPr/>
        </p:nvSpPr>
        <p:spPr>
          <a:xfrm>
            <a:off x="5470848" y="1907215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TextBox 61"/>
          <p:cNvSpPr txBox="1"/>
          <p:nvPr/>
        </p:nvSpPr>
        <p:spPr>
          <a:xfrm>
            <a:off x="6239198" y="1771960"/>
            <a:ext cx="1240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需求变更影响分析析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5357818" y="2714624"/>
            <a:ext cx="2566035" cy="611505"/>
            <a:chOff x="3635896" y="1265890"/>
            <a:chExt cx="4680520" cy="611642"/>
          </a:xfrm>
        </p:grpSpPr>
        <p:sp>
          <p:nvSpPr>
            <p:cNvPr id="102" name="圆角矩形 101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72"/>
          <p:cNvSpPr txBox="1"/>
          <p:nvPr/>
        </p:nvSpPr>
        <p:spPr>
          <a:xfrm>
            <a:off x="5470848" y="2835909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73"/>
          <p:cNvSpPr txBox="1"/>
          <p:nvPr/>
        </p:nvSpPr>
        <p:spPr>
          <a:xfrm>
            <a:off x="6239198" y="2835909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357818" y="3571880"/>
            <a:ext cx="2566035" cy="611505"/>
            <a:chOff x="3635896" y="1265890"/>
            <a:chExt cx="4680520" cy="611642"/>
          </a:xfrm>
        </p:grpSpPr>
        <p:sp>
          <p:nvSpPr>
            <p:cNvPr id="47" name="圆角矩形 46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72"/>
          <p:cNvSpPr txBox="1"/>
          <p:nvPr/>
        </p:nvSpPr>
        <p:spPr>
          <a:xfrm>
            <a:off x="5470848" y="3693165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73"/>
          <p:cNvSpPr txBox="1"/>
          <p:nvPr/>
        </p:nvSpPr>
        <p:spPr>
          <a:xfrm>
            <a:off x="5929322" y="3702614"/>
            <a:ext cx="176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Building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357818" y="4500574"/>
            <a:ext cx="2566035" cy="611505"/>
            <a:chOff x="3635896" y="1265890"/>
            <a:chExt cx="4680520" cy="611642"/>
          </a:xfrm>
        </p:grpSpPr>
        <p:sp>
          <p:nvSpPr>
            <p:cNvPr id="53" name="圆角矩形 52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72"/>
          <p:cNvSpPr txBox="1"/>
          <p:nvPr/>
        </p:nvSpPr>
        <p:spPr>
          <a:xfrm>
            <a:off x="5357818" y="462185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73"/>
          <p:cNvSpPr txBox="1"/>
          <p:nvPr/>
        </p:nvSpPr>
        <p:spPr>
          <a:xfrm>
            <a:off x="6239198" y="4621859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绩效评分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54" grpId="0"/>
      <p:bldP spid="56" grpId="0"/>
      <p:bldP spid="61" grpId="0"/>
      <p:bldP spid="62" grpId="0"/>
      <p:bldP spid="73" grpId="0"/>
      <p:bldP spid="74" grpId="0"/>
      <p:bldP spid="89" grpId="0"/>
      <p:bldP spid="90" grpId="0"/>
      <p:bldP spid="94" grpId="0"/>
      <p:bldP spid="95" grpId="0"/>
      <p:bldP spid="99" grpId="0"/>
      <p:bldP spid="100" grpId="0"/>
      <p:bldP spid="104" grpId="0"/>
      <p:bldP spid="105" grpId="0"/>
      <p:bldP spid="49" grpId="0"/>
      <p:bldP spid="50" grpId="0"/>
      <p:bldP spid="57" grpId="0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0" y="2071682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经讨论确认，教师用户所提出的变更可实现，时间充足可行，资金成本很低，经济可行，且不会对其他需求造成冲突影响，此需求变更可行。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697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1071550"/>
            <a:ext cx="7107256" cy="37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106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5141" y="3224527"/>
            <a:ext cx="2823772" cy="417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需求变更影响分析</a:t>
            </a:r>
            <a:endParaRPr lang="zh-CN" altLang="en-US" sz="17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590" y="2232906"/>
              <a:ext cx="1549488" cy="15387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需求变更影响分析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1714492"/>
            <a:ext cx="4714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影响到的模块有教师个人中心和课程中的教师介绍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造成的影响范围不大，花费的成本提高，项目整体质量基本无影响。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技术风险：变更后的需求可能在开发过程中遇到技术难题，导致开发延迟或需求不得不发生变更。质量风险：变更后的项目不能满足用户的需要。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5141" y="3224527"/>
            <a:ext cx="2823772" cy="3894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endParaRPr lang="zh-CN" altLang="en-US" sz="17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590" y="2232906"/>
              <a:ext cx="1549488" cy="15387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479425"/>
            <a:ext cx="8672195" cy="3128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5141" y="3224527"/>
            <a:ext cx="2823772" cy="3894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Team Building</a:t>
            </a:r>
            <a:endParaRPr lang="zh-CN" altLang="en-US" sz="17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590" y="2232906"/>
              <a:ext cx="1549488" cy="15387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201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Building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1714492"/>
            <a:ext cx="4714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我们小组一般采取外出聚餐，聚餐时讨论各成员任务进度及遇到的问题。一起研究并分析，总结目前的进度和接下来的任务开展。</a:t>
            </a:r>
            <a:endParaRPr lang="en-US" altLang="zh-CN" dirty="0" smtClean="0"/>
          </a:p>
          <a:p>
            <a:r>
              <a:rPr lang="zh-CN" altLang="en-US" dirty="0" smtClean="0"/>
              <a:t>目的是为了提高小组凝聚力，了解相互之间任务的进展，也为下次里程碑的评审做准备。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7726" y="3224527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绩效点评</a:t>
            </a:r>
            <a:endParaRPr lang="zh-CN" altLang="en-US" sz="17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590" y="2281596"/>
              <a:ext cx="1549488" cy="144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绩效点评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1643054"/>
            <a:ext cx="5786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韩佳鑫：测试用例修改   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制作                  </a:t>
            </a:r>
            <a:r>
              <a:rPr lang="en-US" altLang="zh-CN" dirty="0" smtClean="0"/>
              <a:t>91</a:t>
            </a:r>
            <a:r>
              <a:rPr lang="zh-CN" altLang="en-US" dirty="0" smtClean="0"/>
              <a:t>分  </a:t>
            </a:r>
            <a:endParaRPr lang="en-US" altLang="zh-CN" dirty="0" smtClean="0"/>
          </a:p>
          <a:p>
            <a:r>
              <a:rPr lang="zh-CN" altLang="en-US" dirty="0" smtClean="0"/>
              <a:t>胡泽宇：</a:t>
            </a:r>
            <a:r>
              <a:rPr lang="en-US" altLang="zh-CN" dirty="0" smtClean="0"/>
              <a:t>CCB</a:t>
            </a:r>
            <a:r>
              <a:rPr lang="zh-CN" altLang="en-US" dirty="0" smtClean="0"/>
              <a:t>章程、配置管理工具使用        </a:t>
            </a:r>
            <a:r>
              <a:rPr lang="en-US" altLang="zh-CN" dirty="0" smtClean="0"/>
              <a:t>93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葛鑫志：用户手册更改、项目计划修改     </a:t>
            </a:r>
            <a:r>
              <a:rPr lang="en-US" altLang="zh-CN" dirty="0" smtClean="0"/>
              <a:t>92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金志超：需求管理工具使用、需求变更报告编写   </a:t>
            </a:r>
            <a:r>
              <a:rPr lang="en-US" altLang="zh-CN" dirty="0" smtClean="0"/>
              <a:t>94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林康：界面原型修改、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文档修改      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63711" y="3224527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软件需求变更文档</a:t>
            </a:r>
            <a:endParaRPr lang="zh-CN" altLang="en-US" sz="17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757" y="2193198"/>
              <a:ext cx="1656184" cy="161663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绩效点评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1643054"/>
            <a:ext cx="5786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韩佳鑫：认真负责，高 度敬业，表现出色</a:t>
            </a:r>
            <a:endParaRPr lang="en-US" altLang="zh-CN" dirty="0" smtClean="0"/>
          </a:p>
          <a:p>
            <a:r>
              <a:rPr lang="zh-CN" altLang="en-US" dirty="0" smtClean="0"/>
              <a:t>胡泽宇：平时工作认真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有高速度高效率</a:t>
            </a:r>
            <a:endParaRPr lang="en-US" altLang="zh-CN" dirty="0" smtClean="0"/>
          </a:p>
          <a:p>
            <a:r>
              <a:rPr lang="zh-CN" altLang="en-US" dirty="0" smtClean="0"/>
              <a:t>葛鑫志：平时积极向上，不仅配合度较好，且平时工作表现也 很努力</a:t>
            </a:r>
            <a:endParaRPr lang="en-US" altLang="zh-CN" dirty="0" smtClean="0"/>
          </a:p>
          <a:p>
            <a:r>
              <a:rPr lang="zh-CN" altLang="en-US" dirty="0" smtClean="0"/>
              <a:t>金志超：成绩进步大，悟性较强，爱岗敬业</a:t>
            </a:r>
            <a:endParaRPr lang="en-US" altLang="zh-CN" dirty="0" smtClean="0"/>
          </a:p>
          <a:p>
            <a:r>
              <a:rPr lang="zh-CN" altLang="en-US" dirty="0" smtClean="0"/>
              <a:t>林康：工作认真负责，积极主动， 能完全胜任本职工作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392914"/>
            <a:ext cx="9144000" cy="23220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" t="7854" r="6936" b="39363"/>
          <a:stretch>
            <a:fillRect/>
          </a:stretch>
        </p:blipFill>
        <p:spPr>
          <a:xfrm>
            <a:off x="0" y="43483"/>
            <a:ext cx="9144000" cy="3349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3897" y="3732339"/>
            <a:ext cx="69847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THANK YOU FOR LISTENING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特宋简" panose="0201060901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01169" y="4648408"/>
            <a:ext cx="51631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43392" y="5008448"/>
            <a:ext cx="2011680" cy="36830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项目经理：韩佳鑫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91880" y="4468388"/>
            <a:ext cx="2232248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44991" y="4468621"/>
            <a:ext cx="165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G-14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5925" y="337220"/>
            <a:ext cx="15343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en-US" altLang="zh-CN" sz="3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 smtClean="0">
                <a:solidFill>
                  <a:srgbClr val="0070C0"/>
                </a:solidFill>
              </a:rPr>
              <a:t>COMPANY LOGO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12" grpId="0" animBg="1"/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软件需求变更文档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50652" y="1921396"/>
            <a:ext cx="26642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71802" y="714360"/>
          <a:ext cx="3357588" cy="4714907"/>
        </p:xfrm>
        <a:graphic>
          <a:graphicData uri="http://schemas.openxmlformats.org/drawingml/2006/table">
            <a:tbl>
              <a:tblPr/>
              <a:tblGrid>
                <a:gridCol w="839397"/>
                <a:gridCol w="839397"/>
                <a:gridCol w="839397"/>
                <a:gridCol w="839397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600" b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项目名称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软件工程系列教学辅助网站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需求变更申请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需求变更申请人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杨枨老师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申请日期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申请变更的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需求文档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软件需求规格说明书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V1.0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测试用例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V1.0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用户手册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V1.0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417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变更的内容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及其理由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将课程内的教师编辑功能放到教师个人中心，在课程的教师介绍中点击编辑直接跳入个人中心进行编辑修改。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理由：课程的教师介绍和教师个人的介绍重复，需要变更进行调整。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455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可行性分析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经讨论确认，教师用户所提出的变更可实现，时间充足可行，资金成本很低，经济可行，且不会对其他需求造成冲突影响，此需求变更可行。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612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评估需求变更将对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项目造成的影响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影响到的模块有教师个人中心和课程中的教师介绍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造成的影响范围不大，花费的成本提高，项目整体质量基本无影响。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技术风险：变更后的需求可能在开发过程中遇到技术难题，导致开发延迟或需求不得不发生变更。质量风险：变更后的项目不能满足用户的需要。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申请人签字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变更申请的审批意见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105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项目经理签字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i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审批意见：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课程模块中教师介绍的变更是我所能接受的，影响的范围并不大，所需要的时间和精力在接受的范围内，不会对项目完成的时间产生较大影响。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签字：韩佳鑫，日期：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2018.1.7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462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客户签字</a:t>
                      </a:r>
                      <a:endParaRPr lang="zh-CN" sz="500" kern="100" dirty="0" smtClean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（合同项目）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i="1" kern="10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审批意见：</a:t>
                      </a:r>
                      <a:endParaRPr lang="zh-CN" sz="500" kern="100" dirty="0" smtClean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签字：，日期：</a:t>
                      </a:r>
                      <a:endParaRPr lang="zh-CN" sz="4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更改需求文档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06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变更后的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需求文档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软件需求规格说明书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V1.1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测试用例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V1.1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用户手册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 V1.1 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0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更改人签字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重新评审需求文档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0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需求评审小组签字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i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评审意见：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签字：，日期：</a:t>
                      </a:r>
                      <a:endParaRPr lang="zh-CN" sz="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变更结束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06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项目经理签字</a:t>
                      </a:r>
                      <a:endParaRPr lang="zh-CN" sz="5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600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签字：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日期</a:t>
                      </a:r>
                      <a:r>
                        <a:rPr lang="zh-CN" sz="600" i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微软雅黑" panose="020B0503020204020204" pitchFamily="34" charset="-122"/>
                        </a:rPr>
                        <a:t>：</a:t>
                      </a:r>
                      <a:endParaRPr lang="zh-CN" sz="5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34526" y="3225162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阶段项目会议</a:t>
            </a:r>
            <a:endParaRPr lang="zh-CN" altLang="en-US" sz="17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590" y="2193972"/>
              <a:ext cx="1549488" cy="161663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阶段项目会议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50652" y="1921396"/>
            <a:ext cx="26642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5777" name="Picture 1" descr="C:\Users\acer\AppData\Roaming\Tencent\Users\1146072889\QQ\WinTemp\RichOle\1P1XZLGICG(URWGZS[CWJ0L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57224" y="1071550"/>
            <a:ext cx="7581900" cy="36099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9786" y="3224527"/>
            <a:ext cx="2823772" cy="417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内部评审</a:t>
            </a:r>
            <a:endParaRPr lang="zh-CN" altLang="en-US" sz="17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590" y="2232906"/>
              <a:ext cx="1549488" cy="15387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内部评审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50652" y="1921396"/>
            <a:ext cx="26642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866900" y="1015365"/>
          <a:ext cx="5410200" cy="3684270"/>
        </p:xfrm>
        <a:graphic>
          <a:graphicData uri="http://schemas.openxmlformats.org/drawingml/2006/table">
            <a:tbl>
              <a:tblPr/>
              <a:tblGrid>
                <a:gridCol w="949102"/>
                <a:gridCol w="1752189"/>
                <a:gridCol w="921804"/>
                <a:gridCol w="178710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会议地点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求真</a:t>
                      </a:r>
                      <a:r>
                        <a:rPr lang="en-US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607</a:t>
                      </a:r>
                      <a:r>
                        <a:rPr lang="zh-CN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寝室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会议时间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主持人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韩佳鑫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记录人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葛鑫志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参会人员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韩佳鑫 胡泽宇 葛鑫志 金志超 林康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会议主题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关于需求变更内部评审的讨论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952750"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会议内容：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针对需求变更评审表的条目，对小组任务的完成情况进行分析。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讨论需求变更管理工具的使用，能熟练掌握工具的输入、运行和输出，控制需求变更。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讨论需求变更影响的需求的变化，并对相关文档的修改进行讨论，生成变更后的更新版本，准备正式评审。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下一阶段内容：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200" kern="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需求变更后的完善和跟踪。</a:t>
                      </a:r>
                      <a:endParaRPr lang="zh-CN" sz="105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120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0551" y="3224527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配置管理工具</a:t>
            </a:r>
            <a:endParaRPr lang="zh-CN" altLang="en-US" sz="17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590" y="2281596"/>
              <a:ext cx="1549488" cy="144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3981</Words>
  <Application>WPS 演示</Application>
  <PresentationFormat>全屏显示(16:10)</PresentationFormat>
  <Paragraphs>626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经典特宋简</vt:lpstr>
      <vt:lpstr>Times New Roman</vt:lpstr>
      <vt:lpstr>Calibri</vt:lpstr>
      <vt:lpstr>Arial Unicode MS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zt</cp:lastModifiedBy>
  <cp:revision>129</cp:revision>
  <dcterms:created xsi:type="dcterms:W3CDTF">2014-10-09T01:20:00Z</dcterms:created>
  <dcterms:modified xsi:type="dcterms:W3CDTF">2018-01-10T00:23:44Z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