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8"/>
  </p:notesMasterIdLst>
  <p:sldIdLst>
    <p:sldId id="297" r:id="rId3"/>
    <p:sldId id="257" r:id="rId4"/>
    <p:sldId id="396" r:id="rId5"/>
    <p:sldId id="259" r:id="rId6"/>
    <p:sldId id="397" r:id="rId7"/>
    <p:sldId id="398" r:id="rId8"/>
    <p:sldId id="432" r:id="rId9"/>
    <p:sldId id="399" r:id="rId10"/>
    <p:sldId id="401" r:id="rId11"/>
    <p:sldId id="403" r:id="rId12"/>
    <p:sldId id="404" r:id="rId13"/>
    <p:sldId id="405" r:id="rId14"/>
    <p:sldId id="406" r:id="rId15"/>
    <p:sldId id="407" r:id="rId16"/>
    <p:sldId id="408" r:id="rId17"/>
    <p:sldId id="409" r:id="rId18"/>
    <p:sldId id="410" r:id="rId19"/>
    <p:sldId id="411" r:id="rId20"/>
    <p:sldId id="412" r:id="rId21"/>
    <p:sldId id="413" r:id="rId22"/>
    <p:sldId id="414" r:id="rId23"/>
    <p:sldId id="415" r:id="rId24"/>
    <p:sldId id="420" r:id="rId25"/>
    <p:sldId id="421" r:id="rId26"/>
    <p:sldId id="437" r:id="rId27"/>
    <p:sldId id="436" r:id="rId28"/>
    <p:sldId id="424" r:id="rId29"/>
    <p:sldId id="425" r:id="rId30"/>
    <p:sldId id="426" r:id="rId31"/>
    <p:sldId id="427" r:id="rId32"/>
    <p:sldId id="428" r:id="rId33"/>
    <p:sldId id="429" r:id="rId34"/>
    <p:sldId id="430" r:id="rId35"/>
    <p:sldId id="283" r:id="rId36"/>
    <p:sldId id="340" r:id="rId37"/>
    <p:sldId id="341" r:id="rId38"/>
    <p:sldId id="342" r:id="rId39"/>
    <p:sldId id="343" r:id="rId40"/>
    <p:sldId id="431" r:id="rId41"/>
    <p:sldId id="434" r:id="rId42"/>
    <p:sldId id="359" r:id="rId43"/>
    <p:sldId id="295" r:id="rId44"/>
    <p:sldId id="435" r:id="rId45"/>
    <p:sldId id="395" r:id="rId46"/>
    <p:sldId id="281" r:id="rId47"/>
  </p:sldIdLst>
  <p:sldSz cx="9144000" cy="514191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848C0"/>
    <a:srgbClr val="725F42"/>
    <a:srgbClr val="957B55"/>
    <a:srgbClr val="FFFFFF"/>
    <a:srgbClr val="88714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936" y="-230"/>
      </p:cViewPr>
      <p:guideLst>
        <p:guide orient="horz" pos="2193"/>
        <p:guide pos="2847"/>
        <p:guide pos="962"/>
        <p:guide pos="3840"/>
        <p:guide pos="4784"/>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4637C0-1F94-4FE6-A671-110DD2A13813}" type="datetimeFigureOut">
              <a:rPr lang="zh-CN" altLang="en-US" smtClean="0"/>
              <a:pPr/>
              <a:t>2017/12/25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57DB20-2E87-4E5B-9441-63DB909E25D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45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025"/>
            <a:ext cx="7772400" cy="11017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3063"/>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9B82B5CC-3DF7-4CFC-BB6F-C9B2D7E763A5}" type="slidenum">
              <a:rPr lang="zh-CN" altLang="zh-CN"/>
              <a:pPr>
                <a:defRPr/>
              </a:pPr>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8C25ADD5-BBEB-4F93-82B1-DE7B6B4BB47C}" type="slidenum">
              <a:rPr lang="zh-CN" altLang="zh-CN"/>
              <a:pPr>
                <a:defRPr/>
              </a:pPr>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62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62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5E172943-B4CB-4E58-80ED-70D4653156EC}" type="slidenum">
              <a:rPr lang="zh-CN" altLang="zh-CN"/>
              <a:pPr>
                <a:defRPr/>
              </a:pPr>
              <a:t>‹#›</a:t>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025"/>
            <a:ext cx="7772400" cy="11017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3063"/>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4792372E-91EB-4D81-B3DB-61AF1CCE9DF9}" type="slidenum">
              <a:rPr lang="zh-CN" altLang="zh-CN"/>
              <a:pPr>
                <a:defRPr/>
              </a:pPr>
              <a:t>‹#›</a:t>
            </a:fld>
            <a:endParaRPr lang="zh-CN"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A61A0449-714C-4043-94B6-043E9580E464}" type="slidenum">
              <a:rPr lang="zh-CN" altLang="zh-CN"/>
              <a:pPr>
                <a:defRPr/>
              </a:pPr>
              <a:t>‹#›</a:t>
            </a:fld>
            <a:endParaRPr lang="zh-CN"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3588"/>
            <a:ext cx="7772400" cy="10223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39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EA3E23E7-F0A5-4A79-B783-89A6185DC0B7}" type="slidenum">
              <a:rPr lang="zh-CN" altLang="zh-CN"/>
              <a:pPr>
                <a:defRPr/>
              </a:pPr>
              <a:t>‹#›</a:t>
            </a:fld>
            <a:endParaRPr lang="zh-CN"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D3C05986-053F-4097-AEDB-E215373A85D2}" type="slidenum">
              <a:rPr lang="zh-CN" altLang="zh-CN"/>
              <a:pPr>
                <a:defRPr/>
              </a:pPr>
              <a:t>‹#›</a:t>
            </a:fld>
            <a:endParaRPr lang="zh-CN"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0363"/>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0363"/>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p:txBody>
          <a:bodyPr/>
          <a:lstStyle>
            <a:lvl1pPr>
              <a:defRPr/>
            </a:lvl1pPr>
          </a:lstStyle>
          <a:p>
            <a:pPr>
              <a:defRPr/>
            </a:pPr>
            <a:fld id="{04E44253-E442-4C13-8EEC-A801B3F7EA1D}" type="slidenum">
              <a:rPr lang="zh-CN" altLang="zh-CN"/>
              <a:pPr>
                <a:defRPr/>
              </a:pPr>
              <a:t>‹#›</a:t>
            </a:fld>
            <a:endParaRPr lang="zh-CN"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pPr>
              <a:defRPr/>
            </a:pPr>
            <a:fld id="{EC809ED1-3ED6-4381-8897-179CB618D6D4}" type="slidenum">
              <a:rPr lang="zh-CN" altLang="zh-CN"/>
              <a:pPr>
                <a:defRPr/>
              </a:pPr>
              <a:t>‹#›</a:t>
            </a:fld>
            <a:endParaRPr lang="zh-CN"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p:txBody>
          <a:bodyPr/>
          <a:lstStyle>
            <a:lvl1pPr>
              <a:defRPr/>
            </a:lvl1pPr>
          </a:lstStyle>
          <a:p>
            <a:pPr>
              <a:defRPr/>
            </a:pPr>
            <a:fld id="{9353CA06-B455-459A-804D-50343EDCBDEF}" type="slidenum">
              <a:rPr lang="zh-CN" altLang="zh-CN"/>
              <a:pPr>
                <a:defRPr/>
              </a:pPr>
              <a:t>‹#›</a:t>
            </a:fld>
            <a:endParaRPr lang="zh-CN"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7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63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E3AFA8EF-8FBF-4045-9F2E-E626908C9988}" type="slidenum">
              <a:rPr lang="zh-CN" altLang="zh-CN"/>
              <a:pPr>
                <a:defRPr/>
              </a:pPr>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4A7B7C7C-798D-42C6-8C92-142E7AA39C7E}" type="slidenum">
              <a:rPr lang="zh-CN" altLang="zh-CN"/>
              <a:pPr>
                <a:defRPr/>
              </a:pPr>
              <a:t>‹#›</a:t>
            </a:fld>
            <a:endParaRPr lang="zh-CN"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8863"/>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878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4313"/>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D4357007-EEB5-4E44-BF31-920E4846DD7A}" type="slidenum">
              <a:rPr lang="zh-CN" altLang="zh-CN"/>
              <a:pPr>
                <a:defRPr/>
              </a:pPr>
              <a:t>‹#›</a:t>
            </a:fld>
            <a:endParaRPr lang="zh-CN"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9FF476F1-FB22-4F27-A70A-A2B54760E4AF}" type="slidenum">
              <a:rPr lang="zh-CN" altLang="zh-CN"/>
              <a:pPr>
                <a:defRPr/>
              </a:pPr>
              <a:t>‹#›</a:t>
            </a:fld>
            <a:endParaRPr lang="zh-CN"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62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62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057B703C-E1BB-4CD5-A4F8-10679600BFF0}" type="slidenum">
              <a:rPr lang="zh-CN" altLang="zh-CN"/>
              <a:pPr>
                <a:defRPr/>
              </a:pPr>
              <a:t>‹#›</a:t>
            </a:fld>
            <a:endParaRPr lang="zh-CN"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24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00150"/>
            <a:ext cx="4038600" cy="1619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2971800"/>
            <a:ext cx="4038600" cy="1620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zh-CN" altLang="zh-CN"/>
          </a:p>
        </p:txBody>
      </p:sp>
      <p:sp>
        <p:nvSpPr>
          <p:cNvPr id="7" name="Rectangle 5"/>
          <p:cNvSpPr>
            <a:spLocks noGrp="1" noChangeArrowheads="1"/>
          </p:cNvSpPr>
          <p:nvPr>
            <p:ph type="ftr" sz="quarter" idx="11"/>
          </p:nvPr>
        </p:nvSpPr>
        <p:spPr/>
        <p:txBody>
          <a:bodyPr/>
          <a:lstStyle>
            <a:lvl1pPr>
              <a:defRPr/>
            </a:lvl1pPr>
          </a:lstStyle>
          <a:p>
            <a:pPr>
              <a:defRPr/>
            </a:pPr>
            <a:endParaRPr lang="zh-CN" altLang="zh-CN"/>
          </a:p>
        </p:txBody>
      </p:sp>
      <p:sp>
        <p:nvSpPr>
          <p:cNvPr id="8" name="Rectangle 6"/>
          <p:cNvSpPr>
            <a:spLocks noGrp="1" noChangeArrowheads="1"/>
          </p:cNvSpPr>
          <p:nvPr>
            <p:ph type="sldNum" sz="quarter" idx="12"/>
          </p:nvPr>
        </p:nvSpPr>
        <p:spPr/>
        <p:txBody>
          <a:bodyPr/>
          <a:lstStyle>
            <a:lvl1pPr>
              <a:defRPr/>
            </a:lvl1pPr>
          </a:lstStyle>
          <a:p>
            <a:pPr>
              <a:defRPr/>
            </a:pPr>
            <a:fld id="{58423B1B-3B57-4F5A-83B2-F06C57B18BAE}" type="slidenum">
              <a:rPr lang="zh-CN" altLang="zh-CN"/>
              <a:pPr>
                <a:defRPr/>
              </a:pPr>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3588"/>
            <a:ext cx="7772400" cy="10223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39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9082C129-7450-4A17-B3DA-D1B842132156}" type="slidenum">
              <a:rPr lang="zh-CN" altLang="zh-CN"/>
              <a:pPr>
                <a:defRPr/>
              </a:pPr>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F4F10622-D0AB-410D-BD9B-6678D7C42A84}" type="slidenum">
              <a:rPr lang="zh-CN" altLang="zh-CN"/>
              <a:pPr>
                <a:defRPr/>
              </a:pPr>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0363"/>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0363"/>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p:txBody>
          <a:bodyPr/>
          <a:lstStyle>
            <a:lvl1pPr>
              <a:defRPr/>
            </a:lvl1pPr>
          </a:lstStyle>
          <a:p>
            <a:pPr>
              <a:defRPr/>
            </a:pPr>
            <a:fld id="{D8D76188-6D91-4C51-A641-E86C758C0381}" type="slidenum">
              <a:rPr lang="zh-CN" altLang="zh-CN"/>
              <a:pPr>
                <a:defRPr/>
              </a:pPr>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pPr>
              <a:defRPr/>
            </a:pPr>
            <a:fld id="{AA2B9886-C5F1-4CAC-B2C7-E7FF91FF14B6}" type="slidenum">
              <a:rPr lang="zh-CN" altLang="zh-CN"/>
              <a:pPr>
                <a:defRPr/>
              </a:pPr>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p:txBody>
          <a:bodyPr/>
          <a:lstStyle>
            <a:lvl1pPr>
              <a:defRPr/>
            </a:lvl1pPr>
          </a:lstStyle>
          <a:p>
            <a:pPr>
              <a:defRPr/>
            </a:pPr>
            <a:fld id="{07D04115-C947-4B3B-8BC9-A0E76F31C3BF}" type="slidenum">
              <a:rPr lang="zh-CN" altLang="zh-CN"/>
              <a:pPr>
                <a:defRPr/>
              </a:pPr>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7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63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C20CFA44-D2E3-4DB0-B424-685F0DF4935D}" type="slidenum">
              <a:rPr lang="zh-CN" altLang="zh-CN"/>
              <a:pPr>
                <a:defRPr/>
              </a:pPr>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8863"/>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878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4313"/>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267118C1-1B0D-4999-8545-95E7E76C6762}" type="slidenum">
              <a:rPr lang="zh-CN" altLang="zh-CN"/>
              <a:pPr>
                <a:defRPr/>
              </a:pPr>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6375"/>
            <a:ext cx="8229600" cy="857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200150"/>
            <a:ext cx="8229600" cy="3392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4683125"/>
            <a:ext cx="2133600" cy="357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endParaRPr lang="zh-CN" altLang="zh-CN"/>
          </a:p>
        </p:txBody>
      </p:sp>
      <p:sp>
        <p:nvSpPr>
          <p:cNvPr id="1029" name="Rectangle 5"/>
          <p:cNvSpPr>
            <a:spLocks noGrp="1" noChangeArrowheads="1"/>
          </p:cNvSpPr>
          <p:nvPr>
            <p:ph type="ftr" sz="quarter" idx="3"/>
          </p:nvPr>
        </p:nvSpPr>
        <p:spPr bwMode="auto">
          <a:xfrm>
            <a:off x="3124200" y="4683125"/>
            <a:ext cx="2895600" cy="357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4683125"/>
            <a:ext cx="2133600" cy="357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fld id="{F7E3AAC6-B715-4F06-991C-2803DC77D751}"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4">
            <a:lum/>
          </a:blip>
          <a:srcRect/>
          <a:stretch>
            <a:fillRect t="-1000" b="-1000"/>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06375"/>
            <a:ext cx="8229600" cy="857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smtClean="0"/>
              <a:t>单击此处编辑母版标题样式</a:t>
            </a:r>
          </a:p>
        </p:txBody>
      </p:sp>
      <p:sp>
        <p:nvSpPr>
          <p:cNvPr id="2051" name="Rectangle 3"/>
          <p:cNvSpPr>
            <a:spLocks noGrp="1" noChangeArrowheads="1"/>
          </p:cNvSpPr>
          <p:nvPr>
            <p:ph type="body" idx="1"/>
          </p:nvPr>
        </p:nvSpPr>
        <p:spPr bwMode="auto">
          <a:xfrm>
            <a:off x="457200" y="1200150"/>
            <a:ext cx="8229600" cy="3392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2" name="Rectangle 4"/>
          <p:cNvSpPr>
            <a:spLocks noGrp="1" noChangeArrowheads="1"/>
          </p:cNvSpPr>
          <p:nvPr>
            <p:ph type="dt" sz="half" idx="2"/>
          </p:nvPr>
        </p:nvSpPr>
        <p:spPr bwMode="auto">
          <a:xfrm>
            <a:off x="457200" y="4683125"/>
            <a:ext cx="2133600" cy="357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endParaRPr lang="zh-CN" altLang="zh-CN"/>
          </a:p>
        </p:txBody>
      </p:sp>
      <p:sp>
        <p:nvSpPr>
          <p:cNvPr id="2053" name="Rectangle 5"/>
          <p:cNvSpPr>
            <a:spLocks noGrp="1" noChangeArrowheads="1"/>
          </p:cNvSpPr>
          <p:nvPr>
            <p:ph type="ftr" sz="quarter" idx="3"/>
          </p:nvPr>
        </p:nvSpPr>
        <p:spPr bwMode="auto">
          <a:xfrm>
            <a:off x="3124200" y="4683125"/>
            <a:ext cx="2895600" cy="357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endParaRPr lang="zh-CN" altLang="zh-CN"/>
          </a:p>
        </p:txBody>
      </p:sp>
      <p:sp>
        <p:nvSpPr>
          <p:cNvPr id="2054" name="Rectangle 6"/>
          <p:cNvSpPr>
            <a:spLocks noGrp="1" noChangeArrowheads="1"/>
          </p:cNvSpPr>
          <p:nvPr>
            <p:ph type="sldNum" sz="quarter" idx="4"/>
          </p:nvPr>
        </p:nvSpPr>
        <p:spPr bwMode="auto">
          <a:xfrm>
            <a:off x="6553200" y="4683125"/>
            <a:ext cx="2133600" cy="357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fld id="{0C18D2F1-48B6-467B-B212-24FB78A7EC95}"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BEBA8EAE-BF5A-486C-A8C5-ECC9F3942E4B}">
                <a14:imgProps xmlns="" xmlns:a14="http://schemas.microsoft.com/office/drawing/2010/main">
                  <a14:imgLayer r:embed="rId5">
                    <a14:imgEffect>
                      <a14:brightnessContrast bright="-20000" contrast="40000"/>
                    </a14:imgEffect>
                  </a14:imgLayer>
                </a14:imgProps>
              </a:ext>
              <a:ext uri="{28A0092B-C50C-407E-A947-70E740481C1C}">
                <a14:useLocalDpi xmlns="" xmlns:a14="http://schemas.microsoft.com/office/drawing/2010/main" val="0"/>
              </a:ext>
            </a:extLst>
          </a:blip>
          <a:srcRect t="57336"/>
          <a:stretch>
            <a:fillRect/>
          </a:stretch>
        </p:blipFill>
        <p:spPr>
          <a:xfrm>
            <a:off x="1410" y="3929688"/>
            <a:ext cx="9141180" cy="1212225"/>
          </a:xfrm>
          <a:prstGeom prst="rect">
            <a:avLst/>
          </a:prstGeom>
        </p:spPr>
      </p:pic>
      <p:grpSp>
        <p:nvGrpSpPr>
          <p:cNvPr id="4" name="组合 3"/>
          <p:cNvGrpSpPr/>
          <p:nvPr/>
        </p:nvGrpSpPr>
        <p:grpSpPr>
          <a:xfrm>
            <a:off x="2476885" y="570692"/>
            <a:ext cx="1503834" cy="1506875"/>
            <a:chOff x="1589596" y="810715"/>
            <a:chExt cx="2340698" cy="2345431"/>
          </a:xfrm>
        </p:grpSpPr>
        <p:grpSp>
          <p:nvGrpSpPr>
            <p:cNvPr id="36" name="组合 79"/>
            <p:cNvGrpSpPr/>
            <p:nvPr/>
          </p:nvGrpSpPr>
          <p:grpSpPr bwMode="auto">
            <a:xfrm>
              <a:off x="1589596" y="810715"/>
              <a:ext cx="2340698" cy="2345431"/>
              <a:chOff x="6379729" y="2488774"/>
              <a:chExt cx="2513016" cy="2513016"/>
            </a:xfrm>
          </p:grpSpPr>
          <p:sp>
            <p:nvSpPr>
              <p:cNvPr id="3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38"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39" name="椭圆 80"/>
            <p:cNvSpPr/>
            <p:nvPr/>
          </p:nvSpPr>
          <p:spPr bwMode="auto">
            <a:xfrm>
              <a:off x="1932719" y="1141999"/>
              <a:ext cx="1691508" cy="1694936"/>
            </a:xfrm>
            <a:prstGeom prst="ellipse">
              <a:avLst/>
            </a:prstGeom>
            <a:solidFill>
              <a:srgbClr val="1848C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80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S</a:t>
              </a:r>
            </a:p>
          </p:txBody>
        </p:sp>
      </p:grpSp>
      <p:grpSp>
        <p:nvGrpSpPr>
          <p:cNvPr id="67" name="组合 66"/>
          <p:cNvGrpSpPr/>
          <p:nvPr/>
        </p:nvGrpSpPr>
        <p:grpSpPr>
          <a:xfrm>
            <a:off x="3714744" y="570692"/>
            <a:ext cx="1503834" cy="1506875"/>
            <a:chOff x="1589596" y="810715"/>
            <a:chExt cx="2340698" cy="2345431"/>
          </a:xfrm>
        </p:grpSpPr>
        <p:grpSp>
          <p:nvGrpSpPr>
            <p:cNvPr id="68" name="组合 79"/>
            <p:cNvGrpSpPr/>
            <p:nvPr/>
          </p:nvGrpSpPr>
          <p:grpSpPr bwMode="auto">
            <a:xfrm>
              <a:off x="1589596" y="810715"/>
              <a:ext cx="2340698" cy="2345431"/>
              <a:chOff x="6379729" y="2488774"/>
              <a:chExt cx="2513016" cy="2513016"/>
            </a:xfrm>
          </p:grpSpPr>
          <p:sp>
            <p:nvSpPr>
              <p:cNvPr id="70"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71"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69" name="椭圆 80"/>
            <p:cNvSpPr/>
            <p:nvPr/>
          </p:nvSpPr>
          <p:spPr bwMode="auto">
            <a:xfrm>
              <a:off x="1932719" y="1141999"/>
              <a:ext cx="1691508" cy="1694936"/>
            </a:xfrm>
            <a:prstGeom prst="ellipse">
              <a:avLst/>
            </a:prstGeom>
            <a:solidFill>
              <a:srgbClr val="1848C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80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R</a:t>
              </a:r>
            </a:p>
          </p:txBody>
        </p:sp>
      </p:grpSp>
      <p:grpSp>
        <p:nvGrpSpPr>
          <p:cNvPr id="72" name="组合 71"/>
          <p:cNvGrpSpPr/>
          <p:nvPr/>
        </p:nvGrpSpPr>
        <p:grpSpPr>
          <a:xfrm>
            <a:off x="4952603" y="570692"/>
            <a:ext cx="1503834" cy="1506875"/>
            <a:chOff x="1589596" y="810715"/>
            <a:chExt cx="2340698" cy="2345431"/>
          </a:xfrm>
        </p:grpSpPr>
        <p:grpSp>
          <p:nvGrpSpPr>
            <p:cNvPr id="73" name="组合 79"/>
            <p:cNvGrpSpPr/>
            <p:nvPr/>
          </p:nvGrpSpPr>
          <p:grpSpPr bwMode="auto">
            <a:xfrm>
              <a:off x="1589596" y="810715"/>
              <a:ext cx="2340698" cy="2345431"/>
              <a:chOff x="6379729" y="2488774"/>
              <a:chExt cx="2513016" cy="2513016"/>
            </a:xfrm>
          </p:grpSpPr>
          <p:sp>
            <p:nvSpPr>
              <p:cNvPr id="75"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76"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74" name="椭圆 80"/>
            <p:cNvSpPr/>
            <p:nvPr/>
          </p:nvSpPr>
          <p:spPr bwMode="auto">
            <a:xfrm>
              <a:off x="1932719" y="1141999"/>
              <a:ext cx="1691508" cy="1694936"/>
            </a:xfrm>
            <a:prstGeom prst="ellipse">
              <a:avLst/>
            </a:prstGeom>
            <a:solidFill>
              <a:srgbClr val="1848C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80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S</a:t>
              </a:r>
            </a:p>
          </p:txBody>
        </p:sp>
      </p:grpSp>
      <p:sp>
        <p:nvSpPr>
          <p:cNvPr id="82" name="圆角矩形 81"/>
          <p:cNvSpPr/>
          <p:nvPr/>
        </p:nvSpPr>
        <p:spPr bwMode="auto">
          <a:xfrm>
            <a:off x="3753241" y="3701133"/>
            <a:ext cx="1446203" cy="333440"/>
          </a:xfrm>
          <a:prstGeom prst="roundRect">
            <a:avLst/>
          </a:prstGeom>
          <a:solidFill>
            <a:srgbClr val="41475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3" name="TextBox 82"/>
          <p:cNvSpPr txBox="1"/>
          <p:nvPr/>
        </p:nvSpPr>
        <p:spPr>
          <a:xfrm>
            <a:off x="3643306" y="3713964"/>
            <a:ext cx="1638192" cy="306705"/>
          </a:xfrm>
          <a:prstGeom prst="rect">
            <a:avLst/>
          </a:prstGeom>
          <a:noFill/>
        </p:spPr>
        <p:txBody>
          <a:bodyPr wrap="square" rtlCol="0">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汇报人：</a:t>
            </a:r>
            <a:r>
              <a:rPr lang="en-US" altLang="zh-CN" sz="1400" dirty="0" smtClean="0">
                <a:solidFill>
                  <a:schemeClr val="bg1"/>
                </a:solidFill>
                <a:latin typeface="微软雅黑" panose="020B0503020204020204" pitchFamily="34" charset="-122"/>
                <a:ea typeface="微软雅黑" panose="020B0503020204020204" pitchFamily="34" charset="-122"/>
              </a:rPr>
              <a:t>G-14</a:t>
            </a:r>
          </a:p>
        </p:txBody>
      </p:sp>
      <p:sp>
        <p:nvSpPr>
          <p:cNvPr id="84" name="TextBox 83"/>
          <p:cNvSpPr txBox="1"/>
          <p:nvPr/>
        </p:nvSpPr>
        <p:spPr>
          <a:xfrm>
            <a:off x="2643174" y="2213766"/>
            <a:ext cx="3704860" cy="584775"/>
          </a:xfrm>
          <a:prstGeom prst="rect">
            <a:avLst/>
          </a:prstGeom>
          <a:noFill/>
        </p:spPr>
        <p:txBody>
          <a:bodyPr wrap="none" rtlCol="0">
            <a:spAutoFit/>
          </a:bodyPr>
          <a:lstStyle/>
          <a:p>
            <a:pPr algn="ctr"/>
            <a:r>
              <a:rPr lang="zh-CN" altLang="en-US" sz="3200" b="1" spc="-150" dirty="0" smtClean="0">
                <a:solidFill>
                  <a:schemeClr val="tx1">
                    <a:lumMod val="95000"/>
                    <a:lumOff val="5000"/>
                  </a:schemeClr>
                </a:solidFill>
                <a:latin typeface="微软雅黑" panose="020B0503020204020204" pitchFamily="34" charset="-122"/>
                <a:ea typeface="微软雅黑" panose="020B0503020204020204" pitchFamily="34" charset="-122"/>
              </a:rPr>
              <a:t>软件需求规格说明书</a:t>
            </a:r>
          </a:p>
        </p:txBody>
      </p:sp>
      <p:sp>
        <p:nvSpPr>
          <p:cNvPr id="85" name="Rectangle 8"/>
          <p:cNvSpPr>
            <a:spLocks noChangeArrowheads="1"/>
          </p:cNvSpPr>
          <p:nvPr/>
        </p:nvSpPr>
        <p:spPr bwMode="auto">
          <a:xfrm>
            <a:off x="2714612" y="2999584"/>
            <a:ext cx="3411191"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组长：韩佳鑫</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algn="ct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小组成员：胡泽宇、葛鑫志、金志超、林康</a:t>
            </a:r>
            <a:endParaRPr lang="zh-CN"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5"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4"/>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400"/>
                                  </p:stCondLst>
                                  <p:childTnLst>
                                    <p:set>
                                      <p:cBhvr>
                                        <p:cTn id="18" dur="1" fill="hold">
                                          <p:stCondLst>
                                            <p:cond delay="0"/>
                                          </p:stCondLst>
                                        </p:cTn>
                                        <p:tgtEl>
                                          <p:spTgt spid="67"/>
                                        </p:tgtEl>
                                        <p:attrNameLst>
                                          <p:attrName>style.visibility</p:attrName>
                                        </p:attrNameLst>
                                      </p:cBhvr>
                                      <p:to>
                                        <p:strVal val="visible"/>
                                      </p:to>
                                    </p:set>
                                    <p:anim calcmode="lin" valueType="num">
                                      <p:cBhvr>
                                        <p:cTn id="19" dur="1000" fill="hold"/>
                                        <p:tgtEl>
                                          <p:spTgt spid="67"/>
                                        </p:tgtEl>
                                        <p:attrNameLst>
                                          <p:attrName>ppt_w</p:attrName>
                                        </p:attrNameLst>
                                      </p:cBhvr>
                                      <p:tavLst>
                                        <p:tav tm="0">
                                          <p:val>
                                            <p:fltVal val="0"/>
                                          </p:val>
                                        </p:tav>
                                        <p:tav tm="100000">
                                          <p:val>
                                            <p:strVal val="#ppt_w"/>
                                          </p:val>
                                        </p:tav>
                                      </p:tavLst>
                                    </p:anim>
                                    <p:anim calcmode="lin" valueType="num">
                                      <p:cBhvr>
                                        <p:cTn id="20" dur="1000" fill="hold"/>
                                        <p:tgtEl>
                                          <p:spTgt spid="67"/>
                                        </p:tgtEl>
                                        <p:attrNameLst>
                                          <p:attrName>ppt_h</p:attrName>
                                        </p:attrNameLst>
                                      </p:cBhvr>
                                      <p:tavLst>
                                        <p:tav tm="0">
                                          <p:val>
                                            <p:fltVal val="0"/>
                                          </p:val>
                                        </p:tav>
                                        <p:tav tm="100000">
                                          <p:val>
                                            <p:strVal val="#ppt_h"/>
                                          </p:val>
                                        </p:tav>
                                      </p:tavLst>
                                    </p:anim>
                                    <p:anim calcmode="lin" valueType="num">
                                      <p:cBhvr>
                                        <p:cTn id="21" dur="1000" fill="hold"/>
                                        <p:tgtEl>
                                          <p:spTgt spid="67"/>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67"/>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800"/>
                                  </p:stCondLst>
                                  <p:childTnLst>
                                    <p:set>
                                      <p:cBhvr>
                                        <p:cTn id="24" dur="1" fill="hold">
                                          <p:stCondLst>
                                            <p:cond delay="0"/>
                                          </p:stCondLst>
                                        </p:cTn>
                                        <p:tgtEl>
                                          <p:spTgt spid="72"/>
                                        </p:tgtEl>
                                        <p:attrNameLst>
                                          <p:attrName>style.visibility</p:attrName>
                                        </p:attrNameLst>
                                      </p:cBhvr>
                                      <p:to>
                                        <p:strVal val="visible"/>
                                      </p:to>
                                    </p:set>
                                    <p:anim calcmode="lin" valueType="num">
                                      <p:cBhvr>
                                        <p:cTn id="25" dur="1000" fill="hold"/>
                                        <p:tgtEl>
                                          <p:spTgt spid="72"/>
                                        </p:tgtEl>
                                        <p:attrNameLst>
                                          <p:attrName>ppt_w</p:attrName>
                                        </p:attrNameLst>
                                      </p:cBhvr>
                                      <p:tavLst>
                                        <p:tav tm="0">
                                          <p:val>
                                            <p:fltVal val="0"/>
                                          </p:val>
                                        </p:tav>
                                        <p:tav tm="100000">
                                          <p:val>
                                            <p:strVal val="#ppt_w"/>
                                          </p:val>
                                        </p:tav>
                                      </p:tavLst>
                                    </p:anim>
                                    <p:anim calcmode="lin" valueType="num">
                                      <p:cBhvr>
                                        <p:cTn id="26" dur="1000" fill="hold"/>
                                        <p:tgtEl>
                                          <p:spTgt spid="72"/>
                                        </p:tgtEl>
                                        <p:attrNameLst>
                                          <p:attrName>ppt_h</p:attrName>
                                        </p:attrNameLst>
                                      </p:cBhvr>
                                      <p:tavLst>
                                        <p:tav tm="0">
                                          <p:val>
                                            <p:fltVal val="0"/>
                                          </p:val>
                                        </p:tav>
                                        <p:tav tm="100000">
                                          <p:val>
                                            <p:strVal val="#ppt_h"/>
                                          </p:val>
                                        </p:tav>
                                      </p:tavLst>
                                    </p:anim>
                                    <p:anim calcmode="lin" valueType="num">
                                      <p:cBhvr>
                                        <p:cTn id="27" dur="1000" fill="hold"/>
                                        <p:tgtEl>
                                          <p:spTgt spid="72"/>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72"/>
                                        </p:tgtEl>
                                        <p:attrNameLst>
                                          <p:attrName>ppt_y</p:attrName>
                                        </p:attrNameLst>
                                      </p:cBhvr>
                                      <p:tavLst>
                                        <p:tav tm="0" fmla="#ppt_y+(sin(-2*pi*(1-$))*-#ppt_x+cos(-2*pi*(1-$))*(1-#ppt_y))*(1-$)">
                                          <p:val>
                                            <p:fltVal val="0"/>
                                          </p:val>
                                        </p:tav>
                                        <p:tav tm="100000">
                                          <p:val>
                                            <p:fltVal val="1"/>
                                          </p:val>
                                        </p:tav>
                                      </p:tavLst>
                                    </p:anim>
                                  </p:childTnLst>
                                </p:cTn>
                              </p:par>
                            </p:childTnLst>
                          </p:cTn>
                        </p:par>
                        <p:par>
                          <p:cTn id="29" fill="hold">
                            <p:stCondLst>
                              <p:cond delay="280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84"/>
                                        </p:tgtEl>
                                        <p:attrNameLst>
                                          <p:attrName>style.visibility</p:attrName>
                                        </p:attrNameLst>
                                      </p:cBhvr>
                                      <p:to>
                                        <p:strVal val="visible"/>
                                      </p:to>
                                    </p:set>
                                    <p:anim calcmode="lin" valueType="num">
                                      <p:cBhvr>
                                        <p:cTn id="32" dur="500" fill="hold"/>
                                        <p:tgtEl>
                                          <p:spTgt spid="84"/>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84"/>
                                        </p:tgtEl>
                                        <p:attrNameLst>
                                          <p:attrName>ppt_y</p:attrName>
                                        </p:attrNameLst>
                                      </p:cBhvr>
                                      <p:tavLst>
                                        <p:tav tm="0">
                                          <p:val>
                                            <p:strVal val="#ppt_y"/>
                                          </p:val>
                                        </p:tav>
                                        <p:tav tm="100000">
                                          <p:val>
                                            <p:strVal val="#ppt_y"/>
                                          </p:val>
                                        </p:tav>
                                      </p:tavLst>
                                    </p:anim>
                                    <p:anim calcmode="lin" valueType="num">
                                      <p:cBhvr>
                                        <p:cTn id="34" dur="500" fill="hold"/>
                                        <p:tgtEl>
                                          <p:spTgt spid="84"/>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84"/>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84"/>
                                        </p:tgtEl>
                                      </p:cBhvr>
                                    </p:animEffect>
                                  </p:childTnLst>
                                </p:cTn>
                              </p:par>
                            </p:childTnLst>
                          </p:cTn>
                        </p:par>
                        <p:par>
                          <p:cTn id="37" fill="hold">
                            <p:stCondLst>
                              <p:cond delay="3700"/>
                            </p:stCondLst>
                            <p:childTnLst>
                              <p:par>
                                <p:cTn id="38" presetID="47" presetClass="entr" presetSubtype="0" fill="hold" grpId="0" nodeType="after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1000"/>
                                        <p:tgtEl>
                                          <p:spTgt spid="85"/>
                                        </p:tgtEl>
                                      </p:cBhvr>
                                    </p:animEffect>
                                    <p:anim calcmode="lin" valueType="num">
                                      <p:cBhvr>
                                        <p:cTn id="41" dur="1000" fill="hold"/>
                                        <p:tgtEl>
                                          <p:spTgt spid="85"/>
                                        </p:tgtEl>
                                        <p:attrNameLst>
                                          <p:attrName>ppt_x</p:attrName>
                                        </p:attrNameLst>
                                      </p:cBhvr>
                                      <p:tavLst>
                                        <p:tav tm="0">
                                          <p:val>
                                            <p:strVal val="#ppt_x"/>
                                          </p:val>
                                        </p:tav>
                                        <p:tav tm="100000">
                                          <p:val>
                                            <p:strVal val="#ppt_x"/>
                                          </p:val>
                                        </p:tav>
                                      </p:tavLst>
                                    </p:anim>
                                    <p:anim calcmode="lin" valueType="num">
                                      <p:cBhvr>
                                        <p:cTn id="42" dur="1000" fill="hold"/>
                                        <p:tgtEl>
                                          <p:spTgt spid="85"/>
                                        </p:tgtEl>
                                        <p:attrNameLst>
                                          <p:attrName>ppt_y</p:attrName>
                                        </p:attrNameLst>
                                      </p:cBhvr>
                                      <p:tavLst>
                                        <p:tav tm="0">
                                          <p:val>
                                            <p:strVal val="#ppt_y-.1"/>
                                          </p:val>
                                        </p:tav>
                                        <p:tav tm="100000">
                                          <p:val>
                                            <p:strVal val="#ppt_y"/>
                                          </p:val>
                                        </p:tav>
                                      </p:tavLst>
                                    </p:anim>
                                  </p:childTnLst>
                                </p:cTn>
                              </p:par>
                            </p:childTnLst>
                          </p:cTn>
                        </p:par>
                        <p:par>
                          <p:cTn id="43" fill="hold">
                            <p:stCondLst>
                              <p:cond delay="4700"/>
                            </p:stCondLst>
                            <p:childTnLst>
                              <p:par>
                                <p:cTn id="44" presetID="22" presetClass="entr" presetSubtype="1" fill="hold" grpId="0" nodeType="after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wipe(up)">
                                      <p:cBhvr>
                                        <p:cTn id="46" dur="500"/>
                                        <p:tgtEl>
                                          <p:spTgt spid="82"/>
                                        </p:tgtEl>
                                      </p:cBhvr>
                                    </p:animEffect>
                                  </p:childTnLst>
                                </p:cTn>
                              </p:par>
                            </p:childTnLst>
                          </p:cTn>
                        </p:par>
                        <p:par>
                          <p:cTn id="47" fill="hold">
                            <p:stCondLst>
                              <p:cond delay="5200"/>
                            </p:stCondLst>
                            <p:childTnLst>
                              <p:par>
                                <p:cTn id="48" presetID="2" presetClass="entr" presetSubtype="8" fill="hold" grpId="0" nodeType="afterEffect">
                                  <p:stCondLst>
                                    <p:cond delay="0"/>
                                  </p:stCondLst>
                                  <p:childTnLst>
                                    <p:set>
                                      <p:cBhvr>
                                        <p:cTn id="49" dur="1" fill="hold">
                                          <p:stCondLst>
                                            <p:cond delay="0"/>
                                          </p:stCondLst>
                                        </p:cTn>
                                        <p:tgtEl>
                                          <p:spTgt spid="83"/>
                                        </p:tgtEl>
                                        <p:attrNameLst>
                                          <p:attrName>style.visibility</p:attrName>
                                        </p:attrNameLst>
                                      </p:cBhvr>
                                      <p:to>
                                        <p:strVal val="visible"/>
                                      </p:to>
                                    </p:set>
                                    <p:anim calcmode="lin" valueType="num">
                                      <p:cBhvr additive="base">
                                        <p:cTn id="50" dur="500" fill="hold"/>
                                        <p:tgtEl>
                                          <p:spTgt spid="83"/>
                                        </p:tgtEl>
                                        <p:attrNameLst>
                                          <p:attrName>ppt_x</p:attrName>
                                        </p:attrNameLst>
                                      </p:cBhvr>
                                      <p:tavLst>
                                        <p:tav tm="0">
                                          <p:val>
                                            <p:strVal val="0-#ppt_w/2"/>
                                          </p:val>
                                        </p:tav>
                                        <p:tav tm="100000">
                                          <p:val>
                                            <p:strVal val="#ppt_x"/>
                                          </p:val>
                                        </p:tav>
                                      </p:tavLst>
                                    </p:anim>
                                    <p:anim calcmode="lin" valueType="num">
                                      <p:cBhvr additive="base">
                                        <p:cTn id="51"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p:bldP spid="84" grpId="0"/>
      <p:bldP spid="8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用户代表</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5143504" y="356378"/>
            <a:ext cx="4498975" cy="127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847725" y="840740"/>
            <a:ext cx="3009895"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学生代表邀请函</a:t>
            </a:r>
            <a:endParaRPr lang="zh-CN" altLang="en-US" sz="2400" dirty="0">
              <a:latin typeface="微软雅黑" panose="020B0503020204020204" pitchFamily="34" charset="-122"/>
              <a:ea typeface="微软雅黑" panose="020B0503020204020204" pitchFamily="34" charset="-122"/>
            </a:endParaRPr>
          </a:p>
        </p:txBody>
      </p:sp>
      <p:pic>
        <p:nvPicPr>
          <p:cNvPr id="2049" name="Picture 1" descr="G:\QQ\文档\1146072889\Image\C2C\9[X0J792}(X1GLMI{%4$5EB.png"/>
          <p:cNvPicPr>
            <a:picLocks noChangeAspect="1" noChangeArrowheads="1"/>
          </p:cNvPicPr>
          <p:nvPr/>
        </p:nvPicPr>
        <p:blipFill>
          <a:blip r:embed="rId3"/>
          <a:srcRect/>
          <a:stretch>
            <a:fillRect/>
          </a:stretch>
        </p:blipFill>
        <p:spPr bwMode="auto">
          <a:xfrm>
            <a:off x="1571604" y="1499386"/>
            <a:ext cx="5760373" cy="3120202"/>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用户代表</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5143504" y="356378"/>
            <a:ext cx="4498975" cy="127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847725" y="840740"/>
            <a:ext cx="3009895"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游客代表邀请函</a:t>
            </a:r>
            <a:endParaRPr lang="zh-CN" altLang="en-US" sz="2400" dirty="0">
              <a:latin typeface="微软雅黑" panose="020B0503020204020204" pitchFamily="34" charset="-122"/>
              <a:ea typeface="微软雅黑" panose="020B0503020204020204" pitchFamily="34" charset="-122"/>
            </a:endParaRPr>
          </a:p>
        </p:txBody>
      </p:sp>
      <p:pic>
        <p:nvPicPr>
          <p:cNvPr id="156673" name="Picture 1" descr="G:\QQ\文档\1146072889\Image\C2C\$)ZS`_GRO[_WU@)O7QW}}]3.png"/>
          <p:cNvPicPr>
            <a:picLocks noChangeAspect="1" noChangeArrowheads="1"/>
          </p:cNvPicPr>
          <p:nvPr/>
        </p:nvPicPr>
        <p:blipFill>
          <a:blip r:embed="rId3"/>
          <a:srcRect/>
          <a:stretch>
            <a:fillRect/>
          </a:stretch>
        </p:blipFill>
        <p:spPr bwMode="auto">
          <a:xfrm>
            <a:off x="1357290" y="1356510"/>
            <a:ext cx="6460894" cy="3499651"/>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用户代表</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5143504" y="356378"/>
            <a:ext cx="4498975" cy="127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847725" y="840740"/>
            <a:ext cx="3009895"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教师代表邀请函</a:t>
            </a:r>
            <a:endParaRPr lang="zh-CN" altLang="en-US" sz="2400" dirty="0">
              <a:latin typeface="微软雅黑" panose="020B0503020204020204" pitchFamily="34" charset="-122"/>
              <a:ea typeface="微软雅黑" panose="020B0503020204020204" pitchFamily="34" charset="-122"/>
            </a:endParaRPr>
          </a:p>
        </p:txBody>
      </p:sp>
      <p:pic>
        <p:nvPicPr>
          <p:cNvPr id="154625" name="Picture 1" descr="G:\QQ\文档\1146072889\Image\C2C\OYGMU)AKGL]X7FVZR554%UI.png"/>
          <p:cNvPicPr>
            <a:picLocks noChangeAspect="1" noChangeArrowheads="1"/>
          </p:cNvPicPr>
          <p:nvPr/>
        </p:nvPicPr>
        <p:blipFill>
          <a:blip r:embed="rId3"/>
          <a:srcRect/>
          <a:stretch>
            <a:fillRect/>
          </a:stretch>
        </p:blipFill>
        <p:spPr bwMode="auto">
          <a:xfrm>
            <a:off x="1571604" y="1356510"/>
            <a:ext cx="6024142" cy="3263077"/>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用户代表</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5143504" y="356378"/>
            <a:ext cx="4498975" cy="127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847725" y="840740"/>
            <a:ext cx="3009895"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网站管理员邀请函</a:t>
            </a:r>
            <a:endParaRPr lang="zh-CN" altLang="en-US" sz="2400" dirty="0">
              <a:latin typeface="微软雅黑" panose="020B0503020204020204" pitchFamily="34" charset="-122"/>
              <a:ea typeface="微软雅黑" panose="020B0503020204020204" pitchFamily="34" charset="-122"/>
            </a:endParaRPr>
          </a:p>
        </p:txBody>
      </p:sp>
      <p:pic>
        <p:nvPicPr>
          <p:cNvPr id="152577" name="Picture 1" descr="G:\QQ\文档\1146072889\Image\C2C\L0B3K5S`G$9E3C{`4OZ@QLB.png"/>
          <p:cNvPicPr>
            <a:picLocks noChangeAspect="1" noChangeArrowheads="1"/>
          </p:cNvPicPr>
          <p:nvPr/>
        </p:nvPicPr>
        <p:blipFill>
          <a:blip r:embed="rId3"/>
          <a:srcRect/>
          <a:stretch>
            <a:fillRect/>
          </a:stretch>
        </p:blipFill>
        <p:spPr bwMode="auto">
          <a:xfrm>
            <a:off x="1571604" y="1356510"/>
            <a:ext cx="5885295" cy="3357586"/>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972540" y="162453"/>
            <a:ext cx="146706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dirty="0" smtClean="0">
                <a:latin typeface="微软雅黑" panose="020B0503020204020204" pitchFamily="34" charset="-122"/>
                <a:ea typeface="微软雅黑" panose="020B0503020204020204" pitchFamily="34" charset="-122"/>
              </a:rPr>
              <a:t>用户群分类</a:t>
            </a:r>
            <a:endParaRPr lang="zh-CN" altLang="en-US" sz="2000" dirty="0">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572132"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 name="表格 -1"/>
          <p:cNvGraphicFramePr/>
          <p:nvPr/>
        </p:nvGraphicFramePr>
        <p:xfrm>
          <a:off x="752475" y="642620"/>
          <a:ext cx="8191500" cy="4210685"/>
        </p:xfrm>
        <a:graphic>
          <a:graphicData uri="http://schemas.openxmlformats.org/drawingml/2006/table">
            <a:tbl>
              <a:tblPr firstRow="1" bandRow="1">
                <a:tableStyleId>{5940675A-B579-460E-94D1-54222C63F5DA}</a:tableStyleId>
              </a:tblPr>
              <a:tblGrid>
                <a:gridCol w="1637030"/>
                <a:gridCol w="1636395"/>
                <a:gridCol w="1642110"/>
                <a:gridCol w="1637030"/>
                <a:gridCol w="1638935"/>
              </a:tblGrid>
              <a:tr h="279400">
                <a:tc>
                  <a:txBody>
                    <a:bodyPr/>
                    <a:lstStyle/>
                    <a:p>
                      <a:pPr indent="0" algn="ctr">
                        <a:buNone/>
                      </a:pPr>
                      <a:r>
                        <a:rPr lang="zh-CN" altLang="en-US" sz="1000" b="1" dirty="0">
                          <a:latin typeface="微软雅黑" panose="020B0503020204020204" pitchFamily="34" charset="-122"/>
                          <a:ea typeface="微软雅黑" panose="020B0503020204020204" pitchFamily="34" charset="-122"/>
                          <a:cs typeface="宋体" panose="02010600030101010101" pitchFamily="2" charset="-122"/>
                        </a:rPr>
                        <a:t>用户角色</a:t>
                      </a:r>
                    </a:p>
                  </a:txBody>
                  <a:tcPr marL="68580" marR="68580" marT="0" marB="12700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None/>
                      </a:pPr>
                      <a:r>
                        <a:rPr lang="zh-CN" altLang="en-US" sz="1000" b="1">
                          <a:latin typeface="微软雅黑" panose="020B0503020204020204" pitchFamily="34" charset="-122"/>
                          <a:ea typeface="微软雅黑" panose="020B0503020204020204" pitchFamily="34" charset="-122"/>
                          <a:cs typeface="宋体" panose="02010600030101010101" pitchFamily="2" charset="-122"/>
                        </a:rPr>
                        <a:t>用户类别</a:t>
                      </a:r>
                    </a:p>
                  </a:txBody>
                  <a:tcPr marL="68580" marR="68580" marT="0" marB="127000" anchor="b">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None/>
                      </a:pPr>
                      <a:r>
                        <a:rPr lang="zh-CN" altLang="en-US" sz="1000" b="1">
                          <a:latin typeface="微软雅黑" panose="020B0503020204020204" pitchFamily="34" charset="-122"/>
                          <a:ea typeface="微软雅黑" panose="020B0503020204020204" pitchFamily="34" charset="-122"/>
                          <a:cs typeface="宋体" panose="02010600030101010101" pitchFamily="2" charset="-122"/>
                        </a:rPr>
                        <a:t>优先级</a:t>
                      </a:r>
                    </a:p>
                  </a:txBody>
                  <a:tcPr marL="68580" marR="68580" marT="0" marB="127000"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None/>
                      </a:pPr>
                      <a:r>
                        <a:rPr lang="zh-CN" altLang="en-US" sz="1000" b="1">
                          <a:latin typeface="微软雅黑" panose="020B0503020204020204" pitchFamily="34" charset="-122"/>
                          <a:ea typeface="微软雅黑" panose="020B0503020204020204" pitchFamily="34" charset="-122"/>
                          <a:cs typeface="宋体" panose="02010600030101010101" pitchFamily="2" charset="-122"/>
                        </a:rPr>
                        <a:t>用户描述</a:t>
                      </a:r>
                    </a:p>
                  </a:txBody>
                  <a:tcPr marL="68580" marR="68580" marT="0" marB="127000"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None/>
                      </a:pPr>
                      <a:r>
                        <a:rPr lang="zh-CN" altLang="en-US" sz="1000" b="1">
                          <a:latin typeface="微软雅黑" panose="020B0503020204020204" pitchFamily="34" charset="-122"/>
                          <a:ea typeface="微软雅黑" panose="020B0503020204020204" pitchFamily="34" charset="-122"/>
                          <a:cs typeface="宋体" panose="02010600030101010101" pitchFamily="2" charset="-122"/>
                        </a:rPr>
                        <a:t>分类依据</a:t>
                      </a:r>
                    </a:p>
                  </a:txBody>
                  <a:tcPr marL="68580" marR="68580" marT="0" marB="127000"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r>
              <a:tr h="688975">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项目发起者</a:t>
                      </a:r>
                    </a:p>
                  </a:txBody>
                  <a:tcPr marL="68580" marR="68580" marT="0" marB="1270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客户</a:t>
                      </a:r>
                    </a:p>
                  </a:txBody>
                  <a:tcPr marL="68580" marR="68580" marT="0" marB="12700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a:latin typeface="微软雅黑" panose="020B0503020204020204" pitchFamily="34" charset="-122"/>
                          <a:ea typeface="微软雅黑" panose="020B0503020204020204" pitchFamily="34" charset="-122"/>
                          <a:cs typeface="宋体" panose="02010600030101010101" pitchFamily="2" charset="-122"/>
                        </a:rPr>
                        <a:t>1.5</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下达该项目的客户</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该用户提出此项目，因此为最高优先级</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00100">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教师</a:t>
                      </a:r>
                    </a:p>
                  </a:txBody>
                  <a:tcPr marL="68580" marR="68580" marT="0" marB="1270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直接用户</a:t>
                      </a:r>
                    </a:p>
                  </a:txBody>
                  <a:tcPr marL="68580" marR="68580" marT="0" marB="12700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a:latin typeface="微软雅黑" panose="020B0503020204020204" pitchFamily="34" charset="-122"/>
                          <a:ea typeface="微软雅黑" panose="020B0503020204020204" pitchFamily="34" charset="-122"/>
                          <a:cs typeface="宋体" panose="02010600030101010101" pitchFamily="2" charset="-122"/>
                        </a:rPr>
                        <a:t>1.0</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登录并注册的任课老师</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该类用户熟悉软件工程系列课程，可通过网站进行相关的教学活动，因此优先级较高</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38835">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学生</a:t>
                      </a:r>
                    </a:p>
                  </a:txBody>
                  <a:tcPr marL="68580" marR="68580" marT="0" marB="1270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直接用户</a:t>
                      </a:r>
                    </a:p>
                  </a:txBody>
                  <a:tcPr marL="68580" marR="68580" marT="0" marB="12700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a:latin typeface="微软雅黑" panose="020B0503020204020204" pitchFamily="34" charset="-122"/>
                          <a:ea typeface="微软雅黑" panose="020B0503020204020204" pitchFamily="34" charset="-122"/>
                          <a:cs typeface="宋体" panose="02010600030101010101" pitchFamily="2" charset="-122"/>
                        </a:rPr>
                        <a:t>1.0</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登录并注册的在校学生</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dirty="0">
                          <a:latin typeface="微软雅黑" panose="020B0503020204020204" pitchFamily="34" charset="-122"/>
                          <a:ea typeface="微软雅黑" panose="020B0503020204020204" pitchFamily="34" charset="-122"/>
                          <a:cs typeface="宋体" panose="02010600030101010101" pitchFamily="2" charset="-122"/>
                        </a:rPr>
                        <a:t>该类用户为网站的流量担当</a:t>
                      </a:r>
                      <a:r>
                        <a:rPr lang="zh-CN" altLang="en-US" sz="1000" b="0" dirty="0" smtClean="0">
                          <a:latin typeface="微软雅黑" panose="020B0503020204020204" pitchFamily="34" charset="-122"/>
                          <a:ea typeface="微软雅黑" panose="020B0503020204020204" pitchFamily="34" charset="-122"/>
                          <a:cs typeface="宋体" panose="02010600030101010101" pitchFamily="2" charset="-122"/>
                        </a:rPr>
                        <a:t>，可通过网站进行课程的学习和学术交流，因此优先级较高</a:t>
                      </a:r>
                      <a:endParaRPr lang="zh-CN" altLang="en-US" sz="1000" b="0" dirty="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3905">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游客</a:t>
                      </a:r>
                    </a:p>
                  </a:txBody>
                  <a:tcPr marL="68580" marR="68580" marT="0" marB="1270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直接用户</a:t>
                      </a:r>
                    </a:p>
                  </a:txBody>
                  <a:tcPr marL="68580" marR="68580" marT="0" marB="12700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a:latin typeface="微软雅黑" panose="020B0503020204020204" pitchFamily="34" charset="-122"/>
                          <a:ea typeface="微软雅黑" panose="020B0503020204020204" pitchFamily="34" charset="-122"/>
                          <a:cs typeface="宋体" panose="02010600030101010101" pitchFamily="2" charset="-122"/>
                        </a:rPr>
                        <a:t>0.2</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只浏览网站的访客</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dirty="0">
                          <a:latin typeface="微软雅黑" panose="020B0503020204020204" pitchFamily="34" charset="-122"/>
                          <a:ea typeface="微软雅黑" panose="020B0503020204020204" pitchFamily="34" charset="-122"/>
                          <a:cs typeface="宋体" panose="02010600030101010101" pitchFamily="2" charset="-122"/>
                        </a:rPr>
                        <a:t>该类用户不经常访问此网站，也没有专业的限制，因此优先级最低</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39470">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管理员</a:t>
                      </a:r>
                    </a:p>
                  </a:txBody>
                  <a:tcPr marL="68580" marR="68580" marT="0" marB="1270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直接用户</a:t>
                      </a:r>
                    </a:p>
                  </a:txBody>
                  <a:tcPr marL="68580" marR="68580" marT="0" marB="12700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dirty="0">
                          <a:latin typeface="微软雅黑" panose="020B0503020204020204" pitchFamily="34" charset="-122"/>
                          <a:ea typeface="微软雅黑" panose="020B0503020204020204" pitchFamily="34" charset="-122"/>
                          <a:cs typeface="宋体" panose="02010600030101010101" pitchFamily="2" charset="-122"/>
                        </a:rPr>
                        <a:t>1.0</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管理着网站的运维</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该类用户负责此网站的管理与运维，掌控的权限也很高，因此优先级较高</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7725" y="840740"/>
            <a:ext cx="1703705" cy="46037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需求获取</a:t>
            </a: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143108" y="2142328"/>
            <a:ext cx="4214842" cy="923330"/>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我们和每一个代表都进行了以访谈的形式获取和确认需求，并由业务分析师记录每一次访谈记录。</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501521" y="1744304"/>
            <a:ext cx="1686560" cy="156845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03</a:t>
            </a: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界面原型</a:t>
            </a: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p:bldP spid="13" grpId="0"/>
      <p:bldP spid="1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483769"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04</a:t>
            </a: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用例</a:t>
            </a: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7" name="矩形 6"/>
          <p:cNvSpPr/>
          <p:nvPr/>
        </p:nvSpPr>
        <p:spPr>
          <a:xfrm>
            <a:off x="4834408" y="2283718"/>
            <a:ext cx="3597467" cy="1573122"/>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、用例概述</a:t>
            </a: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、对话框图</a:t>
            </a:r>
          </a:p>
        </p:txBody>
      </p:sp>
    </p:spTree>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par>
                          <p:cTn id="24" fill="hold">
                            <p:stCondLst>
                              <p:cond delay="190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4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p:bldP spid="13" grpId="0"/>
      <p:bldP spid="14" grpId="0" bldLvl="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4"/>
          <p:cNvSpPr txBox="1">
            <a:spLocks noChangeArrowheads="1"/>
          </p:cNvSpPr>
          <p:nvPr/>
        </p:nvSpPr>
        <p:spPr bwMode="auto">
          <a:xfrm>
            <a:off x="3972540"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用例概述</a:t>
            </a:r>
          </a:p>
        </p:txBody>
      </p:sp>
      <p:sp>
        <p:nvSpPr>
          <p:cNvPr id="29"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 name="表格 2"/>
          <p:cNvGraphicFramePr/>
          <p:nvPr/>
        </p:nvGraphicFramePr>
        <p:xfrm>
          <a:off x="1199197" y="621449"/>
          <a:ext cx="3015615" cy="4279900"/>
        </p:xfrm>
        <a:graphic>
          <a:graphicData uri="http://schemas.openxmlformats.org/drawingml/2006/table">
            <a:tbl>
              <a:tblPr firstRow="1" bandRow="1">
                <a:tableStyleId>{5940675A-B579-460E-94D1-54222C63F5DA}</a:tableStyleId>
              </a:tblPr>
              <a:tblGrid>
                <a:gridCol w="612775"/>
                <a:gridCol w="358775"/>
                <a:gridCol w="598170"/>
                <a:gridCol w="1445895"/>
              </a:tblGrid>
              <a:tr h="174625">
                <a:tc>
                  <a:txBody>
                    <a:bodyPr/>
                    <a:lstStyle/>
                    <a:p>
                      <a:pPr indent="0" algn="l">
                        <a:buNone/>
                      </a:pPr>
                      <a:r>
                        <a:rPr lang="en-US" altLang="zh-CN"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UC-TE-3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a:solidFill>
                            <a:srgbClr val="000000"/>
                          </a:solidFill>
                          <a:latin typeface="微软雅黑" panose="020B0503020204020204" pitchFamily="34" charset="-122"/>
                          <a:ea typeface="微软雅黑" panose="020B0503020204020204" pitchFamily="34" charset="-122"/>
                          <a:cs typeface="宋体" panose="02010600030101010101" pitchFamily="2" charset="-122"/>
                          <a:sym typeface="+mn-ea"/>
                        </a:rPr>
                        <a:t>教师用户</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查看个人主页</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175260">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金志超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2017/12/3</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174625">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软件工程系列教学辅助网站</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175260">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教师可以浏览个人主页上的所有信息</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4625">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教师打开个人主页</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81635">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：教师已经打开软件工程系列教学辅助网站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PRE-2: </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教师已经登录软件工程系列教学辅助网站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：教师打开了个人主页</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4625">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688340">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教师进入软件工程系列教学辅助网站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教师输入用户名和密码</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单击“登录”；</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系统检测教师登录信息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教师登录软件工程系列教学辅助网站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6.</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单击右上角“小人图标”</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7.</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进入个人主页</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4625">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93675">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．提示错误信息，教师确认； </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．返回到登录页面。</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5260">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4625">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en-US" altLang="zh-CN" sz="700" b="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30</a:t>
                      </a: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4625">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BR-1</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5260">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06375">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用户需要登录后进一步浏览网站信息；教师用户能在自己的个人主页看到“我的课程”</a:t>
                      </a:r>
                    </a:p>
                  </a:txBody>
                  <a:tcPr marL="228600" marR="68580" marT="0" marB="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4" name="表格 3"/>
          <p:cNvGraphicFramePr/>
          <p:nvPr/>
        </p:nvGraphicFramePr>
        <p:xfrm>
          <a:off x="4784725" y="621030"/>
          <a:ext cx="3859241" cy="4279900"/>
        </p:xfrm>
        <a:graphic>
          <a:graphicData uri="http://schemas.openxmlformats.org/drawingml/2006/table">
            <a:tbl>
              <a:tblPr firstRow="1" bandRow="1">
                <a:tableStyleId>{5940675A-B579-460E-94D1-54222C63F5DA}</a:tableStyleId>
              </a:tblPr>
              <a:tblGrid>
                <a:gridCol w="715569"/>
                <a:gridCol w="520354"/>
                <a:gridCol w="792611"/>
                <a:gridCol w="1830707"/>
              </a:tblGrid>
              <a:tr h="276225">
                <a:tc>
                  <a:txBody>
                    <a:bodyPr/>
                    <a:lstStyle/>
                    <a:p>
                      <a:pPr indent="0">
                        <a:buNone/>
                      </a:pPr>
                      <a:r>
                        <a:rPr lang="en-US" altLang="zh-CN"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UC-TE-28</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：教师用户课程介绍管理</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27686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林康</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indent="0">
                        <a:buNone/>
                      </a:pPr>
                      <a:r>
                        <a:rPr lang="en-US" altLang="zh-CN"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2017/12/8</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r>
              <a:tr h="27559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软件工程系列教学辅助网站</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622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教师可以对自己所任课程的课程介绍进行添加编辑</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教师需要添加或者编辑课程简介</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86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：教师已经登录软件工程系列教学辅助网站</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1148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教师点击课程导航栏</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进入课程选择界面</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选择自己所任课程</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点击课程简介</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点击编辑</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86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en-US" altLang="zh-CN" sz="800" b="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20</a:t>
                      </a:r>
                      <a:r>
                        <a:rPr lang="zh-CN" altLang="en-US"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559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BR-1</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86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教师需要对自己的课程简介进行添加和编辑</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altLang="zh-CN"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教师只可以在自己的课程下面进行课程介绍管理；</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4"/>
          <p:cNvSpPr txBox="1">
            <a:spLocks noChangeArrowheads="1"/>
          </p:cNvSpPr>
          <p:nvPr/>
        </p:nvSpPr>
        <p:spPr bwMode="auto">
          <a:xfrm>
            <a:off x="3972540"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用例概述</a:t>
            </a:r>
          </a:p>
        </p:txBody>
      </p:sp>
      <p:sp>
        <p:nvSpPr>
          <p:cNvPr id="29"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 name="表格 -1"/>
          <p:cNvGraphicFramePr/>
          <p:nvPr/>
        </p:nvGraphicFramePr>
        <p:xfrm>
          <a:off x="1310640" y="565150"/>
          <a:ext cx="2915285" cy="4345940"/>
        </p:xfrm>
        <a:graphic>
          <a:graphicData uri="http://schemas.openxmlformats.org/drawingml/2006/table">
            <a:tbl>
              <a:tblPr firstRow="1" bandRow="1">
                <a:tableStyleId>{5940675A-B579-460E-94D1-54222C63F5DA}</a:tableStyleId>
              </a:tblPr>
              <a:tblGrid>
                <a:gridCol w="498475"/>
                <a:gridCol w="493395"/>
                <a:gridCol w="881380"/>
                <a:gridCol w="1042035"/>
              </a:tblGrid>
              <a:tr h="233680">
                <a:tc>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UC-ST-4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：个人信息管理</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金志超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2017-12-2</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34036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软件工程系列教学辅助网站</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学生可以通过个人主页上管理自己的个人信息</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学生需要管理自己的个人信息</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4036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：学生已经在浏览软件工程系列教学辅助网站首页</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：学生打开了个人主页</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学生管理个人信息</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543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学生进入软件工程系列教学辅助网站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学生输入用户名和密码</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单机“登录”；</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系统检测学生登录信息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学生登录软件工程系列教学辅助网站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6.</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单机右上角“小人图标”</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7.</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进入个人主页</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8.</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管理个人信息</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4036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．提示错误信息，学生确认； </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．返回到登录页面。</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200</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BR-10</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学生在三个月内都需要更新自己的个人信息</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3" name="表格 2"/>
          <p:cNvGraphicFramePr/>
          <p:nvPr/>
        </p:nvGraphicFramePr>
        <p:xfrm>
          <a:off x="4946015" y="565150"/>
          <a:ext cx="3307080" cy="4345940"/>
        </p:xfrm>
        <a:graphic>
          <a:graphicData uri="http://schemas.openxmlformats.org/drawingml/2006/table">
            <a:tbl>
              <a:tblPr firstRow="1" bandRow="1">
                <a:tableStyleId>{5940675A-B579-460E-94D1-54222C63F5DA}</a:tableStyleId>
              </a:tblPr>
              <a:tblGrid>
                <a:gridCol w="565785"/>
                <a:gridCol w="559435"/>
                <a:gridCol w="999490"/>
                <a:gridCol w="1182370"/>
              </a:tblGrid>
              <a:tr h="250825">
                <a:tc>
                  <a:txBody>
                    <a:bodyPr/>
                    <a:lstStyle/>
                    <a:p>
                      <a:pPr indent="0">
                        <a:buNone/>
                      </a:pPr>
                      <a:r>
                        <a:rPr lang="en-US" altLang="zh-CN"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UC-ST-10</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：浏览帖子</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25019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金志超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2017-12-2</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36512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软件工程系列教学辅助网站</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36449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学生用户可以在论坛板块和课程论坛界面浏览老师和同学发布的帖子，发布自己的意见，交换想法</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学生需要别的用户的支持，集思广益</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6449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：学生登陆到软件工程系列教学辅助网站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：学生进入论坛界面或者课程论坛界面</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学生浏览帖子</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8100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．学生浏览论坛主页 </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．学生点击进入帖子</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 </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学生浏览帖子</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6449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19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500</a:t>
                      </a: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19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ChangeArrowheads="1"/>
          </p:cNvSpPr>
          <p:nvPr/>
        </p:nvSpPr>
        <p:spPr bwMode="auto">
          <a:xfrm>
            <a:off x="0" y="0"/>
            <a:ext cx="2971842" cy="5141913"/>
          </a:xfrm>
          <a:prstGeom prst="rect">
            <a:avLst/>
          </a:prstGeom>
          <a:solidFill>
            <a:srgbClr val="1848C0"/>
          </a:solidFill>
          <a:ln>
            <a:noFill/>
          </a:ln>
          <a:effectLst/>
        </p:spPr>
        <p:txBody>
          <a:bodyPr wrap="none" anchor="ctr"/>
          <a:lstStyle/>
          <a:p>
            <a:endParaRPr lang="zh-CN" altLang="en-US"/>
          </a:p>
        </p:txBody>
      </p:sp>
      <p:sp>
        <p:nvSpPr>
          <p:cNvPr id="5141" name="Line 29"/>
          <p:cNvSpPr>
            <a:spLocks noChangeShapeType="1"/>
          </p:cNvSpPr>
          <p:nvPr/>
        </p:nvSpPr>
        <p:spPr bwMode="auto">
          <a:xfrm>
            <a:off x="381110" y="2038354"/>
            <a:ext cx="2286000" cy="0"/>
          </a:xfrm>
          <a:prstGeom prst="line">
            <a:avLst/>
          </a:prstGeom>
          <a:noFill/>
          <a:ln w="6350">
            <a:solidFill>
              <a:schemeClr val="bg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4" name="Line 32"/>
          <p:cNvSpPr>
            <a:spLocks noChangeShapeType="1"/>
          </p:cNvSpPr>
          <p:nvPr/>
        </p:nvSpPr>
        <p:spPr bwMode="auto">
          <a:xfrm>
            <a:off x="381110" y="2830517"/>
            <a:ext cx="2286000" cy="0"/>
          </a:xfrm>
          <a:prstGeom prst="line">
            <a:avLst/>
          </a:prstGeom>
          <a:noFill/>
          <a:ln w="6350">
            <a:solidFill>
              <a:schemeClr val="bg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TextBox 32"/>
          <p:cNvSpPr txBox="1"/>
          <p:nvPr/>
        </p:nvSpPr>
        <p:spPr>
          <a:xfrm>
            <a:off x="381110" y="2037570"/>
            <a:ext cx="1261884" cy="52322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800" dirty="0"/>
              <a:t>目录页</a:t>
            </a:r>
          </a:p>
        </p:txBody>
      </p:sp>
      <p:sp>
        <p:nvSpPr>
          <p:cNvPr id="34" name="TextBox 33"/>
          <p:cNvSpPr txBox="1"/>
          <p:nvPr/>
        </p:nvSpPr>
        <p:spPr>
          <a:xfrm rot="21560070">
            <a:off x="383180" y="2482625"/>
            <a:ext cx="2241811"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algn="l"/>
            <a:r>
              <a:rPr lang="en-US" altLang="zh-CN" sz="1400" b="1" dirty="0">
                <a:solidFill>
                  <a:schemeClr val="bg1"/>
                </a:solidFill>
              </a:rPr>
              <a:t>CONTENTS </a:t>
            </a:r>
            <a:r>
              <a:rPr lang="en-US" altLang="zh-CN" sz="1400" b="1" dirty="0" smtClean="0">
                <a:solidFill>
                  <a:schemeClr val="bg1"/>
                </a:solidFill>
              </a:rPr>
              <a:t>  PAGE </a:t>
            </a:r>
            <a:endParaRPr lang="en-US" altLang="zh-CN" sz="1400" b="1" dirty="0">
              <a:solidFill>
                <a:schemeClr val="bg1"/>
              </a:solidFill>
            </a:endParaRPr>
          </a:p>
        </p:txBody>
      </p:sp>
      <p:grpSp>
        <p:nvGrpSpPr>
          <p:cNvPr id="28" name="组合 27"/>
          <p:cNvGrpSpPr/>
          <p:nvPr/>
        </p:nvGrpSpPr>
        <p:grpSpPr>
          <a:xfrm>
            <a:off x="3671566" y="1095254"/>
            <a:ext cx="470000" cy="464134"/>
            <a:chOff x="4965079" y="546100"/>
            <a:chExt cx="588369" cy="581025"/>
          </a:xfrm>
        </p:grpSpPr>
        <p:sp>
          <p:nvSpPr>
            <p:cNvPr id="29"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30" name="Text Box 24"/>
            <p:cNvSpPr txBox="1">
              <a:spLocks noChangeArrowheads="1"/>
            </p:cNvSpPr>
            <p:nvPr/>
          </p:nvSpPr>
          <p:spPr bwMode="auto">
            <a:xfrm>
              <a:off x="4965079" y="586175"/>
              <a:ext cx="588369" cy="500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b="1" dirty="0">
                  <a:solidFill>
                    <a:schemeClr val="bg1"/>
                  </a:solidFill>
                </a:rPr>
                <a:t>01</a:t>
              </a:r>
            </a:p>
          </p:txBody>
        </p:sp>
      </p:grpSp>
      <p:sp>
        <p:nvSpPr>
          <p:cNvPr id="31" name="TextBox 30"/>
          <p:cNvSpPr txBox="1"/>
          <p:nvPr/>
        </p:nvSpPr>
        <p:spPr>
          <a:xfrm>
            <a:off x="4284980" y="1158240"/>
            <a:ext cx="151892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愿景</a:t>
            </a:r>
          </a:p>
        </p:txBody>
      </p:sp>
      <p:grpSp>
        <p:nvGrpSpPr>
          <p:cNvPr id="32" name="组合 31"/>
          <p:cNvGrpSpPr/>
          <p:nvPr/>
        </p:nvGrpSpPr>
        <p:grpSpPr>
          <a:xfrm>
            <a:off x="3671566" y="1780044"/>
            <a:ext cx="470000" cy="464134"/>
            <a:chOff x="4965079" y="546100"/>
            <a:chExt cx="588369" cy="581025"/>
          </a:xfrm>
        </p:grpSpPr>
        <p:sp>
          <p:nvSpPr>
            <p:cNvPr id="38"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45" name="Text Box 24"/>
            <p:cNvSpPr txBox="1">
              <a:spLocks noChangeArrowheads="1"/>
            </p:cNvSpPr>
            <p:nvPr/>
          </p:nvSpPr>
          <p:spPr bwMode="auto">
            <a:xfrm>
              <a:off x="4965079"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02</a:t>
              </a:r>
              <a:endParaRPr lang="zh-CN" altLang="zh-CN" sz="2000" b="1" dirty="0">
                <a:solidFill>
                  <a:schemeClr val="bg1"/>
                </a:solidFill>
              </a:endParaRPr>
            </a:p>
          </p:txBody>
        </p:sp>
      </p:grpSp>
      <p:sp>
        <p:nvSpPr>
          <p:cNvPr id="46" name="TextBox 45"/>
          <p:cNvSpPr txBox="1"/>
          <p:nvPr/>
        </p:nvSpPr>
        <p:spPr>
          <a:xfrm>
            <a:off x="4284980" y="1842770"/>
            <a:ext cx="1245870" cy="338554"/>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用户代表</a:t>
            </a:r>
          </a:p>
        </p:txBody>
      </p:sp>
      <p:grpSp>
        <p:nvGrpSpPr>
          <p:cNvPr id="47" name="组合 46"/>
          <p:cNvGrpSpPr/>
          <p:nvPr/>
        </p:nvGrpSpPr>
        <p:grpSpPr>
          <a:xfrm>
            <a:off x="3671566" y="2500948"/>
            <a:ext cx="470000" cy="464134"/>
            <a:chOff x="4965079" y="546100"/>
            <a:chExt cx="588369" cy="581025"/>
          </a:xfrm>
        </p:grpSpPr>
        <p:sp>
          <p:nvSpPr>
            <p:cNvPr id="48"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49" name="Text Box 24"/>
            <p:cNvSpPr txBox="1">
              <a:spLocks noChangeArrowheads="1"/>
            </p:cNvSpPr>
            <p:nvPr/>
          </p:nvSpPr>
          <p:spPr bwMode="auto">
            <a:xfrm>
              <a:off x="4965079"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b="1" dirty="0" smtClean="0">
                  <a:solidFill>
                    <a:schemeClr val="bg1"/>
                  </a:solidFill>
                </a:rPr>
                <a:t>0</a:t>
              </a:r>
              <a:r>
                <a:rPr lang="en-US" altLang="zh-CN" sz="2000" b="1" dirty="0" smtClean="0">
                  <a:solidFill>
                    <a:schemeClr val="bg1"/>
                  </a:solidFill>
                </a:rPr>
                <a:t>3</a:t>
              </a:r>
              <a:endParaRPr lang="zh-CN" altLang="zh-CN" sz="2000" b="1" dirty="0">
                <a:solidFill>
                  <a:schemeClr val="bg1"/>
                </a:solidFill>
              </a:endParaRPr>
            </a:p>
          </p:txBody>
        </p:sp>
      </p:grpSp>
      <p:sp>
        <p:nvSpPr>
          <p:cNvPr id="50" name="TextBox 49"/>
          <p:cNvSpPr txBox="1"/>
          <p:nvPr/>
        </p:nvSpPr>
        <p:spPr>
          <a:xfrm>
            <a:off x="4284980" y="2563495"/>
            <a:ext cx="106426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界面原型</a:t>
            </a:r>
          </a:p>
        </p:txBody>
      </p:sp>
      <p:grpSp>
        <p:nvGrpSpPr>
          <p:cNvPr id="51" name="组合 50"/>
          <p:cNvGrpSpPr/>
          <p:nvPr/>
        </p:nvGrpSpPr>
        <p:grpSpPr>
          <a:xfrm>
            <a:off x="3671566" y="3221852"/>
            <a:ext cx="470000" cy="464134"/>
            <a:chOff x="4965079" y="546100"/>
            <a:chExt cx="588369" cy="581025"/>
          </a:xfrm>
        </p:grpSpPr>
        <p:sp>
          <p:nvSpPr>
            <p:cNvPr id="52"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53" name="Text Box 24"/>
            <p:cNvSpPr txBox="1">
              <a:spLocks noChangeArrowheads="1"/>
            </p:cNvSpPr>
            <p:nvPr/>
          </p:nvSpPr>
          <p:spPr bwMode="auto">
            <a:xfrm>
              <a:off x="4965079"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04</a:t>
              </a:r>
              <a:endParaRPr lang="zh-CN" altLang="zh-CN" sz="2000" b="1" dirty="0">
                <a:solidFill>
                  <a:schemeClr val="bg1"/>
                </a:solidFill>
              </a:endParaRPr>
            </a:p>
          </p:txBody>
        </p:sp>
      </p:grpSp>
      <p:sp>
        <p:nvSpPr>
          <p:cNvPr id="54" name="TextBox 53"/>
          <p:cNvSpPr txBox="1"/>
          <p:nvPr/>
        </p:nvSpPr>
        <p:spPr>
          <a:xfrm>
            <a:off x="4284980" y="3284855"/>
            <a:ext cx="114173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用例</a:t>
            </a:r>
          </a:p>
        </p:txBody>
      </p:sp>
      <p:grpSp>
        <p:nvGrpSpPr>
          <p:cNvPr id="2" name="组合 1"/>
          <p:cNvGrpSpPr/>
          <p:nvPr/>
        </p:nvGrpSpPr>
        <p:grpSpPr>
          <a:xfrm>
            <a:off x="3690621" y="3928278"/>
            <a:ext cx="470000" cy="464134"/>
            <a:chOff x="4965079" y="546100"/>
            <a:chExt cx="588369" cy="581025"/>
          </a:xfrm>
        </p:grpSpPr>
        <p:sp>
          <p:nvSpPr>
            <p:cNvPr id="3"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4" name="Text Box 24"/>
            <p:cNvSpPr txBox="1">
              <a:spLocks noChangeArrowheads="1"/>
            </p:cNvSpPr>
            <p:nvPr/>
          </p:nvSpPr>
          <p:spPr bwMode="auto">
            <a:xfrm>
              <a:off x="4965079"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b="1" dirty="0" smtClean="0">
                  <a:solidFill>
                    <a:schemeClr val="bg1"/>
                  </a:solidFill>
                </a:rPr>
                <a:t>0</a:t>
              </a:r>
              <a:r>
                <a:rPr lang="en-US" altLang="zh-CN" sz="2000" b="1" dirty="0" smtClean="0">
                  <a:solidFill>
                    <a:schemeClr val="bg1"/>
                  </a:solidFill>
                </a:rPr>
                <a:t>5</a:t>
              </a:r>
              <a:endParaRPr lang="en-US" altLang="zh-CN" sz="2000" b="1" dirty="0">
                <a:solidFill>
                  <a:schemeClr val="bg1"/>
                </a:solidFill>
              </a:endParaRPr>
            </a:p>
          </p:txBody>
        </p:sp>
      </p:grpSp>
      <p:sp>
        <p:nvSpPr>
          <p:cNvPr id="5" name="TextBox 30"/>
          <p:cNvSpPr txBox="1"/>
          <p:nvPr/>
        </p:nvSpPr>
        <p:spPr>
          <a:xfrm>
            <a:off x="4304037" y="3991264"/>
            <a:ext cx="1268095"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需求优先级</a:t>
            </a:r>
          </a:p>
        </p:txBody>
      </p:sp>
      <p:grpSp>
        <p:nvGrpSpPr>
          <p:cNvPr id="6" name="组合 5"/>
          <p:cNvGrpSpPr/>
          <p:nvPr/>
        </p:nvGrpSpPr>
        <p:grpSpPr>
          <a:xfrm>
            <a:off x="6215072" y="1070758"/>
            <a:ext cx="470000" cy="464134"/>
            <a:chOff x="4965079" y="546100"/>
            <a:chExt cx="588369" cy="581025"/>
          </a:xfrm>
        </p:grpSpPr>
        <p:sp>
          <p:nvSpPr>
            <p:cNvPr id="7"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8" name="Text Box 24"/>
            <p:cNvSpPr txBox="1">
              <a:spLocks noChangeArrowheads="1"/>
            </p:cNvSpPr>
            <p:nvPr/>
          </p:nvSpPr>
          <p:spPr bwMode="auto">
            <a:xfrm>
              <a:off x="4965079"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06</a:t>
              </a:r>
            </a:p>
          </p:txBody>
        </p:sp>
      </p:grpSp>
      <p:sp>
        <p:nvSpPr>
          <p:cNvPr id="9" name="TextBox 45"/>
          <p:cNvSpPr txBox="1"/>
          <p:nvPr/>
        </p:nvSpPr>
        <p:spPr>
          <a:xfrm>
            <a:off x="6828487" y="1133484"/>
            <a:ext cx="1371943" cy="338554"/>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需求</a:t>
            </a:r>
          </a:p>
        </p:txBody>
      </p:sp>
      <p:grpSp>
        <p:nvGrpSpPr>
          <p:cNvPr id="14" name="组合 13"/>
          <p:cNvGrpSpPr/>
          <p:nvPr/>
        </p:nvGrpSpPr>
        <p:grpSpPr>
          <a:xfrm>
            <a:off x="6200162" y="1790867"/>
            <a:ext cx="470000" cy="464134"/>
            <a:chOff x="4965076" y="546100"/>
            <a:chExt cx="588369" cy="581025"/>
          </a:xfrm>
        </p:grpSpPr>
        <p:sp>
          <p:nvSpPr>
            <p:cNvPr id="15"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16" name="Text Box 24"/>
            <p:cNvSpPr txBox="1">
              <a:spLocks noChangeArrowheads="1"/>
            </p:cNvSpPr>
            <p:nvPr/>
          </p:nvSpPr>
          <p:spPr bwMode="auto">
            <a:xfrm>
              <a:off x="4965076"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07</a:t>
              </a:r>
            </a:p>
          </p:txBody>
        </p:sp>
      </p:grpSp>
      <p:sp>
        <p:nvSpPr>
          <p:cNvPr id="17" name="TextBox 53"/>
          <p:cNvSpPr txBox="1"/>
          <p:nvPr/>
        </p:nvSpPr>
        <p:spPr>
          <a:xfrm>
            <a:off x="6813581" y="1853870"/>
            <a:ext cx="123190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数据字典</a:t>
            </a:r>
          </a:p>
        </p:txBody>
      </p:sp>
      <p:grpSp>
        <p:nvGrpSpPr>
          <p:cNvPr id="18" name="组合 17"/>
          <p:cNvGrpSpPr/>
          <p:nvPr/>
        </p:nvGrpSpPr>
        <p:grpSpPr>
          <a:xfrm>
            <a:off x="6200162" y="2511771"/>
            <a:ext cx="470000" cy="464134"/>
            <a:chOff x="4965076" y="546100"/>
            <a:chExt cx="588369" cy="581025"/>
          </a:xfrm>
        </p:grpSpPr>
        <p:sp>
          <p:nvSpPr>
            <p:cNvPr id="19"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20" name="Text Box 24"/>
            <p:cNvSpPr txBox="1">
              <a:spLocks noChangeArrowheads="1"/>
            </p:cNvSpPr>
            <p:nvPr/>
          </p:nvSpPr>
          <p:spPr bwMode="auto">
            <a:xfrm>
              <a:off x="4965076"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08</a:t>
              </a:r>
            </a:p>
          </p:txBody>
        </p:sp>
      </p:grpSp>
      <p:sp>
        <p:nvSpPr>
          <p:cNvPr id="21" name="TextBox 57"/>
          <p:cNvSpPr txBox="1"/>
          <p:nvPr/>
        </p:nvSpPr>
        <p:spPr>
          <a:xfrm>
            <a:off x="6813581" y="2574595"/>
            <a:ext cx="1778000" cy="337185"/>
          </a:xfrm>
          <a:prstGeom prst="rect">
            <a:avLst/>
          </a:prstGeom>
          <a:noFill/>
          <a:effectLst/>
        </p:spPr>
        <p:txBody>
          <a:bodyPr wrap="square" rtlCol="0">
            <a:spAutoFit/>
          </a:bodyPr>
          <a:lstStyle/>
          <a:p>
            <a:r>
              <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rPr>
              <a:t>ER</a:t>
            </a: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图</a:t>
            </a:r>
          </a:p>
        </p:txBody>
      </p:sp>
      <p:grpSp>
        <p:nvGrpSpPr>
          <p:cNvPr id="59" name="组合 27"/>
          <p:cNvGrpSpPr/>
          <p:nvPr/>
        </p:nvGrpSpPr>
        <p:grpSpPr>
          <a:xfrm>
            <a:off x="6210974" y="3219627"/>
            <a:ext cx="470000" cy="464134"/>
            <a:chOff x="4965080" y="546100"/>
            <a:chExt cx="588369" cy="581025"/>
          </a:xfrm>
        </p:grpSpPr>
        <p:sp>
          <p:nvSpPr>
            <p:cNvPr id="60"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61" name="Text Box 24"/>
            <p:cNvSpPr txBox="1">
              <a:spLocks noChangeArrowheads="1"/>
            </p:cNvSpPr>
            <p:nvPr/>
          </p:nvSpPr>
          <p:spPr bwMode="auto">
            <a:xfrm>
              <a:off x="4965080"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09</a:t>
              </a:r>
              <a:endParaRPr lang="zh-CN" altLang="zh-CN" sz="2000" b="1" dirty="0">
                <a:solidFill>
                  <a:schemeClr val="bg1"/>
                </a:solidFill>
              </a:endParaRPr>
            </a:p>
          </p:txBody>
        </p:sp>
      </p:grpSp>
      <p:sp>
        <p:nvSpPr>
          <p:cNvPr id="62" name="TextBox 61"/>
          <p:cNvSpPr txBox="1"/>
          <p:nvPr/>
        </p:nvSpPr>
        <p:spPr>
          <a:xfrm>
            <a:off x="6824387" y="3255133"/>
            <a:ext cx="151892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系统环境</a:t>
            </a:r>
          </a:p>
        </p:txBody>
      </p:sp>
      <p:grpSp>
        <p:nvGrpSpPr>
          <p:cNvPr id="63" name="组合 31"/>
          <p:cNvGrpSpPr/>
          <p:nvPr/>
        </p:nvGrpSpPr>
        <p:grpSpPr>
          <a:xfrm>
            <a:off x="6215074" y="3928278"/>
            <a:ext cx="470000" cy="464134"/>
            <a:chOff x="4965082" y="546100"/>
            <a:chExt cx="588369" cy="581025"/>
          </a:xfrm>
        </p:grpSpPr>
        <p:sp>
          <p:nvSpPr>
            <p:cNvPr id="64"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65" name="Text Box 24"/>
            <p:cNvSpPr txBox="1">
              <a:spLocks noChangeArrowheads="1"/>
            </p:cNvSpPr>
            <p:nvPr/>
          </p:nvSpPr>
          <p:spPr bwMode="auto">
            <a:xfrm>
              <a:off x="4965082"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10</a:t>
              </a:r>
              <a:endParaRPr lang="zh-CN" altLang="zh-CN" sz="2000" b="1" dirty="0">
                <a:solidFill>
                  <a:schemeClr val="bg1"/>
                </a:solidFill>
              </a:endParaRPr>
            </a:p>
          </p:txBody>
        </p:sp>
      </p:grpSp>
      <p:sp>
        <p:nvSpPr>
          <p:cNvPr id="66" name="TextBox 65"/>
          <p:cNvSpPr txBox="1"/>
          <p:nvPr/>
        </p:nvSpPr>
        <p:spPr>
          <a:xfrm>
            <a:off x="6828486" y="3963784"/>
            <a:ext cx="1245870" cy="338554"/>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用例图</a:t>
            </a:r>
          </a:p>
        </p:txBody>
      </p:sp>
    </p:spTree>
  </p:cSld>
  <p:clrMapOvr>
    <a:masterClrMapping/>
  </p:clrMapOvr>
  <mc:AlternateContent xmlns:mc="http://schemas.openxmlformats.org/markup-compatibility/2006">
    <mc:Choice xmlns=""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 calcmode="lin" valueType="num">
                                      <p:cBhvr additive="base">
                                        <p:cTn id="7" dur="500" fill="hold"/>
                                        <p:tgtEl>
                                          <p:spTgt spid="5125"/>
                                        </p:tgtEl>
                                        <p:attrNameLst>
                                          <p:attrName>ppt_x</p:attrName>
                                        </p:attrNameLst>
                                      </p:cBhvr>
                                      <p:tavLst>
                                        <p:tav tm="0">
                                          <p:val>
                                            <p:strVal val="0-#ppt_w/2"/>
                                          </p:val>
                                        </p:tav>
                                        <p:tav tm="100000">
                                          <p:val>
                                            <p:strVal val="#ppt_x"/>
                                          </p:val>
                                        </p:tav>
                                      </p:tavLst>
                                    </p:anim>
                                    <p:anim calcmode="lin" valueType="num">
                                      <p:cBhvr additive="base">
                                        <p:cTn id="8" dur="500" fill="hold"/>
                                        <p:tgtEl>
                                          <p:spTgt spid="51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141"/>
                                        </p:tgtEl>
                                        <p:attrNameLst>
                                          <p:attrName>style.visibility</p:attrName>
                                        </p:attrNameLst>
                                      </p:cBhvr>
                                      <p:to>
                                        <p:strVal val="visible"/>
                                      </p:to>
                                    </p:set>
                                    <p:anim calcmode="lin" valueType="num">
                                      <p:cBhvr additive="base">
                                        <p:cTn id="12" dur="500" fill="hold"/>
                                        <p:tgtEl>
                                          <p:spTgt spid="5141"/>
                                        </p:tgtEl>
                                        <p:attrNameLst>
                                          <p:attrName>ppt_x</p:attrName>
                                        </p:attrNameLst>
                                      </p:cBhvr>
                                      <p:tavLst>
                                        <p:tav tm="0">
                                          <p:val>
                                            <p:strVal val="1+#ppt_w/2"/>
                                          </p:val>
                                        </p:tav>
                                        <p:tav tm="100000">
                                          <p:val>
                                            <p:strVal val="#ppt_x"/>
                                          </p:val>
                                        </p:tav>
                                      </p:tavLst>
                                    </p:anim>
                                    <p:anim calcmode="lin" valueType="num">
                                      <p:cBhvr additive="base">
                                        <p:cTn id="13" dur="500" fill="hold"/>
                                        <p:tgtEl>
                                          <p:spTgt spid="514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5144"/>
                                        </p:tgtEl>
                                        <p:attrNameLst>
                                          <p:attrName>style.visibility</p:attrName>
                                        </p:attrNameLst>
                                      </p:cBhvr>
                                      <p:to>
                                        <p:strVal val="visible"/>
                                      </p:to>
                                    </p:set>
                                    <p:anim calcmode="lin" valueType="num">
                                      <p:cBhvr additive="base">
                                        <p:cTn id="16" dur="500" fill="hold"/>
                                        <p:tgtEl>
                                          <p:spTgt spid="5144"/>
                                        </p:tgtEl>
                                        <p:attrNameLst>
                                          <p:attrName>ppt_x</p:attrName>
                                        </p:attrNameLst>
                                      </p:cBhvr>
                                      <p:tavLst>
                                        <p:tav tm="0">
                                          <p:val>
                                            <p:strVal val="0-#ppt_w/2"/>
                                          </p:val>
                                        </p:tav>
                                        <p:tav tm="100000">
                                          <p:val>
                                            <p:strVal val="#ppt_x"/>
                                          </p:val>
                                        </p:tav>
                                      </p:tavLst>
                                    </p:anim>
                                    <p:anim calcmode="lin" valueType="num">
                                      <p:cBhvr additive="base">
                                        <p:cTn id="17" dur="500" fill="hold"/>
                                        <p:tgtEl>
                                          <p:spTgt spid="514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1" fill="hold" grpId="0" nodeType="afterEffect">
                                  <p:stCondLst>
                                    <p:cond delay="0"/>
                                  </p:stCondLst>
                                  <p:iterate type="lt">
                                    <p:tmPct val="10000"/>
                                  </p:iterate>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ppt_x"/>
                                          </p:val>
                                        </p:tav>
                                        <p:tav tm="100000">
                                          <p:val>
                                            <p:strVal val="#ppt_x"/>
                                          </p:val>
                                        </p:tav>
                                      </p:tavLst>
                                    </p:anim>
                                    <p:anim calcmode="lin" valueType="num">
                                      <p:cBhvr additive="base">
                                        <p:cTn id="22" dur="500" fill="hold"/>
                                        <p:tgtEl>
                                          <p:spTgt spid="33"/>
                                        </p:tgtEl>
                                        <p:attrNameLst>
                                          <p:attrName>ppt_y</p:attrName>
                                        </p:attrNameLst>
                                      </p:cBhvr>
                                      <p:tavLst>
                                        <p:tav tm="0">
                                          <p:val>
                                            <p:strVal val="0-#ppt_h/2"/>
                                          </p:val>
                                        </p:tav>
                                        <p:tav tm="100000">
                                          <p:val>
                                            <p:strVal val="#ppt_y"/>
                                          </p:val>
                                        </p:tav>
                                      </p:tavLst>
                                    </p:anim>
                                  </p:childTnLst>
                                </p:cTn>
                              </p:par>
                            </p:childTnLst>
                          </p:cTn>
                        </p:par>
                        <p:par>
                          <p:cTn id="23" fill="hold">
                            <p:stCondLst>
                              <p:cond delay="1100"/>
                            </p:stCondLst>
                            <p:childTnLst>
                              <p:par>
                                <p:cTn id="24" presetID="2" presetClass="entr" presetSubtype="9" fill="hold" grpId="0" nodeType="afterEffect">
                                  <p:stCondLst>
                                    <p:cond delay="0"/>
                                  </p:stCondLst>
                                  <p:iterate type="lt">
                                    <p:tmPct val="10000"/>
                                  </p:iterate>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500" fill="hold"/>
                                        <p:tgtEl>
                                          <p:spTgt spid="34"/>
                                        </p:tgtEl>
                                        <p:attrNameLst>
                                          <p:attrName>ppt_x</p:attrName>
                                        </p:attrNameLst>
                                      </p:cBhvr>
                                      <p:tavLst>
                                        <p:tav tm="0">
                                          <p:val>
                                            <p:strVal val="0-#ppt_w/2"/>
                                          </p:val>
                                        </p:tav>
                                        <p:tav tm="100000">
                                          <p:val>
                                            <p:strVal val="#ppt_x"/>
                                          </p:val>
                                        </p:tav>
                                      </p:tavLst>
                                    </p:anim>
                                    <p:anim calcmode="lin" valueType="num">
                                      <p:cBhvr additive="base">
                                        <p:cTn id="27" dur="500" fill="hold"/>
                                        <p:tgtEl>
                                          <p:spTgt spid="34"/>
                                        </p:tgtEl>
                                        <p:attrNameLst>
                                          <p:attrName>ppt_y</p:attrName>
                                        </p:attrNameLst>
                                      </p:cBhvr>
                                      <p:tavLst>
                                        <p:tav tm="0">
                                          <p:val>
                                            <p:strVal val="0-#ppt_h/2"/>
                                          </p:val>
                                        </p:tav>
                                        <p:tav tm="100000">
                                          <p:val>
                                            <p:strVal val="#ppt_y"/>
                                          </p:val>
                                        </p:tav>
                                      </p:tavLst>
                                    </p:anim>
                                  </p:childTnLst>
                                </p:cTn>
                              </p:par>
                            </p:childTnLst>
                          </p:cTn>
                        </p:par>
                        <p:par>
                          <p:cTn id="28" fill="hold">
                            <p:stCondLst>
                              <p:cond delay="2349"/>
                            </p:stCondLst>
                            <p:childTnLst>
                              <p:par>
                                <p:cTn id="29" presetID="2" presetClass="entr" presetSubtype="4"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par>
                          <p:cTn id="33" fill="hold">
                            <p:stCondLst>
                              <p:cond delay="2849"/>
                            </p:stCondLst>
                            <p:childTnLst>
                              <p:par>
                                <p:cTn id="34" presetID="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3349"/>
                            </p:stCondLst>
                            <p:childTnLst>
                              <p:par>
                                <p:cTn id="39" presetID="2" presetClass="entr" presetSubtype="4" fill="hold" nodeType="after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ppt_x"/>
                                          </p:val>
                                        </p:tav>
                                        <p:tav tm="100000">
                                          <p:val>
                                            <p:strVal val="#ppt_x"/>
                                          </p:val>
                                        </p:tav>
                                      </p:tavLst>
                                    </p:anim>
                                    <p:anim calcmode="lin" valueType="num">
                                      <p:cBhvr additive="base">
                                        <p:cTn id="42" dur="500" fill="hold"/>
                                        <p:tgtEl>
                                          <p:spTgt spid="32"/>
                                        </p:tgtEl>
                                        <p:attrNameLst>
                                          <p:attrName>ppt_y</p:attrName>
                                        </p:attrNameLst>
                                      </p:cBhvr>
                                      <p:tavLst>
                                        <p:tav tm="0">
                                          <p:val>
                                            <p:strVal val="1+#ppt_h/2"/>
                                          </p:val>
                                        </p:tav>
                                        <p:tav tm="100000">
                                          <p:val>
                                            <p:strVal val="#ppt_y"/>
                                          </p:val>
                                        </p:tav>
                                      </p:tavLst>
                                    </p:anim>
                                  </p:childTnLst>
                                </p:cTn>
                              </p:par>
                            </p:childTnLst>
                          </p:cTn>
                        </p:par>
                        <p:par>
                          <p:cTn id="43" fill="hold">
                            <p:stCondLst>
                              <p:cond delay="3849"/>
                            </p:stCondLst>
                            <p:childTnLst>
                              <p:par>
                                <p:cTn id="44" presetID="2" presetClass="entr" presetSubtype="2"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500" fill="hold"/>
                                        <p:tgtEl>
                                          <p:spTgt spid="46"/>
                                        </p:tgtEl>
                                        <p:attrNameLst>
                                          <p:attrName>ppt_x</p:attrName>
                                        </p:attrNameLst>
                                      </p:cBhvr>
                                      <p:tavLst>
                                        <p:tav tm="0">
                                          <p:val>
                                            <p:strVal val="1+#ppt_w/2"/>
                                          </p:val>
                                        </p:tav>
                                        <p:tav tm="100000">
                                          <p:val>
                                            <p:strVal val="#ppt_x"/>
                                          </p:val>
                                        </p:tav>
                                      </p:tavLst>
                                    </p:anim>
                                    <p:anim calcmode="lin" valueType="num">
                                      <p:cBhvr additive="base">
                                        <p:cTn id="47" dur="500" fill="hold"/>
                                        <p:tgtEl>
                                          <p:spTgt spid="46"/>
                                        </p:tgtEl>
                                        <p:attrNameLst>
                                          <p:attrName>ppt_y</p:attrName>
                                        </p:attrNameLst>
                                      </p:cBhvr>
                                      <p:tavLst>
                                        <p:tav tm="0">
                                          <p:val>
                                            <p:strVal val="#ppt_y"/>
                                          </p:val>
                                        </p:tav>
                                        <p:tav tm="100000">
                                          <p:val>
                                            <p:strVal val="#ppt_y"/>
                                          </p:val>
                                        </p:tav>
                                      </p:tavLst>
                                    </p:anim>
                                  </p:childTnLst>
                                </p:cTn>
                              </p:par>
                            </p:childTnLst>
                          </p:cTn>
                        </p:par>
                        <p:par>
                          <p:cTn id="48" fill="hold">
                            <p:stCondLst>
                              <p:cond delay="4349"/>
                            </p:stCondLst>
                            <p:childTnLst>
                              <p:par>
                                <p:cTn id="49" presetID="2" presetClass="entr" presetSubtype="4" fill="hold" nodeType="afterEffect">
                                  <p:stCondLst>
                                    <p:cond delay="0"/>
                                  </p:stCondLst>
                                  <p:childTnLst>
                                    <p:set>
                                      <p:cBhvr>
                                        <p:cTn id="50" dur="1" fill="hold">
                                          <p:stCondLst>
                                            <p:cond delay="0"/>
                                          </p:stCondLst>
                                        </p:cTn>
                                        <p:tgtEl>
                                          <p:spTgt spid="47"/>
                                        </p:tgtEl>
                                        <p:attrNameLst>
                                          <p:attrName>style.visibility</p:attrName>
                                        </p:attrNameLst>
                                      </p:cBhvr>
                                      <p:to>
                                        <p:strVal val="visible"/>
                                      </p:to>
                                    </p:set>
                                    <p:anim calcmode="lin" valueType="num">
                                      <p:cBhvr additive="base">
                                        <p:cTn id="51" dur="500" fill="hold"/>
                                        <p:tgtEl>
                                          <p:spTgt spid="47"/>
                                        </p:tgtEl>
                                        <p:attrNameLst>
                                          <p:attrName>ppt_x</p:attrName>
                                        </p:attrNameLst>
                                      </p:cBhvr>
                                      <p:tavLst>
                                        <p:tav tm="0">
                                          <p:val>
                                            <p:strVal val="#ppt_x"/>
                                          </p:val>
                                        </p:tav>
                                        <p:tav tm="100000">
                                          <p:val>
                                            <p:strVal val="#ppt_x"/>
                                          </p:val>
                                        </p:tav>
                                      </p:tavLst>
                                    </p:anim>
                                    <p:anim calcmode="lin" valueType="num">
                                      <p:cBhvr additive="base">
                                        <p:cTn id="52" dur="500" fill="hold"/>
                                        <p:tgtEl>
                                          <p:spTgt spid="47"/>
                                        </p:tgtEl>
                                        <p:attrNameLst>
                                          <p:attrName>ppt_y</p:attrName>
                                        </p:attrNameLst>
                                      </p:cBhvr>
                                      <p:tavLst>
                                        <p:tav tm="0">
                                          <p:val>
                                            <p:strVal val="1+#ppt_h/2"/>
                                          </p:val>
                                        </p:tav>
                                        <p:tav tm="100000">
                                          <p:val>
                                            <p:strVal val="#ppt_y"/>
                                          </p:val>
                                        </p:tav>
                                      </p:tavLst>
                                    </p:anim>
                                  </p:childTnLst>
                                </p:cTn>
                              </p:par>
                            </p:childTnLst>
                          </p:cTn>
                        </p:par>
                        <p:par>
                          <p:cTn id="53" fill="hold">
                            <p:stCondLst>
                              <p:cond delay="4849"/>
                            </p:stCondLst>
                            <p:childTnLst>
                              <p:par>
                                <p:cTn id="54" presetID="2" presetClass="entr" presetSubtype="2" fill="hold" grpId="0" nodeType="after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additive="base">
                                        <p:cTn id="56" dur="500" fill="hold"/>
                                        <p:tgtEl>
                                          <p:spTgt spid="50"/>
                                        </p:tgtEl>
                                        <p:attrNameLst>
                                          <p:attrName>ppt_x</p:attrName>
                                        </p:attrNameLst>
                                      </p:cBhvr>
                                      <p:tavLst>
                                        <p:tav tm="0">
                                          <p:val>
                                            <p:strVal val="1+#ppt_w/2"/>
                                          </p:val>
                                        </p:tav>
                                        <p:tav tm="100000">
                                          <p:val>
                                            <p:strVal val="#ppt_x"/>
                                          </p:val>
                                        </p:tav>
                                      </p:tavLst>
                                    </p:anim>
                                    <p:anim calcmode="lin" valueType="num">
                                      <p:cBhvr additive="base">
                                        <p:cTn id="57" dur="500" fill="hold"/>
                                        <p:tgtEl>
                                          <p:spTgt spid="50"/>
                                        </p:tgtEl>
                                        <p:attrNameLst>
                                          <p:attrName>ppt_y</p:attrName>
                                        </p:attrNameLst>
                                      </p:cBhvr>
                                      <p:tavLst>
                                        <p:tav tm="0">
                                          <p:val>
                                            <p:strVal val="#ppt_y"/>
                                          </p:val>
                                        </p:tav>
                                        <p:tav tm="100000">
                                          <p:val>
                                            <p:strVal val="#ppt_y"/>
                                          </p:val>
                                        </p:tav>
                                      </p:tavLst>
                                    </p:anim>
                                  </p:childTnLst>
                                </p:cTn>
                              </p:par>
                            </p:childTnLst>
                          </p:cTn>
                        </p:par>
                        <p:par>
                          <p:cTn id="58" fill="hold">
                            <p:stCondLst>
                              <p:cond delay="5349"/>
                            </p:stCondLst>
                            <p:childTnLst>
                              <p:par>
                                <p:cTn id="59" presetID="2" presetClass="entr" presetSubtype="4" fill="hold" nodeType="after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additive="base">
                                        <p:cTn id="61" dur="500" fill="hold"/>
                                        <p:tgtEl>
                                          <p:spTgt spid="51"/>
                                        </p:tgtEl>
                                        <p:attrNameLst>
                                          <p:attrName>ppt_x</p:attrName>
                                        </p:attrNameLst>
                                      </p:cBhvr>
                                      <p:tavLst>
                                        <p:tav tm="0">
                                          <p:val>
                                            <p:strVal val="#ppt_x"/>
                                          </p:val>
                                        </p:tav>
                                        <p:tav tm="100000">
                                          <p:val>
                                            <p:strVal val="#ppt_x"/>
                                          </p:val>
                                        </p:tav>
                                      </p:tavLst>
                                    </p:anim>
                                    <p:anim calcmode="lin" valueType="num">
                                      <p:cBhvr additive="base">
                                        <p:cTn id="62" dur="500" fill="hold"/>
                                        <p:tgtEl>
                                          <p:spTgt spid="51"/>
                                        </p:tgtEl>
                                        <p:attrNameLst>
                                          <p:attrName>ppt_y</p:attrName>
                                        </p:attrNameLst>
                                      </p:cBhvr>
                                      <p:tavLst>
                                        <p:tav tm="0">
                                          <p:val>
                                            <p:strVal val="1+#ppt_h/2"/>
                                          </p:val>
                                        </p:tav>
                                        <p:tav tm="100000">
                                          <p:val>
                                            <p:strVal val="#ppt_y"/>
                                          </p:val>
                                        </p:tav>
                                      </p:tavLst>
                                    </p:anim>
                                  </p:childTnLst>
                                </p:cTn>
                              </p:par>
                            </p:childTnLst>
                          </p:cTn>
                        </p:par>
                        <p:par>
                          <p:cTn id="63" fill="hold">
                            <p:stCondLst>
                              <p:cond delay="5849"/>
                            </p:stCondLst>
                            <p:childTnLst>
                              <p:par>
                                <p:cTn id="64" presetID="2" presetClass="entr" presetSubtype="2" fill="hold" grpId="0" nodeType="afterEffect">
                                  <p:stCondLst>
                                    <p:cond delay="0"/>
                                  </p:stCondLst>
                                  <p:childTnLst>
                                    <p:set>
                                      <p:cBhvr>
                                        <p:cTn id="65" dur="1" fill="hold">
                                          <p:stCondLst>
                                            <p:cond delay="0"/>
                                          </p:stCondLst>
                                        </p:cTn>
                                        <p:tgtEl>
                                          <p:spTgt spid="54"/>
                                        </p:tgtEl>
                                        <p:attrNameLst>
                                          <p:attrName>style.visibility</p:attrName>
                                        </p:attrNameLst>
                                      </p:cBhvr>
                                      <p:to>
                                        <p:strVal val="visible"/>
                                      </p:to>
                                    </p:set>
                                    <p:anim calcmode="lin" valueType="num">
                                      <p:cBhvr additive="base">
                                        <p:cTn id="66" dur="500" fill="hold"/>
                                        <p:tgtEl>
                                          <p:spTgt spid="54"/>
                                        </p:tgtEl>
                                        <p:attrNameLst>
                                          <p:attrName>ppt_x</p:attrName>
                                        </p:attrNameLst>
                                      </p:cBhvr>
                                      <p:tavLst>
                                        <p:tav tm="0">
                                          <p:val>
                                            <p:strVal val="1+#ppt_w/2"/>
                                          </p:val>
                                        </p:tav>
                                        <p:tav tm="100000">
                                          <p:val>
                                            <p:strVal val="#ppt_x"/>
                                          </p:val>
                                        </p:tav>
                                      </p:tavLst>
                                    </p:anim>
                                    <p:anim calcmode="lin" valueType="num">
                                      <p:cBhvr additive="base">
                                        <p:cTn id="67" dur="500" fill="hold"/>
                                        <p:tgtEl>
                                          <p:spTgt spid="54"/>
                                        </p:tgtEl>
                                        <p:attrNameLst>
                                          <p:attrName>ppt_y</p:attrName>
                                        </p:attrNameLst>
                                      </p:cBhvr>
                                      <p:tavLst>
                                        <p:tav tm="0">
                                          <p:val>
                                            <p:strVal val="#ppt_y"/>
                                          </p:val>
                                        </p:tav>
                                        <p:tav tm="100000">
                                          <p:val>
                                            <p:strVal val="#ppt_y"/>
                                          </p:val>
                                        </p:tav>
                                      </p:tavLst>
                                    </p:anim>
                                  </p:childTnLst>
                                </p:cTn>
                              </p:par>
                            </p:childTnLst>
                          </p:cTn>
                        </p:par>
                        <p:par>
                          <p:cTn id="68" fill="hold">
                            <p:stCondLst>
                              <p:cond delay="6349"/>
                            </p:stCondLst>
                            <p:childTnLst>
                              <p:par>
                                <p:cTn id="69" presetID="2" presetClass="entr" presetSubtype="4" fill="hold"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childTnLst>
                          </p:cTn>
                        </p:par>
                        <p:par>
                          <p:cTn id="73" fill="hold">
                            <p:stCondLst>
                              <p:cond delay="6849"/>
                            </p:stCondLst>
                            <p:childTnLst>
                              <p:par>
                                <p:cTn id="74" presetID="2" presetClass="entr" presetSubtype="2" fill="hold" grpId="0" nodeType="afterEffect">
                                  <p:stCondLst>
                                    <p:cond delay="0"/>
                                  </p:stCondLst>
                                  <p:childTnLst>
                                    <p:set>
                                      <p:cBhvr>
                                        <p:cTn id="75" dur="1" fill="hold">
                                          <p:stCondLst>
                                            <p:cond delay="0"/>
                                          </p:stCondLst>
                                        </p:cTn>
                                        <p:tgtEl>
                                          <p:spTgt spid="5"/>
                                        </p:tgtEl>
                                        <p:attrNameLst>
                                          <p:attrName>style.visibility</p:attrName>
                                        </p:attrNameLst>
                                      </p:cBhvr>
                                      <p:to>
                                        <p:strVal val="visible"/>
                                      </p:to>
                                    </p:set>
                                    <p:anim calcmode="lin" valueType="num">
                                      <p:cBhvr additive="base">
                                        <p:cTn id="76" dur="500" fill="hold"/>
                                        <p:tgtEl>
                                          <p:spTgt spid="5"/>
                                        </p:tgtEl>
                                        <p:attrNameLst>
                                          <p:attrName>ppt_x</p:attrName>
                                        </p:attrNameLst>
                                      </p:cBhvr>
                                      <p:tavLst>
                                        <p:tav tm="0">
                                          <p:val>
                                            <p:strVal val="1+#ppt_w/2"/>
                                          </p:val>
                                        </p:tav>
                                        <p:tav tm="100000">
                                          <p:val>
                                            <p:strVal val="#ppt_x"/>
                                          </p:val>
                                        </p:tav>
                                      </p:tavLst>
                                    </p:anim>
                                    <p:anim calcmode="lin" valueType="num">
                                      <p:cBhvr additive="base">
                                        <p:cTn id="77" dur="500" fill="hold"/>
                                        <p:tgtEl>
                                          <p:spTgt spid="5"/>
                                        </p:tgtEl>
                                        <p:attrNameLst>
                                          <p:attrName>ppt_y</p:attrName>
                                        </p:attrNameLst>
                                      </p:cBhvr>
                                      <p:tavLst>
                                        <p:tav tm="0">
                                          <p:val>
                                            <p:strVal val="#ppt_y"/>
                                          </p:val>
                                        </p:tav>
                                        <p:tav tm="100000">
                                          <p:val>
                                            <p:strVal val="#ppt_y"/>
                                          </p:val>
                                        </p:tav>
                                      </p:tavLst>
                                    </p:anim>
                                  </p:childTnLst>
                                </p:cTn>
                              </p:par>
                            </p:childTnLst>
                          </p:cTn>
                        </p:par>
                        <p:par>
                          <p:cTn id="78" fill="hold">
                            <p:stCondLst>
                              <p:cond delay="7349"/>
                            </p:stCondLst>
                            <p:childTnLst>
                              <p:par>
                                <p:cTn id="79" presetID="2" presetClass="entr" presetSubtype="4" fill="hold" nodeType="afterEffect">
                                  <p:stCondLst>
                                    <p:cond delay="0"/>
                                  </p:stCondLst>
                                  <p:childTnLst>
                                    <p:set>
                                      <p:cBhvr>
                                        <p:cTn id="80" dur="1" fill="hold">
                                          <p:stCondLst>
                                            <p:cond delay="0"/>
                                          </p:stCondLst>
                                        </p:cTn>
                                        <p:tgtEl>
                                          <p:spTgt spid="6"/>
                                        </p:tgtEl>
                                        <p:attrNameLst>
                                          <p:attrName>style.visibility</p:attrName>
                                        </p:attrNameLst>
                                      </p:cBhvr>
                                      <p:to>
                                        <p:strVal val="visible"/>
                                      </p:to>
                                    </p:set>
                                    <p:anim calcmode="lin" valueType="num">
                                      <p:cBhvr additive="base">
                                        <p:cTn id="81" dur="500" fill="hold"/>
                                        <p:tgtEl>
                                          <p:spTgt spid="6"/>
                                        </p:tgtEl>
                                        <p:attrNameLst>
                                          <p:attrName>ppt_x</p:attrName>
                                        </p:attrNameLst>
                                      </p:cBhvr>
                                      <p:tavLst>
                                        <p:tav tm="0">
                                          <p:val>
                                            <p:strVal val="#ppt_x"/>
                                          </p:val>
                                        </p:tav>
                                        <p:tav tm="100000">
                                          <p:val>
                                            <p:strVal val="#ppt_x"/>
                                          </p:val>
                                        </p:tav>
                                      </p:tavLst>
                                    </p:anim>
                                    <p:anim calcmode="lin" valueType="num">
                                      <p:cBhvr additive="base">
                                        <p:cTn id="82" dur="500" fill="hold"/>
                                        <p:tgtEl>
                                          <p:spTgt spid="6"/>
                                        </p:tgtEl>
                                        <p:attrNameLst>
                                          <p:attrName>ppt_y</p:attrName>
                                        </p:attrNameLst>
                                      </p:cBhvr>
                                      <p:tavLst>
                                        <p:tav tm="0">
                                          <p:val>
                                            <p:strVal val="1+#ppt_h/2"/>
                                          </p:val>
                                        </p:tav>
                                        <p:tav tm="100000">
                                          <p:val>
                                            <p:strVal val="#ppt_y"/>
                                          </p:val>
                                        </p:tav>
                                      </p:tavLst>
                                    </p:anim>
                                  </p:childTnLst>
                                </p:cTn>
                              </p:par>
                            </p:childTnLst>
                          </p:cTn>
                        </p:par>
                        <p:par>
                          <p:cTn id="83" fill="hold">
                            <p:stCondLst>
                              <p:cond delay="7849"/>
                            </p:stCondLst>
                            <p:childTnLst>
                              <p:par>
                                <p:cTn id="84" presetID="2" presetClass="entr" presetSubtype="2" fill="hold" grpId="0" nodeType="afterEffect">
                                  <p:stCondLst>
                                    <p:cond delay="0"/>
                                  </p:stCondLst>
                                  <p:childTnLst>
                                    <p:set>
                                      <p:cBhvr>
                                        <p:cTn id="85" dur="1" fill="hold">
                                          <p:stCondLst>
                                            <p:cond delay="0"/>
                                          </p:stCondLst>
                                        </p:cTn>
                                        <p:tgtEl>
                                          <p:spTgt spid="9"/>
                                        </p:tgtEl>
                                        <p:attrNameLst>
                                          <p:attrName>style.visibility</p:attrName>
                                        </p:attrNameLst>
                                      </p:cBhvr>
                                      <p:to>
                                        <p:strVal val="visible"/>
                                      </p:to>
                                    </p:set>
                                    <p:anim calcmode="lin" valueType="num">
                                      <p:cBhvr additive="base">
                                        <p:cTn id="86" dur="500" fill="hold"/>
                                        <p:tgtEl>
                                          <p:spTgt spid="9"/>
                                        </p:tgtEl>
                                        <p:attrNameLst>
                                          <p:attrName>ppt_x</p:attrName>
                                        </p:attrNameLst>
                                      </p:cBhvr>
                                      <p:tavLst>
                                        <p:tav tm="0">
                                          <p:val>
                                            <p:strVal val="1+#ppt_w/2"/>
                                          </p:val>
                                        </p:tav>
                                        <p:tav tm="100000">
                                          <p:val>
                                            <p:strVal val="#ppt_x"/>
                                          </p:val>
                                        </p:tav>
                                      </p:tavLst>
                                    </p:anim>
                                    <p:anim calcmode="lin" valueType="num">
                                      <p:cBhvr additive="base">
                                        <p:cTn id="87" dur="500" fill="hold"/>
                                        <p:tgtEl>
                                          <p:spTgt spid="9"/>
                                        </p:tgtEl>
                                        <p:attrNameLst>
                                          <p:attrName>ppt_y</p:attrName>
                                        </p:attrNameLst>
                                      </p:cBhvr>
                                      <p:tavLst>
                                        <p:tav tm="0">
                                          <p:val>
                                            <p:strVal val="#ppt_y"/>
                                          </p:val>
                                        </p:tav>
                                        <p:tav tm="100000">
                                          <p:val>
                                            <p:strVal val="#ppt_y"/>
                                          </p:val>
                                        </p:tav>
                                      </p:tavLst>
                                    </p:anim>
                                  </p:childTnLst>
                                </p:cTn>
                              </p:par>
                            </p:childTnLst>
                          </p:cTn>
                        </p:par>
                        <p:par>
                          <p:cTn id="88" fill="hold">
                            <p:stCondLst>
                              <p:cond delay="8349"/>
                            </p:stCondLst>
                            <p:childTnLst>
                              <p:par>
                                <p:cTn id="89" presetID="2" presetClass="entr" presetSubtype="4" fill="hold" nodeType="after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par>
                          <p:cTn id="93" fill="hold">
                            <p:stCondLst>
                              <p:cond delay="8849"/>
                            </p:stCondLst>
                            <p:childTnLst>
                              <p:par>
                                <p:cTn id="94" presetID="2" presetClass="entr" presetSubtype="2" fill="hold" grpId="0" nodeType="afterEffect">
                                  <p:stCondLst>
                                    <p:cond delay="0"/>
                                  </p:stCondLst>
                                  <p:childTnLst>
                                    <p:set>
                                      <p:cBhvr>
                                        <p:cTn id="95" dur="1" fill="hold">
                                          <p:stCondLst>
                                            <p:cond delay="0"/>
                                          </p:stCondLst>
                                        </p:cTn>
                                        <p:tgtEl>
                                          <p:spTgt spid="17"/>
                                        </p:tgtEl>
                                        <p:attrNameLst>
                                          <p:attrName>style.visibility</p:attrName>
                                        </p:attrNameLst>
                                      </p:cBhvr>
                                      <p:to>
                                        <p:strVal val="visible"/>
                                      </p:to>
                                    </p:set>
                                    <p:anim calcmode="lin" valueType="num">
                                      <p:cBhvr additive="base">
                                        <p:cTn id="96" dur="500" fill="hold"/>
                                        <p:tgtEl>
                                          <p:spTgt spid="17"/>
                                        </p:tgtEl>
                                        <p:attrNameLst>
                                          <p:attrName>ppt_x</p:attrName>
                                        </p:attrNameLst>
                                      </p:cBhvr>
                                      <p:tavLst>
                                        <p:tav tm="0">
                                          <p:val>
                                            <p:strVal val="1+#ppt_w/2"/>
                                          </p:val>
                                        </p:tav>
                                        <p:tav tm="100000">
                                          <p:val>
                                            <p:strVal val="#ppt_x"/>
                                          </p:val>
                                        </p:tav>
                                      </p:tavLst>
                                    </p:anim>
                                    <p:anim calcmode="lin" valueType="num">
                                      <p:cBhvr additive="base">
                                        <p:cTn id="97" dur="500" fill="hold"/>
                                        <p:tgtEl>
                                          <p:spTgt spid="17"/>
                                        </p:tgtEl>
                                        <p:attrNameLst>
                                          <p:attrName>ppt_y</p:attrName>
                                        </p:attrNameLst>
                                      </p:cBhvr>
                                      <p:tavLst>
                                        <p:tav tm="0">
                                          <p:val>
                                            <p:strVal val="#ppt_y"/>
                                          </p:val>
                                        </p:tav>
                                        <p:tav tm="100000">
                                          <p:val>
                                            <p:strVal val="#ppt_y"/>
                                          </p:val>
                                        </p:tav>
                                      </p:tavLst>
                                    </p:anim>
                                  </p:childTnLst>
                                </p:cTn>
                              </p:par>
                            </p:childTnLst>
                          </p:cTn>
                        </p:par>
                        <p:par>
                          <p:cTn id="98" fill="hold">
                            <p:stCondLst>
                              <p:cond delay="9349"/>
                            </p:stCondLst>
                            <p:childTnLst>
                              <p:par>
                                <p:cTn id="99" presetID="2" presetClass="entr" presetSubtype="4" fill="hold" nodeType="afterEffect">
                                  <p:stCondLst>
                                    <p:cond delay="0"/>
                                  </p:stCondLst>
                                  <p:childTnLst>
                                    <p:set>
                                      <p:cBhvr>
                                        <p:cTn id="100" dur="1" fill="hold">
                                          <p:stCondLst>
                                            <p:cond delay="0"/>
                                          </p:stCondLst>
                                        </p:cTn>
                                        <p:tgtEl>
                                          <p:spTgt spid="18"/>
                                        </p:tgtEl>
                                        <p:attrNameLst>
                                          <p:attrName>style.visibility</p:attrName>
                                        </p:attrNameLst>
                                      </p:cBhvr>
                                      <p:to>
                                        <p:strVal val="visible"/>
                                      </p:to>
                                    </p:set>
                                    <p:anim calcmode="lin" valueType="num">
                                      <p:cBhvr additive="base">
                                        <p:cTn id="101" dur="500" fill="hold"/>
                                        <p:tgtEl>
                                          <p:spTgt spid="18"/>
                                        </p:tgtEl>
                                        <p:attrNameLst>
                                          <p:attrName>ppt_x</p:attrName>
                                        </p:attrNameLst>
                                      </p:cBhvr>
                                      <p:tavLst>
                                        <p:tav tm="0">
                                          <p:val>
                                            <p:strVal val="#ppt_x"/>
                                          </p:val>
                                        </p:tav>
                                        <p:tav tm="100000">
                                          <p:val>
                                            <p:strVal val="#ppt_x"/>
                                          </p:val>
                                        </p:tav>
                                      </p:tavLst>
                                    </p:anim>
                                    <p:anim calcmode="lin" valueType="num">
                                      <p:cBhvr additive="base">
                                        <p:cTn id="102" dur="500" fill="hold"/>
                                        <p:tgtEl>
                                          <p:spTgt spid="18"/>
                                        </p:tgtEl>
                                        <p:attrNameLst>
                                          <p:attrName>ppt_y</p:attrName>
                                        </p:attrNameLst>
                                      </p:cBhvr>
                                      <p:tavLst>
                                        <p:tav tm="0">
                                          <p:val>
                                            <p:strVal val="1+#ppt_h/2"/>
                                          </p:val>
                                        </p:tav>
                                        <p:tav tm="100000">
                                          <p:val>
                                            <p:strVal val="#ppt_y"/>
                                          </p:val>
                                        </p:tav>
                                      </p:tavLst>
                                    </p:anim>
                                  </p:childTnLst>
                                </p:cTn>
                              </p:par>
                            </p:childTnLst>
                          </p:cTn>
                        </p:par>
                        <p:par>
                          <p:cTn id="103" fill="hold">
                            <p:stCondLst>
                              <p:cond delay="9849"/>
                            </p:stCondLst>
                            <p:childTnLst>
                              <p:par>
                                <p:cTn id="104" presetID="2" presetClass="entr" presetSubtype="2" fill="hold" grpId="0" nodeType="afterEffect">
                                  <p:stCondLst>
                                    <p:cond delay="0"/>
                                  </p:stCondLst>
                                  <p:childTnLst>
                                    <p:set>
                                      <p:cBhvr>
                                        <p:cTn id="105" dur="1" fill="hold">
                                          <p:stCondLst>
                                            <p:cond delay="0"/>
                                          </p:stCondLst>
                                        </p:cTn>
                                        <p:tgtEl>
                                          <p:spTgt spid="21"/>
                                        </p:tgtEl>
                                        <p:attrNameLst>
                                          <p:attrName>style.visibility</p:attrName>
                                        </p:attrNameLst>
                                      </p:cBhvr>
                                      <p:to>
                                        <p:strVal val="visible"/>
                                      </p:to>
                                    </p:set>
                                    <p:anim calcmode="lin" valueType="num">
                                      <p:cBhvr additive="base">
                                        <p:cTn id="106" dur="500" fill="hold"/>
                                        <p:tgtEl>
                                          <p:spTgt spid="21"/>
                                        </p:tgtEl>
                                        <p:attrNameLst>
                                          <p:attrName>ppt_x</p:attrName>
                                        </p:attrNameLst>
                                      </p:cBhvr>
                                      <p:tavLst>
                                        <p:tav tm="0">
                                          <p:val>
                                            <p:strVal val="1+#ppt_w/2"/>
                                          </p:val>
                                        </p:tav>
                                        <p:tav tm="100000">
                                          <p:val>
                                            <p:strVal val="#ppt_x"/>
                                          </p:val>
                                        </p:tav>
                                      </p:tavLst>
                                    </p:anim>
                                    <p:anim calcmode="lin" valueType="num">
                                      <p:cBhvr additive="base">
                                        <p:cTn id="107" dur="500" fill="hold"/>
                                        <p:tgtEl>
                                          <p:spTgt spid="21"/>
                                        </p:tgtEl>
                                        <p:attrNameLst>
                                          <p:attrName>ppt_y</p:attrName>
                                        </p:attrNameLst>
                                      </p:cBhvr>
                                      <p:tavLst>
                                        <p:tav tm="0">
                                          <p:val>
                                            <p:strVal val="#ppt_y"/>
                                          </p:val>
                                        </p:tav>
                                        <p:tav tm="100000">
                                          <p:val>
                                            <p:strVal val="#ppt_y"/>
                                          </p:val>
                                        </p:tav>
                                      </p:tavLst>
                                    </p:anim>
                                  </p:childTnLst>
                                </p:cTn>
                              </p:par>
                            </p:childTnLst>
                          </p:cTn>
                        </p:par>
                        <p:par>
                          <p:cTn id="108" fill="hold">
                            <p:stCondLst>
                              <p:cond delay="10349"/>
                            </p:stCondLst>
                            <p:childTnLst>
                              <p:par>
                                <p:cTn id="109" presetID="2" presetClass="entr" presetSubtype="4" fill="hold" nodeType="afterEffect">
                                  <p:stCondLst>
                                    <p:cond delay="0"/>
                                  </p:stCondLst>
                                  <p:childTnLst>
                                    <p:set>
                                      <p:cBhvr>
                                        <p:cTn id="110" dur="1" fill="hold">
                                          <p:stCondLst>
                                            <p:cond delay="0"/>
                                          </p:stCondLst>
                                        </p:cTn>
                                        <p:tgtEl>
                                          <p:spTgt spid="59"/>
                                        </p:tgtEl>
                                        <p:attrNameLst>
                                          <p:attrName>style.visibility</p:attrName>
                                        </p:attrNameLst>
                                      </p:cBhvr>
                                      <p:to>
                                        <p:strVal val="visible"/>
                                      </p:to>
                                    </p:set>
                                    <p:anim calcmode="lin" valueType="num">
                                      <p:cBhvr additive="base">
                                        <p:cTn id="111" dur="500" fill="hold"/>
                                        <p:tgtEl>
                                          <p:spTgt spid="59"/>
                                        </p:tgtEl>
                                        <p:attrNameLst>
                                          <p:attrName>ppt_x</p:attrName>
                                        </p:attrNameLst>
                                      </p:cBhvr>
                                      <p:tavLst>
                                        <p:tav tm="0">
                                          <p:val>
                                            <p:strVal val="#ppt_x"/>
                                          </p:val>
                                        </p:tav>
                                        <p:tav tm="100000">
                                          <p:val>
                                            <p:strVal val="#ppt_x"/>
                                          </p:val>
                                        </p:tav>
                                      </p:tavLst>
                                    </p:anim>
                                    <p:anim calcmode="lin" valueType="num">
                                      <p:cBhvr additive="base">
                                        <p:cTn id="112" dur="500" fill="hold"/>
                                        <p:tgtEl>
                                          <p:spTgt spid="59"/>
                                        </p:tgtEl>
                                        <p:attrNameLst>
                                          <p:attrName>ppt_y</p:attrName>
                                        </p:attrNameLst>
                                      </p:cBhvr>
                                      <p:tavLst>
                                        <p:tav tm="0">
                                          <p:val>
                                            <p:strVal val="1+#ppt_h/2"/>
                                          </p:val>
                                        </p:tav>
                                        <p:tav tm="100000">
                                          <p:val>
                                            <p:strVal val="#ppt_y"/>
                                          </p:val>
                                        </p:tav>
                                      </p:tavLst>
                                    </p:anim>
                                  </p:childTnLst>
                                </p:cTn>
                              </p:par>
                            </p:childTnLst>
                          </p:cTn>
                        </p:par>
                        <p:par>
                          <p:cTn id="113" fill="hold">
                            <p:stCondLst>
                              <p:cond delay="10849"/>
                            </p:stCondLst>
                            <p:childTnLst>
                              <p:par>
                                <p:cTn id="114" presetID="2" presetClass="entr" presetSubtype="2" fill="hold" grpId="0" nodeType="afterEffect">
                                  <p:stCondLst>
                                    <p:cond delay="0"/>
                                  </p:stCondLst>
                                  <p:childTnLst>
                                    <p:set>
                                      <p:cBhvr>
                                        <p:cTn id="115" dur="1" fill="hold">
                                          <p:stCondLst>
                                            <p:cond delay="0"/>
                                          </p:stCondLst>
                                        </p:cTn>
                                        <p:tgtEl>
                                          <p:spTgt spid="62"/>
                                        </p:tgtEl>
                                        <p:attrNameLst>
                                          <p:attrName>style.visibility</p:attrName>
                                        </p:attrNameLst>
                                      </p:cBhvr>
                                      <p:to>
                                        <p:strVal val="visible"/>
                                      </p:to>
                                    </p:set>
                                    <p:anim calcmode="lin" valueType="num">
                                      <p:cBhvr additive="base">
                                        <p:cTn id="116" dur="500" fill="hold"/>
                                        <p:tgtEl>
                                          <p:spTgt spid="62"/>
                                        </p:tgtEl>
                                        <p:attrNameLst>
                                          <p:attrName>ppt_x</p:attrName>
                                        </p:attrNameLst>
                                      </p:cBhvr>
                                      <p:tavLst>
                                        <p:tav tm="0">
                                          <p:val>
                                            <p:strVal val="1+#ppt_w/2"/>
                                          </p:val>
                                        </p:tav>
                                        <p:tav tm="100000">
                                          <p:val>
                                            <p:strVal val="#ppt_x"/>
                                          </p:val>
                                        </p:tav>
                                      </p:tavLst>
                                    </p:anim>
                                    <p:anim calcmode="lin" valueType="num">
                                      <p:cBhvr additive="base">
                                        <p:cTn id="117" dur="500" fill="hold"/>
                                        <p:tgtEl>
                                          <p:spTgt spid="62"/>
                                        </p:tgtEl>
                                        <p:attrNameLst>
                                          <p:attrName>ppt_y</p:attrName>
                                        </p:attrNameLst>
                                      </p:cBhvr>
                                      <p:tavLst>
                                        <p:tav tm="0">
                                          <p:val>
                                            <p:strVal val="#ppt_y"/>
                                          </p:val>
                                        </p:tav>
                                        <p:tav tm="100000">
                                          <p:val>
                                            <p:strVal val="#ppt_y"/>
                                          </p:val>
                                        </p:tav>
                                      </p:tavLst>
                                    </p:anim>
                                  </p:childTnLst>
                                </p:cTn>
                              </p:par>
                            </p:childTnLst>
                          </p:cTn>
                        </p:par>
                        <p:par>
                          <p:cTn id="118" fill="hold">
                            <p:stCondLst>
                              <p:cond delay="11349"/>
                            </p:stCondLst>
                            <p:childTnLst>
                              <p:par>
                                <p:cTn id="119" presetID="2" presetClass="entr" presetSubtype="4" fill="hold" nodeType="afterEffect">
                                  <p:stCondLst>
                                    <p:cond delay="0"/>
                                  </p:stCondLst>
                                  <p:childTnLst>
                                    <p:set>
                                      <p:cBhvr>
                                        <p:cTn id="120" dur="1" fill="hold">
                                          <p:stCondLst>
                                            <p:cond delay="0"/>
                                          </p:stCondLst>
                                        </p:cTn>
                                        <p:tgtEl>
                                          <p:spTgt spid="63"/>
                                        </p:tgtEl>
                                        <p:attrNameLst>
                                          <p:attrName>style.visibility</p:attrName>
                                        </p:attrNameLst>
                                      </p:cBhvr>
                                      <p:to>
                                        <p:strVal val="visible"/>
                                      </p:to>
                                    </p:set>
                                    <p:anim calcmode="lin" valueType="num">
                                      <p:cBhvr additive="base">
                                        <p:cTn id="121" dur="500" fill="hold"/>
                                        <p:tgtEl>
                                          <p:spTgt spid="63"/>
                                        </p:tgtEl>
                                        <p:attrNameLst>
                                          <p:attrName>ppt_x</p:attrName>
                                        </p:attrNameLst>
                                      </p:cBhvr>
                                      <p:tavLst>
                                        <p:tav tm="0">
                                          <p:val>
                                            <p:strVal val="#ppt_x"/>
                                          </p:val>
                                        </p:tav>
                                        <p:tav tm="100000">
                                          <p:val>
                                            <p:strVal val="#ppt_x"/>
                                          </p:val>
                                        </p:tav>
                                      </p:tavLst>
                                    </p:anim>
                                    <p:anim calcmode="lin" valueType="num">
                                      <p:cBhvr additive="base">
                                        <p:cTn id="122" dur="500" fill="hold"/>
                                        <p:tgtEl>
                                          <p:spTgt spid="63"/>
                                        </p:tgtEl>
                                        <p:attrNameLst>
                                          <p:attrName>ppt_y</p:attrName>
                                        </p:attrNameLst>
                                      </p:cBhvr>
                                      <p:tavLst>
                                        <p:tav tm="0">
                                          <p:val>
                                            <p:strVal val="1+#ppt_h/2"/>
                                          </p:val>
                                        </p:tav>
                                        <p:tav tm="100000">
                                          <p:val>
                                            <p:strVal val="#ppt_y"/>
                                          </p:val>
                                        </p:tav>
                                      </p:tavLst>
                                    </p:anim>
                                  </p:childTnLst>
                                </p:cTn>
                              </p:par>
                            </p:childTnLst>
                          </p:cTn>
                        </p:par>
                        <p:par>
                          <p:cTn id="123" fill="hold">
                            <p:stCondLst>
                              <p:cond delay="11849"/>
                            </p:stCondLst>
                            <p:childTnLst>
                              <p:par>
                                <p:cTn id="124" presetID="2" presetClass="entr" presetSubtype="2" fill="hold" grpId="0" nodeType="afterEffect">
                                  <p:stCondLst>
                                    <p:cond delay="0"/>
                                  </p:stCondLst>
                                  <p:childTnLst>
                                    <p:set>
                                      <p:cBhvr>
                                        <p:cTn id="125" dur="1" fill="hold">
                                          <p:stCondLst>
                                            <p:cond delay="0"/>
                                          </p:stCondLst>
                                        </p:cTn>
                                        <p:tgtEl>
                                          <p:spTgt spid="66"/>
                                        </p:tgtEl>
                                        <p:attrNameLst>
                                          <p:attrName>style.visibility</p:attrName>
                                        </p:attrNameLst>
                                      </p:cBhvr>
                                      <p:to>
                                        <p:strVal val="visible"/>
                                      </p:to>
                                    </p:set>
                                    <p:anim calcmode="lin" valueType="num">
                                      <p:cBhvr additive="base">
                                        <p:cTn id="126" dur="500" fill="hold"/>
                                        <p:tgtEl>
                                          <p:spTgt spid="66"/>
                                        </p:tgtEl>
                                        <p:attrNameLst>
                                          <p:attrName>ppt_x</p:attrName>
                                        </p:attrNameLst>
                                      </p:cBhvr>
                                      <p:tavLst>
                                        <p:tav tm="0">
                                          <p:val>
                                            <p:strVal val="1+#ppt_w/2"/>
                                          </p:val>
                                        </p:tav>
                                        <p:tav tm="100000">
                                          <p:val>
                                            <p:strVal val="#ppt_x"/>
                                          </p:val>
                                        </p:tav>
                                      </p:tavLst>
                                    </p:anim>
                                    <p:anim calcmode="lin" valueType="num">
                                      <p:cBhvr additive="base">
                                        <p:cTn id="127"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41" grpId="0" animBg="1"/>
      <p:bldP spid="5144" grpId="0" animBg="1"/>
      <p:bldP spid="33" grpId="0"/>
      <p:bldP spid="34" grpId="0"/>
      <p:bldP spid="31" grpId="0" bldLvl="0" animBg="1"/>
      <p:bldP spid="46" grpId="0" bldLvl="0" animBg="1"/>
      <p:bldP spid="50" grpId="0" bldLvl="0" animBg="1"/>
      <p:bldP spid="54" grpId="0" bldLvl="0" animBg="1"/>
      <p:bldP spid="5" grpId="0" bldLvl="0" animBg="1"/>
      <p:bldP spid="9" grpId="0" bldLvl="0" animBg="1"/>
      <p:bldP spid="17" grpId="0" bldLvl="0" animBg="1"/>
      <p:bldP spid="21" grpId="0" bldLvl="0" animBg="1"/>
      <p:bldP spid="62" grpId="0" bldLvl="0" animBg="1"/>
      <p:bldP spid="66"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4"/>
          <p:cNvSpPr txBox="1">
            <a:spLocks noChangeArrowheads="1"/>
          </p:cNvSpPr>
          <p:nvPr/>
        </p:nvSpPr>
        <p:spPr bwMode="auto">
          <a:xfrm>
            <a:off x="3972540"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用例概述</a:t>
            </a:r>
          </a:p>
        </p:txBody>
      </p:sp>
      <p:sp>
        <p:nvSpPr>
          <p:cNvPr id="29"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 name="表格 -1"/>
          <p:cNvGraphicFramePr/>
          <p:nvPr/>
        </p:nvGraphicFramePr>
        <p:xfrm>
          <a:off x="1437958" y="611289"/>
          <a:ext cx="2902585" cy="4367530"/>
        </p:xfrm>
        <a:graphic>
          <a:graphicData uri="http://schemas.openxmlformats.org/drawingml/2006/table">
            <a:tbl>
              <a:tblPr firstRow="1" bandRow="1">
                <a:tableStyleId>{5940675A-B579-460E-94D1-54222C63F5DA}</a:tableStyleId>
              </a:tblPr>
              <a:tblGrid>
                <a:gridCol w="554355"/>
                <a:gridCol w="431800"/>
                <a:gridCol w="883920"/>
                <a:gridCol w="1032510"/>
              </a:tblGrid>
              <a:tr h="168910">
                <a:tc>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UC-VI-1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：游客注册</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16954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金志超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2017-12-2</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16891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16891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游客通过注册成为网站用户</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954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游客点击网站首页上的任一位置</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891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：游客已经在浏览软件工程系列教学辅助网站</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9431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游客注册成功</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：游客登录成功</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7597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游客进入软件工程系列教学辅助网站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游客点击网站首页上的任一位置</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系统跳转到注册界面</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游客填写注册信息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单击“确定”；</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6.</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系统检测注册信息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7.</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管理员审核注册信息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8.</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检验成功系统跳转到系统主页；检验失败系统进行提示，注册页面清空。</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924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游客选择“重置”，系统将清空输入框信息；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游客可以凭教师工号和学生学号注册为老师和学生用户</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9367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输入的注册信息有误，注册失败</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返回注册页面</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954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891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50</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891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BR-6</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891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924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注册并不是会马上通过，需要通过管理员审核，最多应不超过一周；</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3" name="表格 2"/>
          <p:cNvGraphicFramePr/>
          <p:nvPr/>
        </p:nvGraphicFramePr>
        <p:xfrm>
          <a:off x="4826635" y="612140"/>
          <a:ext cx="3472815" cy="4366895"/>
        </p:xfrm>
        <a:graphic>
          <a:graphicData uri="http://schemas.openxmlformats.org/drawingml/2006/table">
            <a:tbl>
              <a:tblPr firstRow="1" bandRow="1">
                <a:tableStyleId>{5940675A-B579-460E-94D1-54222C63F5DA}</a:tableStyleId>
              </a:tblPr>
              <a:tblGrid>
                <a:gridCol w="663575"/>
                <a:gridCol w="516255"/>
                <a:gridCol w="1057275"/>
                <a:gridCol w="1235710"/>
              </a:tblGrid>
              <a:tr h="265430">
                <a:tc>
                  <a:txBody>
                    <a:bodyPr/>
                    <a:lstStyle/>
                    <a:p>
                      <a:pPr indent="0">
                        <a:buNone/>
                      </a:pPr>
                      <a:r>
                        <a:rPr lang="en-US" altLang="zh-CN"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UC-VI-5</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：游客查看热门课程</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26479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金志超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2017-12-2</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39497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软件工程系列教学辅助网站</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6479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游客可以浏览网站首页上的热门课程</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游客打开网站首页</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：游客已经打开软件工程系列教学辅助网站</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79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9560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游客进入软件工程系列教学辅助网站</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游客浏览首页热门课程</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79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79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800" b="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200</a:t>
                      </a:r>
                      <a:r>
                        <a:rPr lang="zh-CN" altLang="en-US"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BR-1</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79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假设游客只想看到热门课程</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9497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首页上的所有信息都可以浏览，但是点击任一一处，都会弹出注册页面；</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首页上只显示一部分课程；</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4"/>
          <p:cNvSpPr txBox="1">
            <a:spLocks noChangeArrowheads="1"/>
          </p:cNvSpPr>
          <p:nvPr/>
        </p:nvSpPr>
        <p:spPr bwMode="auto">
          <a:xfrm>
            <a:off x="3972540"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用例概述</a:t>
            </a:r>
          </a:p>
        </p:txBody>
      </p:sp>
      <p:sp>
        <p:nvSpPr>
          <p:cNvPr id="29"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 name="表格 -1"/>
          <p:cNvGraphicFramePr/>
          <p:nvPr/>
        </p:nvGraphicFramePr>
        <p:xfrm>
          <a:off x="1402715" y="561340"/>
          <a:ext cx="3014980" cy="4474845"/>
        </p:xfrm>
        <a:graphic>
          <a:graphicData uri="http://schemas.openxmlformats.org/drawingml/2006/table">
            <a:tbl>
              <a:tblPr firstRow="1" bandRow="1">
                <a:tableStyleId>{5940675A-B579-460E-94D1-54222C63F5DA}</a:tableStyleId>
              </a:tblPr>
              <a:tblGrid>
                <a:gridCol w="612775"/>
                <a:gridCol w="358775"/>
                <a:gridCol w="598805"/>
                <a:gridCol w="1444625"/>
              </a:tblGrid>
              <a:tr h="233680">
                <a:tc>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UC-AD-9</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：管理员批量添加用户</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34036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葛鑫志</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2017/12/10</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34036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软件工程系列课程教学辅助网站</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管理员可以通过用户管理界面批量添加用户的个人信息</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管理员需要批量添加用户的个人信息</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4036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：管理员已经在浏览软件工程系列课程教学辅助网站首页</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：管理员打开了用户管理界面</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管理员批量添加用户成功</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7660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管理员进入软件工程系列课程教学辅助网站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管理员输入用户名和密码</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单击“登录”；</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系统检测管理员登录信息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进入管理员界面点击用户管理单机“批量添加”选择文件成功批量添加用户</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4036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．提示错误信息，管理员确认； </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．返回到用户管理页面。</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a:t>
                      </a:r>
                      <a:r>
                        <a:rPr lang="en-US" altLang="zh-CN"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3" name="表格 2"/>
          <p:cNvGraphicFramePr/>
          <p:nvPr/>
        </p:nvGraphicFramePr>
        <p:xfrm>
          <a:off x="4823460" y="561340"/>
          <a:ext cx="3594100" cy="4474845"/>
        </p:xfrm>
        <a:graphic>
          <a:graphicData uri="http://schemas.openxmlformats.org/drawingml/2006/table">
            <a:tbl>
              <a:tblPr firstRow="1" bandRow="1">
                <a:tableStyleId>{5940675A-B579-460E-94D1-54222C63F5DA}</a:tableStyleId>
              </a:tblPr>
              <a:tblGrid>
                <a:gridCol w="730885"/>
                <a:gridCol w="427355"/>
                <a:gridCol w="713105"/>
                <a:gridCol w="1722755"/>
              </a:tblGrid>
              <a:tr h="264160">
                <a:tc>
                  <a:txBody>
                    <a:bodyPr/>
                    <a:lstStyle/>
                    <a:p>
                      <a:pPr indent="0">
                        <a:buNone/>
                      </a:pPr>
                      <a:r>
                        <a:rPr lang="en-US" altLang="zh-CN"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UC-AD-38</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：管理员日志管理</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39306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葛鑫志</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2017/12/10</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39306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软件工程系列课程教学辅助网站</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6352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管理员可以在操作日志界面管理日志</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16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管理员需要进行日志管理</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9306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：管理员登陆到软件工程系列课程教学辅助网站论坛</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PRE-2</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：管理员进入操作日志界面</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352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返回到管理员界面</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9306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管理员登入主页</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管理员点击后台</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管理员进入后台管理，进入管理员页面</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点击操作日志</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进行日志管理</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16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查询日志导出日志</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352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16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3525">
                <a:tc>
                  <a:txBody>
                    <a:bodyPr/>
                    <a:lstStyle/>
                    <a:p>
                      <a:pPr indent="0">
                        <a:buNone/>
                      </a:pPr>
                      <a:r>
                        <a:rPr lang="zh-CN" altLang="en-US"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16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352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160">
                <a:tc>
                  <a:txBody>
                    <a:bodyPr/>
                    <a:lstStyle/>
                    <a:p>
                      <a:pPr indent="0">
                        <a:buNone/>
                      </a:pPr>
                      <a:r>
                        <a:rPr lang="zh-CN" altLang="en-US"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4"/>
          <p:cNvSpPr txBox="1">
            <a:spLocks noChangeArrowheads="1"/>
          </p:cNvSpPr>
          <p:nvPr/>
        </p:nvSpPr>
        <p:spPr bwMode="auto">
          <a:xfrm>
            <a:off x="3972540"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对话框图</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026" name="Picture 2" descr="C:\Users\acer\Desktop\QQ图片20171225170332.png"/>
          <p:cNvPicPr>
            <a:picLocks noChangeAspect="1" noChangeArrowheads="1"/>
          </p:cNvPicPr>
          <p:nvPr/>
        </p:nvPicPr>
        <p:blipFill>
          <a:blip r:embed="rId3"/>
          <a:srcRect/>
          <a:stretch>
            <a:fillRect/>
          </a:stretch>
        </p:blipFill>
        <p:spPr bwMode="auto">
          <a:xfrm>
            <a:off x="3143240" y="356378"/>
            <a:ext cx="2935299" cy="4247890"/>
          </a:xfrm>
          <a:prstGeom prst="rect">
            <a:avLst/>
          </a:prstGeom>
          <a:noFill/>
        </p:spPr>
      </p:pic>
      <p:sp>
        <p:nvSpPr>
          <p:cNvPr id="11" name="TextBox 10"/>
          <p:cNvSpPr txBox="1"/>
          <p:nvPr/>
        </p:nvSpPr>
        <p:spPr>
          <a:xfrm>
            <a:off x="3500430" y="4571220"/>
            <a:ext cx="2000264" cy="369332"/>
          </a:xfrm>
          <a:prstGeom prst="rect">
            <a:avLst/>
          </a:prstGeom>
          <a:noFill/>
        </p:spPr>
        <p:txBody>
          <a:bodyPr wrap="square" rtlCol="0">
            <a:spAutoFit/>
          </a:bodyPr>
          <a:lstStyle/>
          <a:p>
            <a:r>
              <a:rPr lang="zh-CN" altLang="en-US" dirty="0" smtClean="0"/>
              <a:t>登陆对话框</a:t>
            </a:r>
            <a:r>
              <a:rPr lang="zh-CN" altLang="en-US" dirty="0" smtClean="0"/>
              <a:t>图</a:t>
            </a:r>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483771"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05</a:t>
            </a:r>
          </a:p>
        </p:txBody>
      </p:sp>
      <p:sp>
        <p:nvSpPr>
          <p:cNvPr id="10" name="文本占位符 3"/>
          <p:cNvSpPr txBox="1"/>
          <p:nvPr/>
        </p:nvSpPr>
        <p:spPr>
          <a:xfrm>
            <a:off x="4882004"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2800" dirty="0" smtClean="0">
                <a:solidFill>
                  <a:schemeClr val="tx1">
                    <a:lumMod val="75000"/>
                    <a:lumOff val="25000"/>
                  </a:schemeClr>
                </a:solidFill>
                <a:ea typeface="微软雅黑" panose="020B0503020204020204" pitchFamily="34" charset="-122"/>
              </a:rPr>
              <a:t>需求优先级</a:t>
            </a: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2" name="矩形 11"/>
          <p:cNvSpPr/>
          <p:nvPr/>
        </p:nvSpPr>
        <p:spPr>
          <a:xfrm>
            <a:off x="4882033" y="2453262"/>
            <a:ext cx="3597467" cy="1475015"/>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、游客代表优先级打分</a:t>
            </a: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、学生代表优先级打分</a:t>
            </a: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3</a:t>
            </a:r>
            <a:r>
              <a:rPr lang="zh-CN" altLang="en-US" sz="1600" dirty="0" smtClean="0">
                <a:solidFill>
                  <a:schemeClr val="tx1">
                    <a:lumMod val="85000"/>
                    <a:lumOff val="15000"/>
                  </a:schemeClr>
                </a:solidFill>
                <a:ea typeface="微软雅黑" panose="020B0503020204020204" pitchFamily="34" charset="-122"/>
              </a:rPr>
              <a:t>、教师代表优先级打分</a:t>
            </a:r>
          </a:p>
          <a:p>
            <a:pPr>
              <a:lnSpc>
                <a:spcPct val="150000"/>
              </a:lnSpc>
              <a:spcBef>
                <a:spcPct val="20000"/>
              </a:spcBef>
              <a:buFont typeface="Arial" panose="020B0604020202020204" pitchFamily="34" charset="0"/>
              <a:buNone/>
            </a:pPr>
            <a:r>
              <a:rPr lang="en-US" altLang="zh-CN" sz="1600" dirty="0">
                <a:solidFill>
                  <a:schemeClr val="tx1">
                    <a:lumMod val="85000"/>
                    <a:lumOff val="15000"/>
                  </a:schemeClr>
                </a:solidFill>
                <a:ea typeface="微软雅黑" panose="020B0503020204020204" pitchFamily="34" charset="-122"/>
              </a:rPr>
              <a:t>4</a:t>
            </a:r>
            <a:r>
              <a:rPr lang="zh-CN" altLang="en-US" sz="1600" dirty="0" smtClean="0">
                <a:solidFill>
                  <a:schemeClr val="tx1">
                    <a:lumMod val="85000"/>
                    <a:lumOff val="15000"/>
                  </a:schemeClr>
                </a:solidFill>
                <a:ea typeface="微软雅黑" panose="020B0503020204020204" pitchFamily="34" charset="-122"/>
              </a:rPr>
              <a:t>、管理员优先级打分</a:t>
            </a:r>
            <a:endParaRPr lang="zh-CN" altLang="en-US" sz="1600" dirty="0">
              <a:solidFill>
                <a:schemeClr val="tx1">
                  <a:lumMod val="85000"/>
                  <a:lumOff val="15000"/>
                </a:schemeClr>
              </a:solidFill>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par>
                          <p:cTn id="24" fill="hold">
                            <p:stCondLst>
                              <p:cond delay="19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4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483772"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06</a:t>
            </a:r>
          </a:p>
        </p:txBody>
      </p:sp>
      <p:sp>
        <p:nvSpPr>
          <p:cNvPr id="10" name="文本占位符 3"/>
          <p:cNvSpPr txBox="1"/>
          <p:nvPr/>
        </p:nvSpPr>
        <p:spPr>
          <a:xfrm>
            <a:off x="4882004"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2800" dirty="0" smtClean="0">
                <a:solidFill>
                  <a:schemeClr val="tx1">
                    <a:lumMod val="75000"/>
                    <a:lumOff val="25000"/>
                  </a:schemeClr>
                </a:solidFill>
                <a:ea typeface="微软雅黑" panose="020B0503020204020204" pitchFamily="34" charset="-122"/>
              </a:rPr>
              <a:t>需求</a:t>
            </a: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2" name="矩形 11"/>
          <p:cNvSpPr/>
          <p:nvPr/>
        </p:nvSpPr>
        <p:spPr>
          <a:xfrm>
            <a:off x="4882033" y="2453262"/>
            <a:ext cx="3597467" cy="1475015"/>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、需求可行性</a:t>
            </a: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、需求冲突</a:t>
            </a: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par>
                          <p:cTn id="24" fill="hold">
                            <p:stCondLst>
                              <p:cond delay="19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4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146706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需求可行性</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5143504" y="356378"/>
            <a:ext cx="4498975" cy="127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2143108" y="1713700"/>
            <a:ext cx="4214842" cy="923330"/>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我们和每个代表都以访谈的形式一 一确认了每一个需求，确认每一个需求都是可行的。</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需求冲突</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5143504" y="356378"/>
            <a:ext cx="4498975" cy="127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2214546" y="1642262"/>
            <a:ext cx="4643470" cy="2031325"/>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经过邀请所有代表参加</a:t>
            </a:r>
            <a:r>
              <a:rPr lang="en-US" altLang="zh-CN" dirty="0" smtClean="0">
                <a:latin typeface="微软雅黑" pitchFamily="34" charset="-122"/>
                <a:ea typeface="微软雅黑" pitchFamily="34" charset="-122"/>
              </a:rPr>
              <a:t>J</a:t>
            </a:r>
            <a:r>
              <a:rPr lang="en-US" dirty="0" smtClean="0">
                <a:latin typeface="微软雅黑" pitchFamily="34" charset="-122"/>
                <a:ea typeface="微软雅黑" pitchFamily="34" charset="-122"/>
              </a:rPr>
              <a:t>AD</a:t>
            </a:r>
            <a:r>
              <a:rPr lang="zh-CN" altLang="en-US" dirty="0" smtClean="0">
                <a:latin typeface="微软雅黑" pitchFamily="34" charset="-122"/>
                <a:ea typeface="微软雅黑" pitchFamily="34" charset="-122"/>
              </a:rPr>
              <a:t>会议和我们小组内部审核，一致确认不存在需求冲突。</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如果存在需求冲突，应该先邀请所有代表参加</a:t>
            </a:r>
            <a:r>
              <a:rPr lang="en-US" altLang="zh-CN" dirty="0" smtClean="0">
                <a:latin typeface="微软雅黑" pitchFamily="34" charset="-122"/>
                <a:ea typeface="微软雅黑" pitchFamily="34" charset="-122"/>
              </a:rPr>
              <a:t>JAD</a:t>
            </a:r>
            <a:r>
              <a:rPr lang="zh-CN" altLang="en-US" dirty="0" smtClean="0">
                <a:latin typeface="微软雅黑" pitchFamily="34" charset="-122"/>
                <a:ea typeface="微软雅黑" pitchFamily="34" charset="-122"/>
              </a:rPr>
              <a:t>会议，与相关的代表商量有冲突的需求，如果无法协商只能根据需求优先级来解决需求冲突。实在不行只能制作多个网站分别满足不同的代表需求。</a:t>
            </a:r>
            <a:endParaRPr lang="zh-CN" altLang="en-US" dirty="0">
              <a:latin typeface="微软雅黑" pitchFamily="34" charset="-122"/>
              <a:ea typeface="微软雅黑"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483775"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07</a:t>
            </a:r>
          </a:p>
        </p:txBody>
      </p:sp>
      <p:sp>
        <p:nvSpPr>
          <p:cNvPr id="10" name="文本占位符 3"/>
          <p:cNvSpPr txBox="1"/>
          <p:nvPr/>
        </p:nvSpPr>
        <p:spPr>
          <a:xfrm>
            <a:off x="4882004"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75000"/>
                    <a:lumOff val="25000"/>
                  </a:schemeClr>
                </a:solidFill>
                <a:ea typeface="微软雅黑" panose="020B0503020204020204" pitchFamily="34" charset="-122"/>
              </a:rPr>
              <a:t>数据字典</a:t>
            </a:r>
            <a:endParaRPr lang="zh-CN" altLang="en-US" sz="2800" dirty="0" smtClean="0">
              <a:solidFill>
                <a:schemeClr val="tx1">
                  <a:lumMod val="75000"/>
                  <a:lumOff val="25000"/>
                </a:schemeClr>
              </a:solidFill>
              <a:ea typeface="微软雅黑" panose="020B0503020204020204" pitchFamily="34" charset="-122"/>
            </a:endParaRP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483778"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08</a:t>
            </a:r>
          </a:p>
        </p:txBody>
      </p:sp>
      <p:sp>
        <p:nvSpPr>
          <p:cNvPr id="10" name="文本占位符 3"/>
          <p:cNvSpPr txBox="1"/>
          <p:nvPr/>
        </p:nvSpPr>
        <p:spPr>
          <a:xfrm>
            <a:off x="4882004"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en-US" altLang="zh-CN" sz="2800" dirty="0" smtClean="0">
                <a:solidFill>
                  <a:schemeClr val="tx1">
                    <a:lumMod val="75000"/>
                    <a:lumOff val="25000"/>
                  </a:schemeClr>
                </a:solidFill>
                <a:ea typeface="微软雅黑" panose="020B0503020204020204" pitchFamily="34" charset="-122"/>
              </a:rPr>
              <a:t>ER</a:t>
            </a:r>
            <a:r>
              <a:rPr lang="zh-CN" altLang="en-US" sz="2800" dirty="0" smtClean="0">
                <a:solidFill>
                  <a:schemeClr val="tx1">
                    <a:lumMod val="75000"/>
                    <a:lumOff val="25000"/>
                  </a:schemeClr>
                </a:solidFill>
                <a:ea typeface="微软雅黑" panose="020B0503020204020204" pitchFamily="34" charset="-122"/>
              </a:rPr>
              <a:t>图</a:t>
            </a: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4"/>
          <p:cNvSpPr txBox="1">
            <a:spLocks noChangeArrowheads="1"/>
          </p:cNvSpPr>
          <p:nvPr/>
        </p:nvSpPr>
        <p:spPr bwMode="auto">
          <a:xfrm>
            <a:off x="3972540" y="162453"/>
            <a:ext cx="79861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000" dirty="0" smtClean="0">
                <a:solidFill>
                  <a:schemeClr val="tx1">
                    <a:lumMod val="75000"/>
                    <a:lumOff val="25000"/>
                  </a:schemeClr>
                </a:solidFill>
                <a:ea typeface="微软雅黑" panose="020B0503020204020204" pitchFamily="34" charset="-122"/>
                <a:sym typeface="+mn-ea"/>
              </a:rPr>
              <a:t>ER</a:t>
            </a:r>
            <a:r>
              <a:rPr lang="zh-CN" altLang="en-US" sz="2000" dirty="0" smtClean="0">
                <a:solidFill>
                  <a:schemeClr val="tx1">
                    <a:lumMod val="75000"/>
                    <a:lumOff val="25000"/>
                  </a:schemeClr>
                </a:solidFill>
                <a:ea typeface="微软雅黑" panose="020B0503020204020204" pitchFamily="34" charset="-122"/>
                <a:sym typeface="+mn-ea"/>
              </a:rPr>
              <a:t>图</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92" name="图片 92" descr="ER图"/>
          <p:cNvPicPr>
            <a:picLocks noChangeAspect="1"/>
          </p:cNvPicPr>
          <p:nvPr/>
        </p:nvPicPr>
        <p:blipFill>
          <a:blip r:embed="rId3"/>
          <a:stretch>
            <a:fillRect/>
          </a:stretch>
        </p:blipFill>
        <p:spPr>
          <a:xfrm>
            <a:off x="1928794" y="637540"/>
            <a:ext cx="5000660" cy="421322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ChangeArrowheads="1"/>
          </p:cNvSpPr>
          <p:nvPr/>
        </p:nvSpPr>
        <p:spPr bwMode="auto">
          <a:xfrm>
            <a:off x="0" y="0"/>
            <a:ext cx="2971842" cy="5141913"/>
          </a:xfrm>
          <a:prstGeom prst="rect">
            <a:avLst/>
          </a:prstGeom>
          <a:solidFill>
            <a:srgbClr val="1848C0"/>
          </a:solidFill>
          <a:ln>
            <a:noFill/>
          </a:ln>
          <a:effectLst/>
        </p:spPr>
        <p:txBody>
          <a:bodyPr wrap="none" anchor="ctr"/>
          <a:lstStyle/>
          <a:p>
            <a:endParaRPr lang="zh-CN" altLang="en-US"/>
          </a:p>
        </p:txBody>
      </p:sp>
      <p:sp>
        <p:nvSpPr>
          <p:cNvPr id="5141" name="Line 29"/>
          <p:cNvSpPr>
            <a:spLocks noChangeShapeType="1"/>
          </p:cNvSpPr>
          <p:nvPr/>
        </p:nvSpPr>
        <p:spPr bwMode="auto">
          <a:xfrm>
            <a:off x="381110" y="2038354"/>
            <a:ext cx="2286000" cy="0"/>
          </a:xfrm>
          <a:prstGeom prst="line">
            <a:avLst/>
          </a:prstGeom>
          <a:noFill/>
          <a:ln w="6350">
            <a:solidFill>
              <a:schemeClr val="bg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4" name="Line 32"/>
          <p:cNvSpPr>
            <a:spLocks noChangeShapeType="1"/>
          </p:cNvSpPr>
          <p:nvPr/>
        </p:nvSpPr>
        <p:spPr bwMode="auto">
          <a:xfrm>
            <a:off x="381110" y="2830517"/>
            <a:ext cx="2286000" cy="0"/>
          </a:xfrm>
          <a:prstGeom prst="line">
            <a:avLst/>
          </a:prstGeom>
          <a:noFill/>
          <a:ln w="6350">
            <a:solidFill>
              <a:schemeClr val="bg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TextBox 32"/>
          <p:cNvSpPr txBox="1"/>
          <p:nvPr/>
        </p:nvSpPr>
        <p:spPr>
          <a:xfrm>
            <a:off x="381110" y="2037570"/>
            <a:ext cx="1261884" cy="52322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800" dirty="0"/>
              <a:t>目录页</a:t>
            </a:r>
          </a:p>
        </p:txBody>
      </p:sp>
      <p:sp>
        <p:nvSpPr>
          <p:cNvPr id="34" name="TextBox 33"/>
          <p:cNvSpPr txBox="1"/>
          <p:nvPr/>
        </p:nvSpPr>
        <p:spPr>
          <a:xfrm rot="21560070">
            <a:off x="383180" y="2482625"/>
            <a:ext cx="2241811"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algn="l"/>
            <a:r>
              <a:rPr lang="en-US" altLang="zh-CN" sz="1400" b="1" dirty="0">
                <a:solidFill>
                  <a:schemeClr val="bg1"/>
                </a:solidFill>
              </a:rPr>
              <a:t>CONTENTS </a:t>
            </a:r>
            <a:r>
              <a:rPr lang="en-US" altLang="zh-CN" sz="1400" b="1" dirty="0" smtClean="0">
                <a:solidFill>
                  <a:schemeClr val="bg1"/>
                </a:solidFill>
              </a:rPr>
              <a:t>  PAGE </a:t>
            </a:r>
            <a:endParaRPr lang="en-US" altLang="zh-CN" sz="1400" b="1" dirty="0">
              <a:solidFill>
                <a:schemeClr val="bg1"/>
              </a:solidFill>
            </a:endParaRPr>
          </a:p>
        </p:txBody>
      </p:sp>
      <p:grpSp>
        <p:nvGrpSpPr>
          <p:cNvPr id="18" name="组合 54"/>
          <p:cNvGrpSpPr/>
          <p:nvPr/>
        </p:nvGrpSpPr>
        <p:grpSpPr>
          <a:xfrm>
            <a:off x="3643304" y="1285072"/>
            <a:ext cx="467064" cy="464134"/>
            <a:chOff x="4965082" y="546100"/>
            <a:chExt cx="584694" cy="581025"/>
          </a:xfrm>
        </p:grpSpPr>
        <p:sp>
          <p:nvSpPr>
            <p:cNvPr id="56"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57" name="Text Box 24"/>
            <p:cNvSpPr txBox="1">
              <a:spLocks noChangeArrowheads="1"/>
            </p:cNvSpPr>
            <p:nvPr/>
          </p:nvSpPr>
          <p:spPr bwMode="auto">
            <a:xfrm>
              <a:off x="4965082" y="586175"/>
              <a:ext cx="570630"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11</a:t>
              </a:r>
              <a:endParaRPr lang="zh-CN" altLang="zh-CN" sz="2000" b="1" dirty="0">
                <a:solidFill>
                  <a:schemeClr val="bg1"/>
                </a:solidFill>
              </a:endParaRPr>
            </a:p>
          </p:txBody>
        </p:sp>
      </p:grpSp>
      <p:sp>
        <p:nvSpPr>
          <p:cNvPr id="58" name="TextBox 57"/>
          <p:cNvSpPr txBox="1"/>
          <p:nvPr/>
        </p:nvSpPr>
        <p:spPr>
          <a:xfrm>
            <a:off x="4226651" y="1320578"/>
            <a:ext cx="1287152" cy="338554"/>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测试用例</a:t>
            </a:r>
          </a:p>
        </p:txBody>
      </p:sp>
      <p:grpSp>
        <p:nvGrpSpPr>
          <p:cNvPr id="22" name="组合 1"/>
          <p:cNvGrpSpPr/>
          <p:nvPr/>
        </p:nvGrpSpPr>
        <p:grpSpPr>
          <a:xfrm>
            <a:off x="3643301" y="1856576"/>
            <a:ext cx="470000" cy="464134"/>
            <a:chOff x="4965077" y="546100"/>
            <a:chExt cx="588369" cy="581025"/>
          </a:xfrm>
        </p:grpSpPr>
        <p:sp>
          <p:nvSpPr>
            <p:cNvPr id="3"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4" name="Text Box 24"/>
            <p:cNvSpPr txBox="1">
              <a:spLocks noChangeArrowheads="1"/>
            </p:cNvSpPr>
            <p:nvPr/>
          </p:nvSpPr>
          <p:spPr bwMode="auto">
            <a:xfrm>
              <a:off x="4965077"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12</a:t>
              </a:r>
              <a:endParaRPr lang="en-US" altLang="zh-CN" sz="2000" b="1" dirty="0">
                <a:solidFill>
                  <a:schemeClr val="bg1"/>
                </a:solidFill>
              </a:endParaRPr>
            </a:p>
          </p:txBody>
        </p:sp>
      </p:grpSp>
      <p:sp>
        <p:nvSpPr>
          <p:cNvPr id="5" name="TextBox 30"/>
          <p:cNvSpPr txBox="1"/>
          <p:nvPr/>
        </p:nvSpPr>
        <p:spPr>
          <a:xfrm>
            <a:off x="4226663" y="1910718"/>
            <a:ext cx="1268095" cy="338554"/>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用户手册</a:t>
            </a:r>
            <a:endPar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23" name="组合 5"/>
          <p:cNvGrpSpPr/>
          <p:nvPr/>
        </p:nvGrpSpPr>
        <p:grpSpPr>
          <a:xfrm>
            <a:off x="3643301" y="2428080"/>
            <a:ext cx="470000" cy="464134"/>
            <a:chOff x="4965077" y="546100"/>
            <a:chExt cx="588369" cy="581025"/>
          </a:xfrm>
        </p:grpSpPr>
        <p:sp>
          <p:nvSpPr>
            <p:cNvPr id="7"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8" name="Text Box 24"/>
            <p:cNvSpPr txBox="1">
              <a:spLocks noChangeArrowheads="1"/>
            </p:cNvSpPr>
            <p:nvPr/>
          </p:nvSpPr>
          <p:spPr bwMode="auto">
            <a:xfrm>
              <a:off x="4965077"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13</a:t>
              </a:r>
            </a:p>
          </p:txBody>
        </p:sp>
      </p:grpSp>
      <p:sp>
        <p:nvSpPr>
          <p:cNvPr id="9" name="TextBox 45"/>
          <p:cNvSpPr txBox="1"/>
          <p:nvPr/>
        </p:nvSpPr>
        <p:spPr>
          <a:xfrm>
            <a:off x="4241558" y="2482222"/>
            <a:ext cx="1371943" cy="338554"/>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参考文献</a:t>
            </a:r>
          </a:p>
        </p:txBody>
      </p:sp>
      <p:grpSp>
        <p:nvGrpSpPr>
          <p:cNvPr id="24" name="组合 9"/>
          <p:cNvGrpSpPr/>
          <p:nvPr/>
        </p:nvGrpSpPr>
        <p:grpSpPr>
          <a:xfrm>
            <a:off x="3643307" y="2999584"/>
            <a:ext cx="470000" cy="464134"/>
            <a:chOff x="4965077" y="546100"/>
            <a:chExt cx="588369" cy="581025"/>
          </a:xfrm>
        </p:grpSpPr>
        <p:sp>
          <p:nvSpPr>
            <p:cNvPr id="11"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12" name="Text Box 24"/>
            <p:cNvSpPr txBox="1">
              <a:spLocks noChangeArrowheads="1"/>
            </p:cNvSpPr>
            <p:nvPr/>
          </p:nvSpPr>
          <p:spPr bwMode="auto">
            <a:xfrm>
              <a:off x="4965077"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14</a:t>
              </a:r>
            </a:p>
          </p:txBody>
        </p:sp>
      </p:grpSp>
      <p:sp>
        <p:nvSpPr>
          <p:cNvPr id="13" name="TextBox 49"/>
          <p:cNvSpPr txBox="1"/>
          <p:nvPr/>
        </p:nvSpPr>
        <p:spPr>
          <a:xfrm>
            <a:off x="4256725" y="3053726"/>
            <a:ext cx="1672590" cy="338554"/>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小组分工</a:t>
            </a:r>
            <a:endPar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 calcmode="lin" valueType="num">
                                      <p:cBhvr additive="base">
                                        <p:cTn id="7" dur="500" fill="hold"/>
                                        <p:tgtEl>
                                          <p:spTgt spid="5125"/>
                                        </p:tgtEl>
                                        <p:attrNameLst>
                                          <p:attrName>ppt_x</p:attrName>
                                        </p:attrNameLst>
                                      </p:cBhvr>
                                      <p:tavLst>
                                        <p:tav tm="0">
                                          <p:val>
                                            <p:strVal val="0-#ppt_w/2"/>
                                          </p:val>
                                        </p:tav>
                                        <p:tav tm="100000">
                                          <p:val>
                                            <p:strVal val="#ppt_x"/>
                                          </p:val>
                                        </p:tav>
                                      </p:tavLst>
                                    </p:anim>
                                    <p:anim calcmode="lin" valueType="num">
                                      <p:cBhvr additive="base">
                                        <p:cTn id="8" dur="500" fill="hold"/>
                                        <p:tgtEl>
                                          <p:spTgt spid="51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141"/>
                                        </p:tgtEl>
                                        <p:attrNameLst>
                                          <p:attrName>style.visibility</p:attrName>
                                        </p:attrNameLst>
                                      </p:cBhvr>
                                      <p:to>
                                        <p:strVal val="visible"/>
                                      </p:to>
                                    </p:set>
                                    <p:anim calcmode="lin" valueType="num">
                                      <p:cBhvr additive="base">
                                        <p:cTn id="12" dur="500" fill="hold"/>
                                        <p:tgtEl>
                                          <p:spTgt spid="5141"/>
                                        </p:tgtEl>
                                        <p:attrNameLst>
                                          <p:attrName>ppt_x</p:attrName>
                                        </p:attrNameLst>
                                      </p:cBhvr>
                                      <p:tavLst>
                                        <p:tav tm="0">
                                          <p:val>
                                            <p:strVal val="1+#ppt_w/2"/>
                                          </p:val>
                                        </p:tav>
                                        <p:tav tm="100000">
                                          <p:val>
                                            <p:strVal val="#ppt_x"/>
                                          </p:val>
                                        </p:tav>
                                      </p:tavLst>
                                    </p:anim>
                                    <p:anim calcmode="lin" valueType="num">
                                      <p:cBhvr additive="base">
                                        <p:cTn id="13" dur="500" fill="hold"/>
                                        <p:tgtEl>
                                          <p:spTgt spid="514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5144"/>
                                        </p:tgtEl>
                                        <p:attrNameLst>
                                          <p:attrName>style.visibility</p:attrName>
                                        </p:attrNameLst>
                                      </p:cBhvr>
                                      <p:to>
                                        <p:strVal val="visible"/>
                                      </p:to>
                                    </p:set>
                                    <p:anim calcmode="lin" valueType="num">
                                      <p:cBhvr additive="base">
                                        <p:cTn id="16" dur="500" fill="hold"/>
                                        <p:tgtEl>
                                          <p:spTgt spid="5144"/>
                                        </p:tgtEl>
                                        <p:attrNameLst>
                                          <p:attrName>ppt_x</p:attrName>
                                        </p:attrNameLst>
                                      </p:cBhvr>
                                      <p:tavLst>
                                        <p:tav tm="0">
                                          <p:val>
                                            <p:strVal val="0-#ppt_w/2"/>
                                          </p:val>
                                        </p:tav>
                                        <p:tav tm="100000">
                                          <p:val>
                                            <p:strVal val="#ppt_x"/>
                                          </p:val>
                                        </p:tav>
                                      </p:tavLst>
                                    </p:anim>
                                    <p:anim calcmode="lin" valueType="num">
                                      <p:cBhvr additive="base">
                                        <p:cTn id="17" dur="500" fill="hold"/>
                                        <p:tgtEl>
                                          <p:spTgt spid="514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1" fill="hold" grpId="0" nodeType="afterEffect">
                                  <p:stCondLst>
                                    <p:cond delay="0"/>
                                  </p:stCondLst>
                                  <p:iterate type="lt">
                                    <p:tmPct val="10000"/>
                                  </p:iterate>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ppt_x"/>
                                          </p:val>
                                        </p:tav>
                                        <p:tav tm="100000">
                                          <p:val>
                                            <p:strVal val="#ppt_x"/>
                                          </p:val>
                                        </p:tav>
                                      </p:tavLst>
                                    </p:anim>
                                    <p:anim calcmode="lin" valueType="num">
                                      <p:cBhvr additive="base">
                                        <p:cTn id="22" dur="500" fill="hold"/>
                                        <p:tgtEl>
                                          <p:spTgt spid="33"/>
                                        </p:tgtEl>
                                        <p:attrNameLst>
                                          <p:attrName>ppt_y</p:attrName>
                                        </p:attrNameLst>
                                      </p:cBhvr>
                                      <p:tavLst>
                                        <p:tav tm="0">
                                          <p:val>
                                            <p:strVal val="0-#ppt_h/2"/>
                                          </p:val>
                                        </p:tav>
                                        <p:tav tm="100000">
                                          <p:val>
                                            <p:strVal val="#ppt_y"/>
                                          </p:val>
                                        </p:tav>
                                      </p:tavLst>
                                    </p:anim>
                                  </p:childTnLst>
                                </p:cTn>
                              </p:par>
                            </p:childTnLst>
                          </p:cTn>
                        </p:par>
                        <p:par>
                          <p:cTn id="23" fill="hold">
                            <p:stCondLst>
                              <p:cond delay="1100"/>
                            </p:stCondLst>
                            <p:childTnLst>
                              <p:par>
                                <p:cTn id="24" presetID="2" presetClass="entr" presetSubtype="9" fill="hold" grpId="0" nodeType="afterEffect">
                                  <p:stCondLst>
                                    <p:cond delay="0"/>
                                  </p:stCondLst>
                                  <p:iterate type="lt">
                                    <p:tmPct val="10000"/>
                                  </p:iterate>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500" fill="hold"/>
                                        <p:tgtEl>
                                          <p:spTgt spid="34"/>
                                        </p:tgtEl>
                                        <p:attrNameLst>
                                          <p:attrName>ppt_x</p:attrName>
                                        </p:attrNameLst>
                                      </p:cBhvr>
                                      <p:tavLst>
                                        <p:tav tm="0">
                                          <p:val>
                                            <p:strVal val="0-#ppt_w/2"/>
                                          </p:val>
                                        </p:tav>
                                        <p:tav tm="100000">
                                          <p:val>
                                            <p:strVal val="#ppt_x"/>
                                          </p:val>
                                        </p:tav>
                                      </p:tavLst>
                                    </p:anim>
                                    <p:anim calcmode="lin" valueType="num">
                                      <p:cBhvr additive="base">
                                        <p:cTn id="27" dur="500" fill="hold"/>
                                        <p:tgtEl>
                                          <p:spTgt spid="34"/>
                                        </p:tgtEl>
                                        <p:attrNameLst>
                                          <p:attrName>ppt_y</p:attrName>
                                        </p:attrNameLst>
                                      </p:cBhvr>
                                      <p:tavLst>
                                        <p:tav tm="0">
                                          <p:val>
                                            <p:strVal val="0-#ppt_h/2"/>
                                          </p:val>
                                        </p:tav>
                                        <p:tav tm="100000">
                                          <p:val>
                                            <p:strVal val="#ppt_y"/>
                                          </p:val>
                                        </p:tav>
                                      </p:tavLst>
                                    </p:anim>
                                  </p:childTnLst>
                                </p:cTn>
                              </p:par>
                            </p:childTnLst>
                          </p:cTn>
                        </p:par>
                        <p:par>
                          <p:cTn id="28" fill="hold">
                            <p:stCondLst>
                              <p:cond delay="2150"/>
                            </p:stCondLst>
                            <p:childTnLst>
                              <p:par>
                                <p:cTn id="29" presetID="2" presetClass="entr" presetSubtype="4"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par>
                          <p:cTn id="33" fill="hold">
                            <p:stCondLst>
                              <p:cond delay="2650"/>
                            </p:stCondLst>
                            <p:childTnLst>
                              <p:par>
                                <p:cTn id="34" presetID="2" presetClass="entr" presetSubtype="2" fill="hold" grpId="0" nodeType="afterEffect">
                                  <p:stCondLst>
                                    <p:cond delay="0"/>
                                  </p:stCondLst>
                                  <p:childTnLst>
                                    <p:set>
                                      <p:cBhvr>
                                        <p:cTn id="35" dur="1" fill="hold">
                                          <p:stCondLst>
                                            <p:cond delay="0"/>
                                          </p:stCondLst>
                                        </p:cTn>
                                        <p:tgtEl>
                                          <p:spTgt spid="58"/>
                                        </p:tgtEl>
                                        <p:attrNameLst>
                                          <p:attrName>style.visibility</p:attrName>
                                        </p:attrNameLst>
                                      </p:cBhvr>
                                      <p:to>
                                        <p:strVal val="visible"/>
                                      </p:to>
                                    </p:set>
                                    <p:anim calcmode="lin" valueType="num">
                                      <p:cBhvr additive="base">
                                        <p:cTn id="36" dur="500" fill="hold"/>
                                        <p:tgtEl>
                                          <p:spTgt spid="58"/>
                                        </p:tgtEl>
                                        <p:attrNameLst>
                                          <p:attrName>ppt_x</p:attrName>
                                        </p:attrNameLst>
                                      </p:cBhvr>
                                      <p:tavLst>
                                        <p:tav tm="0">
                                          <p:val>
                                            <p:strVal val="1+#ppt_w/2"/>
                                          </p:val>
                                        </p:tav>
                                        <p:tav tm="100000">
                                          <p:val>
                                            <p:strVal val="#ppt_x"/>
                                          </p:val>
                                        </p:tav>
                                      </p:tavLst>
                                    </p:anim>
                                    <p:anim calcmode="lin" valueType="num">
                                      <p:cBhvr additive="base">
                                        <p:cTn id="37" dur="500" fill="hold"/>
                                        <p:tgtEl>
                                          <p:spTgt spid="58"/>
                                        </p:tgtEl>
                                        <p:attrNameLst>
                                          <p:attrName>ppt_y</p:attrName>
                                        </p:attrNameLst>
                                      </p:cBhvr>
                                      <p:tavLst>
                                        <p:tav tm="0">
                                          <p:val>
                                            <p:strVal val="#ppt_y"/>
                                          </p:val>
                                        </p:tav>
                                        <p:tav tm="100000">
                                          <p:val>
                                            <p:strVal val="#ppt_y"/>
                                          </p:val>
                                        </p:tav>
                                      </p:tavLst>
                                    </p:anim>
                                  </p:childTnLst>
                                </p:cTn>
                              </p:par>
                            </p:childTnLst>
                          </p:cTn>
                        </p:par>
                        <p:par>
                          <p:cTn id="38" fill="hold">
                            <p:stCondLst>
                              <p:cond delay="3150"/>
                            </p:stCondLst>
                            <p:childTnLst>
                              <p:par>
                                <p:cTn id="39" presetID="2" presetClass="entr" presetSubtype="4"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3650"/>
                            </p:stCondLst>
                            <p:childTnLst>
                              <p:par>
                                <p:cTn id="44" presetID="2" presetClass="entr" presetSubtype="2" fill="hold" grpId="0" nodeType="after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1+#ppt_w/2"/>
                                          </p:val>
                                        </p:tav>
                                        <p:tav tm="100000">
                                          <p:val>
                                            <p:strVal val="#ppt_x"/>
                                          </p:val>
                                        </p:tav>
                                      </p:tavLst>
                                    </p:anim>
                                    <p:anim calcmode="lin" valueType="num">
                                      <p:cBhvr additive="base">
                                        <p:cTn id="47" dur="500" fill="hold"/>
                                        <p:tgtEl>
                                          <p:spTgt spid="5"/>
                                        </p:tgtEl>
                                        <p:attrNameLst>
                                          <p:attrName>ppt_y</p:attrName>
                                        </p:attrNameLst>
                                      </p:cBhvr>
                                      <p:tavLst>
                                        <p:tav tm="0">
                                          <p:val>
                                            <p:strVal val="#ppt_y"/>
                                          </p:val>
                                        </p:tav>
                                        <p:tav tm="100000">
                                          <p:val>
                                            <p:strVal val="#ppt_y"/>
                                          </p:val>
                                        </p:tav>
                                      </p:tavLst>
                                    </p:anim>
                                  </p:childTnLst>
                                </p:cTn>
                              </p:par>
                            </p:childTnLst>
                          </p:cTn>
                        </p:par>
                        <p:par>
                          <p:cTn id="48" fill="hold">
                            <p:stCondLst>
                              <p:cond delay="4150"/>
                            </p:stCondLst>
                            <p:childTnLst>
                              <p:par>
                                <p:cTn id="49" presetID="2" presetClass="entr" presetSubtype="4"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1+#ppt_h/2"/>
                                          </p:val>
                                        </p:tav>
                                        <p:tav tm="100000">
                                          <p:val>
                                            <p:strVal val="#ppt_y"/>
                                          </p:val>
                                        </p:tav>
                                      </p:tavLst>
                                    </p:anim>
                                  </p:childTnLst>
                                </p:cTn>
                              </p:par>
                            </p:childTnLst>
                          </p:cTn>
                        </p:par>
                        <p:par>
                          <p:cTn id="53" fill="hold">
                            <p:stCondLst>
                              <p:cond delay="4650"/>
                            </p:stCondLst>
                            <p:childTnLst>
                              <p:par>
                                <p:cTn id="54" presetID="2" presetClass="entr" presetSubtype="2"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additive="base">
                                        <p:cTn id="56" dur="500" fill="hold"/>
                                        <p:tgtEl>
                                          <p:spTgt spid="9"/>
                                        </p:tgtEl>
                                        <p:attrNameLst>
                                          <p:attrName>ppt_x</p:attrName>
                                        </p:attrNameLst>
                                      </p:cBhvr>
                                      <p:tavLst>
                                        <p:tav tm="0">
                                          <p:val>
                                            <p:strVal val="1+#ppt_w/2"/>
                                          </p:val>
                                        </p:tav>
                                        <p:tav tm="100000">
                                          <p:val>
                                            <p:strVal val="#ppt_x"/>
                                          </p:val>
                                        </p:tav>
                                      </p:tavLst>
                                    </p:anim>
                                    <p:anim calcmode="lin" valueType="num">
                                      <p:cBhvr additive="base">
                                        <p:cTn id="57" dur="500" fill="hold"/>
                                        <p:tgtEl>
                                          <p:spTgt spid="9"/>
                                        </p:tgtEl>
                                        <p:attrNameLst>
                                          <p:attrName>ppt_y</p:attrName>
                                        </p:attrNameLst>
                                      </p:cBhvr>
                                      <p:tavLst>
                                        <p:tav tm="0">
                                          <p:val>
                                            <p:strVal val="#ppt_y"/>
                                          </p:val>
                                        </p:tav>
                                        <p:tav tm="100000">
                                          <p:val>
                                            <p:strVal val="#ppt_y"/>
                                          </p:val>
                                        </p:tav>
                                      </p:tavLst>
                                    </p:anim>
                                  </p:childTnLst>
                                </p:cTn>
                              </p:par>
                            </p:childTnLst>
                          </p:cTn>
                        </p:par>
                        <p:par>
                          <p:cTn id="58" fill="hold">
                            <p:stCondLst>
                              <p:cond delay="5150"/>
                            </p:stCondLst>
                            <p:childTnLst>
                              <p:par>
                                <p:cTn id="59" presetID="2" presetClass="entr" presetSubtype="4" fill="hold"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par>
                          <p:cTn id="63" fill="hold">
                            <p:stCondLst>
                              <p:cond delay="5650"/>
                            </p:stCondLst>
                            <p:childTnLst>
                              <p:par>
                                <p:cTn id="64" presetID="2" presetClass="entr" presetSubtype="2" fill="hold" grpId="0" nodeType="after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additive="base">
                                        <p:cTn id="66" dur="500" fill="hold"/>
                                        <p:tgtEl>
                                          <p:spTgt spid="13"/>
                                        </p:tgtEl>
                                        <p:attrNameLst>
                                          <p:attrName>ppt_x</p:attrName>
                                        </p:attrNameLst>
                                      </p:cBhvr>
                                      <p:tavLst>
                                        <p:tav tm="0">
                                          <p:val>
                                            <p:strVal val="1+#ppt_w/2"/>
                                          </p:val>
                                        </p:tav>
                                        <p:tav tm="100000">
                                          <p:val>
                                            <p:strVal val="#ppt_x"/>
                                          </p:val>
                                        </p:tav>
                                      </p:tavLst>
                                    </p:anim>
                                    <p:anim calcmode="lin" valueType="num">
                                      <p:cBhvr additive="base">
                                        <p:cTn id="67"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41" grpId="0" animBg="1"/>
      <p:bldP spid="5144" grpId="0" animBg="1"/>
      <p:bldP spid="33" grpId="0"/>
      <p:bldP spid="34" grpId="0"/>
      <p:bldP spid="58" grpId="0" bldLvl="0" animBg="1"/>
      <p:bldP spid="5" grpId="0" bldLvl="0" animBg="1"/>
      <p:bldP spid="9" grpId="0" bldLvl="0" animBg="1"/>
      <p:bldP spid="13"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483772"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09</a:t>
            </a:r>
            <a:endParaRPr lang="zh-CN" altLang="en-US" sz="9600" b="1" dirty="0">
              <a:solidFill>
                <a:schemeClr val="bg1"/>
              </a:solidFill>
              <a:latin typeface="微软雅黑" panose="020B0503020204020204" pitchFamily="34" charset="-122"/>
              <a:ea typeface="微软雅黑" panose="020B0503020204020204" pitchFamily="34" charset="-122"/>
            </a:endParaRP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75000"/>
                    <a:lumOff val="25000"/>
                  </a:schemeClr>
                </a:solidFill>
                <a:ea typeface="微软雅黑" panose="020B0503020204020204" pitchFamily="34" charset="-122"/>
              </a:rPr>
              <a:t>系统环境</a:t>
            </a:r>
            <a:endParaRPr lang="zh-CN" altLang="en-US" sz="2800" dirty="0" smtClean="0">
              <a:solidFill>
                <a:schemeClr val="tx1">
                  <a:lumMod val="75000"/>
                  <a:lumOff val="25000"/>
                </a:schemeClr>
              </a:solidFill>
              <a:ea typeface="微软雅黑" panose="020B0503020204020204" pitchFamily="34" charset="-122"/>
            </a:endParaRP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5" name="矩形 14"/>
          <p:cNvSpPr/>
          <p:nvPr/>
        </p:nvSpPr>
        <p:spPr>
          <a:xfrm>
            <a:off x="4834408" y="2283718"/>
            <a:ext cx="3597467" cy="1367796"/>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、系统实现环境</a:t>
            </a:r>
          </a:p>
          <a:p>
            <a:pPr>
              <a:lnSpc>
                <a:spcPct val="150000"/>
              </a:lnSpc>
              <a:spcBef>
                <a:spcPct val="20000"/>
              </a:spcBef>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、系统运行环境</a:t>
            </a:r>
          </a:p>
        </p:txBody>
      </p:sp>
    </p:spTree>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par>
                          <p:cTn id="24" fill="hold">
                            <p:stCondLst>
                              <p:cond delay="19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animBg="1"/>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972540"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系统环境</a:t>
            </a:r>
          </a:p>
        </p:txBody>
      </p:sp>
      <p:sp>
        <p:nvSpPr>
          <p:cNvPr id="22"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1003935" y="752475"/>
            <a:ext cx="1430020" cy="46037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实现环境</a:t>
            </a:r>
            <a:endParaRPr lang="zh-CN" altLang="en-US" sz="2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98265" y="4483100"/>
            <a:ext cx="1347470" cy="36830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服务器环境</a:t>
            </a:r>
          </a:p>
        </p:txBody>
      </p:sp>
      <p:graphicFrame>
        <p:nvGraphicFramePr>
          <p:cNvPr id="8" name="表格 7"/>
          <p:cNvGraphicFramePr>
            <a:graphicFrameLocks noGrp="1"/>
          </p:cNvGraphicFramePr>
          <p:nvPr/>
        </p:nvGraphicFramePr>
        <p:xfrm>
          <a:off x="1866265" y="1729708"/>
          <a:ext cx="5411470" cy="1682496"/>
        </p:xfrm>
        <a:graphic>
          <a:graphicData uri="http://schemas.openxmlformats.org/drawingml/2006/table">
            <a:tbl>
              <a:tblPr/>
              <a:tblGrid>
                <a:gridCol w="2705735"/>
                <a:gridCol w="2705735"/>
              </a:tblGrid>
              <a:tr h="0">
                <a:tc>
                  <a:txBody>
                    <a:bodyPr/>
                    <a:lstStyle/>
                    <a:p>
                      <a:pPr algn="ctr">
                        <a:lnSpc>
                          <a:spcPct val="115000"/>
                        </a:lnSpc>
                        <a:spcAft>
                          <a:spcPts val="1000"/>
                        </a:spcAft>
                      </a:pPr>
                      <a:r>
                        <a:rPr lang="zh-CN" sz="1200" kern="100">
                          <a:latin typeface="Calibri"/>
                          <a:ea typeface="宋体"/>
                          <a:cs typeface="Times New Roman"/>
                        </a:rPr>
                        <a:t>环境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zh-CN" sz="1200" kern="100">
                          <a:latin typeface="Calibri"/>
                          <a:ea typeface="宋体"/>
                          <a:cs typeface="Times New Roman"/>
                        </a:rPr>
                        <a:t>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en-US" sz="1200" kern="100">
                          <a:latin typeface="Calibri"/>
                          <a:ea typeface="宋体"/>
                          <a:cs typeface="Times New Roman"/>
                        </a:rPr>
                        <a:t>CPU</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kern="100">
                          <a:latin typeface="Calibri"/>
                          <a:ea typeface="宋体"/>
                          <a:cs typeface="Times New Roman"/>
                        </a:rPr>
                        <a:t>Intel</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zh-CN" sz="1200" kern="100">
                          <a:latin typeface="Calibri"/>
                          <a:ea typeface="宋体"/>
                          <a:cs typeface="Times New Roman"/>
                        </a:rPr>
                        <a:t>主频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kern="100">
                          <a:latin typeface="Calibri"/>
                          <a:ea typeface="宋体"/>
                          <a:cs typeface="Times New Roman"/>
                        </a:rPr>
                        <a:t>HPZ800</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zh-CN" sz="1200" kern="100">
                          <a:latin typeface="Calibri"/>
                          <a:ea typeface="宋体"/>
                          <a:cs typeface="Times New Roman"/>
                        </a:rPr>
                        <a:t>内存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kern="100">
                          <a:latin typeface="Calibri"/>
                          <a:ea typeface="宋体"/>
                          <a:cs typeface="Times New Roman"/>
                        </a:rPr>
                        <a:t>16G</a:t>
                      </a:r>
                      <a:r>
                        <a:rPr lang="zh-CN" sz="1200" kern="100">
                          <a:latin typeface="Calibri"/>
                          <a:ea typeface="宋体"/>
                          <a:cs typeface="Times New Roman"/>
                        </a:rPr>
                        <a:t>以上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zh-CN" sz="1200" kern="100">
                          <a:latin typeface="Calibri"/>
                          <a:ea typeface="宋体"/>
                          <a:cs typeface="Times New Roman"/>
                        </a:rPr>
                        <a:t>磁盘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kern="100">
                          <a:latin typeface="Calibri"/>
                          <a:ea typeface="宋体"/>
                          <a:cs typeface="Times New Roman"/>
                        </a:rPr>
                        <a:t>4T</a:t>
                      </a:r>
                      <a:r>
                        <a:rPr lang="zh-CN" sz="1200" kern="100">
                          <a:latin typeface="Calibri"/>
                          <a:ea typeface="宋体"/>
                          <a:cs typeface="Times New Roman"/>
                        </a:rPr>
                        <a:t>以上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zh-CN" sz="1200" kern="100">
                          <a:latin typeface="Calibri"/>
                          <a:ea typeface="宋体"/>
                          <a:cs typeface="Times New Roman"/>
                        </a:rPr>
                        <a:t>网络环境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zh-CN" sz="1200" kern="100">
                          <a:latin typeface="Calibri"/>
                          <a:ea typeface="宋体"/>
                          <a:cs typeface="Times New Roman"/>
                        </a:rPr>
                        <a:t>浙江大学城市学院校园网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zh-CN" sz="1200" kern="100">
                          <a:latin typeface="Calibri"/>
                          <a:ea typeface="宋体"/>
                          <a:cs typeface="Times New Roman"/>
                        </a:rPr>
                        <a:t>网络协议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kern="100">
                          <a:latin typeface="Calibri"/>
                          <a:ea typeface="宋体"/>
                          <a:cs typeface="Times New Roman"/>
                        </a:rPr>
                        <a:t>TCP/IPv4,HTTP</a:t>
                      </a:r>
                      <a:r>
                        <a:rPr lang="zh-CN" sz="1200" kern="100">
                          <a:latin typeface="Calibri"/>
                          <a:ea typeface="宋体"/>
                          <a:cs typeface="Times New Roman"/>
                        </a:rPr>
                        <a:t>协议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zh-CN" sz="1200" kern="100">
                          <a:latin typeface="Calibri"/>
                          <a:ea typeface="宋体"/>
                          <a:cs typeface="Times New Roman"/>
                        </a:rPr>
                        <a:t>接口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kern="100" dirty="0">
                          <a:latin typeface="Calibri"/>
                          <a:ea typeface="宋体"/>
                          <a:cs typeface="Times New Roman"/>
                        </a:rPr>
                        <a:t>RJ45</a:t>
                      </a:r>
                      <a:endParaRPr lang="zh-CN" sz="1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972540"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系统环境</a:t>
            </a:r>
          </a:p>
        </p:txBody>
      </p:sp>
      <p:sp>
        <p:nvSpPr>
          <p:cNvPr id="22"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1010285" y="748030"/>
            <a:ext cx="1448435"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运行环境</a:t>
            </a:r>
          </a:p>
        </p:txBody>
      </p:sp>
      <p:sp>
        <p:nvSpPr>
          <p:cNvPr id="4" name="文本框 3"/>
          <p:cNvSpPr txBox="1"/>
          <p:nvPr/>
        </p:nvSpPr>
        <p:spPr>
          <a:xfrm>
            <a:off x="3893185" y="3933825"/>
            <a:ext cx="1646555" cy="36830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客户端环境</a:t>
            </a:r>
          </a:p>
        </p:txBody>
      </p:sp>
      <p:graphicFrame>
        <p:nvGraphicFramePr>
          <p:cNvPr id="8" name="表格 7"/>
          <p:cNvGraphicFramePr>
            <a:graphicFrameLocks noGrp="1"/>
          </p:cNvGraphicFramePr>
          <p:nvPr/>
        </p:nvGraphicFramePr>
        <p:xfrm>
          <a:off x="1866265" y="1809150"/>
          <a:ext cx="5411470" cy="1261872"/>
        </p:xfrm>
        <a:graphic>
          <a:graphicData uri="http://schemas.openxmlformats.org/drawingml/2006/table">
            <a:tbl>
              <a:tblPr/>
              <a:tblGrid>
                <a:gridCol w="2705735"/>
                <a:gridCol w="2705735"/>
              </a:tblGrid>
              <a:tr h="0">
                <a:tc>
                  <a:txBody>
                    <a:bodyPr/>
                    <a:lstStyle/>
                    <a:p>
                      <a:pPr algn="ctr">
                        <a:lnSpc>
                          <a:spcPct val="115000"/>
                        </a:lnSpc>
                        <a:spcAft>
                          <a:spcPts val="1000"/>
                        </a:spcAft>
                      </a:pPr>
                      <a:r>
                        <a:rPr lang="zh-CN" sz="1200" kern="100" dirty="0">
                          <a:latin typeface="Calibri"/>
                          <a:ea typeface="宋体"/>
                          <a:cs typeface="Times New Roman"/>
                        </a:rPr>
                        <a:t>环境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zh-CN" sz="1200" kern="100">
                          <a:latin typeface="Calibri"/>
                          <a:ea typeface="宋体"/>
                          <a:cs typeface="Times New Roman"/>
                        </a:rPr>
                        <a:t>要求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zh-CN" sz="1200" kern="100">
                          <a:latin typeface="Calibri"/>
                          <a:ea typeface="宋体"/>
                          <a:cs typeface="Times New Roman"/>
                        </a:rPr>
                        <a:t>硬件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zh-CN" sz="1200" kern="100">
                          <a:latin typeface="Calibri"/>
                          <a:ea typeface="宋体"/>
                          <a:cs typeface="Times New Roman"/>
                        </a:rPr>
                        <a:t>电脑或手机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zh-CN" sz="1200" kern="100">
                          <a:latin typeface="Calibri"/>
                          <a:ea typeface="宋体"/>
                          <a:cs typeface="Times New Roman"/>
                        </a:rPr>
                        <a:t>浏览器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kern="100">
                          <a:latin typeface="Calibri"/>
                          <a:ea typeface="宋体"/>
                          <a:cs typeface="Times New Roman"/>
                        </a:rPr>
                        <a:t>IE,Chrome</a:t>
                      </a:r>
                      <a:r>
                        <a:rPr lang="zh-CN" sz="1200" kern="100">
                          <a:latin typeface="Calibri"/>
                          <a:ea typeface="宋体"/>
                          <a:cs typeface="Times New Roman"/>
                        </a:rPr>
                        <a:t>或</a:t>
                      </a:r>
                      <a:r>
                        <a:rPr lang="en-US" sz="1200" kern="100">
                          <a:latin typeface="Calibri"/>
                          <a:ea typeface="宋体"/>
                          <a:cs typeface="Times New Roman"/>
                        </a:rPr>
                        <a:t>Firefox</a:t>
                      </a:r>
                      <a:r>
                        <a:rPr lang="zh-CN" sz="1200" kern="100">
                          <a:latin typeface="Calibri"/>
                          <a:ea typeface="宋体"/>
                          <a:cs typeface="Times New Roman"/>
                        </a:rPr>
                        <a:t>高版本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zh-CN" sz="1200" kern="100">
                          <a:latin typeface="Calibri"/>
                          <a:ea typeface="宋体"/>
                          <a:cs typeface="Times New Roman"/>
                        </a:rPr>
                        <a:t>网络环境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zh-CN" sz="1200" kern="100">
                          <a:latin typeface="Calibri"/>
                          <a:ea typeface="宋体"/>
                          <a:cs typeface="Times New Roman"/>
                        </a:rPr>
                        <a:t>浙江大学城市学院校园网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zh-CN" sz="1200" kern="100">
                          <a:latin typeface="Calibri"/>
                          <a:ea typeface="宋体"/>
                          <a:cs typeface="Times New Roman"/>
                        </a:rPr>
                        <a:t>网络协议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kern="100">
                          <a:latin typeface="Calibri"/>
                          <a:ea typeface="宋体"/>
                          <a:cs typeface="Times New Roman"/>
                        </a:rPr>
                        <a:t>TCP/IPv4,HTTP</a:t>
                      </a:r>
                      <a:r>
                        <a:rPr lang="zh-CN" sz="1200" kern="100">
                          <a:latin typeface="Calibri"/>
                          <a:ea typeface="宋体"/>
                          <a:cs typeface="Times New Roman"/>
                        </a:rPr>
                        <a:t>协议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zh-CN" sz="1200" kern="100" dirty="0">
                          <a:latin typeface="Calibri"/>
                          <a:ea typeface="宋体"/>
                          <a:cs typeface="Times New Roman"/>
                        </a:rPr>
                        <a:t>接口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kern="100" dirty="0">
                          <a:latin typeface="Calibri"/>
                          <a:ea typeface="宋体"/>
                          <a:cs typeface="Times New Roman"/>
                        </a:rPr>
                        <a:t>RJ45</a:t>
                      </a:r>
                      <a:endParaRPr lang="zh-CN" sz="1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483773"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10</a:t>
            </a:r>
            <a:endParaRPr lang="zh-CN" altLang="en-US" sz="9600" b="1" dirty="0">
              <a:solidFill>
                <a:schemeClr val="bg1"/>
              </a:solidFill>
              <a:latin typeface="微软雅黑" panose="020B0503020204020204" pitchFamily="34" charset="-122"/>
              <a:ea typeface="微软雅黑" panose="020B0503020204020204" pitchFamily="34" charset="-122"/>
            </a:endParaRP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75000"/>
                    <a:lumOff val="25000"/>
                  </a:schemeClr>
                </a:solidFill>
                <a:ea typeface="微软雅黑" panose="020B0503020204020204" pitchFamily="34" charset="-122"/>
              </a:rPr>
              <a:t>用例图</a:t>
            </a:r>
            <a:endParaRPr lang="zh-CN" altLang="en-US" sz="2800" dirty="0" smtClean="0">
              <a:solidFill>
                <a:schemeClr val="tx1">
                  <a:lumMod val="75000"/>
                  <a:lumOff val="25000"/>
                </a:schemeClr>
              </a:solidFill>
              <a:ea typeface="微软雅黑" panose="020B0503020204020204" pitchFamily="34" charset="-122"/>
            </a:endParaRP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5" name="矩形 14"/>
          <p:cNvSpPr/>
          <p:nvPr/>
        </p:nvSpPr>
        <p:spPr>
          <a:xfrm>
            <a:off x="4834408" y="2283718"/>
            <a:ext cx="3597467" cy="2001750"/>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、总用例图</a:t>
            </a:r>
          </a:p>
          <a:p>
            <a:pPr>
              <a:lnSpc>
                <a:spcPct val="150000"/>
              </a:lnSpc>
              <a:spcBef>
                <a:spcPct val="20000"/>
              </a:spcBef>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、教师用例图</a:t>
            </a:r>
            <a:endParaRPr lang="en-US" altLang="zh-CN" sz="1600" dirty="0" smtClean="0">
              <a:solidFill>
                <a:schemeClr val="tx1">
                  <a:lumMod val="85000"/>
                  <a:lumOff val="15000"/>
                </a:schemeClr>
              </a:solidFill>
              <a:ea typeface="微软雅黑" panose="020B0503020204020204" pitchFamily="34" charset="-122"/>
            </a:endParaRPr>
          </a:p>
          <a:p>
            <a:pPr>
              <a:lnSpc>
                <a:spcPct val="150000"/>
              </a:lnSpc>
              <a:spcBef>
                <a:spcPct val="20000"/>
              </a:spcBef>
            </a:pPr>
            <a:r>
              <a:rPr lang="en-US" altLang="zh-CN" sz="1600" dirty="0" smtClean="0">
                <a:solidFill>
                  <a:schemeClr val="tx1">
                    <a:lumMod val="85000"/>
                    <a:lumOff val="15000"/>
                  </a:schemeClr>
                </a:solidFill>
                <a:ea typeface="微软雅黑" panose="020B0503020204020204" pitchFamily="34" charset="-122"/>
              </a:rPr>
              <a:t>3</a:t>
            </a:r>
            <a:r>
              <a:rPr lang="zh-CN" altLang="en-US" sz="1600" dirty="0" smtClean="0">
                <a:solidFill>
                  <a:schemeClr val="tx1">
                    <a:lumMod val="85000"/>
                    <a:lumOff val="15000"/>
                  </a:schemeClr>
                </a:solidFill>
                <a:ea typeface="微软雅黑" panose="020B0503020204020204" pitchFamily="34" charset="-122"/>
              </a:rPr>
              <a:t>、学生用例图</a:t>
            </a:r>
            <a:endParaRPr lang="en-US" altLang="zh-CN" sz="1600" dirty="0" smtClean="0">
              <a:solidFill>
                <a:schemeClr val="tx1">
                  <a:lumMod val="85000"/>
                  <a:lumOff val="15000"/>
                </a:schemeClr>
              </a:solidFill>
              <a:ea typeface="微软雅黑" panose="020B0503020204020204" pitchFamily="34" charset="-122"/>
            </a:endParaRPr>
          </a:p>
          <a:p>
            <a:pPr>
              <a:lnSpc>
                <a:spcPct val="150000"/>
              </a:lnSpc>
              <a:spcBef>
                <a:spcPct val="20000"/>
              </a:spcBef>
            </a:pPr>
            <a:r>
              <a:rPr lang="en-US" altLang="zh-CN" sz="1600" dirty="0" smtClean="0">
                <a:solidFill>
                  <a:schemeClr val="tx1">
                    <a:lumMod val="85000"/>
                    <a:lumOff val="15000"/>
                  </a:schemeClr>
                </a:solidFill>
                <a:ea typeface="微软雅黑" panose="020B0503020204020204" pitchFamily="34" charset="-122"/>
              </a:rPr>
              <a:t>4</a:t>
            </a:r>
            <a:r>
              <a:rPr lang="zh-CN" altLang="en-US" sz="1600" dirty="0" smtClean="0">
                <a:solidFill>
                  <a:schemeClr val="tx1">
                    <a:lumMod val="85000"/>
                    <a:lumOff val="15000"/>
                  </a:schemeClr>
                </a:solidFill>
                <a:ea typeface="微软雅黑" panose="020B0503020204020204" pitchFamily="34" charset="-122"/>
              </a:rPr>
              <a:t>、游客用例图</a:t>
            </a:r>
            <a:endParaRPr lang="en-US" altLang="zh-CN" sz="1600" dirty="0" smtClean="0">
              <a:solidFill>
                <a:schemeClr val="tx1">
                  <a:lumMod val="85000"/>
                  <a:lumOff val="15000"/>
                </a:schemeClr>
              </a:solidFill>
              <a:ea typeface="微软雅黑" panose="020B0503020204020204" pitchFamily="34" charset="-122"/>
            </a:endParaRPr>
          </a:p>
          <a:p>
            <a:pPr>
              <a:lnSpc>
                <a:spcPct val="150000"/>
              </a:lnSpc>
              <a:spcBef>
                <a:spcPct val="20000"/>
              </a:spcBef>
            </a:pPr>
            <a:r>
              <a:rPr lang="en-US" altLang="zh-CN" sz="1600" dirty="0" smtClean="0">
                <a:solidFill>
                  <a:schemeClr val="tx1">
                    <a:lumMod val="85000"/>
                    <a:lumOff val="15000"/>
                  </a:schemeClr>
                </a:solidFill>
                <a:ea typeface="微软雅黑" panose="020B0503020204020204" pitchFamily="34" charset="-122"/>
              </a:rPr>
              <a:t>5</a:t>
            </a:r>
            <a:r>
              <a:rPr lang="zh-CN" altLang="en-US" sz="1600" dirty="0" smtClean="0">
                <a:solidFill>
                  <a:schemeClr val="tx1">
                    <a:lumMod val="85000"/>
                    <a:lumOff val="15000"/>
                  </a:schemeClr>
                </a:solidFill>
                <a:ea typeface="微软雅黑" panose="020B0503020204020204" pitchFamily="34" charset="-122"/>
              </a:rPr>
              <a:t>、管理员用例图</a:t>
            </a:r>
          </a:p>
        </p:txBody>
      </p:sp>
    </p:spTree>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par>
                          <p:cTn id="24" fill="hold">
                            <p:stCondLst>
                              <p:cond delay="19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animBg="1"/>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3972540" y="162453"/>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用例图</a:t>
            </a: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28370" y="799465"/>
            <a:ext cx="1597025" cy="46037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总用</a:t>
            </a:r>
            <a:r>
              <a:rPr lang="zh-CN" altLang="en-US" sz="2400" dirty="0">
                <a:latin typeface="微软雅黑" panose="020B0503020204020204" pitchFamily="34" charset="-122"/>
                <a:ea typeface="微软雅黑" panose="020B0503020204020204" pitchFamily="34" charset="-122"/>
              </a:rPr>
              <a:t>例图</a:t>
            </a:r>
          </a:p>
        </p:txBody>
      </p:sp>
      <p:pic>
        <p:nvPicPr>
          <p:cNvPr id="3" name="图片 95"/>
          <p:cNvPicPr>
            <a:picLocks noChangeAspect="1"/>
          </p:cNvPicPr>
          <p:nvPr/>
        </p:nvPicPr>
        <p:blipFill>
          <a:blip r:embed="rId3"/>
          <a:stretch>
            <a:fillRect/>
          </a:stretch>
        </p:blipFill>
        <p:spPr>
          <a:xfrm>
            <a:off x="2193608" y="720407"/>
            <a:ext cx="5163185" cy="3700780"/>
          </a:xfrm>
          <a:prstGeom prst="rect">
            <a:avLst/>
          </a:prstGeom>
          <a:noFill/>
          <a:ln w="9525">
            <a:noFill/>
          </a:ln>
        </p:spPr>
      </p:pic>
      <p:sp>
        <p:nvSpPr>
          <p:cNvPr id="4" name="文本框 3"/>
          <p:cNvSpPr txBox="1"/>
          <p:nvPr/>
        </p:nvSpPr>
        <p:spPr>
          <a:xfrm>
            <a:off x="3972560" y="4420870"/>
            <a:ext cx="1988185" cy="36830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总用例图</a:t>
            </a: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3972540" y="162453"/>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用例图</a:t>
            </a: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714348" y="785006"/>
            <a:ext cx="1597025" cy="830997"/>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教师总用</a:t>
            </a:r>
            <a:r>
              <a:rPr lang="zh-CN" altLang="en-US" sz="2400" dirty="0">
                <a:latin typeface="微软雅黑" panose="020B0503020204020204" pitchFamily="34" charset="-122"/>
                <a:ea typeface="微软雅黑" panose="020B0503020204020204" pitchFamily="34" charset="-122"/>
              </a:rPr>
              <a:t>例图</a:t>
            </a:r>
          </a:p>
        </p:txBody>
      </p:sp>
      <p:pic>
        <p:nvPicPr>
          <p:cNvPr id="4" name="图片 3"/>
          <p:cNvPicPr>
            <a:picLocks noChangeAspect="1"/>
          </p:cNvPicPr>
          <p:nvPr/>
        </p:nvPicPr>
        <p:blipFill>
          <a:blip r:embed="rId3"/>
          <a:stretch>
            <a:fillRect/>
          </a:stretch>
        </p:blipFill>
        <p:spPr>
          <a:xfrm>
            <a:off x="1857356" y="0"/>
            <a:ext cx="5178425" cy="5476240"/>
          </a:xfrm>
          <a:prstGeom prst="rect">
            <a:avLst/>
          </a:prstGeom>
          <a:noFill/>
          <a:ln w="9525">
            <a:noFill/>
          </a:ln>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3972540" y="162453"/>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用例图</a:t>
            </a: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28370" y="799465"/>
            <a:ext cx="1597025" cy="830997"/>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学生总用</a:t>
            </a:r>
            <a:r>
              <a:rPr lang="zh-CN" altLang="en-US" sz="2400" dirty="0">
                <a:latin typeface="微软雅黑" panose="020B0503020204020204" pitchFamily="34" charset="-122"/>
                <a:ea typeface="微软雅黑" panose="020B0503020204020204" pitchFamily="34" charset="-122"/>
              </a:rPr>
              <a:t>例图</a:t>
            </a:r>
          </a:p>
        </p:txBody>
      </p:sp>
      <p:pic>
        <p:nvPicPr>
          <p:cNvPr id="97" name="图片 4"/>
          <p:cNvPicPr>
            <a:picLocks noChangeAspect="1"/>
          </p:cNvPicPr>
          <p:nvPr/>
        </p:nvPicPr>
        <p:blipFill>
          <a:blip r:embed="rId3"/>
          <a:stretch>
            <a:fillRect/>
          </a:stretch>
        </p:blipFill>
        <p:spPr>
          <a:xfrm>
            <a:off x="2033588" y="362267"/>
            <a:ext cx="5498465" cy="4712970"/>
          </a:xfrm>
          <a:prstGeom prst="rect">
            <a:avLst/>
          </a:prstGeom>
          <a:noFill/>
          <a:ln w="9525">
            <a:noFill/>
          </a:ln>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3972540" y="162453"/>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用例图</a:t>
            </a: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28370" y="799465"/>
            <a:ext cx="1597025" cy="830997"/>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游客总用</a:t>
            </a:r>
            <a:r>
              <a:rPr lang="zh-CN" altLang="en-US" sz="2400" dirty="0">
                <a:latin typeface="微软雅黑" panose="020B0503020204020204" pitchFamily="34" charset="-122"/>
                <a:ea typeface="微软雅黑" panose="020B0503020204020204" pitchFamily="34" charset="-122"/>
              </a:rPr>
              <a:t>例图</a:t>
            </a:r>
          </a:p>
        </p:txBody>
      </p:sp>
      <p:pic>
        <p:nvPicPr>
          <p:cNvPr id="18433" name="Picture 1" descr="G:\QQ\文档\1146072889\Image\Group\9_U_CI7IW_R`)L1$75V8FYK.png"/>
          <p:cNvPicPr>
            <a:picLocks noChangeAspect="1" noChangeArrowheads="1"/>
          </p:cNvPicPr>
          <p:nvPr/>
        </p:nvPicPr>
        <p:blipFill>
          <a:blip r:embed="rId3"/>
          <a:srcRect/>
          <a:stretch>
            <a:fillRect/>
          </a:stretch>
        </p:blipFill>
        <p:spPr bwMode="auto">
          <a:xfrm>
            <a:off x="2928926" y="1356510"/>
            <a:ext cx="2905125" cy="2457450"/>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3972540" y="162453"/>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用例图</a:t>
            </a: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28370" y="799465"/>
            <a:ext cx="1597025" cy="830997"/>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管理员总用</a:t>
            </a:r>
            <a:r>
              <a:rPr lang="zh-CN" altLang="en-US" sz="2400" dirty="0">
                <a:latin typeface="微软雅黑" panose="020B0503020204020204" pitchFamily="34" charset="-122"/>
                <a:ea typeface="微软雅黑" panose="020B0503020204020204" pitchFamily="34" charset="-122"/>
              </a:rPr>
              <a:t>例图</a:t>
            </a:r>
          </a:p>
        </p:txBody>
      </p:sp>
      <p:pic>
        <p:nvPicPr>
          <p:cNvPr id="120" name="图片 120" descr="管理员"/>
          <p:cNvPicPr>
            <a:picLocks noChangeAspect="1"/>
          </p:cNvPicPr>
          <p:nvPr/>
        </p:nvPicPr>
        <p:blipFill>
          <a:blip r:embed="rId3"/>
          <a:stretch>
            <a:fillRect/>
          </a:stretch>
        </p:blipFill>
        <p:spPr>
          <a:xfrm>
            <a:off x="2620645" y="501650"/>
            <a:ext cx="4136390" cy="452247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483773"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11</a:t>
            </a:r>
            <a:endParaRPr lang="zh-CN" altLang="en-US" sz="9600" b="1" dirty="0">
              <a:solidFill>
                <a:schemeClr val="bg1"/>
              </a:solidFill>
              <a:latin typeface="微软雅黑" panose="020B0503020204020204" pitchFamily="34" charset="-122"/>
              <a:ea typeface="微软雅黑" panose="020B0503020204020204" pitchFamily="34" charset="-122"/>
            </a:endParaRP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2800" dirty="0" smtClean="0">
                <a:solidFill>
                  <a:schemeClr val="tx1">
                    <a:lumMod val="75000"/>
                    <a:lumOff val="25000"/>
                  </a:schemeClr>
                </a:solidFill>
                <a:ea typeface="微软雅黑" panose="020B0503020204020204" pitchFamily="34" charset="-122"/>
              </a:rPr>
              <a:t>测试用例</a:t>
            </a: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483768"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01</a:t>
            </a:r>
            <a:endParaRPr lang="zh-CN" altLang="en-US" sz="9600" b="1" dirty="0">
              <a:solidFill>
                <a:schemeClr val="bg1"/>
              </a:solidFill>
              <a:latin typeface="微软雅黑" panose="020B0503020204020204" pitchFamily="34" charset="-122"/>
              <a:ea typeface="微软雅黑" panose="020B0503020204020204" pitchFamily="34" charset="-122"/>
            </a:endParaRP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75000"/>
                    <a:lumOff val="25000"/>
                  </a:schemeClr>
                </a:solidFill>
                <a:ea typeface="微软雅黑" panose="020B0503020204020204" pitchFamily="34" charset="-122"/>
              </a:rPr>
              <a:t>愿景</a:t>
            </a:r>
            <a:endParaRPr lang="zh-CN" altLang="en-US" sz="2800" dirty="0" smtClean="0">
              <a:solidFill>
                <a:schemeClr val="tx1">
                  <a:lumMod val="75000"/>
                  <a:lumOff val="25000"/>
                </a:schemeClr>
              </a:solidFill>
              <a:ea typeface="微软雅黑" panose="020B0503020204020204" pitchFamily="34" charset="-122"/>
            </a:endParaRP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5" name="矩形 14"/>
          <p:cNvSpPr/>
          <p:nvPr/>
        </p:nvSpPr>
        <p:spPr>
          <a:xfrm>
            <a:off x="4834408" y="2283718"/>
            <a:ext cx="3597467" cy="1367796"/>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、愿景声明</a:t>
            </a:r>
          </a:p>
          <a:p>
            <a:pPr>
              <a:lnSpc>
                <a:spcPct val="150000"/>
              </a:lnSpc>
              <a:spcBef>
                <a:spcPct val="20000"/>
              </a:spcBef>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、关联图</a:t>
            </a:r>
          </a:p>
        </p:txBody>
      </p:sp>
    </p:spTree>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483774"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12</a:t>
            </a:r>
            <a:endParaRPr lang="zh-CN" altLang="en-US" sz="9600" b="1" dirty="0">
              <a:solidFill>
                <a:schemeClr val="bg1"/>
              </a:solidFill>
              <a:latin typeface="微软雅黑" panose="020B0503020204020204" pitchFamily="34" charset="-122"/>
              <a:ea typeface="微软雅黑" panose="020B0503020204020204" pitchFamily="34" charset="-122"/>
            </a:endParaRP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75000"/>
                    <a:lumOff val="25000"/>
                  </a:schemeClr>
                </a:solidFill>
                <a:ea typeface="微软雅黑" panose="020B0503020204020204" pitchFamily="34" charset="-122"/>
              </a:rPr>
              <a:t>用户手册</a:t>
            </a:r>
            <a:endParaRPr lang="zh-CN" altLang="en-US" sz="2800" dirty="0" smtClean="0">
              <a:solidFill>
                <a:schemeClr val="tx1">
                  <a:lumMod val="75000"/>
                  <a:lumOff val="25000"/>
                </a:schemeClr>
              </a:solidFill>
              <a:ea typeface="微软雅黑" panose="020B0503020204020204" pitchFamily="34" charset="-122"/>
            </a:endParaRP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483771"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13</a:t>
            </a:r>
          </a:p>
        </p:txBody>
      </p:sp>
      <p:sp>
        <p:nvSpPr>
          <p:cNvPr id="10" name="文本占位符 3"/>
          <p:cNvSpPr txBox="1"/>
          <p:nvPr/>
        </p:nvSpPr>
        <p:spPr>
          <a:xfrm>
            <a:off x="4834379"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参考文献</a:t>
            </a:r>
            <a:endParaRPr lang="zh-CN" altLang="en-US" sz="2800" dirty="0" smtClean="0">
              <a:solidFill>
                <a:schemeClr val="tx1">
                  <a:lumMod val="75000"/>
                  <a:lumOff val="25000"/>
                </a:schemeClr>
              </a:solidFill>
              <a:ea typeface="微软雅黑" panose="020B0503020204020204" pitchFamily="34" charset="-122"/>
            </a:endParaRP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p:bldP spid="10" grpId="0"/>
      <p:bldP spid="11"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
          <p:cNvSpPr txBox="1">
            <a:spLocks noChangeArrowheads="1"/>
          </p:cNvSpPr>
          <p:nvPr/>
        </p:nvSpPr>
        <p:spPr bwMode="auto">
          <a:xfrm>
            <a:off x="3786182" y="213502"/>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参考文献</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0"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690255"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1285852" y="927882"/>
            <a:ext cx="7643866" cy="3416320"/>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《软件需求》（第</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版）</a:t>
            </a:r>
            <a:r>
              <a:rPr lang="zh-CN" altLang="en-US" dirty="0"/>
              <a:t>    </a:t>
            </a:r>
            <a:r>
              <a:rPr lang="zh-CN" altLang="en-US" dirty="0">
                <a:latin typeface="微软雅黑" panose="020B0503020204020204" pitchFamily="34" charset="-122"/>
                <a:ea typeface="微软雅黑" panose="020B0503020204020204" pitchFamily="34" charset="-122"/>
              </a:rPr>
              <a:t>   Karl Wiegers , Joy </a:t>
            </a:r>
            <a:r>
              <a:rPr lang="zh-CN" altLang="en-US" dirty="0" smtClean="0">
                <a:latin typeface="微软雅黑" panose="020B0503020204020204" pitchFamily="34" charset="-122"/>
                <a:ea typeface="微软雅黑" panose="020B0503020204020204" pitchFamily="34" charset="-122"/>
              </a:rPr>
              <a:t>Beatty</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计算机软件文档编制规范</a:t>
            </a:r>
            <a:r>
              <a:rPr lang="en-US" altLang="zh-CN" dirty="0" smtClean="0">
                <a:latin typeface="微软雅黑" panose="020B0503020204020204" pitchFamily="34" charset="-122"/>
                <a:ea typeface="微软雅黑" panose="020B0503020204020204" pitchFamily="34" charset="-122"/>
              </a:rPr>
              <a:t>GB-T8567-2006》</a:t>
            </a:r>
          </a:p>
          <a:p>
            <a:pPr>
              <a:lnSpc>
                <a:spcPct val="150000"/>
              </a:lnSpc>
            </a:pPr>
            <a:r>
              <a:rPr lang="en-US" altLang="zh-CN" dirty="0" smtClean="0">
                <a:latin typeface="微软雅黑" panose="020B0503020204020204" pitchFamily="34" charset="-122"/>
                <a:ea typeface="微软雅黑" panose="020B0503020204020204" pitchFamily="34" charset="-122"/>
              </a:rPr>
              <a:t>《CMMI3</a:t>
            </a:r>
            <a:r>
              <a:rPr lang="zh-CN" altLang="en-US" dirty="0" smtClean="0">
                <a:latin typeface="微软雅黑" panose="020B0503020204020204" pitchFamily="34" charset="-122"/>
                <a:ea typeface="微软雅黑" panose="020B0503020204020204" pitchFamily="34" charset="-122"/>
              </a:rPr>
              <a:t>级软件过程改进方法与规范</a:t>
            </a:r>
            <a:r>
              <a:rPr lang="en-US" altLang="zh-CN" dirty="0" smtClean="0">
                <a:latin typeface="微软雅黑" panose="020B0503020204020204" pitchFamily="34" charset="-122"/>
                <a:ea typeface="微软雅黑" panose="020B0503020204020204" pitchFamily="34" charset="-122"/>
              </a:rPr>
              <a:t>》</a:t>
            </a:r>
            <a:endParaRPr lang="zh-CN" altLang="en-US"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《软件需求规格说明书》      </a:t>
            </a:r>
            <a:r>
              <a:rPr lang="en-US" altLang="zh-CN" dirty="0">
                <a:latin typeface="微软雅黑" panose="020B0503020204020204" pitchFamily="34" charset="-122"/>
                <a:ea typeface="微软雅黑" panose="020B0503020204020204" pitchFamily="34" charset="-122"/>
              </a:rPr>
              <a:t>G-14</a:t>
            </a:r>
          </a:p>
          <a:p>
            <a:pPr>
              <a:lnSpc>
                <a:spcPct val="150000"/>
              </a:lnSpc>
            </a:pPr>
            <a:r>
              <a:rPr lang="zh-CN" altLang="en-US" dirty="0">
                <a:latin typeface="微软雅黑" panose="020B0503020204020204" pitchFamily="34" charset="-122"/>
                <a:ea typeface="微软雅黑" panose="020B0503020204020204" pitchFamily="34" charset="-122"/>
              </a:rPr>
              <a:t>《项目章程》                       </a:t>
            </a:r>
            <a:r>
              <a:rPr lang="en-US" altLang="zh-CN" dirty="0">
                <a:latin typeface="微软雅黑" panose="020B0503020204020204" pitchFamily="34" charset="-122"/>
                <a:ea typeface="微软雅黑" panose="020B0503020204020204" pitchFamily="34" charset="-122"/>
              </a:rPr>
              <a:t>G-14</a:t>
            </a:r>
          </a:p>
          <a:p>
            <a:pPr>
              <a:lnSpc>
                <a:spcPct val="150000"/>
              </a:lnSpc>
            </a:pPr>
            <a:r>
              <a:rPr lang="zh-CN" altLang="en-US" dirty="0">
                <a:latin typeface="微软雅黑" panose="020B0503020204020204" pitchFamily="34" charset="-122"/>
                <a:ea typeface="微软雅黑" panose="020B0503020204020204" pitchFamily="34" charset="-122"/>
              </a:rPr>
              <a:t>《用户群分类文档》             </a:t>
            </a:r>
            <a:r>
              <a:rPr lang="en-US" altLang="zh-CN" dirty="0">
                <a:latin typeface="微软雅黑" panose="020B0503020204020204" pitchFamily="34" charset="-122"/>
                <a:ea typeface="微软雅黑" panose="020B0503020204020204" pitchFamily="34" charset="-122"/>
              </a:rPr>
              <a:t>G-14</a:t>
            </a:r>
          </a:p>
          <a:p>
            <a:pPr>
              <a:lnSpc>
                <a:spcPct val="150000"/>
              </a:lnSpc>
            </a:pPr>
            <a:r>
              <a:rPr lang="zh-CN" altLang="en-US" dirty="0">
                <a:latin typeface="微软雅黑" panose="020B0503020204020204" pitchFamily="34" charset="-122"/>
                <a:ea typeface="微软雅黑" panose="020B0503020204020204" pitchFamily="34" charset="-122"/>
              </a:rPr>
              <a:t>《项目愿景和范围》             </a:t>
            </a:r>
            <a:r>
              <a:rPr lang="en-US" altLang="zh-CN" dirty="0" smtClean="0">
                <a:latin typeface="微软雅黑" panose="020B0503020204020204" pitchFamily="34" charset="-122"/>
                <a:ea typeface="微软雅黑" panose="020B0503020204020204" pitchFamily="34" charset="-122"/>
                <a:sym typeface="+mn-ea"/>
              </a:rPr>
              <a:t>G-14</a:t>
            </a:r>
          </a:p>
          <a:p>
            <a:pPr>
              <a:lnSpc>
                <a:spcPct val="150000"/>
              </a:lnSpc>
            </a:pPr>
            <a:r>
              <a:rPr lang="en-US" altLang="zh-CN" dirty="0" smtClean="0">
                <a:latin typeface="微软雅黑" panose="020B0503020204020204" pitchFamily="34" charset="-122"/>
                <a:ea typeface="微软雅黑" panose="020B0503020204020204" pitchFamily="34" charset="-122"/>
                <a:sym typeface="+mn-ea"/>
              </a:rPr>
              <a:t>《C2 </a:t>
            </a:r>
            <a:r>
              <a:rPr lang="zh-CN" altLang="en-US" dirty="0" smtClean="0">
                <a:latin typeface="微软雅黑" panose="020B0503020204020204" pitchFamily="34" charset="-122"/>
                <a:ea typeface="微软雅黑" panose="020B0503020204020204" pitchFamily="34" charset="-122"/>
                <a:sym typeface="+mn-ea"/>
              </a:rPr>
              <a:t>作业任务书</a:t>
            </a:r>
            <a:r>
              <a:rPr lang="en-US" altLang="zh-CN" dirty="0" smtClean="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1000"/>
                                        <p:tgtEl>
                                          <p:spTgt spid="39"/>
                                        </p:tgtEl>
                                      </p:cBhvr>
                                    </p:animEffect>
                                    <p:anim calcmode="lin" valueType="num">
                                      <p:cBhvr>
                                        <p:cTn id="17" dur="1000" fill="hold"/>
                                        <p:tgtEl>
                                          <p:spTgt spid="39"/>
                                        </p:tgtEl>
                                        <p:attrNameLst>
                                          <p:attrName>ppt_x</p:attrName>
                                        </p:attrNameLst>
                                      </p:cBhvr>
                                      <p:tavLst>
                                        <p:tav tm="0">
                                          <p:val>
                                            <p:strVal val="#ppt_x"/>
                                          </p:val>
                                        </p:tav>
                                        <p:tav tm="100000">
                                          <p:val>
                                            <p:strVal val="#ppt_x"/>
                                          </p:val>
                                        </p:tav>
                                      </p:tavLst>
                                    </p:anim>
                                    <p:anim calcmode="lin" valueType="num">
                                      <p:cBhvr>
                                        <p:cTn id="1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40" grpId="0" animBg="1"/>
      <p:bldP spid="4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483772"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14</a:t>
            </a:r>
          </a:p>
        </p:txBody>
      </p:sp>
      <p:sp>
        <p:nvSpPr>
          <p:cNvPr id="10" name="文本占位符 3"/>
          <p:cNvSpPr txBox="1"/>
          <p:nvPr/>
        </p:nvSpPr>
        <p:spPr>
          <a:xfrm>
            <a:off x="4834379"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2800"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小组分工</a:t>
            </a:r>
            <a:endParaRPr lang="zh-CN" altLang="en-US" sz="2800" dirty="0" smtClean="0">
              <a:solidFill>
                <a:schemeClr val="tx1">
                  <a:lumMod val="75000"/>
                  <a:lumOff val="25000"/>
                </a:schemeClr>
              </a:solidFill>
              <a:ea typeface="微软雅黑" panose="020B0503020204020204" pitchFamily="34" charset="-122"/>
            </a:endParaRP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p:bldP spid="10" grpId="0"/>
      <p:bldP spid="11"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
          <p:cNvSpPr txBox="1">
            <a:spLocks noChangeArrowheads="1"/>
          </p:cNvSpPr>
          <p:nvPr/>
        </p:nvSpPr>
        <p:spPr bwMode="auto">
          <a:xfrm>
            <a:off x="3591540" y="162453"/>
            <a:ext cx="198002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latin typeface="微软雅黑" panose="020B0503020204020204" pitchFamily="34" charset="-122"/>
                <a:ea typeface="微软雅黑" panose="020B0503020204020204" pitchFamily="34" charset="-122"/>
              </a:rPr>
              <a:t>小组分工及</a:t>
            </a: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绩效</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0"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690255"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1428728" y="1213634"/>
            <a:ext cx="6499225" cy="2168525"/>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韩佳鑫：数据字典、</a:t>
            </a:r>
            <a:r>
              <a:rPr lang="zh-CN" altLang="en-US" dirty="0">
                <a:latin typeface="微软雅黑" panose="020B0503020204020204" pitchFamily="34" charset="-122"/>
                <a:ea typeface="微软雅黑" panose="020B0503020204020204" pitchFamily="34" charset="-122"/>
                <a:sym typeface="+mn-ea"/>
              </a:rPr>
              <a:t>界面原型、</a:t>
            </a:r>
            <a:r>
              <a:rPr lang="en-US" altLang="zh-CN" dirty="0">
                <a:latin typeface="微软雅黑" panose="020B0503020204020204" pitchFamily="34" charset="-122"/>
                <a:ea typeface="微软雅黑" panose="020B0503020204020204" pitchFamily="34" charset="-122"/>
                <a:sym typeface="+mn-ea"/>
              </a:rPr>
              <a:t>E-R</a:t>
            </a:r>
            <a:r>
              <a:rPr lang="zh-CN" altLang="en-US" dirty="0">
                <a:latin typeface="微软雅黑" panose="020B0503020204020204" pitchFamily="34" charset="-122"/>
                <a:ea typeface="微软雅黑" panose="020B0503020204020204" pitchFamily="34" charset="-122"/>
                <a:sym typeface="+mn-ea"/>
              </a:rPr>
              <a:t>图</a:t>
            </a:r>
            <a:r>
              <a:rPr lang="zh-CN" altLang="en-US" dirty="0">
                <a:latin typeface="微软雅黑" panose="020B0503020204020204" pitchFamily="34" charset="-122"/>
                <a:ea typeface="微软雅黑" panose="020B0503020204020204" pitchFamily="34" charset="-122"/>
              </a:rPr>
              <a:t>及测试用例   </a:t>
            </a:r>
            <a:r>
              <a:rPr lang="en-US" altLang="zh-CN" dirty="0">
                <a:latin typeface="微软雅黑" panose="020B0503020204020204" pitchFamily="34" charset="-122"/>
                <a:ea typeface="微软雅黑" panose="020B0503020204020204" pitchFamily="34" charset="-122"/>
              </a:rPr>
              <a:t>9.3</a:t>
            </a:r>
          </a:p>
          <a:p>
            <a:pPr>
              <a:lnSpc>
                <a:spcPct val="150000"/>
              </a:lnSpc>
            </a:pPr>
            <a:r>
              <a:rPr lang="zh-CN" altLang="en-US" dirty="0">
                <a:latin typeface="微软雅黑" panose="020B0503020204020204" pitchFamily="34" charset="-122"/>
                <a:ea typeface="微软雅黑" panose="020B0503020204020204" pitchFamily="34" charset="-122"/>
              </a:rPr>
              <a:t>葛鑫志：用例描述、</a:t>
            </a:r>
            <a:r>
              <a:rPr lang="zh-CN" altLang="en-US" dirty="0">
                <a:latin typeface="微软雅黑" panose="020B0503020204020204" pitchFamily="34" charset="-122"/>
                <a:ea typeface="微软雅黑" panose="020B0503020204020204" pitchFamily="34" charset="-122"/>
                <a:sym typeface="+mn-ea"/>
              </a:rPr>
              <a:t>界面原型、用例图</a:t>
            </a:r>
            <a:r>
              <a:rPr lang="zh-CN" altLang="en-US" dirty="0">
                <a:latin typeface="微软雅黑" panose="020B0503020204020204" pitchFamily="34" charset="-122"/>
                <a:ea typeface="微软雅黑" panose="020B0503020204020204" pitchFamily="34" charset="-122"/>
              </a:rPr>
              <a:t>及非功能需求   </a:t>
            </a:r>
            <a:r>
              <a:rPr lang="en-US" altLang="zh-CN" dirty="0">
                <a:latin typeface="微软雅黑" panose="020B0503020204020204" pitchFamily="34" charset="-122"/>
                <a:ea typeface="微软雅黑" panose="020B0503020204020204" pitchFamily="34" charset="-122"/>
              </a:rPr>
              <a:t>9.5</a:t>
            </a:r>
          </a:p>
          <a:p>
            <a:pPr>
              <a:lnSpc>
                <a:spcPct val="150000"/>
              </a:lnSpc>
            </a:pPr>
            <a:r>
              <a:rPr lang="zh-CN" altLang="en-US" dirty="0">
                <a:latin typeface="微软雅黑" panose="020B0503020204020204" pitchFamily="34" charset="-122"/>
                <a:ea typeface="微软雅黑" panose="020B0503020204020204" pitchFamily="34" charset="-122"/>
              </a:rPr>
              <a:t>胡泽宇：</a:t>
            </a:r>
            <a:r>
              <a:rPr lang="en-US" altLang="zh-CN" dirty="0">
                <a:latin typeface="微软雅黑" panose="020B0503020204020204" pitchFamily="34" charset="-122"/>
                <a:ea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rPr>
              <a:t>制作、</a:t>
            </a:r>
            <a:r>
              <a:rPr lang="en-US" altLang="zh-CN" dirty="0">
                <a:latin typeface="微软雅黑" panose="020B0503020204020204" pitchFamily="34" charset="-122"/>
                <a:ea typeface="微软雅黑" panose="020B0503020204020204" pitchFamily="34" charset="-122"/>
              </a:rPr>
              <a:t>SRS</a:t>
            </a:r>
            <a:r>
              <a:rPr lang="zh-CN" altLang="en-US" dirty="0">
                <a:latin typeface="微软雅黑" panose="020B0503020204020204" pitchFamily="34" charset="-122"/>
                <a:ea typeface="微软雅黑" panose="020B0503020204020204" pitchFamily="34" charset="-122"/>
              </a:rPr>
              <a:t>其余及整合   </a:t>
            </a:r>
            <a:r>
              <a:rPr lang="en-US" altLang="zh-CN" dirty="0">
                <a:latin typeface="微软雅黑" panose="020B0503020204020204" pitchFamily="34" charset="-122"/>
                <a:ea typeface="微软雅黑" panose="020B0503020204020204" pitchFamily="34" charset="-122"/>
              </a:rPr>
              <a:t>9.1</a:t>
            </a:r>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林   康：功能需求及界面原型   </a:t>
            </a:r>
            <a:r>
              <a:rPr lang="en-US" altLang="zh-CN" dirty="0">
                <a:latin typeface="微软雅黑" panose="020B0503020204020204" pitchFamily="34" charset="-122"/>
                <a:ea typeface="微软雅黑" panose="020B0503020204020204" pitchFamily="34" charset="-122"/>
              </a:rPr>
              <a:t>9.4</a:t>
            </a:r>
          </a:p>
          <a:p>
            <a:pPr>
              <a:lnSpc>
                <a:spcPct val="150000"/>
              </a:lnSpc>
            </a:pPr>
            <a:r>
              <a:rPr lang="zh-CN" altLang="en-US" dirty="0">
                <a:latin typeface="微软雅黑" panose="020B0503020204020204" pitchFamily="34" charset="-122"/>
                <a:ea typeface="微软雅黑" panose="020B0503020204020204" pitchFamily="34" charset="-122"/>
              </a:rPr>
              <a:t>金志超：用例概述及对话框图   </a:t>
            </a:r>
            <a:r>
              <a:rPr lang="en-US" altLang="zh-CN" dirty="0">
                <a:latin typeface="微软雅黑" panose="020B0503020204020204" pitchFamily="34" charset="-122"/>
                <a:ea typeface="微软雅黑" panose="020B0503020204020204" pitchFamily="34" charset="-122"/>
              </a:rPr>
              <a:t>9.2</a:t>
            </a: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1000"/>
                                        <p:tgtEl>
                                          <p:spTgt spid="39"/>
                                        </p:tgtEl>
                                      </p:cBhvr>
                                    </p:animEffect>
                                    <p:anim calcmode="lin" valueType="num">
                                      <p:cBhvr>
                                        <p:cTn id="17" dur="1000" fill="hold"/>
                                        <p:tgtEl>
                                          <p:spTgt spid="39"/>
                                        </p:tgtEl>
                                        <p:attrNameLst>
                                          <p:attrName>ppt_x</p:attrName>
                                        </p:attrNameLst>
                                      </p:cBhvr>
                                      <p:tavLst>
                                        <p:tav tm="0">
                                          <p:val>
                                            <p:strVal val="#ppt_x"/>
                                          </p:val>
                                        </p:tav>
                                        <p:tav tm="100000">
                                          <p:val>
                                            <p:strVal val="#ppt_x"/>
                                          </p:val>
                                        </p:tav>
                                      </p:tavLst>
                                    </p:anim>
                                    <p:anim calcmode="lin" valueType="num">
                                      <p:cBhvr>
                                        <p:cTn id="1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40" grpId="0" bldLvl="0" animBg="1"/>
      <p:bldP spid="41"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410" y="0"/>
            <a:ext cx="9141180" cy="5141913"/>
          </a:xfrm>
          <a:prstGeom prst="rect">
            <a:avLst/>
          </a:prstGeom>
        </p:spPr>
      </p:pic>
      <p:sp>
        <p:nvSpPr>
          <p:cNvPr id="12" name="Rectangle 7"/>
          <p:cNvSpPr>
            <a:spLocks noChangeArrowheads="1"/>
          </p:cNvSpPr>
          <p:nvPr/>
        </p:nvSpPr>
        <p:spPr bwMode="auto">
          <a:xfrm>
            <a:off x="1878282" y="1973760"/>
            <a:ext cx="5562600" cy="5537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3600" b="1" dirty="0">
                <a:solidFill>
                  <a:schemeClr val="tx1">
                    <a:lumMod val="85000"/>
                    <a:lumOff val="15000"/>
                  </a:schemeClr>
                </a:solidFill>
              </a:rPr>
              <a:t>THANKS FOR </a:t>
            </a:r>
            <a:r>
              <a:rPr lang="en-US" altLang="zh-CN" sz="3600" b="1" dirty="0">
                <a:solidFill>
                  <a:schemeClr val="tx1">
                    <a:lumMod val="85000"/>
                    <a:lumOff val="15000"/>
                  </a:schemeClr>
                </a:solidFill>
              </a:rPr>
              <a:t>LISTEN</a:t>
            </a:r>
            <a:r>
              <a:rPr lang="zh-CN" altLang="zh-CN" sz="3600" b="1" dirty="0">
                <a:solidFill>
                  <a:schemeClr val="tx1">
                    <a:lumMod val="85000"/>
                    <a:lumOff val="15000"/>
                  </a:schemeClr>
                </a:solidFill>
              </a:rPr>
              <a:t>ING</a:t>
            </a:r>
            <a:endParaRPr lang="zh-CN" altLang="zh-CN" sz="3600" dirty="0">
              <a:solidFill>
                <a:schemeClr val="tx1">
                  <a:lumMod val="85000"/>
                  <a:lumOff val="15000"/>
                </a:schemeClr>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69762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愿景</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4645025" y="361315"/>
            <a:ext cx="4498975" cy="127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p:cNvSpPr txBox="1"/>
          <p:nvPr/>
        </p:nvSpPr>
        <p:spPr>
          <a:xfrm>
            <a:off x="901700" y="794385"/>
            <a:ext cx="1670036"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愿景声明</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643042" y="1570824"/>
            <a:ext cx="5935980" cy="2585323"/>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软件工程系列课程教学辅助网站”是软件工程相关课程教学和学习的辅助工具，方便为教师得到学生对上课效果的反馈并可以及时地调整，方便教师点评学生作业；方便学生得到教学资源，反馈对该课的意见，提出疑问并得到教师的答复；为学生提供交流的平台，互相讨论，互相学习，共同进步；能够使对该课程感兴趣的学生了解软件工程各个子领域的发展情况以及教师的情况。该网站推动项目管理</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需求工程</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对象建模等软件工程学科的发展。</a:t>
            </a:r>
          </a:p>
          <a:p>
            <a:r>
              <a:rPr lang="zh-CN" altLang="en-US" dirty="0" smtClean="0"/>
              <a:t>	</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69762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愿景</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4645025" y="361315"/>
            <a:ext cx="4498975" cy="127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p:cNvSpPr txBox="1"/>
          <p:nvPr/>
        </p:nvSpPr>
        <p:spPr>
          <a:xfrm>
            <a:off x="901700" y="794385"/>
            <a:ext cx="1670036"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愿景声明</a:t>
            </a:r>
            <a:endParaRPr lang="zh-CN" altLang="en-US" sz="2400" dirty="0">
              <a:latin typeface="微软雅黑" panose="020B0503020204020204" pitchFamily="34" charset="-122"/>
              <a:ea typeface="微软雅黑" panose="020B0503020204020204" pitchFamily="34" charset="-122"/>
            </a:endParaRPr>
          </a:p>
        </p:txBody>
      </p:sp>
      <p:sp>
        <p:nvSpPr>
          <p:cNvPr id="7" name="文本框 5"/>
          <p:cNvSpPr txBox="1"/>
          <p:nvPr/>
        </p:nvSpPr>
        <p:spPr>
          <a:xfrm>
            <a:off x="1643042" y="1427948"/>
            <a:ext cx="5935980" cy="3416320"/>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本网站将借助学校多年积累的人才资源、丰厚的教师资源发展为一个为软件专业的同学提供一个交流学习的社区平台。本网站将为用户提供软件工程系列课程介绍教师介绍还提供教学资源、交流平台，课堂内的在线问答与论坛讨论。学生用户将得到贴合软件工程系列课程的全面学习辅助，开阔视野，为将来的工作垫下良好基础。</a:t>
            </a:r>
          </a:p>
          <a:p>
            <a:r>
              <a:rPr lang="zh-CN" altLang="en-US" dirty="0" smtClean="0">
                <a:latin typeface="微软雅黑" pitchFamily="34" charset="-122"/>
                <a:ea typeface="微软雅黑" pitchFamily="34" charset="-122"/>
              </a:rPr>
              <a:t>教师用户将可以有效的为学生解决疑问，方便发布及修改课程相关信息及课程公告。</a:t>
            </a:r>
          </a:p>
          <a:p>
            <a:r>
              <a:rPr lang="zh-CN" altLang="en-US" dirty="0" smtClean="0">
                <a:latin typeface="微软雅黑" pitchFamily="34" charset="-122"/>
                <a:ea typeface="微软雅黑" pitchFamily="34" charset="-122"/>
              </a:rPr>
              <a:t>管理员可以实时发布网站相关公告，对师生账号进行权限管理。对师生发布的信息进行实时更新。</a:t>
            </a:r>
          </a:p>
          <a:p>
            <a:r>
              <a:rPr lang="zh-CN" altLang="en-US" dirty="0" smtClean="0">
                <a:latin typeface="微软雅黑" pitchFamily="34" charset="-122"/>
                <a:ea typeface="微软雅黑" pitchFamily="34" charset="-122"/>
              </a:rPr>
              <a:t>该网站可以同时在</a:t>
            </a:r>
            <a:r>
              <a:rPr lang="en-US" altLang="zh-CN" dirty="0" smtClean="0">
                <a:latin typeface="微软雅黑" pitchFamily="34" charset="-122"/>
                <a:ea typeface="微软雅黑" pitchFamily="34" charset="-122"/>
              </a:rPr>
              <a:t>PC</a:t>
            </a:r>
            <a:r>
              <a:rPr lang="zh-CN" altLang="en-US" dirty="0" smtClean="0">
                <a:latin typeface="微软雅黑" pitchFamily="34" charset="-122"/>
                <a:ea typeface="微软雅黑" pitchFamily="34" charset="-122"/>
              </a:rPr>
              <a:t>和手机浏览器上浏览。</a:t>
            </a:r>
          </a:p>
          <a:p>
            <a:r>
              <a:rPr lang="zh-CN" altLang="en-US" dirty="0" smtClean="0">
                <a:latin typeface="微软雅黑" pitchFamily="34" charset="-122"/>
                <a:ea typeface="微软雅黑" pitchFamily="34" charset="-122"/>
              </a:rPr>
              <a:t>后续可以增加教师在线直播答疑功能。</a:t>
            </a:r>
            <a:endParaRPr lang="zh-CN" altLang="en-US" dirty="0">
              <a:latin typeface="微软雅黑" pitchFamily="34" charset="-122"/>
              <a:ea typeface="微软雅黑"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4214810" y="142064"/>
            <a:ext cx="69762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愿景</a:t>
            </a: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35990" y="814705"/>
            <a:ext cx="1419225" cy="46037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关联图</a:t>
            </a:r>
            <a:endParaRPr lang="zh-CN" altLang="en-US" sz="2400" dirty="0">
              <a:latin typeface="微软雅黑" panose="020B0503020204020204" pitchFamily="34" charset="-122"/>
              <a:ea typeface="微软雅黑" panose="020B0503020204020204" pitchFamily="34" charset="-122"/>
            </a:endParaRPr>
          </a:p>
        </p:txBody>
      </p:sp>
      <p:pic>
        <p:nvPicPr>
          <p:cNvPr id="91" name="图片 91" descr="关联图"/>
          <p:cNvPicPr>
            <a:picLocks noChangeAspect="1"/>
          </p:cNvPicPr>
          <p:nvPr/>
        </p:nvPicPr>
        <p:blipFill>
          <a:blip r:embed="rId3"/>
          <a:stretch>
            <a:fillRect/>
          </a:stretch>
        </p:blipFill>
        <p:spPr>
          <a:xfrm>
            <a:off x="1857356" y="499254"/>
            <a:ext cx="5378450" cy="542353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501521" y="1744304"/>
            <a:ext cx="1686560" cy="156845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02</a:t>
            </a: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2800"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用户代表</a:t>
            </a:r>
            <a:endParaRPr lang="zh-CN" altLang="en-US" sz="2800" dirty="0" smtClean="0">
              <a:solidFill>
                <a:schemeClr val="tx1">
                  <a:lumMod val="75000"/>
                  <a:lumOff val="25000"/>
                </a:schemeClr>
              </a:solidFill>
              <a:ea typeface="微软雅黑" panose="020B0503020204020204" pitchFamily="34" charset="-122"/>
            </a:endParaRP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5" name="矩形 14"/>
          <p:cNvSpPr/>
          <p:nvPr/>
        </p:nvSpPr>
        <p:spPr>
          <a:xfrm>
            <a:off x="4834408" y="2283718"/>
            <a:ext cx="3597467" cy="1573122"/>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、用户群</a:t>
            </a: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、用户代表邀请函</a:t>
            </a: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3</a:t>
            </a:r>
            <a:r>
              <a:rPr lang="zh-CN" altLang="en-US" sz="1600" dirty="0" smtClean="0">
                <a:solidFill>
                  <a:schemeClr val="tx1">
                    <a:lumMod val="85000"/>
                    <a:lumOff val="15000"/>
                  </a:schemeClr>
                </a:solidFill>
                <a:ea typeface="微软雅黑" panose="020B0503020204020204" pitchFamily="34" charset="-122"/>
              </a:rPr>
              <a:t>、用户群分类</a:t>
            </a:r>
            <a:endParaRPr lang="en-US" altLang="zh-CN"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4</a:t>
            </a:r>
            <a:r>
              <a:rPr lang="zh-CN" altLang="en-US" sz="1600" dirty="0" smtClean="0">
                <a:solidFill>
                  <a:schemeClr val="tx1">
                    <a:lumMod val="85000"/>
                    <a:lumOff val="15000"/>
                  </a:schemeClr>
                </a:solidFill>
                <a:ea typeface="微软雅黑" panose="020B0503020204020204" pitchFamily="34" charset="-122"/>
              </a:rPr>
              <a:t>、需求获取</a:t>
            </a:r>
          </a:p>
        </p:txBody>
      </p:sp>
    </p:spTree>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p:bldP spid="13" grpId="0"/>
      <p:bldP spid="14" grpId="0" bldLvl="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用户代表</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5143504" y="356378"/>
            <a:ext cx="4498975" cy="127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847725" y="840740"/>
            <a:ext cx="1703705" cy="46037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用户群</a:t>
            </a: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8728" y="1928014"/>
            <a:ext cx="6856730" cy="923330"/>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用户</a:t>
            </a:r>
            <a:r>
              <a:rPr lang="zh-CN" altLang="en-US" dirty="0">
                <a:latin typeface="微软雅黑" panose="020B0503020204020204" pitchFamily="34" charset="-122"/>
                <a:ea typeface="微软雅黑" panose="020B0503020204020204" pitchFamily="34" charset="-122"/>
              </a:rPr>
              <a:t>群体：教师、学生、游客和管理员</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其中</a:t>
            </a:r>
            <a:r>
              <a:rPr lang="zh-CN" altLang="en-US" dirty="0">
                <a:latin typeface="微软雅黑" panose="020B0503020204020204" pitchFamily="34" charset="-122"/>
                <a:ea typeface="微软雅黑" panose="020B0503020204020204" pitchFamily="34" charset="-122"/>
              </a:rPr>
              <a:t>，教师代表为杨枨老师，学生代表为黄枭帅，游客代表为王芸琦，管理员代表为李泽龙</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2465</Words>
  <Application>WPS 演示</Application>
  <PresentationFormat>自定义</PresentationFormat>
  <Paragraphs>535</Paragraphs>
  <Slides>45</Slides>
  <Notes>45</Notes>
  <HiddenSlides>0</HiddenSlides>
  <MMClips>0</MMClips>
  <ScaleCrop>false</ScaleCrop>
  <HeadingPairs>
    <vt:vector size="4" baseType="variant">
      <vt:variant>
        <vt:lpstr>主题</vt:lpstr>
      </vt:variant>
      <vt:variant>
        <vt:i4>2</vt:i4>
      </vt:variant>
      <vt:variant>
        <vt:lpstr>幻灯片标题</vt:lpstr>
      </vt:variant>
      <vt:variant>
        <vt:i4>45</vt:i4>
      </vt:variant>
    </vt:vector>
  </HeadingPairs>
  <TitlesOfParts>
    <vt:vector size="47" baseType="lpstr">
      <vt:lpstr>默认设计模板</vt:lpstr>
      <vt:lpstr>1_默认设计模板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G-14</dc:creator>
  <cp:lastModifiedBy>acer</cp:lastModifiedBy>
  <cp:revision>92</cp:revision>
  <dcterms:created xsi:type="dcterms:W3CDTF">2015-06-22T07:54:00Z</dcterms:created>
  <dcterms:modified xsi:type="dcterms:W3CDTF">2017-12-25T09:09:20Z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2052-10.1.0.7023</vt:lpwstr>
  </property>
</Properties>
</file>