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23"/>
  </p:notesMasterIdLst>
  <p:handoutMasterIdLst>
    <p:handoutMasterId r:id="rId24"/>
  </p:handoutMasterIdLst>
  <p:sldIdLst>
    <p:sldId id="3061" r:id="rId2"/>
    <p:sldId id="3084" r:id="rId3"/>
    <p:sldId id="3106" r:id="rId4"/>
    <p:sldId id="3085" r:id="rId5"/>
    <p:sldId id="3086" r:id="rId6"/>
    <p:sldId id="3105" r:id="rId7"/>
    <p:sldId id="3087" r:id="rId8"/>
    <p:sldId id="3088" r:id="rId9"/>
    <p:sldId id="3089" r:id="rId10"/>
    <p:sldId id="3107" r:id="rId11"/>
    <p:sldId id="3108" r:id="rId12"/>
    <p:sldId id="3090" r:id="rId13"/>
    <p:sldId id="3091" r:id="rId14"/>
    <p:sldId id="3092" r:id="rId15"/>
    <p:sldId id="3093" r:id="rId16"/>
    <p:sldId id="3094" r:id="rId17"/>
    <p:sldId id="3110" r:id="rId18"/>
    <p:sldId id="3096" r:id="rId19"/>
    <p:sldId id="3097" r:id="rId20"/>
    <p:sldId id="3109" r:id="rId21"/>
    <p:sldId id="3083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2CC"/>
    <a:srgbClr val="BC3A8B"/>
    <a:srgbClr val="A91D7F"/>
    <a:srgbClr val="C3172B"/>
    <a:srgbClr val="E62E18"/>
    <a:srgbClr val="C84E97"/>
    <a:srgbClr val="66C3C3"/>
    <a:srgbClr val="C0E2E7"/>
    <a:srgbClr val="CBE8ED"/>
    <a:srgbClr val="F34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5317" autoAdjust="0"/>
  </p:normalViewPr>
  <p:slideViewPr>
    <p:cSldViewPr>
      <p:cViewPr varScale="1">
        <p:scale>
          <a:sx n="106" d="100"/>
          <a:sy n="106" d="100"/>
        </p:scale>
        <p:origin x="-408" y="-96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6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5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90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2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3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8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0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9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4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3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1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0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163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4" y="-8929"/>
            <a:ext cx="12858044" cy="7239348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-4242538" y="-2940991"/>
            <a:ext cx="12835136" cy="12835136"/>
          </a:xfrm>
          <a:prstGeom prst="diamond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954593" y="2133873"/>
            <a:ext cx="60098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7200" cap="all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项目总体计划</a:t>
            </a:r>
            <a:endParaRPr lang="zh-CN" altLang="en-US" sz="72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100783" y="4282255"/>
            <a:ext cx="4896544" cy="93447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 lIns="35998" tIns="35998" rIns="35998" bIns="35998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小组成员：韩佳鑫、葛鑫志、胡泽宇、金志超、林康</a:t>
            </a:r>
            <a:endParaRPr lang="zh-CN" alt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3028162" y="-8132117"/>
            <a:ext cx="10377688" cy="10377688"/>
          </a:xfrm>
          <a:prstGeom prst="diamond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9073019" y="2759076"/>
            <a:ext cx="10377688" cy="10377688"/>
          </a:xfrm>
          <a:prstGeom prst="diamond">
            <a:avLst/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-1785090" y="5298133"/>
            <a:ext cx="10377688" cy="10377688"/>
          </a:xfrm>
          <a:prstGeom prst="diamond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Daydrea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638546" y="-920179"/>
            <a:ext cx="609600" cy="609600"/>
          </a:xfrm>
          <a:prstGeom prst="rect">
            <a:avLst/>
          </a:prstGeom>
        </p:spPr>
      </p:pic>
      <p:pic>
        <p:nvPicPr>
          <p:cNvPr id="1027" name="Picture 3" descr="C:\Users\金志超\Documents\Tencent Files\295326869\FileRecv\未标题-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3" y="15994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7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 animBg="1"/>
      <p:bldP spid="15" grpId="0" animBg="1"/>
      <p:bldP spid="4" grpId="0"/>
      <p:bldP spid="4" grpId="1"/>
      <p:bldP spid="9" grpId="0" animBg="1"/>
      <p:bldP spid="16" grpId="0" animBg="1"/>
      <p:bldP spid="17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0783" y="952029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3200" b="1" dirty="0"/>
              <a:t>技术可行性分析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244800" y="1888133"/>
            <a:ext cx="8399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这个网站的实现方法将和其他的网站一样，没有特殊的技术。网站的范围是：1.信息发布2.资料下载3.交流互动。不再另外开设可供教师和学生使用的邮箱，如有邮件都将使用个人自己在其他网站上的邮箱。</a:t>
            </a:r>
          </a:p>
          <a:p>
            <a:r>
              <a:rPr lang="en-US" altLang="zh-CN" dirty="0"/>
              <a:t> </a:t>
            </a:r>
            <a:r>
              <a:rPr lang="zh-CN" altLang="zh-CN" dirty="0"/>
              <a:t>团队成员：</a:t>
            </a:r>
            <a:r>
              <a:rPr lang="en-US" altLang="zh-CN" dirty="0"/>
              <a:t>5</a:t>
            </a:r>
            <a:r>
              <a:rPr lang="zh-CN" altLang="zh-CN" dirty="0"/>
              <a:t>人</a:t>
            </a:r>
          </a:p>
          <a:p>
            <a:r>
              <a:rPr lang="en-US" altLang="zh-CN" dirty="0"/>
              <a:t> </a:t>
            </a:r>
            <a:r>
              <a:rPr lang="zh-CN" altLang="zh-CN" dirty="0"/>
              <a:t>硬件设备：电脑</a:t>
            </a:r>
            <a:r>
              <a:rPr lang="en-US" altLang="zh-CN" dirty="0"/>
              <a:t>N</a:t>
            </a:r>
            <a:r>
              <a:rPr lang="zh-CN" altLang="zh-CN" dirty="0"/>
              <a:t>台</a:t>
            </a:r>
          </a:p>
          <a:p>
            <a:r>
              <a:rPr lang="zh-CN" altLang="zh-CN" dirty="0"/>
              <a:t>计算机系统支持 </a:t>
            </a:r>
          </a:p>
          <a:p>
            <a:r>
              <a:rPr lang="zh-CN" altLang="zh-CN" dirty="0"/>
              <a:t>软件设备：</a:t>
            </a:r>
            <a:r>
              <a:rPr lang="en-US" altLang="zh-CN" dirty="0"/>
              <a:t>Microsoft  XP</a:t>
            </a:r>
            <a:r>
              <a:rPr lang="zh-CN" altLang="zh-CN" dirty="0"/>
              <a:t>、</a:t>
            </a:r>
            <a:r>
              <a:rPr lang="en-US" altLang="zh-CN" dirty="0"/>
              <a:t>SqlSever2005</a:t>
            </a:r>
            <a:endParaRPr lang="zh-CN" altLang="zh-CN" dirty="0"/>
          </a:p>
          <a:p>
            <a:r>
              <a:rPr lang="zh-CN" altLang="zh-CN" dirty="0"/>
              <a:t>本系统打算使用</a:t>
            </a:r>
            <a:r>
              <a:rPr lang="en-US" altLang="zh-CN" dirty="0" err="1"/>
              <a:t>WebStorm</a:t>
            </a:r>
            <a:r>
              <a:rPr lang="zh-CN" altLang="zh-CN" dirty="0"/>
              <a:t>作为界面和功能开发工具，使用</a:t>
            </a:r>
            <a:r>
              <a:rPr lang="en-US" altLang="zh-CN" dirty="0"/>
              <a:t>MySQL</a:t>
            </a:r>
            <a:r>
              <a:rPr lang="zh-CN" altLang="zh-CN" dirty="0"/>
              <a:t>作为后台数据库，并利用其提供的各种面向对象的开发工具进行界面和数据库开发。系统开发过程要结合快速原型模型与增量模型的优点：首先在短时间内建立系统应用原型，然后，对初始原型系统进行需求迭代，不断修正和改进，直到形成可行系统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974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2791" y="1240061"/>
            <a:ext cx="856895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成功</a:t>
            </a:r>
            <a:r>
              <a:rPr lang="zh-CN" altLang="zh-CN" dirty="0"/>
              <a:t>地开发该网站， 我们首先得得到教师和学院的支持和认可；还需要得到教师，同学的高度配合；需要有的软件有：</a:t>
            </a:r>
            <a:r>
              <a:rPr lang="en-US" altLang="zh-CN" dirty="0" err="1"/>
              <a:t>dreamwaver</a:t>
            </a:r>
            <a:r>
              <a:rPr lang="zh-CN" altLang="zh-CN" dirty="0"/>
              <a:t>、</a:t>
            </a:r>
            <a:r>
              <a:rPr lang="en-US" altLang="zh-CN" dirty="0"/>
              <a:t>rational rose</a:t>
            </a:r>
            <a:r>
              <a:rPr lang="zh-CN" altLang="zh-CN" dirty="0"/>
              <a:t>、</a:t>
            </a:r>
            <a:r>
              <a:rPr lang="en-US" altLang="zh-CN" dirty="0"/>
              <a:t>office tools</a:t>
            </a:r>
            <a:r>
              <a:rPr lang="zh-CN" altLang="zh-CN" dirty="0"/>
              <a:t>、</a:t>
            </a:r>
            <a:r>
              <a:rPr lang="en-US" altLang="zh-CN" dirty="0" err="1"/>
              <a:t>photoshop</a:t>
            </a:r>
            <a:r>
              <a:rPr lang="en-US" altLang="zh-CN" dirty="0"/>
              <a:t>, project</a:t>
            </a:r>
            <a:r>
              <a:rPr lang="zh-CN" altLang="zh-CN" dirty="0"/>
              <a:t>和可以上网的电脑。其次我们团队有较好的合作精神，工作能力和有空余时间，能够按照项目计划报告按时完成每个阶段的进度，在时间十六周之内完成规定的工作。</a:t>
            </a:r>
            <a:endParaRPr lang="zh-CN" altLang="zh-CN" sz="1200" dirty="0"/>
          </a:p>
          <a:p>
            <a:r>
              <a:rPr lang="en-US" altLang="zh-CN" i="1" dirty="0"/>
              <a:t> </a:t>
            </a:r>
            <a:endParaRPr lang="zh-CN" altLang="zh-CN" sz="1600" dirty="0"/>
          </a:p>
          <a:p>
            <a:pPr lvl="0"/>
            <a:r>
              <a:rPr lang="zh-CN" altLang="zh-CN" b="1" dirty="0"/>
              <a:t>风险分析</a:t>
            </a:r>
            <a:endParaRPr lang="zh-CN" altLang="zh-CN" sz="1400" b="1" dirty="0"/>
          </a:p>
          <a:p>
            <a:r>
              <a:rPr lang="zh-CN" altLang="zh-CN" dirty="0"/>
              <a:t>人员间时间冲突，需求分析计划准备不充分，工作过程中软硬件出现差错等等。</a:t>
            </a:r>
            <a:endParaRPr lang="zh-CN" altLang="zh-CN" sz="1200" dirty="0"/>
          </a:p>
          <a:p>
            <a:pPr lvl="0"/>
            <a:endParaRPr lang="zh-CN" altLang="zh-CN" sz="1400" b="1" dirty="0"/>
          </a:p>
          <a:p>
            <a:pPr lvl="0"/>
            <a:r>
              <a:rPr lang="zh-CN" altLang="zh-CN" b="1" dirty="0"/>
              <a:t>结论</a:t>
            </a:r>
            <a:endParaRPr lang="zh-CN" altLang="zh-CN" sz="1400" b="1" dirty="0"/>
          </a:p>
          <a:p>
            <a:r>
              <a:rPr lang="zh-CN" altLang="zh-CN" dirty="0"/>
              <a:t>确定项目计划后，立即开始执行。</a:t>
            </a:r>
            <a:endParaRPr lang="zh-CN" altLang="zh-CN" sz="1200" dirty="0"/>
          </a:p>
        </p:txBody>
      </p:sp>
      <p:sp>
        <p:nvSpPr>
          <p:cNvPr id="3" name="矩形 2"/>
          <p:cNvSpPr/>
          <p:nvPr/>
        </p:nvSpPr>
        <p:spPr>
          <a:xfrm>
            <a:off x="668735" y="846939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>
                <a:solidFill>
                  <a:prstClr val="black"/>
                </a:solidFill>
              </a:rPr>
              <a:t>时间和资源</a:t>
            </a:r>
            <a:endParaRPr lang="zh-CN" altLang="zh-CN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5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项目总体计划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rgbClr val="FF0000"/>
                </a:solidFill>
              </a:rPr>
              <a:t>引言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707" y="3696145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rgbClr val="FF0000"/>
                </a:solidFill>
              </a:rPr>
              <a:t>项目概述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00" y="407057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rgbClr val="FF0000"/>
                </a:solidFill>
              </a:rPr>
              <a:t>实施计划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707" y="407057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rgbClr val="FF0000"/>
                </a:solidFill>
              </a:rPr>
              <a:t>支持条件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7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7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1485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0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-9524" y="1960141"/>
            <a:ext cx="6438899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452711" y="2536205"/>
            <a:ext cx="5256535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(1) </a:t>
            </a:r>
            <a:r>
              <a:rPr lang="zh-CN" altLang="zh-CN" sz="1400" dirty="0">
                <a:solidFill>
                  <a:schemeClr val="bg1"/>
                </a:solidFill>
              </a:rPr>
              <a:t>定义阶段：此阶段主要是立项和需求分析和计划部分，需要做出的报告和计划书：《项目立项报告》、《需求开发设计》 、《需求规格说明书》、《需求变更控制文档》 、《项目开发计划》、《配置管理计划》、《测试计划》 、《工程部署计划》 等；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(2) </a:t>
            </a:r>
            <a:r>
              <a:rPr lang="zh-CN" altLang="zh-CN" sz="1400" dirty="0">
                <a:solidFill>
                  <a:schemeClr val="bg1"/>
                </a:solidFill>
              </a:rPr>
              <a:t>开发阶段：此阶段主要是设计、编码和测试三个部分，各个部分需要做出相应的设计书或说明书：《系统结构图》、《概要设计说明书》、《详细设计书》、《测试报告书》等；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(3) </a:t>
            </a:r>
            <a:r>
              <a:rPr lang="zh-CN" altLang="zh-CN" sz="1400" dirty="0">
                <a:solidFill>
                  <a:schemeClr val="bg1"/>
                </a:solidFill>
              </a:rPr>
              <a:t>维护阶段：此阶段主要是运行和维护部分需要做出的说明书：《用户操作手册》和《项目部署手册》等。</a:t>
            </a:r>
          </a:p>
        </p:txBody>
      </p:sp>
      <p:sp>
        <p:nvSpPr>
          <p:cNvPr id="23" name="AutoShape 1"/>
          <p:cNvSpPr>
            <a:spLocks/>
          </p:cNvSpPr>
          <p:nvPr/>
        </p:nvSpPr>
        <p:spPr bwMode="auto">
          <a:xfrm>
            <a:off x="6429375" y="1960141"/>
            <a:ext cx="6429376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799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zh-CN" sz="3200" b="1" dirty="0"/>
              <a:t>项目概述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26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Freeform 2351"/>
          <p:cNvSpPr>
            <a:spLocks/>
          </p:cNvSpPr>
          <p:nvPr/>
        </p:nvSpPr>
        <p:spPr bwMode="auto">
          <a:xfrm>
            <a:off x="4218110" y="2071773"/>
            <a:ext cx="4397134" cy="1187385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4994354" y="3540129"/>
            <a:ext cx="3227211" cy="1017532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>
            <a:spLocks/>
          </p:cNvSpPr>
          <p:nvPr/>
        </p:nvSpPr>
        <p:spPr bwMode="auto">
          <a:xfrm>
            <a:off x="5395969" y="4795774"/>
            <a:ext cx="2404931" cy="784181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>
            <a:spLocks/>
          </p:cNvSpPr>
          <p:nvPr/>
        </p:nvSpPr>
        <p:spPr bwMode="auto">
          <a:xfrm>
            <a:off x="5600746" y="5145003"/>
            <a:ext cx="2214442" cy="11000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>
            <a:spLocks/>
          </p:cNvSpPr>
          <p:nvPr/>
        </p:nvSpPr>
        <p:spPr bwMode="auto">
          <a:xfrm>
            <a:off x="5349935" y="3887773"/>
            <a:ext cx="2890680" cy="1438196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>
            <a:spLocks/>
          </p:cNvSpPr>
          <p:nvPr/>
        </p:nvSpPr>
        <p:spPr bwMode="auto">
          <a:xfrm>
            <a:off x="4932445" y="2451165"/>
            <a:ext cx="3706610" cy="1844574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1977" y="2875004"/>
            <a:ext cx="687351" cy="278432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>
              <a:spLocks/>
            </p:cNvSpPr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任意多边形 2433"/>
            <p:cNvSpPr>
              <a:spLocks/>
            </p:cNvSpPr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任意多边形 2432"/>
            <p:cNvSpPr>
              <a:spLocks/>
            </p:cNvSpPr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956767" y="203394"/>
            <a:ext cx="280772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</a:t>
            </a:r>
            <a:endParaRPr lang="zh-CN" altLang="en-US" sz="4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99" y="2348469"/>
            <a:ext cx="3214687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用户登录功能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留言板功能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教师信息发布功能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文件传输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功能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93671" y="2486968"/>
            <a:ext cx="3214688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(5)</a:t>
            </a:r>
            <a:r>
              <a:rPr lang="zh-CN" altLang="zh-CN" sz="2800" kern="100" dirty="0" smtClean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学生</a:t>
            </a:r>
            <a:r>
              <a:rPr lang="zh-CN" altLang="zh-CN" sz="2800" kern="100" dirty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管理功能</a:t>
            </a:r>
            <a:endParaRPr lang="zh-CN" altLang="zh-CN" sz="2800" kern="100" dirty="0">
              <a:solidFill>
                <a:prstClr val="black"/>
              </a:solidFill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(6)</a:t>
            </a:r>
            <a:r>
              <a:rPr lang="zh-CN" altLang="zh-CN" sz="2800" kern="100" dirty="0" smtClean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系统</a:t>
            </a:r>
            <a:r>
              <a:rPr lang="zh-CN" altLang="zh-CN" sz="2800" kern="100" dirty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管理</a:t>
            </a:r>
            <a:r>
              <a:rPr lang="zh-CN" altLang="zh-CN" sz="2800" kern="100" dirty="0" smtClean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功能</a:t>
            </a:r>
            <a:endParaRPr lang="en-US" altLang="zh-CN" sz="2800" kern="100" dirty="0" smtClean="0">
              <a:solidFill>
                <a:prstClr val="black"/>
              </a:solidFill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prstClr val="black"/>
                </a:solidFill>
                <a:latin typeface="Calibri"/>
                <a:ea typeface="宋体"/>
                <a:cs typeface="Times New Roman"/>
              </a:rPr>
              <a:t>(7)</a:t>
            </a:r>
            <a:r>
              <a:rPr lang="zh-CN" altLang="zh-CN" sz="2800" kern="100" dirty="0" smtClean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学生</a:t>
            </a:r>
            <a:r>
              <a:rPr lang="zh-CN" altLang="zh-CN" sz="2800" kern="100" dirty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自助功能</a:t>
            </a:r>
            <a:endParaRPr lang="zh-CN" altLang="zh-CN" sz="2800" kern="100" dirty="0">
              <a:solidFill>
                <a:prstClr val="black"/>
              </a:solidFill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(8)</a:t>
            </a:r>
            <a:r>
              <a:rPr lang="zh-CN" altLang="zh-CN" sz="2800" kern="100" dirty="0" smtClean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游客</a:t>
            </a:r>
            <a:r>
              <a:rPr lang="zh-CN" altLang="zh-CN" sz="2800" kern="100" dirty="0">
                <a:solidFill>
                  <a:prstClr val="black"/>
                </a:solidFill>
                <a:latin typeface="Calibri"/>
                <a:ea typeface="微软雅黑"/>
                <a:cs typeface="Times New Roman"/>
              </a:rPr>
              <a:t>浏览功能</a:t>
            </a:r>
            <a:endParaRPr lang="zh-CN" altLang="zh-CN" sz="2800" kern="100" dirty="0">
              <a:solidFill>
                <a:prstClr val="black"/>
              </a:solidFill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76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animBg="1"/>
      <p:bldP spid="4145" grpId="0" animBg="1"/>
      <p:bldP spid="4146" grpId="0" animBg="1"/>
      <p:bldP spid="4147" grpId="0" animBg="1"/>
      <p:bldP spid="4148" grpId="0" animBg="1"/>
      <p:bldP spid="41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38"/>
          <p:cNvSpPr/>
          <p:nvPr/>
        </p:nvSpPr>
        <p:spPr>
          <a:xfrm>
            <a:off x="1100783" y="2392189"/>
            <a:ext cx="4104456" cy="2880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030" y="10904"/>
                </a:lnTo>
                <a:lnTo>
                  <a:pt x="0" y="21600"/>
                </a:lnTo>
                <a:lnTo>
                  <a:pt x="16497" y="21600"/>
                </a:lnTo>
                <a:lnTo>
                  <a:pt x="21600" y="10886"/>
                </a:lnTo>
                <a:lnTo>
                  <a:pt x="1648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120000"/>
              </a:lnSpc>
              <a:defRPr sz="11200"/>
            </a:pPr>
            <a:endParaRPr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0" name="Group 363"/>
          <p:cNvGrpSpPr/>
          <p:nvPr/>
        </p:nvGrpSpPr>
        <p:grpSpPr>
          <a:xfrm>
            <a:off x="2324919" y="3123027"/>
            <a:ext cx="1450072" cy="1151531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85650" y="338599"/>
              <a:ext cx="79671" cy="173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zh-CN" sz="3200" dirty="0"/>
              <a:t>验收标准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3272" y="3063127"/>
            <a:ext cx="540060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系统能正常运行且功能能达软件需求说明书中定义的全部功能、性能、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等需求。整个系统是否达到客户的要求，且试运行阶段不会出现两次以上</a:t>
            </a:r>
          </a:p>
        </p:txBody>
      </p:sp>
    </p:spTree>
    <p:extLst>
      <p:ext uri="{BB962C8B-B14F-4D97-AF65-F5344CB8AC3E}">
        <p14:creationId xmlns:p14="http://schemas.microsoft.com/office/powerpoint/2010/main" val="3900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zh-CN" sz="3200" b="1" dirty="0"/>
              <a:t>实施计划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21987"/>
              </p:ext>
            </p:extLst>
          </p:nvPr>
        </p:nvGraphicFramePr>
        <p:xfrm>
          <a:off x="3837087" y="257739"/>
          <a:ext cx="6336705" cy="6814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4874"/>
                <a:gridCol w="2014874"/>
                <a:gridCol w="1369181"/>
                <a:gridCol w="937776"/>
              </a:tblGrid>
              <a:tr h="179342">
                <a:tc>
                  <a:txBody>
                    <a:bodyPr/>
                    <a:lstStyle/>
                    <a:p>
                      <a:pPr indent="152400"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任务阶段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任务划分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indent="76200"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具体任务划分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负责人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9342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计划阶段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项目可行性报告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韩佳鑫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9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项目总体计划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金志超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9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质量保证计划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林康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9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编码与系统实现计划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葛鑫志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9342">
                <a:tc rowSpan="3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需求阶段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需求工程计划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胡泽宇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313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项目获取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编写项目视图与范围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rowSpan="1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韩佳鑫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确定需求开发过程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用户群分类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选择产品代表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建立核心队伍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确定使用实例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召开应用程序开发联系会议（</a:t>
                      </a:r>
                      <a:r>
                        <a:rPr lang="en-US" sz="700" kern="100">
                          <a:effectLst/>
                        </a:rPr>
                        <a:t>JAD</a:t>
                      </a:r>
                      <a:r>
                        <a:rPr lang="zh-CN" sz="700" kern="100">
                          <a:effectLst/>
                        </a:rPr>
                        <a:t>）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分析用户工作流程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确定质量属性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检查问题报告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需求重用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需求分析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绘制关联图：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葛鑫志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创建开发原型：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分析可行性：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确定需求优先级：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为需求建立模型：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编写数据字典：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应用质量功能调配：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需求规格说明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采用软件需求规格说明模板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林康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指明需求来源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为每一项需求注上标号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记录业务规范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创建需求跟踪能力矩阵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需求规格审核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审查需求文档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胡泽宇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编写测试用例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编写用户手册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确定合格的标准</a:t>
                      </a:r>
                      <a:endParaRPr lang="zh-CN" sz="7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需求管理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葛鑫志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9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软件需求变更文档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胡泽宇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9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软件需求规格说明书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林康</a:t>
                      </a:r>
                      <a:endParaRPr lang="zh-CN" sz="7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zh-CN" sz="3200" b="1" dirty="0"/>
              <a:t>实施计划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07494"/>
              </p:ext>
            </p:extLst>
          </p:nvPr>
        </p:nvGraphicFramePr>
        <p:xfrm>
          <a:off x="956767" y="1096045"/>
          <a:ext cx="6768753" cy="4464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2252"/>
                <a:gridCol w="2152252"/>
                <a:gridCol w="1462534"/>
                <a:gridCol w="1001715"/>
              </a:tblGrid>
              <a:tr h="234973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设计阶段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概要设计说明书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韩佳鑫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spc="5">
                          <a:effectLst/>
                        </a:rPr>
                        <a:t>接口设计说明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金志超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spc="5">
                          <a:effectLst/>
                        </a:rPr>
                        <a:t>软件结构设计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金志超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spc="5">
                          <a:effectLst/>
                        </a:rPr>
                        <a:t>数据库设计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韩佳鑫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实现阶段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终端控制模块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林康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数据同步模块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葛鑫志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数据库实现模块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胡泽宇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后天管理中心控制模块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韩佳鑫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测试与维护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测试计划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金志超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界面测试与数据确认测试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林康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接口测试与代码走读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胡泽宇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集成测试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葛鑫志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测试报告书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葛鑫志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系统维护计划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胡泽宇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项目交付与技术支持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培训计划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林康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用户使用手册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金志超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安装部署计划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韩佳鑫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项目总结报告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全组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90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zh-CN" sz="3200" dirty="0"/>
              <a:t>进度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89016"/>
              </p:ext>
            </p:extLst>
          </p:nvPr>
        </p:nvGraphicFramePr>
        <p:xfrm>
          <a:off x="956767" y="1528093"/>
          <a:ext cx="8352927" cy="3024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29719"/>
                <a:gridCol w="1980802"/>
                <a:gridCol w="1980802"/>
                <a:gridCol w="1980802"/>
                <a:gridCol w="1980802"/>
              </a:tblGrid>
              <a:tr h="7560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 dirty="0">
                          <a:effectLst/>
                        </a:rPr>
                        <a:t>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任务阶段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开始日期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完成日期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标志性事件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计划阶段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2017.10.12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2017.10.22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需求分析阶段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2017.10.23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2017.12.24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设计阶段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2017.12.25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2017.12.31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实现阶段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2018.1.1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2018.1.7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测试与维护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2018.1.8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2018.1.14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200" kern="0">
                          <a:effectLst/>
                        </a:rPr>
                        <a:t>项目交付与技术支持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2018.1.15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2018.1.21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9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824036" y="787566"/>
            <a:ext cx="280772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关键问题</a:t>
            </a:r>
            <a:endParaRPr lang="zh-CN" altLang="en-US" sz="4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6727" y="2536205"/>
            <a:ext cx="6429375" cy="2935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如何提高系统的运行效率以及可靠性，应采用高效率搜索算法以及模块化设计，减少各模块之间的耦合。对于数据库设计，应尽量减少数据冗余。</a:t>
            </a:r>
          </a:p>
        </p:txBody>
      </p:sp>
    </p:spTree>
    <p:extLst>
      <p:ext uri="{BB962C8B-B14F-4D97-AF65-F5344CB8AC3E}">
        <p14:creationId xmlns:p14="http://schemas.microsoft.com/office/powerpoint/2010/main" val="40674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5379916" y="2655324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可行性分析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3"/>
            </p:custDataLst>
          </p:nvPr>
        </p:nvSpPr>
        <p:spPr>
          <a:xfrm flipH="1">
            <a:off x="5595556" y="2718746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4"/>
            </p:custDataLst>
          </p:nvPr>
        </p:nvSpPr>
        <p:spPr>
          <a:xfrm flipH="1">
            <a:off x="3285945" y="4097176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项目总体计划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5"/>
            </p:custDataLst>
          </p:nvPr>
        </p:nvSpPr>
        <p:spPr>
          <a:xfrm flipH="1">
            <a:off x="6441443" y="340385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6"/>
            </p:custDataLst>
          </p:nvPr>
        </p:nvSpPr>
        <p:spPr>
          <a:xfrm flipH="1">
            <a:off x="6213351" y="4175821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7"/>
            </p:custDataLst>
          </p:nvPr>
        </p:nvSpPr>
        <p:spPr>
          <a:xfrm flipH="1">
            <a:off x="6441443" y="533235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8"/>
            </p:custDataLst>
          </p:nvPr>
        </p:nvSpPr>
        <p:spPr>
          <a:xfrm>
            <a:off x="4269135" y="1060917"/>
            <a:ext cx="1679574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9"/>
            </p:custDataLst>
          </p:nvPr>
        </p:nvSpPr>
        <p:spPr>
          <a:xfrm>
            <a:off x="6294152" y="1060918"/>
            <a:ext cx="317081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2341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20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0743" y="1384077"/>
            <a:ext cx="642937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1.3</a:t>
            </a:r>
            <a:r>
              <a:rPr lang="zh-CN" altLang="zh-CN" dirty="0"/>
              <a:t>参考资料</a:t>
            </a:r>
          </a:p>
          <a:p>
            <a:r>
              <a:rPr lang="en-US" altLang="zh-CN" dirty="0"/>
              <a:t>[1] </a:t>
            </a:r>
            <a:r>
              <a:rPr lang="zh-CN" altLang="zh-CN" dirty="0"/>
              <a:t>《软件工程导论》（第</a:t>
            </a:r>
            <a:r>
              <a:rPr lang="en-US" altLang="zh-CN" dirty="0"/>
              <a:t>6</a:t>
            </a:r>
            <a:r>
              <a:rPr lang="zh-CN" altLang="zh-CN" dirty="0"/>
              <a:t>版） 编著：张海藩 牟永敏</a:t>
            </a:r>
            <a:r>
              <a:rPr lang="en-US" altLang="zh-CN" dirty="0"/>
              <a:t>  </a:t>
            </a:r>
            <a:r>
              <a:rPr lang="zh-CN" altLang="zh-CN" dirty="0"/>
              <a:t>出版社：清华大学出版社</a:t>
            </a:r>
          </a:p>
          <a:p>
            <a:r>
              <a:rPr lang="en-US" altLang="zh-CN" dirty="0"/>
              <a:t>[2]</a:t>
            </a:r>
            <a:r>
              <a:rPr lang="zh-CN" altLang="zh-CN" dirty="0"/>
              <a:t>《软件需求》（第</a:t>
            </a:r>
            <a:r>
              <a:rPr lang="en-US" altLang="zh-CN" dirty="0"/>
              <a:t>3</a:t>
            </a:r>
            <a:r>
              <a:rPr lang="zh-CN" altLang="zh-CN" dirty="0"/>
              <a:t>版） 编著</a:t>
            </a:r>
            <a:r>
              <a:rPr lang="en-US" altLang="zh-CN" dirty="0"/>
              <a:t>Karl </a:t>
            </a:r>
            <a:r>
              <a:rPr lang="en-US" altLang="zh-CN" dirty="0" err="1"/>
              <a:t>Wiegers</a:t>
            </a:r>
            <a:r>
              <a:rPr lang="en-US" altLang="zh-CN" dirty="0"/>
              <a:t>  Joy Beatty  </a:t>
            </a:r>
            <a:r>
              <a:rPr lang="zh-CN" altLang="zh-CN" dirty="0"/>
              <a:t>出版社：清华大学出版社</a:t>
            </a:r>
          </a:p>
          <a:p>
            <a:r>
              <a:rPr lang="en-US" altLang="zh-CN" dirty="0"/>
              <a:t>[3]</a:t>
            </a:r>
            <a:r>
              <a:rPr lang="zh-CN" altLang="zh-CN" dirty="0"/>
              <a:t>《软件项目管理》 编著：</a:t>
            </a:r>
            <a:r>
              <a:rPr lang="en-US" altLang="zh-CN" dirty="0"/>
              <a:t>Bob Hughes  Mike </a:t>
            </a:r>
            <a:r>
              <a:rPr lang="en-US" altLang="zh-CN" dirty="0" err="1"/>
              <a:t>Cotterell</a:t>
            </a:r>
            <a:r>
              <a:rPr lang="en-US" altLang="zh-CN" dirty="0"/>
              <a:t>  </a:t>
            </a:r>
            <a:r>
              <a:rPr lang="zh-CN" altLang="zh-CN" dirty="0"/>
              <a:t>出版社：机械工业出版社</a:t>
            </a:r>
          </a:p>
          <a:p>
            <a:r>
              <a:rPr lang="en-US" altLang="zh-CN" dirty="0"/>
              <a:t>[4] </a:t>
            </a:r>
            <a:r>
              <a:rPr lang="zh-CN" altLang="zh-CN" dirty="0"/>
              <a:t>《本项目可行性研究报告》</a:t>
            </a:r>
          </a:p>
        </p:txBody>
      </p:sp>
    </p:spTree>
    <p:extLst>
      <p:ext uri="{BB962C8B-B14F-4D97-AF65-F5344CB8AC3E}">
        <p14:creationId xmlns:p14="http://schemas.microsoft.com/office/powerpoint/2010/main" val="327927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4" y="-8929"/>
            <a:ext cx="12858044" cy="723934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-4242538" y="-2940991"/>
            <a:ext cx="12835136" cy="12835136"/>
          </a:xfrm>
          <a:prstGeom prst="diamond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954593" y="3650229"/>
            <a:ext cx="68389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</a:t>
            </a:r>
            <a:r>
              <a:rPr lang="zh-CN" altLang="en-US" sz="36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聆听</a:t>
            </a:r>
            <a:endParaRPr lang="zh-CN" altLang="en-US" sz="36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3028162" y="-8132117"/>
            <a:ext cx="10377688" cy="10377688"/>
          </a:xfrm>
          <a:prstGeom prst="diamond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9073019" y="2759076"/>
            <a:ext cx="10377688" cy="10377688"/>
          </a:xfrm>
          <a:prstGeom prst="diamond">
            <a:avLst/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-1785090" y="5298133"/>
            <a:ext cx="10377688" cy="10377688"/>
          </a:xfrm>
          <a:prstGeom prst="diamond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7" grpId="0"/>
      <p:bldP spid="7" grpId="1"/>
      <p:bldP spid="16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8975" y="2389279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项目名称：软件工程系列课程教学辅助网站 </a:t>
            </a:r>
          </a:p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项目任务提出者：杨枨</a:t>
            </a:r>
          </a:p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项目开发者：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PRD-14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 </a:t>
            </a:r>
          </a:p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用户：软件工程的老师和学生 </a:t>
            </a:r>
          </a:p>
        </p:txBody>
      </p:sp>
    </p:spTree>
    <p:extLst>
      <p:ext uri="{BB962C8B-B14F-4D97-AF65-F5344CB8AC3E}">
        <p14:creationId xmlns:p14="http://schemas.microsoft.com/office/powerpoint/2010/main" val="19820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7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7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可行性分析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509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693570" y="1782082"/>
            <a:ext cx="6325921" cy="19389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为了使教师能够把最新，最前沿的关于项目管理和需求工程的信息传播给学生；为了学生能够利用网络得到老师帮助</a:t>
            </a:r>
            <a:r>
              <a:rPr lang="zh-CN" altLang="zh-CN" sz="800" dirty="0"/>
              <a:t>；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668735" y="141236"/>
            <a:ext cx="280772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1"/>
            <a:r>
              <a:rPr lang="zh-CN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8735" y="3976365"/>
            <a:ext cx="6350756" cy="19389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为了师生之间，同学之间能够充分交流，沟通心得。这个软件工程教学、学习、交流系统将提供这么一个平台。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0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0743" y="663997"/>
            <a:ext cx="4176464" cy="6427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40743" y="1360343"/>
            <a:ext cx="9289032" cy="517064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1388815" y="3112269"/>
            <a:ext cx="462585" cy="677673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997" y="3976365"/>
            <a:ext cx="80021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目标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1756" y="2340440"/>
            <a:ext cx="527683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600" dirty="0"/>
              <a:t>教师能够更好，更容易地得到学生的反馈，调整自己的进度或方法</a:t>
            </a:r>
          </a:p>
          <a:p>
            <a:pPr lvl="0"/>
            <a:r>
              <a:rPr lang="zh-CN" altLang="zh-CN" sz="1600" dirty="0"/>
              <a:t>教师可以方便地点评学生作业</a:t>
            </a:r>
          </a:p>
          <a:p>
            <a:pPr lvl="0"/>
            <a:r>
              <a:rPr lang="zh-CN" altLang="zh-CN" sz="1600" dirty="0"/>
              <a:t>有助于提高教师知名度和影响力，方便同学了解教师</a:t>
            </a:r>
          </a:p>
          <a:p>
            <a:pPr lvl="0"/>
            <a:r>
              <a:rPr lang="zh-CN" altLang="zh-CN" sz="1600" dirty="0"/>
              <a:t>学生的获得资料更加容易，更加丰富</a:t>
            </a:r>
          </a:p>
          <a:p>
            <a:pPr lvl="0"/>
            <a:r>
              <a:rPr lang="zh-CN" altLang="zh-CN" sz="1600" dirty="0"/>
              <a:t>学生能够有针对性地进行补课，如果有缺课的话</a:t>
            </a:r>
          </a:p>
          <a:p>
            <a:pPr lvl="0"/>
            <a:r>
              <a:rPr lang="zh-CN" altLang="zh-CN" sz="1600" dirty="0"/>
              <a:t>学生可以方便地向老师提出疑问 并且可以迅速的得到解答</a:t>
            </a:r>
          </a:p>
          <a:p>
            <a:pPr lvl="0"/>
            <a:r>
              <a:rPr lang="zh-CN" altLang="zh-CN" sz="1600" dirty="0"/>
              <a:t>游客可以有机会了解这门课的情况，教师的情况</a:t>
            </a:r>
          </a:p>
          <a:p>
            <a:pPr lvl="0"/>
            <a:r>
              <a:rPr lang="zh-CN" altLang="zh-CN" sz="1600" dirty="0"/>
              <a:t>提高效率，解决课件发布与获得的时效</a:t>
            </a:r>
          </a:p>
          <a:p>
            <a:pPr lvl="0"/>
            <a:r>
              <a:rPr lang="zh-CN" altLang="zh-CN" sz="1600" dirty="0"/>
              <a:t>实现多用户操作，权限管理，安全可靠</a:t>
            </a:r>
          </a:p>
          <a:p>
            <a:pPr lvl="0"/>
            <a:r>
              <a:rPr lang="zh-CN" altLang="zh-CN" sz="1600" dirty="0"/>
              <a:t>实现在线学习系统管理信息化</a:t>
            </a:r>
          </a:p>
          <a:p>
            <a:pPr lvl="0"/>
            <a:r>
              <a:rPr lang="zh-CN" altLang="zh-CN" dirty="0"/>
              <a:t>界面友好，操作简单实用，功能完善</a:t>
            </a:r>
          </a:p>
        </p:txBody>
      </p:sp>
    </p:spTree>
    <p:extLst>
      <p:ext uri="{BB962C8B-B14F-4D97-AF65-F5344CB8AC3E}">
        <p14:creationId xmlns:p14="http://schemas.microsoft.com/office/powerpoint/2010/main" val="30335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21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1142057" y="172013"/>
            <a:ext cx="161491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要求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4840" y="2689905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作为一个网站的项目，我们假设用户有网站的浏览器和媒体播放器，如果没有的话开发人员也可以帮助他们首先具备上网的功能。</a:t>
            </a:r>
          </a:p>
        </p:txBody>
      </p:sp>
      <p:sp>
        <p:nvSpPr>
          <p:cNvPr id="27" name="矩形 26"/>
          <p:cNvSpPr/>
          <p:nvPr/>
        </p:nvSpPr>
        <p:spPr>
          <a:xfrm>
            <a:off x="6429375" y="24735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教师</a:t>
            </a:r>
            <a:r>
              <a:rPr lang="zh-CN" altLang="zh-CN" dirty="0" smtClean="0">
                <a:solidFill>
                  <a:schemeClr val="bg1"/>
                </a:solidFill>
              </a:rPr>
              <a:t>需求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45374" y="33592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学生需求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49639" y="42359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网站游客需求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10249" y="2552254"/>
            <a:ext cx="4122932" cy="4366921"/>
            <a:chOff x="950284" y="2059774"/>
            <a:chExt cx="3788406" cy="401260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63217" y="5309576"/>
              <a:ext cx="843589" cy="762798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894860" y="5309576"/>
              <a:ext cx="778283" cy="517733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50284" y="3625092"/>
              <a:ext cx="2668783" cy="19564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50284" y="5232825"/>
              <a:ext cx="2668783" cy="34874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4836" y="3722041"/>
              <a:ext cx="2420352" cy="15107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709715" y="6025919"/>
              <a:ext cx="1149920" cy="46455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7920" y="4095878"/>
              <a:ext cx="2542885" cy="1136454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810030" y="3099280"/>
              <a:ext cx="1890500" cy="1993508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194002" y="4629588"/>
              <a:ext cx="1920124" cy="603237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45713" y="3123517"/>
              <a:ext cx="1829234" cy="1945707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92841" y="3156506"/>
              <a:ext cx="1748444" cy="1879055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235311" y="3198248"/>
              <a:ext cx="366251" cy="36423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314755" y="3221812"/>
              <a:ext cx="263243" cy="261223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80061" y="3241337"/>
              <a:ext cx="178413" cy="17841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170006" y="2741108"/>
              <a:ext cx="509654" cy="514367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544335" y="3118804"/>
              <a:ext cx="514367" cy="508981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400932" y="3091201"/>
              <a:ext cx="305658" cy="307678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400932" y="3091201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17090" y="3107359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431229" y="3121497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45367" y="3137655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461525" y="3151794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75663" y="3165932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491822" y="3182090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505960" y="3196228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520098" y="3212387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536256" y="3226525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50395" y="3242683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566553" y="3256821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580691" y="3271633"/>
              <a:ext cx="111760" cy="11108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596849" y="3287118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426516" y="2059774"/>
              <a:ext cx="1312174" cy="1313521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549048" y="2779484"/>
              <a:ext cx="469932" cy="471279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179888" y="2092763"/>
              <a:ext cx="526485" cy="527159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009555" y="2486618"/>
              <a:ext cx="302292" cy="303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036485" y="2513548"/>
              <a:ext cx="248431" cy="249778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4238461" y="2540478"/>
              <a:ext cx="18851" cy="1885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4182581" y="2508835"/>
              <a:ext cx="19524" cy="18851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119295" y="2508835"/>
              <a:ext cx="18851" cy="18851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4063415" y="2540478"/>
              <a:ext cx="18851" cy="1885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4029752" y="2596358"/>
              <a:ext cx="20871" cy="2019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4029752" y="2661664"/>
              <a:ext cx="20871" cy="18851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063415" y="2716871"/>
              <a:ext cx="18851" cy="19524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119295" y="2749187"/>
              <a:ext cx="18851" cy="18851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4182581" y="2749187"/>
              <a:ext cx="19524" cy="18851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4238461" y="2716871"/>
              <a:ext cx="18851" cy="19524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4270104" y="2661664"/>
              <a:ext cx="20871" cy="18851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4270104" y="2596358"/>
              <a:ext cx="20871" cy="2019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3390160" y="2990886"/>
              <a:ext cx="418765" cy="418765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1429641" y="4756834"/>
              <a:ext cx="1514151" cy="475991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2" name="TextBox 62"/>
          <p:cNvSpPr txBox="1"/>
          <p:nvPr/>
        </p:nvSpPr>
        <p:spPr>
          <a:xfrm>
            <a:off x="5252436" y="170185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/>
              <a:t>市场发展历史与趋势</a:t>
            </a:r>
          </a:p>
        </p:txBody>
      </p:sp>
      <p:sp>
        <p:nvSpPr>
          <p:cNvPr id="90" name="Rectangle 81"/>
          <p:cNvSpPr/>
          <p:nvPr/>
        </p:nvSpPr>
        <p:spPr>
          <a:xfrm>
            <a:off x="5252436" y="2184445"/>
            <a:ext cx="51793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/>
              <a:t>中国的在线教育市场规模与发达国家相比还有很大差距。中国的在线教育发展还有很大的空间。随着互联网用户的快速增长和国家教育政策的不断扶持，在线教育行业必将持续快速增长。</a:t>
            </a:r>
          </a:p>
          <a:p>
            <a:pPr>
              <a:lnSpc>
                <a:spcPct val="120000"/>
              </a:lnSpc>
            </a:pP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5479" y="447973"/>
            <a:ext cx="2283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b="1" dirty="0"/>
              <a:t>市场状况分析</a:t>
            </a:r>
          </a:p>
        </p:txBody>
      </p:sp>
    </p:spTree>
    <p:extLst>
      <p:ext uri="{BB962C8B-B14F-4D97-AF65-F5344CB8AC3E}">
        <p14:creationId xmlns:p14="http://schemas.microsoft.com/office/powerpoint/2010/main" val="396732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9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PRESENTATION_TITLE" val="bt39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Theme">
  <a:themeElements>
    <a:clrScheme name="自定义 1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30000"/>
      </a:accent1>
      <a:accent2>
        <a:srgbClr val="3A3838"/>
      </a:accent2>
      <a:accent3>
        <a:srgbClr val="B30000"/>
      </a:accent3>
      <a:accent4>
        <a:srgbClr val="3A3838"/>
      </a:accent4>
      <a:accent5>
        <a:srgbClr val="B30000"/>
      </a:accent5>
      <a:accent6>
        <a:srgbClr val="3A3838"/>
      </a:accent6>
      <a:hlink>
        <a:srgbClr val="B30000"/>
      </a:hlink>
      <a:folHlink>
        <a:srgbClr val="3A383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1296</Words>
  <Application>Microsoft Office PowerPoint</Application>
  <PresentationFormat>自定义</PresentationFormat>
  <Paragraphs>275</Paragraphs>
  <Slides>21</Slides>
  <Notes>15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dc:description>http://www.ypppt.com/</dc:description>
  <cp:lastModifiedBy/>
  <cp:revision>1</cp:revision>
  <dcterms:created xsi:type="dcterms:W3CDTF">2016-12-22T15:35:11Z</dcterms:created>
  <dcterms:modified xsi:type="dcterms:W3CDTF">2017-10-25T14:26:05Z</dcterms:modified>
</cp:coreProperties>
</file>