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60" r:id="rId4"/>
    <p:sldId id="259" r:id="rId5"/>
    <p:sldId id="294" r:id="rId6"/>
    <p:sldId id="295" r:id="rId7"/>
    <p:sldId id="296" r:id="rId8"/>
    <p:sldId id="272" r:id="rId9"/>
    <p:sldId id="297" r:id="rId10"/>
    <p:sldId id="298" r:id="rId11"/>
    <p:sldId id="299" r:id="rId12"/>
    <p:sldId id="300" r:id="rId13"/>
    <p:sldId id="301" r:id="rId14"/>
    <p:sldId id="280" r:id="rId15"/>
    <p:sldId id="303" r:id="rId16"/>
    <p:sldId id="281" r:id="rId17"/>
    <p:sldId id="306" r:id="rId18"/>
    <p:sldId id="304" r:id="rId19"/>
    <p:sldId id="307" r:id="rId20"/>
    <p:sldId id="308" r:id="rId21"/>
    <p:sldId id="309" r:id="rId22"/>
    <p:sldId id="310" r:id="rId23"/>
    <p:sldId id="311" r:id="rId24"/>
    <p:sldId id="313" r:id="rId25"/>
    <p:sldId id="291" r:id="rId26"/>
    <p:sldId id="26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E5A3E"/>
    <a:srgbClr val="FD5D3D"/>
    <a:srgbClr val="A23318"/>
    <a:srgbClr val="40322A"/>
    <a:srgbClr val="E64B1F"/>
    <a:srgbClr val="481153"/>
    <a:srgbClr val="E44B1F"/>
    <a:srgbClr val="6E1352"/>
    <a:srgbClr val="6214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50" autoAdjust="0"/>
    <p:restoredTop sz="94660"/>
  </p:normalViewPr>
  <p:slideViewPr>
    <p:cSldViewPr snapToGrid="0">
      <p:cViewPr varScale="1">
        <p:scale>
          <a:sx n="86" d="100"/>
          <a:sy n="86" d="100"/>
        </p:scale>
        <p:origin x="5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843BC-83E6-4B8F-8E2C-0B3CFF50A3EA}" type="datetimeFigureOut">
              <a:rPr lang="zh-CN" altLang="en-US" smtClean="0"/>
              <a:t>2018/10/28/Sunday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D2815-9D89-4760-8AC2-F6E048F09618}" type="slidenum">
              <a:rPr lang="zh-CN" altLang="en-US" smtClean="0"/>
              <a:t>‹#›</a:t>
            </a:fld>
            <a:endParaRPr lang="zh-CN" altLang="en-US"/>
          </a:p>
        </p:txBody>
      </p:sp>
    </p:spTree>
    <p:extLst>
      <p:ext uri="{BB962C8B-B14F-4D97-AF65-F5344CB8AC3E}">
        <p14:creationId xmlns:p14="http://schemas.microsoft.com/office/powerpoint/2010/main" val="14036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2018/10/28/Sunday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338261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2018/10/28/Sunday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279505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2018/10/28/Sunday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139394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2018/10/28/Sunday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4006721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3D00C7E-A33F-4117-8001-C76A27DBB0A5}" type="datetimeFigureOut">
              <a:rPr lang="zh-CN" altLang="en-US" smtClean="0"/>
              <a:t>2018/10/28/Sunday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4112152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3D00C7E-A33F-4117-8001-C76A27DBB0A5}" type="datetimeFigureOut">
              <a:rPr lang="zh-CN" altLang="en-US" smtClean="0"/>
              <a:t>2018/10/28/Sunday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574690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D00C7E-A33F-4117-8001-C76A27DBB0A5}" type="datetimeFigureOut">
              <a:rPr lang="zh-CN" altLang="en-US" smtClean="0"/>
              <a:t>2018/10/28/Sunday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1064077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D00C7E-A33F-4117-8001-C76A27DBB0A5}" type="datetimeFigureOut">
              <a:rPr lang="zh-CN" altLang="en-US" smtClean="0"/>
              <a:t>2018/10/28/Sunday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409111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D00C7E-A33F-4117-8001-C76A27DBB0A5}" type="datetimeFigureOut">
              <a:rPr lang="zh-CN" altLang="en-US" smtClean="0"/>
              <a:t>2018/10/28/Sunday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499025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D00C7E-A33F-4117-8001-C76A27DBB0A5}" type="datetimeFigureOut">
              <a:rPr lang="zh-CN" altLang="en-US" smtClean="0"/>
              <a:t>2018/10/28/Sunday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1788938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D00C7E-A33F-4117-8001-C76A27DBB0A5}" type="datetimeFigureOut">
              <a:rPr lang="zh-CN" altLang="en-US" smtClean="0"/>
              <a:t>2018/10/28/Sunday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A11312-CB4D-48AF-918A-EB328041C89F}" type="slidenum">
              <a:rPr lang="zh-CN" altLang="en-US" smtClean="0"/>
              <a:t>‹#›</a:t>
            </a:fld>
            <a:endParaRPr lang="zh-CN" altLang="en-US"/>
          </a:p>
        </p:txBody>
      </p:sp>
    </p:spTree>
    <p:extLst>
      <p:ext uri="{BB962C8B-B14F-4D97-AF65-F5344CB8AC3E}">
        <p14:creationId xmlns:p14="http://schemas.microsoft.com/office/powerpoint/2010/main" val="331570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0C7E-A33F-4117-8001-C76A27DBB0A5}" type="datetimeFigureOut">
              <a:rPr lang="zh-CN" altLang="en-US" smtClean="0"/>
              <a:t>2018/10/28/Sunday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11312-CB4D-48AF-918A-EB328041C89F}" type="slidenum">
              <a:rPr lang="zh-CN" altLang="en-US" smtClean="0"/>
              <a:t>‹#›</a:t>
            </a:fld>
            <a:endParaRPr lang="zh-CN" altLang="en-US"/>
          </a:p>
        </p:txBody>
      </p:sp>
      <p:pic>
        <p:nvPicPr>
          <p:cNvPr id="14" name="图片 13"/>
          <p:cNvPicPr>
            <a:picLocks noChangeAspect="1"/>
          </p:cNvPicPr>
          <p:nvPr userDrawn="1"/>
        </p:nvPicPr>
        <p:blipFill>
          <a:blip r:embed="rId13">
            <a:extLst>
              <a:ext uri="{BEBA8EAE-BF5A-486C-A8C5-ECC9F3942E4B}">
                <a14:imgProps xmlns:a14="http://schemas.microsoft.com/office/drawing/2010/main">
                  <a14:imgLayer r:embed="rId14">
                    <a14:imgEffect>
                      <a14:artisticBlur radius="8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2886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4789959" y="4750933"/>
            <a:ext cx="4000507" cy="69534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851678" y="2503187"/>
            <a:ext cx="7810091" cy="1015663"/>
          </a:xfrm>
          <a:prstGeom prst="rect">
            <a:avLst/>
          </a:prstGeom>
          <a:noFill/>
        </p:spPr>
        <p:txBody>
          <a:bodyPr wrap="square" rtlCol="0">
            <a:spAutoFit/>
          </a:bodyPr>
          <a:lstStyle/>
          <a:p>
            <a:pPr algn="ctr"/>
            <a:r>
              <a:rPr lang="zh-CN" altLang="en-US" sz="6000" dirty="0">
                <a:solidFill>
                  <a:schemeClr val="bg1"/>
                </a:solidFill>
                <a:latin typeface="华文彩云" panose="02010800040101010101" pitchFamily="2" charset="-122"/>
                <a:ea typeface="华文彩云" panose="02010800040101010101" pitchFamily="2" charset="-122"/>
              </a:rPr>
              <a:t>需求工程项目计划报告</a:t>
            </a:r>
          </a:p>
        </p:txBody>
      </p:sp>
      <p:cxnSp>
        <p:nvCxnSpPr>
          <p:cNvPr id="10" name="直接连接符 9"/>
          <p:cNvCxnSpPr/>
          <p:nvPr/>
        </p:nvCxnSpPr>
        <p:spPr>
          <a:xfrm>
            <a:off x="578338" y="1931623"/>
            <a:ext cx="82121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201442" y="4750933"/>
            <a:ext cx="2954655" cy="954107"/>
          </a:xfrm>
          <a:prstGeom prst="rect">
            <a:avLst/>
          </a:prstGeom>
          <a:noFill/>
        </p:spPr>
        <p:txBody>
          <a:bodyPr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案例教学系统</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8790466" y="1425717"/>
            <a:ext cx="3057525" cy="398941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p:nvPr/>
        </p:nvCxnSpPr>
        <p:spPr>
          <a:xfrm>
            <a:off x="3414712" y="5098607"/>
            <a:ext cx="135166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766378" y="4750934"/>
            <a:ext cx="233651" cy="695347"/>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2FB9BA3A-0329-4319-B455-671091F8BDBB}"/>
              </a:ext>
            </a:extLst>
          </p:cNvPr>
          <p:cNvSpPr/>
          <p:nvPr/>
        </p:nvSpPr>
        <p:spPr>
          <a:xfrm>
            <a:off x="9007105" y="2503187"/>
            <a:ext cx="2624245" cy="1862048"/>
          </a:xfrm>
          <a:prstGeom prst="rect">
            <a:avLst/>
          </a:prstGeom>
          <a:noFill/>
        </p:spPr>
        <p:txBody>
          <a:bodyPr wrap="square" lIns="91440" tIns="45720" rIns="91440" bIns="45720">
            <a:spAutoFit/>
          </a:bodyPr>
          <a:lstStyle/>
          <a:p>
            <a:pPr algn="ctr"/>
            <a:r>
              <a:rPr lang="en-US" altLang="zh-CN" sz="115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pitchFamily="49" charset="-122"/>
                <a:ea typeface="楷体" panose="02010609060101010101" pitchFamily="49" charset="-122"/>
              </a:rPr>
              <a:t>G04</a:t>
            </a:r>
            <a:endParaRPr lang="zh-CN" altLang="en-US" sz="115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F0C27B05-FDE5-4771-B6A6-DBE06D4BE257}"/>
              </a:ext>
            </a:extLst>
          </p:cNvPr>
          <p:cNvSpPr txBox="1"/>
          <p:nvPr/>
        </p:nvSpPr>
        <p:spPr>
          <a:xfrm>
            <a:off x="7031010" y="5771761"/>
            <a:ext cx="4185761" cy="830997"/>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小组成员：郦哲聪、王飞钢、</a:t>
            </a:r>
          </a:p>
          <a:p>
            <a:r>
              <a:rPr lang="zh-CN" altLang="en-US" sz="2400" dirty="0">
                <a:solidFill>
                  <a:schemeClr val="bg1"/>
                </a:solidFill>
                <a:latin typeface="微软雅黑" panose="020B0503020204020204" pitchFamily="34" charset="-122"/>
                <a:ea typeface="微软雅黑" panose="020B0503020204020204" pitchFamily="34" charset="-122"/>
              </a:rPr>
              <a:t>周德阳、冯一鸣、刘乐威</a:t>
            </a:r>
          </a:p>
        </p:txBody>
      </p:sp>
      <p:sp>
        <p:nvSpPr>
          <p:cNvPr id="14" name="文本框 13">
            <a:extLst>
              <a:ext uri="{FF2B5EF4-FFF2-40B4-BE49-F238E27FC236}">
                <a16:creationId xmlns:a16="http://schemas.microsoft.com/office/drawing/2014/main" id="{7032CC29-E229-4398-8863-6366BCE22667}"/>
              </a:ext>
            </a:extLst>
          </p:cNvPr>
          <p:cNvSpPr txBox="1"/>
          <p:nvPr/>
        </p:nvSpPr>
        <p:spPr>
          <a:xfrm>
            <a:off x="2110516" y="5925649"/>
            <a:ext cx="2339102"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指导老师：杨枨</a:t>
            </a:r>
          </a:p>
        </p:txBody>
      </p:sp>
    </p:spTree>
    <p:extLst>
      <p:ext uri="{BB962C8B-B14F-4D97-AF65-F5344CB8AC3E}">
        <p14:creationId xmlns:p14="http://schemas.microsoft.com/office/powerpoint/2010/main" val="228235002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fill="hold"/>
                                        <p:tgtEl>
                                          <p:spTgt spid="8"/>
                                        </p:tgtEl>
                                        <p:attrNameLst>
                                          <p:attrName>ppt_x</p:attrName>
                                        </p:attrNameLst>
                                      </p:cBhvr>
                                      <p:tavLst>
                                        <p:tav tm="0">
                                          <p:val>
                                            <p:strVal val="0-#ppt_w/2"/>
                                          </p:val>
                                        </p:tav>
                                        <p:tav tm="100000">
                                          <p:val>
                                            <p:strVal val="#ppt_x"/>
                                          </p:val>
                                        </p:tav>
                                      </p:tavLst>
                                    </p:anim>
                                    <p:anim calcmode="lin" valueType="num">
                                      <p:cBhvr additive="base">
                                        <p:cTn id="11" dur="500" fill="hold"/>
                                        <p:tgtEl>
                                          <p:spTgt spid="8"/>
                                        </p:tgtEl>
                                        <p:attrNameLst>
                                          <p:attrName>ppt_y</p:attrName>
                                        </p:attrNameLst>
                                      </p:cBhvr>
                                      <p:tavLst>
                                        <p:tav tm="0">
                                          <p:val>
                                            <p:strVal val="#ppt_y"/>
                                          </p:val>
                                        </p:tav>
                                        <p:tav tm="100000">
                                          <p:val>
                                            <p:strVal val="#ppt_y"/>
                                          </p:val>
                                        </p:tav>
                                      </p:tavLst>
                                    </p:anim>
                                  </p:childTnLst>
                                </p:cTn>
                              </p:par>
                              <p:par>
                                <p:cTn id="12" presetID="22" presetClass="entr" presetSubtype="8"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left)">
                                      <p:cBhvr>
                                        <p:cTn id="14" dur="500"/>
                                        <p:tgtEl>
                                          <p:spTgt spid="20"/>
                                        </p:tgtEl>
                                      </p:cBhvr>
                                    </p:animEffect>
                                  </p:childTnLst>
                                </p:cTn>
                              </p:par>
                              <p:par>
                                <p:cTn id="15" presetID="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par>
                                <p:cTn id="19" presetID="22" presetClass="entr" presetSubtype="8"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left)">
                                      <p:cBhvr>
                                        <p:cTn id="30" dur="500"/>
                                        <p:tgtEl>
                                          <p:spTgt spid="3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8" grpId="0"/>
      <p:bldP spid="11" grpId="0"/>
      <p:bldP spid="16" grpId="0" animBg="1"/>
      <p:bldP spid="33" grpId="0" animBg="1"/>
      <p:bldP spid="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916" y="504837"/>
            <a:ext cx="4288353" cy="707886"/>
          </a:xfrm>
          <a:prstGeom prst="rect">
            <a:avLst/>
          </a:prstGeom>
        </p:spPr>
        <p:txBody>
          <a:bodyPr wrap="none">
            <a:spAutoFit/>
          </a:bodyPr>
          <a:lstStyle/>
          <a:p>
            <a:r>
              <a:rPr lang="zh-CN" altLang="en-US" sz="4000" dirty="0">
                <a:solidFill>
                  <a:schemeClr val="bg1"/>
                </a:solidFill>
                <a:latin typeface="楷体" panose="02010609060101010101" pitchFamily="49" charset="-122"/>
                <a:ea typeface="楷体" panose="02010609060101010101" pitchFamily="49" charset="-122"/>
              </a:rPr>
              <a:t>需求工程项目概述</a:t>
            </a:r>
          </a:p>
        </p:txBody>
      </p:sp>
      <p:cxnSp>
        <p:nvCxnSpPr>
          <p:cNvPr id="5" name="直接连接符 4"/>
          <p:cNvCxnSpPr/>
          <p:nvPr/>
        </p:nvCxnSpPr>
        <p:spPr>
          <a:xfrm>
            <a:off x="0" y="446427"/>
            <a:ext cx="33214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1271133"/>
            <a:ext cx="115913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433786" y="734557"/>
            <a:ext cx="3168503" cy="54589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楷体" panose="02010609060101010101" pitchFamily="49" charset="-122"/>
                <a:ea typeface="楷体" panose="02010609060101010101" pitchFamily="49" charset="-122"/>
              </a:rPr>
              <a:t>项目干系人分析</a:t>
            </a:r>
          </a:p>
        </p:txBody>
      </p:sp>
      <p:sp>
        <p:nvSpPr>
          <p:cNvPr id="7" name="文本框 6">
            <a:extLst>
              <a:ext uri="{FF2B5EF4-FFF2-40B4-BE49-F238E27FC236}">
                <a16:creationId xmlns:a16="http://schemas.microsoft.com/office/drawing/2014/main" id="{18D11DAD-A744-425C-B0DE-F772A0D80386}"/>
              </a:ext>
            </a:extLst>
          </p:cNvPr>
          <p:cNvSpPr txBox="1"/>
          <p:nvPr/>
        </p:nvSpPr>
        <p:spPr>
          <a:xfrm>
            <a:off x="642938" y="1423603"/>
            <a:ext cx="10491227" cy="1938992"/>
          </a:xfrm>
          <a:prstGeom prst="rect">
            <a:avLst/>
          </a:prstGeom>
          <a:noFill/>
        </p:spPr>
        <p:txBody>
          <a:bodyPr wrap="square" rtlCol="0">
            <a:spAutoFit/>
          </a:bodyPr>
          <a:lstStyle/>
          <a:p>
            <a:r>
              <a:rPr lang="zh-CN" altLang="en-US" sz="2400" dirty="0">
                <a:solidFill>
                  <a:schemeClr val="bg1"/>
                </a:solidFill>
                <a:latin typeface="楷体" panose="02010609060101010101" pitchFamily="49" charset="-122"/>
                <a:ea typeface="楷体" panose="02010609060101010101" pitchFamily="49" charset="-122"/>
              </a:rPr>
              <a:t>项目经理：</a:t>
            </a:r>
            <a:r>
              <a:rPr lang="en-US" altLang="zh-CN" sz="2400" dirty="0">
                <a:solidFill>
                  <a:schemeClr val="bg1"/>
                </a:solidFill>
                <a:latin typeface="楷体" panose="02010609060101010101" pitchFamily="49" charset="-122"/>
                <a:ea typeface="楷体" panose="02010609060101010101" pitchFamily="49" charset="-122"/>
              </a:rPr>
              <a:t>G18</a:t>
            </a:r>
            <a:r>
              <a:rPr lang="zh-CN" altLang="en-US" sz="2400" dirty="0">
                <a:solidFill>
                  <a:schemeClr val="bg1"/>
                </a:solidFill>
                <a:latin typeface="楷体" panose="02010609060101010101" pitchFamily="49" charset="-122"/>
                <a:ea typeface="楷体" panose="02010609060101010101" pitchFamily="49" charset="-122"/>
              </a:rPr>
              <a:t>小组郦哲聪。</a:t>
            </a:r>
          </a:p>
          <a:p>
            <a:r>
              <a:rPr lang="zh-CN" altLang="en-US" sz="2400" dirty="0">
                <a:solidFill>
                  <a:schemeClr val="bg1"/>
                </a:solidFill>
                <a:latin typeface="楷体" panose="02010609060101010101" pitchFamily="49" charset="-122"/>
                <a:ea typeface="楷体" panose="02010609060101010101" pitchFamily="49" charset="-122"/>
              </a:rPr>
              <a:t>客户（任务下达者）：浙江大学城市学院计算分院杨枨教授，浙江大学城市学院计算分院候宏仑教授。</a:t>
            </a:r>
          </a:p>
          <a:p>
            <a:r>
              <a:rPr lang="zh-CN" altLang="en-US" sz="2400" dirty="0">
                <a:solidFill>
                  <a:schemeClr val="bg1"/>
                </a:solidFill>
                <a:latin typeface="楷体" panose="02010609060101010101" pitchFamily="49" charset="-122"/>
                <a:ea typeface="楷体" panose="02010609060101010101" pitchFamily="49" charset="-122"/>
              </a:rPr>
              <a:t>执行组织：</a:t>
            </a:r>
            <a:r>
              <a:rPr lang="en-US" altLang="zh-CN" sz="2400" dirty="0">
                <a:solidFill>
                  <a:schemeClr val="bg1"/>
                </a:solidFill>
                <a:latin typeface="楷体" panose="02010609060101010101" pitchFamily="49" charset="-122"/>
                <a:ea typeface="楷体" panose="02010609060101010101" pitchFamily="49" charset="-122"/>
              </a:rPr>
              <a:t>PRD2018-G04</a:t>
            </a:r>
            <a:r>
              <a:rPr lang="zh-CN" altLang="en-US" sz="2400" dirty="0">
                <a:solidFill>
                  <a:schemeClr val="bg1"/>
                </a:solidFill>
                <a:latin typeface="楷体" panose="02010609060101010101" pitchFamily="49" charset="-122"/>
                <a:ea typeface="楷体" panose="02010609060101010101" pitchFamily="49" charset="-122"/>
              </a:rPr>
              <a:t>小组。</a:t>
            </a:r>
          </a:p>
          <a:p>
            <a:r>
              <a:rPr lang="zh-CN" altLang="en-US" sz="2400" dirty="0">
                <a:solidFill>
                  <a:schemeClr val="bg1"/>
                </a:solidFill>
                <a:latin typeface="楷体" panose="02010609060101010101" pitchFamily="49" charset="-122"/>
                <a:ea typeface="楷体" panose="02010609060101010101" pitchFamily="49" charset="-122"/>
              </a:rPr>
              <a:t>项目组成员：郦哲聪、冯一鸣、王飞钢、周德阳、刘乐威。</a:t>
            </a:r>
          </a:p>
        </p:txBody>
      </p:sp>
      <p:graphicFrame>
        <p:nvGraphicFramePr>
          <p:cNvPr id="2" name="表格 1">
            <a:extLst>
              <a:ext uri="{FF2B5EF4-FFF2-40B4-BE49-F238E27FC236}">
                <a16:creationId xmlns:a16="http://schemas.microsoft.com/office/drawing/2014/main" id="{01F5949A-2AD4-4520-851D-9365CED0D33C}"/>
              </a:ext>
            </a:extLst>
          </p:cNvPr>
          <p:cNvGraphicFramePr>
            <a:graphicFrameLocks noGrp="1"/>
          </p:cNvGraphicFramePr>
          <p:nvPr>
            <p:extLst>
              <p:ext uri="{D42A27DB-BD31-4B8C-83A1-F6EECF244321}">
                <p14:modId xmlns:p14="http://schemas.microsoft.com/office/powerpoint/2010/main" val="2527917044"/>
              </p:ext>
            </p:extLst>
          </p:nvPr>
        </p:nvGraphicFramePr>
        <p:xfrm>
          <a:off x="1623608" y="3481334"/>
          <a:ext cx="8237923" cy="2924642"/>
        </p:xfrm>
        <a:graphic>
          <a:graphicData uri="http://schemas.openxmlformats.org/drawingml/2006/table">
            <a:tbl>
              <a:tblPr firstRow="1" firstCol="1" bandRow="1">
                <a:tableStyleId>{073A0DAA-6AF3-43AB-8588-CEC1D06C72B9}</a:tableStyleId>
              </a:tblPr>
              <a:tblGrid>
                <a:gridCol w="1770931">
                  <a:extLst>
                    <a:ext uri="{9D8B030D-6E8A-4147-A177-3AD203B41FA5}">
                      <a16:colId xmlns:a16="http://schemas.microsoft.com/office/drawing/2014/main" val="1287112497"/>
                    </a:ext>
                  </a:extLst>
                </a:gridCol>
                <a:gridCol w="1404565">
                  <a:extLst>
                    <a:ext uri="{9D8B030D-6E8A-4147-A177-3AD203B41FA5}">
                      <a16:colId xmlns:a16="http://schemas.microsoft.com/office/drawing/2014/main" val="4203275747"/>
                    </a:ext>
                  </a:extLst>
                </a:gridCol>
                <a:gridCol w="1663631">
                  <a:extLst>
                    <a:ext uri="{9D8B030D-6E8A-4147-A177-3AD203B41FA5}">
                      <a16:colId xmlns:a16="http://schemas.microsoft.com/office/drawing/2014/main" val="3446734537"/>
                    </a:ext>
                  </a:extLst>
                </a:gridCol>
                <a:gridCol w="1821198">
                  <a:extLst>
                    <a:ext uri="{9D8B030D-6E8A-4147-A177-3AD203B41FA5}">
                      <a16:colId xmlns:a16="http://schemas.microsoft.com/office/drawing/2014/main" val="358927071"/>
                    </a:ext>
                  </a:extLst>
                </a:gridCol>
                <a:gridCol w="1577598">
                  <a:extLst>
                    <a:ext uri="{9D8B030D-6E8A-4147-A177-3AD203B41FA5}">
                      <a16:colId xmlns:a16="http://schemas.microsoft.com/office/drawing/2014/main" val="4199733549"/>
                    </a:ext>
                  </a:extLst>
                </a:gridCol>
              </a:tblGrid>
              <a:tr h="487199">
                <a:tc>
                  <a:txBody>
                    <a:bodyPr/>
                    <a:lstStyle/>
                    <a:p>
                      <a:pPr algn="just">
                        <a:spcAft>
                          <a:spcPts val="0"/>
                        </a:spcAft>
                      </a:pPr>
                      <a:r>
                        <a:rPr lang="zh-CN" sz="1600" kern="100">
                          <a:effectLst/>
                        </a:rPr>
                        <a:t>姓名</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班级</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学号</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联系方式</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联系地址（寝室或办公室）</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2270379348"/>
                  </a:ext>
                </a:extLst>
              </a:tr>
              <a:tr h="360566">
                <a:tc>
                  <a:txBody>
                    <a:bodyPr/>
                    <a:lstStyle/>
                    <a:p>
                      <a:pPr algn="just">
                        <a:spcAft>
                          <a:spcPts val="0"/>
                        </a:spcAft>
                      </a:pPr>
                      <a:r>
                        <a:rPr lang="zh-CN" sz="1600" kern="100">
                          <a:effectLst/>
                        </a:rPr>
                        <a:t>郦哲聪</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31601398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18858513097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弘毅</a:t>
                      </a:r>
                      <a:r>
                        <a:rPr lang="en-US" sz="1600" kern="100">
                          <a:effectLst/>
                        </a:rPr>
                        <a:t>-612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545374480"/>
                  </a:ext>
                </a:extLst>
              </a:tr>
              <a:tr h="343166">
                <a:tc>
                  <a:txBody>
                    <a:bodyPr/>
                    <a:lstStyle/>
                    <a:p>
                      <a:pPr algn="just">
                        <a:spcAft>
                          <a:spcPts val="0"/>
                        </a:spcAft>
                      </a:pPr>
                      <a:r>
                        <a:rPr lang="zh-CN" sz="1600" kern="100">
                          <a:effectLst/>
                        </a:rPr>
                        <a:t>刘乐威</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31601400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13588899187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弘毅</a:t>
                      </a:r>
                      <a:r>
                        <a:rPr lang="en-US" sz="1600" kern="100">
                          <a:effectLst/>
                        </a:rPr>
                        <a:t>-613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1308571786"/>
                  </a:ext>
                </a:extLst>
              </a:tr>
              <a:tr h="360566">
                <a:tc>
                  <a:txBody>
                    <a:bodyPr/>
                    <a:lstStyle/>
                    <a:p>
                      <a:pPr algn="just">
                        <a:spcAft>
                          <a:spcPts val="0"/>
                        </a:spcAft>
                      </a:pPr>
                      <a:r>
                        <a:rPr lang="zh-CN" sz="1600" kern="100">
                          <a:effectLst/>
                        </a:rPr>
                        <a:t>王飞钢</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31601408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15988139345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弘毅</a:t>
                      </a:r>
                      <a:r>
                        <a:rPr lang="en-US" sz="1600" kern="100">
                          <a:effectLst/>
                        </a:rPr>
                        <a:t>-615</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4150108383"/>
                  </a:ext>
                </a:extLst>
              </a:tr>
              <a:tr h="343166">
                <a:tc>
                  <a:txBody>
                    <a:bodyPr/>
                    <a:lstStyle/>
                    <a:p>
                      <a:pPr algn="just">
                        <a:spcAft>
                          <a:spcPts val="0"/>
                        </a:spcAft>
                      </a:pPr>
                      <a:r>
                        <a:rPr lang="zh-CN" sz="1600" kern="100">
                          <a:effectLst/>
                        </a:rPr>
                        <a:t>冯一鸣</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31601390</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en-US" sz="1600" kern="100">
                          <a:effectLst/>
                        </a:rPr>
                        <a:t>13757387202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just">
                        <a:spcAft>
                          <a:spcPts val="0"/>
                        </a:spcAft>
                      </a:pPr>
                      <a:r>
                        <a:rPr lang="zh-CN" sz="1600" kern="100">
                          <a:effectLst/>
                        </a:rPr>
                        <a:t>弘毅</a:t>
                      </a:r>
                      <a:r>
                        <a:rPr lang="en-US" sz="1600" kern="100">
                          <a:effectLst/>
                        </a:rPr>
                        <a:t>-611</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1185564410"/>
                  </a:ext>
                </a:extLst>
              </a:tr>
              <a:tr h="343166">
                <a:tc>
                  <a:txBody>
                    <a:bodyPr/>
                    <a:lstStyle/>
                    <a:p>
                      <a:pPr algn="just">
                        <a:spcAft>
                          <a:spcPts val="0"/>
                        </a:spcAft>
                      </a:pPr>
                      <a:r>
                        <a:rPr lang="zh-CN" sz="1600" kern="100">
                          <a:effectLst/>
                        </a:rPr>
                        <a:t>周德阳</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软工</a:t>
                      </a:r>
                      <a:r>
                        <a:rPr lang="en-US" sz="1600" kern="100">
                          <a:effectLst/>
                        </a:rPr>
                        <a:t>1602</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en-US" sz="1600" kern="0">
                          <a:effectLst/>
                        </a:rPr>
                        <a:t>31601418</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en-US" sz="1600" kern="0">
                          <a:effectLst/>
                        </a:rPr>
                        <a:t>15958146939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弘毅</a:t>
                      </a:r>
                      <a:r>
                        <a:rPr lang="en-US" sz="1600" kern="100">
                          <a:effectLst/>
                        </a:rPr>
                        <a:t>-617</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1949547251"/>
                  </a:ext>
                </a:extLst>
              </a:tr>
              <a:tr h="343166">
                <a:tc>
                  <a:txBody>
                    <a:bodyPr/>
                    <a:lstStyle/>
                    <a:p>
                      <a:pPr algn="just">
                        <a:spcAft>
                          <a:spcPts val="0"/>
                        </a:spcAft>
                      </a:pPr>
                      <a:r>
                        <a:rPr lang="zh-CN" sz="1600" kern="100">
                          <a:effectLst/>
                        </a:rPr>
                        <a:t>杨枨教授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600" kern="100">
                          <a:effectLst/>
                        </a:rPr>
                        <a:t>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600" kern="100">
                          <a:effectLst/>
                        </a:rPr>
                        <a:t>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100">
                          <a:effectLst/>
                        </a:rPr>
                        <a:t>13357102333</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理四</a:t>
                      </a:r>
                      <a:r>
                        <a:rPr lang="en-US" sz="1600" kern="100">
                          <a:effectLst/>
                        </a:rPr>
                        <a:t>-504</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790674762"/>
                  </a:ext>
                </a:extLst>
              </a:tr>
              <a:tr h="343166">
                <a:tc>
                  <a:txBody>
                    <a:bodyPr/>
                    <a:lstStyle/>
                    <a:p>
                      <a:pPr algn="just">
                        <a:spcAft>
                          <a:spcPts val="0"/>
                        </a:spcAft>
                      </a:pPr>
                      <a:r>
                        <a:rPr lang="zh-CN" sz="1600" kern="100">
                          <a:effectLst/>
                        </a:rPr>
                        <a:t>侯宏仑教授</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a:effectLst/>
                        </a:rPr>
                        <a:t>无</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en-US" sz="1600" kern="100">
                          <a:effectLst/>
                        </a:rPr>
                        <a:t>13071858629</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tc>
                  <a:txBody>
                    <a:bodyPr/>
                    <a:lstStyle/>
                    <a:p>
                      <a:pPr algn="l">
                        <a:spcAft>
                          <a:spcPts val="0"/>
                        </a:spcAft>
                      </a:pPr>
                      <a:r>
                        <a:rPr lang="zh-CN" sz="1600" kern="100" dirty="0">
                          <a:effectLst/>
                        </a:rPr>
                        <a:t>理四</a:t>
                      </a:r>
                      <a:r>
                        <a:rPr lang="en-US" sz="1600" kern="100" dirty="0">
                          <a:effectLst/>
                        </a:rPr>
                        <a:t>-415A</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04400" marR="104400" marT="0" marB="0"/>
                </a:tc>
                <a:extLst>
                  <a:ext uri="{0D108BD9-81ED-4DB2-BD59-A6C34878D82A}">
                    <a16:rowId xmlns:a16="http://schemas.microsoft.com/office/drawing/2014/main" val="148487664"/>
                  </a:ext>
                </a:extLst>
              </a:tr>
            </a:tbl>
          </a:graphicData>
        </a:graphic>
      </p:graphicFrame>
    </p:spTree>
    <p:extLst>
      <p:ext uri="{BB962C8B-B14F-4D97-AF65-F5344CB8AC3E}">
        <p14:creationId xmlns:p14="http://schemas.microsoft.com/office/powerpoint/2010/main" val="268308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8"/>
                                        </p:tgtEl>
                                      </p:cBhvr>
                                    </p:animEffect>
                                    <p:set>
                                      <p:cBhvr>
                                        <p:cTn id="24" dur="1" fill="hold">
                                          <p:stCondLst>
                                            <p:cond delay="499"/>
                                          </p:stCondLst>
                                        </p:cTn>
                                        <p:tgtEl>
                                          <p:spTgt spid="8"/>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916" y="504837"/>
            <a:ext cx="4288353" cy="707886"/>
          </a:xfrm>
          <a:prstGeom prst="rect">
            <a:avLst/>
          </a:prstGeom>
        </p:spPr>
        <p:txBody>
          <a:bodyPr wrap="none">
            <a:spAutoFit/>
          </a:bodyPr>
          <a:lstStyle/>
          <a:p>
            <a:r>
              <a:rPr lang="zh-CN" altLang="en-US" sz="4000" dirty="0">
                <a:solidFill>
                  <a:schemeClr val="bg1"/>
                </a:solidFill>
                <a:latin typeface="楷体" panose="02010609060101010101" pitchFamily="49" charset="-122"/>
                <a:ea typeface="楷体" panose="02010609060101010101" pitchFamily="49" charset="-122"/>
              </a:rPr>
              <a:t>需求工程项目概述</a:t>
            </a:r>
          </a:p>
        </p:txBody>
      </p:sp>
      <p:cxnSp>
        <p:nvCxnSpPr>
          <p:cNvPr id="5" name="直接连接符 4"/>
          <p:cNvCxnSpPr/>
          <p:nvPr/>
        </p:nvCxnSpPr>
        <p:spPr>
          <a:xfrm>
            <a:off x="0" y="446427"/>
            <a:ext cx="33214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1271133"/>
            <a:ext cx="115913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433786" y="734557"/>
            <a:ext cx="3168503" cy="54589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楷体" panose="02010609060101010101" pitchFamily="49" charset="-122"/>
                <a:ea typeface="楷体" panose="02010609060101010101" pitchFamily="49" charset="-122"/>
              </a:rPr>
              <a:t>项目开发环境</a:t>
            </a:r>
          </a:p>
        </p:txBody>
      </p:sp>
      <p:cxnSp>
        <p:nvCxnSpPr>
          <p:cNvPr id="9" name="直接箭头连接符 8">
            <a:extLst>
              <a:ext uri="{FF2B5EF4-FFF2-40B4-BE49-F238E27FC236}">
                <a16:creationId xmlns:a16="http://schemas.microsoft.com/office/drawing/2014/main" id="{836AFBB8-DBD5-44DA-BA0F-59853286A241}"/>
              </a:ext>
            </a:extLst>
          </p:cNvPr>
          <p:cNvCxnSpPr>
            <a:cxnSpLocks noChangeShapeType="1"/>
          </p:cNvCxnSpPr>
          <p:nvPr/>
        </p:nvCxnSpPr>
        <p:spPr bwMode="auto">
          <a:xfrm>
            <a:off x="1584578"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0" name="环形箭头 32">
            <a:extLst>
              <a:ext uri="{FF2B5EF4-FFF2-40B4-BE49-F238E27FC236}">
                <a16:creationId xmlns:a16="http://schemas.microsoft.com/office/drawing/2014/main" id="{5516D4BA-96C5-47AA-92F7-F2F3489605FE}"/>
              </a:ext>
            </a:extLst>
          </p:cNvPr>
          <p:cNvSpPr/>
          <p:nvPr/>
        </p:nvSpPr>
        <p:spPr>
          <a:xfrm flipH="1">
            <a:off x="806602"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操作系统</a:t>
            </a:r>
          </a:p>
        </p:txBody>
      </p:sp>
      <p:sp>
        <p:nvSpPr>
          <p:cNvPr id="11" name="TextBox 1">
            <a:extLst>
              <a:ext uri="{FF2B5EF4-FFF2-40B4-BE49-F238E27FC236}">
                <a16:creationId xmlns:a16="http://schemas.microsoft.com/office/drawing/2014/main" id="{E427A397-060E-4FA6-B2E4-C81AF9F85F05}"/>
              </a:ext>
            </a:extLst>
          </p:cNvPr>
          <p:cNvSpPr txBox="1"/>
          <p:nvPr/>
        </p:nvSpPr>
        <p:spPr>
          <a:xfrm>
            <a:off x="686896" y="4528471"/>
            <a:ext cx="1795363" cy="692491"/>
          </a:xfrm>
          <a:prstGeom prst="rect">
            <a:avLst/>
          </a:prstGeom>
          <a:noFill/>
        </p:spPr>
        <p:txBody>
          <a:bodyPr wrap="none" lIns="0" tIns="0" rIns="0" bIns="45714" rtlCol="0">
            <a:spAutoFit/>
          </a:bodyPr>
          <a:lstStyle/>
          <a:p>
            <a:pPr algn="ctr">
              <a:lnSpc>
                <a:spcPct val="150000"/>
              </a:lnSpc>
            </a:pPr>
            <a:r>
              <a:rPr lang="en-US" altLang="zh-CN" sz="1400" b="1" dirty="0">
                <a:solidFill>
                  <a:schemeClr val="bg1"/>
                </a:solidFill>
                <a:latin typeface="微软雅黑 Light" pitchFamily="34" charset="-122"/>
                <a:ea typeface="微软雅黑 Light" pitchFamily="34" charset="-122"/>
              </a:rPr>
              <a:t>Microsoft Windows 7</a:t>
            </a:r>
          </a:p>
          <a:p>
            <a:pPr algn="ctr">
              <a:lnSpc>
                <a:spcPct val="150000"/>
              </a:lnSpc>
            </a:pPr>
            <a:r>
              <a:rPr lang="en-US" altLang="zh-CN" sz="1400" b="1" dirty="0">
                <a:solidFill>
                  <a:schemeClr val="bg1"/>
                </a:solidFill>
                <a:latin typeface="微软雅黑 Light" pitchFamily="34" charset="-122"/>
                <a:ea typeface="微软雅黑 Light" pitchFamily="34" charset="-122"/>
              </a:rPr>
              <a:t>Microsoft Windows 10</a:t>
            </a:r>
            <a:endParaRPr lang="zh-CN" altLang="en-US" sz="1400" b="1" dirty="0">
              <a:solidFill>
                <a:schemeClr val="bg1"/>
              </a:solidFill>
              <a:latin typeface="微软雅黑 Light" pitchFamily="34" charset="-122"/>
              <a:ea typeface="微软雅黑 Light" pitchFamily="34" charset="-122"/>
              <a:sym typeface="Arial" panose="020B0604020202020204" pitchFamily="34" charset="0"/>
            </a:endParaRPr>
          </a:p>
        </p:txBody>
      </p:sp>
      <p:cxnSp>
        <p:nvCxnSpPr>
          <p:cNvPr id="12" name="直接箭头连接符 11">
            <a:extLst>
              <a:ext uri="{FF2B5EF4-FFF2-40B4-BE49-F238E27FC236}">
                <a16:creationId xmlns:a16="http://schemas.microsoft.com/office/drawing/2014/main" id="{20DBBDD9-0ADF-4936-AA7B-1FB3DFD83377}"/>
              </a:ext>
            </a:extLst>
          </p:cNvPr>
          <p:cNvCxnSpPr>
            <a:cxnSpLocks noChangeShapeType="1"/>
          </p:cNvCxnSpPr>
          <p:nvPr/>
        </p:nvCxnSpPr>
        <p:spPr bwMode="auto">
          <a:xfrm>
            <a:off x="3313216"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3" name="环形箭头 53">
            <a:extLst>
              <a:ext uri="{FF2B5EF4-FFF2-40B4-BE49-F238E27FC236}">
                <a16:creationId xmlns:a16="http://schemas.microsoft.com/office/drawing/2014/main" id="{0E5C1C0B-CA23-4D88-AE40-D5E3DB96CD11}"/>
              </a:ext>
            </a:extLst>
          </p:cNvPr>
          <p:cNvSpPr/>
          <p:nvPr/>
        </p:nvSpPr>
        <p:spPr>
          <a:xfrm flipH="1">
            <a:off x="2535240"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开发软件</a:t>
            </a:r>
          </a:p>
        </p:txBody>
      </p:sp>
      <p:sp>
        <p:nvSpPr>
          <p:cNvPr id="14" name="TextBox 1">
            <a:extLst>
              <a:ext uri="{FF2B5EF4-FFF2-40B4-BE49-F238E27FC236}">
                <a16:creationId xmlns:a16="http://schemas.microsoft.com/office/drawing/2014/main" id="{67EDDC2B-350B-4928-BC6F-D50FA76E92E2}"/>
              </a:ext>
            </a:extLst>
          </p:cNvPr>
          <p:cNvSpPr txBox="1"/>
          <p:nvPr/>
        </p:nvSpPr>
        <p:spPr>
          <a:xfrm>
            <a:off x="2946127" y="4524034"/>
            <a:ext cx="734175" cy="741351"/>
          </a:xfrm>
          <a:prstGeom prst="rect">
            <a:avLst/>
          </a:prstGeom>
          <a:noFill/>
        </p:spPr>
        <p:txBody>
          <a:bodyPr wrap="non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MySQL</a:t>
            </a:r>
          </a:p>
          <a:p>
            <a:pPr algn="ctr">
              <a:lnSpc>
                <a:spcPct val="150000"/>
              </a:lnSpc>
            </a:pPr>
            <a:r>
              <a:rPr lang="en-US" altLang="zh-CN" sz="1600" b="1" dirty="0" err="1">
                <a:solidFill>
                  <a:schemeClr val="bg1"/>
                </a:solidFill>
                <a:latin typeface="微软雅黑 Light" pitchFamily="34" charset="-122"/>
                <a:ea typeface="微软雅黑 Light" pitchFamily="34" charset="-122"/>
              </a:rPr>
              <a:t>Xmind</a:t>
            </a:r>
            <a:endParaRPr lang="zh-CN" altLang="en-US" sz="1400" b="1" dirty="0">
              <a:solidFill>
                <a:schemeClr val="bg1"/>
              </a:solidFill>
              <a:latin typeface="微软雅黑 Light" pitchFamily="34" charset="-122"/>
              <a:ea typeface="微软雅黑 Light" pitchFamily="34" charset="-122"/>
              <a:sym typeface="Arial" panose="020B0604020202020204" pitchFamily="34" charset="0"/>
            </a:endParaRPr>
          </a:p>
        </p:txBody>
      </p:sp>
      <p:cxnSp>
        <p:nvCxnSpPr>
          <p:cNvPr id="15" name="直接箭头连接符 14">
            <a:extLst>
              <a:ext uri="{FF2B5EF4-FFF2-40B4-BE49-F238E27FC236}">
                <a16:creationId xmlns:a16="http://schemas.microsoft.com/office/drawing/2014/main" id="{D04A11FA-2C5A-401F-B319-F4D5A13E3F8C}"/>
              </a:ext>
            </a:extLst>
          </p:cNvPr>
          <p:cNvCxnSpPr>
            <a:cxnSpLocks noChangeShapeType="1"/>
          </p:cNvCxnSpPr>
          <p:nvPr/>
        </p:nvCxnSpPr>
        <p:spPr bwMode="auto">
          <a:xfrm>
            <a:off x="5031923"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6" name="环形箭头 56">
            <a:extLst>
              <a:ext uri="{FF2B5EF4-FFF2-40B4-BE49-F238E27FC236}">
                <a16:creationId xmlns:a16="http://schemas.microsoft.com/office/drawing/2014/main" id="{72F0DE29-B8C3-4A53-9D54-F0ECD2FE7288}"/>
              </a:ext>
            </a:extLst>
          </p:cNvPr>
          <p:cNvSpPr/>
          <p:nvPr/>
        </p:nvSpPr>
        <p:spPr>
          <a:xfrm flipH="1">
            <a:off x="4253947"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办公软件</a:t>
            </a:r>
          </a:p>
        </p:txBody>
      </p:sp>
      <p:sp>
        <p:nvSpPr>
          <p:cNvPr id="17" name="TextBox 1">
            <a:extLst>
              <a:ext uri="{FF2B5EF4-FFF2-40B4-BE49-F238E27FC236}">
                <a16:creationId xmlns:a16="http://schemas.microsoft.com/office/drawing/2014/main" id="{91AAC3E4-1FC0-479F-A37D-CA156C254E8C}"/>
              </a:ext>
            </a:extLst>
          </p:cNvPr>
          <p:cNvSpPr txBox="1"/>
          <p:nvPr/>
        </p:nvSpPr>
        <p:spPr>
          <a:xfrm>
            <a:off x="3903408" y="4524034"/>
            <a:ext cx="2297807" cy="1110683"/>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Microsoft Office 2016</a:t>
            </a:r>
          </a:p>
          <a:p>
            <a:pPr algn="ctr">
              <a:lnSpc>
                <a:spcPct val="150000"/>
              </a:lnSpc>
            </a:pPr>
            <a:r>
              <a:rPr lang="en-US" altLang="zh-CN" sz="1600" b="1" dirty="0">
                <a:solidFill>
                  <a:schemeClr val="bg1"/>
                </a:solidFill>
                <a:latin typeface="微软雅黑 Light" pitchFamily="34" charset="-122"/>
                <a:ea typeface="微软雅黑 Light" pitchFamily="34" charset="-122"/>
              </a:rPr>
              <a:t>Microsoft Project 2013</a:t>
            </a:r>
          </a:p>
        </p:txBody>
      </p:sp>
      <p:cxnSp>
        <p:nvCxnSpPr>
          <p:cNvPr id="18" name="直接箭头连接符 17">
            <a:extLst>
              <a:ext uri="{FF2B5EF4-FFF2-40B4-BE49-F238E27FC236}">
                <a16:creationId xmlns:a16="http://schemas.microsoft.com/office/drawing/2014/main" id="{341BDD1B-FAD8-4B2C-AB2A-C980B0819A29}"/>
              </a:ext>
            </a:extLst>
          </p:cNvPr>
          <p:cNvCxnSpPr>
            <a:cxnSpLocks noChangeShapeType="1"/>
          </p:cNvCxnSpPr>
          <p:nvPr/>
        </p:nvCxnSpPr>
        <p:spPr bwMode="auto">
          <a:xfrm>
            <a:off x="6861327"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9" name="环形箭头 59">
            <a:extLst>
              <a:ext uri="{FF2B5EF4-FFF2-40B4-BE49-F238E27FC236}">
                <a16:creationId xmlns:a16="http://schemas.microsoft.com/office/drawing/2014/main" id="{80041073-6AC6-43D5-834E-0F1ECFE6F450}"/>
              </a:ext>
            </a:extLst>
          </p:cNvPr>
          <p:cNvSpPr/>
          <p:nvPr/>
        </p:nvSpPr>
        <p:spPr>
          <a:xfrm flipH="1">
            <a:off x="6083351"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界面设计</a:t>
            </a:r>
          </a:p>
        </p:txBody>
      </p:sp>
      <p:sp>
        <p:nvSpPr>
          <p:cNvPr id="20" name="TextBox 1">
            <a:extLst>
              <a:ext uri="{FF2B5EF4-FFF2-40B4-BE49-F238E27FC236}">
                <a16:creationId xmlns:a16="http://schemas.microsoft.com/office/drawing/2014/main" id="{D84ED89D-0584-4580-ADB1-1A62D3EAEADD}"/>
              </a:ext>
            </a:extLst>
          </p:cNvPr>
          <p:cNvSpPr txBox="1"/>
          <p:nvPr/>
        </p:nvSpPr>
        <p:spPr>
          <a:xfrm>
            <a:off x="5732812" y="4524034"/>
            <a:ext cx="2297807" cy="741351"/>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Axure RP 8</a:t>
            </a:r>
          </a:p>
          <a:p>
            <a:pPr algn="ctr">
              <a:lnSpc>
                <a:spcPct val="150000"/>
              </a:lnSpc>
            </a:pPr>
            <a:r>
              <a:rPr lang="en-US" altLang="zh-CN" sz="1600" b="1" dirty="0" err="1">
                <a:solidFill>
                  <a:schemeClr val="bg1"/>
                </a:solidFill>
                <a:latin typeface="微软雅黑 Light" pitchFamily="34" charset="-122"/>
                <a:ea typeface="微软雅黑 Light" pitchFamily="34" charset="-122"/>
              </a:rPr>
              <a:t>HBuilddr</a:t>
            </a:r>
            <a:endParaRPr lang="en-US" altLang="zh-CN" sz="1600" b="1" dirty="0">
              <a:solidFill>
                <a:schemeClr val="bg1"/>
              </a:solidFill>
              <a:latin typeface="微软雅黑 Light" pitchFamily="34" charset="-122"/>
              <a:ea typeface="微软雅黑 Light" pitchFamily="34" charset="-122"/>
            </a:endParaRPr>
          </a:p>
        </p:txBody>
      </p:sp>
      <p:cxnSp>
        <p:nvCxnSpPr>
          <p:cNvPr id="21" name="直接箭头连接符 20">
            <a:extLst>
              <a:ext uri="{FF2B5EF4-FFF2-40B4-BE49-F238E27FC236}">
                <a16:creationId xmlns:a16="http://schemas.microsoft.com/office/drawing/2014/main" id="{AD3F856A-ECF9-4907-B1B4-9909C30A416A}"/>
              </a:ext>
            </a:extLst>
          </p:cNvPr>
          <p:cNvCxnSpPr>
            <a:cxnSpLocks noChangeShapeType="1"/>
          </p:cNvCxnSpPr>
          <p:nvPr/>
        </p:nvCxnSpPr>
        <p:spPr bwMode="auto">
          <a:xfrm>
            <a:off x="8467426"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22" name="环形箭头 62">
            <a:extLst>
              <a:ext uri="{FF2B5EF4-FFF2-40B4-BE49-F238E27FC236}">
                <a16:creationId xmlns:a16="http://schemas.microsoft.com/office/drawing/2014/main" id="{DBF820DE-BB64-46FB-9B04-59BA3D6A4EAD}"/>
              </a:ext>
            </a:extLst>
          </p:cNvPr>
          <p:cNvSpPr/>
          <p:nvPr/>
        </p:nvSpPr>
        <p:spPr>
          <a:xfrm flipH="1">
            <a:off x="7689450"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建模工具</a:t>
            </a:r>
          </a:p>
        </p:txBody>
      </p:sp>
      <p:sp>
        <p:nvSpPr>
          <p:cNvPr id="23" name="TextBox 1">
            <a:extLst>
              <a:ext uri="{FF2B5EF4-FFF2-40B4-BE49-F238E27FC236}">
                <a16:creationId xmlns:a16="http://schemas.microsoft.com/office/drawing/2014/main" id="{E01E284B-D7B2-49CB-A2C1-C45A202B6059}"/>
              </a:ext>
            </a:extLst>
          </p:cNvPr>
          <p:cNvSpPr txBox="1"/>
          <p:nvPr/>
        </p:nvSpPr>
        <p:spPr>
          <a:xfrm>
            <a:off x="7338911" y="4524034"/>
            <a:ext cx="2297807" cy="372019"/>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Rational Rose</a:t>
            </a:r>
          </a:p>
        </p:txBody>
      </p:sp>
      <p:cxnSp>
        <p:nvCxnSpPr>
          <p:cNvPr id="24" name="直接箭头连接符 23">
            <a:extLst>
              <a:ext uri="{FF2B5EF4-FFF2-40B4-BE49-F238E27FC236}">
                <a16:creationId xmlns:a16="http://schemas.microsoft.com/office/drawing/2014/main" id="{77A93CE6-F377-4525-972A-1EB12E6628B1}"/>
              </a:ext>
            </a:extLst>
          </p:cNvPr>
          <p:cNvCxnSpPr>
            <a:cxnSpLocks noChangeShapeType="1"/>
          </p:cNvCxnSpPr>
          <p:nvPr/>
        </p:nvCxnSpPr>
        <p:spPr bwMode="auto">
          <a:xfrm>
            <a:off x="10117911" y="3551601"/>
            <a:ext cx="2" cy="912039"/>
          </a:xfrm>
          <a:prstGeom prst="straightConnector1">
            <a:avLst/>
          </a:prstGeom>
          <a:noFill/>
          <a:ln w="19050" algn="ctr">
            <a:solidFill>
              <a:schemeClr val="bg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25" name="环形箭头 62">
            <a:extLst>
              <a:ext uri="{FF2B5EF4-FFF2-40B4-BE49-F238E27FC236}">
                <a16:creationId xmlns:a16="http://schemas.microsoft.com/office/drawing/2014/main" id="{C5D58E3C-C6B5-4A73-870E-9DB24BFC2AB3}"/>
              </a:ext>
            </a:extLst>
          </p:cNvPr>
          <p:cNvSpPr/>
          <p:nvPr/>
        </p:nvSpPr>
        <p:spPr>
          <a:xfrm flipH="1">
            <a:off x="9339935" y="2105155"/>
            <a:ext cx="1555953" cy="1554022"/>
          </a:xfrm>
          <a:prstGeom prst="circularArrow">
            <a:avLst>
              <a:gd name="adj1" fmla="val 12500"/>
              <a:gd name="adj2" fmla="val 1142319"/>
              <a:gd name="adj3" fmla="val 20457681"/>
              <a:gd name="adj4" fmla="val 2875315"/>
              <a:gd name="adj5" fmla="val 12500"/>
            </a:avLst>
          </a:prstGeom>
          <a:noFill/>
          <a:ln w="12700">
            <a:solidFill>
              <a:schemeClr val="bg1"/>
            </a:solidFill>
            <a:miter lim="800000"/>
            <a:headEnd/>
            <a:tailEnd/>
          </a:ln>
          <a:effectLst/>
        </p:spPr>
        <p:txBody>
          <a:bodyPr wrap="none" lIns="68580" tIns="34290" rIns="68580" bIns="34290" anchor="ctr"/>
          <a:lstStyle>
            <a:defPPr>
              <a:defRPr lang="zh-CN"/>
            </a:defPPr>
            <a:lvl1pPr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1pPr>
            <a:lvl2pPr marL="342900" indent="1143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2pPr>
            <a:lvl3pPr marL="685800" indent="2286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3pPr>
            <a:lvl4pPr marL="1028700" indent="3429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4pPr>
            <a:lvl5pPr marL="1371600" indent="457200" algn="l" defTabSz="685800" rtl="0" fontAlgn="base">
              <a:spcBef>
                <a:spcPct val="0"/>
              </a:spcBef>
              <a:spcAft>
                <a:spcPct val="0"/>
              </a:spcAft>
              <a:defRPr sz="1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defRPr/>
            </a:pPr>
            <a:r>
              <a:rPr lang="zh-CN" altLang="en-US" sz="1600" b="1" dirty="0">
                <a:solidFill>
                  <a:schemeClr val="bg1"/>
                </a:solidFill>
                <a:latin typeface="方正粗倩简体" panose="03000509000000000000" pitchFamily="65" charset="-122"/>
                <a:ea typeface="方正粗倩简体" panose="03000509000000000000" pitchFamily="65" charset="-122"/>
                <a:cs typeface="+mn-ea"/>
                <a:sym typeface="+mn-lt"/>
              </a:rPr>
              <a:t>配置管理</a:t>
            </a:r>
          </a:p>
        </p:txBody>
      </p:sp>
      <p:sp>
        <p:nvSpPr>
          <p:cNvPr id="26" name="TextBox 1">
            <a:extLst>
              <a:ext uri="{FF2B5EF4-FFF2-40B4-BE49-F238E27FC236}">
                <a16:creationId xmlns:a16="http://schemas.microsoft.com/office/drawing/2014/main" id="{520F1D23-C0D8-42C5-9308-4207221AE106}"/>
              </a:ext>
            </a:extLst>
          </p:cNvPr>
          <p:cNvSpPr txBox="1"/>
          <p:nvPr/>
        </p:nvSpPr>
        <p:spPr>
          <a:xfrm>
            <a:off x="8989396" y="4524034"/>
            <a:ext cx="2297807" cy="741351"/>
          </a:xfrm>
          <a:prstGeom prst="rect">
            <a:avLst/>
          </a:prstGeom>
          <a:noFill/>
        </p:spPr>
        <p:txBody>
          <a:bodyPr wrap="square" lIns="0" tIns="0" rIns="0" bIns="45714" rtlCol="0">
            <a:spAutoFit/>
          </a:bodyPr>
          <a:lstStyle/>
          <a:p>
            <a:pPr algn="ctr">
              <a:lnSpc>
                <a:spcPct val="150000"/>
              </a:lnSpc>
            </a:pPr>
            <a:r>
              <a:rPr lang="en-US" altLang="zh-CN" sz="1600" b="1" dirty="0">
                <a:solidFill>
                  <a:schemeClr val="bg1"/>
                </a:solidFill>
                <a:latin typeface="微软雅黑 Light" pitchFamily="34" charset="-122"/>
                <a:ea typeface="微软雅黑 Light" pitchFamily="34" charset="-122"/>
              </a:rPr>
              <a:t>GitHub</a:t>
            </a:r>
          </a:p>
          <a:p>
            <a:pPr algn="ctr">
              <a:lnSpc>
                <a:spcPct val="150000"/>
              </a:lnSpc>
            </a:pPr>
            <a:r>
              <a:rPr lang="en-US" altLang="zh-CN" sz="1600" b="1" dirty="0">
                <a:solidFill>
                  <a:schemeClr val="bg1"/>
                </a:solidFill>
                <a:latin typeface="微软雅黑 Light" pitchFamily="34" charset="-122"/>
                <a:ea typeface="微软雅黑 Light" pitchFamily="34" charset="-122"/>
              </a:rPr>
              <a:t>Desktop</a:t>
            </a:r>
          </a:p>
        </p:txBody>
      </p:sp>
    </p:spTree>
    <p:extLst>
      <p:ext uri="{BB962C8B-B14F-4D97-AF65-F5344CB8AC3E}">
        <p14:creationId xmlns:p14="http://schemas.microsoft.com/office/powerpoint/2010/main" val="43605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par>
                          <p:cTn id="22" fill="hold">
                            <p:stCondLst>
                              <p:cond delay="500"/>
                            </p:stCondLst>
                            <p:childTnLst>
                              <p:par>
                                <p:cTn id="23" presetID="2" presetClass="entr" presetSubtype="4"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fill="hold"/>
                                        <p:tgtEl>
                                          <p:spTgt spid="17"/>
                                        </p:tgtEl>
                                        <p:attrNameLst>
                                          <p:attrName>ppt_x</p:attrName>
                                        </p:attrNameLst>
                                      </p:cBhvr>
                                      <p:tavLst>
                                        <p:tav tm="0">
                                          <p:val>
                                            <p:strVal val="#ppt_x"/>
                                          </p:val>
                                        </p:tav>
                                        <p:tav tm="100000">
                                          <p:val>
                                            <p:strVal val="#ppt_x"/>
                                          </p:val>
                                        </p:tav>
                                      </p:tavLst>
                                    </p:anim>
                                    <p:anim calcmode="lin" valueType="num">
                                      <p:cBhvr additive="base">
                                        <p:cTn id="39" dur="500" fill="hold"/>
                                        <p:tgtEl>
                                          <p:spTgt spid="17"/>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ppt_x"/>
                                          </p:val>
                                        </p:tav>
                                        <p:tav tm="100000">
                                          <p:val>
                                            <p:strVal val="#ppt_x"/>
                                          </p:val>
                                        </p:tav>
                                      </p:tavLst>
                                    </p:anim>
                                    <p:anim calcmode="lin" valueType="num">
                                      <p:cBhvr additive="base">
                                        <p:cTn id="43" dur="500" fill="hold"/>
                                        <p:tgtEl>
                                          <p:spTgt spid="1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ppt_x"/>
                                          </p:val>
                                        </p:tav>
                                        <p:tav tm="100000">
                                          <p:val>
                                            <p:strVal val="#ppt_x"/>
                                          </p:val>
                                        </p:tav>
                                      </p:tavLst>
                                    </p:anim>
                                    <p:anim calcmode="lin" valueType="num">
                                      <p:cBhvr additive="base">
                                        <p:cTn id="47" dur="500" fill="hold"/>
                                        <p:tgtEl>
                                          <p:spTgt spid="16"/>
                                        </p:tgtEl>
                                        <p:attrNameLst>
                                          <p:attrName>ppt_y</p:attrName>
                                        </p:attrNameLst>
                                      </p:cBhvr>
                                      <p:tavLst>
                                        <p:tav tm="0">
                                          <p:val>
                                            <p:strVal val="1+#ppt_h/2"/>
                                          </p:val>
                                        </p:tav>
                                        <p:tav tm="100000">
                                          <p:val>
                                            <p:strVal val="#ppt_y"/>
                                          </p:val>
                                        </p:tav>
                                      </p:tavLst>
                                    </p:anim>
                                  </p:childTnLst>
                                </p:cTn>
                              </p:par>
                            </p:childTnLst>
                          </p:cTn>
                        </p:par>
                        <p:par>
                          <p:cTn id="48" fill="hold">
                            <p:stCondLst>
                              <p:cond delay="1500"/>
                            </p:stCondLst>
                            <p:childTnLst>
                              <p:par>
                                <p:cTn id="49" presetID="2" presetClass="entr" presetSubtype="4"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additive="base">
                                        <p:cTn id="59" dur="500" fill="hold"/>
                                        <p:tgtEl>
                                          <p:spTgt spid="20"/>
                                        </p:tgtEl>
                                        <p:attrNameLst>
                                          <p:attrName>ppt_x</p:attrName>
                                        </p:attrNameLst>
                                      </p:cBhvr>
                                      <p:tavLst>
                                        <p:tav tm="0">
                                          <p:val>
                                            <p:strVal val="#ppt_x"/>
                                          </p:val>
                                        </p:tav>
                                        <p:tav tm="100000">
                                          <p:val>
                                            <p:strVal val="#ppt_x"/>
                                          </p:val>
                                        </p:tav>
                                      </p:tavLst>
                                    </p:anim>
                                    <p:anim calcmode="lin" valueType="num">
                                      <p:cBhvr additive="base">
                                        <p:cTn id="60" dur="500" fill="hold"/>
                                        <p:tgtEl>
                                          <p:spTgt spid="20"/>
                                        </p:tgtEl>
                                        <p:attrNameLst>
                                          <p:attrName>ppt_y</p:attrName>
                                        </p:attrNameLst>
                                      </p:cBhvr>
                                      <p:tavLst>
                                        <p:tav tm="0">
                                          <p:val>
                                            <p:strVal val="1+#ppt_h/2"/>
                                          </p:val>
                                        </p:tav>
                                        <p:tav tm="100000">
                                          <p:val>
                                            <p:strVal val="#ppt_y"/>
                                          </p:val>
                                        </p:tav>
                                      </p:tavLst>
                                    </p:anim>
                                  </p:childTnLst>
                                </p:cTn>
                              </p:par>
                            </p:childTnLst>
                          </p:cTn>
                        </p:par>
                        <p:par>
                          <p:cTn id="61" fill="hold">
                            <p:stCondLst>
                              <p:cond delay="2000"/>
                            </p:stCondLst>
                            <p:childTnLst>
                              <p:par>
                                <p:cTn id="62" presetID="2" presetClass="entr" presetSubtype="4"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ppt_x"/>
                                          </p:val>
                                        </p:tav>
                                        <p:tav tm="100000">
                                          <p:val>
                                            <p:strVal val="#ppt_x"/>
                                          </p:val>
                                        </p:tav>
                                      </p:tavLst>
                                    </p:anim>
                                    <p:anim calcmode="lin" valueType="num">
                                      <p:cBhvr additive="base">
                                        <p:cTn id="65" dur="500" fill="hold"/>
                                        <p:tgtEl>
                                          <p:spTgt spid="23"/>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 calcmode="lin" valueType="num">
                                      <p:cBhvr additive="base">
                                        <p:cTn id="68" dur="500" fill="hold"/>
                                        <p:tgtEl>
                                          <p:spTgt spid="21"/>
                                        </p:tgtEl>
                                        <p:attrNameLst>
                                          <p:attrName>ppt_x</p:attrName>
                                        </p:attrNameLst>
                                      </p:cBhvr>
                                      <p:tavLst>
                                        <p:tav tm="0">
                                          <p:val>
                                            <p:strVal val="#ppt_x"/>
                                          </p:val>
                                        </p:tav>
                                        <p:tav tm="100000">
                                          <p:val>
                                            <p:strVal val="#ppt_x"/>
                                          </p:val>
                                        </p:tav>
                                      </p:tavLst>
                                    </p:anim>
                                    <p:anim calcmode="lin" valueType="num">
                                      <p:cBhvr additive="base">
                                        <p:cTn id="69" dur="500" fill="hold"/>
                                        <p:tgtEl>
                                          <p:spTgt spid="21"/>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additive="base">
                                        <p:cTn id="72" dur="500" fill="hold"/>
                                        <p:tgtEl>
                                          <p:spTgt spid="22"/>
                                        </p:tgtEl>
                                        <p:attrNameLst>
                                          <p:attrName>ppt_x</p:attrName>
                                        </p:attrNameLst>
                                      </p:cBhvr>
                                      <p:tavLst>
                                        <p:tav tm="0">
                                          <p:val>
                                            <p:strVal val="#ppt_x"/>
                                          </p:val>
                                        </p:tav>
                                        <p:tav tm="100000">
                                          <p:val>
                                            <p:strVal val="#ppt_x"/>
                                          </p:val>
                                        </p:tav>
                                      </p:tavLst>
                                    </p:anim>
                                    <p:anim calcmode="lin" valueType="num">
                                      <p:cBhvr additive="base">
                                        <p:cTn id="73" dur="500" fill="hold"/>
                                        <p:tgtEl>
                                          <p:spTgt spid="22"/>
                                        </p:tgtEl>
                                        <p:attrNameLst>
                                          <p:attrName>ppt_y</p:attrName>
                                        </p:attrNameLst>
                                      </p:cBhvr>
                                      <p:tavLst>
                                        <p:tav tm="0">
                                          <p:val>
                                            <p:strVal val="1+#ppt_h/2"/>
                                          </p:val>
                                        </p:tav>
                                        <p:tav tm="100000">
                                          <p:val>
                                            <p:strVal val="#ppt_y"/>
                                          </p:val>
                                        </p:tav>
                                      </p:tavLst>
                                    </p:anim>
                                  </p:childTnLst>
                                </p:cTn>
                              </p:par>
                            </p:childTnLst>
                          </p:cTn>
                        </p:par>
                        <p:par>
                          <p:cTn id="74" fill="hold">
                            <p:stCondLst>
                              <p:cond delay="2500"/>
                            </p:stCondLst>
                            <p:childTnLst>
                              <p:par>
                                <p:cTn id="75" presetID="2" presetClass="entr" presetSubtype="4" fill="hold" grpId="0" nodeType="after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additive="base">
                                        <p:cTn id="77" dur="500" fill="hold"/>
                                        <p:tgtEl>
                                          <p:spTgt spid="26"/>
                                        </p:tgtEl>
                                        <p:attrNameLst>
                                          <p:attrName>ppt_x</p:attrName>
                                        </p:attrNameLst>
                                      </p:cBhvr>
                                      <p:tavLst>
                                        <p:tav tm="0">
                                          <p:val>
                                            <p:strVal val="#ppt_x"/>
                                          </p:val>
                                        </p:tav>
                                        <p:tav tm="100000">
                                          <p:val>
                                            <p:strVal val="#ppt_x"/>
                                          </p:val>
                                        </p:tav>
                                      </p:tavLst>
                                    </p:anim>
                                    <p:anim calcmode="lin" valueType="num">
                                      <p:cBhvr additive="base">
                                        <p:cTn id="78" dur="500" fill="hold"/>
                                        <p:tgtEl>
                                          <p:spTgt spid="26"/>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ppt_x"/>
                                          </p:val>
                                        </p:tav>
                                        <p:tav tm="100000">
                                          <p:val>
                                            <p:strVal val="#ppt_x"/>
                                          </p:val>
                                        </p:tav>
                                      </p:tavLst>
                                    </p:anim>
                                    <p:anim calcmode="lin" valueType="num">
                                      <p:cBhvr additive="base">
                                        <p:cTn id="82" dur="500" fill="hold"/>
                                        <p:tgtEl>
                                          <p:spTgt spid="24"/>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500" fill="hold"/>
                                        <p:tgtEl>
                                          <p:spTgt spid="25"/>
                                        </p:tgtEl>
                                        <p:attrNameLst>
                                          <p:attrName>ppt_x</p:attrName>
                                        </p:attrNameLst>
                                      </p:cBhvr>
                                      <p:tavLst>
                                        <p:tav tm="0">
                                          <p:val>
                                            <p:strVal val="#ppt_x"/>
                                          </p:val>
                                        </p:tav>
                                        <p:tav tm="100000">
                                          <p:val>
                                            <p:strVal val="#ppt_x"/>
                                          </p:val>
                                        </p:tav>
                                      </p:tavLst>
                                    </p:anim>
                                    <p:anim calcmode="lin" valueType="num">
                                      <p:cBhvr additive="base">
                                        <p:cTn id="8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p:bldP spid="13" grpId="0" animBg="1"/>
      <p:bldP spid="14" grpId="0"/>
      <p:bldP spid="16" grpId="0" animBg="1"/>
      <p:bldP spid="17" grpId="0"/>
      <p:bldP spid="19" grpId="0" animBg="1"/>
      <p:bldP spid="20" grpId="0"/>
      <p:bldP spid="22" grpId="0" animBg="1"/>
      <p:bldP spid="23" grpId="0"/>
      <p:bldP spid="25" grpId="0" animBg="1"/>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8247" y="551330"/>
            <a:ext cx="3375212" cy="3375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latin typeface="楷体" panose="02010609060101010101" pitchFamily="49" charset="-122"/>
                <a:ea typeface="楷体" panose="02010609060101010101" pitchFamily="49" charset="-122"/>
              </a:rPr>
              <a:t>3</a:t>
            </a:r>
            <a:endParaRPr lang="zh-CN" altLang="en-US" sz="11500" dirty="0">
              <a:latin typeface="楷体" panose="02010609060101010101" pitchFamily="49" charset="-122"/>
              <a:ea typeface="楷体" panose="02010609060101010101" pitchFamily="49" charset="-122"/>
            </a:endParaRPr>
          </a:p>
        </p:txBody>
      </p:sp>
      <p:sp>
        <p:nvSpPr>
          <p:cNvPr id="8" name="弦形 7"/>
          <p:cNvSpPr/>
          <p:nvPr/>
        </p:nvSpPr>
        <p:spPr>
          <a:xfrm rot="17100000">
            <a:off x="4106459" y="529542"/>
            <a:ext cx="3418786" cy="3418786"/>
          </a:xfrm>
          <a:prstGeom prst="chord">
            <a:avLst>
              <a:gd name="adj1" fmla="val 8532355"/>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517784" y="1240376"/>
            <a:ext cx="3529064" cy="3092130"/>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887703" y="4615588"/>
            <a:ext cx="4416594" cy="1107996"/>
          </a:xfrm>
          <a:prstGeom prst="rect">
            <a:avLst/>
          </a:prstGeom>
          <a:noFill/>
        </p:spPr>
        <p:txBody>
          <a:bodyPr wrap="none" rtlCol="0">
            <a:spAutoFit/>
          </a:bodyPr>
          <a:lstStyle/>
          <a:p>
            <a:r>
              <a:rPr lang="zh-CN" altLang="en-US" sz="6600" dirty="0">
                <a:solidFill>
                  <a:schemeClr val="bg1"/>
                </a:solidFill>
                <a:latin typeface="楷体" panose="02010609060101010101" pitchFamily="49" charset="-122"/>
                <a:ea typeface="楷体" panose="02010609060101010101" pitchFamily="49" charset="-122"/>
              </a:rPr>
              <a:t>项目子计划</a:t>
            </a:r>
          </a:p>
        </p:txBody>
      </p:sp>
    </p:spTree>
    <p:extLst>
      <p:ext uri="{BB962C8B-B14F-4D97-AF65-F5344CB8AC3E}">
        <p14:creationId xmlns:p14="http://schemas.microsoft.com/office/powerpoint/2010/main" val="326154249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4514" y="1818180"/>
            <a:ext cx="738664" cy="3323987"/>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时间管理子计划</a:t>
            </a:r>
          </a:p>
        </p:txBody>
      </p:sp>
      <p:pic>
        <p:nvPicPr>
          <p:cNvPr id="5" name="图片 4">
            <a:extLst>
              <a:ext uri="{FF2B5EF4-FFF2-40B4-BE49-F238E27FC236}">
                <a16:creationId xmlns:a16="http://schemas.microsoft.com/office/drawing/2014/main" id="{B59507E4-3741-4817-959B-1C4DC824A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240" y="0"/>
            <a:ext cx="11287759" cy="6858000"/>
          </a:xfrm>
          <a:prstGeom prst="rect">
            <a:avLst/>
          </a:prstGeom>
        </p:spPr>
      </p:pic>
      <p:pic>
        <p:nvPicPr>
          <p:cNvPr id="9" name="图片 8">
            <a:extLst>
              <a:ext uri="{FF2B5EF4-FFF2-40B4-BE49-F238E27FC236}">
                <a16:creationId xmlns:a16="http://schemas.microsoft.com/office/drawing/2014/main" id="{10AE14A7-498B-4A74-B132-06C1B34AD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3512" y="650240"/>
            <a:ext cx="10294797" cy="5079047"/>
          </a:xfrm>
          <a:prstGeom prst="rect">
            <a:avLst/>
          </a:prstGeom>
        </p:spPr>
      </p:pic>
    </p:spTree>
    <p:extLst>
      <p:ext uri="{BB962C8B-B14F-4D97-AF65-F5344CB8AC3E}">
        <p14:creationId xmlns:p14="http://schemas.microsoft.com/office/powerpoint/2010/main" val="37841836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2" presetClass="entr" presetSubtype="4"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5"/>
                    </p:tgtEl>
                  </p:cond>
                </p:stCondLst>
                <p:endSync evt="end" delay="0">
                  <p:rtn val="all"/>
                </p:endSync>
                <p:childTnLst>
                  <p:par>
                    <p:cTn id="25" fill="hold">
                      <p:stCondLst>
                        <p:cond delay="0"/>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nextCondLst>
                <p:cond evt="onClick" delay="0">
                  <p:tgtEl>
                    <p:spTgt spid="5"/>
                  </p:tgtEl>
                </p:cond>
              </p:nextCondLst>
            </p:seq>
            <p:seq concurrent="1" nextAc="seek">
              <p:cTn id="30" restart="whenNotActive" fill="hold" evtFilter="cancelBubble" nodeType="interactiveSeq">
                <p:stCondLst>
                  <p:cond evt="onClick" delay="0">
                    <p:tgtEl>
                      <p:spTgt spid="9"/>
                    </p:tgtEl>
                  </p:cond>
                </p:stCondLst>
                <p:endSync evt="end" delay="0">
                  <p:rtn val="all"/>
                </p:endSync>
                <p:childTnLst>
                  <p:par>
                    <p:cTn id="31" fill="hold">
                      <p:stCondLst>
                        <p:cond delay="0"/>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9"/>
                                        </p:tgtEl>
                                      </p:cBhvr>
                                    </p:animEffect>
                                    <p:set>
                                      <p:cBhvr>
                                        <p:cTn id="35"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4514" y="1818180"/>
            <a:ext cx="738664" cy="3323987"/>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时间管理子计划</a:t>
            </a:r>
          </a:p>
        </p:txBody>
      </p:sp>
      <p:pic>
        <p:nvPicPr>
          <p:cNvPr id="2" name="图片 1">
            <a:extLst>
              <a:ext uri="{FF2B5EF4-FFF2-40B4-BE49-F238E27FC236}">
                <a16:creationId xmlns:a16="http://schemas.microsoft.com/office/drawing/2014/main" id="{2A843A4E-763C-4794-B6AA-6F748D0B8574}"/>
              </a:ext>
            </a:extLst>
          </p:cNvPr>
          <p:cNvPicPr>
            <a:picLocks noChangeAspect="1"/>
          </p:cNvPicPr>
          <p:nvPr/>
        </p:nvPicPr>
        <p:blipFill>
          <a:blip r:embed="rId2"/>
          <a:stretch>
            <a:fillRect/>
          </a:stretch>
        </p:blipFill>
        <p:spPr>
          <a:xfrm>
            <a:off x="934814" y="538480"/>
            <a:ext cx="11257185" cy="5728571"/>
          </a:xfrm>
          <a:prstGeom prst="rect">
            <a:avLst/>
          </a:prstGeom>
        </p:spPr>
      </p:pic>
    </p:spTree>
    <p:extLst>
      <p:ext uri="{BB962C8B-B14F-4D97-AF65-F5344CB8AC3E}">
        <p14:creationId xmlns:p14="http://schemas.microsoft.com/office/powerpoint/2010/main" val="121782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4514" y="1818180"/>
            <a:ext cx="738664" cy="3323987"/>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时间管理子计划</a:t>
            </a:r>
          </a:p>
        </p:txBody>
      </p:sp>
      <p:pic>
        <p:nvPicPr>
          <p:cNvPr id="3" name="图片 2">
            <a:extLst>
              <a:ext uri="{FF2B5EF4-FFF2-40B4-BE49-F238E27FC236}">
                <a16:creationId xmlns:a16="http://schemas.microsoft.com/office/drawing/2014/main" id="{A05A02AD-92CA-403A-92AA-4718FB082C51}"/>
              </a:ext>
            </a:extLst>
          </p:cNvPr>
          <p:cNvPicPr>
            <a:picLocks noChangeAspect="1"/>
          </p:cNvPicPr>
          <p:nvPr/>
        </p:nvPicPr>
        <p:blipFill>
          <a:blip r:embed="rId2"/>
          <a:stretch>
            <a:fillRect/>
          </a:stretch>
        </p:blipFill>
        <p:spPr>
          <a:xfrm>
            <a:off x="1507090" y="1818180"/>
            <a:ext cx="10189208" cy="3421801"/>
          </a:xfrm>
          <a:prstGeom prst="rect">
            <a:avLst/>
          </a:prstGeom>
        </p:spPr>
      </p:pic>
    </p:spTree>
    <p:extLst>
      <p:ext uri="{BB962C8B-B14F-4D97-AF65-F5344CB8AC3E}">
        <p14:creationId xmlns:p14="http://schemas.microsoft.com/office/powerpoint/2010/main" val="1812793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质量管理计划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693866"/>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版本控制：</a:t>
            </a:r>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400" dirty="0">
                <a:solidFill>
                  <a:schemeClr val="bg1"/>
                </a:solidFill>
                <a:latin typeface="楷体" panose="02010609060101010101" pitchFamily="49" charset="-122"/>
                <a:ea typeface="楷体" panose="02010609060101010101" pitchFamily="49" charset="-122"/>
              </a:rPr>
              <a:t>本项目指定文档管理员刘乐威同学有且只有他能更新需求。每次更新文档之后要确保版本号更新，每个需求文档的发布版本应当包含修订历史，修改日期，谁做的修改以及每个修改的原因，如下图所示：</a:t>
            </a:r>
            <a:endParaRPr lang="en-US" altLang="zh-CN" sz="2400" dirty="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endParaRPr lang="en-US" altLang="zh-CN" sz="2400" dirty="0">
              <a:solidFill>
                <a:schemeClr val="bg1"/>
              </a:solidFill>
              <a:latin typeface="楷体" panose="02010609060101010101" pitchFamily="49" charset="-122"/>
              <a:ea typeface="楷体" panose="02010609060101010101" pitchFamily="49" charset="-122"/>
            </a:endParaRPr>
          </a:p>
          <a:p>
            <a:endParaRPr lang="zh-CN" altLang="en-US" sz="2400" dirty="0">
              <a:solidFill>
                <a:schemeClr val="bg1"/>
              </a:solidFill>
              <a:latin typeface="楷体" panose="02010609060101010101" pitchFamily="49" charset="-122"/>
              <a:ea typeface="楷体" panose="02010609060101010101" pitchFamily="49" charset="-122"/>
            </a:endParaRPr>
          </a:p>
          <a:p>
            <a:r>
              <a:rPr lang="zh-CN" altLang="en-US" sz="2400" dirty="0">
                <a:solidFill>
                  <a:schemeClr val="bg1"/>
                </a:solidFill>
                <a:latin typeface="楷体" panose="02010609060101010101" pitchFamily="49" charset="-122"/>
                <a:ea typeface="楷体" panose="02010609060101010101" pitchFamily="49" charset="-122"/>
              </a:rPr>
              <a:t> </a:t>
            </a:r>
            <a:endParaRPr lang="en-US" altLang="zh-CN" sz="2400" dirty="0">
              <a:solidFill>
                <a:schemeClr val="bg1"/>
              </a:solidFill>
              <a:latin typeface="楷体" panose="02010609060101010101" pitchFamily="49" charset="-122"/>
              <a:ea typeface="楷体" panose="02010609060101010101" pitchFamily="49" charset="-122"/>
            </a:endParaRPr>
          </a:p>
          <a:p>
            <a:endParaRPr lang="zh-CN" altLang="en-US" sz="2400" dirty="0">
              <a:solidFill>
                <a:schemeClr val="bg1"/>
              </a:solidFill>
              <a:latin typeface="楷体" panose="02010609060101010101" pitchFamily="49" charset="-122"/>
              <a:ea typeface="楷体" panose="02010609060101010101" pitchFamily="49" charset="-122"/>
            </a:endParaRPr>
          </a:p>
          <a:p>
            <a:r>
              <a:rPr lang="zh-CN" altLang="en-US" sz="2400" dirty="0">
                <a:solidFill>
                  <a:schemeClr val="bg1"/>
                </a:solidFill>
                <a:latin typeface="楷体" panose="02010609060101010101" pitchFamily="49" charset="-122"/>
                <a:ea typeface="楷体" panose="02010609060101010101" pitchFamily="49" charset="-122"/>
              </a:rPr>
              <a:t>如果版本小幅修订比如</a:t>
            </a:r>
            <a:r>
              <a:rPr lang="zh-CN" altLang="en-US" sz="2400" dirty="0">
                <a:solidFill>
                  <a:srgbClr val="FF0000"/>
                </a:solidFill>
                <a:latin typeface="楷体" panose="02010609060101010101" pitchFamily="49" charset="-122"/>
                <a:ea typeface="楷体" panose="02010609060101010101" pitchFamily="49" charset="-122"/>
              </a:rPr>
              <a:t>个人修改</a:t>
            </a:r>
            <a:r>
              <a:rPr lang="zh-CN" altLang="en-US" sz="2400" dirty="0">
                <a:solidFill>
                  <a:schemeClr val="bg1"/>
                </a:solidFill>
                <a:latin typeface="楷体" panose="02010609060101010101" pitchFamily="49" charset="-122"/>
                <a:ea typeface="楷体" panose="02010609060101010101" pitchFamily="49" charset="-122"/>
              </a:rPr>
              <a:t>，则修改版本号第三位，如果版本更大变更比如</a:t>
            </a:r>
            <a:r>
              <a:rPr lang="zh-CN" altLang="en-US" sz="2400" dirty="0">
                <a:solidFill>
                  <a:srgbClr val="FF0000"/>
                </a:solidFill>
                <a:latin typeface="楷体" panose="02010609060101010101" pitchFamily="49" charset="-122"/>
                <a:ea typeface="楷体" panose="02010609060101010101" pitchFamily="49" charset="-122"/>
              </a:rPr>
              <a:t>通过组内审核</a:t>
            </a:r>
            <a:r>
              <a:rPr lang="zh-CN" altLang="en-US" sz="2400" dirty="0">
                <a:solidFill>
                  <a:schemeClr val="bg1"/>
                </a:solidFill>
                <a:latin typeface="楷体" panose="02010609060101010101" pitchFamily="49" charset="-122"/>
                <a:ea typeface="楷体" panose="02010609060101010101" pitchFamily="49" charset="-122"/>
              </a:rPr>
              <a:t>，则修改版本号第二位。当文档</a:t>
            </a:r>
            <a:r>
              <a:rPr lang="zh-CN" altLang="en-US" sz="2400" dirty="0">
                <a:solidFill>
                  <a:srgbClr val="FF0000"/>
                </a:solidFill>
                <a:latin typeface="楷体" panose="02010609060101010101" pitchFamily="49" charset="-122"/>
                <a:ea typeface="楷体" panose="02010609060101010101" pitchFamily="49" charset="-122"/>
              </a:rPr>
              <a:t>通过课程评审形成基线文档</a:t>
            </a:r>
            <a:r>
              <a:rPr lang="zh-CN" altLang="en-US" sz="2400" dirty="0">
                <a:solidFill>
                  <a:schemeClr val="bg1"/>
                </a:solidFill>
                <a:latin typeface="楷体" panose="02010609060101010101" pitchFamily="49" charset="-122"/>
                <a:ea typeface="楷体" panose="02010609060101010101" pitchFamily="49" charset="-122"/>
              </a:rPr>
              <a:t>，则修改版本号第一位。</a:t>
            </a:r>
          </a:p>
          <a:p>
            <a:endParaRPr lang="zh-CN" altLang="en-US" sz="2400" dirty="0">
              <a:solidFill>
                <a:schemeClr val="bg1"/>
              </a:solidFill>
              <a:latin typeface="楷体" panose="02010609060101010101" pitchFamily="49" charset="-122"/>
              <a:ea typeface="楷体" panose="02010609060101010101" pitchFamily="49" charset="-122"/>
            </a:endParaRPr>
          </a:p>
        </p:txBody>
      </p:sp>
      <p:pic>
        <p:nvPicPr>
          <p:cNvPr id="28" name="图片 27" descr="C:\Users\feng\AppData\Local\Temp\WeChat Files\435570697553768496.png">
            <a:extLst>
              <a:ext uri="{FF2B5EF4-FFF2-40B4-BE49-F238E27FC236}">
                <a16:creationId xmlns:a16="http://schemas.microsoft.com/office/drawing/2014/main" id="{2D66CF00-2271-40A5-91A2-0B478D04DCD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08859" y="2663088"/>
            <a:ext cx="8273835" cy="2370772"/>
          </a:xfrm>
          <a:prstGeom prst="rect">
            <a:avLst/>
          </a:prstGeom>
          <a:noFill/>
          <a:ln>
            <a:noFill/>
          </a:ln>
        </p:spPr>
      </p:pic>
    </p:spTree>
    <p:extLst>
      <p:ext uri="{BB962C8B-B14F-4D97-AF65-F5344CB8AC3E}">
        <p14:creationId xmlns:p14="http://schemas.microsoft.com/office/powerpoint/2010/main" val="112611610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27"/>
                                        </p:tgtEl>
                                      </p:cBhvr>
                                    </p:animEffect>
                                    <p:set>
                                      <p:cBhvr>
                                        <p:cTn id="15" dur="1" fill="hold">
                                          <p:stCondLst>
                                            <p:cond delay="499"/>
                                          </p:stCondLst>
                                        </p:cTn>
                                        <p:tgtEl>
                                          <p:spTgt spid="27"/>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8"/>
                                        </p:tgtEl>
                                      </p:cBhvr>
                                    </p:animEffect>
                                    <p:set>
                                      <p:cBhvr>
                                        <p:cTn id="18"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沟通管理计划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249678" y="1294747"/>
            <a:ext cx="2438401" cy="4585871"/>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项目会议：</a:t>
            </a:r>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400" b="1" dirty="0">
                <a:solidFill>
                  <a:schemeClr val="bg1"/>
                </a:solidFill>
                <a:latin typeface="楷体" panose="02010609060101010101" pitchFamily="49" charset="-122"/>
                <a:ea typeface="楷体" panose="02010609060101010101" pitchFamily="49" charset="-122"/>
              </a:rPr>
              <a:t>项目组每周举行两次面对面例会。同时项目组成员可以通过</a:t>
            </a:r>
            <a:r>
              <a:rPr lang="en-US" altLang="zh-CN" sz="2400" b="1" dirty="0">
                <a:solidFill>
                  <a:schemeClr val="bg1"/>
                </a:solidFill>
                <a:latin typeface="楷体" panose="02010609060101010101" pitchFamily="49" charset="-122"/>
                <a:ea typeface="楷体" panose="02010609060101010101" pitchFamily="49" charset="-122"/>
              </a:rPr>
              <a:t>QQ</a:t>
            </a:r>
            <a:r>
              <a:rPr lang="zh-CN" altLang="en-US" sz="2400" b="1" dirty="0">
                <a:solidFill>
                  <a:schemeClr val="bg1"/>
                </a:solidFill>
                <a:latin typeface="楷体" panose="02010609060101010101" pitchFamily="49" charset="-122"/>
                <a:ea typeface="楷体" panose="02010609060101010101" pitchFamily="49" charset="-122"/>
              </a:rPr>
              <a:t>，微信，邮箱，电话保持联系。使用</a:t>
            </a:r>
            <a:r>
              <a:rPr lang="en-US" altLang="zh-CN" sz="2400" b="1" dirty="0">
                <a:solidFill>
                  <a:schemeClr val="bg1"/>
                </a:solidFill>
                <a:latin typeface="楷体" panose="02010609060101010101" pitchFamily="49" charset="-122"/>
                <a:ea typeface="楷体" panose="02010609060101010101" pitchFamily="49" charset="-122"/>
              </a:rPr>
              <a:t>git</a:t>
            </a:r>
            <a:r>
              <a:rPr lang="zh-CN" altLang="en-US" sz="2400" b="1" dirty="0">
                <a:solidFill>
                  <a:schemeClr val="bg1"/>
                </a:solidFill>
                <a:latin typeface="楷体" panose="02010609060101010101" pitchFamily="49" charset="-122"/>
                <a:ea typeface="楷体" panose="02010609060101010101" pitchFamily="49" charset="-122"/>
              </a:rPr>
              <a:t>对项目进行版本控制。开发者内部主要以会议的形式来进行沟通。</a:t>
            </a:r>
            <a:endParaRPr lang="en-US" altLang="zh-CN" sz="2400" b="1" dirty="0">
              <a:solidFill>
                <a:schemeClr val="bg1"/>
              </a:solidFill>
              <a:latin typeface="楷体" panose="02010609060101010101" pitchFamily="49" charset="-122"/>
              <a:ea typeface="楷体" panose="02010609060101010101" pitchFamily="49" charset="-122"/>
            </a:endParaRPr>
          </a:p>
        </p:txBody>
      </p:sp>
      <p:graphicFrame>
        <p:nvGraphicFramePr>
          <p:cNvPr id="3" name="表格 2">
            <a:extLst>
              <a:ext uri="{FF2B5EF4-FFF2-40B4-BE49-F238E27FC236}">
                <a16:creationId xmlns:a16="http://schemas.microsoft.com/office/drawing/2014/main" id="{923E513A-688E-41A4-960F-67B92F46AB61}"/>
              </a:ext>
            </a:extLst>
          </p:cNvPr>
          <p:cNvGraphicFramePr>
            <a:graphicFrameLocks noGrp="1"/>
          </p:cNvGraphicFramePr>
          <p:nvPr>
            <p:extLst>
              <p:ext uri="{D42A27DB-BD31-4B8C-83A1-F6EECF244321}">
                <p14:modId xmlns:p14="http://schemas.microsoft.com/office/powerpoint/2010/main" val="1621310712"/>
              </p:ext>
            </p:extLst>
          </p:nvPr>
        </p:nvGraphicFramePr>
        <p:xfrm>
          <a:off x="3796982" y="1032318"/>
          <a:ext cx="7145339" cy="5489041"/>
        </p:xfrm>
        <a:graphic>
          <a:graphicData uri="http://schemas.openxmlformats.org/drawingml/2006/table">
            <a:tbl>
              <a:tblPr firstRow="1" firstCol="1" bandRow="1">
                <a:tableStyleId>{5C22544A-7EE6-4342-B048-85BDC9FD1C3A}</a:tableStyleId>
              </a:tblPr>
              <a:tblGrid>
                <a:gridCol w="566330">
                  <a:extLst>
                    <a:ext uri="{9D8B030D-6E8A-4147-A177-3AD203B41FA5}">
                      <a16:colId xmlns:a16="http://schemas.microsoft.com/office/drawing/2014/main" val="2336540501"/>
                    </a:ext>
                  </a:extLst>
                </a:gridCol>
                <a:gridCol w="1134402">
                  <a:extLst>
                    <a:ext uri="{9D8B030D-6E8A-4147-A177-3AD203B41FA5}">
                      <a16:colId xmlns:a16="http://schemas.microsoft.com/office/drawing/2014/main" val="175130841"/>
                    </a:ext>
                  </a:extLst>
                </a:gridCol>
                <a:gridCol w="1419309">
                  <a:extLst>
                    <a:ext uri="{9D8B030D-6E8A-4147-A177-3AD203B41FA5}">
                      <a16:colId xmlns:a16="http://schemas.microsoft.com/office/drawing/2014/main" val="1580004086"/>
                    </a:ext>
                  </a:extLst>
                </a:gridCol>
                <a:gridCol w="852108">
                  <a:extLst>
                    <a:ext uri="{9D8B030D-6E8A-4147-A177-3AD203B41FA5}">
                      <a16:colId xmlns:a16="http://schemas.microsoft.com/office/drawing/2014/main" val="1164315291"/>
                    </a:ext>
                  </a:extLst>
                </a:gridCol>
                <a:gridCol w="862564">
                  <a:extLst>
                    <a:ext uri="{9D8B030D-6E8A-4147-A177-3AD203B41FA5}">
                      <a16:colId xmlns:a16="http://schemas.microsoft.com/office/drawing/2014/main" val="2932136301"/>
                    </a:ext>
                  </a:extLst>
                </a:gridCol>
                <a:gridCol w="1155313">
                  <a:extLst>
                    <a:ext uri="{9D8B030D-6E8A-4147-A177-3AD203B41FA5}">
                      <a16:colId xmlns:a16="http://schemas.microsoft.com/office/drawing/2014/main" val="2585669337"/>
                    </a:ext>
                  </a:extLst>
                </a:gridCol>
                <a:gridCol w="1155313">
                  <a:extLst>
                    <a:ext uri="{9D8B030D-6E8A-4147-A177-3AD203B41FA5}">
                      <a16:colId xmlns:a16="http://schemas.microsoft.com/office/drawing/2014/main" val="1477354032"/>
                    </a:ext>
                  </a:extLst>
                </a:gridCol>
              </a:tblGrid>
              <a:tr h="439123">
                <a:tc>
                  <a:txBody>
                    <a:bodyPr/>
                    <a:lstStyle/>
                    <a:p>
                      <a:pPr algn="just">
                        <a:spcAft>
                          <a:spcPts val="0"/>
                        </a:spcAft>
                      </a:pPr>
                      <a:r>
                        <a:rPr lang="zh-CN" sz="1400" kern="100">
                          <a:effectLst/>
                        </a:rPr>
                        <a:t>序号</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会议名称</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会议内容</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举行频度</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会议地点</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参与人员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主持人</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3614121031"/>
                  </a:ext>
                </a:extLst>
              </a:tr>
              <a:tr h="1097808">
                <a:tc>
                  <a:txBody>
                    <a:bodyPr/>
                    <a:lstStyle/>
                    <a:p>
                      <a:pPr algn="just">
                        <a:spcAft>
                          <a:spcPts val="0"/>
                        </a:spcAft>
                      </a:pPr>
                      <a:r>
                        <a:rPr lang="en-US" sz="1400" kern="100">
                          <a:effectLst/>
                        </a:rPr>
                        <a:t>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项目每周任务下达会</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项目例会，分析总结项目当前情况，下达本周的项目组成员的任务。</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每星期周四</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弘毅</a:t>
                      </a:r>
                      <a:r>
                        <a:rPr lang="en-US" sz="1400" kern="100">
                          <a:effectLst/>
                        </a:rPr>
                        <a:t>b1-610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项目组所有成员</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项目经理</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3957827176"/>
                  </a:ext>
                </a:extLst>
              </a:tr>
              <a:tr h="1976055">
                <a:tc>
                  <a:txBody>
                    <a:bodyPr/>
                    <a:lstStyle/>
                    <a:p>
                      <a:pPr algn="just">
                        <a:spcAft>
                          <a:spcPts val="0"/>
                        </a:spcAft>
                      </a:pPr>
                      <a:r>
                        <a:rPr lang="en-US" sz="1400" kern="100">
                          <a:effectLst/>
                        </a:rPr>
                        <a:t>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项目例会</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总结项目组成员上交的工作结果，对项目组成员的工作进行周查结果的汇报。以及根据实际情况，安排下一周的工作。</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每星期周六</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图书馆五楼</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项目组所有成员</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项目经理</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438550029"/>
                  </a:ext>
                </a:extLst>
              </a:tr>
              <a:tr h="1536932">
                <a:tc>
                  <a:txBody>
                    <a:bodyPr/>
                    <a:lstStyle/>
                    <a:p>
                      <a:pPr algn="just">
                        <a:spcAft>
                          <a:spcPts val="0"/>
                        </a:spcAft>
                      </a:pPr>
                      <a:r>
                        <a:rPr lang="en-US" sz="1400" kern="100">
                          <a:effectLst/>
                        </a:rPr>
                        <a:t>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专题例会</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针对出现的特殊的，重大事件进行专题讨论，如：成员未能按时完成作业，项目有变更等情况。</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不定期</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不定</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项目组相关成员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项目经理</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3315338237"/>
                  </a:ext>
                </a:extLst>
              </a:tr>
              <a:tr h="439123">
                <a:tc>
                  <a:txBody>
                    <a:bodyPr/>
                    <a:lstStyle/>
                    <a:p>
                      <a:pPr algn="just">
                        <a:spcAft>
                          <a:spcPts val="0"/>
                        </a:spcAft>
                      </a:pPr>
                      <a:r>
                        <a:rPr lang="en-US" sz="1400" kern="100">
                          <a:effectLst/>
                        </a:rPr>
                        <a:t>4</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评审会议</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按照里程碑开展评审</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里程碑</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不定</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a:effectLst/>
                        </a:rPr>
                        <a:t>项目组成员</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tc>
                  <a:txBody>
                    <a:bodyPr/>
                    <a:lstStyle/>
                    <a:p>
                      <a:pPr algn="just">
                        <a:spcAft>
                          <a:spcPts val="0"/>
                        </a:spcAft>
                      </a:pPr>
                      <a:r>
                        <a:rPr lang="zh-CN" sz="1400" kern="100" dirty="0">
                          <a:effectLst/>
                        </a:rPr>
                        <a:t>杨枨老师，侯宏伦老师</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4098" marR="94098" marT="0" marB="0"/>
                </a:tc>
                <a:extLst>
                  <a:ext uri="{0D108BD9-81ED-4DB2-BD59-A6C34878D82A}">
                    <a16:rowId xmlns:a16="http://schemas.microsoft.com/office/drawing/2014/main" val="3668404164"/>
                  </a:ext>
                </a:extLst>
              </a:tr>
            </a:tbl>
          </a:graphicData>
        </a:graphic>
      </p:graphicFrame>
    </p:spTree>
    <p:extLst>
      <p:ext uri="{BB962C8B-B14F-4D97-AF65-F5344CB8AC3E}">
        <p14:creationId xmlns:p14="http://schemas.microsoft.com/office/powerpoint/2010/main" val="35484124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7"/>
                                        </p:tgtEl>
                                      </p:cBhvr>
                                    </p:animEffect>
                                    <p:set>
                                      <p:cBhvr>
                                        <p:cTn id="10"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沟通管理计划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2322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会议制度：</a:t>
            </a:r>
            <a:endParaRPr lang="en-US" altLang="zh-CN" sz="2800" b="1" dirty="0">
              <a:solidFill>
                <a:schemeClr val="bg1"/>
              </a:solidFill>
              <a:latin typeface="楷体" panose="02010609060101010101" pitchFamily="49" charset="-122"/>
              <a:ea typeface="楷体" panose="02010609060101010101" pitchFamily="49" charset="-122"/>
            </a:endParaRPr>
          </a:p>
        </p:txBody>
      </p:sp>
      <p:graphicFrame>
        <p:nvGraphicFramePr>
          <p:cNvPr id="2" name="表格 1">
            <a:extLst>
              <a:ext uri="{FF2B5EF4-FFF2-40B4-BE49-F238E27FC236}">
                <a16:creationId xmlns:a16="http://schemas.microsoft.com/office/drawing/2014/main" id="{17F13D0F-3532-4BC1-B062-B8F000DA968D}"/>
              </a:ext>
            </a:extLst>
          </p:cNvPr>
          <p:cNvGraphicFramePr>
            <a:graphicFrameLocks noGrp="1"/>
          </p:cNvGraphicFramePr>
          <p:nvPr>
            <p:extLst>
              <p:ext uri="{D42A27DB-BD31-4B8C-83A1-F6EECF244321}">
                <p14:modId xmlns:p14="http://schemas.microsoft.com/office/powerpoint/2010/main" val="742603463"/>
              </p:ext>
            </p:extLst>
          </p:nvPr>
        </p:nvGraphicFramePr>
        <p:xfrm>
          <a:off x="1700773" y="1909482"/>
          <a:ext cx="8984415" cy="3840480"/>
        </p:xfrm>
        <a:graphic>
          <a:graphicData uri="http://schemas.openxmlformats.org/drawingml/2006/table">
            <a:tbl>
              <a:tblPr firstRow="1" firstCol="1" bandRow="1">
                <a:tableStyleId>{5C22544A-7EE6-4342-B048-85BDC9FD1C3A}</a:tableStyleId>
              </a:tblPr>
              <a:tblGrid>
                <a:gridCol w="1530252">
                  <a:extLst>
                    <a:ext uri="{9D8B030D-6E8A-4147-A177-3AD203B41FA5}">
                      <a16:colId xmlns:a16="http://schemas.microsoft.com/office/drawing/2014/main" val="4038069882"/>
                    </a:ext>
                  </a:extLst>
                </a:gridCol>
                <a:gridCol w="5372672">
                  <a:extLst>
                    <a:ext uri="{9D8B030D-6E8A-4147-A177-3AD203B41FA5}">
                      <a16:colId xmlns:a16="http://schemas.microsoft.com/office/drawing/2014/main" val="2260439113"/>
                    </a:ext>
                  </a:extLst>
                </a:gridCol>
                <a:gridCol w="2081491">
                  <a:extLst>
                    <a:ext uri="{9D8B030D-6E8A-4147-A177-3AD203B41FA5}">
                      <a16:colId xmlns:a16="http://schemas.microsoft.com/office/drawing/2014/main" val="2239691222"/>
                    </a:ext>
                  </a:extLst>
                </a:gridCol>
              </a:tblGrid>
              <a:tr h="272911">
                <a:tc>
                  <a:txBody>
                    <a:bodyPr/>
                    <a:lstStyle/>
                    <a:p>
                      <a:pPr algn="just">
                        <a:spcAft>
                          <a:spcPts val="0"/>
                        </a:spcAft>
                      </a:pPr>
                      <a:r>
                        <a:rPr lang="zh-CN" sz="1800" kern="100">
                          <a:effectLst/>
                        </a:rPr>
                        <a:t>序号</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制定内容</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备注</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63310300"/>
                  </a:ext>
                </a:extLst>
              </a:tr>
              <a:tr h="545822">
                <a:tc>
                  <a:txBody>
                    <a:bodyPr/>
                    <a:lstStyle/>
                    <a:p>
                      <a:pPr algn="just">
                        <a:spcAft>
                          <a:spcPts val="0"/>
                        </a:spcAft>
                      </a:pPr>
                      <a:r>
                        <a:rPr lang="en-US" sz="1800" kern="10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项目组成员无法参加例会时，需要提前和项目经理请假</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获得</a:t>
                      </a:r>
                      <a:r>
                        <a:rPr lang="en-US" sz="1800" kern="100">
                          <a:effectLst/>
                        </a:rPr>
                        <a:t>PM</a:t>
                      </a:r>
                      <a:r>
                        <a:rPr lang="zh-CN" sz="1800" kern="100">
                          <a:effectLst/>
                        </a:rPr>
                        <a:t>准许后才可</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116248404"/>
                  </a:ext>
                </a:extLst>
              </a:tr>
              <a:tr h="272911">
                <a:tc>
                  <a:txBody>
                    <a:bodyPr/>
                    <a:lstStyle/>
                    <a:p>
                      <a:pPr algn="just">
                        <a:spcAft>
                          <a:spcPts val="0"/>
                        </a:spcAft>
                      </a:pPr>
                      <a:r>
                        <a:rPr lang="en-US" sz="1800" kern="10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项目组成员必须要按时参加会议，不得迟到</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en-US" sz="1800" kern="100">
                          <a:effectLst/>
                        </a:rPr>
                        <a:t> </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2868090727"/>
                  </a:ext>
                </a:extLst>
              </a:tr>
              <a:tr h="1091646">
                <a:tc>
                  <a:txBody>
                    <a:bodyPr/>
                    <a:lstStyle/>
                    <a:p>
                      <a:pPr algn="just">
                        <a:spcAft>
                          <a:spcPts val="0"/>
                        </a:spcAft>
                      </a:pPr>
                      <a:r>
                        <a:rPr lang="en-US" sz="1800" kern="100">
                          <a:effectLst/>
                        </a:rPr>
                        <a:t>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项目经理每次例会前做好会前筹备</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会议目的，会议参加者，会议议程，会议场所，会议材料</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2193461"/>
                  </a:ext>
                </a:extLst>
              </a:tr>
              <a:tr h="818734">
                <a:tc>
                  <a:txBody>
                    <a:bodyPr/>
                    <a:lstStyle/>
                    <a:p>
                      <a:pPr algn="just">
                        <a:spcAft>
                          <a:spcPts val="0"/>
                        </a:spcAft>
                      </a:pPr>
                      <a:r>
                        <a:rPr lang="en-US" sz="1800" kern="100">
                          <a:effectLst/>
                        </a:rPr>
                        <a:t>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项目经理例会期间管理</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时间控制，主题控制，秩序控制，总结成果</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3594743290"/>
                  </a:ext>
                </a:extLst>
              </a:tr>
              <a:tr h="818734">
                <a:tc>
                  <a:txBody>
                    <a:bodyPr/>
                    <a:lstStyle/>
                    <a:p>
                      <a:pPr algn="just">
                        <a:spcAft>
                          <a:spcPts val="0"/>
                        </a:spcAft>
                      </a:pPr>
                      <a:r>
                        <a:rPr lang="en-US" sz="1800" kern="100">
                          <a:effectLst/>
                        </a:rPr>
                        <a:t>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a:effectLst/>
                        </a:rPr>
                        <a:t>项目组指定成员会后收尾</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tc>
                  <a:txBody>
                    <a:bodyPr/>
                    <a:lstStyle/>
                    <a:p>
                      <a:pPr algn="just">
                        <a:spcAft>
                          <a:spcPts val="0"/>
                        </a:spcAft>
                      </a:pPr>
                      <a:r>
                        <a:rPr lang="zh-CN" sz="1800" kern="100" dirty="0">
                          <a:effectLst/>
                        </a:rPr>
                        <a:t>会议纪要，会议传达，文件存档，会议录音</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962" marR="116962" marT="0" marB="0"/>
                </a:tc>
                <a:extLst>
                  <a:ext uri="{0D108BD9-81ED-4DB2-BD59-A6C34878D82A}">
                    <a16:rowId xmlns:a16="http://schemas.microsoft.com/office/drawing/2014/main" val="1694353787"/>
                  </a:ext>
                </a:extLst>
              </a:tr>
            </a:tbl>
          </a:graphicData>
        </a:graphic>
      </p:graphicFrame>
    </p:spTree>
    <p:extLst>
      <p:ext uri="{BB962C8B-B14F-4D97-AF65-F5344CB8AC3E}">
        <p14:creationId xmlns:p14="http://schemas.microsoft.com/office/powerpoint/2010/main" val="294776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风险管理计划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700773" y="1032318"/>
            <a:ext cx="10491227" cy="52322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风险分析：</a:t>
            </a:r>
            <a:endParaRPr lang="en-US" altLang="zh-CN" sz="2800" b="1" dirty="0">
              <a:solidFill>
                <a:schemeClr val="bg1"/>
              </a:solidFill>
              <a:latin typeface="楷体" panose="02010609060101010101" pitchFamily="49" charset="-122"/>
              <a:ea typeface="楷体" panose="02010609060101010101" pitchFamily="49" charset="-122"/>
            </a:endParaRPr>
          </a:p>
        </p:txBody>
      </p:sp>
      <p:graphicFrame>
        <p:nvGraphicFramePr>
          <p:cNvPr id="3" name="表格 2">
            <a:extLst>
              <a:ext uri="{FF2B5EF4-FFF2-40B4-BE49-F238E27FC236}">
                <a16:creationId xmlns:a16="http://schemas.microsoft.com/office/drawing/2014/main" id="{681F16AB-3BFB-4756-A4B8-8E123C8AFC91}"/>
              </a:ext>
            </a:extLst>
          </p:cNvPr>
          <p:cNvGraphicFramePr>
            <a:graphicFrameLocks noGrp="1"/>
          </p:cNvGraphicFramePr>
          <p:nvPr>
            <p:extLst>
              <p:ext uri="{D42A27DB-BD31-4B8C-83A1-F6EECF244321}">
                <p14:modId xmlns:p14="http://schemas.microsoft.com/office/powerpoint/2010/main" val="36966274"/>
              </p:ext>
            </p:extLst>
          </p:nvPr>
        </p:nvGraphicFramePr>
        <p:xfrm>
          <a:off x="3704907" y="1032318"/>
          <a:ext cx="7755573" cy="5274116"/>
        </p:xfrm>
        <a:graphic>
          <a:graphicData uri="http://schemas.openxmlformats.org/drawingml/2006/table">
            <a:tbl>
              <a:tblPr firstRow="1" firstCol="1" bandRow="1">
                <a:tableStyleId>{5C22544A-7EE6-4342-B048-85BDC9FD1C3A}</a:tableStyleId>
              </a:tblPr>
              <a:tblGrid>
                <a:gridCol w="2585191">
                  <a:extLst>
                    <a:ext uri="{9D8B030D-6E8A-4147-A177-3AD203B41FA5}">
                      <a16:colId xmlns:a16="http://schemas.microsoft.com/office/drawing/2014/main" val="2050566209"/>
                    </a:ext>
                  </a:extLst>
                </a:gridCol>
                <a:gridCol w="2585191">
                  <a:extLst>
                    <a:ext uri="{9D8B030D-6E8A-4147-A177-3AD203B41FA5}">
                      <a16:colId xmlns:a16="http://schemas.microsoft.com/office/drawing/2014/main" val="3256568805"/>
                    </a:ext>
                  </a:extLst>
                </a:gridCol>
                <a:gridCol w="2585191">
                  <a:extLst>
                    <a:ext uri="{9D8B030D-6E8A-4147-A177-3AD203B41FA5}">
                      <a16:colId xmlns:a16="http://schemas.microsoft.com/office/drawing/2014/main" val="3985962029"/>
                    </a:ext>
                  </a:extLst>
                </a:gridCol>
              </a:tblGrid>
              <a:tr h="229309">
                <a:tc>
                  <a:txBody>
                    <a:bodyPr/>
                    <a:lstStyle/>
                    <a:p>
                      <a:pPr algn="just">
                        <a:spcAft>
                          <a:spcPts val="0"/>
                        </a:spcAft>
                      </a:pPr>
                      <a:r>
                        <a:rPr lang="zh-CN" sz="1500" kern="100">
                          <a:effectLst/>
                        </a:rPr>
                        <a:t>风险</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本项目具体风险</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风险缓解技术</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extLst>
                  <a:ext uri="{0D108BD9-81ED-4DB2-BD59-A6C34878D82A}">
                    <a16:rowId xmlns:a16="http://schemas.microsoft.com/office/drawing/2014/main" val="3417672440"/>
                  </a:ext>
                </a:extLst>
              </a:tr>
              <a:tr h="917238">
                <a:tc>
                  <a:txBody>
                    <a:bodyPr/>
                    <a:lstStyle/>
                    <a:p>
                      <a:pPr algn="just">
                        <a:spcAft>
                          <a:spcPts val="0"/>
                        </a:spcAft>
                      </a:pPr>
                      <a:r>
                        <a:rPr lang="zh-CN" sz="1500" kern="100">
                          <a:effectLst/>
                        </a:rPr>
                        <a:t>人员缺乏</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人员数量限制；主要风险为人员技术限制。</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dirty="0">
                          <a:effectLst/>
                        </a:rPr>
                        <a:t>配置高技能的员工；工作匹配；团队组建；培训和职业规划；为关键人员尽早安排日程</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extLst>
                  <a:ext uri="{0D108BD9-81ED-4DB2-BD59-A6C34878D82A}">
                    <a16:rowId xmlns:a16="http://schemas.microsoft.com/office/drawing/2014/main" val="2184528461"/>
                  </a:ext>
                </a:extLst>
              </a:tr>
              <a:tr h="687928">
                <a:tc>
                  <a:txBody>
                    <a:bodyPr/>
                    <a:lstStyle/>
                    <a:p>
                      <a:pPr algn="just">
                        <a:spcAft>
                          <a:spcPts val="0"/>
                        </a:spcAft>
                      </a:pPr>
                      <a:r>
                        <a:rPr lang="zh-CN" sz="1500" kern="100">
                          <a:effectLst/>
                        </a:rPr>
                        <a:t>不现实的时间和成本估计</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最主要原因为时间限制；方法可能无法做到标准化；成本无法准确估计</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多种估计技术；费用设计；增量开发；对过去项目的记录和分析；方法标准化</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extLst>
                  <a:ext uri="{0D108BD9-81ED-4DB2-BD59-A6C34878D82A}">
                    <a16:rowId xmlns:a16="http://schemas.microsoft.com/office/drawing/2014/main" val="2454847059"/>
                  </a:ext>
                </a:extLst>
              </a:tr>
              <a:tr h="687928">
                <a:tc>
                  <a:txBody>
                    <a:bodyPr/>
                    <a:lstStyle/>
                    <a:p>
                      <a:pPr algn="just">
                        <a:spcAft>
                          <a:spcPts val="0"/>
                        </a:spcAft>
                      </a:pPr>
                      <a:r>
                        <a:rPr lang="zh-CN" sz="1500" kern="100">
                          <a:effectLst/>
                        </a:rPr>
                        <a:t>软件功能错误</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需求获取错误导致软件功能错误；成员理解不够透彻导致软件功能错误</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提高软件评价；正式规格说明方法；用户调查；原型；早期用户手册</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extLst>
                  <a:ext uri="{0D108BD9-81ED-4DB2-BD59-A6C34878D82A}">
                    <a16:rowId xmlns:a16="http://schemas.microsoft.com/office/drawing/2014/main" val="2520248782"/>
                  </a:ext>
                </a:extLst>
              </a:tr>
              <a:tr h="458619">
                <a:tc>
                  <a:txBody>
                    <a:bodyPr/>
                    <a:lstStyle/>
                    <a:p>
                      <a:pPr algn="just">
                        <a:spcAft>
                          <a:spcPts val="0"/>
                        </a:spcAft>
                      </a:pPr>
                      <a:r>
                        <a:rPr lang="zh-CN" sz="1500" kern="100">
                          <a:effectLst/>
                        </a:rPr>
                        <a:t>用户界面错误</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en-US" sz="1500" kern="100">
                          <a:effectLst/>
                        </a:rPr>
                        <a:t>UI</a:t>
                      </a:r>
                      <a:r>
                        <a:rPr lang="zh-CN" sz="1500" kern="100">
                          <a:effectLst/>
                        </a:rPr>
                        <a:t>需求获取时出现问题导致用户界面不符合用户需求</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原型；任务分析；用户参与</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extLst>
                  <a:ext uri="{0D108BD9-81ED-4DB2-BD59-A6C34878D82A}">
                    <a16:rowId xmlns:a16="http://schemas.microsoft.com/office/drawing/2014/main" val="1382445947"/>
                  </a:ext>
                </a:extLst>
              </a:tr>
              <a:tr h="917238">
                <a:tc>
                  <a:txBody>
                    <a:bodyPr/>
                    <a:lstStyle/>
                    <a:p>
                      <a:pPr algn="just">
                        <a:spcAft>
                          <a:spcPts val="0"/>
                        </a:spcAft>
                      </a:pPr>
                      <a:r>
                        <a:rPr lang="zh-CN" sz="1500" kern="100">
                          <a:effectLst/>
                        </a:rPr>
                        <a:t>需求镀金</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项目的产品要求比实际需求多更多的产品特性或复杂功能，却又不给进度计划分配足够的时间</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需求清理；原型；成本</a:t>
                      </a:r>
                      <a:r>
                        <a:rPr lang="en-US" sz="1500" kern="100">
                          <a:effectLst/>
                        </a:rPr>
                        <a:t>-</a:t>
                      </a:r>
                      <a:r>
                        <a:rPr lang="zh-CN" sz="1500" kern="100">
                          <a:effectLst/>
                        </a:rPr>
                        <a:t>效益分析；费用设计</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extLst>
                  <a:ext uri="{0D108BD9-81ED-4DB2-BD59-A6C34878D82A}">
                    <a16:rowId xmlns:a16="http://schemas.microsoft.com/office/drawing/2014/main" val="2291396795"/>
                  </a:ext>
                </a:extLst>
              </a:tr>
              <a:tr h="687928">
                <a:tc>
                  <a:txBody>
                    <a:bodyPr/>
                    <a:lstStyle/>
                    <a:p>
                      <a:pPr algn="just">
                        <a:spcAft>
                          <a:spcPts val="0"/>
                        </a:spcAft>
                      </a:pPr>
                      <a:r>
                        <a:rPr lang="zh-CN" sz="1500" kern="100">
                          <a:effectLst/>
                        </a:rPr>
                        <a:t>晚期需求变化</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由于课程要求，客户代表或项目下达者提出了不同的需求</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变更控制流程；高变更阈值；增量开发（变更推迟）</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extLst>
                  <a:ext uri="{0D108BD9-81ED-4DB2-BD59-A6C34878D82A}">
                    <a16:rowId xmlns:a16="http://schemas.microsoft.com/office/drawing/2014/main" val="3167695638"/>
                  </a:ext>
                </a:extLst>
              </a:tr>
              <a:tr h="687928">
                <a:tc>
                  <a:txBody>
                    <a:bodyPr/>
                    <a:lstStyle/>
                    <a:p>
                      <a:pPr algn="just">
                        <a:spcAft>
                          <a:spcPts val="0"/>
                        </a:spcAft>
                      </a:pPr>
                      <a:r>
                        <a:rPr lang="zh-CN" sz="1500" kern="100">
                          <a:effectLst/>
                        </a:rPr>
                        <a:t>开发技术过难</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a:effectLst/>
                        </a:rPr>
                        <a:t>成员对开发必要技术不是很熟悉，在技术层面会遇到棘手的问题</a:t>
                      </a:r>
                      <a:endParaRPr lang="zh-CN" sz="1500" kern="10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tc>
                  <a:txBody>
                    <a:bodyPr/>
                    <a:lstStyle/>
                    <a:p>
                      <a:pPr algn="just">
                        <a:spcAft>
                          <a:spcPts val="0"/>
                        </a:spcAft>
                      </a:pPr>
                      <a:r>
                        <a:rPr lang="zh-CN" sz="1500" kern="100" dirty="0">
                          <a:effectLst/>
                        </a:rPr>
                        <a:t>技术分析；成本</a:t>
                      </a:r>
                      <a:r>
                        <a:rPr lang="en-US" sz="1500" kern="100" dirty="0">
                          <a:effectLst/>
                        </a:rPr>
                        <a:t>-</a:t>
                      </a:r>
                      <a:r>
                        <a:rPr lang="zh-CN" sz="1500" kern="100" dirty="0">
                          <a:effectLst/>
                        </a:rPr>
                        <a:t>效益分析；原型；员工培训和开发</a:t>
                      </a:r>
                      <a:endParaRPr lang="zh-CN" sz="15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98275" marR="98275" marT="0" marB="0"/>
                </a:tc>
                <a:extLst>
                  <a:ext uri="{0D108BD9-81ED-4DB2-BD59-A6C34878D82A}">
                    <a16:rowId xmlns:a16="http://schemas.microsoft.com/office/drawing/2014/main" val="3931116933"/>
                  </a:ext>
                </a:extLst>
              </a:tr>
            </a:tbl>
          </a:graphicData>
        </a:graphic>
      </p:graphicFrame>
    </p:spTree>
    <p:extLst>
      <p:ext uri="{BB962C8B-B14F-4D97-AF65-F5344CB8AC3E}">
        <p14:creationId xmlns:p14="http://schemas.microsoft.com/office/powerpoint/2010/main" val="122412537"/>
      </p:ext>
    </p:extLst>
  </p:cSld>
  <p:clrMapOvr>
    <a:masterClrMapping/>
  </p:clrMapOvr>
  <p:transition spd="med">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53572" y="1340824"/>
            <a:ext cx="9066278"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971329" y="571383"/>
            <a:ext cx="1415772" cy="830997"/>
          </a:xfrm>
          <a:prstGeom prst="rect">
            <a:avLst/>
          </a:prstGeom>
          <a:noFill/>
        </p:spPr>
        <p:txBody>
          <a:bodyPr wrap="none" rtlCol="0">
            <a:spAutoFit/>
          </a:bodyPr>
          <a:lstStyle/>
          <a:p>
            <a:r>
              <a:rPr lang="zh-CN" altLang="en-US" sz="4800" dirty="0">
                <a:solidFill>
                  <a:schemeClr val="bg1"/>
                </a:solidFill>
                <a:latin typeface="楷体" panose="02010609060101010101" pitchFamily="49" charset="-122"/>
                <a:ea typeface="楷体" panose="02010609060101010101" pitchFamily="49" charset="-122"/>
              </a:rPr>
              <a:t>目录</a:t>
            </a:r>
          </a:p>
        </p:txBody>
      </p:sp>
      <p:cxnSp>
        <p:nvCxnSpPr>
          <p:cNvPr id="6" name="直接连接符 5"/>
          <p:cNvCxnSpPr/>
          <p:nvPr/>
        </p:nvCxnSpPr>
        <p:spPr>
          <a:xfrm>
            <a:off x="200997" y="1343634"/>
            <a:ext cx="24791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553572" y="669136"/>
            <a:ext cx="305904" cy="1224198"/>
          </a:xfrm>
          <a:prstGeom prst="rect">
            <a:avLst/>
          </a:pr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971329" y="1412264"/>
            <a:ext cx="1415772" cy="461665"/>
          </a:xfrm>
          <a:prstGeom prst="rect">
            <a:avLst/>
          </a:prstGeom>
          <a:noFill/>
        </p:spPr>
        <p:txBody>
          <a:bodyPr wrap="none" rtlCol="0">
            <a:spAutoFit/>
          </a:bodyPr>
          <a:lstStyle/>
          <a:p>
            <a:r>
              <a:rPr lang="en-US" altLang="zh-CN" sz="2400" b="1" dirty="0">
                <a:latin typeface="楷体" panose="02010609060101010101" pitchFamily="49" charset="-122"/>
                <a:ea typeface="楷体" panose="02010609060101010101" pitchFamily="49" charset="-122"/>
              </a:rPr>
              <a:t>CONTENTS</a:t>
            </a:r>
          </a:p>
        </p:txBody>
      </p:sp>
      <p:grpSp>
        <p:nvGrpSpPr>
          <p:cNvPr id="7" name="组合 6">
            <a:extLst>
              <a:ext uri="{FF2B5EF4-FFF2-40B4-BE49-F238E27FC236}">
                <a16:creationId xmlns:a16="http://schemas.microsoft.com/office/drawing/2014/main" id="{7EDB29CA-EBB5-43FA-87C6-B522D1913776}"/>
              </a:ext>
            </a:extLst>
          </p:cNvPr>
          <p:cNvGrpSpPr/>
          <p:nvPr/>
        </p:nvGrpSpPr>
        <p:grpSpPr>
          <a:xfrm>
            <a:off x="3335892" y="2565022"/>
            <a:ext cx="3909372" cy="678071"/>
            <a:chOff x="2705972" y="2476139"/>
            <a:chExt cx="3909372" cy="678071"/>
          </a:xfrm>
        </p:grpSpPr>
        <p:grpSp>
          <p:nvGrpSpPr>
            <p:cNvPr id="45" name="组合 44">
              <a:extLst>
                <a:ext uri="{FF2B5EF4-FFF2-40B4-BE49-F238E27FC236}">
                  <a16:creationId xmlns:a16="http://schemas.microsoft.com/office/drawing/2014/main" id="{B9C2CC83-0BCE-49FB-AA31-2D62FA8C72DA}"/>
                </a:ext>
              </a:extLst>
            </p:cNvPr>
            <p:cNvGrpSpPr/>
            <p:nvPr/>
          </p:nvGrpSpPr>
          <p:grpSpPr>
            <a:xfrm>
              <a:off x="2705972" y="2476139"/>
              <a:ext cx="3909372" cy="678071"/>
              <a:chOff x="4824613" y="2352083"/>
              <a:chExt cx="3909372" cy="678071"/>
            </a:xfrm>
          </p:grpSpPr>
          <p:sp>
            <p:nvSpPr>
              <p:cNvPr id="46" name="矩形 45">
                <a:extLst>
                  <a:ext uri="{FF2B5EF4-FFF2-40B4-BE49-F238E27FC236}">
                    <a16:creationId xmlns:a16="http://schemas.microsoft.com/office/drawing/2014/main" id="{74C62FAD-DC2C-4904-9F91-CFE7B6496AEA}"/>
                  </a:ext>
                </a:extLst>
              </p:cNvPr>
              <p:cNvSpPr/>
              <p:nvPr/>
            </p:nvSpPr>
            <p:spPr>
              <a:xfrm>
                <a:off x="5073299" y="2463655"/>
                <a:ext cx="3660686"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38">
                <a:extLst>
                  <a:ext uri="{FF2B5EF4-FFF2-40B4-BE49-F238E27FC236}">
                    <a16:creationId xmlns:a16="http://schemas.microsoft.com/office/drawing/2014/main" id="{2E5EA057-D8E3-4EB0-901C-1A3AF2A7E778}"/>
                  </a:ext>
                </a:extLst>
              </p:cNvPr>
              <p:cNvSpPr/>
              <p:nvPr/>
            </p:nvSpPr>
            <p:spPr>
              <a:xfrm>
                <a:off x="4824613" y="2352083"/>
                <a:ext cx="619274" cy="678071"/>
              </a:xfrm>
              <a:custGeom>
                <a:avLst/>
                <a:gdLst>
                  <a:gd name="connsiteX0" fmla="*/ 464278 w 844464"/>
                  <a:gd name="connsiteY0" fmla="*/ 0 h 924641"/>
                  <a:gd name="connsiteX1" fmla="*/ 792572 w 844464"/>
                  <a:gd name="connsiteY1" fmla="*/ 135984 h 924641"/>
                  <a:gd name="connsiteX2" fmla="*/ 844464 w 844464"/>
                  <a:gd name="connsiteY2" fmla="*/ 198877 h 924641"/>
                  <a:gd name="connsiteX3" fmla="*/ 425444 w 844464"/>
                  <a:gd name="connsiteY3" fmla="*/ 924641 h 924641"/>
                  <a:gd name="connsiteX4" fmla="*/ 370710 w 844464"/>
                  <a:gd name="connsiteY4" fmla="*/ 919124 h 924641"/>
                  <a:gd name="connsiteX5" fmla="*/ 0 w 844464"/>
                  <a:gd name="connsiteY5" fmla="*/ 464278 h 924641"/>
                  <a:gd name="connsiteX6" fmla="*/ 464278 w 844464"/>
                  <a:gd name="connsiteY6" fmla="*/ 0 h 9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464" h="924641">
                    <a:moveTo>
                      <a:pt x="464278" y="0"/>
                    </a:moveTo>
                    <a:cubicBezTo>
                      <a:pt x="592485" y="0"/>
                      <a:pt x="708555" y="51966"/>
                      <a:pt x="792572" y="135984"/>
                    </a:cubicBezTo>
                    <a:lnTo>
                      <a:pt x="844464" y="198877"/>
                    </a:lnTo>
                    <a:lnTo>
                      <a:pt x="425444" y="924641"/>
                    </a:lnTo>
                    <a:lnTo>
                      <a:pt x="370710" y="919124"/>
                    </a:lnTo>
                    <a:cubicBezTo>
                      <a:pt x="159146" y="875832"/>
                      <a:pt x="0" y="688640"/>
                      <a:pt x="0" y="464278"/>
                    </a:cubicBezTo>
                    <a:cubicBezTo>
                      <a:pt x="0" y="207864"/>
                      <a:pt x="207864" y="0"/>
                      <a:pt x="464278" y="0"/>
                    </a:cubicBezTo>
                    <a:close/>
                  </a:path>
                </a:pathLst>
              </a:cu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9AD6408B-9803-43AA-9F18-C55F0E330271}"/>
                  </a:ext>
                </a:extLst>
              </p:cNvPr>
              <p:cNvSpPr txBox="1"/>
              <p:nvPr/>
            </p:nvSpPr>
            <p:spPr>
              <a:xfrm>
                <a:off x="4897256" y="2498686"/>
                <a:ext cx="3773105" cy="369332"/>
              </a:xfrm>
              <a:prstGeom prst="rect">
                <a:avLst/>
              </a:prstGeom>
              <a:noFill/>
            </p:spPr>
            <p:txBody>
              <a:bodyPr wrap="square" rtlCol="0">
                <a:spAutoFit/>
              </a:bodyPr>
              <a:lstStyle/>
              <a:p>
                <a:r>
                  <a:rPr lang="zh-CN" altLang="en-US" b="1" dirty="0">
                    <a:solidFill>
                      <a:schemeClr val="bg1"/>
                    </a:solidFill>
                  </a:rPr>
                  <a:t>一</a:t>
                </a:r>
                <a:r>
                  <a:rPr lang="zh-CN" altLang="en-US" dirty="0">
                    <a:solidFill>
                      <a:schemeClr val="bg1"/>
                    </a:solidFill>
                  </a:rPr>
                  <a:t>    </a:t>
                </a:r>
                <a:endParaRPr lang="en-US" altLang="zh-CN" dirty="0">
                  <a:solidFill>
                    <a:schemeClr val="bg1"/>
                  </a:solidFill>
                </a:endParaRPr>
              </a:p>
            </p:txBody>
          </p:sp>
        </p:grpSp>
        <p:sp>
          <p:nvSpPr>
            <p:cNvPr id="3" name="文本框 2">
              <a:extLst>
                <a:ext uri="{FF2B5EF4-FFF2-40B4-BE49-F238E27FC236}">
                  <a16:creationId xmlns:a16="http://schemas.microsoft.com/office/drawing/2014/main" id="{68E572AF-1A4B-4B38-B76F-F7689E012C30}"/>
                </a:ext>
              </a:extLst>
            </p:cNvPr>
            <p:cNvSpPr txBox="1"/>
            <p:nvPr/>
          </p:nvSpPr>
          <p:spPr>
            <a:xfrm>
              <a:off x="4247193" y="2607107"/>
              <a:ext cx="1884226" cy="523220"/>
            </a:xfrm>
            <a:prstGeom prst="rect">
              <a:avLst/>
            </a:prstGeom>
            <a:noFill/>
          </p:spPr>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引言</a:t>
              </a:r>
            </a:p>
          </p:txBody>
        </p:sp>
      </p:grpSp>
      <p:grpSp>
        <p:nvGrpSpPr>
          <p:cNvPr id="53" name="组合 52">
            <a:extLst>
              <a:ext uri="{FF2B5EF4-FFF2-40B4-BE49-F238E27FC236}">
                <a16:creationId xmlns:a16="http://schemas.microsoft.com/office/drawing/2014/main" id="{976B081D-3164-4EF6-A8F8-CC5AB9C53811}"/>
              </a:ext>
            </a:extLst>
          </p:cNvPr>
          <p:cNvGrpSpPr/>
          <p:nvPr/>
        </p:nvGrpSpPr>
        <p:grpSpPr>
          <a:xfrm>
            <a:off x="3864540" y="3402593"/>
            <a:ext cx="3909372" cy="678071"/>
            <a:chOff x="2705972" y="2476139"/>
            <a:chExt cx="3909372" cy="678071"/>
          </a:xfrm>
        </p:grpSpPr>
        <p:grpSp>
          <p:nvGrpSpPr>
            <p:cNvPr id="54" name="组合 53">
              <a:extLst>
                <a:ext uri="{FF2B5EF4-FFF2-40B4-BE49-F238E27FC236}">
                  <a16:creationId xmlns:a16="http://schemas.microsoft.com/office/drawing/2014/main" id="{0878FC19-E810-4161-B747-DAC1BFBB3DBE}"/>
                </a:ext>
              </a:extLst>
            </p:cNvPr>
            <p:cNvGrpSpPr/>
            <p:nvPr/>
          </p:nvGrpSpPr>
          <p:grpSpPr>
            <a:xfrm>
              <a:off x="2705972" y="2476139"/>
              <a:ext cx="3909372" cy="678071"/>
              <a:chOff x="4824613" y="2352083"/>
              <a:chExt cx="3909372" cy="678071"/>
            </a:xfrm>
          </p:grpSpPr>
          <p:sp>
            <p:nvSpPr>
              <p:cNvPr id="56" name="矩形 55">
                <a:extLst>
                  <a:ext uri="{FF2B5EF4-FFF2-40B4-BE49-F238E27FC236}">
                    <a16:creationId xmlns:a16="http://schemas.microsoft.com/office/drawing/2014/main" id="{34E20667-0524-4BC3-AA93-EFAB59C7074E}"/>
                  </a:ext>
                </a:extLst>
              </p:cNvPr>
              <p:cNvSpPr/>
              <p:nvPr/>
            </p:nvSpPr>
            <p:spPr>
              <a:xfrm>
                <a:off x="5073299" y="2463655"/>
                <a:ext cx="3660686"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38">
                <a:extLst>
                  <a:ext uri="{FF2B5EF4-FFF2-40B4-BE49-F238E27FC236}">
                    <a16:creationId xmlns:a16="http://schemas.microsoft.com/office/drawing/2014/main" id="{0A65B0DB-0364-4117-B14C-CF77DB8646B7}"/>
                  </a:ext>
                </a:extLst>
              </p:cNvPr>
              <p:cNvSpPr/>
              <p:nvPr/>
            </p:nvSpPr>
            <p:spPr>
              <a:xfrm>
                <a:off x="4824613" y="2352083"/>
                <a:ext cx="619274" cy="678071"/>
              </a:xfrm>
              <a:custGeom>
                <a:avLst/>
                <a:gdLst>
                  <a:gd name="connsiteX0" fmla="*/ 464278 w 844464"/>
                  <a:gd name="connsiteY0" fmla="*/ 0 h 924641"/>
                  <a:gd name="connsiteX1" fmla="*/ 792572 w 844464"/>
                  <a:gd name="connsiteY1" fmla="*/ 135984 h 924641"/>
                  <a:gd name="connsiteX2" fmla="*/ 844464 w 844464"/>
                  <a:gd name="connsiteY2" fmla="*/ 198877 h 924641"/>
                  <a:gd name="connsiteX3" fmla="*/ 425444 w 844464"/>
                  <a:gd name="connsiteY3" fmla="*/ 924641 h 924641"/>
                  <a:gd name="connsiteX4" fmla="*/ 370710 w 844464"/>
                  <a:gd name="connsiteY4" fmla="*/ 919124 h 924641"/>
                  <a:gd name="connsiteX5" fmla="*/ 0 w 844464"/>
                  <a:gd name="connsiteY5" fmla="*/ 464278 h 924641"/>
                  <a:gd name="connsiteX6" fmla="*/ 464278 w 844464"/>
                  <a:gd name="connsiteY6" fmla="*/ 0 h 9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464" h="924641">
                    <a:moveTo>
                      <a:pt x="464278" y="0"/>
                    </a:moveTo>
                    <a:cubicBezTo>
                      <a:pt x="592485" y="0"/>
                      <a:pt x="708555" y="51966"/>
                      <a:pt x="792572" y="135984"/>
                    </a:cubicBezTo>
                    <a:lnTo>
                      <a:pt x="844464" y="198877"/>
                    </a:lnTo>
                    <a:lnTo>
                      <a:pt x="425444" y="924641"/>
                    </a:lnTo>
                    <a:lnTo>
                      <a:pt x="370710" y="919124"/>
                    </a:lnTo>
                    <a:cubicBezTo>
                      <a:pt x="159146" y="875832"/>
                      <a:pt x="0" y="688640"/>
                      <a:pt x="0" y="464278"/>
                    </a:cubicBezTo>
                    <a:cubicBezTo>
                      <a:pt x="0" y="207864"/>
                      <a:pt x="207864" y="0"/>
                      <a:pt x="464278" y="0"/>
                    </a:cubicBezTo>
                    <a:close/>
                  </a:path>
                </a:pathLst>
              </a:cu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08D91FF2-8AA6-4CE4-9A99-0A02A464B677}"/>
                  </a:ext>
                </a:extLst>
              </p:cNvPr>
              <p:cNvSpPr txBox="1"/>
              <p:nvPr/>
            </p:nvSpPr>
            <p:spPr>
              <a:xfrm>
                <a:off x="4897256" y="2498686"/>
                <a:ext cx="3773105" cy="369332"/>
              </a:xfrm>
              <a:prstGeom prst="rect">
                <a:avLst/>
              </a:prstGeom>
              <a:noFill/>
            </p:spPr>
            <p:txBody>
              <a:bodyPr wrap="square" rtlCol="0">
                <a:spAutoFit/>
              </a:bodyPr>
              <a:lstStyle/>
              <a:p>
                <a:r>
                  <a:rPr lang="zh-CN" altLang="en-US" dirty="0">
                    <a:solidFill>
                      <a:schemeClr val="bg1"/>
                    </a:solidFill>
                  </a:rPr>
                  <a:t>二</a:t>
                </a:r>
                <a:endParaRPr lang="en-US" altLang="zh-CN" dirty="0">
                  <a:solidFill>
                    <a:schemeClr val="bg1"/>
                  </a:solidFill>
                </a:endParaRPr>
              </a:p>
            </p:txBody>
          </p:sp>
        </p:grpSp>
        <p:sp>
          <p:nvSpPr>
            <p:cNvPr id="55" name="文本框 54">
              <a:extLst>
                <a:ext uri="{FF2B5EF4-FFF2-40B4-BE49-F238E27FC236}">
                  <a16:creationId xmlns:a16="http://schemas.microsoft.com/office/drawing/2014/main" id="{1395C574-24D0-492A-B20D-C8FEB6236C05}"/>
                </a:ext>
              </a:extLst>
            </p:cNvPr>
            <p:cNvSpPr txBox="1"/>
            <p:nvPr/>
          </p:nvSpPr>
          <p:spPr>
            <a:xfrm>
              <a:off x="3382174" y="2608685"/>
              <a:ext cx="3201358" cy="523220"/>
            </a:xfrm>
            <a:prstGeom prst="rect">
              <a:avLst/>
            </a:prstGeom>
            <a:noFill/>
          </p:spPr>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需求工程项目概述</a:t>
              </a:r>
            </a:p>
          </p:txBody>
        </p:sp>
      </p:grpSp>
      <p:grpSp>
        <p:nvGrpSpPr>
          <p:cNvPr id="59" name="组合 58">
            <a:extLst>
              <a:ext uri="{FF2B5EF4-FFF2-40B4-BE49-F238E27FC236}">
                <a16:creationId xmlns:a16="http://schemas.microsoft.com/office/drawing/2014/main" id="{4DFB365A-75F7-4D4E-B6F8-1EC1B3F7D1B9}"/>
              </a:ext>
            </a:extLst>
          </p:cNvPr>
          <p:cNvGrpSpPr/>
          <p:nvPr/>
        </p:nvGrpSpPr>
        <p:grpSpPr>
          <a:xfrm>
            <a:off x="4381847" y="4273869"/>
            <a:ext cx="3909372" cy="678071"/>
            <a:chOff x="2705972" y="2476139"/>
            <a:chExt cx="3909372" cy="678071"/>
          </a:xfrm>
        </p:grpSpPr>
        <p:grpSp>
          <p:nvGrpSpPr>
            <p:cNvPr id="60" name="组合 59">
              <a:extLst>
                <a:ext uri="{FF2B5EF4-FFF2-40B4-BE49-F238E27FC236}">
                  <a16:creationId xmlns:a16="http://schemas.microsoft.com/office/drawing/2014/main" id="{EAA5E984-51EF-4659-B439-1AC08655672C}"/>
                </a:ext>
              </a:extLst>
            </p:cNvPr>
            <p:cNvGrpSpPr/>
            <p:nvPr/>
          </p:nvGrpSpPr>
          <p:grpSpPr>
            <a:xfrm>
              <a:off x="2705972" y="2476139"/>
              <a:ext cx="3909372" cy="678071"/>
              <a:chOff x="4824613" y="2352083"/>
              <a:chExt cx="3909372" cy="678071"/>
            </a:xfrm>
          </p:grpSpPr>
          <p:sp>
            <p:nvSpPr>
              <p:cNvPr id="62" name="矩形 61">
                <a:extLst>
                  <a:ext uri="{FF2B5EF4-FFF2-40B4-BE49-F238E27FC236}">
                    <a16:creationId xmlns:a16="http://schemas.microsoft.com/office/drawing/2014/main" id="{DE0E5AAE-98D6-4317-A03C-F0A29A86FF84}"/>
                  </a:ext>
                </a:extLst>
              </p:cNvPr>
              <p:cNvSpPr/>
              <p:nvPr/>
            </p:nvSpPr>
            <p:spPr>
              <a:xfrm>
                <a:off x="5073299" y="2463655"/>
                <a:ext cx="3660686"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38">
                <a:extLst>
                  <a:ext uri="{FF2B5EF4-FFF2-40B4-BE49-F238E27FC236}">
                    <a16:creationId xmlns:a16="http://schemas.microsoft.com/office/drawing/2014/main" id="{2D00A820-1E1E-4E7B-A2D8-AC9B59DD7479}"/>
                  </a:ext>
                </a:extLst>
              </p:cNvPr>
              <p:cNvSpPr/>
              <p:nvPr/>
            </p:nvSpPr>
            <p:spPr>
              <a:xfrm>
                <a:off x="4824613" y="2352083"/>
                <a:ext cx="619274" cy="678071"/>
              </a:xfrm>
              <a:custGeom>
                <a:avLst/>
                <a:gdLst>
                  <a:gd name="connsiteX0" fmla="*/ 464278 w 844464"/>
                  <a:gd name="connsiteY0" fmla="*/ 0 h 924641"/>
                  <a:gd name="connsiteX1" fmla="*/ 792572 w 844464"/>
                  <a:gd name="connsiteY1" fmla="*/ 135984 h 924641"/>
                  <a:gd name="connsiteX2" fmla="*/ 844464 w 844464"/>
                  <a:gd name="connsiteY2" fmla="*/ 198877 h 924641"/>
                  <a:gd name="connsiteX3" fmla="*/ 425444 w 844464"/>
                  <a:gd name="connsiteY3" fmla="*/ 924641 h 924641"/>
                  <a:gd name="connsiteX4" fmla="*/ 370710 w 844464"/>
                  <a:gd name="connsiteY4" fmla="*/ 919124 h 924641"/>
                  <a:gd name="connsiteX5" fmla="*/ 0 w 844464"/>
                  <a:gd name="connsiteY5" fmla="*/ 464278 h 924641"/>
                  <a:gd name="connsiteX6" fmla="*/ 464278 w 844464"/>
                  <a:gd name="connsiteY6" fmla="*/ 0 h 9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464" h="924641">
                    <a:moveTo>
                      <a:pt x="464278" y="0"/>
                    </a:moveTo>
                    <a:cubicBezTo>
                      <a:pt x="592485" y="0"/>
                      <a:pt x="708555" y="51966"/>
                      <a:pt x="792572" y="135984"/>
                    </a:cubicBezTo>
                    <a:lnTo>
                      <a:pt x="844464" y="198877"/>
                    </a:lnTo>
                    <a:lnTo>
                      <a:pt x="425444" y="924641"/>
                    </a:lnTo>
                    <a:lnTo>
                      <a:pt x="370710" y="919124"/>
                    </a:lnTo>
                    <a:cubicBezTo>
                      <a:pt x="159146" y="875832"/>
                      <a:pt x="0" y="688640"/>
                      <a:pt x="0" y="464278"/>
                    </a:cubicBezTo>
                    <a:cubicBezTo>
                      <a:pt x="0" y="207864"/>
                      <a:pt x="207864" y="0"/>
                      <a:pt x="464278" y="0"/>
                    </a:cubicBezTo>
                    <a:close/>
                  </a:path>
                </a:pathLst>
              </a:cu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C88DB968-8980-4A73-BE53-E355E606B7B3}"/>
                  </a:ext>
                </a:extLst>
              </p:cNvPr>
              <p:cNvSpPr txBox="1"/>
              <p:nvPr/>
            </p:nvSpPr>
            <p:spPr>
              <a:xfrm>
                <a:off x="4897256" y="2498686"/>
                <a:ext cx="3773105" cy="369332"/>
              </a:xfrm>
              <a:prstGeom prst="rect">
                <a:avLst/>
              </a:prstGeom>
              <a:noFill/>
            </p:spPr>
            <p:txBody>
              <a:bodyPr wrap="square" rtlCol="0">
                <a:spAutoFit/>
              </a:bodyPr>
              <a:lstStyle/>
              <a:p>
                <a:r>
                  <a:rPr lang="zh-CN" altLang="en-US" dirty="0">
                    <a:solidFill>
                      <a:schemeClr val="bg1"/>
                    </a:solidFill>
                  </a:rPr>
                  <a:t>三   </a:t>
                </a:r>
                <a:endParaRPr lang="en-US" altLang="zh-CN" dirty="0">
                  <a:solidFill>
                    <a:schemeClr val="bg1"/>
                  </a:solidFill>
                </a:endParaRPr>
              </a:p>
            </p:txBody>
          </p:sp>
        </p:grpSp>
        <p:sp>
          <p:nvSpPr>
            <p:cNvPr id="61" name="文本框 60">
              <a:extLst>
                <a:ext uri="{FF2B5EF4-FFF2-40B4-BE49-F238E27FC236}">
                  <a16:creationId xmlns:a16="http://schemas.microsoft.com/office/drawing/2014/main" id="{C40CCF05-F890-42D4-B9E9-48B04FC1B64E}"/>
                </a:ext>
              </a:extLst>
            </p:cNvPr>
            <p:cNvSpPr txBox="1"/>
            <p:nvPr/>
          </p:nvSpPr>
          <p:spPr>
            <a:xfrm>
              <a:off x="3820512" y="2608753"/>
              <a:ext cx="2340231" cy="523220"/>
            </a:xfrm>
            <a:prstGeom prst="rect">
              <a:avLst/>
            </a:prstGeom>
            <a:noFill/>
          </p:spPr>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项目子计划</a:t>
              </a:r>
            </a:p>
          </p:txBody>
        </p:sp>
      </p:grpSp>
      <p:grpSp>
        <p:nvGrpSpPr>
          <p:cNvPr id="65" name="组合 64">
            <a:extLst>
              <a:ext uri="{FF2B5EF4-FFF2-40B4-BE49-F238E27FC236}">
                <a16:creationId xmlns:a16="http://schemas.microsoft.com/office/drawing/2014/main" id="{7C6F11B8-950F-4E5C-A066-2B9FD69A7E6C}"/>
              </a:ext>
            </a:extLst>
          </p:cNvPr>
          <p:cNvGrpSpPr/>
          <p:nvPr/>
        </p:nvGrpSpPr>
        <p:grpSpPr>
          <a:xfrm>
            <a:off x="4877113" y="5145145"/>
            <a:ext cx="4734518" cy="678071"/>
            <a:chOff x="2705972" y="2476139"/>
            <a:chExt cx="4734518" cy="678071"/>
          </a:xfrm>
        </p:grpSpPr>
        <p:grpSp>
          <p:nvGrpSpPr>
            <p:cNvPr id="66" name="组合 65">
              <a:extLst>
                <a:ext uri="{FF2B5EF4-FFF2-40B4-BE49-F238E27FC236}">
                  <a16:creationId xmlns:a16="http://schemas.microsoft.com/office/drawing/2014/main" id="{E3CE53B3-F4EF-4285-9E4E-B375271EB72C}"/>
                </a:ext>
              </a:extLst>
            </p:cNvPr>
            <p:cNvGrpSpPr/>
            <p:nvPr/>
          </p:nvGrpSpPr>
          <p:grpSpPr>
            <a:xfrm>
              <a:off x="2705972" y="2476139"/>
              <a:ext cx="3909372" cy="678071"/>
              <a:chOff x="4824613" y="2352083"/>
              <a:chExt cx="3909372" cy="678071"/>
            </a:xfrm>
          </p:grpSpPr>
          <p:sp>
            <p:nvSpPr>
              <p:cNvPr id="68" name="矩形 67">
                <a:extLst>
                  <a:ext uri="{FF2B5EF4-FFF2-40B4-BE49-F238E27FC236}">
                    <a16:creationId xmlns:a16="http://schemas.microsoft.com/office/drawing/2014/main" id="{01FAA23C-074B-45D8-A956-88ECD30BEA48}"/>
                  </a:ext>
                </a:extLst>
              </p:cNvPr>
              <p:cNvSpPr/>
              <p:nvPr/>
            </p:nvSpPr>
            <p:spPr>
              <a:xfrm>
                <a:off x="5073299" y="2463655"/>
                <a:ext cx="3660686"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38">
                <a:extLst>
                  <a:ext uri="{FF2B5EF4-FFF2-40B4-BE49-F238E27FC236}">
                    <a16:creationId xmlns:a16="http://schemas.microsoft.com/office/drawing/2014/main" id="{7F1B337B-0935-4E77-BF7D-B5A46FB5FF40}"/>
                  </a:ext>
                </a:extLst>
              </p:cNvPr>
              <p:cNvSpPr/>
              <p:nvPr/>
            </p:nvSpPr>
            <p:spPr>
              <a:xfrm>
                <a:off x="4824613" y="2352083"/>
                <a:ext cx="619274" cy="678071"/>
              </a:xfrm>
              <a:custGeom>
                <a:avLst/>
                <a:gdLst>
                  <a:gd name="connsiteX0" fmla="*/ 464278 w 844464"/>
                  <a:gd name="connsiteY0" fmla="*/ 0 h 924641"/>
                  <a:gd name="connsiteX1" fmla="*/ 792572 w 844464"/>
                  <a:gd name="connsiteY1" fmla="*/ 135984 h 924641"/>
                  <a:gd name="connsiteX2" fmla="*/ 844464 w 844464"/>
                  <a:gd name="connsiteY2" fmla="*/ 198877 h 924641"/>
                  <a:gd name="connsiteX3" fmla="*/ 425444 w 844464"/>
                  <a:gd name="connsiteY3" fmla="*/ 924641 h 924641"/>
                  <a:gd name="connsiteX4" fmla="*/ 370710 w 844464"/>
                  <a:gd name="connsiteY4" fmla="*/ 919124 h 924641"/>
                  <a:gd name="connsiteX5" fmla="*/ 0 w 844464"/>
                  <a:gd name="connsiteY5" fmla="*/ 464278 h 924641"/>
                  <a:gd name="connsiteX6" fmla="*/ 464278 w 844464"/>
                  <a:gd name="connsiteY6" fmla="*/ 0 h 92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464" h="924641">
                    <a:moveTo>
                      <a:pt x="464278" y="0"/>
                    </a:moveTo>
                    <a:cubicBezTo>
                      <a:pt x="592485" y="0"/>
                      <a:pt x="708555" y="51966"/>
                      <a:pt x="792572" y="135984"/>
                    </a:cubicBezTo>
                    <a:lnTo>
                      <a:pt x="844464" y="198877"/>
                    </a:lnTo>
                    <a:lnTo>
                      <a:pt x="425444" y="924641"/>
                    </a:lnTo>
                    <a:lnTo>
                      <a:pt x="370710" y="919124"/>
                    </a:lnTo>
                    <a:cubicBezTo>
                      <a:pt x="159146" y="875832"/>
                      <a:pt x="0" y="688640"/>
                      <a:pt x="0" y="464278"/>
                    </a:cubicBezTo>
                    <a:cubicBezTo>
                      <a:pt x="0" y="207864"/>
                      <a:pt x="207864" y="0"/>
                      <a:pt x="464278" y="0"/>
                    </a:cubicBezTo>
                    <a:close/>
                  </a:path>
                </a:pathLst>
              </a:custGeom>
              <a:solidFill>
                <a:srgbClr val="FE5A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02A3BFD3-68C5-4D8E-8E11-660850081AFD}"/>
                  </a:ext>
                </a:extLst>
              </p:cNvPr>
              <p:cNvSpPr txBox="1"/>
              <p:nvPr/>
            </p:nvSpPr>
            <p:spPr>
              <a:xfrm>
                <a:off x="4897256" y="2498686"/>
                <a:ext cx="3773105" cy="369332"/>
              </a:xfrm>
              <a:prstGeom prst="rect">
                <a:avLst/>
              </a:prstGeom>
              <a:noFill/>
            </p:spPr>
            <p:txBody>
              <a:bodyPr wrap="square" rtlCol="0">
                <a:spAutoFit/>
              </a:bodyPr>
              <a:lstStyle/>
              <a:p>
                <a:r>
                  <a:rPr lang="zh-CN" altLang="en-US" dirty="0">
                    <a:solidFill>
                      <a:schemeClr val="bg1"/>
                    </a:solidFill>
                  </a:rPr>
                  <a:t>四</a:t>
                </a:r>
                <a:endParaRPr lang="en-US" altLang="zh-CN" dirty="0">
                  <a:solidFill>
                    <a:schemeClr val="bg1"/>
                  </a:solidFill>
                </a:endParaRPr>
              </a:p>
            </p:txBody>
          </p:sp>
        </p:grpSp>
        <p:sp>
          <p:nvSpPr>
            <p:cNvPr id="67" name="文本框 66">
              <a:extLst>
                <a:ext uri="{FF2B5EF4-FFF2-40B4-BE49-F238E27FC236}">
                  <a16:creationId xmlns:a16="http://schemas.microsoft.com/office/drawing/2014/main" id="{28E7B69A-09A2-4DB3-B1CE-547FEB1E3D7E}"/>
                </a:ext>
              </a:extLst>
            </p:cNvPr>
            <p:cNvSpPr txBox="1"/>
            <p:nvPr/>
          </p:nvSpPr>
          <p:spPr>
            <a:xfrm>
              <a:off x="3970280" y="2630990"/>
              <a:ext cx="3470210" cy="523220"/>
            </a:xfrm>
            <a:prstGeom prst="rect">
              <a:avLst/>
            </a:prstGeom>
            <a:noFill/>
          </p:spPr>
          <p:txBody>
            <a:bodyPr wrap="square" rtlCol="0">
              <a:spAutoFit/>
            </a:bodyPr>
            <a:lstStyle/>
            <a:p>
              <a:r>
                <a:rPr lang="zh-CN" altLang="en-US" sz="2800" b="1" dirty="0">
                  <a:solidFill>
                    <a:schemeClr val="tx1">
                      <a:lumMod val="95000"/>
                      <a:lumOff val="5000"/>
                    </a:schemeClr>
                  </a:solidFill>
                  <a:latin typeface="楷体" panose="02010609060101010101" pitchFamily="49" charset="-122"/>
                  <a:ea typeface="楷体" panose="02010609060101010101" pitchFamily="49" charset="-122"/>
                </a:rPr>
                <a:t>组员绩效</a:t>
              </a:r>
            </a:p>
          </p:txBody>
        </p:sp>
      </p:grpSp>
    </p:spTree>
    <p:extLst>
      <p:ext uri="{BB962C8B-B14F-4D97-AF65-F5344CB8AC3E}">
        <p14:creationId xmlns:p14="http://schemas.microsoft.com/office/powerpoint/2010/main" val="26230590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par>
                                <p:cTn id="24" presetID="2" presetClass="entr" presetSubtype="2" fill="hold" nodeType="withEffect">
                                  <p:stCondLst>
                                    <p:cond delay="10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400"/>
                                  </p:stCondLst>
                                  <p:childTnLst>
                                    <p:set>
                                      <p:cBhvr>
                                        <p:cTn id="29" dur="1" fill="hold">
                                          <p:stCondLst>
                                            <p:cond delay="0"/>
                                          </p:stCondLst>
                                        </p:cTn>
                                        <p:tgtEl>
                                          <p:spTgt spid="65"/>
                                        </p:tgtEl>
                                        <p:attrNameLst>
                                          <p:attrName>style.visibility</p:attrName>
                                        </p:attrNameLst>
                                      </p:cBhvr>
                                      <p:to>
                                        <p:strVal val="visible"/>
                                      </p:to>
                                    </p:set>
                                    <p:anim calcmode="lin" valueType="num">
                                      <p:cBhvr additive="base">
                                        <p:cTn id="30" dur="500" fill="hold"/>
                                        <p:tgtEl>
                                          <p:spTgt spid="65"/>
                                        </p:tgtEl>
                                        <p:attrNameLst>
                                          <p:attrName>ppt_x</p:attrName>
                                        </p:attrNameLst>
                                      </p:cBhvr>
                                      <p:tavLst>
                                        <p:tav tm="0">
                                          <p:val>
                                            <p:strVal val="1+#ppt_w/2"/>
                                          </p:val>
                                        </p:tav>
                                        <p:tav tm="100000">
                                          <p:val>
                                            <p:strVal val="#ppt_x"/>
                                          </p:val>
                                        </p:tav>
                                      </p:tavLst>
                                    </p:anim>
                                    <p:anim calcmode="lin" valueType="num">
                                      <p:cBhvr additive="base">
                                        <p:cTn id="31" dur="500" fill="hold"/>
                                        <p:tgtEl>
                                          <p:spTgt spid="65"/>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300"/>
                                  </p:stCondLst>
                                  <p:childTnLst>
                                    <p:set>
                                      <p:cBhvr>
                                        <p:cTn id="33" dur="1" fill="hold">
                                          <p:stCondLst>
                                            <p:cond delay="0"/>
                                          </p:stCondLst>
                                        </p:cTn>
                                        <p:tgtEl>
                                          <p:spTgt spid="59"/>
                                        </p:tgtEl>
                                        <p:attrNameLst>
                                          <p:attrName>style.visibility</p:attrName>
                                        </p:attrNameLst>
                                      </p:cBhvr>
                                      <p:to>
                                        <p:strVal val="visible"/>
                                      </p:to>
                                    </p:set>
                                    <p:anim calcmode="lin" valueType="num">
                                      <p:cBhvr additive="base">
                                        <p:cTn id="34" dur="500" fill="hold"/>
                                        <p:tgtEl>
                                          <p:spTgt spid="59"/>
                                        </p:tgtEl>
                                        <p:attrNameLst>
                                          <p:attrName>ppt_x</p:attrName>
                                        </p:attrNameLst>
                                      </p:cBhvr>
                                      <p:tavLst>
                                        <p:tav tm="0">
                                          <p:val>
                                            <p:strVal val="1+#ppt_w/2"/>
                                          </p:val>
                                        </p:tav>
                                        <p:tav tm="100000">
                                          <p:val>
                                            <p:strVal val="#ppt_x"/>
                                          </p:val>
                                        </p:tav>
                                      </p:tavLst>
                                    </p:anim>
                                    <p:anim calcmode="lin" valueType="num">
                                      <p:cBhvr additive="base">
                                        <p:cTn id="35" dur="500" fill="hold"/>
                                        <p:tgtEl>
                                          <p:spTgt spid="59"/>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200"/>
                                  </p:stCondLst>
                                  <p:childTnLst>
                                    <p:set>
                                      <p:cBhvr>
                                        <p:cTn id="37" dur="1" fill="hold">
                                          <p:stCondLst>
                                            <p:cond delay="0"/>
                                          </p:stCondLst>
                                        </p:cTn>
                                        <p:tgtEl>
                                          <p:spTgt spid="53"/>
                                        </p:tgtEl>
                                        <p:attrNameLst>
                                          <p:attrName>style.visibility</p:attrName>
                                        </p:attrNameLst>
                                      </p:cBhvr>
                                      <p:to>
                                        <p:strVal val="visible"/>
                                      </p:to>
                                    </p:set>
                                    <p:anim calcmode="lin" valueType="num">
                                      <p:cBhvr additive="base">
                                        <p:cTn id="38" dur="500" fill="hold"/>
                                        <p:tgtEl>
                                          <p:spTgt spid="53"/>
                                        </p:tgtEl>
                                        <p:attrNameLst>
                                          <p:attrName>ppt_x</p:attrName>
                                        </p:attrNameLst>
                                      </p:cBhvr>
                                      <p:tavLst>
                                        <p:tav tm="0">
                                          <p:val>
                                            <p:strVal val="1+#ppt_w/2"/>
                                          </p:val>
                                        </p:tav>
                                        <p:tav tm="100000">
                                          <p:val>
                                            <p:strVal val="#ppt_x"/>
                                          </p:val>
                                        </p:tav>
                                      </p:tavLst>
                                    </p:anim>
                                    <p:anim calcmode="lin" valueType="num">
                                      <p:cBhvr additive="base">
                                        <p:cTn id="39"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8" grpId="0" animBg="1"/>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人力资源计划</a:t>
            </a:r>
          </a:p>
        </p:txBody>
      </p:sp>
      <p:sp>
        <p:nvSpPr>
          <p:cNvPr id="27" name="文本框 26">
            <a:extLst>
              <a:ext uri="{FF2B5EF4-FFF2-40B4-BE49-F238E27FC236}">
                <a16:creationId xmlns:a16="http://schemas.microsoft.com/office/drawing/2014/main" id="{EDE5B0B0-088F-4C5F-B29A-B9002127865D}"/>
              </a:ext>
            </a:extLst>
          </p:cNvPr>
          <p:cNvSpPr txBox="1"/>
          <p:nvPr/>
        </p:nvSpPr>
        <p:spPr>
          <a:xfrm>
            <a:off x="1374037" y="1386262"/>
            <a:ext cx="10259159" cy="433965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人员分析：</a:t>
            </a:r>
            <a:endParaRPr lang="en-US" altLang="zh-CN" sz="2800" b="1" dirty="0">
              <a:solidFill>
                <a:schemeClr val="bg1"/>
              </a:solidFill>
              <a:latin typeface="楷体" panose="02010609060101010101" pitchFamily="49" charset="-122"/>
              <a:ea typeface="楷体" panose="02010609060101010101" pitchFamily="49" charset="-122"/>
            </a:endParaRPr>
          </a:p>
          <a:p>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400" b="1" dirty="0">
                <a:solidFill>
                  <a:schemeClr val="bg1"/>
                </a:solidFill>
                <a:latin typeface="楷体" panose="02010609060101010101" pitchFamily="49" charset="-122"/>
                <a:ea typeface="楷体" panose="02010609060101010101" pitchFamily="49" charset="-122"/>
              </a:rPr>
              <a:t>郦哲聪：能熟练运用多种项目开发工具，对代码理解力好，擅长配置管理与</a:t>
            </a:r>
            <a:r>
              <a:rPr lang="en-US" altLang="zh-CN" sz="2400" b="1" dirty="0">
                <a:solidFill>
                  <a:schemeClr val="bg1"/>
                </a:solidFill>
                <a:latin typeface="楷体" panose="02010609060101010101" pitchFamily="49" charset="-122"/>
                <a:ea typeface="楷体" panose="02010609060101010101" pitchFamily="49" charset="-122"/>
              </a:rPr>
              <a:t>PPT</a:t>
            </a:r>
            <a:r>
              <a:rPr lang="zh-CN" altLang="en-US" sz="2400" b="1" dirty="0">
                <a:solidFill>
                  <a:schemeClr val="bg1"/>
                </a:solidFill>
                <a:latin typeface="楷体" panose="02010609060101010101" pitchFamily="49" charset="-122"/>
                <a:ea typeface="楷体" panose="02010609060101010101" pitchFamily="49" charset="-122"/>
              </a:rPr>
              <a:t>制作。</a:t>
            </a:r>
          </a:p>
          <a:p>
            <a:r>
              <a:rPr lang="zh-CN" altLang="en-US" sz="2400" b="1" dirty="0">
                <a:solidFill>
                  <a:schemeClr val="bg1"/>
                </a:solidFill>
                <a:latin typeface="楷体" panose="02010609060101010101" pitchFamily="49" charset="-122"/>
                <a:ea typeface="楷体" panose="02010609060101010101" pitchFamily="49" charset="-122"/>
              </a:rPr>
              <a:t>王飞钢：做事负责，有实习经验，代码辅助，学习能力强，擅长规划与钻研。</a:t>
            </a:r>
          </a:p>
          <a:p>
            <a:r>
              <a:rPr lang="zh-CN" altLang="en-US" sz="2400" b="1" dirty="0">
                <a:solidFill>
                  <a:schemeClr val="bg1"/>
                </a:solidFill>
                <a:latin typeface="楷体" panose="02010609060101010101" pitchFamily="49" charset="-122"/>
                <a:ea typeface="楷体" panose="02010609060101010101" pitchFamily="49" charset="-122"/>
              </a:rPr>
              <a:t>周德阳：</a:t>
            </a:r>
            <a:r>
              <a:rPr lang="en-US" altLang="zh-CN" sz="2400" b="1" dirty="0">
                <a:solidFill>
                  <a:schemeClr val="bg1"/>
                </a:solidFill>
                <a:latin typeface="楷体" panose="02010609060101010101" pitchFamily="49" charset="-122"/>
                <a:ea typeface="楷体" panose="02010609060101010101" pitchFamily="49" charset="-122"/>
              </a:rPr>
              <a:t>2</a:t>
            </a:r>
            <a:r>
              <a:rPr lang="zh-CN" altLang="en-US" sz="2400" b="1" dirty="0">
                <a:solidFill>
                  <a:schemeClr val="bg1"/>
                </a:solidFill>
                <a:latin typeface="楷体" panose="02010609060101010101" pitchFamily="49" charset="-122"/>
                <a:ea typeface="楷体" panose="02010609060101010101" pitchFamily="49" charset="-122"/>
              </a:rPr>
              <a:t>年</a:t>
            </a:r>
            <a:r>
              <a:rPr lang="en-US" altLang="zh-CN" sz="2400" b="1" dirty="0">
                <a:solidFill>
                  <a:schemeClr val="bg1"/>
                </a:solidFill>
                <a:latin typeface="楷体" panose="02010609060101010101" pitchFamily="49" charset="-122"/>
                <a:ea typeface="楷体" panose="02010609060101010101" pitchFamily="49" charset="-122"/>
              </a:rPr>
              <a:t>ACM</a:t>
            </a:r>
            <a:r>
              <a:rPr lang="zh-CN" altLang="en-US" sz="2400" b="1" dirty="0">
                <a:solidFill>
                  <a:schemeClr val="bg1"/>
                </a:solidFill>
                <a:latin typeface="楷体" panose="02010609060101010101" pitchFamily="49" charset="-122"/>
                <a:ea typeface="楷体" panose="02010609060101010101" pitchFamily="49" charset="-122"/>
              </a:rPr>
              <a:t>竞赛经验，算法分析能力、代码能力强，学习能力强。</a:t>
            </a:r>
          </a:p>
          <a:p>
            <a:r>
              <a:rPr lang="zh-CN" altLang="en-US" sz="2400" b="1" dirty="0">
                <a:solidFill>
                  <a:schemeClr val="bg1"/>
                </a:solidFill>
                <a:latin typeface="楷体" panose="02010609060101010101" pitchFamily="49" charset="-122"/>
                <a:ea typeface="楷体" panose="02010609060101010101" pitchFamily="49" charset="-122"/>
              </a:rPr>
              <a:t>刘乐威：擅长文档汇总，做事细心，学习积极性高，代码辅助。</a:t>
            </a:r>
          </a:p>
          <a:p>
            <a:r>
              <a:rPr lang="zh-CN" altLang="en-US" sz="2400" b="1" dirty="0">
                <a:solidFill>
                  <a:schemeClr val="bg1"/>
                </a:solidFill>
                <a:latin typeface="楷体" panose="02010609060101010101" pitchFamily="49" charset="-122"/>
                <a:ea typeface="楷体" panose="02010609060101010101" pitchFamily="49" charset="-122"/>
              </a:rPr>
              <a:t>冯一鸣：擅长速记与汇报，有完成项目经验，擅长发现问题，对</a:t>
            </a:r>
            <a:r>
              <a:rPr lang="en-US" altLang="zh-CN" sz="2400" b="1" dirty="0">
                <a:solidFill>
                  <a:schemeClr val="bg1"/>
                </a:solidFill>
                <a:latin typeface="楷体" panose="02010609060101010101" pitchFamily="49" charset="-122"/>
                <a:ea typeface="楷体" panose="02010609060101010101" pitchFamily="49" charset="-122"/>
              </a:rPr>
              <a:t>UI</a:t>
            </a:r>
            <a:r>
              <a:rPr lang="zh-CN" altLang="en-US" sz="2400" b="1" dirty="0">
                <a:solidFill>
                  <a:schemeClr val="bg1"/>
                </a:solidFill>
                <a:latin typeface="楷体" panose="02010609060101010101" pitchFamily="49" charset="-122"/>
                <a:ea typeface="楷体" panose="02010609060101010101" pitchFamily="49" charset="-122"/>
              </a:rPr>
              <a:t>设计有一定了解。</a:t>
            </a:r>
          </a:p>
          <a:p>
            <a:endParaRPr lang="en-US" altLang="zh-CN"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182576426"/>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人力资源计划</a:t>
            </a:r>
          </a:p>
        </p:txBody>
      </p:sp>
      <p:graphicFrame>
        <p:nvGraphicFramePr>
          <p:cNvPr id="2" name="表格 1">
            <a:extLst>
              <a:ext uri="{FF2B5EF4-FFF2-40B4-BE49-F238E27FC236}">
                <a16:creationId xmlns:a16="http://schemas.microsoft.com/office/drawing/2014/main" id="{CF41D8D0-A57C-43B9-98C5-95D5978260B4}"/>
              </a:ext>
            </a:extLst>
          </p:cNvPr>
          <p:cNvGraphicFramePr>
            <a:graphicFrameLocks noGrp="1"/>
          </p:cNvGraphicFramePr>
          <p:nvPr>
            <p:extLst>
              <p:ext uri="{D42A27DB-BD31-4B8C-83A1-F6EECF244321}">
                <p14:modId xmlns:p14="http://schemas.microsoft.com/office/powerpoint/2010/main" val="3109067576"/>
              </p:ext>
            </p:extLst>
          </p:nvPr>
        </p:nvGraphicFramePr>
        <p:xfrm>
          <a:off x="1220589" y="163616"/>
          <a:ext cx="10413991" cy="6530767"/>
        </p:xfrm>
        <a:graphic>
          <a:graphicData uri="http://schemas.openxmlformats.org/drawingml/2006/table">
            <a:tbl>
              <a:tblPr>
                <a:tableStyleId>{327F97BB-C833-4FB7-BDE5-3F7075034690}</a:tableStyleId>
              </a:tblPr>
              <a:tblGrid>
                <a:gridCol w="2508479">
                  <a:extLst>
                    <a:ext uri="{9D8B030D-6E8A-4147-A177-3AD203B41FA5}">
                      <a16:colId xmlns:a16="http://schemas.microsoft.com/office/drawing/2014/main" val="367302018"/>
                    </a:ext>
                  </a:extLst>
                </a:gridCol>
                <a:gridCol w="7905512">
                  <a:extLst>
                    <a:ext uri="{9D8B030D-6E8A-4147-A177-3AD203B41FA5}">
                      <a16:colId xmlns:a16="http://schemas.microsoft.com/office/drawing/2014/main" val="1208776544"/>
                    </a:ext>
                  </a:extLst>
                </a:gridCol>
              </a:tblGrid>
              <a:tr h="0">
                <a:tc>
                  <a:txBody>
                    <a:bodyPr/>
                    <a:lstStyle/>
                    <a:p>
                      <a:pPr indent="266700" algn="just">
                        <a:spcAft>
                          <a:spcPts val="0"/>
                        </a:spcAft>
                      </a:pPr>
                      <a:r>
                        <a:rPr lang="zh-CN" sz="1600" kern="100" dirty="0">
                          <a:effectLst/>
                        </a:rPr>
                        <a:t>人员姓名</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特点</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278794"/>
                  </a:ext>
                </a:extLst>
              </a:tr>
              <a:tr h="1313855">
                <a:tc>
                  <a:txBody>
                    <a:bodyPr/>
                    <a:lstStyle/>
                    <a:p>
                      <a:pPr indent="266700" algn="just">
                        <a:spcAft>
                          <a:spcPts val="0"/>
                        </a:spcAft>
                      </a:pPr>
                      <a:r>
                        <a:rPr lang="zh-CN" sz="1600" kern="100" dirty="0">
                          <a:effectLst/>
                        </a:rPr>
                        <a:t>郦哲聪</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能熟练运用多种项目开发工具，对代码理解力好，在学校开设的实验课程中，都能取得优秀的成绩，擅长配置管理与</a:t>
                      </a:r>
                      <a:r>
                        <a:rPr lang="en-US" sz="1600" kern="100" dirty="0">
                          <a:effectLst/>
                        </a:rPr>
                        <a:t>PPT</a:t>
                      </a:r>
                      <a:r>
                        <a:rPr lang="zh-CN" sz="1600" kern="100" dirty="0">
                          <a:effectLst/>
                        </a:rPr>
                        <a:t>制作，学习能力较强，对于新知识的接受能力较强，学习新知识的速度比较快，操作动手能力强，在上学期设计过</a:t>
                      </a:r>
                      <a:r>
                        <a:rPr lang="en-US" sz="1600" kern="100" dirty="0">
                          <a:effectLst/>
                        </a:rPr>
                        <a:t>App</a:t>
                      </a:r>
                      <a:r>
                        <a:rPr lang="zh-CN" sz="1600" kern="100" dirty="0">
                          <a:effectLst/>
                        </a:rPr>
                        <a:t>前端页面，因此会使用</a:t>
                      </a:r>
                      <a:r>
                        <a:rPr lang="en-US" sz="1600" kern="100" dirty="0">
                          <a:effectLst/>
                        </a:rPr>
                        <a:t>RP</a:t>
                      </a:r>
                      <a:r>
                        <a:rPr lang="zh-CN" sz="1600" kern="100" dirty="0">
                          <a:effectLst/>
                        </a:rPr>
                        <a:t>，</a:t>
                      </a:r>
                      <a:r>
                        <a:rPr lang="en-US" sz="1600" kern="100" dirty="0">
                          <a:effectLst/>
                        </a:rPr>
                        <a:t>Android Studio</a:t>
                      </a:r>
                      <a:r>
                        <a:rPr lang="zh-CN" sz="1600" kern="100" dirty="0">
                          <a:effectLst/>
                        </a:rPr>
                        <a:t>来设计页面。对于工具的学习能力强，可以更好地使用工具来控制项目的进度，做到“多快好省”。</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4129592"/>
                  </a:ext>
                </a:extLst>
              </a:tr>
              <a:tr h="1126162">
                <a:tc>
                  <a:txBody>
                    <a:bodyPr/>
                    <a:lstStyle/>
                    <a:p>
                      <a:pPr indent="266700" algn="just">
                        <a:spcAft>
                          <a:spcPts val="0"/>
                        </a:spcAft>
                      </a:pPr>
                      <a:r>
                        <a:rPr lang="zh-CN" sz="1600" kern="100" dirty="0">
                          <a:effectLst/>
                        </a:rPr>
                        <a:t>周德阳</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参加学校</a:t>
                      </a:r>
                      <a:r>
                        <a:rPr lang="en-US" sz="1600" kern="100" dirty="0">
                          <a:effectLst/>
                        </a:rPr>
                        <a:t>ACM</a:t>
                      </a:r>
                      <a:r>
                        <a:rPr lang="zh-CN" sz="1600" kern="100" dirty="0">
                          <a:effectLst/>
                        </a:rPr>
                        <a:t>实验室，有</a:t>
                      </a:r>
                      <a:r>
                        <a:rPr lang="en-US" sz="1600" kern="100" dirty="0">
                          <a:effectLst/>
                        </a:rPr>
                        <a:t>2</a:t>
                      </a:r>
                      <a:r>
                        <a:rPr lang="zh-CN" sz="1600" kern="100" dirty="0">
                          <a:effectLst/>
                        </a:rPr>
                        <a:t>年</a:t>
                      </a:r>
                      <a:r>
                        <a:rPr lang="en-US" sz="1600" kern="100" dirty="0">
                          <a:effectLst/>
                        </a:rPr>
                        <a:t>ACM</a:t>
                      </a:r>
                      <a:r>
                        <a:rPr lang="zh-CN" sz="1600" kern="100" dirty="0">
                          <a:effectLst/>
                        </a:rPr>
                        <a:t>竞赛经验，获得过较多的</a:t>
                      </a:r>
                      <a:r>
                        <a:rPr lang="en-US" sz="1600" kern="100" dirty="0">
                          <a:effectLst/>
                        </a:rPr>
                        <a:t>ACM</a:t>
                      </a:r>
                      <a:r>
                        <a:rPr lang="zh-CN" sz="1600" kern="100" dirty="0">
                          <a:effectLst/>
                        </a:rPr>
                        <a:t>竞赛奖，在算法分析能力方面能力较强，都是有较强的学习能力，对于多种语言都有涉猎，在本项目中，在队员系统分析方面，可以有较大的优势，帮助项目组成员理解原系统。同时在上学期开开发过网站，对网站的架构等知识比较有了解，这些经验在本次项目中可以提供较多的帮助。</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1748620"/>
                  </a:ext>
                </a:extLst>
              </a:tr>
              <a:tr h="1313855">
                <a:tc>
                  <a:txBody>
                    <a:bodyPr/>
                    <a:lstStyle/>
                    <a:p>
                      <a:pPr indent="266700" algn="just">
                        <a:spcAft>
                          <a:spcPts val="0"/>
                        </a:spcAft>
                      </a:pPr>
                      <a:r>
                        <a:rPr lang="zh-CN" sz="1600" kern="100" dirty="0">
                          <a:effectLst/>
                        </a:rPr>
                        <a:t>王飞钢</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做事负责，有在寒暑假中，去工作实习，有一定的实习经验，对于企业中项目开发的规范以及文档的编写有一定的了解，可以将这些经验运用到项目中，对于本次项目的文档编写有较大的帮助。擅长规划与钻研，对于项目计划的时间安排有较多的心得，因此可以帮助</a:t>
                      </a:r>
                      <a:r>
                        <a:rPr lang="en-US" sz="1600" kern="100" dirty="0">
                          <a:effectLst/>
                        </a:rPr>
                        <a:t>PM</a:t>
                      </a:r>
                      <a:r>
                        <a:rPr lang="zh-CN" sz="1600" kern="100" dirty="0">
                          <a:effectLst/>
                        </a:rPr>
                        <a:t>更好的管理项目的进度。愿意学习新知识，对于新知识愿意花费较多的时间学习，而不会轻言放弃。</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897311"/>
                  </a:ext>
                </a:extLst>
              </a:tr>
              <a:tr h="1313855">
                <a:tc>
                  <a:txBody>
                    <a:bodyPr/>
                    <a:lstStyle/>
                    <a:p>
                      <a:pPr indent="266700" algn="just">
                        <a:spcAft>
                          <a:spcPts val="0"/>
                        </a:spcAft>
                      </a:pPr>
                      <a:r>
                        <a:rPr lang="zh-CN" sz="1600" kern="100">
                          <a:effectLst/>
                        </a:rPr>
                        <a:t>刘乐威</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擅长文档汇总和文档编写，语言组织能力较强，在文档编写方面十分有经验，对于文档编写有较多的兴趣，并且做事十分耐心，因此承担项目中文档的整合和部分文档编写的任务。学习积极性高，自学能力强，有较强的自律能力，因此能合理的规划时间，可及时交付任务。同时学习成绩优秀，对于</a:t>
                      </a:r>
                      <a:r>
                        <a:rPr lang="en-US" sz="1600" kern="100" dirty="0">
                          <a:effectLst/>
                        </a:rPr>
                        <a:t>c</a:t>
                      </a:r>
                      <a:r>
                        <a:rPr lang="zh-CN" sz="1600" kern="100" dirty="0">
                          <a:effectLst/>
                        </a:rPr>
                        <a:t>语言自学较长时间，逻辑思维能力较强，因此对于 新语言的学习会有较多的心得。</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3072005"/>
                  </a:ext>
                </a:extLst>
              </a:tr>
              <a:tr h="1126162">
                <a:tc>
                  <a:txBody>
                    <a:bodyPr/>
                    <a:lstStyle/>
                    <a:p>
                      <a:pPr indent="266700" algn="just">
                        <a:spcAft>
                          <a:spcPts val="0"/>
                        </a:spcAft>
                      </a:pPr>
                      <a:r>
                        <a:rPr lang="zh-CN" sz="1600" kern="100">
                          <a:effectLst/>
                        </a:rPr>
                        <a:t>冯一鸣</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1600" kern="100" dirty="0">
                          <a:effectLst/>
                        </a:rPr>
                        <a:t>曾和周德阳一起完成过网站的制作，对于网站的架构，</a:t>
                      </a:r>
                      <a:r>
                        <a:rPr lang="en-US" sz="1600" kern="100" dirty="0">
                          <a:effectLst/>
                        </a:rPr>
                        <a:t>H5</a:t>
                      </a:r>
                      <a:r>
                        <a:rPr lang="zh-CN" sz="1600" kern="100" dirty="0">
                          <a:effectLst/>
                        </a:rPr>
                        <a:t>的编写，服务部署方面有少许经验，可以为本次项目原系统的部署上提供帮助，认识几个涉猎过</a:t>
                      </a:r>
                      <a:r>
                        <a:rPr lang="en-US" sz="1600" kern="100" dirty="0">
                          <a:effectLst/>
                        </a:rPr>
                        <a:t>PHP</a:t>
                      </a:r>
                      <a:r>
                        <a:rPr lang="zh-CN" sz="1600" kern="100" dirty="0">
                          <a:effectLst/>
                        </a:rPr>
                        <a:t>的学长，在理解系统上，可以随时找找人帮忙。做事比较有耐心，当遇到问题时会自己比价有耐心的钻研， 所以比较愿意研究原系统的</a:t>
                      </a:r>
                      <a:r>
                        <a:rPr lang="en-US" sz="1600" kern="100" dirty="0">
                          <a:effectLst/>
                        </a:rPr>
                        <a:t>PHP</a:t>
                      </a:r>
                      <a:r>
                        <a:rPr lang="zh-CN" sz="1600" kern="100" dirty="0">
                          <a:effectLst/>
                        </a:rPr>
                        <a:t>代码以及项目的技术。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80441" marR="8044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5331"/>
                  </a:ext>
                </a:extLst>
              </a:tr>
            </a:tbl>
          </a:graphicData>
        </a:graphic>
      </p:graphicFrame>
    </p:spTree>
    <p:extLst>
      <p:ext uri="{BB962C8B-B14F-4D97-AF65-F5344CB8AC3E}">
        <p14:creationId xmlns:p14="http://schemas.microsoft.com/office/powerpoint/2010/main" val="288010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人力资源计划</a:t>
            </a:r>
          </a:p>
        </p:txBody>
      </p:sp>
      <p:sp>
        <p:nvSpPr>
          <p:cNvPr id="8" name="文本框 7">
            <a:extLst>
              <a:ext uri="{FF2B5EF4-FFF2-40B4-BE49-F238E27FC236}">
                <a16:creationId xmlns:a16="http://schemas.microsoft.com/office/drawing/2014/main" id="{5515F215-1C93-4637-966D-753B26209D1B}"/>
              </a:ext>
            </a:extLst>
          </p:cNvPr>
          <p:cNvSpPr txBox="1"/>
          <p:nvPr/>
        </p:nvSpPr>
        <p:spPr>
          <a:xfrm>
            <a:off x="1374037" y="1386262"/>
            <a:ext cx="10259159" cy="3539430"/>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人员资源工作流程：</a:t>
            </a:r>
            <a:endParaRPr lang="en-US" altLang="zh-CN" sz="2800" b="1" dirty="0">
              <a:solidFill>
                <a:schemeClr val="bg1"/>
              </a:solidFill>
              <a:latin typeface="楷体" panose="02010609060101010101" pitchFamily="49" charset="-122"/>
              <a:ea typeface="楷体" panose="02010609060101010101" pitchFamily="49" charset="-122"/>
            </a:endParaRPr>
          </a:p>
          <a:p>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800" b="1" dirty="0">
                <a:solidFill>
                  <a:schemeClr val="bg1"/>
                </a:solidFill>
                <a:latin typeface="楷体" panose="02010609060101010101" pitchFamily="49" charset="-122"/>
                <a:ea typeface="楷体" panose="02010609060101010101" pitchFamily="49" charset="-122"/>
              </a:rPr>
              <a:t>    由项目经理分配任务，相关责任人员在项目经理规定时间内完成任务，将任务完成后交于文档管理员整合，文档管理员整合后交给项目经理审查，审核通过后交由配置管理员配置进项目配置管理系统。</a:t>
            </a:r>
            <a:endParaRPr lang="en-US" altLang="zh-CN" sz="2800" b="1" dirty="0">
              <a:solidFill>
                <a:schemeClr val="bg1"/>
              </a:solidFill>
              <a:latin typeface="楷体" panose="02010609060101010101" pitchFamily="49" charset="-122"/>
              <a:ea typeface="楷体" panose="02010609060101010101" pitchFamily="49" charset="-122"/>
            </a:endParaRPr>
          </a:p>
          <a:p>
            <a:r>
              <a:rPr lang="en-US" altLang="zh-CN" sz="2800" b="1" dirty="0">
                <a:solidFill>
                  <a:schemeClr val="bg1"/>
                </a:solidFill>
                <a:latin typeface="楷体" panose="02010609060101010101" pitchFamily="49" charset="-122"/>
                <a:ea typeface="楷体" panose="02010609060101010101" pitchFamily="49" charset="-122"/>
              </a:rPr>
              <a:t>    </a:t>
            </a:r>
            <a:r>
              <a:rPr lang="zh-CN" altLang="en-US" sz="2800" b="1" dirty="0">
                <a:solidFill>
                  <a:schemeClr val="bg1"/>
                </a:solidFill>
                <a:latin typeface="楷体" panose="02010609060101010101" pitchFamily="49" charset="-122"/>
                <a:ea typeface="楷体" panose="02010609060101010101" pitchFamily="49" charset="-122"/>
              </a:rPr>
              <a:t>当有任务的时候，项目经理会在每日</a:t>
            </a:r>
            <a:r>
              <a:rPr lang="en-US" altLang="zh-CN" sz="2800" b="1" dirty="0">
                <a:solidFill>
                  <a:schemeClr val="bg1"/>
                </a:solidFill>
                <a:latin typeface="楷体" panose="02010609060101010101" pitchFamily="49" charset="-122"/>
                <a:ea typeface="楷体" panose="02010609060101010101" pitchFamily="49" charset="-122"/>
              </a:rPr>
              <a:t>10</a:t>
            </a:r>
            <a:r>
              <a:rPr lang="zh-CN" altLang="en-US" sz="2800" b="1" dirty="0">
                <a:solidFill>
                  <a:schemeClr val="bg1"/>
                </a:solidFill>
                <a:latin typeface="楷体" panose="02010609060101010101" pitchFamily="49" charset="-122"/>
                <a:ea typeface="楷体" panose="02010609060101010101" pitchFamily="49" charset="-122"/>
              </a:rPr>
              <a:t>点前要求提交当日成果，并给予修改意见。</a:t>
            </a:r>
            <a:endParaRPr lang="en-US" altLang="zh-CN"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5845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35374" y="-12102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56666" y="4827494"/>
            <a:ext cx="0" cy="203050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66042" y="1909482"/>
            <a:ext cx="738664" cy="2862322"/>
          </a:xfrm>
          <a:prstGeom prst="rect">
            <a:avLst/>
          </a:prstGeom>
          <a:noFill/>
        </p:spPr>
        <p:txBody>
          <a:bodyPr vert="eaVert" wrap="none" rtlCol="0">
            <a:spAutoFit/>
          </a:bodyPr>
          <a:lstStyle/>
          <a:p>
            <a:r>
              <a:rPr lang="zh-CN" altLang="en-US" sz="3600" dirty="0">
                <a:solidFill>
                  <a:schemeClr val="bg1"/>
                </a:solidFill>
                <a:latin typeface="楷体" panose="02010609060101010101" pitchFamily="49" charset="-122"/>
                <a:ea typeface="楷体" panose="02010609060101010101" pitchFamily="49" charset="-122"/>
              </a:rPr>
              <a:t>整合管理计划</a:t>
            </a:r>
          </a:p>
        </p:txBody>
      </p:sp>
      <p:sp>
        <p:nvSpPr>
          <p:cNvPr id="8" name="文本框 7">
            <a:extLst>
              <a:ext uri="{FF2B5EF4-FFF2-40B4-BE49-F238E27FC236}">
                <a16:creationId xmlns:a16="http://schemas.microsoft.com/office/drawing/2014/main" id="{5515F215-1C93-4637-966D-753B26209D1B}"/>
              </a:ext>
            </a:extLst>
          </p:cNvPr>
          <p:cNvSpPr txBox="1"/>
          <p:nvPr/>
        </p:nvSpPr>
        <p:spPr>
          <a:xfrm>
            <a:off x="1374037" y="1386262"/>
            <a:ext cx="10259159" cy="3108543"/>
          </a:xfrm>
          <a:prstGeom prst="rect">
            <a:avLst/>
          </a:prstGeom>
          <a:noFill/>
        </p:spPr>
        <p:txBody>
          <a:bodyPr wrap="square" rtlCol="0">
            <a:spAutoFit/>
          </a:bodyPr>
          <a:lstStyle/>
          <a:p>
            <a:r>
              <a:rPr lang="zh-CN" altLang="en-US" sz="2800" b="1" dirty="0">
                <a:solidFill>
                  <a:schemeClr val="bg1"/>
                </a:solidFill>
                <a:latin typeface="楷体" panose="02010609060101010101" pitchFamily="49" charset="-122"/>
                <a:ea typeface="楷体" panose="02010609060101010101" pitchFamily="49" charset="-122"/>
              </a:rPr>
              <a:t>实施整体变更控制：</a:t>
            </a:r>
            <a:endParaRPr lang="en-US" altLang="zh-CN" sz="2800" b="1" dirty="0">
              <a:solidFill>
                <a:schemeClr val="bg1"/>
              </a:solidFill>
              <a:latin typeface="楷体" panose="02010609060101010101" pitchFamily="49" charset="-122"/>
              <a:ea typeface="楷体" panose="02010609060101010101" pitchFamily="49" charset="-122"/>
            </a:endParaRPr>
          </a:p>
          <a:p>
            <a:endParaRPr lang="en-US" altLang="zh-CN" sz="2800" b="1" dirty="0">
              <a:solidFill>
                <a:schemeClr val="bg1"/>
              </a:solidFill>
              <a:latin typeface="楷体" panose="02010609060101010101" pitchFamily="49" charset="-122"/>
              <a:ea typeface="楷体" panose="02010609060101010101" pitchFamily="49" charset="-122"/>
            </a:endParaRPr>
          </a:p>
          <a:p>
            <a:r>
              <a:rPr lang="zh-CN" altLang="en-US" sz="2800" b="1" dirty="0">
                <a:solidFill>
                  <a:schemeClr val="bg1"/>
                </a:solidFill>
                <a:latin typeface="楷体" panose="02010609060101010101" pitchFamily="49" charset="-122"/>
                <a:ea typeface="楷体" panose="02010609060101010101" pitchFamily="49" charset="-122"/>
              </a:rPr>
              <a:t>    每当需求对计划做出变更时，都需要从一个变更请求开始。这时完成变更的组员需要创建一个文档。对项目做出的任何变更都是要记录在文档中（例如各个文档的版本控制），从而能够确定做过哪些事情。一旦有了变更请求，就会启动项目的变更控制流程。</a:t>
            </a:r>
            <a:endParaRPr lang="en-US" altLang="zh-CN" sz="28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92746613"/>
      </p:ext>
    </p:extLst>
  </p:cSld>
  <p:clrMapOvr>
    <a:masterClrMapping/>
  </p:clrMapOvr>
  <p:transition spd="slow">
    <p:pull dir="l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8247" y="551330"/>
            <a:ext cx="3375212" cy="3375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latin typeface="楷体" panose="02010609060101010101" pitchFamily="49" charset="-122"/>
                <a:ea typeface="楷体" panose="02010609060101010101" pitchFamily="49" charset="-122"/>
              </a:rPr>
              <a:t>4</a:t>
            </a:r>
            <a:endParaRPr lang="zh-CN" altLang="en-US" sz="11500" dirty="0">
              <a:latin typeface="楷体" panose="02010609060101010101" pitchFamily="49" charset="-122"/>
              <a:ea typeface="楷体" panose="02010609060101010101" pitchFamily="49" charset="-122"/>
            </a:endParaRPr>
          </a:p>
        </p:txBody>
      </p:sp>
      <p:sp>
        <p:nvSpPr>
          <p:cNvPr id="8" name="弦形 7"/>
          <p:cNvSpPr/>
          <p:nvPr/>
        </p:nvSpPr>
        <p:spPr>
          <a:xfrm rot="17100000">
            <a:off x="4106459" y="529542"/>
            <a:ext cx="3418786" cy="3418786"/>
          </a:xfrm>
          <a:prstGeom prst="chord">
            <a:avLst>
              <a:gd name="adj1" fmla="val 8532355"/>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517784" y="1240376"/>
            <a:ext cx="3529064" cy="3092130"/>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933251" y="4738472"/>
            <a:ext cx="3570208" cy="1107996"/>
          </a:xfrm>
          <a:prstGeom prst="rect">
            <a:avLst/>
          </a:prstGeom>
          <a:noFill/>
        </p:spPr>
        <p:txBody>
          <a:bodyPr wrap="none" rtlCol="0">
            <a:spAutoFit/>
          </a:bodyPr>
          <a:lstStyle/>
          <a:p>
            <a:r>
              <a:rPr lang="zh-CN" altLang="en-US" sz="6600" dirty="0">
                <a:solidFill>
                  <a:schemeClr val="bg1"/>
                </a:solidFill>
                <a:latin typeface="楷体" panose="02010609060101010101" pitchFamily="49" charset="-122"/>
                <a:ea typeface="楷体" panose="02010609060101010101" pitchFamily="49" charset="-122"/>
              </a:rPr>
              <a:t>组员绩效</a:t>
            </a:r>
          </a:p>
        </p:txBody>
      </p:sp>
    </p:spTree>
    <p:extLst>
      <p:ext uri="{BB962C8B-B14F-4D97-AF65-F5344CB8AC3E}">
        <p14:creationId xmlns:p14="http://schemas.microsoft.com/office/powerpoint/2010/main" val="340465562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259106"/>
            <a:ext cx="12192000" cy="263562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772757" y="2561254"/>
            <a:ext cx="10219765" cy="2031325"/>
          </a:xfrm>
          <a:prstGeom prst="rect">
            <a:avLst/>
          </a:prstGeom>
          <a:noFill/>
        </p:spPr>
        <p:txBody>
          <a:bodyPr wrap="square" rtlCol="0">
            <a:spAutoFit/>
          </a:bodyPr>
          <a:lstStyle/>
          <a:p>
            <a:r>
              <a:rPr lang="zh-CN" altLang="en-US" dirty="0">
                <a:solidFill>
                  <a:schemeClr val="bg1"/>
                </a:solidFill>
              </a:rPr>
              <a:t>组员绩效：</a:t>
            </a:r>
            <a:endParaRPr lang="en-US" altLang="zh-CN" dirty="0">
              <a:solidFill>
                <a:schemeClr val="bg1"/>
              </a:solidFill>
            </a:endParaRPr>
          </a:p>
          <a:p>
            <a:r>
              <a:rPr lang="en-US" altLang="zh-CN" dirty="0">
                <a:solidFill>
                  <a:schemeClr val="bg1"/>
                </a:solidFill>
              </a:rPr>
              <a:t>100</a:t>
            </a:r>
            <a:r>
              <a:rPr lang="zh-CN" altLang="en-US" dirty="0">
                <a:solidFill>
                  <a:schemeClr val="bg1"/>
                </a:solidFill>
              </a:rPr>
              <a:t>分制</a:t>
            </a:r>
            <a:endParaRPr lang="en-US" altLang="zh-CN" dirty="0">
              <a:solidFill>
                <a:schemeClr val="bg1"/>
              </a:solidFill>
            </a:endParaRPr>
          </a:p>
          <a:p>
            <a:r>
              <a:rPr lang="zh-CN" altLang="en-US" dirty="0">
                <a:solidFill>
                  <a:schemeClr val="bg1"/>
                </a:solidFill>
              </a:rPr>
              <a:t>郦哲聪：</a:t>
            </a:r>
            <a:r>
              <a:rPr lang="en-US" altLang="zh-CN" dirty="0">
                <a:solidFill>
                  <a:schemeClr val="bg1"/>
                </a:solidFill>
              </a:rPr>
              <a:t>PPT</a:t>
            </a:r>
            <a:r>
              <a:rPr lang="zh-CN" altLang="en-US" dirty="0">
                <a:solidFill>
                  <a:schemeClr val="bg1"/>
                </a:solidFill>
              </a:rPr>
              <a:t>制作、甘特图、</a:t>
            </a:r>
            <a:r>
              <a:rPr lang="en-US" altLang="zh-CN" dirty="0">
                <a:solidFill>
                  <a:schemeClr val="bg1"/>
                </a:solidFill>
              </a:rPr>
              <a:t>WBS</a:t>
            </a:r>
            <a:r>
              <a:rPr lang="zh-CN" altLang="en-US" dirty="0">
                <a:solidFill>
                  <a:schemeClr val="bg1"/>
                </a:solidFill>
              </a:rPr>
              <a:t>、文档审核                                                                                                  </a:t>
            </a:r>
            <a:r>
              <a:rPr lang="en-US" altLang="zh-CN" dirty="0">
                <a:solidFill>
                  <a:schemeClr val="bg1"/>
                </a:solidFill>
              </a:rPr>
              <a:t>89</a:t>
            </a:r>
            <a:r>
              <a:rPr lang="zh-CN" altLang="en-US" dirty="0">
                <a:solidFill>
                  <a:schemeClr val="bg1"/>
                </a:solidFill>
              </a:rPr>
              <a:t>分                               </a:t>
            </a:r>
            <a:endParaRPr lang="en-US" altLang="zh-CN" dirty="0">
              <a:solidFill>
                <a:schemeClr val="bg1"/>
              </a:solidFill>
            </a:endParaRPr>
          </a:p>
          <a:p>
            <a:r>
              <a:rPr lang="zh-CN" altLang="en-US" dirty="0">
                <a:solidFill>
                  <a:schemeClr val="bg1"/>
                </a:solidFill>
              </a:rPr>
              <a:t>刘乐威：文档整理、文档修改、文档补充、版本控制                                                                                  </a:t>
            </a:r>
            <a:r>
              <a:rPr lang="en-US" altLang="zh-CN" dirty="0">
                <a:solidFill>
                  <a:schemeClr val="bg1"/>
                </a:solidFill>
              </a:rPr>
              <a:t>86</a:t>
            </a:r>
            <a:r>
              <a:rPr lang="zh-CN" altLang="en-US" dirty="0">
                <a:solidFill>
                  <a:schemeClr val="bg1"/>
                </a:solidFill>
              </a:rPr>
              <a:t>分</a:t>
            </a:r>
            <a:endParaRPr lang="en-US" altLang="zh-CN" dirty="0">
              <a:solidFill>
                <a:schemeClr val="bg1"/>
              </a:solidFill>
            </a:endParaRPr>
          </a:p>
          <a:p>
            <a:r>
              <a:rPr lang="zh-CN" altLang="en-US" dirty="0">
                <a:solidFill>
                  <a:schemeClr val="bg1"/>
                </a:solidFill>
              </a:rPr>
              <a:t>王飞钢：风险管理计划、人力资源计划                                                                                                            </a:t>
            </a:r>
            <a:r>
              <a:rPr lang="en-US" altLang="zh-CN" dirty="0">
                <a:solidFill>
                  <a:schemeClr val="bg1"/>
                </a:solidFill>
              </a:rPr>
              <a:t>85</a:t>
            </a:r>
            <a:r>
              <a:rPr lang="zh-CN" altLang="en-US" dirty="0">
                <a:solidFill>
                  <a:schemeClr val="bg1"/>
                </a:solidFill>
              </a:rPr>
              <a:t>分</a:t>
            </a:r>
            <a:endParaRPr lang="en-US" altLang="zh-CN" dirty="0">
              <a:solidFill>
                <a:schemeClr val="bg1"/>
              </a:solidFill>
            </a:endParaRPr>
          </a:p>
          <a:p>
            <a:r>
              <a:rPr lang="zh-CN" altLang="en-US" dirty="0">
                <a:solidFill>
                  <a:schemeClr val="bg1"/>
                </a:solidFill>
              </a:rPr>
              <a:t>冯一鸣：质量管理计划、沟通管理计划、</a:t>
            </a:r>
            <a:r>
              <a:rPr lang="en-US" altLang="zh-CN" dirty="0">
                <a:solidFill>
                  <a:schemeClr val="bg1"/>
                </a:solidFill>
              </a:rPr>
              <a:t>WBS</a:t>
            </a:r>
            <a:r>
              <a:rPr lang="zh-CN" altLang="en-US" dirty="0">
                <a:solidFill>
                  <a:schemeClr val="bg1"/>
                </a:solidFill>
              </a:rPr>
              <a:t>图修改、会议记录                                                             </a:t>
            </a:r>
            <a:r>
              <a:rPr lang="en-US" altLang="zh-CN" dirty="0">
                <a:solidFill>
                  <a:schemeClr val="bg1"/>
                </a:solidFill>
              </a:rPr>
              <a:t>88</a:t>
            </a:r>
            <a:r>
              <a:rPr lang="zh-CN" altLang="en-US" dirty="0">
                <a:solidFill>
                  <a:schemeClr val="bg1"/>
                </a:solidFill>
              </a:rPr>
              <a:t>分</a:t>
            </a:r>
            <a:endParaRPr lang="en-US" altLang="zh-CN" dirty="0">
              <a:solidFill>
                <a:schemeClr val="bg1"/>
              </a:solidFill>
            </a:endParaRPr>
          </a:p>
          <a:p>
            <a:r>
              <a:rPr lang="zh-CN" altLang="en-US" dirty="0">
                <a:solidFill>
                  <a:schemeClr val="bg1"/>
                </a:solidFill>
              </a:rPr>
              <a:t>周德阳：成本管理计划、甘特图修改、配置管理                                                                                           </a:t>
            </a:r>
            <a:r>
              <a:rPr lang="en-US" altLang="zh-CN" dirty="0">
                <a:solidFill>
                  <a:schemeClr val="bg1"/>
                </a:solidFill>
              </a:rPr>
              <a:t>87</a:t>
            </a:r>
            <a:r>
              <a:rPr lang="zh-CN" altLang="en-US" dirty="0">
                <a:solidFill>
                  <a:schemeClr val="bg1"/>
                </a:solidFill>
              </a:rPr>
              <a:t>分</a:t>
            </a:r>
          </a:p>
        </p:txBody>
      </p:sp>
    </p:spTree>
    <p:extLst>
      <p:ext uri="{BB962C8B-B14F-4D97-AF65-F5344CB8AC3E}">
        <p14:creationId xmlns:p14="http://schemas.microsoft.com/office/powerpoint/2010/main" val="18902923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889760" y="2978708"/>
            <a:ext cx="6138091" cy="1323439"/>
          </a:xfrm>
          <a:prstGeom prst="rect">
            <a:avLst/>
          </a:prstGeom>
          <a:noFill/>
        </p:spPr>
        <p:txBody>
          <a:bodyPr wrap="none" rtlCol="0">
            <a:spAutoFit/>
          </a:bodyPr>
          <a:lstStyle/>
          <a:p>
            <a:r>
              <a:rPr lang="en-US" altLang="zh-CN" sz="8000" dirty="0">
                <a:solidFill>
                  <a:schemeClr val="bg1"/>
                </a:solidFill>
                <a:latin typeface="Broadway" panose="04040905080B02020502" pitchFamily="82" charset="0"/>
              </a:rPr>
              <a:t>Thank you</a:t>
            </a:r>
            <a:endParaRPr lang="zh-CN" altLang="en-US" sz="8000" dirty="0">
              <a:solidFill>
                <a:schemeClr val="bg1"/>
              </a:solidFill>
              <a:latin typeface="Broadway" panose="04040905080B02020502" pitchFamily="82" charset="0"/>
            </a:endParaRPr>
          </a:p>
        </p:txBody>
      </p:sp>
      <p:cxnSp>
        <p:nvCxnSpPr>
          <p:cNvPr id="5" name="直接连接符 4"/>
          <p:cNvCxnSpPr/>
          <p:nvPr/>
        </p:nvCxnSpPr>
        <p:spPr>
          <a:xfrm>
            <a:off x="8186166" y="3488920"/>
            <a:ext cx="0" cy="8132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186166" y="3501927"/>
            <a:ext cx="646331" cy="369332"/>
          </a:xfrm>
          <a:prstGeom prst="rect">
            <a:avLst/>
          </a:prstGeom>
          <a:noFill/>
        </p:spPr>
        <p:txBody>
          <a:bodyPr wrap="none" rtlCol="0">
            <a:spAutoFit/>
          </a:bodyPr>
          <a:lstStyle/>
          <a:p>
            <a:r>
              <a:rPr lang="zh-CN" altLang="en-US" dirty="0">
                <a:solidFill>
                  <a:schemeClr val="bg1"/>
                </a:solidFill>
              </a:rPr>
              <a:t>作者</a:t>
            </a:r>
          </a:p>
        </p:txBody>
      </p:sp>
      <p:sp>
        <p:nvSpPr>
          <p:cNvPr id="12" name="矩形 11"/>
          <p:cNvSpPr/>
          <p:nvPr/>
        </p:nvSpPr>
        <p:spPr>
          <a:xfrm>
            <a:off x="8186166" y="3501927"/>
            <a:ext cx="2339796" cy="40487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：郦哲聪</a:t>
            </a:r>
          </a:p>
        </p:txBody>
      </p:sp>
    </p:spTree>
    <p:extLst>
      <p:ext uri="{BB962C8B-B14F-4D97-AF65-F5344CB8AC3E}">
        <p14:creationId xmlns:p14="http://schemas.microsoft.com/office/powerpoint/2010/main" val="72962546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8247" y="551330"/>
            <a:ext cx="3375212" cy="3375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latin typeface="楷体" panose="02010609060101010101" pitchFamily="49" charset="-122"/>
                <a:ea typeface="楷体" panose="02010609060101010101" pitchFamily="49" charset="-122"/>
              </a:rPr>
              <a:t>1</a:t>
            </a:r>
            <a:endParaRPr lang="zh-CN" altLang="en-US" sz="11500" dirty="0">
              <a:latin typeface="楷体" panose="02010609060101010101" pitchFamily="49" charset="-122"/>
              <a:ea typeface="楷体" panose="02010609060101010101" pitchFamily="49" charset="-122"/>
            </a:endParaRPr>
          </a:p>
        </p:txBody>
      </p:sp>
      <p:sp>
        <p:nvSpPr>
          <p:cNvPr id="8" name="弦形 7"/>
          <p:cNvSpPr/>
          <p:nvPr/>
        </p:nvSpPr>
        <p:spPr>
          <a:xfrm rot="17100000">
            <a:off x="4106459" y="529542"/>
            <a:ext cx="3418786" cy="3418786"/>
          </a:xfrm>
          <a:prstGeom prst="chord">
            <a:avLst>
              <a:gd name="adj1" fmla="val 8532355"/>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517784" y="1240376"/>
            <a:ext cx="3529064" cy="3092130"/>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07966" y="4738472"/>
            <a:ext cx="1877437" cy="1107996"/>
          </a:xfrm>
          <a:prstGeom prst="rect">
            <a:avLst/>
          </a:prstGeom>
          <a:noFill/>
        </p:spPr>
        <p:txBody>
          <a:bodyPr wrap="none" rtlCol="0">
            <a:spAutoFit/>
          </a:bodyPr>
          <a:lstStyle/>
          <a:p>
            <a:r>
              <a:rPr lang="zh-CN" altLang="en-US" sz="6600" dirty="0">
                <a:solidFill>
                  <a:schemeClr val="bg1"/>
                </a:solidFill>
                <a:latin typeface="楷体" panose="02010609060101010101" pitchFamily="49" charset="-122"/>
                <a:ea typeface="楷体" panose="02010609060101010101" pitchFamily="49" charset="-122"/>
              </a:rPr>
              <a:t>引言</a:t>
            </a:r>
          </a:p>
        </p:txBody>
      </p:sp>
    </p:spTree>
    <p:extLst>
      <p:ext uri="{BB962C8B-B14F-4D97-AF65-F5344CB8AC3E}">
        <p14:creationId xmlns:p14="http://schemas.microsoft.com/office/powerpoint/2010/main" val="167122901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a:cxnSpLocks/>
          </p:cNvCxnSpPr>
          <p:nvPr/>
        </p:nvCxnSpPr>
        <p:spPr>
          <a:xfrm>
            <a:off x="207373" y="183881"/>
            <a:ext cx="0" cy="6674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07372" y="444050"/>
            <a:ext cx="3933549"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楷体" panose="02010609060101010101" pitchFamily="49" charset="-122"/>
                <a:ea typeface="楷体" panose="02010609060101010101" pitchFamily="49" charset="-122"/>
              </a:rPr>
              <a:t>项目简介及编写目的</a:t>
            </a:r>
          </a:p>
        </p:txBody>
      </p:sp>
      <p:sp>
        <p:nvSpPr>
          <p:cNvPr id="38" name="文本框 37"/>
          <p:cNvSpPr txBox="1"/>
          <p:nvPr/>
        </p:nvSpPr>
        <p:spPr>
          <a:xfrm>
            <a:off x="1471815" y="1164134"/>
            <a:ext cx="8605835" cy="5693866"/>
          </a:xfrm>
          <a:prstGeom prst="rect">
            <a:avLst/>
          </a:prstGeom>
          <a:noFill/>
        </p:spPr>
        <p:txBody>
          <a:bodyPr wrap="square" rtlCol="0">
            <a:spAutoFit/>
          </a:bodyPr>
          <a:lstStyle/>
          <a:p>
            <a:r>
              <a:rPr lang="zh-CN" altLang="en-US" sz="2800" dirty="0">
                <a:solidFill>
                  <a:schemeClr val="bg1"/>
                </a:solidFill>
                <a:latin typeface="楷体" panose="02010609060101010101" pitchFamily="49" charset="-122"/>
                <a:ea typeface="楷体" panose="02010609060101010101" pitchFamily="49" charset="-122"/>
              </a:rPr>
              <a:t>    教学案例网站系统是为了</a:t>
            </a:r>
            <a:r>
              <a:rPr lang="zh-CN" altLang="en-US" sz="2800" dirty="0">
                <a:solidFill>
                  <a:srgbClr val="FF0000"/>
                </a:solidFill>
                <a:latin typeface="楷体" panose="02010609060101010101" pitchFamily="49" charset="-122"/>
                <a:ea typeface="楷体" panose="02010609060101010101" pitchFamily="49" charset="-122"/>
              </a:rPr>
              <a:t>实现学生与教师针对某个教学案例进行信息交互的系统</a:t>
            </a:r>
            <a:r>
              <a:rPr lang="zh-CN" altLang="en-US" sz="2800" dirty="0">
                <a:solidFill>
                  <a:schemeClr val="bg1"/>
                </a:solidFill>
                <a:latin typeface="楷体" panose="02010609060101010101" pitchFamily="49" charset="-122"/>
                <a:ea typeface="楷体" panose="02010609060101010101" pitchFamily="49" charset="-122"/>
              </a:rPr>
              <a:t>。如今软件项目管理与软件需求教师出于教师与学生这两方的需求提出了制作教学案例网站系统的需求，并将此项目交付于本软件项目小组构思做一个具有良好的共享性、交互性以及开放性的教学案例网站系统，能实现教师发放案例、学生申请参加案例、教师审核批准、学生定位自身职能等一系列功能来为教师与学生提供优质的服务。</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rgbClr val="FF0000"/>
                </a:solidFill>
                <a:latin typeface="楷体" panose="02010609060101010101" pitchFamily="49" charset="-122"/>
                <a:ea typeface="楷体" panose="02010609060101010101" pitchFamily="49" charset="-122"/>
              </a:rPr>
              <a:t>本计划编写的主要目的主要是贯穿并控制需求工程阶段的所有工作。</a:t>
            </a:r>
            <a:r>
              <a:rPr lang="zh-CN" altLang="en-US" sz="2800" dirty="0">
                <a:solidFill>
                  <a:schemeClr val="bg1"/>
                </a:solidFill>
                <a:latin typeface="楷体" panose="02010609060101010101" pitchFamily="49" charset="-122"/>
                <a:ea typeface="楷体" panose="02010609060101010101" pitchFamily="49" charset="-122"/>
              </a:rPr>
              <a:t>具体包括：控制需求获取、控制需求分析、控制需求规范说明、控制需求验证、控制需求管理、控制需求知识、控制需求项目管理。</a:t>
            </a:r>
          </a:p>
          <a:p>
            <a:endParaRPr lang="zh-CN" altLang="en-US" sz="28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109125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par>
                                <p:cTn id="12" presetID="42" presetClass="entr" presetSubtype="0" fill="hold" grpId="0"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1000"/>
                                        <p:tgtEl>
                                          <p:spTgt spid="38"/>
                                        </p:tgtEl>
                                      </p:cBhvr>
                                    </p:animEffect>
                                    <p:anim calcmode="lin" valueType="num">
                                      <p:cBhvr>
                                        <p:cTn id="15" dur="1000" fill="hold"/>
                                        <p:tgtEl>
                                          <p:spTgt spid="38"/>
                                        </p:tgtEl>
                                        <p:attrNameLst>
                                          <p:attrName>ppt_x</p:attrName>
                                        </p:attrNameLst>
                                      </p:cBhvr>
                                      <p:tavLst>
                                        <p:tav tm="0">
                                          <p:val>
                                            <p:strVal val="#ppt_x"/>
                                          </p:val>
                                        </p:tav>
                                        <p:tav tm="100000">
                                          <p:val>
                                            <p:strVal val="#ppt_x"/>
                                          </p:val>
                                        </p:tav>
                                      </p:tavLst>
                                    </p:anim>
                                    <p:anim calcmode="lin" valueType="num">
                                      <p:cBhvr>
                                        <p:cTn id="1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6"/>
                                        </p:tgtEl>
                                      </p:cBhvr>
                                    </p:animEffect>
                                    <p:set>
                                      <p:cBhvr>
                                        <p:cTn id="21" dur="1" fill="hold">
                                          <p:stCondLst>
                                            <p:cond delay="499"/>
                                          </p:stCondLst>
                                        </p:cTn>
                                        <p:tgtEl>
                                          <p:spTgt spid="3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8"/>
                                        </p:tgtEl>
                                      </p:cBhvr>
                                    </p:animEffect>
                                    <p:set>
                                      <p:cBhvr>
                                        <p:cTn id="24"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8" grpId="0"/>
      <p:bldP spid="38"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a:cxnSpLocks/>
          </p:cNvCxnSpPr>
          <p:nvPr/>
        </p:nvCxnSpPr>
        <p:spPr>
          <a:xfrm>
            <a:off x="207373" y="183881"/>
            <a:ext cx="0" cy="6674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07372" y="444050"/>
            <a:ext cx="2528887"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楷体" panose="02010609060101010101" pitchFamily="49" charset="-122"/>
                <a:ea typeface="楷体" panose="02010609060101010101" pitchFamily="49" charset="-122"/>
              </a:rPr>
              <a:t>项目目标</a:t>
            </a:r>
          </a:p>
        </p:txBody>
      </p:sp>
      <p:sp>
        <p:nvSpPr>
          <p:cNvPr id="38" name="文本框 37"/>
          <p:cNvSpPr txBox="1"/>
          <p:nvPr/>
        </p:nvSpPr>
        <p:spPr>
          <a:xfrm>
            <a:off x="1471815" y="1164134"/>
            <a:ext cx="8605835" cy="4832092"/>
          </a:xfrm>
          <a:prstGeom prst="rect">
            <a:avLst/>
          </a:prstGeom>
          <a:noFill/>
        </p:spPr>
        <p:txBody>
          <a:bodyPr wrap="square" rtlCol="0">
            <a:spAutoFit/>
          </a:bodyPr>
          <a:lstStyle/>
          <a:p>
            <a:r>
              <a:rPr lang="zh-CN" altLang="en-US" sz="2800" dirty="0">
                <a:solidFill>
                  <a:schemeClr val="bg1"/>
                </a:solidFill>
                <a:latin typeface="楷体" panose="02010609060101010101" pitchFamily="49" charset="-122"/>
                <a:ea typeface="楷体" panose="02010609060101010101" pitchFamily="49" charset="-122"/>
              </a:rPr>
              <a:t>本项目主要目的包括以下几点：</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1.</a:t>
            </a:r>
            <a:r>
              <a:rPr lang="zh-CN" altLang="en-US" sz="2800" dirty="0">
                <a:solidFill>
                  <a:schemeClr val="bg1"/>
                </a:solidFill>
                <a:latin typeface="楷体" panose="02010609060101010101" pitchFamily="49" charset="-122"/>
                <a:ea typeface="楷体" panose="02010609060101010101" pitchFamily="49" charset="-122"/>
              </a:rPr>
              <a:t>教学意义</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本项目是为了项目小组进行学习而开展的。</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2.</a:t>
            </a:r>
            <a:r>
              <a:rPr lang="zh-CN" altLang="en-US" sz="2800" dirty="0">
                <a:solidFill>
                  <a:schemeClr val="bg1"/>
                </a:solidFill>
                <a:latin typeface="楷体" panose="02010609060101010101" pitchFamily="49" charset="-122"/>
                <a:ea typeface="楷体" panose="02010609060101010101" pitchFamily="49" charset="-122"/>
              </a:rPr>
              <a:t>具有教学目标的产品</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本项目产品</a:t>
            </a:r>
            <a:r>
              <a:rPr lang="en-US" altLang="zh-CN" sz="2800" dirty="0">
                <a:solidFill>
                  <a:schemeClr val="bg1"/>
                </a:solidFill>
                <a:latin typeface="楷体" panose="02010609060101010101" pitchFamily="49" charset="-122"/>
                <a:ea typeface="楷体" panose="02010609060101010101" pitchFamily="49" charset="-122"/>
              </a:rPr>
              <a:t>——</a:t>
            </a:r>
            <a:r>
              <a:rPr lang="zh-CN" altLang="en-US" sz="2800" dirty="0">
                <a:solidFill>
                  <a:schemeClr val="bg1"/>
                </a:solidFill>
                <a:latin typeface="楷体" panose="02010609060101010101" pitchFamily="49" charset="-122"/>
                <a:ea typeface="楷体" panose="02010609060101010101" pitchFamily="49" charset="-122"/>
              </a:rPr>
              <a:t>案例教学系统具有辅助完成教学目标的交流、规划、记录等功能。</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3.</a:t>
            </a:r>
            <a:r>
              <a:rPr lang="zh-CN" altLang="en-US" sz="2800" dirty="0">
                <a:solidFill>
                  <a:schemeClr val="bg1"/>
                </a:solidFill>
                <a:latin typeface="楷体" panose="02010609060101010101" pitchFamily="49" charset="-122"/>
                <a:ea typeface="楷体" panose="02010609060101010101" pitchFamily="49" charset="-122"/>
              </a:rPr>
              <a:t>参考意义</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本项目作为过程性考核依据，与小组成员的课程成绩直接挂钩。</a:t>
            </a:r>
            <a:endParaRPr lang="en-US" altLang="zh-CN" sz="2800" dirty="0">
              <a:solidFill>
                <a:schemeClr val="bg1"/>
              </a:solidFill>
              <a:latin typeface="楷体" panose="02010609060101010101" pitchFamily="49" charset="-122"/>
              <a:ea typeface="楷体" panose="02010609060101010101" pitchFamily="49" charset="-122"/>
            </a:endParaRPr>
          </a:p>
          <a:p>
            <a:r>
              <a:rPr lang="zh-CN" altLang="en-US" sz="2800" dirty="0">
                <a:solidFill>
                  <a:schemeClr val="bg1"/>
                </a:solidFill>
                <a:latin typeface="楷体" panose="02010609060101010101" pitchFamily="49" charset="-122"/>
                <a:ea typeface="楷体" panose="02010609060101010101" pitchFamily="49" charset="-122"/>
              </a:rPr>
              <a:t>本项目的最终目标：</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	</a:t>
            </a:r>
            <a:r>
              <a:rPr lang="zh-CN" altLang="en-US" sz="2800" dirty="0">
                <a:solidFill>
                  <a:schemeClr val="bg1"/>
                </a:solidFill>
                <a:latin typeface="楷体" panose="02010609060101010101" pitchFamily="49" charset="-122"/>
                <a:ea typeface="楷体" panose="02010609060101010101" pitchFamily="49" charset="-122"/>
              </a:rPr>
              <a:t>通过课程评审。</a:t>
            </a:r>
          </a:p>
        </p:txBody>
      </p:sp>
    </p:spTree>
    <p:extLst>
      <p:ext uri="{BB962C8B-B14F-4D97-AF65-F5344CB8AC3E}">
        <p14:creationId xmlns:p14="http://schemas.microsoft.com/office/powerpoint/2010/main" val="14103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500"/>
                                        <p:tgtEl>
                                          <p:spTgt spid="38"/>
                                        </p:tgtEl>
                                      </p:cBhvr>
                                    </p:animEffect>
                                    <p:set>
                                      <p:cBhvr>
                                        <p:cTn id="22"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8" grpId="0"/>
      <p:bldP spid="38"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a:cxnSpLocks/>
          </p:cNvCxnSpPr>
          <p:nvPr/>
        </p:nvCxnSpPr>
        <p:spPr>
          <a:xfrm>
            <a:off x="207373" y="183881"/>
            <a:ext cx="0" cy="667411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07372" y="444050"/>
            <a:ext cx="2528887" cy="55251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楷体" panose="02010609060101010101" pitchFamily="49" charset="-122"/>
                <a:ea typeface="楷体" panose="02010609060101010101" pitchFamily="49" charset="-122"/>
              </a:rPr>
              <a:t>参考资料</a:t>
            </a:r>
          </a:p>
        </p:txBody>
      </p:sp>
      <p:sp>
        <p:nvSpPr>
          <p:cNvPr id="38" name="文本框 37"/>
          <p:cNvSpPr txBox="1"/>
          <p:nvPr/>
        </p:nvSpPr>
        <p:spPr>
          <a:xfrm>
            <a:off x="1471815" y="1164134"/>
            <a:ext cx="8605835" cy="3539430"/>
          </a:xfrm>
          <a:prstGeom prst="rect">
            <a:avLst/>
          </a:prstGeom>
          <a:noFill/>
        </p:spPr>
        <p:txBody>
          <a:bodyPr wrap="square" rtlCol="0">
            <a:spAutoFit/>
          </a:bodyPr>
          <a:lstStyle/>
          <a:p>
            <a:r>
              <a:rPr lang="en-US" altLang="zh-CN" sz="2800" dirty="0">
                <a:solidFill>
                  <a:schemeClr val="bg1"/>
                </a:solidFill>
                <a:latin typeface="楷体" panose="02010609060101010101" pitchFamily="49" charset="-122"/>
                <a:ea typeface="楷体" panose="02010609060101010101" pitchFamily="49" charset="-122"/>
              </a:rPr>
              <a:t>[1] </a:t>
            </a:r>
            <a:r>
              <a:rPr lang="zh-CN" altLang="en-US" sz="2800" dirty="0">
                <a:solidFill>
                  <a:schemeClr val="bg1"/>
                </a:solidFill>
                <a:latin typeface="楷体" panose="02010609060101010101" pitchFamily="49" charset="-122"/>
                <a:ea typeface="楷体" panose="02010609060101010101" pitchFamily="49" charset="-122"/>
              </a:rPr>
              <a:t>软件需求 </a:t>
            </a:r>
            <a:r>
              <a:rPr lang="en-US" altLang="zh-CN" sz="2800" dirty="0">
                <a:solidFill>
                  <a:schemeClr val="bg1"/>
                </a:solidFill>
                <a:latin typeface="楷体" panose="02010609060101010101" pitchFamily="49" charset="-122"/>
                <a:ea typeface="楷体" panose="02010609060101010101" pitchFamily="49" charset="-122"/>
              </a:rPr>
              <a:t>【</a:t>
            </a:r>
            <a:r>
              <a:rPr lang="zh-CN" altLang="en-US" sz="2800" dirty="0">
                <a:solidFill>
                  <a:schemeClr val="bg1"/>
                </a:solidFill>
                <a:latin typeface="楷体" panose="02010609060101010101" pitchFamily="49" charset="-122"/>
                <a:ea typeface="楷体" panose="02010609060101010101" pitchFamily="49" charset="-122"/>
              </a:rPr>
              <a:t>美</a:t>
            </a:r>
            <a:r>
              <a:rPr lang="en-US" altLang="zh-CN" sz="2800" dirty="0">
                <a:solidFill>
                  <a:schemeClr val="bg1"/>
                </a:solidFill>
                <a:latin typeface="楷体" panose="02010609060101010101" pitchFamily="49" charset="-122"/>
                <a:ea typeface="楷体" panose="02010609060101010101" pitchFamily="49" charset="-122"/>
              </a:rPr>
              <a:t>】Karl </a:t>
            </a:r>
            <a:r>
              <a:rPr lang="en-US" altLang="zh-CN" sz="2800" dirty="0" err="1">
                <a:solidFill>
                  <a:schemeClr val="bg1"/>
                </a:solidFill>
                <a:latin typeface="楷体" panose="02010609060101010101" pitchFamily="49" charset="-122"/>
                <a:ea typeface="楷体" panose="02010609060101010101" pitchFamily="49" charset="-122"/>
              </a:rPr>
              <a:t>Wiegers</a:t>
            </a:r>
            <a:r>
              <a:rPr lang="en-US" altLang="zh-CN" sz="2800" dirty="0">
                <a:solidFill>
                  <a:schemeClr val="bg1"/>
                </a:solidFill>
                <a:latin typeface="楷体" panose="02010609060101010101" pitchFamily="49" charset="-122"/>
                <a:ea typeface="楷体" panose="02010609060101010101" pitchFamily="49" charset="-122"/>
              </a:rPr>
              <a:t>  Joy Beatty</a:t>
            </a:r>
            <a:r>
              <a:rPr lang="zh-CN" altLang="en-US" sz="2800" dirty="0">
                <a:solidFill>
                  <a:schemeClr val="bg1"/>
                </a:solidFill>
                <a:latin typeface="楷体" panose="02010609060101010101" pitchFamily="49" charset="-122"/>
                <a:ea typeface="楷体" panose="02010609060101010101" pitchFamily="49" charset="-122"/>
              </a:rPr>
              <a:t>著 李忠利 李淳 霍金健 孔晨辉译</a:t>
            </a:r>
          </a:p>
          <a:p>
            <a:r>
              <a:rPr lang="zh-CN" altLang="en-US" sz="2800" dirty="0">
                <a:solidFill>
                  <a:schemeClr val="bg1"/>
                </a:solidFill>
                <a:latin typeface="楷体" panose="02010609060101010101" pitchFamily="49" charset="-122"/>
                <a:ea typeface="楷体" panose="02010609060101010101" pitchFamily="49" charset="-122"/>
              </a:rPr>
              <a:t>出版社：清华大学出版社</a:t>
            </a:r>
          </a:p>
          <a:p>
            <a:r>
              <a:rPr lang="en-US" altLang="zh-CN" sz="2800" dirty="0">
                <a:solidFill>
                  <a:schemeClr val="bg1"/>
                </a:solidFill>
                <a:latin typeface="楷体" panose="02010609060101010101" pitchFamily="49" charset="-122"/>
                <a:ea typeface="楷体" panose="02010609060101010101" pitchFamily="49" charset="-122"/>
              </a:rPr>
              <a:t>ISBN: 9787302426820</a:t>
            </a:r>
          </a:p>
          <a:p>
            <a:r>
              <a:rPr lang="en-US" altLang="zh-CN" sz="2800" dirty="0">
                <a:solidFill>
                  <a:schemeClr val="bg1"/>
                </a:solidFill>
                <a:latin typeface="楷体" panose="02010609060101010101" pitchFamily="49" charset="-122"/>
                <a:ea typeface="楷体" panose="02010609060101010101" pitchFamily="49" charset="-122"/>
              </a:rPr>
              <a:t>[2] </a:t>
            </a:r>
            <a:r>
              <a:rPr lang="zh-CN" altLang="en-US" sz="2800" dirty="0">
                <a:solidFill>
                  <a:schemeClr val="bg1"/>
                </a:solidFill>
                <a:latin typeface="楷体" panose="02010609060101010101" pitchFamily="49" charset="-122"/>
                <a:ea typeface="楷体" panose="02010609060101010101" pitchFamily="49" charset="-122"/>
              </a:rPr>
              <a:t>软件项目管理 </a:t>
            </a:r>
            <a:r>
              <a:rPr lang="en-US" altLang="zh-CN" sz="2800" dirty="0">
                <a:solidFill>
                  <a:schemeClr val="bg1"/>
                </a:solidFill>
                <a:latin typeface="楷体" panose="02010609060101010101" pitchFamily="49" charset="-122"/>
                <a:ea typeface="楷体" panose="02010609060101010101" pitchFamily="49" charset="-122"/>
              </a:rPr>
              <a:t>【</a:t>
            </a:r>
            <a:r>
              <a:rPr lang="zh-CN" altLang="en-US" sz="2800" dirty="0">
                <a:solidFill>
                  <a:schemeClr val="bg1"/>
                </a:solidFill>
                <a:latin typeface="楷体" panose="02010609060101010101" pitchFamily="49" charset="-122"/>
                <a:ea typeface="楷体" panose="02010609060101010101" pitchFamily="49" charset="-122"/>
              </a:rPr>
              <a:t>英</a:t>
            </a:r>
            <a:r>
              <a:rPr lang="en-US" altLang="zh-CN" sz="2800" dirty="0">
                <a:solidFill>
                  <a:schemeClr val="bg1"/>
                </a:solidFill>
                <a:latin typeface="楷体" panose="02010609060101010101" pitchFamily="49" charset="-122"/>
                <a:ea typeface="楷体" panose="02010609060101010101" pitchFamily="49" charset="-122"/>
              </a:rPr>
              <a:t>】Bob Hughes  Mike </a:t>
            </a:r>
            <a:r>
              <a:rPr lang="en-US" altLang="zh-CN" sz="2800" dirty="0" err="1">
                <a:solidFill>
                  <a:schemeClr val="bg1"/>
                </a:solidFill>
                <a:latin typeface="楷体" panose="02010609060101010101" pitchFamily="49" charset="-122"/>
                <a:ea typeface="楷体" panose="02010609060101010101" pitchFamily="49" charset="-122"/>
              </a:rPr>
              <a:t>Cotterell</a:t>
            </a:r>
            <a:r>
              <a:rPr lang="zh-CN" altLang="en-US" sz="2800" dirty="0">
                <a:solidFill>
                  <a:schemeClr val="bg1"/>
                </a:solidFill>
                <a:latin typeface="楷体" panose="02010609060101010101" pitchFamily="49" charset="-122"/>
                <a:ea typeface="楷体" panose="02010609060101010101" pitchFamily="49" charset="-122"/>
              </a:rPr>
              <a:t>著 廖彬山 周卫华译</a:t>
            </a:r>
          </a:p>
          <a:p>
            <a:r>
              <a:rPr lang="zh-CN" altLang="en-US" sz="2800" dirty="0">
                <a:solidFill>
                  <a:schemeClr val="bg1"/>
                </a:solidFill>
                <a:latin typeface="楷体" panose="02010609060101010101" pitchFamily="49" charset="-122"/>
                <a:ea typeface="楷体" panose="02010609060101010101" pitchFamily="49" charset="-122"/>
              </a:rPr>
              <a:t>出版社：机械工业出版社 </a:t>
            </a:r>
            <a:endParaRPr lang="en-US" altLang="zh-CN" sz="2800" dirty="0">
              <a:solidFill>
                <a:schemeClr val="bg1"/>
              </a:solidFill>
              <a:latin typeface="楷体" panose="02010609060101010101" pitchFamily="49" charset="-122"/>
              <a:ea typeface="楷体" panose="02010609060101010101" pitchFamily="49" charset="-122"/>
            </a:endParaRPr>
          </a:p>
          <a:p>
            <a:r>
              <a:rPr lang="en-US" altLang="zh-CN" sz="2800" dirty="0">
                <a:solidFill>
                  <a:schemeClr val="bg1"/>
                </a:solidFill>
                <a:latin typeface="楷体" panose="02010609060101010101" pitchFamily="49" charset="-122"/>
                <a:ea typeface="楷体" panose="02010609060101010101" pitchFamily="49" charset="-122"/>
              </a:rPr>
              <a:t>[3]PRD2018-G04-</a:t>
            </a:r>
            <a:r>
              <a:rPr lang="zh-CN" altLang="en-US" sz="2800" dirty="0">
                <a:solidFill>
                  <a:schemeClr val="bg1"/>
                </a:solidFill>
                <a:latin typeface="楷体" panose="02010609060101010101" pitchFamily="49" charset="-122"/>
                <a:ea typeface="楷体" panose="02010609060101010101" pitchFamily="49" charset="-122"/>
              </a:rPr>
              <a:t>需求工程项目计划 </a:t>
            </a:r>
            <a:r>
              <a:rPr lang="en-US" altLang="zh-CN" sz="2800" dirty="0">
                <a:solidFill>
                  <a:schemeClr val="bg1"/>
                </a:solidFill>
                <a:latin typeface="楷体" panose="02010609060101010101" pitchFamily="49" charset="-122"/>
                <a:ea typeface="楷体" panose="02010609060101010101" pitchFamily="49" charset="-122"/>
              </a:rPr>
              <a:t>0.1.6</a:t>
            </a:r>
            <a:r>
              <a:rPr lang="zh-CN" altLang="en-US" sz="2800" dirty="0">
                <a:solidFill>
                  <a:schemeClr val="bg1"/>
                </a:solidFill>
                <a:latin typeface="楷体" panose="02010609060101010101" pitchFamily="49" charset="-122"/>
                <a:ea typeface="楷体" panose="02010609060101010101" pitchFamily="49" charset="-122"/>
              </a:rPr>
              <a:t>版</a:t>
            </a:r>
            <a:endParaRPr lang="en-US" altLang="zh-CN" sz="2800"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4981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1000"/>
                                        <p:tgtEl>
                                          <p:spTgt spid="38"/>
                                        </p:tgtEl>
                                      </p:cBhvr>
                                    </p:animEffect>
                                    <p:anim calcmode="lin" valueType="num">
                                      <p:cBhvr>
                                        <p:cTn id="13" dur="1000" fill="hold"/>
                                        <p:tgtEl>
                                          <p:spTgt spid="38"/>
                                        </p:tgtEl>
                                        <p:attrNameLst>
                                          <p:attrName>ppt_x</p:attrName>
                                        </p:attrNameLst>
                                      </p:cBhvr>
                                      <p:tavLst>
                                        <p:tav tm="0">
                                          <p:val>
                                            <p:strVal val="#ppt_x"/>
                                          </p:val>
                                        </p:tav>
                                        <p:tav tm="100000">
                                          <p:val>
                                            <p:strVal val="#ppt_x"/>
                                          </p:val>
                                        </p:tav>
                                      </p:tavLst>
                                    </p:anim>
                                    <p:anim calcmode="lin" valueType="num">
                                      <p:cBhvr>
                                        <p:cTn id="14"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4128247" y="551330"/>
            <a:ext cx="3375212" cy="337521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500" dirty="0">
                <a:latin typeface="楷体" panose="02010609060101010101" pitchFamily="49" charset="-122"/>
                <a:ea typeface="楷体" panose="02010609060101010101" pitchFamily="49" charset="-122"/>
              </a:rPr>
              <a:t>2</a:t>
            </a:r>
            <a:endParaRPr lang="zh-CN" altLang="en-US" sz="11500" dirty="0">
              <a:latin typeface="楷体" panose="02010609060101010101" pitchFamily="49" charset="-122"/>
              <a:ea typeface="楷体" panose="02010609060101010101" pitchFamily="49" charset="-122"/>
            </a:endParaRPr>
          </a:p>
        </p:txBody>
      </p:sp>
      <p:sp>
        <p:nvSpPr>
          <p:cNvPr id="8" name="弦形 7"/>
          <p:cNvSpPr/>
          <p:nvPr/>
        </p:nvSpPr>
        <p:spPr>
          <a:xfrm rot="17100000">
            <a:off x="4106459" y="529542"/>
            <a:ext cx="3418786" cy="3418786"/>
          </a:xfrm>
          <a:prstGeom prst="chord">
            <a:avLst>
              <a:gd name="adj1" fmla="val 8532355"/>
              <a:gd name="adj2" fmla="val 16200000"/>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3517784" y="1240376"/>
            <a:ext cx="3529064" cy="3092130"/>
          </a:xfrm>
          <a:prstGeom prst="line">
            <a:avLst/>
          </a:prstGeom>
          <a:ln>
            <a:solidFill>
              <a:srgbClr val="FE5A3E"/>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578214" y="4622048"/>
            <a:ext cx="6955750" cy="1107996"/>
          </a:xfrm>
          <a:prstGeom prst="rect">
            <a:avLst/>
          </a:prstGeom>
          <a:noFill/>
        </p:spPr>
        <p:txBody>
          <a:bodyPr wrap="none" rtlCol="0">
            <a:spAutoFit/>
          </a:bodyPr>
          <a:lstStyle/>
          <a:p>
            <a:r>
              <a:rPr lang="zh-CN" altLang="en-US" sz="6600" dirty="0">
                <a:solidFill>
                  <a:schemeClr val="bg1"/>
                </a:solidFill>
                <a:latin typeface="楷体" panose="02010609060101010101" pitchFamily="49" charset="-122"/>
                <a:ea typeface="楷体" panose="02010609060101010101" pitchFamily="49" charset="-122"/>
              </a:rPr>
              <a:t>需求工程项目概述</a:t>
            </a:r>
          </a:p>
        </p:txBody>
      </p:sp>
    </p:spTree>
    <p:extLst>
      <p:ext uri="{BB962C8B-B14F-4D97-AF65-F5344CB8AC3E}">
        <p14:creationId xmlns:p14="http://schemas.microsoft.com/office/powerpoint/2010/main" val="387780242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916" y="504837"/>
            <a:ext cx="4288353" cy="707886"/>
          </a:xfrm>
          <a:prstGeom prst="rect">
            <a:avLst/>
          </a:prstGeom>
        </p:spPr>
        <p:txBody>
          <a:bodyPr wrap="none">
            <a:spAutoFit/>
          </a:bodyPr>
          <a:lstStyle/>
          <a:p>
            <a:r>
              <a:rPr lang="zh-CN" altLang="en-US" sz="4000" dirty="0">
                <a:solidFill>
                  <a:schemeClr val="bg1"/>
                </a:solidFill>
                <a:latin typeface="楷体" panose="02010609060101010101" pitchFamily="49" charset="-122"/>
                <a:ea typeface="楷体" panose="02010609060101010101" pitchFamily="49" charset="-122"/>
              </a:rPr>
              <a:t>需求工程项目概述</a:t>
            </a:r>
          </a:p>
        </p:txBody>
      </p:sp>
      <p:cxnSp>
        <p:nvCxnSpPr>
          <p:cNvPr id="5" name="直接连接符 4"/>
          <p:cNvCxnSpPr/>
          <p:nvPr/>
        </p:nvCxnSpPr>
        <p:spPr>
          <a:xfrm>
            <a:off x="0" y="446427"/>
            <a:ext cx="33214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1271133"/>
            <a:ext cx="115913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262493" y="734557"/>
            <a:ext cx="2339796" cy="54589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楷体" panose="02010609060101010101" pitchFamily="49" charset="-122"/>
                <a:ea typeface="楷体" panose="02010609060101010101" pitchFamily="49" charset="-122"/>
              </a:rPr>
              <a:t>工作内容</a:t>
            </a:r>
          </a:p>
        </p:txBody>
      </p:sp>
      <p:sp>
        <p:nvSpPr>
          <p:cNvPr id="40" name="文本框 39"/>
          <p:cNvSpPr txBox="1"/>
          <p:nvPr/>
        </p:nvSpPr>
        <p:spPr>
          <a:xfrm>
            <a:off x="642938" y="1423603"/>
            <a:ext cx="10491227" cy="4524315"/>
          </a:xfrm>
          <a:prstGeom prst="rect">
            <a:avLst/>
          </a:prstGeom>
          <a:noFill/>
        </p:spPr>
        <p:txBody>
          <a:bodyPr wrap="square" rtlCol="0">
            <a:spAutoFit/>
          </a:bodyPr>
          <a:lstStyle/>
          <a:p>
            <a:r>
              <a:rPr lang="zh-CN" altLang="en-US" sz="2400" dirty="0">
                <a:solidFill>
                  <a:schemeClr val="bg1"/>
                </a:solidFill>
                <a:latin typeface="楷体" panose="02010609060101010101" pitchFamily="49" charset="-122"/>
                <a:ea typeface="楷体" panose="02010609060101010101" pitchFamily="49" charset="-122"/>
              </a:rPr>
              <a:t>    软件一般开发的流程为：问题定义、可行性研究、需求分析、总体设计、详细设计、编码和单元测试以及综合测试，根据不同的模型可以采用不同的开发方法。</a:t>
            </a:r>
          </a:p>
          <a:p>
            <a:r>
              <a:rPr lang="zh-CN" altLang="en-US" sz="2400" dirty="0">
                <a:solidFill>
                  <a:schemeClr val="bg1"/>
                </a:solidFill>
                <a:latin typeface="楷体" panose="02010609060101010101" pitchFamily="49" charset="-122"/>
                <a:ea typeface="楷体" panose="02010609060101010101" pitchFamily="49" charset="-122"/>
              </a:rPr>
              <a:t>    由于项目需要，在项目开发初期，</a:t>
            </a:r>
            <a:r>
              <a:rPr lang="zh-CN" altLang="en-US" sz="2400" dirty="0">
                <a:solidFill>
                  <a:srgbClr val="FF0000"/>
                </a:solidFill>
                <a:latin typeface="楷体" panose="02010609060101010101" pitchFamily="49" charset="-122"/>
                <a:ea typeface="楷体" panose="02010609060101010101" pitchFamily="49" charset="-122"/>
              </a:rPr>
              <a:t>我们则需要先拿到已存在的软件，搭建环境运行后分析获取需求的同时在源码上进行修改存在的</a:t>
            </a:r>
            <a:r>
              <a:rPr lang="en-US" altLang="zh-CN" sz="2400" dirty="0">
                <a:solidFill>
                  <a:srgbClr val="FF0000"/>
                </a:solidFill>
                <a:latin typeface="楷体" panose="02010609060101010101" pitchFamily="49" charset="-122"/>
                <a:ea typeface="楷体" panose="02010609060101010101" pitchFamily="49" charset="-122"/>
              </a:rPr>
              <a:t>bug</a:t>
            </a:r>
            <a:r>
              <a:rPr lang="zh-CN" altLang="en-US" sz="2400" dirty="0">
                <a:solidFill>
                  <a:srgbClr val="FF0000"/>
                </a:solidFill>
                <a:latin typeface="楷体" panose="02010609060101010101" pitchFamily="49" charset="-122"/>
                <a:ea typeface="楷体" panose="02010609060101010101" pitchFamily="49" charset="-122"/>
              </a:rPr>
              <a:t>，并从中抽象出需求，确定用户群和他们的特点，为每类用户选择代言人，建立典型用户的中心小组，与用户代表沟通以确定需求和获取新的需求，检查当前系统的问题报告来进一步完善需求。 </a:t>
            </a:r>
          </a:p>
          <a:p>
            <a:r>
              <a:rPr lang="zh-CN" altLang="en-US" sz="2400" dirty="0">
                <a:solidFill>
                  <a:schemeClr val="bg1"/>
                </a:solidFill>
                <a:latin typeface="楷体" panose="02010609060101010101" pitchFamily="49" charset="-122"/>
                <a:ea typeface="楷体" panose="02010609060101010101" pitchFamily="49" charset="-122"/>
              </a:rPr>
              <a:t>    由于此课程重点在于需求的获取，因此这一部分会尤其详细些，当获取需求后，开始进行项目估算，进度计划，项目跟踪，完成策划这一步之后，开始进行建模分析与设计，接着构建项目，包括编码与测试，最后进行项目的最终部署，包括交付给客户，以及进行反馈。</a:t>
            </a:r>
          </a:p>
        </p:txBody>
      </p:sp>
      <p:cxnSp>
        <p:nvCxnSpPr>
          <p:cNvPr id="45" name="直接连接符 44"/>
          <p:cNvCxnSpPr/>
          <p:nvPr/>
        </p:nvCxnSpPr>
        <p:spPr>
          <a:xfrm>
            <a:off x="330157" y="6307374"/>
            <a:ext cx="10931049" cy="987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0464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anim calcmode="lin" valueType="num">
                                      <p:cBhvr>
                                        <p:cTn id="14" dur="1000" fill="hold"/>
                                        <p:tgtEl>
                                          <p:spTgt spid="40"/>
                                        </p:tgtEl>
                                        <p:attrNameLst>
                                          <p:attrName>ppt_x</p:attrName>
                                        </p:attrNameLst>
                                      </p:cBhvr>
                                      <p:tavLst>
                                        <p:tav tm="0">
                                          <p:val>
                                            <p:strVal val="#ppt_x"/>
                                          </p:val>
                                        </p:tav>
                                        <p:tav tm="100000">
                                          <p:val>
                                            <p:strVal val="#ppt_x"/>
                                          </p:val>
                                        </p:tav>
                                      </p:tavLst>
                                    </p:anim>
                                    <p:anim calcmode="lin" valueType="num">
                                      <p:cBhvr>
                                        <p:cTn id="15" dur="1000" fill="hold"/>
                                        <p:tgtEl>
                                          <p:spTgt spid="40"/>
                                        </p:tgtEl>
                                        <p:attrNameLst>
                                          <p:attrName>ppt_y</p:attrName>
                                        </p:attrNameLst>
                                      </p:cBhvr>
                                      <p:tavLst>
                                        <p:tav tm="0">
                                          <p:val>
                                            <p:strVal val="#ppt_y+.1"/>
                                          </p:val>
                                        </p:tav>
                                        <p:tav tm="100000">
                                          <p:val>
                                            <p:strVal val="#ppt_y"/>
                                          </p:val>
                                        </p:tav>
                                      </p:tavLst>
                                    </p:anim>
                                  </p:childTnLst>
                                </p:cTn>
                              </p:par>
                              <p:par>
                                <p:cTn id="16" presetID="22" presetClass="entr" presetSubtype="2"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wipe(right)">
                                      <p:cBhvr>
                                        <p:cTn id="18" dur="500"/>
                                        <p:tgtEl>
                                          <p:spTgt spid="45"/>
                                        </p:tgtEl>
                                      </p:cBhvr>
                                    </p:animEffect>
                                  </p:childTnLst>
                                </p:cTn>
                              </p:par>
                              <p:par>
                                <p:cTn id="19" presetID="42"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40"/>
                                        </p:tgtEl>
                                      </p:cBhvr>
                                    </p:animEffect>
                                    <p:set>
                                      <p:cBhvr>
                                        <p:cTn id="33" dur="1" fill="hold">
                                          <p:stCondLst>
                                            <p:cond delay="499"/>
                                          </p:stCondLst>
                                        </p:cTn>
                                        <p:tgtEl>
                                          <p:spTgt spid="40"/>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8" grpId="1" animBg="1"/>
      <p:bldP spid="40" grpId="0"/>
      <p:bldP spid="4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5916" y="504837"/>
            <a:ext cx="4288353" cy="707886"/>
          </a:xfrm>
          <a:prstGeom prst="rect">
            <a:avLst/>
          </a:prstGeom>
        </p:spPr>
        <p:txBody>
          <a:bodyPr wrap="none">
            <a:spAutoFit/>
          </a:bodyPr>
          <a:lstStyle/>
          <a:p>
            <a:r>
              <a:rPr lang="zh-CN" altLang="en-US" sz="4000" dirty="0">
                <a:solidFill>
                  <a:schemeClr val="bg1"/>
                </a:solidFill>
                <a:latin typeface="楷体" panose="02010609060101010101" pitchFamily="49" charset="-122"/>
                <a:ea typeface="楷体" panose="02010609060101010101" pitchFamily="49" charset="-122"/>
              </a:rPr>
              <a:t>需求工程项目概述</a:t>
            </a:r>
          </a:p>
        </p:txBody>
      </p:sp>
      <p:cxnSp>
        <p:nvCxnSpPr>
          <p:cNvPr id="5" name="直接连接符 4"/>
          <p:cNvCxnSpPr/>
          <p:nvPr/>
        </p:nvCxnSpPr>
        <p:spPr>
          <a:xfrm>
            <a:off x="0" y="446427"/>
            <a:ext cx="33214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0" y="1271133"/>
            <a:ext cx="1159136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77670" y="734557"/>
            <a:ext cx="2724619" cy="545893"/>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bg1"/>
                </a:solidFill>
                <a:latin typeface="楷体" panose="02010609060101010101" pitchFamily="49" charset="-122"/>
                <a:ea typeface="楷体" panose="02010609060101010101" pitchFamily="49" charset="-122"/>
              </a:rPr>
              <a:t>项目组织结构</a:t>
            </a:r>
          </a:p>
        </p:txBody>
      </p:sp>
      <p:pic>
        <p:nvPicPr>
          <p:cNvPr id="9" name="图片 8">
            <a:extLst>
              <a:ext uri="{FF2B5EF4-FFF2-40B4-BE49-F238E27FC236}">
                <a16:creationId xmlns:a16="http://schemas.microsoft.com/office/drawing/2014/main" id="{5D692553-A116-4BA1-AA35-0EBEE7C403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96838" y="1338860"/>
            <a:ext cx="7813368" cy="5203981"/>
          </a:xfrm>
          <a:prstGeom prst="rect">
            <a:avLst/>
          </a:prstGeom>
          <a:noFill/>
          <a:ln>
            <a:noFill/>
          </a:ln>
        </p:spPr>
      </p:pic>
    </p:spTree>
    <p:extLst>
      <p:ext uri="{BB962C8B-B14F-4D97-AF65-F5344CB8AC3E}">
        <p14:creationId xmlns:p14="http://schemas.microsoft.com/office/powerpoint/2010/main" val="137445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E5A3E"/>
        </a:solidFill>
        <a:ln>
          <a:noFill/>
        </a:ln>
      </a:spPr>
      <a:bodyPr rtlCol="0" anchor="ctr"/>
      <a:lstStyle>
        <a:defPPr algn="ctr">
          <a:defRPr sz="32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3416</TotalTime>
  <Words>2191</Words>
  <Application>Microsoft Office PowerPoint</Application>
  <PresentationFormat>宽屏</PresentationFormat>
  <Paragraphs>254</Paragraphs>
  <Slides>26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等线</vt:lpstr>
      <vt:lpstr>方正粗倩简体</vt:lpstr>
      <vt:lpstr>华文彩云</vt:lpstr>
      <vt:lpstr>楷体</vt:lpstr>
      <vt:lpstr>宋体</vt:lpstr>
      <vt:lpstr>微软雅黑</vt:lpstr>
      <vt:lpstr>微软雅黑 Light</vt:lpstr>
      <vt:lpstr>Arial</vt:lpstr>
      <vt:lpstr>Broadway</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微软用户</cp:lastModifiedBy>
  <cp:revision>213</cp:revision>
  <dcterms:created xsi:type="dcterms:W3CDTF">2014-03-11T02:58:27Z</dcterms:created>
  <dcterms:modified xsi:type="dcterms:W3CDTF">2018-10-28T00:49:05Z</dcterms:modified>
</cp:coreProperties>
</file>