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9" r:id="rId6"/>
    <p:sldId id="260" r:id="rId7"/>
    <p:sldId id="261" r:id="rId8"/>
    <p:sldId id="370" r:id="rId9"/>
    <p:sldId id="371" r:id="rId10"/>
    <p:sldId id="372" r:id="rId11"/>
    <p:sldId id="373" r:id="rId12"/>
    <p:sldId id="374" r:id="rId13"/>
    <p:sldId id="418" r:id="rId14"/>
    <p:sldId id="369" r:id="rId15"/>
    <p:sldId id="420" r:id="rId16"/>
    <p:sldId id="422" r:id="rId17"/>
    <p:sldId id="328" r:id="rId18"/>
    <p:sldId id="376" r:id="rId19"/>
    <p:sldId id="269" r:id="rId20"/>
    <p:sldId id="262" r:id="rId21"/>
    <p:sldId id="263" r:id="rId22"/>
    <p:sldId id="264" r:id="rId23"/>
    <p:sldId id="285" r:id="rId24"/>
    <p:sldId id="286" r:id="rId25"/>
    <p:sldId id="287" r:id="rId26"/>
    <p:sldId id="288" r:id="rId27"/>
    <p:sldId id="289" r:id="rId28"/>
    <p:sldId id="290" r:id="rId29"/>
    <p:sldId id="291" r:id="rId30"/>
    <p:sldId id="265" r:id="rId31"/>
    <p:sldId id="266" r:id="rId32"/>
    <p:sldId id="267" r:id="rId33"/>
    <p:sldId id="268" r:id="rId34"/>
    <p:sldId id="310" r:id="rId35"/>
    <p:sldId id="311" r:id="rId36"/>
    <p:sldId id="312" r:id="rId37"/>
    <p:sldId id="270" r:id="rId38"/>
    <p:sldId id="313" r:id="rId39"/>
    <p:sldId id="314" r:id="rId40"/>
    <p:sldId id="315" r:id="rId41"/>
    <p:sldId id="316" r:id="rId42"/>
    <p:sldId id="317" r:id="rId43"/>
    <p:sldId id="318" r:id="rId44"/>
    <p:sldId id="319" r:id="rId45"/>
    <p:sldId id="320" r:id="rId46"/>
    <p:sldId id="321" r:id="rId47"/>
    <p:sldId id="322" r:id="rId48"/>
    <p:sldId id="271" r:id="rId49"/>
    <p:sldId id="272" r:id="rId50"/>
    <p:sldId id="273" r:id="rId51"/>
    <p:sldId id="274" r:id="rId52"/>
    <p:sldId id="275" r:id="rId53"/>
    <p:sldId id="323" r:id="rId54"/>
    <p:sldId id="281" r:id="rId55"/>
    <p:sldId id="325" r:id="rId56"/>
    <p:sldId id="327" r:id="rId57"/>
    <p:sldId id="326" r:id="rId58"/>
    <p:sldId id="284" r:id="rId59"/>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162"/>
    <p:restoredTop sz="94660"/>
  </p:normalViewPr>
  <p:slideViewPr>
    <p:cSldViewPr snapToGrid="0" showGuides="1">
      <p:cViewPr varScale="1">
        <p:scale>
          <a:sx n="109" d="100"/>
          <a:sy n="109" d="100"/>
        </p:scale>
        <p:origin x="-518" y="-77"/>
      </p:cViewPr>
      <p:guideLst>
        <p:guide orient="horz" pos="1501"/>
        <p:guide pos="2754"/>
      </p:guideLst>
    </p:cSldViewPr>
  </p:slideViewPr>
  <p:notesTextViewPr>
    <p:cViewPr>
      <p:scale>
        <a:sx n="1" d="1"/>
        <a:sy n="1" d="1"/>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Tx/>
              <a:buNone/>
              <a:defRPr sz="1200" noProof="1"/>
            </a:lvl1p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Tx/>
              <a:buNone/>
              <a:defRPr sz="1200" noProof="1">
                <a:latin typeface="+mn-lt"/>
                <a:ea typeface="+mn-ea"/>
              </a:defRPr>
            </a:lvl1pPr>
          </a:lstStyle>
          <a:p>
            <a:pPr marL="0" marR="0" lvl="0" indent="0" algn="r" defTabSz="6858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5632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685800" rtl="0" eaLnBrk="0" fontAlgn="base" latinLnBrk="0" hangingPunct="0">
              <a:lnSpc>
                <a:spcPct val="100000"/>
              </a:lnSpc>
              <a:spcBef>
                <a:spcPct val="0"/>
              </a:spcBef>
              <a:spcAft>
                <a:spcPct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900" b="0" i="0" u="none" strike="noStrike" kern="1200" cap="none" spc="0" normalizeH="0" baseline="0" noProof="0" smtClean="0">
              <a:ln>
                <a:noFill/>
              </a:ln>
              <a:solidFill>
                <a:schemeClr val="tx1"/>
              </a:solidFill>
              <a:effectLst/>
              <a:uLnTx/>
              <a:uFillTx/>
              <a:latin typeface="+mn-lt"/>
              <a:ea typeface="+mn-ea"/>
              <a:cs typeface="+mn-cs"/>
            </a:endParaRPr>
          </a:p>
          <a:p>
            <a:pPr marL="342900" marR="0" lvl="1" indent="0" algn="l" defTabSz="685800" rtl="0" eaLnBrk="0" fontAlgn="base" latinLnBrk="0" hangingPunct="0">
              <a:lnSpc>
                <a:spcPct val="100000"/>
              </a:lnSpc>
              <a:spcBef>
                <a:spcPct val="0"/>
              </a:spcBef>
              <a:spcAft>
                <a:spcPct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900" b="0" i="0" u="none" strike="noStrike" kern="1200" cap="none" spc="0" normalizeH="0" baseline="0" noProof="0" smtClean="0">
              <a:ln>
                <a:noFill/>
              </a:ln>
              <a:solidFill>
                <a:schemeClr val="tx1"/>
              </a:solidFill>
              <a:effectLst/>
              <a:uLnTx/>
              <a:uFillTx/>
              <a:latin typeface="+mn-lt"/>
              <a:ea typeface="+mn-ea"/>
              <a:cs typeface="+mn-cs"/>
            </a:endParaRPr>
          </a:p>
          <a:p>
            <a:pPr marL="685800" marR="0" lvl="2" indent="0" algn="l" defTabSz="685800" rtl="0" eaLnBrk="0" fontAlgn="base" latinLnBrk="0" hangingPunct="0">
              <a:lnSpc>
                <a:spcPct val="100000"/>
              </a:lnSpc>
              <a:spcBef>
                <a:spcPct val="0"/>
              </a:spcBef>
              <a:spcAft>
                <a:spcPct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900" b="0" i="0" u="none" strike="noStrike" kern="1200" cap="none" spc="0" normalizeH="0" baseline="0" noProof="0" smtClean="0">
              <a:ln>
                <a:noFill/>
              </a:ln>
              <a:solidFill>
                <a:schemeClr val="tx1"/>
              </a:solidFill>
              <a:effectLst/>
              <a:uLnTx/>
              <a:uFillTx/>
              <a:latin typeface="+mn-lt"/>
              <a:ea typeface="+mn-ea"/>
              <a:cs typeface="+mn-cs"/>
            </a:endParaRPr>
          </a:p>
          <a:p>
            <a:pPr marL="1028700" marR="0" lvl="3" indent="0" algn="l" defTabSz="685800" rtl="0" eaLnBrk="0" fontAlgn="base" latinLnBrk="0" hangingPunct="0">
              <a:lnSpc>
                <a:spcPct val="100000"/>
              </a:lnSpc>
              <a:spcBef>
                <a:spcPct val="0"/>
              </a:spcBef>
              <a:spcAft>
                <a:spcPct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900" b="0" i="0" u="none" strike="noStrike" kern="1200" cap="none" spc="0" normalizeH="0" baseline="0" noProof="0" smtClean="0">
              <a:ln>
                <a:noFill/>
              </a:ln>
              <a:solidFill>
                <a:schemeClr val="tx1"/>
              </a:solidFill>
              <a:effectLst/>
              <a:uLnTx/>
              <a:uFillTx/>
              <a:latin typeface="+mn-lt"/>
              <a:ea typeface="+mn-ea"/>
              <a:cs typeface="+mn-cs"/>
            </a:endParaRPr>
          </a:p>
          <a:p>
            <a:pPr marL="1371600" marR="0" lvl="4" indent="0" algn="l" defTabSz="685800" rtl="0" eaLnBrk="0" fontAlgn="base" latinLnBrk="0" hangingPunct="0">
              <a:lnSpc>
                <a:spcPct val="100000"/>
              </a:lnSpc>
              <a:spcBef>
                <a:spcPct val="0"/>
              </a:spcBef>
              <a:spcAft>
                <a:spcPct val="0"/>
              </a:spcAft>
              <a:buClrTx/>
              <a:buSzTx/>
              <a:buFontTx/>
              <a:buNone/>
              <a:defRPr/>
            </a:pPr>
            <a:r>
              <a:rPr kumimoji="0" lang="zh-CN" altLang="en-US" sz="9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9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Tx/>
              <a:buNone/>
              <a:defRPr sz="1200" noProof="1"/>
            </a:lvl1p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defTabSz="685800" rtl="0" eaLnBrk="0" fontAlgn="base" hangingPunct="0">
      <a:spcBef>
        <a:spcPct val="0"/>
      </a:spcBef>
      <a:spcAft>
        <a:spcPct val="0"/>
      </a:spcAft>
      <a:defRPr sz="900" kern="1200">
        <a:solidFill>
          <a:schemeClr val="tx1"/>
        </a:solidFill>
        <a:latin typeface="+mn-lt"/>
        <a:ea typeface="+mn-ea"/>
        <a:cs typeface="+mn-cs"/>
      </a:defRPr>
    </a:lvl1pPr>
    <a:lvl2pPr marL="342900" algn="l" defTabSz="685800" rtl="0" eaLnBrk="0" fontAlgn="base" hangingPunct="0">
      <a:spcBef>
        <a:spcPct val="0"/>
      </a:spcBef>
      <a:spcAft>
        <a:spcPct val="0"/>
      </a:spcAft>
      <a:defRPr sz="900" kern="1200">
        <a:solidFill>
          <a:schemeClr val="tx1"/>
        </a:solidFill>
        <a:latin typeface="+mn-lt"/>
        <a:ea typeface="+mn-ea"/>
        <a:cs typeface="+mn-cs"/>
      </a:defRPr>
    </a:lvl2pPr>
    <a:lvl3pPr marL="685800" algn="l" defTabSz="685800" rtl="0" eaLnBrk="0" fontAlgn="base" hangingPunct="0">
      <a:spcBef>
        <a:spcPct val="0"/>
      </a:spcBef>
      <a:spcAft>
        <a:spcPct val="0"/>
      </a:spcAft>
      <a:defRPr sz="900" kern="1200">
        <a:solidFill>
          <a:schemeClr val="tx1"/>
        </a:solidFill>
        <a:latin typeface="+mn-lt"/>
        <a:ea typeface="+mn-ea"/>
        <a:cs typeface="+mn-cs"/>
      </a:defRPr>
    </a:lvl3pPr>
    <a:lvl4pPr marL="1028700" algn="l" defTabSz="685800" rtl="0" eaLnBrk="0" fontAlgn="base" hangingPunct="0">
      <a:spcBef>
        <a:spcPct val="0"/>
      </a:spcBef>
      <a:spcAft>
        <a:spcPct val="0"/>
      </a:spcAft>
      <a:defRPr sz="900" kern="1200">
        <a:solidFill>
          <a:schemeClr val="tx1"/>
        </a:solidFill>
        <a:latin typeface="+mn-lt"/>
        <a:ea typeface="+mn-ea"/>
        <a:cs typeface="+mn-cs"/>
      </a:defRPr>
    </a:lvl4pPr>
    <a:lvl5pPr marL="1371600" algn="l" defTabSz="685800" rtl="0" eaLnBrk="0" fontAlgn="base" hangingPunct="0">
      <a:spcBef>
        <a:spcPct val="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a:miter lim="800000"/>
          </a:ln>
        </p:spPr>
      </p:sp>
      <p:sp>
        <p:nvSpPr>
          <p:cNvPr id="5734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573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a:miter lim="800000"/>
          </a:ln>
        </p:spPr>
      </p:sp>
      <p:sp>
        <p:nvSpPr>
          <p:cNvPr id="66563" name="备注占位符 2"/>
          <p:cNvSpPr>
            <a:spLocks noGrp="1"/>
          </p:cNvSpPr>
          <p:nvPr>
            <p:ph type="body"/>
          </p:nvPr>
        </p:nvSpPr>
        <p:spPr/>
        <p:txBody>
          <a:bodyPr wrap="square" lIns="91440" tIns="45720" rIns="91440" bIns="45720" anchor="t"/>
          <a:p>
            <a:pPr lvl="0" eaLnBrk="1" hangingPunct="1"/>
            <a:endParaRPr lang="zh-CN" altLang="en-US" dirty="0"/>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a:miter lim="800000"/>
          </a:ln>
        </p:spPr>
      </p:sp>
      <p:sp>
        <p:nvSpPr>
          <p:cNvPr id="6656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a:miter lim="800000"/>
          </a:ln>
        </p:spPr>
      </p:sp>
      <p:sp>
        <p:nvSpPr>
          <p:cNvPr id="66563" name="备注占位符 2"/>
          <p:cNvSpPr>
            <a:spLocks noGrp="1"/>
          </p:cNvSpPr>
          <p:nvPr>
            <p:ph type="body"/>
          </p:nvPr>
        </p:nvSpPr>
        <p:spPr/>
        <p:txBody>
          <a:bodyPr wrap="square" lIns="91440" tIns="45720" rIns="91440" bIns="45720" anchor="t"/>
          <a:p>
            <a:pPr lvl="0" eaLnBrk="1" hangingPunct="1"/>
            <a:endParaRPr lang="zh-CN" altLang="en-US" dirty="0"/>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a:miter lim="800000"/>
          </a:ln>
        </p:spPr>
      </p:sp>
      <p:sp>
        <p:nvSpPr>
          <p:cNvPr id="66563" name="备注占位符 2"/>
          <p:cNvSpPr>
            <a:spLocks noGrp="1"/>
          </p:cNvSpPr>
          <p:nvPr>
            <p:ph type="body"/>
          </p:nvPr>
        </p:nvSpPr>
        <p:spPr/>
        <p:txBody>
          <a:bodyPr wrap="square" lIns="91440" tIns="45720" rIns="91440" bIns="45720" anchor="t"/>
          <a:p>
            <a:pPr lvl="0" eaLnBrk="1" hangingPunct="1"/>
            <a:endParaRPr lang="zh-CN" altLang="en-US" dirty="0"/>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a:miter lim="800000"/>
          </a:ln>
        </p:spPr>
      </p:sp>
      <p:sp>
        <p:nvSpPr>
          <p:cNvPr id="6758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75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a:miter lim="800000"/>
          </a:ln>
        </p:spPr>
      </p:sp>
      <p:sp>
        <p:nvSpPr>
          <p:cNvPr id="6861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a:miter lim="800000"/>
          </a:ln>
        </p:spPr>
      </p:sp>
      <p:sp>
        <p:nvSpPr>
          <p:cNvPr id="6963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96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a:miter lim="800000"/>
          </a:ln>
        </p:spPr>
      </p:sp>
      <p:sp>
        <p:nvSpPr>
          <p:cNvPr id="7065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06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a:ln>
            <a:miter lim="800000"/>
          </a:ln>
        </p:spPr>
      </p:sp>
      <p:sp>
        <p:nvSpPr>
          <p:cNvPr id="7168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16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a:miter lim="800000"/>
          </a:ln>
        </p:spPr>
      </p:sp>
      <p:sp>
        <p:nvSpPr>
          <p:cNvPr id="5837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583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ln>
            <a:miter lim="800000"/>
          </a:ln>
        </p:spPr>
      </p:sp>
      <p:sp>
        <p:nvSpPr>
          <p:cNvPr id="7373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37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幻灯片图像占位符 1"/>
          <p:cNvSpPr>
            <a:spLocks noGrp="1" noRot="1" noChangeAspect="1" noTextEdit="1"/>
          </p:cNvSpPr>
          <p:nvPr>
            <p:ph type="sldImg"/>
          </p:nvPr>
        </p:nvSpPr>
        <p:spPr>
          <a:ln>
            <a:miter lim="800000"/>
          </a:ln>
        </p:spPr>
      </p:sp>
      <p:sp>
        <p:nvSpPr>
          <p:cNvPr id="7475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47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a:ln>
            <a:miter lim="800000"/>
          </a:ln>
        </p:spPr>
      </p:sp>
      <p:sp>
        <p:nvSpPr>
          <p:cNvPr id="7577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57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幻灯片图像占位符 1"/>
          <p:cNvSpPr>
            <a:spLocks noGrp="1" noRot="1" noChangeAspect="1" noTextEdit="1"/>
          </p:cNvSpPr>
          <p:nvPr>
            <p:ph type="sldImg"/>
          </p:nvPr>
        </p:nvSpPr>
        <p:spPr>
          <a:ln>
            <a:miter lim="800000"/>
          </a:ln>
        </p:spPr>
      </p:sp>
      <p:sp>
        <p:nvSpPr>
          <p:cNvPr id="7680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68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a:ln>
            <a:miter lim="800000"/>
          </a:ln>
        </p:spPr>
      </p:sp>
      <p:sp>
        <p:nvSpPr>
          <p:cNvPr id="7782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78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幻灯片图像占位符 1"/>
          <p:cNvSpPr>
            <a:spLocks noGrp="1" noRot="1" noChangeAspect="1" noTextEdit="1"/>
          </p:cNvSpPr>
          <p:nvPr>
            <p:ph type="sldImg"/>
          </p:nvPr>
        </p:nvSpPr>
        <p:spPr>
          <a:ln>
            <a:miter lim="800000"/>
          </a:ln>
        </p:spPr>
      </p:sp>
      <p:sp>
        <p:nvSpPr>
          <p:cNvPr id="7885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88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幻灯片图像占位符 1"/>
          <p:cNvSpPr>
            <a:spLocks noGrp="1" noRot="1" noChangeAspect="1" noTextEdit="1"/>
          </p:cNvSpPr>
          <p:nvPr>
            <p:ph type="sldImg"/>
          </p:nvPr>
        </p:nvSpPr>
        <p:spPr>
          <a:ln>
            <a:miter lim="800000"/>
          </a:ln>
        </p:spPr>
      </p:sp>
      <p:sp>
        <p:nvSpPr>
          <p:cNvPr id="7987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798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ln>
            <a:miter lim="800000"/>
          </a:ln>
        </p:spPr>
      </p:sp>
      <p:sp>
        <p:nvSpPr>
          <p:cNvPr id="8089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09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1"/>
          <p:cNvSpPr>
            <a:spLocks noGrp="1" noRot="1" noChangeAspect="1" noTextEdit="1"/>
          </p:cNvSpPr>
          <p:nvPr>
            <p:ph type="sldImg"/>
          </p:nvPr>
        </p:nvSpPr>
        <p:spPr>
          <a:ln>
            <a:miter lim="800000"/>
          </a:ln>
        </p:spPr>
      </p:sp>
      <p:sp>
        <p:nvSpPr>
          <p:cNvPr id="8192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192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幻灯片图像占位符 1"/>
          <p:cNvSpPr>
            <a:spLocks noGrp="1" noRot="1" noChangeAspect="1" noTextEdit="1"/>
          </p:cNvSpPr>
          <p:nvPr>
            <p:ph type="sldImg"/>
          </p:nvPr>
        </p:nvSpPr>
        <p:spPr>
          <a:ln>
            <a:miter lim="800000"/>
          </a:ln>
        </p:spPr>
      </p:sp>
      <p:sp>
        <p:nvSpPr>
          <p:cNvPr id="8294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29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a:miter lim="800000"/>
          </a:ln>
        </p:spPr>
      </p:sp>
      <p:sp>
        <p:nvSpPr>
          <p:cNvPr id="5939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593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a:miter lim="800000"/>
          </a:ln>
        </p:spPr>
      </p:sp>
      <p:sp>
        <p:nvSpPr>
          <p:cNvPr id="8397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397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ln>
            <a:miter lim="800000"/>
          </a:ln>
        </p:spPr>
      </p:sp>
      <p:sp>
        <p:nvSpPr>
          <p:cNvPr id="8499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499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a:miter lim="800000"/>
          </a:ln>
        </p:spPr>
      </p:sp>
      <p:sp>
        <p:nvSpPr>
          <p:cNvPr id="8601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60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幻灯片图像占位符 1"/>
          <p:cNvSpPr>
            <a:spLocks noGrp="1" noRot="1" noChangeAspect="1" noTextEdit="1"/>
          </p:cNvSpPr>
          <p:nvPr>
            <p:ph type="sldImg"/>
          </p:nvPr>
        </p:nvSpPr>
        <p:spPr>
          <a:ln>
            <a:miter lim="800000"/>
          </a:ln>
        </p:spPr>
      </p:sp>
      <p:sp>
        <p:nvSpPr>
          <p:cNvPr id="8704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70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a:miter lim="800000"/>
          </a:ln>
        </p:spPr>
      </p:sp>
      <p:sp>
        <p:nvSpPr>
          <p:cNvPr id="8806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80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ln>
            <a:miter lim="800000"/>
          </a:ln>
        </p:spPr>
      </p:sp>
      <p:sp>
        <p:nvSpPr>
          <p:cNvPr id="8909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890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a:miter lim="800000"/>
          </a:ln>
        </p:spPr>
      </p:sp>
      <p:sp>
        <p:nvSpPr>
          <p:cNvPr id="9011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01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幻灯片图像占位符 1"/>
          <p:cNvSpPr>
            <a:spLocks noGrp="1" noRot="1" noChangeAspect="1" noTextEdit="1"/>
          </p:cNvSpPr>
          <p:nvPr>
            <p:ph type="sldImg"/>
          </p:nvPr>
        </p:nvSpPr>
        <p:spPr>
          <a:ln>
            <a:miter lim="800000"/>
          </a:ln>
        </p:spPr>
      </p:sp>
      <p:sp>
        <p:nvSpPr>
          <p:cNvPr id="9113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11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a:miter lim="800000"/>
          </a:ln>
        </p:spPr>
      </p:sp>
      <p:sp>
        <p:nvSpPr>
          <p:cNvPr id="9216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216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ln>
            <a:miter lim="800000"/>
          </a:ln>
        </p:spPr>
      </p:sp>
      <p:sp>
        <p:nvSpPr>
          <p:cNvPr id="9318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31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a:miter lim="800000"/>
          </a:ln>
        </p:spPr>
      </p:sp>
      <p:sp>
        <p:nvSpPr>
          <p:cNvPr id="6041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042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a:miter lim="800000"/>
          </a:ln>
        </p:spPr>
      </p:sp>
      <p:sp>
        <p:nvSpPr>
          <p:cNvPr id="9421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421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ln>
            <a:miter lim="800000"/>
          </a:ln>
        </p:spPr>
      </p:sp>
      <p:sp>
        <p:nvSpPr>
          <p:cNvPr id="9523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523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a:miter lim="800000"/>
          </a:ln>
        </p:spPr>
      </p:sp>
      <p:sp>
        <p:nvSpPr>
          <p:cNvPr id="9625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626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ln>
            <a:miter lim="800000"/>
          </a:ln>
        </p:spPr>
      </p:sp>
      <p:sp>
        <p:nvSpPr>
          <p:cNvPr id="9728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728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a:miter lim="800000"/>
          </a:ln>
        </p:spPr>
      </p:sp>
      <p:sp>
        <p:nvSpPr>
          <p:cNvPr id="9830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830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a:ln>
            <a:miter lim="800000"/>
          </a:ln>
        </p:spPr>
      </p:sp>
      <p:sp>
        <p:nvSpPr>
          <p:cNvPr id="9933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9933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a:miter lim="800000"/>
          </a:ln>
        </p:spPr>
      </p:sp>
      <p:sp>
        <p:nvSpPr>
          <p:cNvPr id="10035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0035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a:miter lim="800000"/>
          </a:ln>
        </p:spPr>
      </p:sp>
      <p:sp>
        <p:nvSpPr>
          <p:cNvPr id="10137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0138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a:miter lim="800000"/>
          </a:ln>
        </p:spPr>
      </p:sp>
      <p:sp>
        <p:nvSpPr>
          <p:cNvPr id="10240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0240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a:ln>
            <a:miter lim="800000"/>
          </a:ln>
        </p:spPr>
      </p:sp>
      <p:sp>
        <p:nvSpPr>
          <p:cNvPr id="10342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a:miter lim="800000"/>
          </a:ln>
        </p:spPr>
      </p:sp>
      <p:sp>
        <p:nvSpPr>
          <p:cNvPr id="61443"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1444"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a:miter lim="800000"/>
          </a:ln>
        </p:spPr>
      </p:sp>
      <p:sp>
        <p:nvSpPr>
          <p:cNvPr id="10445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0445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a:ln>
            <a:miter lim="800000"/>
          </a:ln>
        </p:spPr>
      </p:sp>
      <p:sp>
        <p:nvSpPr>
          <p:cNvPr id="10547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0547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a:miter lim="800000"/>
          </a:ln>
        </p:spPr>
      </p:sp>
      <p:sp>
        <p:nvSpPr>
          <p:cNvPr id="10649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1065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a:miter lim="800000"/>
          </a:ln>
        </p:spPr>
      </p:sp>
      <p:sp>
        <p:nvSpPr>
          <p:cNvPr id="62467"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246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a:miter lim="800000"/>
          </a:ln>
        </p:spPr>
      </p:sp>
      <p:sp>
        <p:nvSpPr>
          <p:cNvPr id="63491"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3492"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a:miter lim="800000"/>
          </a:ln>
        </p:spPr>
      </p:sp>
      <p:sp>
        <p:nvSpPr>
          <p:cNvPr id="64515"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4516"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a:miter lim="800000"/>
          </a:ln>
        </p:spPr>
      </p:sp>
      <p:sp>
        <p:nvSpPr>
          <p:cNvPr id="65539" name="备注占位符 2"/>
          <p:cNvSpPr>
            <a:spLocks noGrp="1"/>
          </p:cNvSpPr>
          <p:nvPr>
            <p:ph type="body"/>
          </p:nvPr>
        </p:nvSpPr>
        <p:spPr>
          <a:ln/>
        </p:spPr>
        <p:txBody>
          <a:bodyPr wrap="square" lIns="91440" tIns="45720" rIns="91440" bIns="45720" anchor="t"/>
          <a:p>
            <a:pPr lvl="0" eaLnBrk="1" hangingPunct="1"/>
            <a:endParaRPr lang="zh-CN" altLang="en-US" dirty="0"/>
          </a:p>
        </p:txBody>
      </p:sp>
      <p:sp>
        <p:nvSpPr>
          <p:cNvPr id="6554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BD56"/>
        </a:solidFill>
        <a:effectLst/>
      </p:bgPr>
    </p:bg>
    <p:spTree>
      <p:nvGrpSpPr>
        <p:cNvPr id="1" name=""/>
        <p:cNvGrpSpPr/>
        <p:nvPr/>
      </p:nvGrpSpPr>
      <p:grpSpPr>
        <a:xfrm>
          <a:off x="0" y="0"/>
          <a:ext cx="0" cy="0"/>
          <a:chOff x="0" y="0"/>
          <a:chExt cx="0" cy="0"/>
        </a:xfrm>
      </p:grpSpPr>
      <p:sp>
        <p:nvSpPr>
          <p:cNvPr id="8" name="矩形 7"/>
          <p:cNvSpPr/>
          <p:nvPr/>
        </p:nvSpPr>
        <p:spPr>
          <a:xfrm>
            <a:off x="0" y="5097463"/>
            <a:ext cx="9144000" cy="46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pic>
        <p:nvPicPr>
          <p:cNvPr id="2052" name="图片 7"/>
          <p:cNvPicPr>
            <a:picLocks noChangeAspect="1"/>
          </p:cNvPicPr>
          <p:nvPr userDrawn="1"/>
        </p:nvPicPr>
        <p:blipFill>
          <a:blip r:embed="rId2"/>
          <a:stretch>
            <a:fillRect/>
          </a:stretch>
        </p:blipFill>
        <p:spPr>
          <a:xfrm>
            <a:off x="1074738" y="1276350"/>
            <a:ext cx="6994525" cy="3063875"/>
          </a:xfrm>
          <a:prstGeom prst="rect">
            <a:avLst/>
          </a:prstGeom>
          <a:noFill/>
          <a:ln w="9525">
            <a:noFill/>
          </a:ln>
        </p:spPr>
      </p:pic>
      <p:sp>
        <p:nvSpPr>
          <p:cNvPr id="10" name="日期占位符 1"/>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11" name="页脚占位符 2"/>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12" name="灯片编号占位符 3"/>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p>
            <a:pPr algn="r" defTabSz="91440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BD56"/>
        </a:solidFill>
        <a:effectLst/>
      </p:bgPr>
    </p:bg>
    <p:spTree>
      <p:nvGrpSpPr>
        <p:cNvPr id="1" name=""/>
        <p:cNvGrpSpPr/>
        <p:nvPr/>
      </p:nvGrpSpPr>
      <p:grpSpPr>
        <a:xfrm>
          <a:off x="0" y="0"/>
          <a:ext cx="0" cy="0"/>
          <a:chOff x="0" y="0"/>
          <a:chExt cx="0" cy="0"/>
        </a:xfrm>
      </p:grpSpPr>
      <p:sp>
        <p:nvSpPr>
          <p:cNvPr id="8" name="矩形 7"/>
          <p:cNvSpPr/>
          <p:nvPr/>
        </p:nvSpPr>
        <p:spPr>
          <a:xfrm>
            <a:off x="0" y="5097463"/>
            <a:ext cx="9144000" cy="46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pic>
        <p:nvPicPr>
          <p:cNvPr id="2052" name="图片 7"/>
          <p:cNvPicPr>
            <a:picLocks noChangeAspect="1"/>
          </p:cNvPicPr>
          <p:nvPr userDrawn="1"/>
        </p:nvPicPr>
        <p:blipFill>
          <a:blip r:embed="rId2"/>
          <a:stretch>
            <a:fillRect/>
          </a:stretch>
        </p:blipFill>
        <p:spPr>
          <a:xfrm>
            <a:off x="1074738" y="1276350"/>
            <a:ext cx="6994525" cy="3063875"/>
          </a:xfrm>
          <a:prstGeom prst="rect">
            <a:avLst/>
          </a:prstGeom>
          <a:noFill/>
          <a:ln w="9525">
            <a:noFill/>
          </a:ln>
        </p:spPr>
      </p:pic>
      <p:sp>
        <p:nvSpPr>
          <p:cNvPr id="10" name="日期占位符 1"/>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11" name="页脚占位符 2"/>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12" name="灯片编号占位符 3"/>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p>
            <a:pPr algn="r" defTabSz="914400"/>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BD56"/>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lgn="l" defTabSz="914400" eaLnBrk="1" fontAlgn="auto" hangingPunct="1">
              <a:spcBef>
                <a:spcPts val="0"/>
              </a:spcBef>
              <a:spcAft>
                <a:spcPts val="0"/>
              </a:spcAft>
              <a:buFontTx/>
              <a:buNone/>
              <a:defRPr sz="1200" noProof="1">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defTabSz="914400" eaLnBrk="1" fontAlgn="auto" hangingPunct="1">
              <a:spcBef>
                <a:spcPts val="0"/>
              </a:spcBef>
              <a:spcAft>
                <a:spcPts val="0"/>
              </a:spcAft>
              <a:buFontTx/>
              <a:buNone/>
              <a:defRPr sz="1200" noProof="1">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pic>
        <p:nvPicPr>
          <p:cNvPr id="1031" name="图片 8"/>
          <p:cNvPicPr>
            <a:picLocks noChangeAspect="1"/>
          </p:cNvPicPr>
          <p:nvPr userDrawn="1"/>
        </p:nvPicPr>
        <p:blipFill>
          <a:blip r:embed="rId12"/>
          <a:stretch>
            <a:fillRect/>
          </a:stretch>
        </p:blipFill>
        <p:spPr>
          <a:xfrm>
            <a:off x="1588" y="0"/>
            <a:ext cx="9140825" cy="5143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BD56"/>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lgn="l" defTabSz="914400" eaLnBrk="1" fontAlgn="auto" hangingPunct="1">
              <a:spcBef>
                <a:spcPts val="0"/>
              </a:spcBef>
              <a:spcAft>
                <a:spcPts val="0"/>
              </a:spcAft>
              <a:buFontTx/>
              <a:buNone/>
              <a:defRPr sz="1200" noProof="1">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defTabSz="914400" eaLnBrk="1" fontAlgn="auto" hangingPunct="1">
              <a:spcBef>
                <a:spcPts val="0"/>
              </a:spcBef>
              <a:spcAft>
                <a:spcPts val="0"/>
              </a:spcAft>
              <a:buFontTx/>
              <a:buNone/>
              <a:defRPr sz="1200" noProof="1">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4767263"/>
            <a:ext cx="2133600" cy="274638"/>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defTabSz="91440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pic>
        <p:nvPicPr>
          <p:cNvPr id="1031" name="图片 8"/>
          <p:cNvPicPr>
            <a:picLocks noChangeAspect="1"/>
          </p:cNvPicPr>
          <p:nvPr userDrawn="1"/>
        </p:nvPicPr>
        <p:blipFill>
          <a:blip r:embed="rId12"/>
          <a:stretch>
            <a:fillRect/>
          </a:stretch>
        </p:blipFill>
        <p:spPr>
          <a:xfrm>
            <a:off x="1588" y="0"/>
            <a:ext cx="9140825" cy="5143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tags" Target="../tags/tag10.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8.xml"/><Relationship Id="rId2" Type="http://schemas.openxmlformats.org/officeDocument/2006/relationships/tags" Target="../tags/tag1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tags" Target="../tags/tag13.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image" Target="../media/image5.jpeg"/><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15.xml"/><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 Target="slide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image" Target="../media/image5.jpeg"/><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5.jpe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2.xml"/><Relationship Id="rId5" Type="http://schemas.openxmlformats.org/officeDocument/2006/relationships/image" Target="../media/image5.jpeg"/><Relationship Id="rId4" Type="http://schemas.openxmlformats.org/officeDocument/2006/relationships/slide" Target="slide44.xml"/><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image" Target="../media/image5.jpe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image" Target="../media/image5.jpe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22.xml"/><Relationship Id="rId3" Type="http://schemas.openxmlformats.org/officeDocument/2006/relationships/image" Target="../media/image5.jpeg"/><Relationship Id="rId2" Type="http://schemas.openxmlformats.org/officeDocument/2006/relationships/image" Target="D:/&#36719;&#20214;&#38656;&#27714;/lijie/AppData/Roaming/Tencent/Users/597800183/QQ/WinTemp/RichOle/P%0VWU`4_[H1(LEL6B3{28Y.png" TargetMode="Externa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image" Target="../media/image5.jpe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5.jpe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7.xml"/><Relationship Id="rId6"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tags" Target="../tags/tag30.xml"/><Relationship Id="rId2" Type="http://schemas.openxmlformats.org/officeDocument/2006/relationships/image" Target="../media/image5.jpe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5.jpe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tags" Target="../tags/tag32.xml"/><Relationship Id="rId2" Type="http://schemas.openxmlformats.org/officeDocument/2006/relationships/image" Target="../media/image5.jpe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image" Target="../media/image5.jpeg"/><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tags" Target="../tags/tag35.xml"/><Relationship Id="rId2" Type="http://schemas.openxmlformats.org/officeDocument/2006/relationships/image" Target="../media/image5.jpeg"/><Relationship Id="rId1" Type="http://schemas.openxmlformats.org/officeDocument/2006/relationships/image" Target="../media/image26.emf"/></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image" Target="../media/image5.jpeg"/><Relationship Id="rId1" Type="http://schemas.openxmlformats.org/officeDocument/2006/relationships/image" Target="../media/image27.em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image" Target="../media/image5.jpe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tags" Target="../tags/tag38.xml"/><Relationship Id="rId2" Type="http://schemas.openxmlformats.org/officeDocument/2006/relationships/image" Target="../media/image5.jpeg"/><Relationship Id="rId1" Type="http://schemas.openxmlformats.org/officeDocument/2006/relationships/image" Target="../media/image28.emf"/></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image" Target="../media/image5.jpeg"/><Relationship Id="rId1" Type="http://schemas.openxmlformats.org/officeDocument/2006/relationships/image" Target="../media/image29.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tags" Target="../tags/tag40.xml"/><Relationship Id="rId2" Type="http://schemas.openxmlformats.org/officeDocument/2006/relationships/image" Target="../media/image5.jpeg"/><Relationship Id="rId1" Type="http://schemas.openxmlformats.org/officeDocument/2006/relationships/image" Target="../media/image30.emf"/></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tags" Target="../tags/tag41.xml"/><Relationship Id="rId2" Type="http://schemas.openxmlformats.org/officeDocument/2006/relationships/image" Target="../media/image5.jpeg"/><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image" Target="../media/image5.jpeg"/><Relationship Id="rId1" Type="http://schemas.openxmlformats.org/officeDocument/2006/relationships/image" Target="../media/image32.emf"/></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7.xml"/><Relationship Id="rId4" Type="http://schemas.openxmlformats.org/officeDocument/2006/relationships/tags" Target="../tags/tag43.xml"/><Relationship Id="rId3" Type="http://schemas.openxmlformats.org/officeDocument/2006/relationships/image" Target="../media/image5.jpeg"/><Relationship Id="rId2" Type="http://schemas.openxmlformats.org/officeDocument/2006/relationships/slide" Target="slide2.xml"/><Relationship Id="rId1" Type="http://schemas.openxmlformats.org/officeDocument/2006/relationships/image" Target="../media/image3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image" Target="../media/image5.jpe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image" Target="../media/image5.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image" Target="../media/image5.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image" Target="../media/image5.jpe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tags" Target="../tags/tag48.xml"/><Relationship Id="rId2" Type="http://schemas.openxmlformats.org/officeDocument/2006/relationships/image" Target="../media/image5.jpeg"/><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tags" Target="../tags/tag49.xml"/><Relationship Id="rId2" Type="http://schemas.openxmlformats.org/officeDocument/2006/relationships/image" Target="../media/image5.jpeg"/><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tags" Target="../tags/tag50.xml"/><Relationship Id="rId2" Type="http://schemas.openxmlformats.org/officeDocument/2006/relationships/image" Target="../media/image5.jpeg"/><Relationship Id="rId1"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3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7.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pic>
        <p:nvPicPr>
          <p:cNvPr id="7" name="图片 6"/>
          <p:cNvPicPr>
            <a:picLocks noChangeAspect="1"/>
          </p:cNvPicPr>
          <p:nvPr/>
        </p:nvPicPr>
        <p:blipFill>
          <a:blip r:embed="rId2"/>
          <a:stretch>
            <a:fillRect/>
          </a:stretch>
        </p:blipFill>
        <p:spPr>
          <a:xfrm>
            <a:off x="0" y="0"/>
            <a:ext cx="9140825" cy="5143500"/>
          </a:xfrm>
          <a:prstGeom prst="rect">
            <a:avLst/>
          </a:prstGeom>
          <a:noFill/>
          <a:ln w="9525">
            <a:noFill/>
          </a:ln>
        </p:spPr>
      </p:pic>
      <p:sp>
        <p:nvSpPr>
          <p:cNvPr id="5" name="文本框 4"/>
          <p:cNvSpPr txBox="1"/>
          <p:nvPr/>
        </p:nvSpPr>
        <p:spPr>
          <a:xfrm>
            <a:off x="2992438" y="385763"/>
            <a:ext cx="5683250" cy="646112"/>
          </a:xfrm>
          <a:prstGeom prst="rect">
            <a:avLst/>
          </a:prstGeom>
          <a:noFill/>
          <a:ln w="9525">
            <a:noFill/>
          </a:ln>
        </p:spPr>
        <p:txBody>
          <a:bodyPr>
            <a:spAutoFit/>
          </a:bodyPr>
          <a:p>
            <a:r>
              <a:rPr lang="en-US" altLang="zh-CN" sz="3600" dirty="0">
                <a:latin typeface="冬青黑体简体中文 W6" pitchFamily="34" charset="-122"/>
                <a:ea typeface="冬青黑体简体中文 W6" pitchFamily="34" charset="-122"/>
              </a:rPr>
              <a:t>UML</a:t>
            </a:r>
            <a:r>
              <a:rPr lang="zh-CN" altLang="en-US" sz="3600" dirty="0">
                <a:latin typeface="冬青黑体简体中文 W6" pitchFamily="34" charset="-122"/>
                <a:ea typeface="冬青黑体简体中文 W6" pitchFamily="34" charset="-122"/>
              </a:rPr>
              <a:t>概述</a:t>
            </a:r>
            <a:r>
              <a:rPr lang="en-US" altLang="zh-CN" sz="3600" dirty="0">
                <a:latin typeface="冬青黑体简体中文 W6" pitchFamily="34" charset="-122"/>
                <a:ea typeface="冬青黑体简体中文 W6" pitchFamily="34" charset="-122"/>
              </a:rPr>
              <a:t>PPT</a:t>
            </a:r>
            <a:endParaRPr lang="en-US" altLang="zh-CN" sz="3600" dirty="0">
              <a:latin typeface="冬青黑体简体中文 W6" pitchFamily="34" charset="-122"/>
              <a:ea typeface="冬青黑体简体中文 W6" pitchFamily="34" charset="-122"/>
            </a:endParaRPr>
          </a:p>
        </p:txBody>
      </p:sp>
      <p:sp>
        <p:nvSpPr>
          <p:cNvPr id="12" name="文本框 11"/>
          <p:cNvSpPr txBox="1"/>
          <p:nvPr/>
        </p:nvSpPr>
        <p:spPr>
          <a:xfrm>
            <a:off x="1576388" y="4325938"/>
            <a:ext cx="6345237" cy="368300"/>
          </a:xfrm>
          <a:prstGeom prst="rect">
            <a:avLst/>
          </a:prstGeom>
          <a:noFill/>
          <a:ln w="9525">
            <a:noFill/>
          </a:ln>
        </p:spPr>
        <p:txBody>
          <a:bodyPr>
            <a:spAutoFit/>
          </a:bodyPr>
          <a:p>
            <a:r>
              <a:rPr lang="en-US" altLang="zh-CN" sz="1800" dirty="0">
                <a:latin typeface="冬青黑体简体中文 W6" pitchFamily="34" charset="-122"/>
                <a:ea typeface="冬青黑体简体中文 W6" pitchFamily="34" charset="-122"/>
              </a:rPr>
              <a:t>PRD-G17    </a:t>
            </a:r>
            <a:r>
              <a:rPr lang="zh-CN" altLang="en-US" sz="1800" dirty="0">
                <a:latin typeface="冬青黑体简体中文 W6" pitchFamily="34" charset="-122"/>
                <a:ea typeface="冬青黑体简体中文 W6" pitchFamily="34" charset="-122"/>
              </a:rPr>
              <a:t>组长：蒋家俊    组员：厉佩强 李捷 周盛 朱秉</a:t>
            </a:r>
            <a:endParaRPr lang="zh-CN" altLang="en-US" sz="1800" dirty="0">
              <a:latin typeface="冬青黑体简体中文 W6" pitchFamily="34" charset="-122"/>
              <a:ea typeface="冬青黑体简体中文 W6" pitchFamily="34" charset="-122"/>
            </a:endParaRPr>
          </a:p>
        </p:txBody>
      </p:sp>
      <p:pic>
        <p:nvPicPr>
          <p:cNvPr id="3077" name="图片 1"/>
          <p:cNvPicPr>
            <a:picLocks noChangeAspect="1"/>
          </p:cNvPicPr>
          <p:nvPr/>
        </p:nvPicPr>
        <p:blipFill>
          <a:blip r:embed="rId3"/>
          <a:stretch>
            <a:fillRect/>
          </a:stretch>
        </p:blipFill>
        <p:spPr>
          <a:xfrm>
            <a:off x="8029575" y="0"/>
            <a:ext cx="1111250" cy="771525"/>
          </a:xfrm>
          <a:prstGeom prst="rect">
            <a:avLst/>
          </a:prstGeom>
          <a:noFill/>
          <a:ln w="9525">
            <a:noFill/>
          </a:ln>
        </p:spPr>
      </p:pic>
    </p:spTree>
    <p:custDataLst>
      <p:tags r:id="rId4"/>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8)">
                                      <p:cBhvr>
                                        <p:cTn id="7" dur="2000"/>
                                        <p:tgtEl>
                                          <p:spTgt spid="7"/>
                                        </p:tgtEl>
                                      </p:cBhvr>
                                    </p:animEffect>
                                  </p:childTnLst>
                                </p:cTn>
                              </p:par>
                            </p:childTnLst>
                          </p:cTn>
                        </p:par>
                        <p:par>
                          <p:cTn id="8" fill="hold">
                            <p:stCondLst>
                              <p:cond delay="2000"/>
                            </p:stCondLst>
                            <p:childTnLst>
                              <p:par>
                                <p:cTn id="9" presetID="2" presetClass="entr" presetSubtype="4"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2849"/>
                            </p:stCondLst>
                            <p:childTnLst>
                              <p:par>
                                <p:cTn id="14" presetID="2" presetClass="entr" presetSubtype="4"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ppt_x</p:attrName>
                                        </p:attrNameLst>
                                      </p:cBhvr>
                                      <p:tavLst>
                                        <p:tav tm="0">
                                          <p:val>
                                            <p:strVal val="#ppt_x"/>
                                          </p:val>
                                        </p:tav>
                                        <p:tav tm="100000">
                                          <p:val>
                                            <p:strVal val="#ppt_x"/>
                                          </p:val>
                                        </p:tav>
                                      </p:tavLst>
                                    </p:anim>
                                    <p:anim calcmode="lin" valueType="num">
                                      <p:cBhvr>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3" name="组合 2"/>
          <p:cNvGrpSpPr/>
          <p:nvPr/>
        </p:nvGrpSpPr>
        <p:grpSpPr>
          <a:xfrm>
            <a:off x="889000" y="1020763"/>
            <a:ext cx="8000571" cy="3998909"/>
            <a:chOff x="1372" y="3861"/>
            <a:chExt cx="7766" cy="6291"/>
          </a:xfrm>
        </p:grpSpPr>
        <p:sp>
          <p:nvSpPr>
            <p:cNvPr id="12295" name="Rectangle 6"/>
            <p:cNvSpPr/>
            <p:nvPr/>
          </p:nvSpPr>
          <p:spPr>
            <a:xfrm>
              <a:off x="1372" y="3861"/>
              <a:ext cx="3913" cy="377"/>
            </a:xfrm>
            <a:prstGeom prst="rect">
              <a:avLst/>
            </a:prstGeom>
            <a:solidFill>
              <a:schemeClr val="bg2"/>
            </a:solidFill>
            <a:ln w="9525">
              <a:noFill/>
            </a:ln>
          </p:spPr>
          <p:txBody>
            <a:bodyPr lIns="144000" tIns="38100" rIns="38100" bIns="38100" anchor="ctr"/>
            <a:p>
              <a:r>
                <a:rPr lang="zh-CN" altLang="en-US" sz="2000" dirty="0">
                  <a:latin typeface="微软雅黑" panose="020B0503020204020204" pitchFamily="34" charset="-122"/>
                  <a:ea typeface="微软雅黑" panose="020B0503020204020204" pitchFamily="34" charset="-122"/>
                  <a:sym typeface="Gill Sans" charset="0"/>
                </a:rPr>
                <a:t>1.</a:t>
              </a:r>
              <a:r>
                <a:rPr lang="en-US" altLang="zh-CN" sz="2000" dirty="0">
                  <a:latin typeface="微软雅黑" panose="020B0503020204020204" pitchFamily="34" charset="-122"/>
                  <a:ea typeface="微软雅黑" panose="020B0503020204020204" pitchFamily="34" charset="-122"/>
                  <a:sym typeface="Gill Sans" charset="0"/>
                </a:rPr>
                <a:t>3</a:t>
              </a:r>
              <a:r>
                <a:rPr lang="zh-CN" altLang="en-US" sz="2000" dirty="0">
                  <a:latin typeface="微软雅黑" panose="020B0503020204020204" pitchFamily="34" charset="-122"/>
                  <a:ea typeface="微软雅黑" panose="020B0503020204020204" pitchFamily="34" charset="-122"/>
                  <a:sym typeface="Gill Sans" charset="0"/>
                </a:rPr>
                <a:t>UML的发展历程</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12296" name="矩形 34"/>
            <p:cNvSpPr/>
            <p:nvPr/>
          </p:nvSpPr>
          <p:spPr>
            <a:xfrm>
              <a:off x="1372" y="4440"/>
              <a:ext cx="7766" cy="5712"/>
            </a:xfrm>
            <a:prstGeom prst="rect">
              <a:avLst/>
            </a:prstGeom>
            <a:noFill/>
            <a:ln w="9525">
              <a:noFill/>
            </a:ln>
          </p:spPr>
          <p:txBody>
            <a:bodyPr wrap="square">
              <a:spAutoFit/>
            </a:bodyPr>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公认的建模语言出现在二十世纪七十年代中期，到八十年代末发展极为</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迅速。据统计，从1989年到1994年，面向对象建模语言的数量从不到</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10增加到50多种。各类语言的创造者极力推崇自己的语言，并不断地发</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展完善它。但由于各种建模语言所固有的差异和优缺点，使得使用者不</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知道该选用哪种语言。  </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其中比较流行的有Booch,Rumbaugh(OMT),Jacobsom(OOSE),Coad-</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Yourdon等方法。OMT擅长分析，Booch擅长设计。OOSE擅长业务建</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模。Rumbaugh于1994年离开GE加入Booch所在的Rational公司，他</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们一起研究一种统一的方法，一年后，Unified Method0.8诞生，同年，</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Rational收购了Jacobson所在的Objectory AB 公司。经过三年的共同</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600" dirty="0">
                  <a:solidFill>
                    <a:srgbClr val="000000"/>
                  </a:solidFill>
                  <a:latin typeface="微软雅黑" panose="020B0503020204020204" pitchFamily="34" charset="-122"/>
                  <a:ea typeface="微软雅黑" panose="020B0503020204020204" pitchFamily="34" charset="-122"/>
                </a:rPr>
                <a:t>努力，ＵＭＬ０.９和ＵＭＬ０.９１于１９９６年相继面世。  </a:t>
              </a:r>
              <a:endParaRPr lang="zh-CN" altLang="en-US" sz="16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600" dirty="0">
                <a:solidFill>
                  <a:srgbClr val="000000"/>
                </a:solidFill>
                <a:latin typeface="微软雅黑" panose="020B0503020204020204" pitchFamily="34" charset="-122"/>
                <a:ea typeface="微软雅黑" panose="020B0503020204020204" pitchFamily="34" charset="-122"/>
              </a:endParaRPr>
            </a:p>
          </p:txBody>
        </p:sp>
      </p:grpSp>
      <p:pic>
        <p:nvPicPr>
          <p:cNvPr id="12294"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to="" calcmode="lin" valueType="num">
                                      <p:cBhvr>
                                        <p:cTn id="18"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3" name="组合 2"/>
          <p:cNvGrpSpPr/>
          <p:nvPr/>
        </p:nvGrpSpPr>
        <p:grpSpPr>
          <a:xfrm>
            <a:off x="889000" y="1020763"/>
            <a:ext cx="7442200" cy="3691252"/>
            <a:chOff x="1372" y="3861"/>
            <a:chExt cx="7224" cy="5807"/>
          </a:xfrm>
        </p:grpSpPr>
        <p:sp>
          <p:nvSpPr>
            <p:cNvPr id="12295" name="Rectangle 6"/>
            <p:cNvSpPr/>
            <p:nvPr/>
          </p:nvSpPr>
          <p:spPr>
            <a:xfrm>
              <a:off x="1372" y="3861"/>
              <a:ext cx="3913" cy="377"/>
            </a:xfrm>
            <a:prstGeom prst="rect">
              <a:avLst/>
            </a:prstGeom>
            <a:solidFill>
              <a:schemeClr val="bg2"/>
            </a:solidFill>
            <a:ln w="9525">
              <a:noFill/>
            </a:ln>
          </p:spPr>
          <p:txBody>
            <a:bodyPr lIns="144000" tIns="38100" rIns="38100" bIns="38100" anchor="ctr"/>
            <a:p>
              <a:r>
                <a:rPr lang="zh-CN" altLang="en-US" sz="2000" dirty="0">
                  <a:latin typeface="微软雅黑" panose="020B0503020204020204" pitchFamily="34" charset="-122"/>
                  <a:ea typeface="微软雅黑" panose="020B0503020204020204" pitchFamily="34" charset="-122"/>
                  <a:sym typeface="Gill Sans" charset="0"/>
                </a:rPr>
                <a:t>1.</a:t>
              </a:r>
              <a:r>
                <a:rPr lang="en-US" altLang="zh-CN" sz="2000" dirty="0">
                  <a:latin typeface="微软雅黑" panose="020B0503020204020204" pitchFamily="34" charset="-122"/>
                  <a:ea typeface="微软雅黑" panose="020B0503020204020204" pitchFamily="34" charset="-122"/>
                  <a:sym typeface="Gill Sans" charset="0"/>
                </a:rPr>
                <a:t>3</a:t>
              </a:r>
              <a:r>
                <a:rPr lang="zh-CN" altLang="en-US" sz="2000" dirty="0">
                  <a:latin typeface="微软雅黑" panose="020B0503020204020204" pitchFamily="34" charset="-122"/>
                  <a:ea typeface="微软雅黑" panose="020B0503020204020204" pitchFamily="34" charset="-122"/>
                  <a:sym typeface="Gill Sans" charset="0"/>
                </a:rPr>
                <a:t>UML的发展历程</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12296" name="矩形 34"/>
            <p:cNvSpPr/>
            <p:nvPr/>
          </p:nvSpPr>
          <p:spPr>
            <a:xfrm>
              <a:off x="1372" y="4440"/>
              <a:ext cx="7224" cy="5228"/>
            </a:xfrm>
            <a:prstGeom prst="rect">
              <a:avLst/>
            </a:prstGeom>
            <a:noFill/>
            <a:ln w="9525">
              <a:noFill/>
            </a:ln>
          </p:spPr>
          <p:txBody>
            <a:bodyPr>
              <a:spAutoFit/>
            </a:bodyPr>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1994年10月，Grady Booch和Jim Rumbaugh于1995年10月发布第一</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个公开版本，称为统一方法UM 0.8。</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1995年秋，Booch、Rumbaugh和Jacobson在1996年6月和10月分别</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发布了两个新的版本，UML 0.9和UML0.91，并将UM重新命名为UML</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（Unified Modeling Language）。</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1996年，UML的开发者倡议成立了UML成员协会，以完善、加强和促</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进UML的定义工作。</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1996年底，UML已稳占面向对象技术市场的85%，成为可视化建模语言</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事实上的工业标准。</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1997年11月17日，OMG采纳UML 1.1作为基于面向对象技术的标准建</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模语言。</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pic>
        <p:nvPicPr>
          <p:cNvPr id="12294"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to="" calcmode="lin" valueType="num">
                                      <p:cBhvr>
                                        <p:cTn id="18"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3" name="组合 2"/>
          <p:cNvGrpSpPr/>
          <p:nvPr/>
        </p:nvGrpSpPr>
        <p:grpSpPr>
          <a:xfrm>
            <a:off x="889000" y="1020763"/>
            <a:ext cx="7442200" cy="3537423"/>
            <a:chOff x="1372" y="3861"/>
            <a:chExt cx="7224" cy="5565"/>
          </a:xfrm>
        </p:grpSpPr>
        <p:sp>
          <p:nvSpPr>
            <p:cNvPr id="12295" name="Rectangle 6"/>
            <p:cNvSpPr/>
            <p:nvPr/>
          </p:nvSpPr>
          <p:spPr>
            <a:xfrm>
              <a:off x="1372" y="3861"/>
              <a:ext cx="3913" cy="377"/>
            </a:xfrm>
            <a:prstGeom prst="rect">
              <a:avLst/>
            </a:prstGeom>
            <a:solidFill>
              <a:schemeClr val="bg2"/>
            </a:solidFill>
            <a:ln w="9525">
              <a:noFill/>
            </a:ln>
          </p:spPr>
          <p:txBody>
            <a:bodyPr lIns="144000" tIns="38100" rIns="38100" bIns="38100" anchor="ctr"/>
            <a:p>
              <a:r>
                <a:rPr lang="zh-CN" altLang="en-US" sz="2000" dirty="0">
                  <a:latin typeface="微软雅黑" panose="020B0503020204020204" pitchFamily="34" charset="-122"/>
                  <a:ea typeface="微软雅黑" panose="020B0503020204020204" pitchFamily="34" charset="-122"/>
                  <a:sym typeface="Gill Sans" charset="0"/>
                </a:rPr>
                <a:t>1.</a:t>
              </a:r>
              <a:r>
                <a:rPr lang="en-US" altLang="zh-CN" sz="2000" dirty="0">
                  <a:latin typeface="微软雅黑" panose="020B0503020204020204" pitchFamily="34" charset="-122"/>
                  <a:ea typeface="微软雅黑" panose="020B0503020204020204" pitchFamily="34" charset="-122"/>
                  <a:sym typeface="Gill Sans" charset="0"/>
                </a:rPr>
                <a:t>4.</a:t>
              </a:r>
              <a:r>
                <a:rPr lang="zh-CN" altLang="zh-CN" sz="2000" dirty="0">
                  <a:latin typeface="微软雅黑" panose="020B0503020204020204" pitchFamily="34" charset="-122"/>
                  <a:ea typeface="微软雅黑" panose="020B0503020204020204" pitchFamily="34" charset="-122"/>
                  <a:sym typeface="Gill Sans" charset="0"/>
                </a:rPr>
                <a:t>传统的软件开发过程</a:t>
              </a:r>
              <a:endParaRPr lang="zh-CN" altLang="zh-CN" sz="2000" dirty="0">
                <a:latin typeface="微软雅黑" panose="020B0503020204020204" pitchFamily="34" charset="-122"/>
                <a:ea typeface="微软雅黑" panose="020B0503020204020204" pitchFamily="34" charset="-122"/>
                <a:sym typeface="Gill Sans" charset="0"/>
              </a:endParaRPr>
            </a:p>
          </p:txBody>
        </p:sp>
        <p:sp>
          <p:nvSpPr>
            <p:cNvPr id="12296" name="矩形 34"/>
            <p:cNvSpPr/>
            <p:nvPr/>
          </p:nvSpPr>
          <p:spPr>
            <a:xfrm>
              <a:off x="1372" y="4440"/>
              <a:ext cx="7224" cy="4986"/>
            </a:xfrm>
            <a:prstGeom prst="rect">
              <a:avLst/>
            </a:prstGeom>
            <a:noFill/>
            <a:ln w="9525">
              <a:noFill/>
            </a:ln>
          </p:spPr>
          <p:txBody>
            <a:bodyPr>
              <a:spAutoFit/>
            </a:bodyPr>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开发一个系统软件，开发组可能希望马上进入编码阶段。但是他们可能</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对要对什么编码还没有搞清楚。开发组必须要经历一个软件开发过程，</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遵循一定的步骤。在进行程序设计前开发人员必须要充分理解做要解决</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的问题，这需要专门有人负责需求的分析。进行了需求分析之后，还必</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须有人将分析产品转化为设计产品。然后程序员再根据设计产品编制代</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码，这些代码在经过测试和部署后，最终成为目标系统。 </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在传统的软件开发过程中瀑布模型是使用比较广泛的一种开发方式。它</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规定了软件生命周期上各阶段的软件工程活动：制定计划、需求分析、</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软件设计、编码、测试、运行和维护。各阶段严格按顺序进行，前一阶</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段的任务没有完成，不能进入下一个阶段的工作。</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pic>
        <p:nvPicPr>
          <p:cNvPr id="12294"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to="" calcmode="lin" valueType="num">
                                      <p:cBhvr>
                                        <p:cTn id="18" dur="1" fill="hold"/>
                                        <p:tgtEl>
                                          <p:spTgt spid="3"/>
                                        </p:tgtEl>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to="" calcmode="lin" valueType="num">
                                      <p:cBhvr>
                                        <p:cTn id="23"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3" name="组合 2"/>
          <p:cNvGrpSpPr/>
          <p:nvPr/>
        </p:nvGrpSpPr>
        <p:grpSpPr>
          <a:xfrm>
            <a:off x="889000" y="1020763"/>
            <a:ext cx="7442200" cy="2459987"/>
            <a:chOff x="1372" y="3861"/>
            <a:chExt cx="7224" cy="3870"/>
          </a:xfrm>
        </p:grpSpPr>
        <p:sp>
          <p:nvSpPr>
            <p:cNvPr id="12295" name="Rectangle 6"/>
            <p:cNvSpPr/>
            <p:nvPr/>
          </p:nvSpPr>
          <p:spPr>
            <a:xfrm>
              <a:off x="1372" y="3861"/>
              <a:ext cx="3913" cy="377"/>
            </a:xfrm>
            <a:prstGeom prst="rect">
              <a:avLst/>
            </a:prstGeom>
            <a:solidFill>
              <a:schemeClr val="bg2"/>
            </a:solidFill>
            <a:ln w="9525">
              <a:noFill/>
            </a:ln>
          </p:spPr>
          <p:txBody>
            <a:bodyPr lIns="144000" tIns="38100" rIns="38100" bIns="38100" anchor="ctr"/>
            <a:p>
              <a:r>
                <a:rPr lang="zh-CN" altLang="en-US" sz="2000" dirty="0">
                  <a:latin typeface="微软雅黑" panose="020B0503020204020204" pitchFamily="34" charset="-122"/>
                  <a:ea typeface="微软雅黑" panose="020B0503020204020204" pitchFamily="34" charset="-122"/>
                  <a:sym typeface="Gill Sans" charset="0"/>
                </a:rPr>
                <a:t>1.</a:t>
              </a:r>
              <a:r>
                <a:rPr lang="en-US" altLang="zh-CN" sz="2000" dirty="0">
                  <a:latin typeface="微软雅黑" panose="020B0503020204020204" pitchFamily="34" charset="-122"/>
                  <a:ea typeface="微软雅黑" panose="020B0503020204020204" pitchFamily="34" charset="-122"/>
                  <a:sym typeface="Gill Sans" charset="0"/>
                </a:rPr>
                <a:t>5</a:t>
              </a:r>
              <a:r>
                <a:rPr lang="en-US" altLang="zh-CN" sz="2000" dirty="0">
                  <a:latin typeface="微软雅黑" panose="020B0503020204020204" pitchFamily="34" charset="-122"/>
                  <a:ea typeface="微软雅黑" panose="020B0503020204020204" pitchFamily="34" charset="-122"/>
                  <a:sym typeface="Gill Sans" charset="0"/>
                </a:rPr>
                <a:t>.</a:t>
              </a:r>
              <a:r>
                <a:rPr lang="zh-CN" altLang="zh-CN" sz="2000" dirty="0">
                  <a:latin typeface="微软雅黑" panose="020B0503020204020204" pitchFamily="34" charset="-122"/>
                  <a:ea typeface="微软雅黑" panose="020B0503020204020204" pitchFamily="34" charset="-122"/>
                  <a:sym typeface="Gill Sans" charset="0"/>
                </a:rPr>
                <a:t>传统软件开发过程的缺点</a:t>
              </a:r>
              <a:endParaRPr lang="zh-CN" altLang="zh-CN" sz="2000" dirty="0">
                <a:latin typeface="微软雅黑" panose="020B0503020204020204" pitchFamily="34" charset="-122"/>
                <a:ea typeface="微软雅黑" panose="020B0503020204020204" pitchFamily="34" charset="-122"/>
                <a:sym typeface="Gill Sans" charset="0"/>
              </a:endParaRPr>
            </a:p>
          </p:txBody>
        </p:sp>
        <p:sp>
          <p:nvSpPr>
            <p:cNvPr id="12296" name="矩形 34"/>
            <p:cNvSpPr/>
            <p:nvPr/>
          </p:nvSpPr>
          <p:spPr>
            <a:xfrm>
              <a:off x="1372" y="4440"/>
              <a:ext cx="7224" cy="3291"/>
            </a:xfrm>
            <a:prstGeom prst="rect">
              <a:avLst/>
            </a:prstGeom>
            <a:noFill/>
            <a:ln w="9525">
              <a:noFill/>
            </a:ln>
          </p:spPr>
          <p:txBody>
            <a:bodyPr>
              <a:spAutoFit/>
            </a:bodyPr>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这种方式下的开发过程被分割开来，分析人员将分析结果转交给设计人</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员，设计人员再把设计结果交给开发人员。它不利于各类人员协同工作</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及共享信息。无论分析人员怎样在开始进行调查研究与分析，都不可能</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对未来的系统的一切需求都定义的完整无缺。往往在以后的设计阶段或</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编码阶段，才发现原来对系统的需求定义必须进行修改或补充。越在后</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期发现问题，越难补救，会导致大量费用的投入，并可能降低软件的质</a:t>
              </a: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8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800" dirty="0">
                  <a:solidFill>
                    <a:srgbClr val="000000"/>
                  </a:solidFill>
                  <a:latin typeface="微软雅黑" panose="020B0503020204020204" pitchFamily="34" charset="-122"/>
                  <a:ea typeface="微软雅黑" panose="020B0503020204020204" pitchFamily="34" charset="-122"/>
                </a:rPr>
                <a:t>量。</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pic>
        <p:nvPicPr>
          <p:cNvPr id="12294"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to="" calcmode="lin" valueType="num">
                                      <p:cBhvr>
                                        <p:cTn id="18" dur="1" fill="hold"/>
                                        <p:tgtEl>
                                          <p:spTgt spid="3"/>
                                        </p:tgtEl>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to="" calcmode="lin" valueType="num">
                                      <p:cBhvr>
                                        <p:cTn id="23" dur="1" fill="hold"/>
                                        <p:tgtEl>
                                          <p:spTgt spid="3"/>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to="" calcmode="lin" valueType="num">
                                      <p:cBhvr>
                                        <p:cTn id="28"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8" name="组合 7"/>
          <p:cNvGrpSpPr/>
          <p:nvPr/>
        </p:nvGrpSpPr>
        <p:grpSpPr>
          <a:xfrm>
            <a:off x="941388" y="1346200"/>
            <a:ext cx="6502400" cy="2071688"/>
            <a:chOff x="8854" y="4640"/>
            <a:chExt cx="4492" cy="3262"/>
          </a:xfrm>
        </p:grpSpPr>
        <p:sp>
          <p:nvSpPr>
            <p:cNvPr id="13320" name="Rectangle 7"/>
            <p:cNvSpPr/>
            <p:nvPr/>
          </p:nvSpPr>
          <p:spPr>
            <a:xfrm>
              <a:off x="8986" y="4640"/>
              <a:ext cx="3346" cy="378"/>
            </a:xfrm>
            <a:prstGeom prst="rect">
              <a:avLst/>
            </a:prstGeom>
            <a:solidFill>
              <a:schemeClr val="bg2"/>
            </a:solidFill>
            <a:ln w="9525">
              <a:noFill/>
            </a:ln>
          </p:spPr>
          <p:txBody>
            <a:bodyPr lIns="144000" tIns="38100" rIns="38100" bIns="38100" anchor="ctr"/>
            <a:p>
              <a:r>
                <a:rPr lang="zh-CN" altLang="en-US" sz="2000" dirty="0">
                  <a:latin typeface="微软雅黑" panose="020B0503020204020204" pitchFamily="34" charset="-122"/>
                  <a:ea typeface="微软雅黑" panose="020B0503020204020204" pitchFamily="34" charset="-122"/>
                  <a:sym typeface="Gill Sans" charset="0"/>
                </a:rPr>
                <a:t>1.</a:t>
              </a:r>
              <a:r>
                <a:rPr lang="en-US" altLang="zh-CN" sz="2000" dirty="0">
                  <a:latin typeface="微软雅黑" panose="020B0503020204020204" pitchFamily="34" charset="-122"/>
                  <a:ea typeface="微软雅黑" panose="020B0503020204020204" pitchFamily="34" charset="-122"/>
                  <a:sym typeface="Gill Sans" charset="0"/>
                </a:rPr>
                <a:t>6</a:t>
              </a:r>
              <a:r>
                <a:rPr lang="zh-CN" altLang="en-US" sz="2000" dirty="0">
                  <a:latin typeface="微软雅黑" panose="020B0503020204020204" pitchFamily="34" charset="-122"/>
                  <a:ea typeface="微软雅黑" panose="020B0503020204020204" pitchFamily="34" charset="-122"/>
                  <a:sym typeface="Gill Sans" charset="0"/>
                </a:rPr>
                <a:t>.UML的特点</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13321" name="矩形 35"/>
            <p:cNvSpPr/>
            <p:nvPr/>
          </p:nvSpPr>
          <p:spPr>
            <a:xfrm>
              <a:off x="8854" y="5298"/>
              <a:ext cx="4493" cy="2604"/>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（1）UML统一了Booch、OMT和OOSE等方法中的基本概念和符号。</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（2）UML吸取了面向对象领域中各种优秀的思想，其中也包括非OO方法的影响。</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（3）UML在演变过程中还提出了一些新的概念。</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      例如：模板（Stereotypes）、职责（Responsibilities）活动图（Activity diagram）等新概念。</a:t>
              </a:r>
              <a:endParaRPr lang="zh-CN" altLang="en-US" sz="1200" dirty="0">
                <a:solidFill>
                  <a:srgbClr val="000000"/>
                </a:solidFill>
                <a:latin typeface="微软雅黑" panose="020B0503020204020204" pitchFamily="34" charset="-122"/>
                <a:ea typeface="微软雅黑" panose="020B0503020204020204" pitchFamily="34" charset="-122"/>
              </a:endParaRPr>
            </a:p>
          </p:txBody>
        </p:sp>
      </p:grpSp>
      <p:sp>
        <p:nvSpPr>
          <p:cNvPr id="9" name="上箭头 8">
            <a:hlinkClick r:id="rId1" action="ppaction://hlinksldjump"/>
          </p:cNvPr>
          <p:cNvSpPr/>
          <p:nvPr/>
        </p:nvSpPr>
        <p:spPr>
          <a:xfrm>
            <a:off x="8813800" y="4775200"/>
            <a:ext cx="254000"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pic>
        <p:nvPicPr>
          <p:cNvPr id="13319" name="图片 15"/>
          <p:cNvPicPr>
            <a:picLocks noChangeAspect="1"/>
          </p:cNvPicPr>
          <p:nvPr/>
        </p:nvPicPr>
        <p:blipFill>
          <a:blip r:embed="rId2"/>
          <a:stretch>
            <a:fillRect/>
          </a:stretch>
        </p:blipFill>
        <p:spPr>
          <a:xfrm>
            <a:off x="7831138" y="3175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8" name="组合 7"/>
          <p:cNvGrpSpPr/>
          <p:nvPr/>
        </p:nvGrpSpPr>
        <p:grpSpPr>
          <a:xfrm>
            <a:off x="941388" y="1346200"/>
            <a:ext cx="6503987" cy="1895475"/>
            <a:chOff x="8854" y="4640"/>
            <a:chExt cx="4493" cy="2984"/>
          </a:xfrm>
        </p:grpSpPr>
        <p:sp>
          <p:nvSpPr>
            <p:cNvPr id="14345" name="Rectangle 7"/>
            <p:cNvSpPr/>
            <p:nvPr/>
          </p:nvSpPr>
          <p:spPr>
            <a:xfrm>
              <a:off x="8986" y="4640"/>
              <a:ext cx="3346" cy="378"/>
            </a:xfrm>
            <a:prstGeom prst="rect">
              <a:avLst/>
            </a:prstGeom>
            <a:solidFill>
              <a:schemeClr val="bg2"/>
            </a:solidFill>
            <a:ln w="9525">
              <a:noFill/>
            </a:ln>
          </p:spPr>
          <p:txBody>
            <a:bodyPr lIns="144000" tIns="38100" rIns="38100" bIns="38100" anchor="ctr"/>
            <a:p>
              <a:r>
                <a:rPr lang="zh-CN" altLang="en-US" sz="2000" dirty="0">
                  <a:latin typeface="微软雅黑" panose="020B0503020204020204" pitchFamily="34" charset="-122"/>
                  <a:ea typeface="微软雅黑" panose="020B0503020204020204" pitchFamily="34" charset="-122"/>
                  <a:sym typeface="Gill Sans" charset="0"/>
                </a:rPr>
                <a:t>1.</a:t>
              </a:r>
              <a:r>
                <a:rPr lang="en-US" altLang="zh-CN" sz="2000" dirty="0">
                  <a:latin typeface="微软雅黑" panose="020B0503020204020204" pitchFamily="34" charset="-122"/>
                  <a:ea typeface="微软雅黑" panose="020B0503020204020204" pitchFamily="34" charset="-122"/>
                  <a:sym typeface="Gill Sans" charset="0"/>
                </a:rPr>
                <a:t>7</a:t>
              </a:r>
              <a:r>
                <a:rPr lang="zh-CN" altLang="en-US" sz="2000" dirty="0">
                  <a:latin typeface="微软雅黑" panose="020B0503020204020204" pitchFamily="34" charset="-122"/>
                  <a:ea typeface="微软雅黑" panose="020B0503020204020204" pitchFamily="34" charset="-122"/>
                  <a:sym typeface="Gill Sans" charset="0"/>
                </a:rPr>
                <a:t>.几个小问题</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14346" name="矩形 35"/>
            <p:cNvSpPr/>
            <p:nvPr/>
          </p:nvSpPr>
          <p:spPr>
            <a:xfrm>
              <a:off x="8854" y="5298"/>
              <a:ext cx="4493" cy="2326"/>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（1）</a:t>
              </a: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                   这是个啥？</a:t>
              </a: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（2）UML是一种对软件密集型系统的制品进行哪些工作的语言。</a:t>
              </a:r>
              <a:endParaRPr lang="en-US" altLang="zh-CN"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（3）</a:t>
              </a:r>
              <a:r>
                <a:rPr lang="en-US" altLang="zh-CN" sz="1200" dirty="0">
                  <a:solidFill>
                    <a:srgbClr val="000000"/>
                  </a:solidFill>
                  <a:latin typeface="微软雅黑" panose="020B0503020204020204" pitchFamily="34" charset="-122"/>
                  <a:ea typeface="微软雅黑" panose="020B0503020204020204" pitchFamily="34" charset="-122"/>
                </a:rPr>
                <a:t>UML</a:t>
              </a:r>
              <a:r>
                <a:rPr lang="zh-CN" altLang="en-US" sz="1200" dirty="0">
                  <a:solidFill>
                    <a:srgbClr val="000000"/>
                  </a:solidFill>
                  <a:latin typeface="微软雅黑" panose="020B0503020204020204" pitchFamily="34" charset="-122"/>
                  <a:ea typeface="微软雅黑" panose="020B0503020204020204" pitchFamily="34" charset="-122"/>
                </a:rPr>
                <a:t>的组成部分有哪些。</a:t>
              </a:r>
              <a:endParaRPr lang="en-US" altLang="zh-CN" sz="1200" dirty="0">
                <a:solidFill>
                  <a:srgbClr val="000000"/>
                </a:solidFill>
                <a:latin typeface="微软雅黑" panose="020B0503020204020204" pitchFamily="34" charset="-122"/>
                <a:ea typeface="微软雅黑" panose="020B0503020204020204" pitchFamily="34" charset="-122"/>
              </a:endParaRPr>
            </a:p>
          </p:txBody>
        </p:sp>
      </p:grpSp>
      <p:sp>
        <p:nvSpPr>
          <p:cNvPr id="9" name="上箭头 8">
            <a:hlinkClick r:id="rId1" action="ppaction://hlinksldjump"/>
          </p:cNvPr>
          <p:cNvSpPr/>
          <p:nvPr/>
        </p:nvSpPr>
        <p:spPr>
          <a:xfrm>
            <a:off x="8813800" y="4775200"/>
            <a:ext cx="254000" cy="254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pic>
        <p:nvPicPr>
          <p:cNvPr id="14343" name="图片 15"/>
          <p:cNvPicPr>
            <a:picLocks noChangeAspect="1"/>
          </p:cNvPicPr>
          <p:nvPr/>
        </p:nvPicPr>
        <p:blipFill>
          <a:blip r:embed="rId2"/>
          <a:stretch>
            <a:fillRect/>
          </a:stretch>
        </p:blipFill>
        <p:spPr>
          <a:xfrm>
            <a:off x="7831138" y="31750"/>
            <a:ext cx="1109662" cy="773113"/>
          </a:xfrm>
          <a:prstGeom prst="rect">
            <a:avLst/>
          </a:prstGeom>
          <a:noFill/>
          <a:ln w="9525">
            <a:noFill/>
          </a:ln>
        </p:spPr>
      </p:pic>
      <p:pic>
        <p:nvPicPr>
          <p:cNvPr id="14344" name="Picture 2"/>
          <p:cNvPicPr>
            <a:picLocks noChangeAspect="1"/>
          </p:cNvPicPr>
          <p:nvPr/>
        </p:nvPicPr>
        <p:blipFill>
          <a:blip r:embed="rId3"/>
          <a:stretch>
            <a:fillRect/>
          </a:stretch>
        </p:blipFill>
        <p:spPr>
          <a:xfrm>
            <a:off x="1677988" y="1736725"/>
            <a:ext cx="727075" cy="974725"/>
          </a:xfrm>
          <a:prstGeom prst="rect">
            <a:avLst/>
          </a:prstGeom>
          <a:noFill/>
          <a:ln w="9525">
            <a:noFill/>
          </a:ln>
        </p:spPr>
      </p:pic>
    </p:spTree>
    <p:custDataLst>
      <p:tags r:id="rId4"/>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41" name="矩形 40"/>
          <p:cNvSpPr/>
          <p:nvPr/>
        </p:nvSpPr>
        <p:spPr>
          <a:xfrm>
            <a:off x="-1587" y="908050"/>
            <a:ext cx="9144000" cy="1411288"/>
          </a:xfrm>
          <a:prstGeom prst="rect">
            <a:avLst/>
          </a:pr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1" name="Freeform 6"/>
          <p:cNvSpPr>
            <a:spLocks noEditPoints="1"/>
          </p:cNvSpPr>
          <p:nvPr/>
        </p:nvSpPr>
        <p:spPr>
          <a:xfrm>
            <a:off x="5011738" y="-242887"/>
            <a:ext cx="4594225" cy="4565650"/>
          </a:xfrm>
          <a:custGeom>
            <a:avLst/>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09" h="804">
                <a:moveTo>
                  <a:pt x="745" y="402"/>
                </a:moveTo>
                <a:cubicBezTo>
                  <a:pt x="745" y="398"/>
                  <a:pt x="745" y="395"/>
                  <a:pt x="744" y="392"/>
                </a:cubicBezTo>
                <a:cubicBezTo>
                  <a:pt x="809" y="380"/>
                  <a:pt x="809" y="380"/>
                  <a:pt x="809" y="380"/>
                </a:cubicBezTo>
                <a:cubicBezTo>
                  <a:pt x="791" y="284"/>
                  <a:pt x="791" y="284"/>
                  <a:pt x="791" y="284"/>
                </a:cubicBezTo>
                <a:cubicBezTo>
                  <a:pt x="728" y="295"/>
                  <a:pt x="728" y="295"/>
                  <a:pt x="728" y="295"/>
                </a:cubicBezTo>
                <a:cubicBezTo>
                  <a:pt x="725" y="288"/>
                  <a:pt x="723" y="282"/>
                  <a:pt x="721" y="276"/>
                </a:cubicBezTo>
                <a:cubicBezTo>
                  <a:pt x="777" y="243"/>
                  <a:pt x="777" y="243"/>
                  <a:pt x="777" y="243"/>
                </a:cubicBezTo>
                <a:cubicBezTo>
                  <a:pt x="728" y="158"/>
                  <a:pt x="728" y="158"/>
                  <a:pt x="728" y="158"/>
                </a:cubicBezTo>
                <a:cubicBezTo>
                  <a:pt x="671" y="191"/>
                  <a:pt x="671" y="191"/>
                  <a:pt x="671" y="191"/>
                </a:cubicBezTo>
                <a:cubicBezTo>
                  <a:pt x="667" y="185"/>
                  <a:pt x="663" y="180"/>
                  <a:pt x="658" y="175"/>
                </a:cubicBezTo>
                <a:cubicBezTo>
                  <a:pt x="700" y="125"/>
                  <a:pt x="700" y="125"/>
                  <a:pt x="700" y="125"/>
                </a:cubicBezTo>
                <a:cubicBezTo>
                  <a:pt x="625" y="62"/>
                  <a:pt x="625" y="62"/>
                  <a:pt x="625" y="62"/>
                </a:cubicBezTo>
                <a:cubicBezTo>
                  <a:pt x="583" y="112"/>
                  <a:pt x="583" y="112"/>
                  <a:pt x="583" y="112"/>
                </a:cubicBezTo>
                <a:cubicBezTo>
                  <a:pt x="577" y="109"/>
                  <a:pt x="572" y="105"/>
                  <a:pt x="566" y="102"/>
                </a:cubicBezTo>
                <a:cubicBezTo>
                  <a:pt x="588" y="41"/>
                  <a:pt x="588" y="41"/>
                  <a:pt x="588" y="41"/>
                </a:cubicBezTo>
                <a:cubicBezTo>
                  <a:pt x="496" y="7"/>
                  <a:pt x="496" y="7"/>
                  <a:pt x="496" y="7"/>
                </a:cubicBezTo>
                <a:cubicBezTo>
                  <a:pt x="473" y="68"/>
                  <a:pt x="473" y="68"/>
                  <a:pt x="473" y="68"/>
                </a:cubicBezTo>
                <a:cubicBezTo>
                  <a:pt x="467" y="67"/>
                  <a:pt x="460" y="66"/>
                  <a:pt x="453" y="65"/>
                </a:cubicBezTo>
                <a:cubicBezTo>
                  <a:pt x="453" y="0"/>
                  <a:pt x="453" y="0"/>
                  <a:pt x="453" y="0"/>
                </a:cubicBezTo>
                <a:cubicBezTo>
                  <a:pt x="355" y="0"/>
                  <a:pt x="355" y="0"/>
                  <a:pt x="355" y="0"/>
                </a:cubicBezTo>
                <a:cubicBezTo>
                  <a:pt x="355" y="65"/>
                  <a:pt x="355" y="65"/>
                  <a:pt x="355" y="65"/>
                </a:cubicBezTo>
                <a:cubicBezTo>
                  <a:pt x="348" y="66"/>
                  <a:pt x="342" y="67"/>
                  <a:pt x="335" y="68"/>
                </a:cubicBezTo>
                <a:cubicBezTo>
                  <a:pt x="313" y="7"/>
                  <a:pt x="313" y="7"/>
                  <a:pt x="313" y="7"/>
                </a:cubicBezTo>
                <a:cubicBezTo>
                  <a:pt x="221" y="41"/>
                  <a:pt x="221" y="41"/>
                  <a:pt x="221" y="41"/>
                </a:cubicBezTo>
                <a:cubicBezTo>
                  <a:pt x="243" y="102"/>
                  <a:pt x="243" y="102"/>
                  <a:pt x="243" y="102"/>
                </a:cubicBezTo>
                <a:cubicBezTo>
                  <a:pt x="237" y="105"/>
                  <a:pt x="231" y="109"/>
                  <a:pt x="225" y="112"/>
                </a:cubicBezTo>
                <a:cubicBezTo>
                  <a:pt x="184" y="62"/>
                  <a:pt x="184" y="62"/>
                  <a:pt x="184" y="62"/>
                </a:cubicBezTo>
                <a:cubicBezTo>
                  <a:pt x="108" y="125"/>
                  <a:pt x="108" y="125"/>
                  <a:pt x="108" y="125"/>
                </a:cubicBezTo>
                <a:cubicBezTo>
                  <a:pt x="150" y="175"/>
                  <a:pt x="150" y="175"/>
                  <a:pt x="150" y="175"/>
                </a:cubicBezTo>
                <a:cubicBezTo>
                  <a:pt x="146" y="180"/>
                  <a:pt x="141" y="185"/>
                  <a:pt x="137" y="191"/>
                </a:cubicBezTo>
                <a:cubicBezTo>
                  <a:pt x="81" y="158"/>
                  <a:pt x="81" y="158"/>
                  <a:pt x="81" y="158"/>
                </a:cubicBezTo>
                <a:cubicBezTo>
                  <a:pt x="32" y="243"/>
                  <a:pt x="32" y="243"/>
                  <a:pt x="32" y="243"/>
                </a:cubicBezTo>
                <a:cubicBezTo>
                  <a:pt x="88" y="276"/>
                  <a:pt x="88" y="276"/>
                  <a:pt x="88" y="276"/>
                </a:cubicBezTo>
                <a:cubicBezTo>
                  <a:pt x="85" y="282"/>
                  <a:pt x="83" y="288"/>
                  <a:pt x="81" y="295"/>
                </a:cubicBezTo>
                <a:cubicBezTo>
                  <a:pt x="17" y="284"/>
                  <a:pt x="17" y="284"/>
                  <a:pt x="17" y="284"/>
                </a:cubicBezTo>
                <a:cubicBezTo>
                  <a:pt x="0" y="380"/>
                  <a:pt x="0" y="380"/>
                  <a:pt x="0" y="380"/>
                </a:cubicBezTo>
                <a:cubicBezTo>
                  <a:pt x="64" y="392"/>
                  <a:pt x="64" y="392"/>
                  <a:pt x="64" y="392"/>
                </a:cubicBezTo>
                <a:cubicBezTo>
                  <a:pt x="64" y="395"/>
                  <a:pt x="64" y="398"/>
                  <a:pt x="64" y="402"/>
                </a:cubicBezTo>
                <a:cubicBezTo>
                  <a:pt x="64" y="405"/>
                  <a:pt x="64" y="408"/>
                  <a:pt x="64" y="412"/>
                </a:cubicBezTo>
                <a:cubicBezTo>
                  <a:pt x="0" y="423"/>
                  <a:pt x="0" y="423"/>
                  <a:pt x="0" y="423"/>
                </a:cubicBezTo>
                <a:cubicBezTo>
                  <a:pt x="17" y="520"/>
                  <a:pt x="17" y="520"/>
                  <a:pt x="17" y="520"/>
                </a:cubicBezTo>
                <a:cubicBezTo>
                  <a:pt x="81" y="509"/>
                  <a:pt x="81" y="509"/>
                  <a:pt x="81" y="509"/>
                </a:cubicBezTo>
                <a:cubicBezTo>
                  <a:pt x="83" y="515"/>
                  <a:pt x="85" y="521"/>
                  <a:pt x="88" y="528"/>
                </a:cubicBezTo>
                <a:cubicBezTo>
                  <a:pt x="32" y="560"/>
                  <a:pt x="32" y="560"/>
                  <a:pt x="32" y="560"/>
                </a:cubicBezTo>
                <a:cubicBezTo>
                  <a:pt x="81" y="645"/>
                  <a:pt x="81" y="645"/>
                  <a:pt x="81" y="645"/>
                </a:cubicBezTo>
                <a:cubicBezTo>
                  <a:pt x="137" y="613"/>
                  <a:pt x="137" y="613"/>
                  <a:pt x="137" y="613"/>
                </a:cubicBezTo>
                <a:cubicBezTo>
                  <a:pt x="141" y="618"/>
                  <a:pt x="146" y="623"/>
                  <a:pt x="150" y="628"/>
                </a:cubicBezTo>
                <a:cubicBezTo>
                  <a:pt x="108" y="678"/>
                  <a:pt x="108" y="678"/>
                  <a:pt x="108" y="678"/>
                </a:cubicBezTo>
                <a:cubicBezTo>
                  <a:pt x="184" y="741"/>
                  <a:pt x="184" y="741"/>
                  <a:pt x="184" y="741"/>
                </a:cubicBezTo>
                <a:cubicBezTo>
                  <a:pt x="225" y="691"/>
                  <a:pt x="225" y="691"/>
                  <a:pt x="225" y="691"/>
                </a:cubicBezTo>
                <a:cubicBezTo>
                  <a:pt x="231" y="695"/>
                  <a:pt x="237" y="698"/>
                  <a:pt x="243" y="702"/>
                </a:cubicBezTo>
                <a:cubicBezTo>
                  <a:pt x="221" y="763"/>
                  <a:pt x="221" y="763"/>
                  <a:pt x="221" y="763"/>
                </a:cubicBezTo>
                <a:cubicBezTo>
                  <a:pt x="313" y="796"/>
                  <a:pt x="313" y="796"/>
                  <a:pt x="313" y="796"/>
                </a:cubicBezTo>
                <a:cubicBezTo>
                  <a:pt x="335" y="735"/>
                  <a:pt x="335" y="735"/>
                  <a:pt x="335" y="735"/>
                </a:cubicBezTo>
                <a:cubicBezTo>
                  <a:pt x="342" y="737"/>
                  <a:pt x="348" y="738"/>
                  <a:pt x="355" y="739"/>
                </a:cubicBezTo>
                <a:cubicBezTo>
                  <a:pt x="355" y="804"/>
                  <a:pt x="355" y="804"/>
                  <a:pt x="355" y="804"/>
                </a:cubicBezTo>
                <a:cubicBezTo>
                  <a:pt x="453" y="804"/>
                  <a:pt x="453" y="804"/>
                  <a:pt x="453" y="804"/>
                </a:cubicBezTo>
                <a:cubicBezTo>
                  <a:pt x="453" y="739"/>
                  <a:pt x="453" y="739"/>
                  <a:pt x="453" y="739"/>
                </a:cubicBezTo>
                <a:cubicBezTo>
                  <a:pt x="460" y="738"/>
                  <a:pt x="467" y="737"/>
                  <a:pt x="473" y="735"/>
                </a:cubicBezTo>
                <a:cubicBezTo>
                  <a:pt x="496" y="796"/>
                  <a:pt x="496" y="796"/>
                  <a:pt x="496" y="796"/>
                </a:cubicBezTo>
                <a:cubicBezTo>
                  <a:pt x="588" y="763"/>
                  <a:pt x="588" y="763"/>
                  <a:pt x="588" y="763"/>
                </a:cubicBezTo>
                <a:cubicBezTo>
                  <a:pt x="566" y="702"/>
                  <a:pt x="566" y="702"/>
                  <a:pt x="566" y="702"/>
                </a:cubicBezTo>
                <a:cubicBezTo>
                  <a:pt x="572" y="698"/>
                  <a:pt x="577" y="695"/>
                  <a:pt x="583" y="691"/>
                </a:cubicBezTo>
                <a:cubicBezTo>
                  <a:pt x="625" y="741"/>
                  <a:pt x="625" y="741"/>
                  <a:pt x="625" y="741"/>
                </a:cubicBezTo>
                <a:cubicBezTo>
                  <a:pt x="700" y="678"/>
                  <a:pt x="700" y="678"/>
                  <a:pt x="700" y="678"/>
                </a:cubicBezTo>
                <a:cubicBezTo>
                  <a:pt x="658" y="628"/>
                  <a:pt x="658" y="628"/>
                  <a:pt x="658" y="628"/>
                </a:cubicBezTo>
                <a:cubicBezTo>
                  <a:pt x="663" y="623"/>
                  <a:pt x="667" y="618"/>
                  <a:pt x="671" y="613"/>
                </a:cubicBezTo>
                <a:cubicBezTo>
                  <a:pt x="728" y="645"/>
                  <a:pt x="728" y="645"/>
                  <a:pt x="728" y="645"/>
                </a:cubicBezTo>
                <a:cubicBezTo>
                  <a:pt x="777" y="560"/>
                  <a:pt x="777" y="560"/>
                  <a:pt x="777" y="560"/>
                </a:cubicBezTo>
                <a:cubicBezTo>
                  <a:pt x="721" y="528"/>
                  <a:pt x="721" y="528"/>
                  <a:pt x="721" y="528"/>
                </a:cubicBezTo>
                <a:cubicBezTo>
                  <a:pt x="723" y="521"/>
                  <a:pt x="725" y="515"/>
                  <a:pt x="728" y="509"/>
                </a:cubicBezTo>
                <a:cubicBezTo>
                  <a:pt x="791" y="520"/>
                  <a:pt x="791" y="520"/>
                  <a:pt x="791" y="520"/>
                </a:cubicBezTo>
                <a:cubicBezTo>
                  <a:pt x="808" y="423"/>
                  <a:pt x="808" y="423"/>
                  <a:pt x="808" y="423"/>
                </a:cubicBezTo>
                <a:cubicBezTo>
                  <a:pt x="744" y="412"/>
                  <a:pt x="744" y="412"/>
                  <a:pt x="744" y="412"/>
                </a:cubicBezTo>
                <a:cubicBezTo>
                  <a:pt x="745" y="408"/>
                  <a:pt x="745" y="405"/>
                  <a:pt x="745" y="402"/>
                </a:cubicBezTo>
                <a:close/>
                <a:moveTo>
                  <a:pt x="665" y="229"/>
                </a:moveTo>
                <a:cubicBezTo>
                  <a:pt x="671" y="226"/>
                  <a:pt x="679" y="228"/>
                  <a:pt x="683" y="234"/>
                </a:cubicBezTo>
                <a:cubicBezTo>
                  <a:pt x="687" y="241"/>
                  <a:pt x="684" y="248"/>
                  <a:pt x="678" y="252"/>
                </a:cubicBezTo>
                <a:cubicBezTo>
                  <a:pt x="672" y="256"/>
                  <a:pt x="664" y="254"/>
                  <a:pt x="660" y="247"/>
                </a:cubicBezTo>
                <a:cubicBezTo>
                  <a:pt x="657" y="241"/>
                  <a:pt x="659" y="233"/>
                  <a:pt x="665" y="229"/>
                </a:cubicBezTo>
                <a:close/>
                <a:moveTo>
                  <a:pt x="591" y="151"/>
                </a:moveTo>
                <a:cubicBezTo>
                  <a:pt x="595" y="145"/>
                  <a:pt x="603" y="144"/>
                  <a:pt x="609" y="149"/>
                </a:cubicBezTo>
                <a:cubicBezTo>
                  <a:pt x="614" y="154"/>
                  <a:pt x="615" y="162"/>
                  <a:pt x="611" y="167"/>
                </a:cubicBezTo>
                <a:cubicBezTo>
                  <a:pt x="606" y="173"/>
                  <a:pt x="598" y="174"/>
                  <a:pt x="592" y="169"/>
                </a:cubicBezTo>
                <a:cubicBezTo>
                  <a:pt x="587" y="164"/>
                  <a:pt x="586" y="156"/>
                  <a:pt x="591" y="151"/>
                </a:cubicBezTo>
                <a:close/>
                <a:moveTo>
                  <a:pt x="493" y="102"/>
                </a:moveTo>
                <a:cubicBezTo>
                  <a:pt x="496" y="95"/>
                  <a:pt x="503" y="92"/>
                  <a:pt x="510" y="94"/>
                </a:cubicBezTo>
                <a:cubicBezTo>
                  <a:pt x="517" y="97"/>
                  <a:pt x="520" y="104"/>
                  <a:pt x="518" y="111"/>
                </a:cubicBezTo>
                <a:cubicBezTo>
                  <a:pt x="515" y="118"/>
                  <a:pt x="508" y="121"/>
                  <a:pt x="501" y="119"/>
                </a:cubicBezTo>
                <a:cubicBezTo>
                  <a:pt x="494" y="116"/>
                  <a:pt x="491" y="109"/>
                  <a:pt x="493" y="102"/>
                </a:cubicBezTo>
                <a:close/>
                <a:moveTo>
                  <a:pt x="399" y="77"/>
                </a:moveTo>
                <a:cubicBezTo>
                  <a:pt x="406" y="77"/>
                  <a:pt x="412" y="82"/>
                  <a:pt x="412" y="90"/>
                </a:cubicBezTo>
                <a:cubicBezTo>
                  <a:pt x="412" y="97"/>
                  <a:pt x="406" y="103"/>
                  <a:pt x="399" y="103"/>
                </a:cubicBezTo>
                <a:cubicBezTo>
                  <a:pt x="391" y="103"/>
                  <a:pt x="386" y="97"/>
                  <a:pt x="386" y="90"/>
                </a:cubicBezTo>
                <a:cubicBezTo>
                  <a:pt x="386" y="82"/>
                  <a:pt x="391" y="77"/>
                  <a:pt x="399" y="77"/>
                </a:cubicBezTo>
                <a:close/>
                <a:moveTo>
                  <a:pt x="288" y="98"/>
                </a:moveTo>
                <a:cubicBezTo>
                  <a:pt x="295" y="96"/>
                  <a:pt x="302" y="99"/>
                  <a:pt x="304" y="106"/>
                </a:cubicBezTo>
                <a:cubicBezTo>
                  <a:pt x="307" y="113"/>
                  <a:pt x="303" y="120"/>
                  <a:pt x="297" y="123"/>
                </a:cubicBezTo>
                <a:cubicBezTo>
                  <a:pt x="290" y="125"/>
                  <a:pt x="282" y="122"/>
                  <a:pt x="280" y="115"/>
                </a:cubicBezTo>
                <a:cubicBezTo>
                  <a:pt x="277" y="108"/>
                  <a:pt x="281" y="101"/>
                  <a:pt x="288" y="98"/>
                </a:cubicBezTo>
                <a:close/>
                <a:moveTo>
                  <a:pt x="191" y="156"/>
                </a:moveTo>
                <a:cubicBezTo>
                  <a:pt x="196" y="152"/>
                  <a:pt x="205" y="152"/>
                  <a:pt x="209" y="158"/>
                </a:cubicBezTo>
                <a:cubicBezTo>
                  <a:pt x="214" y="163"/>
                  <a:pt x="213" y="172"/>
                  <a:pt x="208" y="176"/>
                </a:cubicBezTo>
                <a:cubicBezTo>
                  <a:pt x="202" y="181"/>
                  <a:pt x="194" y="180"/>
                  <a:pt x="189" y="175"/>
                </a:cubicBezTo>
                <a:cubicBezTo>
                  <a:pt x="185" y="169"/>
                  <a:pt x="185" y="161"/>
                  <a:pt x="191" y="156"/>
                </a:cubicBezTo>
                <a:close/>
                <a:moveTo>
                  <a:pt x="83" y="351"/>
                </a:moveTo>
                <a:cubicBezTo>
                  <a:pt x="84" y="344"/>
                  <a:pt x="91" y="339"/>
                  <a:pt x="98" y="340"/>
                </a:cubicBezTo>
                <a:cubicBezTo>
                  <a:pt x="105" y="341"/>
                  <a:pt x="110" y="348"/>
                  <a:pt x="109" y="355"/>
                </a:cubicBezTo>
                <a:cubicBezTo>
                  <a:pt x="108" y="362"/>
                  <a:pt x="101" y="367"/>
                  <a:pt x="94" y="366"/>
                </a:cubicBezTo>
                <a:cubicBezTo>
                  <a:pt x="87" y="365"/>
                  <a:pt x="82" y="358"/>
                  <a:pt x="83" y="351"/>
                </a:cubicBezTo>
                <a:close/>
                <a:moveTo>
                  <a:pt x="100" y="474"/>
                </a:moveTo>
                <a:cubicBezTo>
                  <a:pt x="93" y="476"/>
                  <a:pt x="86" y="471"/>
                  <a:pt x="85" y="464"/>
                </a:cubicBezTo>
                <a:cubicBezTo>
                  <a:pt x="84" y="457"/>
                  <a:pt x="89" y="450"/>
                  <a:pt x="96" y="449"/>
                </a:cubicBezTo>
                <a:cubicBezTo>
                  <a:pt x="103" y="447"/>
                  <a:pt x="110" y="452"/>
                  <a:pt x="111" y="459"/>
                </a:cubicBezTo>
                <a:cubicBezTo>
                  <a:pt x="112" y="466"/>
                  <a:pt x="107" y="473"/>
                  <a:pt x="100" y="474"/>
                </a:cubicBezTo>
                <a:close/>
                <a:moveTo>
                  <a:pt x="120" y="244"/>
                </a:moveTo>
                <a:cubicBezTo>
                  <a:pt x="124" y="238"/>
                  <a:pt x="131" y="236"/>
                  <a:pt x="138" y="239"/>
                </a:cubicBezTo>
                <a:cubicBezTo>
                  <a:pt x="144" y="243"/>
                  <a:pt x="146" y="251"/>
                  <a:pt x="143" y="257"/>
                </a:cubicBezTo>
                <a:cubicBezTo>
                  <a:pt x="139" y="263"/>
                  <a:pt x="131" y="266"/>
                  <a:pt x="125" y="262"/>
                </a:cubicBezTo>
                <a:cubicBezTo>
                  <a:pt x="118" y="258"/>
                  <a:pt x="116" y="250"/>
                  <a:pt x="120" y="244"/>
                </a:cubicBezTo>
                <a:close/>
                <a:moveTo>
                  <a:pt x="143" y="574"/>
                </a:moveTo>
                <a:cubicBezTo>
                  <a:pt x="137" y="578"/>
                  <a:pt x="129" y="575"/>
                  <a:pt x="126" y="569"/>
                </a:cubicBezTo>
                <a:cubicBezTo>
                  <a:pt x="122" y="563"/>
                  <a:pt x="124" y="555"/>
                  <a:pt x="130" y="551"/>
                </a:cubicBezTo>
                <a:cubicBezTo>
                  <a:pt x="137" y="548"/>
                  <a:pt x="145" y="550"/>
                  <a:pt x="148" y="556"/>
                </a:cubicBezTo>
                <a:cubicBezTo>
                  <a:pt x="152" y="562"/>
                  <a:pt x="150" y="570"/>
                  <a:pt x="143" y="574"/>
                </a:cubicBezTo>
                <a:close/>
                <a:moveTo>
                  <a:pt x="218" y="653"/>
                </a:moveTo>
                <a:cubicBezTo>
                  <a:pt x="213" y="658"/>
                  <a:pt x="205" y="659"/>
                  <a:pt x="200" y="654"/>
                </a:cubicBezTo>
                <a:cubicBezTo>
                  <a:pt x="194" y="650"/>
                  <a:pt x="193" y="642"/>
                  <a:pt x="198" y="636"/>
                </a:cubicBezTo>
                <a:cubicBezTo>
                  <a:pt x="203" y="630"/>
                  <a:pt x="211" y="630"/>
                  <a:pt x="216" y="634"/>
                </a:cubicBezTo>
                <a:cubicBezTo>
                  <a:pt x="222" y="639"/>
                  <a:pt x="223" y="647"/>
                  <a:pt x="218" y="653"/>
                </a:cubicBezTo>
                <a:close/>
                <a:moveTo>
                  <a:pt x="315" y="701"/>
                </a:moveTo>
                <a:cubicBezTo>
                  <a:pt x="313" y="708"/>
                  <a:pt x="305" y="712"/>
                  <a:pt x="298" y="709"/>
                </a:cubicBezTo>
                <a:cubicBezTo>
                  <a:pt x="292" y="707"/>
                  <a:pt x="288" y="699"/>
                  <a:pt x="291" y="692"/>
                </a:cubicBezTo>
                <a:cubicBezTo>
                  <a:pt x="293" y="686"/>
                  <a:pt x="301" y="682"/>
                  <a:pt x="307" y="685"/>
                </a:cubicBezTo>
                <a:cubicBezTo>
                  <a:pt x="314" y="687"/>
                  <a:pt x="318" y="695"/>
                  <a:pt x="315" y="701"/>
                </a:cubicBezTo>
                <a:close/>
                <a:moveTo>
                  <a:pt x="410" y="727"/>
                </a:moveTo>
                <a:cubicBezTo>
                  <a:pt x="403" y="727"/>
                  <a:pt x="397" y="721"/>
                  <a:pt x="397" y="714"/>
                </a:cubicBezTo>
                <a:cubicBezTo>
                  <a:pt x="397" y="707"/>
                  <a:pt x="403" y="701"/>
                  <a:pt x="410" y="701"/>
                </a:cubicBezTo>
                <a:cubicBezTo>
                  <a:pt x="417" y="701"/>
                  <a:pt x="423" y="707"/>
                  <a:pt x="423" y="714"/>
                </a:cubicBezTo>
                <a:cubicBezTo>
                  <a:pt x="423" y="721"/>
                  <a:pt x="417" y="727"/>
                  <a:pt x="410" y="727"/>
                </a:cubicBezTo>
                <a:close/>
                <a:moveTo>
                  <a:pt x="521" y="705"/>
                </a:moveTo>
                <a:cubicBezTo>
                  <a:pt x="514" y="708"/>
                  <a:pt x="506" y="704"/>
                  <a:pt x="504" y="697"/>
                </a:cubicBezTo>
                <a:cubicBezTo>
                  <a:pt x="502" y="691"/>
                  <a:pt x="505" y="683"/>
                  <a:pt x="512" y="681"/>
                </a:cubicBezTo>
                <a:cubicBezTo>
                  <a:pt x="519" y="678"/>
                  <a:pt x="526" y="682"/>
                  <a:pt x="529" y="689"/>
                </a:cubicBezTo>
                <a:cubicBezTo>
                  <a:pt x="531" y="695"/>
                  <a:pt x="528" y="703"/>
                  <a:pt x="521" y="705"/>
                </a:cubicBezTo>
                <a:close/>
                <a:moveTo>
                  <a:pt x="618" y="647"/>
                </a:moveTo>
                <a:cubicBezTo>
                  <a:pt x="612" y="652"/>
                  <a:pt x="604" y="651"/>
                  <a:pt x="599" y="646"/>
                </a:cubicBezTo>
                <a:cubicBezTo>
                  <a:pt x="595" y="640"/>
                  <a:pt x="595" y="632"/>
                  <a:pt x="601" y="627"/>
                </a:cubicBezTo>
                <a:cubicBezTo>
                  <a:pt x="606" y="622"/>
                  <a:pt x="615" y="623"/>
                  <a:pt x="619" y="629"/>
                </a:cubicBezTo>
                <a:cubicBezTo>
                  <a:pt x="624" y="634"/>
                  <a:pt x="623" y="642"/>
                  <a:pt x="618" y="647"/>
                </a:cubicBezTo>
                <a:close/>
                <a:moveTo>
                  <a:pt x="655" y="478"/>
                </a:moveTo>
                <a:cubicBezTo>
                  <a:pt x="614" y="471"/>
                  <a:pt x="614" y="471"/>
                  <a:pt x="614" y="471"/>
                </a:cubicBezTo>
                <a:cubicBezTo>
                  <a:pt x="612" y="475"/>
                  <a:pt x="611" y="479"/>
                  <a:pt x="609" y="483"/>
                </a:cubicBezTo>
                <a:cubicBezTo>
                  <a:pt x="645" y="504"/>
                  <a:pt x="645" y="504"/>
                  <a:pt x="645" y="504"/>
                </a:cubicBezTo>
                <a:cubicBezTo>
                  <a:pt x="614" y="559"/>
                  <a:pt x="614" y="559"/>
                  <a:pt x="614" y="559"/>
                </a:cubicBezTo>
                <a:cubicBezTo>
                  <a:pt x="577" y="538"/>
                  <a:pt x="577" y="538"/>
                  <a:pt x="577" y="538"/>
                </a:cubicBezTo>
                <a:cubicBezTo>
                  <a:pt x="575" y="542"/>
                  <a:pt x="572" y="545"/>
                  <a:pt x="569" y="548"/>
                </a:cubicBezTo>
                <a:cubicBezTo>
                  <a:pt x="596" y="581"/>
                  <a:pt x="596" y="581"/>
                  <a:pt x="596" y="581"/>
                </a:cubicBezTo>
                <a:cubicBezTo>
                  <a:pt x="547" y="621"/>
                  <a:pt x="547" y="621"/>
                  <a:pt x="547" y="621"/>
                </a:cubicBezTo>
                <a:cubicBezTo>
                  <a:pt x="520" y="589"/>
                  <a:pt x="520" y="589"/>
                  <a:pt x="520" y="589"/>
                </a:cubicBezTo>
                <a:cubicBezTo>
                  <a:pt x="516" y="592"/>
                  <a:pt x="513" y="594"/>
                  <a:pt x="509" y="596"/>
                </a:cubicBezTo>
                <a:cubicBezTo>
                  <a:pt x="523" y="635"/>
                  <a:pt x="523" y="635"/>
                  <a:pt x="523" y="635"/>
                </a:cubicBezTo>
                <a:cubicBezTo>
                  <a:pt x="463" y="657"/>
                  <a:pt x="463" y="657"/>
                  <a:pt x="463" y="657"/>
                </a:cubicBezTo>
                <a:cubicBezTo>
                  <a:pt x="449" y="618"/>
                  <a:pt x="449" y="618"/>
                  <a:pt x="449" y="618"/>
                </a:cubicBezTo>
                <a:cubicBezTo>
                  <a:pt x="445" y="618"/>
                  <a:pt x="440" y="619"/>
                  <a:pt x="436" y="620"/>
                </a:cubicBezTo>
                <a:cubicBezTo>
                  <a:pt x="436" y="662"/>
                  <a:pt x="436" y="662"/>
                  <a:pt x="436" y="662"/>
                </a:cubicBezTo>
                <a:cubicBezTo>
                  <a:pt x="372" y="662"/>
                  <a:pt x="372" y="662"/>
                  <a:pt x="372" y="662"/>
                </a:cubicBezTo>
                <a:cubicBezTo>
                  <a:pt x="372" y="620"/>
                  <a:pt x="372" y="620"/>
                  <a:pt x="372" y="620"/>
                </a:cubicBezTo>
                <a:cubicBezTo>
                  <a:pt x="368" y="619"/>
                  <a:pt x="364" y="618"/>
                  <a:pt x="360" y="618"/>
                </a:cubicBezTo>
                <a:cubicBezTo>
                  <a:pt x="345" y="657"/>
                  <a:pt x="345" y="657"/>
                  <a:pt x="345" y="657"/>
                </a:cubicBezTo>
                <a:cubicBezTo>
                  <a:pt x="285" y="635"/>
                  <a:pt x="285" y="635"/>
                  <a:pt x="285" y="635"/>
                </a:cubicBezTo>
                <a:cubicBezTo>
                  <a:pt x="300" y="596"/>
                  <a:pt x="300" y="596"/>
                  <a:pt x="300" y="596"/>
                </a:cubicBezTo>
                <a:cubicBezTo>
                  <a:pt x="296" y="594"/>
                  <a:pt x="292" y="592"/>
                  <a:pt x="288" y="589"/>
                </a:cubicBezTo>
                <a:cubicBezTo>
                  <a:pt x="261" y="621"/>
                  <a:pt x="261" y="621"/>
                  <a:pt x="261" y="621"/>
                </a:cubicBezTo>
                <a:cubicBezTo>
                  <a:pt x="213" y="581"/>
                  <a:pt x="213" y="581"/>
                  <a:pt x="213" y="581"/>
                </a:cubicBezTo>
                <a:cubicBezTo>
                  <a:pt x="240" y="548"/>
                  <a:pt x="240" y="548"/>
                  <a:pt x="240" y="548"/>
                </a:cubicBezTo>
                <a:cubicBezTo>
                  <a:pt x="237" y="545"/>
                  <a:pt x="234" y="542"/>
                  <a:pt x="231" y="538"/>
                </a:cubicBezTo>
                <a:cubicBezTo>
                  <a:pt x="195" y="559"/>
                  <a:pt x="195" y="559"/>
                  <a:pt x="195" y="559"/>
                </a:cubicBezTo>
                <a:cubicBezTo>
                  <a:pt x="163" y="504"/>
                  <a:pt x="163" y="504"/>
                  <a:pt x="163" y="504"/>
                </a:cubicBezTo>
                <a:cubicBezTo>
                  <a:pt x="199" y="483"/>
                  <a:pt x="199" y="483"/>
                  <a:pt x="199" y="483"/>
                </a:cubicBezTo>
                <a:cubicBezTo>
                  <a:pt x="198" y="479"/>
                  <a:pt x="196" y="475"/>
                  <a:pt x="195" y="471"/>
                </a:cubicBezTo>
                <a:cubicBezTo>
                  <a:pt x="154" y="478"/>
                  <a:pt x="154" y="478"/>
                  <a:pt x="154" y="478"/>
                </a:cubicBezTo>
                <a:cubicBezTo>
                  <a:pt x="143" y="416"/>
                  <a:pt x="143" y="416"/>
                  <a:pt x="143" y="416"/>
                </a:cubicBezTo>
                <a:cubicBezTo>
                  <a:pt x="184" y="408"/>
                  <a:pt x="184" y="408"/>
                  <a:pt x="184" y="408"/>
                </a:cubicBezTo>
                <a:cubicBezTo>
                  <a:pt x="184" y="406"/>
                  <a:pt x="184" y="404"/>
                  <a:pt x="184" y="402"/>
                </a:cubicBezTo>
                <a:cubicBezTo>
                  <a:pt x="184" y="400"/>
                  <a:pt x="184" y="397"/>
                  <a:pt x="184" y="395"/>
                </a:cubicBezTo>
                <a:cubicBezTo>
                  <a:pt x="143" y="388"/>
                  <a:pt x="143" y="388"/>
                  <a:pt x="143" y="388"/>
                </a:cubicBezTo>
                <a:cubicBezTo>
                  <a:pt x="154" y="325"/>
                  <a:pt x="154" y="325"/>
                  <a:pt x="154" y="325"/>
                </a:cubicBezTo>
                <a:cubicBezTo>
                  <a:pt x="195" y="333"/>
                  <a:pt x="195" y="333"/>
                  <a:pt x="195" y="333"/>
                </a:cubicBezTo>
                <a:cubicBezTo>
                  <a:pt x="196" y="328"/>
                  <a:pt x="198" y="324"/>
                  <a:pt x="199" y="320"/>
                </a:cubicBezTo>
                <a:cubicBezTo>
                  <a:pt x="163" y="299"/>
                  <a:pt x="163" y="299"/>
                  <a:pt x="163" y="299"/>
                </a:cubicBezTo>
                <a:cubicBezTo>
                  <a:pt x="195" y="244"/>
                  <a:pt x="195" y="244"/>
                  <a:pt x="195" y="244"/>
                </a:cubicBezTo>
                <a:cubicBezTo>
                  <a:pt x="231" y="265"/>
                  <a:pt x="231" y="265"/>
                  <a:pt x="231" y="265"/>
                </a:cubicBezTo>
                <a:cubicBezTo>
                  <a:pt x="234" y="262"/>
                  <a:pt x="237" y="258"/>
                  <a:pt x="240" y="255"/>
                </a:cubicBezTo>
                <a:cubicBezTo>
                  <a:pt x="213" y="223"/>
                  <a:pt x="213" y="223"/>
                  <a:pt x="213" y="223"/>
                </a:cubicBezTo>
                <a:cubicBezTo>
                  <a:pt x="261" y="182"/>
                  <a:pt x="261" y="182"/>
                  <a:pt x="261" y="182"/>
                </a:cubicBezTo>
                <a:cubicBezTo>
                  <a:pt x="288" y="214"/>
                  <a:pt x="288" y="214"/>
                  <a:pt x="288" y="214"/>
                </a:cubicBezTo>
                <a:cubicBezTo>
                  <a:pt x="292" y="212"/>
                  <a:pt x="296" y="210"/>
                  <a:pt x="300" y="208"/>
                </a:cubicBezTo>
                <a:cubicBezTo>
                  <a:pt x="285" y="168"/>
                  <a:pt x="285" y="168"/>
                  <a:pt x="285" y="168"/>
                </a:cubicBezTo>
                <a:cubicBezTo>
                  <a:pt x="345" y="146"/>
                  <a:pt x="345" y="146"/>
                  <a:pt x="345" y="146"/>
                </a:cubicBezTo>
                <a:cubicBezTo>
                  <a:pt x="359" y="186"/>
                  <a:pt x="359" y="186"/>
                  <a:pt x="359" y="186"/>
                </a:cubicBezTo>
                <a:cubicBezTo>
                  <a:pt x="364" y="185"/>
                  <a:pt x="368" y="184"/>
                  <a:pt x="372" y="184"/>
                </a:cubicBezTo>
                <a:cubicBezTo>
                  <a:pt x="372" y="142"/>
                  <a:pt x="372" y="142"/>
                  <a:pt x="372" y="142"/>
                </a:cubicBezTo>
                <a:cubicBezTo>
                  <a:pt x="436" y="142"/>
                  <a:pt x="436" y="142"/>
                  <a:pt x="436" y="142"/>
                </a:cubicBezTo>
                <a:cubicBezTo>
                  <a:pt x="436" y="184"/>
                  <a:pt x="436" y="184"/>
                  <a:pt x="436" y="184"/>
                </a:cubicBezTo>
                <a:cubicBezTo>
                  <a:pt x="440" y="184"/>
                  <a:pt x="445" y="185"/>
                  <a:pt x="449" y="186"/>
                </a:cubicBezTo>
                <a:cubicBezTo>
                  <a:pt x="463" y="146"/>
                  <a:pt x="463" y="146"/>
                  <a:pt x="463" y="146"/>
                </a:cubicBezTo>
                <a:cubicBezTo>
                  <a:pt x="523" y="168"/>
                  <a:pt x="523" y="168"/>
                  <a:pt x="523" y="168"/>
                </a:cubicBezTo>
                <a:cubicBezTo>
                  <a:pt x="509" y="208"/>
                  <a:pt x="509" y="208"/>
                  <a:pt x="509" y="208"/>
                </a:cubicBezTo>
                <a:cubicBezTo>
                  <a:pt x="513" y="210"/>
                  <a:pt x="516" y="212"/>
                  <a:pt x="520" y="214"/>
                </a:cubicBezTo>
                <a:cubicBezTo>
                  <a:pt x="547" y="182"/>
                  <a:pt x="547" y="182"/>
                  <a:pt x="547" y="182"/>
                </a:cubicBezTo>
                <a:cubicBezTo>
                  <a:pt x="596" y="223"/>
                  <a:pt x="596" y="223"/>
                  <a:pt x="596" y="223"/>
                </a:cubicBezTo>
                <a:cubicBezTo>
                  <a:pt x="569" y="255"/>
                  <a:pt x="569" y="255"/>
                  <a:pt x="569" y="255"/>
                </a:cubicBezTo>
                <a:cubicBezTo>
                  <a:pt x="572" y="258"/>
                  <a:pt x="575" y="262"/>
                  <a:pt x="577" y="265"/>
                </a:cubicBezTo>
                <a:cubicBezTo>
                  <a:pt x="614" y="244"/>
                  <a:pt x="614" y="244"/>
                  <a:pt x="614" y="244"/>
                </a:cubicBezTo>
                <a:cubicBezTo>
                  <a:pt x="645" y="299"/>
                  <a:pt x="645" y="299"/>
                  <a:pt x="645" y="299"/>
                </a:cubicBezTo>
                <a:cubicBezTo>
                  <a:pt x="609" y="320"/>
                  <a:pt x="609" y="320"/>
                  <a:pt x="609" y="320"/>
                </a:cubicBezTo>
                <a:cubicBezTo>
                  <a:pt x="611" y="324"/>
                  <a:pt x="612" y="328"/>
                  <a:pt x="614" y="333"/>
                </a:cubicBezTo>
                <a:cubicBezTo>
                  <a:pt x="655" y="325"/>
                  <a:pt x="655" y="325"/>
                  <a:pt x="655" y="325"/>
                </a:cubicBezTo>
                <a:cubicBezTo>
                  <a:pt x="666" y="388"/>
                  <a:pt x="666" y="388"/>
                  <a:pt x="666" y="388"/>
                </a:cubicBezTo>
                <a:cubicBezTo>
                  <a:pt x="625" y="395"/>
                  <a:pt x="625" y="395"/>
                  <a:pt x="625" y="395"/>
                </a:cubicBezTo>
                <a:cubicBezTo>
                  <a:pt x="625" y="397"/>
                  <a:pt x="625" y="400"/>
                  <a:pt x="625" y="402"/>
                </a:cubicBezTo>
                <a:cubicBezTo>
                  <a:pt x="625" y="404"/>
                  <a:pt x="625" y="406"/>
                  <a:pt x="625" y="408"/>
                </a:cubicBezTo>
                <a:cubicBezTo>
                  <a:pt x="666" y="416"/>
                  <a:pt x="666" y="416"/>
                  <a:pt x="666" y="416"/>
                </a:cubicBezTo>
                <a:lnTo>
                  <a:pt x="655" y="478"/>
                </a:lnTo>
                <a:close/>
                <a:moveTo>
                  <a:pt x="689" y="559"/>
                </a:moveTo>
                <a:cubicBezTo>
                  <a:pt x="685" y="566"/>
                  <a:pt x="677" y="568"/>
                  <a:pt x="671" y="564"/>
                </a:cubicBezTo>
                <a:cubicBezTo>
                  <a:pt x="665" y="561"/>
                  <a:pt x="662" y="553"/>
                  <a:pt x="666" y="546"/>
                </a:cubicBezTo>
                <a:cubicBezTo>
                  <a:pt x="670" y="540"/>
                  <a:pt x="678" y="538"/>
                  <a:pt x="684" y="542"/>
                </a:cubicBezTo>
                <a:cubicBezTo>
                  <a:pt x="690" y="545"/>
                  <a:pt x="692" y="553"/>
                  <a:pt x="689" y="559"/>
                </a:cubicBezTo>
                <a:close/>
                <a:moveTo>
                  <a:pt x="708" y="329"/>
                </a:moveTo>
                <a:cubicBezTo>
                  <a:pt x="715" y="328"/>
                  <a:pt x="722" y="333"/>
                  <a:pt x="723" y="340"/>
                </a:cubicBezTo>
                <a:cubicBezTo>
                  <a:pt x="725" y="347"/>
                  <a:pt x="720" y="354"/>
                  <a:pt x="713" y="355"/>
                </a:cubicBezTo>
                <a:cubicBezTo>
                  <a:pt x="706" y="356"/>
                  <a:pt x="699" y="351"/>
                  <a:pt x="698" y="344"/>
                </a:cubicBezTo>
                <a:cubicBezTo>
                  <a:pt x="696" y="337"/>
                  <a:pt x="701" y="330"/>
                  <a:pt x="708" y="329"/>
                </a:cubicBezTo>
                <a:close/>
                <a:moveTo>
                  <a:pt x="725" y="453"/>
                </a:moveTo>
                <a:cubicBezTo>
                  <a:pt x="724" y="460"/>
                  <a:pt x="717" y="464"/>
                  <a:pt x="710" y="463"/>
                </a:cubicBezTo>
                <a:cubicBezTo>
                  <a:pt x="703" y="462"/>
                  <a:pt x="698" y="455"/>
                  <a:pt x="700" y="448"/>
                </a:cubicBezTo>
                <a:cubicBezTo>
                  <a:pt x="701" y="441"/>
                  <a:pt x="708" y="436"/>
                  <a:pt x="715" y="437"/>
                </a:cubicBezTo>
                <a:cubicBezTo>
                  <a:pt x="722" y="439"/>
                  <a:pt x="727" y="445"/>
                  <a:pt x="725" y="453"/>
                </a:cubicBezTo>
                <a:close/>
              </a:path>
            </a:pathLst>
          </a:custGeom>
          <a:solidFill>
            <a:srgbClr val="404040">
              <a:alpha val="5098"/>
            </a:srgbClr>
          </a:solidFill>
          <a:ln w="9525">
            <a:noFill/>
          </a:ln>
        </p:spPr>
        <p:txBody>
          <a:bodyPr/>
          <a:p>
            <a:endParaRPr lang="zh-CN" altLang="en-US"/>
          </a:p>
        </p:txBody>
      </p:sp>
      <p:sp>
        <p:nvSpPr>
          <p:cNvPr id="75" name="TextBox 74"/>
          <p:cNvSpPr txBox="1"/>
          <p:nvPr/>
        </p:nvSpPr>
        <p:spPr>
          <a:xfrm>
            <a:off x="728663" y="1203325"/>
            <a:ext cx="5624512" cy="765175"/>
          </a:xfrm>
          <a:prstGeom prst="rect">
            <a:avLst/>
          </a:prstGeom>
          <a:noFill/>
          <a:ln w="9525">
            <a:noFill/>
          </a:ln>
        </p:spPr>
        <p:txBody>
          <a:bodyPr>
            <a:spAutoFit/>
          </a:bodyPr>
          <a:p>
            <a:pPr algn="r">
              <a:lnSpc>
                <a:spcPts val="4400"/>
              </a:lnSpc>
            </a:pPr>
            <a:r>
              <a:rPr lang="zh-CN" altLang="en-US" sz="3600" b="1" dirty="0">
                <a:solidFill>
                  <a:srgbClr val="FFFFFF"/>
                </a:solidFill>
                <a:latin typeface="Modern No. 20" pitchFamily="18" charset="0"/>
                <a:ea typeface="微软雅黑" panose="020B0503020204020204" pitchFamily="34" charset="-122"/>
              </a:rPr>
              <a:t>UML的概念模型</a:t>
            </a:r>
            <a:endParaRPr lang="zh-CN" altLang="en-US" sz="3600" b="1" dirty="0">
              <a:solidFill>
                <a:srgbClr val="FFFFFF"/>
              </a:solidFill>
              <a:latin typeface="Modern No. 20" pitchFamily="18" charset="0"/>
              <a:ea typeface="微软雅黑" panose="020B0503020204020204" pitchFamily="34" charset="-122"/>
            </a:endParaRPr>
          </a:p>
        </p:txBody>
      </p:sp>
      <p:sp>
        <p:nvSpPr>
          <p:cNvPr id="76" name="矩形 75"/>
          <p:cNvSpPr/>
          <p:nvPr/>
        </p:nvSpPr>
        <p:spPr>
          <a:xfrm>
            <a:off x="2913063" y="1700213"/>
            <a:ext cx="3314700" cy="460375"/>
          </a:xfrm>
          <a:prstGeom prst="rect">
            <a:avLst/>
          </a:prstGeom>
          <a:noFill/>
          <a:ln w="9525">
            <a:noFill/>
          </a:ln>
        </p:spPr>
        <p:txBody>
          <a:bodyPr wrap="none">
            <a:spAutoFit/>
          </a:bodyPr>
          <a:p>
            <a:r>
              <a:rPr lang="en-US" altLang="zh-CN" sz="2400" dirty="0">
                <a:solidFill>
                  <a:srgbClr val="FFFFFF"/>
                </a:solidFill>
                <a:latin typeface="Impact" panose="020B0806030902050204" pitchFamily="34" charset="0"/>
              </a:rPr>
              <a:t>Conceptual model of UML</a:t>
            </a:r>
            <a:endParaRPr lang="en-US" altLang="zh-CN" sz="2400" dirty="0">
              <a:solidFill>
                <a:srgbClr val="FFFFFF"/>
              </a:solidFill>
              <a:latin typeface="Impact" panose="020B0806030902050204" pitchFamily="34" charset="0"/>
            </a:endParaRPr>
          </a:p>
        </p:txBody>
      </p:sp>
      <p:grpSp>
        <p:nvGrpSpPr>
          <p:cNvPr id="77" name="组合 76"/>
          <p:cNvGrpSpPr/>
          <p:nvPr/>
        </p:nvGrpSpPr>
        <p:grpSpPr>
          <a:xfrm>
            <a:off x="598488" y="541338"/>
            <a:ext cx="2093912" cy="2089150"/>
            <a:chOff x="6228184" y="634477"/>
            <a:chExt cx="1147603" cy="1145185"/>
          </a:xfrm>
        </p:grpSpPr>
        <p:grpSp>
          <p:nvGrpSpPr>
            <p:cNvPr id="78" name="组合 77"/>
            <p:cNvGrpSpPr/>
            <p:nvPr/>
          </p:nvGrpSpPr>
          <p:grpSpPr>
            <a:xfrm flipH="1">
              <a:off x="6601413" y="1027070"/>
              <a:ext cx="402354" cy="360000"/>
              <a:chOff x="7008812" y="2716213"/>
              <a:chExt cx="1236664" cy="1106487"/>
            </a:xfrm>
            <a:solidFill>
              <a:schemeClr val="bg1"/>
            </a:solidFill>
            <a:effectLst>
              <a:outerShdw blurRad="50800" dist="38100" dir="2700000" algn="tl" rotWithShape="0">
                <a:prstClr val="black">
                  <a:alpha val="40000"/>
                </a:prstClr>
              </a:outerShdw>
            </a:effectLst>
          </p:grpSpPr>
          <p:sp>
            <p:nvSpPr>
              <p:cNvPr id="93" name="Freeform 23"/>
              <p:cNvSpPr/>
              <p:nvPr/>
            </p:nvSpPr>
            <p:spPr bwMode="auto">
              <a:xfrm>
                <a:off x="7761288" y="3354388"/>
                <a:ext cx="484188" cy="296862"/>
              </a:xfrm>
              <a:custGeom>
                <a:avLst/>
                <a:gdLst>
                  <a:gd name="T0" fmla="*/ 52 w 129"/>
                  <a:gd name="T1" fmla="*/ 35 h 79"/>
                  <a:gd name="T2" fmla="*/ 24 w 129"/>
                  <a:gd name="T3" fmla="*/ 0 h 79"/>
                  <a:gd name="T4" fmla="*/ 10 w 129"/>
                  <a:gd name="T5" fmla="*/ 18 h 79"/>
                  <a:gd name="T6" fmla="*/ 0 w 129"/>
                  <a:gd name="T7" fmla="*/ 23 h 79"/>
                  <a:gd name="T8" fmla="*/ 29 w 129"/>
                  <a:gd name="T9" fmla="*/ 60 h 79"/>
                  <a:gd name="T10" fmla="*/ 39 w 129"/>
                  <a:gd name="T11" fmla="*/ 66 h 79"/>
                  <a:gd name="T12" fmla="*/ 107 w 129"/>
                  <a:gd name="T13" fmla="*/ 79 h 79"/>
                  <a:gd name="T14" fmla="*/ 111 w 129"/>
                  <a:gd name="T15" fmla="*/ 79 h 79"/>
                  <a:gd name="T16" fmla="*/ 127 w 129"/>
                  <a:gd name="T17" fmla="*/ 66 h 79"/>
                  <a:gd name="T18" fmla="*/ 114 w 129"/>
                  <a:gd name="T19" fmla="*/ 47 h 79"/>
                  <a:gd name="T20" fmla="*/ 52 w 129"/>
                  <a:gd name="T21" fmla="*/ 3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79">
                    <a:moveTo>
                      <a:pt x="52" y="35"/>
                    </a:moveTo>
                    <a:cubicBezTo>
                      <a:pt x="24" y="0"/>
                      <a:pt x="24" y="0"/>
                      <a:pt x="24" y="0"/>
                    </a:cubicBezTo>
                    <a:cubicBezTo>
                      <a:pt x="22" y="8"/>
                      <a:pt x="17" y="14"/>
                      <a:pt x="10" y="18"/>
                    </a:cubicBezTo>
                    <a:cubicBezTo>
                      <a:pt x="0" y="23"/>
                      <a:pt x="0" y="23"/>
                      <a:pt x="0" y="23"/>
                    </a:cubicBezTo>
                    <a:cubicBezTo>
                      <a:pt x="29" y="60"/>
                      <a:pt x="29" y="60"/>
                      <a:pt x="29" y="60"/>
                    </a:cubicBezTo>
                    <a:cubicBezTo>
                      <a:pt x="32" y="63"/>
                      <a:pt x="35" y="65"/>
                      <a:pt x="39" y="66"/>
                    </a:cubicBezTo>
                    <a:cubicBezTo>
                      <a:pt x="107" y="79"/>
                      <a:pt x="107" y="79"/>
                      <a:pt x="107" y="79"/>
                    </a:cubicBezTo>
                    <a:cubicBezTo>
                      <a:pt x="108" y="79"/>
                      <a:pt x="110" y="79"/>
                      <a:pt x="111" y="79"/>
                    </a:cubicBezTo>
                    <a:cubicBezTo>
                      <a:pt x="118" y="79"/>
                      <a:pt x="125" y="74"/>
                      <a:pt x="127" y="66"/>
                    </a:cubicBezTo>
                    <a:cubicBezTo>
                      <a:pt x="129" y="57"/>
                      <a:pt x="123" y="48"/>
                      <a:pt x="114" y="47"/>
                    </a:cubicBezTo>
                    <a:lnTo>
                      <a:pt x="5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4" name="Freeform 24"/>
              <p:cNvSpPr>
                <a:spLocks noEditPoints="1"/>
              </p:cNvSpPr>
              <p:nvPr/>
            </p:nvSpPr>
            <p:spPr bwMode="auto">
              <a:xfrm>
                <a:off x="7143750" y="2716213"/>
                <a:ext cx="269875" cy="274637"/>
              </a:xfrm>
              <a:custGeom>
                <a:avLst/>
                <a:gdLst>
                  <a:gd name="T0" fmla="*/ 0 w 72"/>
                  <a:gd name="T1" fmla="*/ 36 h 73"/>
                  <a:gd name="T2" fmla="*/ 36 w 72"/>
                  <a:gd name="T3" fmla="*/ 0 h 73"/>
                  <a:gd name="T4" fmla="*/ 72 w 72"/>
                  <a:gd name="T5" fmla="*/ 36 h 73"/>
                  <a:gd name="T6" fmla="*/ 36 w 72"/>
                  <a:gd name="T7" fmla="*/ 73 h 73"/>
                  <a:gd name="T8" fmla="*/ 0 w 72"/>
                  <a:gd name="T9" fmla="*/ 36 h 73"/>
                  <a:gd name="T10" fmla="*/ 0 w 72"/>
                  <a:gd name="T11" fmla="*/ 36 h 73"/>
                  <a:gd name="T12" fmla="*/ 0 w 7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0" y="36"/>
                    </a:moveTo>
                    <a:cubicBezTo>
                      <a:pt x="0" y="16"/>
                      <a:pt x="16" y="0"/>
                      <a:pt x="36" y="0"/>
                    </a:cubicBezTo>
                    <a:cubicBezTo>
                      <a:pt x="56" y="0"/>
                      <a:pt x="72" y="16"/>
                      <a:pt x="72" y="36"/>
                    </a:cubicBezTo>
                    <a:cubicBezTo>
                      <a:pt x="72" y="56"/>
                      <a:pt x="56" y="73"/>
                      <a:pt x="36" y="73"/>
                    </a:cubicBezTo>
                    <a:cubicBezTo>
                      <a:pt x="16" y="73"/>
                      <a:pt x="0" y="56"/>
                      <a:pt x="0" y="36"/>
                    </a:cubicBezTo>
                    <a:close/>
                    <a:moveTo>
                      <a:pt x="0" y="36"/>
                    </a:moveTo>
                    <a:cubicBezTo>
                      <a:pt x="0" y="36"/>
                      <a:pt x="0" y="36"/>
                      <a:pt x="0"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5" name="Freeform 25"/>
              <p:cNvSpPr/>
              <p:nvPr/>
            </p:nvSpPr>
            <p:spPr bwMode="auto">
              <a:xfrm>
                <a:off x="7008812" y="2798763"/>
                <a:ext cx="911225" cy="1023937"/>
              </a:xfrm>
              <a:custGeom>
                <a:avLst/>
                <a:gdLst>
                  <a:gd name="T0" fmla="*/ 151 w 243"/>
                  <a:gd name="T1" fmla="*/ 5 h 273"/>
                  <a:gd name="T2" fmla="*/ 60 w 243"/>
                  <a:gd name="T3" fmla="*/ 92 h 273"/>
                  <a:gd name="T4" fmla="*/ 29 w 243"/>
                  <a:gd name="T5" fmla="*/ 64 h 273"/>
                  <a:gd name="T6" fmla="*/ 18 w 243"/>
                  <a:gd name="T7" fmla="*/ 59 h 273"/>
                  <a:gd name="T8" fmla="*/ 6 w 243"/>
                  <a:gd name="T9" fmla="*/ 64 h 273"/>
                  <a:gd name="T10" fmla="*/ 7 w 243"/>
                  <a:gd name="T11" fmla="*/ 87 h 273"/>
                  <a:gd name="T12" fmla="*/ 48 w 243"/>
                  <a:gd name="T13" fmla="*/ 126 h 273"/>
                  <a:gd name="T14" fmla="*/ 59 w 243"/>
                  <a:gd name="T15" fmla="*/ 130 h 273"/>
                  <a:gd name="T16" fmla="*/ 70 w 243"/>
                  <a:gd name="T17" fmla="*/ 126 h 273"/>
                  <a:gd name="T18" fmla="*/ 106 w 243"/>
                  <a:gd name="T19" fmla="*/ 95 h 273"/>
                  <a:gd name="T20" fmla="*/ 154 w 243"/>
                  <a:gd name="T21" fmla="*/ 147 h 273"/>
                  <a:gd name="T22" fmla="*/ 108 w 243"/>
                  <a:gd name="T23" fmla="*/ 170 h 273"/>
                  <a:gd name="T24" fmla="*/ 100 w 243"/>
                  <a:gd name="T25" fmla="*/ 180 h 273"/>
                  <a:gd name="T26" fmla="*/ 101 w 243"/>
                  <a:gd name="T27" fmla="*/ 193 h 273"/>
                  <a:gd name="T28" fmla="*/ 146 w 243"/>
                  <a:gd name="T29" fmla="*/ 265 h 273"/>
                  <a:gd name="T30" fmla="*/ 160 w 243"/>
                  <a:gd name="T31" fmla="*/ 273 h 273"/>
                  <a:gd name="T32" fmla="*/ 169 w 243"/>
                  <a:gd name="T33" fmla="*/ 270 h 273"/>
                  <a:gd name="T34" fmla="*/ 174 w 243"/>
                  <a:gd name="T35" fmla="*/ 248 h 273"/>
                  <a:gd name="T36" fmla="*/ 139 w 243"/>
                  <a:gd name="T37" fmla="*/ 191 h 273"/>
                  <a:gd name="T38" fmla="*/ 195 w 243"/>
                  <a:gd name="T39" fmla="*/ 163 h 273"/>
                  <a:gd name="T40" fmla="*/ 206 w 243"/>
                  <a:gd name="T41" fmla="*/ 157 h 273"/>
                  <a:gd name="T42" fmla="*/ 211 w 243"/>
                  <a:gd name="T43" fmla="*/ 131 h 273"/>
                  <a:gd name="T44" fmla="*/ 210 w 243"/>
                  <a:gd name="T45" fmla="*/ 130 h 273"/>
                  <a:gd name="T46" fmla="*/ 145 w 243"/>
                  <a:gd name="T47" fmla="*/ 60 h 273"/>
                  <a:gd name="T48" fmla="*/ 169 w 243"/>
                  <a:gd name="T49" fmla="*/ 34 h 273"/>
                  <a:gd name="T50" fmla="*/ 222 w 243"/>
                  <a:gd name="T51" fmla="*/ 46 h 273"/>
                  <a:gd name="T52" fmla="*/ 225 w 243"/>
                  <a:gd name="T53" fmla="*/ 47 h 273"/>
                  <a:gd name="T54" fmla="*/ 241 w 243"/>
                  <a:gd name="T55" fmla="*/ 34 h 273"/>
                  <a:gd name="T56" fmla="*/ 229 w 243"/>
                  <a:gd name="T57" fmla="*/ 15 h 273"/>
                  <a:gd name="T58" fmla="*/ 167 w 243"/>
                  <a:gd name="T59" fmla="*/ 0 h 273"/>
                  <a:gd name="T60" fmla="*/ 162 w 243"/>
                  <a:gd name="T61" fmla="*/ 0 h 273"/>
                  <a:gd name="T62" fmla="*/ 151 w 243"/>
                  <a:gd name="T63" fmla="*/ 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273">
                    <a:moveTo>
                      <a:pt x="151" y="5"/>
                    </a:moveTo>
                    <a:cubicBezTo>
                      <a:pt x="137" y="19"/>
                      <a:pt x="60" y="92"/>
                      <a:pt x="60" y="92"/>
                    </a:cubicBezTo>
                    <a:cubicBezTo>
                      <a:pt x="29" y="64"/>
                      <a:pt x="29" y="64"/>
                      <a:pt x="29" y="64"/>
                    </a:cubicBezTo>
                    <a:cubicBezTo>
                      <a:pt x="26" y="61"/>
                      <a:pt x="22" y="59"/>
                      <a:pt x="18" y="59"/>
                    </a:cubicBezTo>
                    <a:cubicBezTo>
                      <a:pt x="13" y="59"/>
                      <a:pt x="9" y="61"/>
                      <a:pt x="6" y="64"/>
                    </a:cubicBezTo>
                    <a:cubicBezTo>
                      <a:pt x="0" y="71"/>
                      <a:pt x="0" y="81"/>
                      <a:pt x="7" y="87"/>
                    </a:cubicBezTo>
                    <a:cubicBezTo>
                      <a:pt x="48" y="126"/>
                      <a:pt x="48" y="126"/>
                      <a:pt x="48" y="126"/>
                    </a:cubicBezTo>
                    <a:cubicBezTo>
                      <a:pt x="51" y="128"/>
                      <a:pt x="55" y="130"/>
                      <a:pt x="59" y="130"/>
                    </a:cubicBezTo>
                    <a:cubicBezTo>
                      <a:pt x="63" y="130"/>
                      <a:pt x="67" y="129"/>
                      <a:pt x="70" y="126"/>
                    </a:cubicBezTo>
                    <a:cubicBezTo>
                      <a:pt x="106" y="95"/>
                      <a:pt x="106" y="95"/>
                      <a:pt x="106" y="95"/>
                    </a:cubicBezTo>
                    <a:cubicBezTo>
                      <a:pt x="154" y="147"/>
                      <a:pt x="154" y="147"/>
                      <a:pt x="154" y="147"/>
                    </a:cubicBezTo>
                    <a:cubicBezTo>
                      <a:pt x="108" y="170"/>
                      <a:pt x="108" y="170"/>
                      <a:pt x="108" y="170"/>
                    </a:cubicBezTo>
                    <a:cubicBezTo>
                      <a:pt x="104" y="172"/>
                      <a:pt x="101" y="176"/>
                      <a:pt x="100" y="180"/>
                    </a:cubicBezTo>
                    <a:cubicBezTo>
                      <a:pt x="98" y="185"/>
                      <a:pt x="99" y="189"/>
                      <a:pt x="101" y="193"/>
                    </a:cubicBezTo>
                    <a:cubicBezTo>
                      <a:pt x="146" y="265"/>
                      <a:pt x="146" y="265"/>
                      <a:pt x="146" y="265"/>
                    </a:cubicBezTo>
                    <a:cubicBezTo>
                      <a:pt x="149" y="270"/>
                      <a:pt x="154" y="273"/>
                      <a:pt x="160" y="273"/>
                    </a:cubicBezTo>
                    <a:cubicBezTo>
                      <a:pt x="163" y="273"/>
                      <a:pt x="166" y="272"/>
                      <a:pt x="169" y="270"/>
                    </a:cubicBezTo>
                    <a:cubicBezTo>
                      <a:pt x="176" y="266"/>
                      <a:pt x="179" y="255"/>
                      <a:pt x="174" y="248"/>
                    </a:cubicBezTo>
                    <a:cubicBezTo>
                      <a:pt x="139" y="191"/>
                      <a:pt x="139" y="191"/>
                      <a:pt x="139" y="191"/>
                    </a:cubicBezTo>
                    <a:cubicBezTo>
                      <a:pt x="195" y="163"/>
                      <a:pt x="195" y="163"/>
                      <a:pt x="195" y="163"/>
                    </a:cubicBezTo>
                    <a:cubicBezTo>
                      <a:pt x="206" y="157"/>
                      <a:pt x="206" y="157"/>
                      <a:pt x="206" y="157"/>
                    </a:cubicBezTo>
                    <a:cubicBezTo>
                      <a:pt x="216" y="152"/>
                      <a:pt x="218" y="139"/>
                      <a:pt x="211" y="131"/>
                    </a:cubicBezTo>
                    <a:cubicBezTo>
                      <a:pt x="211" y="131"/>
                      <a:pt x="211" y="130"/>
                      <a:pt x="210" y="130"/>
                    </a:cubicBezTo>
                    <a:cubicBezTo>
                      <a:pt x="189" y="106"/>
                      <a:pt x="167" y="83"/>
                      <a:pt x="145" y="60"/>
                    </a:cubicBezTo>
                    <a:cubicBezTo>
                      <a:pt x="148" y="56"/>
                      <a:pt x="165" y="38"/>
                      <a:pt x="169" y="34"/>
                    </a:cubicBezTo>
                    <a:cubicBezTo>
                      <a:pt x="222" y="46"/>
                      <a:pt x="222" y="46"/>
                      <a:pt x="222" y="46"/>
                    </a:cubicBezTo>
                    <a:cubicBezTo>
                      <a:pt x="223" y="47"/>
                      <a:pt x="224" y="47"/>
                      <a:pt x="225" y="47"/>
                    </a:cubicBezTo>
                    <a:cubicBezTo>
                      <a:pt x="233" y="47"/>
                      <a:pt x="239" y="42"/>
                      <a:pt x="241" y="34"/>
                    </a:cubicBezTo>
                    <a:cubicBezTo>
                      <a:pt x="243" y="26"/>
                      <a:pt x="238" y="17"/>
                      <a:pt x="229" y="15"/>
                    </a:cubicBezTo>
                    <a:cubicBezTo>
                      <a:pt x="167" y="0"/>
                      <a:pt x="167" y="0"/>
                      <a:pt x="167" y="0"/>
                    </a:cubicBezTo>
                    <a:cubicBezTo>
                      <a:pt x="165" y="0"/>
                      <a:pt x="164" y="0"/>
                      <a:pt x="162" y="0"/>
                    </a:cubicBezTo>
                    <a:cubicBezTo>
                      <a:pt x="158" y="0"/>
                      <a:pt x="155" y="1"/>
                      <a:pt x="15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nvGrpSpPr>
            <p:cNvPr id="79" name="组合 78"/>
            <p:cNvGrpSpPr/>
            <p:nvPr/>
          </p:nvGrpSpPr>
          <p:grpSpPr>
            <a:xfrm>
              <a:off x="6228184" y="634477"/>
              <a:ext cx="1147603" cy="1145185"/>
              <a:chOff x="6228184" y="634477"/>
              <a:chExt cx="1147603" cy="1145185"/>
            </a:xfrm>
            <a:solidFill>
              <a:schemeClr val="bg1">
                <a:alpha val="0"/>
              </a:schemeClr>
            </a:solidFill>
            <a:effectLst>
              <a:outerShdw blurRad="50800" dist="38100" dir="2700000" algn="tl" rotWithShape="0">
                <a:prstClr val="black">
                  <a:alpha val="40000"/>
                </a:prstClr>
              </a:outerShdw>
            </a:effectLst>
          </p:grpSpPr>
          <p:sp>
            <p:nvSpPr>
              <p:cNvPr id="80" name="Freeform 16"/>
              <p:cNvSpPr>
                <a:spLocks noEditPoints="1"/>
              </p:cNvSpPr>
              <p:nvPr/>
            </p:nvSpPr>
            <p:spPr bwMode="auto">
              <a:xfrm>
                <a:off x="6359995" y="766288"/>
                <a:ext cx="885190" cy="881563"/>
              </a:xfrm>
              <a:custGeom>
                <a:avLst/>
                <a:gdLst>
                  <a:gd name="T0" fmla="*/ 155 w 310"/>
                  <a:gd name="T1" fmla="*/ 0 h 309"/>
                  <a:gd name="T2" fmla="*/ 0 w 310"/>
                  <a:gd name="T3" fmla="*/ 155 h 309"/>
                  <a:gd name="T4" fmla="*/ 155 w 310"/>
                  <a:gd name="T5" fmla="*/ 309 h 309"/>
                  <a:gd name="T6" fmla="*/ 310 w 310"/>
                  <a:gd name="T7" fmla="*/ 155 h 309"/>
                  <a:gd name="T8" fmla="*/ 155 w 310"/>
                  <a:gd name="T9" fmla="*/ 0 h 309"/>
                  <a:gd name="T10" fmla="*/ 155 w 310"/>
                  <a:gd name="T11" fmla="*/ 262 h 309"/>
                  <a:gd name="T12" fmla="*/ 48 w 310"/>
                  <a:gd name="T13" fmla="*/ 155 h 309"/>
                  <a:gd name="T14" fmla="*/ 155 w 310"/>
                  <a:gd name="T15" fmla="*/ 47 h 309"/>
                  <a:gd name="T16" fmla="*/ 262 w 310"/>
                  <a:gd name="T17" fmla="*/ 155 h 309"/>
                  <a:gd name="T18" fmla="*/ 155 w 310"/>
                  <a:gd name="T19" fmla="*/ 26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309">
                    <a:moveTo>
                      <a:pt x="155" y="0"/>
                    </a:moveTo>
                    <a:cubicBezTo>
                      <a:pt x="69" y="0"/>
                      <a:pt x="0" y="69"/>
                      <a:pt x="0" y="155"/>
                    </a:cubicBezTo>
                    <a:cubicBezTo>
                      <a:pt x="0" y="240"/>
                      <a:pt x="69" y="309"/>
                      <a:pt x="155" y="309"/>
                    </a:cubicBezTo>
                    <a:cubicBezTo>
                      <a:pt x="240" y="309"/>
                      <a:pt x="310" y="240"/>
                      <a:pt x="310" y="155"/>
                    </a:cubicBezTo>
                    <a:cubicBezTo>
                      <a:pt x="310" y="69"/>
                      <a:pt x="240" y="0"/>
                      <a:pt x="155" y="0"/>
                    </a:cubicBezTo>
                    <a:close/>
                    <a:moveTo>
                      <a:pt x="155" y="262"/>
                    </a:moveTo>
                    <a:cubicBezTo>
                      <a:pt x="96" y="262"/>
                      <a:pt x="48" y="214"/>
                      <a:pt x="48" y="155"/>
                    </a:cubicBezTo>
                    <a:cubicBezTo>
                      <a:pt x="48" y="95"/>
                      <a:pt x="96" y="47"/>
                      <a:pt x="155" y="47"/>
                    </a:cubicBezTo>
                    <a:cubicBezTo>
                      <a:pt x="214" y="47"/>
                      <a:pt x="262" y="95"/>
                      <a:pt x="262" y="155"/>
                    </a:cubicBezTo>
                    <a:cubicBezTo>
                      <a:pt x="262" y="214"/>
                      <a:pt x="214" y="262"/>
                      <a:pt x="155" y="262"/>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1" name="Freeform 17"/>
              <p:cNvSpPr/>
              <p:nvPr/>
            </p:nvSpPr>
            <p:spPr bwMode="auto">
              <a:xfrm>
                <a:off x="6745754" y="634477"/>
                <a:ext cx="113672" cy="142695"/>
              </a:xfrm>
              <a:custGeom>
                <a:avLst/>
                <a:gdLst>
                  <a:gd name="T0" fmla="*/ 75 w 94"/>
                  <a:gd name="T1" fmla="*/ 0 h 118"/>
                  <a:gd name="T2" fmla="*/ 75 w 94"/>
                  <a:gd name="T3" fmla="*/ 0 h 118"/>
                  <a:gd name="T4" fmla="*/ 19 w 94"/>
                  <a:gd name="T5" fmla="*/ 0 h 118"/>
                  <a:gd name="T6" fmla="*/ 16 w 94"/>
                  <a:gd name="T7" fmla="*/ 0 h 118"/>
                  <a:gd name="T8" fmla="*/ 0 w 94"/>
                  <a:gd name="T9" fmla="*/ 118 h 118"/>
                  <a:gd name="T10" fmla="*/ 19 w 94"/>
                  <a:gd name="T11" fmla="*/ 118 h 118"/>
                  <a:gd name="T12" fmla="*/ 75 w 94"/>
                  <a:gd name="T13" fmla="*/ 118 h 118"/>
                  <a:gd name="T14" fmla="*/ 94 w 94"/>
                  <a:gd name="T15" fmla="*/ 118 h 118"/>
                  <a:gd name="T16" fmla="*/ 75 w 94"/>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75" y="0"/>
                    </a:moveTo>
                    <a:lnTo>
                      <a:pt x="75" y="0"/>
                    </a:lnTo>
                    <a:lnTo>
                      <a:pt x="19" y="0"/>
                    </a:lnTo>
                    <a:lnTo>
                      <a:pt x="16" y="0"/>
                    </a:lnTo>
                    <a:lnTo>
                      <a:pt x="0" y="118"/>
                    </a:lnTo>
                    <a:lnTo>
                      <a:pt x="19" y="118"/>
                    </a:lnTo>
                    <a:lnTo>
                      <a:pt x="75" y="118"/>
                    </a:lnTo>
                    <a:lnTo>
                      <a:pt x="94" y="118"/>
                    </a:lnTo>
                    <a:lnTo>
                      <a:pt x="7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2" name="Freeform 18"/>
              <p:cNvSpPr/>
              <p:nvPr/>
            </p:nvSpPr>
            <p:spPr bwMode="auto">
              <a:xfrm>
                <a:off x="6485760" y="691313"/>
                <a:ext cx="151159" cy="171717"/>
              </a:xfrm>
              <a:custGeom>
                <a:avLst/>
                <a:gdLst>
                  <a:gd name="T0" fmla="*/ 49 w 125"/>
                  <a:gd name="T1" fmla="*/ 0 h 142"/>
                  <a:gd name="T2" fmla="*/ 49 w 125"/>
                  <a:gd name="T3" fmla="*/ 0 h 142"/>
                  <a:gd name="T4" fmla="*/ 0 w 125"/>
                  <a:gd name="T5" fmla="*/ 31 h 142"/>
                  <a:gd name="T6" fmla="*/ 0 w 125"/>
                  <a:gd name="T7" fmla="*/ 31 h 142"/>
                  <a:gd name="T8" fmla="*/ 45 w 125"/>
                  <a:gd name="T9" fmla="*/ 142 h 142"/>
                  <a:gd name="T10" fmla="*/ 59 w 125"/>
                  <a:gd name="T11" fmla="*/ 135 h 142"/>
                  <a:gd name="T12" fmla="*/ 108 w 125"/>
                  <a:gd name="T13" fmla="*/ 104 h 142"/>
                  <a:gd name="T14" fmla="*/ 125 w 125"/>
                  <a:gd name="T15" fmla="*/ 97 h 142"/>
                  <a:gd name="T16" fmla="*/ 49 w 12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49" y="0"/>
                    </a:moveTo>
                    <a:lnTo>
                      <a:pt x="49" y="0"/>
                    </a:lnTo>
                    <a:lnTo>
                      <a:pt x="0" y="31"/>
                    </a:lnTo>
                    <a:lnTo>
                      <a:pt x="0" y="31"/>
                    </a:lnTo>
                    <a:lnTo>
                      <a:pt x="45" y="142"/>
                    </a:lnTo>
                    <a:lnTo>
                      <a:pt x="59" y="135"/>
                    </a:lnTo>
                    <a:lnTo>
                      <a:pt x="108" y="104"/>
                    </a:lnTo>
                    <a:lnTo>
                      <a:pt x="125" y="97"/>
                    </a:lnTo>
                    <a:lnTo>
                      <a:pt x="4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3" name="Freeform 19"/>
              <p:cNvSpPr/>
              <p:nvPr/>
            </p:nvSpPr>
            <p:spPr bwMode="auto">
              <a:xfrm>
                <a:off x="6288648" y="888425"/>
                <a:ext cx="171717" cy="151160"/>
              </a:xfrm>
              <a:custGeom>
                <a:avLst/>
                <a:gdLst>
                  <a:gd name="T0" fmla="*/ 28 w 142"/>
                  <a:gd name="T1" fmla="*/ 0 h 125"/>
                  <a:gd name="T2" fmla="*/ 28 w 142"/>
                  <a:gd name="T3" fmla="*/ 0 h 125"/>
                  <a:gd name="T4" fmla="*/ 0 w 142"/>
                  <a:gd name="T5" fmla="*/ 52 h 125"/>
                  <a:gd name="T6" fmla="*/ 0 w 142"/>
                  <a:gd name="T7" fmla="*/ 52 h 125"/>
                  <a:gd name="T8" fmla="*/ 94 w 142"/>
                  <a:gd name="T9" fmla="*/ 125 h 125"/>
                  <a:gd name="T10" fmla="*/ 104 w 142"/>
                  <a:gd name="T11" fmla="*/ 111 h 125"/>
                  <a:gd name="T12" fmla="*/ 132 w 142"/>
                  <a:gd name="T13" fmla="*/ 61 h 125"/>
                  <a:gd name="T14" fmla="*/ 142 w 142"/>
                  <a:gd name="T15" fmla="*/ 45 h 125"/>
                  <a:gd name="T16" fmla="*/ 28 w 142"/>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28" y="0"/>
                    </a:moveTo>
                    <a:lnTo>
                      <a:pt x="28" y="0"/>
                    </a:lnTo>
                    <a:lnTo>
                      <a:pt x="0" y="52"/>
                    </a:lnTo>
                    <a:lnTo>
                      <a:pt x="0" y="52"/>
                    </a:lnTo>
                    <a:lnTo>
                      <a:pt x="94" y="125"/>
                    </a:lnTo>
                    <a:lnTo>
                      <a:pt x="104" y="111"/>
                    </a:lnTo>
                    <a:lnTo>
                      <a:pt x="132" y="61"/>
                    </a:lnTo>
                    <a:lnTo>
                      <a:pt x="142" y="45"/>
                    </a:lnTo>
                    <a:lnTo>
                      <a:pt x="2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4" name="Freeform 20"/>
              <p:cNvSpPr/>
              <p:nvPr/>
            </p:nvSpPr>
            <p:spPr bwMode="auto">
              <a:xfrm>
                <a:off x="6228184" y="1150838"/>
                <a:ext cx="146322" cy="111253"/>
              </a:xfrm>
              <a:custGeom>
                <a:avLst/>
                <a:gdLst>
                  <a:gd name="T0" fmla="*/ 0 w 121"/>
                  <a:gd name="T1" fmla="*/ 17 h 92"/>
                  <a:gd name="T2" fmla="*/ 0 w 121"/>
                  <a:gd name="T3" fmla="*/ 17 h 92"/>
                  <a:gd name="T4" fmla="*/ 0 w 121"/>
                  <a:gd name="T5" fmla="*/ 76 h 92"/>
                  <a:gd name="T6" fmla="*/ 0 w 121"/>
                  <a:gd name="T7" fmla="*/ 76 h 92"/>
                  <a:gd name="T8" fmla="*/ 121 w 121"/>
                  <a:gd name="T9" fmla="*/ 92 h 92"/>
                  <a:gd name="T10" fmla="*/ 121 w 121"/>
                  <a:gd name="T11" fmla="*/ 76 h 92"/>
                  <a:gd name="T12" fmla="*/ 121 w 121"/>
                  <a:gd name="T13" fmla="*/ 17 h 92"/>
                  <a:gd name="T14" fmla="*/ 121 w 121"/>
                  <a:gd name="T15" fmla="*/ 0 h 92"/>
                  <a:gd name="T16" fmla="*/ 0 w 121"/>
                  <a:gd name="T17"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92">
                    <a:moveTo>
                      <a:pt x="0" y="17"/>
                    </a:moveTo>
                    <a:lnTo>
                      <a:pt x="0" y="17"/>
                    </a:lnTo>
                    <a:lnTo>
                      <a:pt x="0" y="76"/>
                    </a:lnTo>
                    <a:lnTo>
                      <a:pt x="0" y="76"/>
                    </a:lnTo>
                    <a:lnTo>
                      <a:pt x="121" y="92"/>
                    </a:lnTo>
                    <a:lnTo>
                      <a:pt x="121" y="76"/>
                    </a:lnTo>
                    <a:lnTo>
                      <a:pt x="121" y="17"/>
                    </a:lnTo>
                    <a:lnTo>
                      <a:pt x="121" y="0"/>
                    </a:lnTo>
                    <a:lnTo>
                      <a:pt x="0" y="17"/>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5" name="Freeform 21"/>
              <p:cNvSpPr/>
              <p:nvPr/>
            </p:nvSpPr>
            <p:spPr bwMode="auto">
              <a:xfrm>
                <a:off x="6288648" y="1373345"/>
                <a:ext cx="171717" cy="152369"/>
              </a:xfrm>
              <a:custGeom>
                <a:avLst/>
                <a:gdLst>
                  <a:gd name="T0" fmla="*/ 0 w 142"/>
                  <a:gd name="T1" fmla="*/ 74 h 126"/>
                  <a:gd name="T2" fmla="*/ 0 w 142"/>
                  <a:gd name="T3" fmla="*/ 74 h 126"/>
                  <a:gd name="T4" fmla="*/ 28 w 142"/>
                  <a:gd name="T5" fmla="*/ 126 h 126"/>
                  <a:gd name="T6" fmla="*/ 28 w 142"/>
                  <a:gd name="T7" fmla="*/ 126 h 126"/>
                  <a:gd name="T8" fmla="*/ 142 w 142"/>
                  <a:gd name="T9" fmla="*/ 81 h 126"/>
                  <a:gd name="T10" fmla="*/ 132 w 142"/>
                  <a:gd name="T11" fmla="*/ 64 h 126"/>
                  <a:gd name="T12" fmla="*/ 104 w 142"/>
                  <a:gd name="T13" fmla="*/ 15 h 126"/>
                  <a:gd name="T14" fmla="*/ 94 w 142"/>
                  <a:gd name="T15" fmla="*/ 0 h 126"/>
                  <a:gd name="T16" fmla="*/ 0 w 142"/>
                  <a:gd name="T17"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0" y="74"/>
                    </a:moveTo>
                    <a:lnTo>
                      <a:pt x="0" y="74"/>
                    </a:lnTo>
                    <a:lnTo>
                      <a:pt x="28" y="126"/>
                    </a:lnTo>
                    <a:lnTo>
                      <a:pt x="28" y="126"/>
                    </a:lnTo>
                    <a:lnTo>
                      <a:pt x="142" y="81"/>
                    </a:lnTo>
                    <a:lnTo>
                      <a:pt x="132" y="64"/>
                    </a:lnTo>
                    <a:lnTo>
                      <a:pt x="104" y="15"/>
                    </a:lnTo>
                    <a:lnTo>
                      <a:pt x="94" y="0"/>
                    </a:lnTo>
                    <a:lnTo>
                      <a:pt x="0" y="74"/>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6" name="Freeform 22"/>
              <p:cNvSpPr/>
              <p:nvPr/>
            </p:nvSpPr>
            <p:spPr bwMode="auto">
              <a:xfrm>
                <a:off x="6485760" y="1551108"/>
                <a:ext cx="151159" cy="170508"/>
              </a:xfrm>
              <a:custGeom>
                <a:avLst/>
                <a:gdLst>
                  <a:gd name="T0" fmla="*/ 0 w 125"/>
                  <a:gd name="T1" fmla="*/ 111 h 141"/>
                  <a:gd name="T2" fmla="*/ 0 w 125"/>
                  <a:gd name="T3" fmla="*/ 111 h 141"/>
                  <a:gd name="T4" fmla="*/ 49 w 125"/>
                  <a:gd name="T5" fmla="*/ 141 h 141"/>
                  <a:gd name="T6" fmla="*/ 49 w 125"/>
                  <a:gd name="T7" fmla="*/ 141 h 141"/>
                  <a:gd name="T8" fmla="*/ 125 w 125"/>
                  <a:gd name="T9" fmla="*/ 45 h 141"/>
                  <a:gd name="T10" fmla="*/ 108 w 125"/>
                  <a:gd name="T11" fmla="*/ 38 h 141"/>
                  <a:gd name="T12" fmla="*/ 59 w 125"/>
                  <a:gd name="T13" fmla="*/ 7 h 141"/>
                  <a:gd name="T14" fmla="*/ 45 w 125"/>
                  <a:gd name="T15" fmla="*/ 0 h 141"/>
                  <a:gd name="T16" fmla="*/ 0 w 125"/>
                  <a:gd name="T17"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0" y="111"/>
                    </a:moveTo>
                    <a:lnTo>
                      <a:pt x="0" y="111"/>
                    </a:lnTo>
                    <a:lnTo>
                      <a:pt x="49" y="141"/>
                    </a:lnTo>
                    <a:lnTo>
                      <a:pt x="49" y="141"/>
                    </a:lnTo>
                    <a:lnTo>
                      <a:pt x="125" y="45"/>
                    </a:lnTo>
                    <a:lnTo>
                      <a:pt x="108" y="38"/>
                    </a:lnTo>
                    <a:lnTo>
                      <a:pt x="59" y="7"/>
                    </a:lnTo>
                    <a:lnTo>
                      <a:pt x="45" y="0"/>
                    </a:lnTo>
                    <a:lnTo>
                      <a:pt x="0" y="11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7" name="Freeform 23"/>
              <p:cNvSpPr/>
              <p:nvPr/>
            </p:nvSpPr>
            <p:spPr bwMode="auto">
              <a:xfrm>
                <a:off x="6745754" y="1636967"/>
                <a:ext cx="113672" cy="142695"/>
              </a:xfrm>
              <a:custGeom>
                <a:avLst/>
                <a:gdLst>
                  <a:gd name="T0" fmla="*/ 16 w 94"/>
                  <a:gd name="T1" fmla="*/ 118 h 118"/>
                  <a:gd name="T2" fmla="*/ 19 w 94"/>
                  <a:gd name="T3" fmla="*/ 118 h 118"/>
                  <a:gd name="T4" fmla="*/ 75 w 94"/>
                  <a:gd name="T5" fmla="*/ 118 h 118"/>
                  <a:gd name="T6" fmla="*/ 75 w 94"/>
                  <a:gd name="T7" fmla="*/ 118 h 118"/>
                  <a:gd name="T8" fmla="*/ 94 w 94"/>
                  <a:gd name="T9" fmla="*/ 0 h 118"/>
                  <a:gd name="T10" fmla="*/ 75 w 94"/>
                  <a:gd name="T11" fmla="*/ 0 h 118"/>
                  <a:gd name="T12" fmla="*/ 19 w 94"/>
                  <a:gd name="T13" fmla="*/ 0 h 118"/>
                  <a:gd name="T14" fmla="*/ 0 w 94"/>
                  <a:gd name="T15" fmla="*/ 0 h 118"/>
                  <a:gd name="T16" fmla="*/ 16 w 94"/>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16" y="118"/>
                    </a:moveTo>
                    <a:lnTo>
                      <a:pt x="19" y="118"/>
                    </a:lnTo>
                    <a:lnTo>
                      <a:pt x="75" y="118"/>
                    </a:lnTo>
                    <a:lnTo>
                      <a:pt x="75" y="118"/>
                    </a:lnTo>
                    <a:lnTo>
                      <a:pt x="94" y="0"/>
                    </a:lnTo>
                    <a:lnTo>
                      <a:pt x="75" y="0"/>
                    </a:lnTo>
                    <a:lnTo>
                      <a:pt x="19" y="0"/>
                    </a:lnTo>
                    <a:lnTo>
                      <a:pt x="0" y="0"/>
                    </a:lnTo>
                    <a:lnTo>
                      <a:pt x="16" y="118"/>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8" name="Freeform 24"/>
              <p:cNvSpPr/>
              <p:nvPr/>
            </p:nvSpPr>
            <p:spPr bwMode="auto">
              <a:xfrm>
                <a:off x="6968261" y="1551108"/>
                <a:ext cx="151159" cy="170508"/>
              </a:xfrm>
              <a:custGeom>
                <a:avLst/>
                <a:gdLst>
                  <a:gd name="T0" fmla="*/ 73 w 125"/>
                  <a:gd name="T1" fmla="*/ 141 h 141"/>
                  <a:gd name="T2" fmla="*/ 75 w 125"/>
                  <a:gd name="T3" fmla="*/ 141 h 141"/>
                  <a:gd name="T4" fmla="*/ 125 w 125"/>
                  <a:gd name="T5" fmla="*/ 111 h 141"/>
                  <a:gd name="T6" fmla="*/ 125 w 125"/>
                  <a:gd name="T7" fmla="*/ 111 h 141"/>
                  <a:gd name="T8" fmla="*/ 80 w 125"/>
                  <a:gd name="T9" fmla="*/ 0 h 141"/>
                  <a:gd name="T10" fmla="*/ 66 w 125"/>
                  <a:gd name="T11" fmla="*/ 7 h 141"/>
                  <a:gd name="T12" fmla="*/ 14 w 125"/>
                  <a:gd name="T13" fmla="*/ 38 h 141"/>
                  <a:gd name="T14" fmla="*/ 0 w 125"/>
                  <a:gd name="T15" fmla="*/ 45 h 141"/>
                  <a:gd name="T16" fmla="*/ 73 w 125"/>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73" y="141"/>
                    </a:moveTo>
                    <a:lnTo>
                      <a:pt x="75" y="141"/>
                    </a:lnTo>
                    <a:lnTo>
                      <a:pt x="125" y="111"/>
                    </a:lnTo>
                    <a:lnTo>
                      <a:pt x="125" y="111"/>
                    </a:lnTo>
                    <a:lnTo>
                      <a:pt x="80" y="0"/>
                    </a:lnTo>
                    <a:lnTo>
                      <a:pt x="66" y="7"/>
                    </a:lnTo>
                    <a:lnTo>
                      <a:pt x="14" y="38"/>
                    </a:lnTo>
                    <a:lnTo>
                      <a:pt x="0" y="45"/>
                    </a:lnTo>
                    <a:lnTo>
                      <a:pt x="73" y="14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9" name="Freeform 25"/>
              <p:cNvSpPr/>
              <p:nvPr/>
            </p:nvSpPr>
            <p:spPr bwMode="auto">
              <a:xfrm>
                <a:off x="7144816" y="1373345"/>
                <a:ext cx="171717" cy="152369"/>
              </a:xfrm>
              <a:custGeom>
                <a:avLst/>
                <a:gdLst>
                  <a:gd name="T0" fmla="*/ 114 w 142"/>
                  <a:gd name="T1" fmla="*/ 126 h 126"/>
                  <a:gd name="T2" fmla="*/ 114 w 142"/>
                  <a:gd name="T3" fmla="*/ 126 h 126"/>
                  <a:gd name="T4" fmla="*/ 142 w 142"/>
                  <a:gd name="T5" fmla="*/ 74 h 126"/>
                  <a:gd name="T6" fmla="*/ 142 w 142"/>
                  <a:gd name="T7" fmla="*/ 74 h 126"/>
                  <a:gd name="T8" fmla="*/ 47 w 142"/>
                  <a:gd name="T9" fmla="*/ 0 h 126"/>
                  <a:gd name="T10" fmla="*/ 38 w 142"/>
                  <a:gd name="T11" fmla="*/ 15 h 126"/>
                  <a:gd name="T12" fmla="*/ 10 w 142"/>
                  <a:gd name="T13" fmla="*/ 64 h 126"/>
                  <a:gd name="T14" fmla="*/ 0 w 142"/>
                  <a:gd name="T15" fmla="*/ 81 h 126"/>
                  <a:gd name="T16" fmla="*/ 114 w 142"/>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114" y="126"/>
                    </a:moveTo>
                    <a:lnTo>
                      <a:pt x="114" y="126"/>
                    </a:lnTo>
                    <a:lnTo>
                      <a:pt x="142" y="74"/>
                    </a:lnTo>
                    <a:lnTo>
                      <a:pt x="142" y="74"/>
                    </a:lnTo>
                    <a:lnTo>
                      <a:pt x="47" y="0"/>
                    </a:lnTo>
                    <a:lnTo>
                      <a:pt x="38" y="15"/>
                    </a:lnTo>
                    <a:lnTo>
                      <a:pt x="10" y="64"/>
                    </a:lnTo>
                    <a:lnTo>
                      <a:pt x="0" y="81"/>
                    </a:lnTo>
                    <a:lnTo>
                      <a:pt x="114" y="12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0" name="Freeform 26"/>
              <p:cNvSpPr/>
              <p:nvPr/>
            </p:nvSpPr>
            <p:spPr bwMode="auto">
              <a:xfrm>
                <a:off x="7230674" y="1150838"/>
                <a:ext cx="145113" cy="111253"/>
              </a:xfrm>
              <a:custGeom>
                <a:avLst/>
                <a:gdLst>
                  <a:gd name="T0" fmla="*/ 120 w 120"/>
                  <a:gd name="T1" fmla="*/ 76 h 92"/>
                  <a:gd name="T2" fmla="*/ 120 w 120"/>
                  <a:gd name="T3" fmla="*/ 76 h 92"/>
                  <a:gd name="T4" fmla="*/ 120 w 120"/>
                  <a:gd name="T5" fmla="*/ 17 h 92"/>
                  <a:gd name="T6" fmla="*/ 120 w 120"/>
                  <a:gd name="T7" fmla="*/ 17 h 92"/>
                  <a:gd name="T8" fmla="*/ 0 w 120"/>
                  <a:gd name="T9" fmla="*/ 0 h 92"/>
                  <a:gd name="T10" fmla="*/ 0 w 120"/>
                  <a:gd name="T11" fmla="*/ 17 h 92"/>
                  <a:gd name="T12" fmla="*/ 0 w 120"/>
                  <a:gd name="T13" fmla="*/ 76 h 92"/>
                  <a:gd name="T14" fmla="*/ 0 w 120"/>
                  <a:gd name="T15" fmla="*/ 92 h 92"/>
                  <a:gd name="T16" fmla="*/ 120 w 120"/>
                  <a:gd name="T1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2">
                    <a:moveTo>
                      <a:pt x="120" y="76"/>
                    </a:moveTo>
                    <a:lnTo>
                      <a:pt x="120" y="76"/>
                    </a:lnTo>
                    <a:lnTo>
                      <a:pt x="120" y="17"/>
                    </a:lnTo>
                    <a:lnTo>
                      <a:pt x="120" y="17"/>
                    </a:lnTo>
                    <a:lnTo>
                      <a:pt x="0" y="0"/>
                    </a:lnTo>
                    <a:lnTo>
                      <a:pt x="0" y="17"/>
                    </a:lnTo>
                    <a:lnTo>
                      <a:pt x="0" y="76"/>
                    </a:lnTo>
                    <a:lnTo>
                      <a:pt x="0" y="92"/>
                    </a:lnTo>
                    <a:lnTo>
                      <a:pt x="120" y="7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1" name="Freeform 27"/>
              <p:cNvSpPr/>
              <p:nvPr/>
            </p:nvSpPr>
            <p:spPr bwMode="auto">
              <a:xfrm>
                <a:off x="7144816" y="888425"/>
                <a:ext cx="171717" cy="151160"/>
              </a:xfrm>
              <a:custGeom>
                <a:avLst/>
                <a:gdLst>
                  <a:gd name="T0" fmla="*/ 142 w 142"/>
                  <a:gd name="T1" fmla="*/ 52 h 125"/>
                  <a:gd name="T2" fmla="*/ 142 w 142"/>
                  <a:gd name="T3" fmla="*/ 52 h 125"/>
                  <a:gd name="T4" fmla="*/ 114 w 142"/>
                  <a:gd name="T5" fmla="*/ 0 h 125"/>
                  <a:gd name="T6" fmla="*/ 114 w 142"/>
                  <a:gd name="T7" fmla="*/ 0 h 125"/>
                  <a:gd name="T8" fmla="*/ 0 w 142"/>
                  <a:gd name="T9" fmla="*/ 45 h 125"/>
                  <a:gd name="T10" fmla="*/ 10 w 142"/>
                  <a:gd name="T11" fmla="*/ 61 h 125"/>
                  <a:gd name="T12" fmla="*/ 38 w 142"/>
                  <a:gd name="T13" fmla="*/ 111 h 125"/>
                  <a:gd name="T14" fmla="*/ 47 w 142"/>
                  <a:gd name="T15" fmla="*/ 125 h 125"/>
                  <a:gd name="T16" fmla="*/ 142 w 142"/>
                  <a:gd name="T17"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142" y="52"/>
                    </a:moveTo>
                    <a:lnTo>
                      <a:pt x="142" y="52"/>
                    </a:lnTo>
                    <a:lnTo>
                      <a:pt x="114" y="0"/>
                    </a:lnTo>
                    <a:lnTo>
                      <a:pt x="114" y="0"/>
                    </a:lnTo>
                    <a:lnTo>
                      <a:pt x="0" y="45"/>
                    </a:lnTo>
                    <a:lnTo>
                      <a:pt x="10" y="61"/>
                    </a:lnTo>
                    <a:lnTo>
                      <a:pt x="38" y="111"/>
                    </a:lnTo>
                    <a:lnTo>
                      <a:pt x="47" y="125"/>
                    </a:lnTo>
                    <a:lnTo>
                      <a:pt x="142" y="52"/>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2" name="Freeform 28"/>
              <p:cNvSpPr/>
              <p:nvPr/>
            </p:nvSpPr>
            <p:spPr bwMode="auto">
              <a:xfrm>
                <a:off x="6968261" y="691313"/>
                <a:ext cx="151159" cy="171717"/>
              </a:xfrm>
              <a:custGeom>
                <a:avLst/>
                <a:gdLst>
                  <a:gd name="T0" fmla="*/ 125 w 125"/>
                  <a:gd name="T1" fmla="*/ 31 h 142"/>
                  <a:gd name="T2" fmla="*/ 125 w 125"/>
                  <a:gd name="T3" fmla="*/ 31 h 142"/>
                  <a:gd name="T4" fmla="*/ 75 w 125"/>
                  <a:gd name="T5" fmla="*/ 0 h 142"/>
                  <a:gd name="T6" fmla="*/ 73 w 125"/>
                  <a:gd name="T7" fmla="*/ 0 h 142"/>
                  <a:gd name="T8" fmla="*/ 0 w 125"/>
                  <a:gd name="T9" fmla="*/ 97 h 142"/>
                  <a:gd name="T10" fmla="*/ 14 w 125"/>
                  <a:gd name="T11" fmla="*/ 104 h 142"/>
                  <a:gd name="T12" fmla="*/ 66 w 125"/>
                  <a:gd name="T13" fmla="*/ 135 h 142"/>
                  <a:gd name="T14" fmla="*/ 80 w 125"/>
                  <a:gd name="T15" fmla="*/ 142 h 142"/>
                  <a:gd name="T16" fmla="*/ 125 w 125"/>
                  <a:gd name="T17" fmla="*/ 3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125" y="31"/>
                    </a:moveTo>
                    <a:lnTo>
                      <a:pt x="125" y="31"/>
                    </a:lnTo>
                    <a:lnTo>
                      <a:pt x="75" y="0"/>
                    </a:lnTo>
                    <a:lnTo>
                      <a:pt x="73" y="0"/>
                    </a:lnTo>
                    <a:lnTo>
                      <a:pt x="0" y="97"/>
                    </a:lnTo>
                    <a:lnTo>
                      <a:pt x="14" y="104"/>
                    </a:lnTo>
                    <a:lnTo>
                      <a:pt x="66" y="135"/>
                    </a:lnTo>
                    <a:lnTo>
                      <a:pt x="80" y="142"/>
                    </a:lnTo>
                    <a:lnTo>
                      <a:pt x="125" y="3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grpSp>
      <p:grpSp>
        <p:nvGrpSpPr>
          <p:cNvPr id="96" name="组合 95"/>
          <p:cNvGrpSpPr/>
          <p:nvPr/>
        </p:nvGrpSpPr>
        <p:grpSpPr>
          <a:xfrm>
            <a:off x="646069" y="521364"/>
            <a:ext cx="2093604" cy="2089193"/>
            <a:chOff x="6228184" y="634477"/>
            <a:chExt cx="1147603" cy="1145185"/>
          </a:xfrm>
          <a:effectLst>
            <a:outerShdw blurRad="50800" dist="38100" dir="2700000" algn="tl" rotWithShape="0">
              <a:prstClr val="black">
                <a:alpha val="40000"/>
              </a:prstClr>
            </a:outerShdw>
          </a:effectLst>
        </p:grpSpPr>
        <p:sp>
          <p:nvSpPr>
            <p:cNvPr id="97" name="Freeform 16"/>
            <p:cNvSpPr>
              <a:spLocks noEditPoints="1"/>
            </p:cNvSpPr>
            <p:nvPr/>
          </p:nvSpPr>
          <p:spPr bwMode="auto">
            <a:xfrm>
              <a:off x="6359995" y="766288"/>
              <a:ext cx="885190" cy="881563"/>
            </a:xfrm>
            <a:custGeom>
              <a:avLst/>
              <a:gdLst>
                <a:gd name="T0" fmla="*/ 155 w 310"/>
                <a:gd name="T1" fmla="*/ 0 h 309"/>
                <a:gd name="T2" fmla="*/ 0 w 310"/>
                <a:gd name="T3" fmla="*/ 155 h 309"/>
                <a:gd name="T4" fmla="*/ 155 w 310"/>
                <a:gd name="T5" fmla="*/ 309 h 309"/>
                <a:gd name="T6" fmla="*/ 310 w 310"/>
                <a:gd name="T7" fmla="*/ 155 h 309"/>
                <a:gd name="T8" fmla="*/ 155 w 310"/>
                <a:gd name="T9" fmla="*/ 0 h 309"/>
                <a:gd name="T10" fmla="*/ 155 w 310"/>
                <a:gd name="T11" fmla="*/ 262 h 309"/>
                <a:gd name="T12" fmla="*/ 48 w 310"/>
                <a:gd name="T13" fmla="*/ 155 h 309"/>
                <a:gd name="T14" fmla="*/ 155 w 310"/>
                <a:gd name="T15" fmla="*/ 47 h 309"/>
                <a:gd name="T16" fmla="*/ 262 w 310"/>
                <a:gd name="T17" fmla="*/ 155 h 309"/>
                <a:gd name="T18" fmla="*/ 155 w 310"/>
                <a:gd name="T19" fmla="*/ 26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309">
                  <a:moveTo>
                    <a:pt x="155" y="0"/>
                  </a:moveTo>
                  <a:cubicBezTo>
                    <a:pt x="69" y="0"/>
                    <a:pt x="0" y="69"/>
                    <a:pt x="0" y="155"/>
                  </a:cubicBezTo>
                  <a:cubicBezTo>
                    <a:pt x="0" y="240"/>
                    <a:pt x="69" y="309"/>
                    <a:pt x="155" y="309"/>
                  </a:cubicBezTo>
                  <a:cubicBezTo>
                    <a:pt x="240" y="309"/>
                    <a:pt x="310" y="240"/>
                    <a:pt x="310" y="155"/>
                  </a:cubicBezTo>
                  <a:cubicBezTo>
                    <a:pt x="310" y="69"/>
                    <a:pt x="240" y="0"/>
                    <a:pt x="155" y="0"/>
                  </a:cubicBezTo>
                  <a:close/>
                  <a:moveTo>
                    <a:pt x="155" y="262"/>
                  </a:moveTo>
                  <a:cubicBezTo>
                    <a:pt x="96" y="262"/>
                    <a:pt x="48" y="214"/>
                    <a:pt x="48" y="155"/>
                  </a:cubicBezTo>
                  <a:cubicBezTo>
                    <a:pt x="48" y="95"/>
                    <a:pt x="96" y="47"/>
                    <a:pt x="155" y="47"/>
                  </a:cubicBezTo>
                  <a:cubicBezTo>
                    <a:pt x="214" y="47"/>
                    <a:pt x="262" y="95"/>
                    <a:pt x="262" y="155"/>
                  </a:cubicBezTo>
                  <a:cubicBezTo>
                    <a:pt x="262" y="214"/>
                    <a:pt x="214" y="262"/>
                    <a:pt x="155" y="26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8" name="Freeform 17"/>
            <p:cNvSpPr/>
            <p:nvPr/>
          </p:nvSpPr>
          <p:spPr bwMode="auto">
            <a:xfrm>
              <a:off x="6745754" y="634477"/>
              <a:ext cx="113672" cy="142695"/>
            </a:xfrm>
            <a:custGeom>
              <a:avLst/>
              <a:gdLst>
                <a:gd name="T0" fmla="*/ 75 w 94"/>
                <a:gd name="T1" fmla="*/ 0 h 118"/>
                <a:gd name="T2" fmla="*/ 75 w 94"/>
                <a:gd name="T3" fmla="*/ 0 h 118"/>
                <a:gd name="T4" fmla="*/ 19 w 94"/>
                <a:gd name="T5" fmla="*/ 0 h 118"/>
                <a:gd name="T6" fmla="*/ 16 w 94"/>
                <a:gd name="T7" fmla="*/ 0 h 118"/>
                <a:gd name="T8" fmla="*/ 0 w 94"/>
                <a:gd name="T9" fmla="*/ 118 h 118"/>
                <a:gd name="T10" fmla="*/ 19 w 94"/>
                <a:gd name="T11" fmla="*/ 118 h 118"/>
                <a:gd name="T12" fmla="*/ 75 w 94"/>
                <a:gd name="T13" fmla="*/ 118 h 118"/>
                <a:gd name="T14" fmla="*/ 94 w 94"/>
                <a:gd name="T15" fmla="*/ 118 h 118"/>
                <a:gd name="T16" fmla="*/ 75 w 94"/>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75" y="0"/>
                  </a:moveTo>
                  <a:lnTo>
                    <a:pt x="75" y="0"/>
                  </a:lnTo>
                  <a:lnTo>
                    <a:pt x="19" y="0"/>
                  </a:lnTo>
                  <a:lnTo>
                    <a:pt x="16" y="0"/>
                  </a:lnTo>
                  <a:lnTo>
                    <a:pt x="0" y="118"/>
                  </a:lnTo>
                  <a:lnTo>
                    <a:pt x="19" y="118"/>
                  </a:lnTo>
                  <a:lnTo>
                    <a:pt x="75" y="118"/>
                  </a:lnTo>
                  <a:lnTo>
                    <a:pt x="94" y="118"/>
                  </a:lnTo>
                  <a:lnTo>
                    <a:pt x="75"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9" name="Freeform 18"/>
            <p:cNvSpPr/>
            <p:nvPr/>
          </p:nvSpPr>
          <p:spPr bwMode="auto">
            <a:xfrm>
              <a:off x="6485760" y="691313"/>
              <a:ext cx="151159" cy="171717"/>
            </a:xfrm>
            <a:custGeom>
              <a:avLst/>
              <a:gdLst>
                <a:gd name="T0" fmla="*/ 49 w 125"/>
                <a:gd name="T1" fmla="*/ 0 h 142"/>
                <a:gd name="T2" fmla="*/ 49 w 125"/>
                <a:gd name="T3" fmla="*/ 0 h 142"/>
                <a:gd name="T4" fmla="*/ 0 w 125"/>
                <a:gd name="T5" fmla="*/ 31 h 142"/>
                <a:gd name="T6" fmla="*/ 0 w 125"/>
                <a:gd name="T7" fmla="*/ 31 h 142"/>
                <a:gd name="T8" fmla="*/ 45 w 125"/>
                <a:gd name="T9" fmla="*/ 142 h 142"/>
                <a:gd name="T10" fmla="*/ 59 w 125"/>
                <a:gd name="T11" fmla="*/ 135 h 142"/>
                <a:gd name="T12" fmla="*/ 108 w 125"/>
                <a:gd name="T13" fmla="*/ 104 h 142"/>
                <a:gd name="T14" fmla="*/ 125 w 125"/>
                <a:gd name="T15" fmla="*/ 97 h 142"/>
                <a:gd name="T16" fmla="*/ 49 w 12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49" y="0"/>
                  </a:moveTo>
                  <a:lnTo>
                    <a:pt x="49" y="0"/>
                  </a:lnTo>
                  <a:lnTo>
                    <a:pt x="0" y="31"/>
                  </a:lnTo>
                  <a:lnTo>
                    <a:pt x="0" y="31"/>
                  </a:lnTo>
                  <a:lnTo>
                    <a:pt x="45" y="142"/>
                  </a:lnTo>
                  <a:lnTo>
                    <a:pt x="59" y="135"/>
                  </a:lnTo>
                  <a:lnTo>
                    <a:pt x="108" y="104"/>
                  </a:lnTo>
                  <a:lnTo>
                    <a:pt x="125" y="97"/>
                  </a:lnTo>
                  <a:lnTo>
                    <a:pt x="49"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0" name="Freeform 19"/>
            <p:cNvSpPr/>
            <p:nvPr/>
          </p:nvSpPr>
          <p:spPr bwMode="auto">
            <a:xfrm>
              <a:off x="6288648" y="888425"/>
              <a:ext cx="171717" cy="151160"/>
            </a:xfrm>
            <a:custGeom>
              <a:avLst/>
              <a:gdLst>
                <a:gd name="T0" fmla="*/ 28 w 142"/>
                <a:gd name="T1" fmla="*/ 0 h 125"/>
                <a:gd name="T2" fmla="*/ 28 w 142"/>
                <a:gd name="T3" fmla="*/ 0 h 125"/>
                <a:gd name="T4" fmla="*/ 0 w 142"/>
                <a:gd name="T5" fmla="*/ 52 h 125"/>
                <a:gd name="T6" fmla="*/ 0 w 142"/>
                <a:gd name="T7" fmla="*/ 52 h 125"/>
                <a:gd name="T8" fmla="*/ 94 w 142"/>
                <a:gd name="T9" fmla="*/ 125 h 125"/>
                <a:gd name="T10" fmla="*/ 104 w 142"/>
                <a:gd name="T11" fmla="*/ 111 h 125"/>
                <a:gd name="T12" fmla="*/ 132 w 142"/>
                <a:gd name="T13" fmla="*/ 61 h 125"/>
                <a:gd name="T14" fmla="*/ 142 w 142"/>
                <a:gd name="T15" fmla="*/ 45 h 125"/>
                <a:gd name="T16" fmla="*/ 28 w 142"/>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28" y="0"/>
                  </a:moveTo>
                  <a:lnTo>
                    <a:pt x="28" y="0"/>
                  </a:lnTo>
                  <a:lnTo>
                    <a:pt x="0" y="52"/>
                  </a:lnTo>
                  <a:lnTo>
                    <a:pt x="0" y="52"/>
                  </a:lnTo>
                  <a:lnTo>
                    <a:pt x="94" y="125"/>
                  </a:lnTo>
                  <a:lnTo>
                    <a:pt x="104" y="111"/>
                  </a:lnTo>
                  <a:lnTo>
                    <a:pt x="132" y="61"/>
                  </a:lnTo>
                  <a:lnTo>
                    <a:pt x="142" y="45"/>
                  </a:lnTo>
                  <a:lnTo>
                    <a:pt x="28"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1" name="Freeform 20"/>
            <p:cNvSpPr/>
            <p:nvPr/>
          </p:nvSpPr>
          <p:spPr bwMode="auto">
            <a:xfrm>
              <a:off x="6228184" y="1150838"/>
              <a:ext cx="146322" cy="111253"/>
            </a:xfrm>
            <a:custGeom>
              <a:avLst/>
              <a:gdLst>
                <a:gd name="T0" fmla="*/ 0 w 121"/>
                <a:gd name="T1" fmla="*/ 17 h 92"/>
                <a:gd name="T2" fmla="*/ 0 w 121"/>
                <a:gd name="T3" fmla="*/ 17 h 92"/>
                <a:gd name="T4" fmla="*/ 0 w 121"/>
                <a:gd name="T5" fmla="*/ 76 h 92"/>
                <a:gd name="T6" fmla="*/ 0 w 121"/>
                <a:gd name="T7" fmla="*/ 76 h 92"/>
                <a:gd name="T8" fmla="*/ 121 w 121"/>
                <a:gd name="T9" fmla="*/ 92 h 92"/>
                <a:gd name="T10" fmla="*/ 121 w 121"/>
                <a:gd name="T11" fmla="*/ 76 h 92"/>
                <a:gd name="T12" fmla="*/ 121 w 121"/>
                <a:gd name="T13" fmla="*/ 17 h 92"/>
                <a:gd name="T14" fmla="*/ 121 w 121"/>
                <a:gd name="T15" fmla="*/ 0 h 92"/>
                <a:gd name="T16" fmla="*/ 0 w 121"/>
                <a:gd name="T17"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92">
                  <a:moveTo>
                    <a:pt x="0" y="17"/>
                  </a:moveTo>
                  <a:lnTo>
                    <a:pt x="0" y="17"/>
                  </a:lnTo>
                  <a:lnTo>
                    <a:pt x="0" y="76"/>
                  </a:lnTo>
                  <a:lnTo>
                    <a:pt x="0" y="76"/>
                  </a:lnTo>
                  <a:lnTo>
                    <a:pt x="121" y="92"/>
                  </a:lnTo>
                  <a:lnTo>
                    <a:pt x="121" y="76"/>
                  </a:lnTo>
                  <a:lnTo>
                    <a:pt x="121" y="17"/>
                  </a:lnTo>
                  <a:lnTo>
                    <a:pt x="121" y="0"/>
                  </a:lnTo>
                  <a:lnTo>
                    <a:pt x="0" y="1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2" name="Freeform 21"/>
            <p:cNvSpPr/>
            <p:nvPr/>
          </p:nvSpPr>
          <p:spPr bwMode="auto">
            <a:xfrm>
              <a:off x="6288648" y="1373345"/>
              <a:ext cx="171717" cy="152369"/>
            </a:xfrm>
            <a:custGeom>
              <a:avLst/>
              <a:gdLst>
                <a:gd name="T0" fmla="*/ 0 w 142"/>
                <a:gd name="T1" fmla="*/ 74 h 126"/>
                <a:gd name="T2" fmla="*/ 0 w 142"/>
                <a:gd name="T3" fmla="*/ 74 h 126"/>
                <a:gd name="T4" fmla="*/ 28 w 142"/>
                <a:gd name="T5" fmla="*/ 126 h 126"/>
                <a:gd name="T6" fmla="*/ 28 w 142"/>
                <a:gd name="T7" fmla="*/ 126 h 126"/>
                <a:gd name="T8" fmla="*/ 142 w 142"/>
                <a:gd name="T9" fmla="*/ 81 h 126"/>
                <a:gd name="T10" fmla="*/ 132 w 142"/>
                <a:gd name="T11" fmla="*/ 64 h 126"/>
                <a:gd name="T12" fmla="*/ 104 w 142"/>
                <a:gd name="T13" fmla="*/ 15 h 126"/>
                <a:gd name="T14" fmla="*/ 94 w 142"/>
                <a:gd name="T15" fmla="*/ 0 h 126"/>
                <a:gd name="T16" fmla="*/ 0 w 142"/>
                <a:gd name="T17"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0" y="74"/>
                  </a:moveTo>
                  <a:lnTo>
                    <a:pt x="0" y="74"/>
                  </a:lnTo>
                  <a:lnTo>
                    <a:pt x="28" y="126"/>
                  </a:lnTo>
                  <a:lnTo>
                    <a:pt x="28" y="126"/>
                  </a:lnTo>
                  <a:lnTo>
                    <a:pt x="142" y="81"/>
                  </a:lnTo>
                  <a:lnTo>
                    <a:pt x="132" y="64"/>
                  </a:lnTo>
                  <a:lnTo>
                    <a:pt x="104" y="15"/>
                  </a:lnTo>
                  <a:lnTo>
                    <a:pt x="94" y="0"/>
                  </a:lnTo>
                  <a:lnTo>
                    <a:pt x="0" y="7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3" name="Freeform 22"/>
            <p:cNvSpPr/>
            <p:nvPr/>
          </p:nvSpPr>
          <p:spPr bwMode="auto">
            <a:xfrm>
              <a:off x="6485760" y="1551108"/>
              <a:ext cx="151159" cy="170508"/>
            </a:xfrm>
            <a:custGeom>
              <a:avLst/>
              <a:gdLst>
                <a:gd name="T0" fmla="*/ 0 w 125"/>
                <a:gd name="T1" fmla="*/ 111 h 141"/>
                <a:gd name="T2" fmla="*/ 0 w 125"/>
                <a:gd name="T3" fmla="*/ 111 h 141"/>
                <a:gd name="T4" fmla="*/ 49 w 125"/>
                <a:gd name="T5" fmla="*/ 141 h 141"/>
                <a:gd name="T6" fmla="*/ 49 w 125"/>
                <a:gd name="T7" fmla="*/ 141 h 141"/>
                <a:gd name="T8" fmla="*/ 125 w 125"/>
                <a:gd name="T9" fmla="*/ 45 h 141"/>
                <a:gd name="T10" fmla="*/ 108 w 125"/>
                <a:gd name="T11" fmla="*/ 38 h 141"/>
                <a:gd name="T12" fmla="*/ 59 w 125"/>
                <a:gd name="T13" fmla="*/ 7 h 141"/>
                <a:gd name="T14" fmla="*/ 45 w 125"/>
                <a:gd name="T15" fmla="*/ 0 h 141"/>
                <a:gd name="T16" fmla="*/ 0 w 125"/>
                <a:gd name="T17"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0" y="111"/>
                  </a:moveTo>
                  <a:lnTo>
                    <a:pt x="0" y="111"/>
                  </a:lnTo>
                  <a:lnTo>
                    <a:pt x="49" y="141"/>
                  </a:lnTo>
                  <a:lnTo>
                    <a:pt x="49" y="141"/>
                  </a:lnTo>
                  <a:lnTo>
                    <a:pt x="125" y="45"/>
                  </a:lnTo>
                  <a:lnTo>
                    <a:pt x="108" y="38"/>
                  </a:lnTo>
                  <a:lnTo>
                    <a:pt x="59" y="7"/>
                  </a:lnTo>
                  <a:lnTo>
                    <a:pt x="45" y="0"/>
                  </a:lnTo>
                  <a:lnTo>
                    <a:pt x="0" y="11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4" name="Freeform 23"/>
            <p:cNvSpPr/>
            <p:nvPr/>
          </p:nvSpPr>
          <p:spPr bwMode="auto">
            <a:xfrm>
              <a:off x="6745754" y="1636967"/>
              <a:ext cx="113672" cy="142695"/>
            </a:xfrm>
            <a:custGeom>
              <a:avLst/>
              <a:gdLst>
                <a:gd name="T0" fmla="*/ 16 w 94"/>
                <a:gd name="T1" fmla="*/ 118 h 118"/>
                <a:gd name="T2" fmla="*/ 19 w 94"/>
                <a:gd name="T3" fmla="*/ 118 h 118"/>
                <a:gd name="T4" fmla="*/ 75 w 94"/>
                <a:gd name="T5" fmla="*/ 118 h 118"/>
                <a:gd name="T6" fmla="*/ 75 w 94"/>
                <a:gd name="T7" fmla="*/ 118 h 118"/>
                <a:gd name="T8" fmla="*/ 94 w 94"/>
                <a:gd name="T9" fmla="*/ 0 h 118"/>
                <a:gd name="T10" fmla="*/ 75 w 94"/>
                <a:gd name="T11" fmla="*/ 0 h 118"/>
                <a:gd name="T12" fmla="*/ 19 w 94"/>
                <a:gd name="T13" fmla="*/ 0 h 118"/>
                <a:gd name="T14" fmla="*/ 0 w 94"/>
                <a:gd name="T15" fmla="*/ 0 h 118"/>
                <a:gd name="T16" fmla="*/ 16 w 94"/>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16" y="118"/>
                  </a:moveTo>
                  <a:lnTo>
                    <a:pt x="19" y="118"/>
                  </a:lnTo>
                  <a:lnTo>
                    <a:pt x="75" y="118"/>
                  </a:lnTo>
                  <a:lnTo>
                    <a:pt x="75" y="118"/>
                  </a:lnTo>
                  <a:lnTo>
                    <a:pt x="94" y="0"/>
                  </a:lnTo>
                  <a:lnTo>
                    <a:pt x="75" y="0"/>
                  </a:lnTo>
                  <a:lnTo>
                    <a:pt x="19" y="0"/>
                  </a:lnTo>
                  <a:lnTo>
                    <a:pt x="0" y="0"/>
                  </a:lnTo>
                  <a:lnTo>
                    <a:pt x="16" y="118"/>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5" name="Freeform 24"/>
            <p:cNvSpPr/>
            <p:nvPr/>
          </p:nvSpPr>
          <p:spPr bwMode="auto">
            <a:xfrm>
              <a:off x="6968261" y="1551108"/>
              <a:ext cx="151159" cy="170508"/>
            </a:xfrm>
            <a:custGeom>
              <a:avLst/>
              <a:gdLst>
                <a:gd name="T0" fmla="*/ 73 w 125"/>
                <a:gd name="T1" fmla="*/ 141 h 141"/>
                <a:gd name="T2" fmla="*/ 75 w 125"/>
                <a:gd name="T3" fmla="*/ 141 h 141"/>
                <a:gd name="T4" fmla="*/ 125 w 125"/>
                <a:gd name="T5" fmla="*/ 111 h 141"/>
                <a:gd name="T6" fmla="*/ 125 w 125"/>
                <a:gd name="T7" fmla="*/ 111 h 141"/>
                <a:gd name="T8" fmla="*/ 80 w 125"/>
                <a:gd name="T9" fmla="*/ 0 h 141"/>
                <a:gd name="T10" fmla="*/ 66 w 125"/>
                <a:gd name="T11" fmla="*/ 7 h 141"/>
                <a:gd name="T12" fmla="*/ 14 w 125"/>
                <a:gd name="T13" fmla="*/ 38 h 141"/>
                <a:gd name="T14" fmla="*/ 0 w 125"/>
                <a:gd name="T15" fmla="*/ 45 h 141"/>
                <a:gd name="T16" fmla="*/ 73 w 125"/>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73" y="141"/>
                  </a:moveTo>
                  <a:lnTo>
                    <a:pt x="75" y="141"/>
                  </a:lnTo>
                  <a:lnTo>
                    <a:pt x="125" y="111"/>
                  </a:lnTo>
                  <a:lnTo>
                    <a:pt x="125" y="111"/>
                  </a:lnTo>
                  <a:lnTo>
                    <a:pt x="80" y="0"/>
                  </a:lnTo>
                  <a:lnTo>
                    <a:pt x="66" y="7"/>
                  </a:lnTo>
                  <a:lnTo>
                    <a:pt x="14" y="38"/>
                  </a:lnTo>
                  <a:lnTo>
                    <a:pt x="0" y="45"/>
                  </a:lnTo>
                  <a:lnTo>
                    <a:pt x="73" y="14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6" name="Freeform 25"/>
            <p:cNvSpPr/>
            <p:nvPr/>
          </p:nvSpPr>
          <p:spPr bwMode="auto">
            <a:xfrm>
              <a:off x="7144816" y="1373345"/>
              <a:ext cx="171717" cy="152369"/>
            </a:xfrm>
            <a:custGeom>
              <a:avLst/>
              <a:gdLst>
                <a:gd name="T0" fmla="*/ 114 w 142"/>
                <a:gd name="T1" fmla="*/ 126 h 126"/>
                <a:gd name="T2" fmla="*/ 114 w 142"/>
                <a:gd name="T3" fmla="*/ 126 h 126"/>
                <a:gd name="T4" fmla="*/ 142 w 142"/>
                <a:gd name="T5" fmla="*/ 74 h 126"/>
                <a:gd name="T6" fmla="*/ 142 w 142"/>
                <a:gd name="T7" fmla="*/ 74 h 126"/>
                <a:gd name="T8" fmla="*/ 47 w 142"/>
                <a:gd name="T9" fmla="*/ 0 h 126"/>
                <a:gd name="T10" fmla="*/ 38 w 142"/>
                <a:gd name="T11" fmla="*/ 15 h 126"/>
                <a:gd name="T12" fmla="*/ 10 w 142"/>
                <a:gd name="T13" fmla="*/ 64 h 126"/>
                <a:gd name="T14" fmla="*/ 0 w 142"/>
                <a:gd name="T15" fmla="*/ 81 h 126"/>
                <a:gd name="T16" fmla="*/ 114 w 142"/>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114" y="126"/>
                  </a:moveTo>
                  <a:lnTo>
                    <a:pt x="114" y="126"/>
                  </a:lnTo>
                  <a:lnTo>
                    <a:pt x="142" y="74"/>
                  </a:lnTo>
                  <a:lnTo>
                    <a:pt x="142" y="74"/>
                  </a:lnTo>
                  <a:lnTo>
                    <a:pt x="47" y="0"/>
                  </a:lnTo>
                  <a:lnTo>
                    <a:pt x="38" y="15"/>
                  </a:lnTo>
                  <a:lnTo>
                    <a:pt x="10" y="64"/>
                  </a:lnTo>
                  <a:lnTo>
                    <a:pt x="0" y="81"/>
                  </a:lnTo>
                  <a:lnTo>
                    <a:pt x="114" y="1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7" name="Freeform 26"/>
            <p:cNvSpPr/>
            <p:nvPr/>
          </p:nvSpPr>
          <p:spPr bwMode="auto">
            <a:xfrm>
              <a:off x="7230674" y="1150838"/>
              <a:ext cx="145113" cy="111253"/>
            </a:xfrm>
            <a:custGeom>
              <a:avLst/>
              <a:gdLst>
                <a:gd name="T0" fmla="*/ 120 w 120"/>
                <a:gd name="T1" fmla="*/ 76 h 92"/>
                <a:gd name="T2" fmla="*/ 120 w 120"/>
                <a:gd name="T3" fmla="*/ 76 h 92"/>
                <a:gd name="T4" fmla="*/ 120 w 120"/>
                <a:gd name="T5" fmla="*/ 17 h 92"/>
                <a:gd name="T6" fmla="*/ 120 w 120"/>
                <a:gd name="T7" fmla="*/ 17 h 92"/>
                <a:gd name="T8" fmla="*/ 0 w 120"/>
                <a:gd name="T9" fmla="*/ 0 h 92"/>
                <a:gd name="T10" fmla="*/ 0 w 120"/>
                <a:gd name="T11" fmla="*/ 17 h 92"/>
                <a:gd name="T12" fmla="*/ 0 w 120"/>
                <a:gd name="T13" fmla="*/ 76 h 92"/>
                <a:gd name="T14" fmla="*/ 0 w 120"/>
                <a:gd name="T15" fmla="*/ 92 h 92"/>
                <a:gd name="T16" fmla="*/ 120 w 120"/>
                <a:gd name="T1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2">
                  <a:moveTo>
                    <a:pt x="120" y="76"/>
                  </a:moveTo>
                  <a:lnTo>
                    <a:pt x="120" y="76"/>
                  </a:lnTo>
                  <a:lnTo>
                    <a:pt x="120" y="17"/>
                  </a:lnTo>
                  <a:lnTo>
                    <a:pt x="120" y="17"/>
                  </a:lnTo>
                  <a:lnTo>
                    <a:pt x="0" y="0"/>
                  </a:lnTo>
                  <a:lnTo>
                    <a:pt x="0" y="17"/>
                  </a:lnTo>
                  <a:lnTo>
                    <a:pt x="0" y="76"/>
                  </a:lnTo>
                  <a:lnTo>
                    <a:pt x="0" y="92"/>
                  </a:lnTo>
                  <a:lnTo>
                    <a:pt x="120" y="7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8" name="Freeform 27"/>
            <p:cNvSpPr/>
            <p:nvPr/>
          </p:nvSpPr>
          <p:spPr bwMode="auto">
            <a:xfrm>
              <a:off x="7144816" y="888425"/>
              <a:ext cx="171717" cy="151160"/>
            </a:xfrm>
            <a:custGeom>
              <a:avLst/>
              <a:gdLst>
                <a:gd name="T0" fmla="*/ 142 w 142"/>
                <a:gd name="T1" fmla="*/ 52 h 125"/>
                <a:gd name="T2" fmla="*/ 142 w 142"/>
                <a:gd name="T3" fmla="*/ 52 h 125"/>
                <a:gd name="T4" fmla="*/ 114 w 142"/>
                <a:gd name="T5" fmla="*/ 0 h 125"/>
                <a:gd name="T6" fmla="*/ 114 w 142"/>
                <a:gd name="T7" fmla="*/ 0 h 125"/>
                <a:gd name="T8" fmla="*/ 0 w 142"/>
                <a:gd name="T9" fmla="*/ 45 h 125"/>
                <a:gd name="T10" fmla="*/ 10 w 142"/>
                <a:gd name="T11" fmla="*/ 61 h 125"/>
                <a:gd name="T12" fmla="*/ 38 w 142"/>
                <a:gd name="T13" fmla="*/ 111 h 125"/>
                <a:gd name="T14" fmla="*/ 47 w 142"/>
                <a:gd name="T15" fmla="*/ 125 h 125"/>
                <a:gd name="T16" fmla="*/ 142 w 142"/>
                <a:gd name="T17"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142" y="52"/>
                  </a:moveTo>
                  <a:lnTo>
                    <a:pt x="142" y="52"/>
                  </a:lnTo>
                  <a:lnTo>
                    <a:pt x="114" y="0"/>
                  </a:lnTo>
                  <a:lnTo>
                    <a:pt x="114" y="0"/>
                  </a:lnTo>
                  <a:lnTo>
                    <a:pt x="0" y="45"/>
                  </a:lnTo>
                  <a:lnTo>
                    <a:pt x="10" y="61"/>
                  </a:lnTo>
                  <a:lnTo>
                    <a:pt x="38" y="111"/>
                  </a:lnTo>
                  <a:lnTo>
                    <a:pt x="47" y="125"/>
                  </a:lnTo>
                  <a:lnTo>
                    <a:pt x="142" y="5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9" name="Freeform 28"/>
            <p:cNvSpPr/>
            <p:nvPr/>
          </p:nvSpPr>
          <p:spPr bwMode="auto">
            <a:xfrm>
              <a:off x="6968261" y="691313"/>
              <a:ext cx="151159" cy="171717"/>
            </a:xfrm>
            <a:custGeom>
              <a:avLst/>
              <a:gdLst>
                <a:gd name="T0" fmla="*/ 125 w 125"/>
                <a:gd name="T1" fmla="*/ 31 h 142"/>
                <a:gd name="T2" fmla="*/ 125 w 125"/>
                <a:gd name="T3" fmla="*/ 31 h 142"/>
                <a:gd name="T4" fmla="*/ 75 w 125"/>
                <a:gd name="T5" fmla="*/ 0 h 142"/>
                <a:gd name="T6" fmla="*/ 73 w 125"/>
                <a:gd name="T7" fmla="*/ 0 h 142"/>
                <a:gd name="T8" fmla="*/ 0 w 125"/>
                <a:gd name="T9" fmla="*/ 97 h 142"/>
                <a:gd name="T10" fmla="*/ 14 w 125"/>
                <a:gd name="T11" fmla="*/ 104 h 142"/>
                <a:gd name="T12" fmla="*/ 66 w 125"/>
                <a:gd name="T13" fmla="*/ 135 h 142"/>
                <a:gd name="T14" fmla="*/ 80 w 125"/>
                <a:gd name="T15" fmla="*/ 142 h 142"/>
                <a:gd name="T16" fmla="*/ 125 w 125"/>
                <a:gd name="T17" fmla="*/ 3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125" y="31"/>
                  </a:moveTo>
                  <a:lnTo>
                    <a:pt x="125" y="31"/>
                  </a:lnTo>
                  <a:lnTo>
                    <a:pt x="75" y="0"/>
                  </a:lnTo>
                  <a:lnTo>
                    <a:pt x="73" y="0"/>
                  </a:lnTo>
                  <a:lnTo>
                    <a:pt x="0" y="97"/>
                  </a:lnTo>
                  <a:lnTo>
                    <a:pt x="14" y="104"/>
                  </a:lnTo>
                  <a:lnTo>
                    <a:pt x="66" y="135"/>
                  </a:lnTo>
                  <a:lnTo>
                    <a:pt x="80" y="142"/>
                  </a:lnTo>
                  <a:lnTo>
                    <a:pt x="125" y="3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12" name="标题层"/>
          <p:cNvSpPr txBox="1"/>
          <p:nvPr/>
        </p:nvSpPr>
        <p:spPr>
          <a:xfrm>
            <a:off x="6573838" y="979488"/>
            <a:ext cx="1327150" cy="1323975"/>
          </a:xfrm>
          <a:prstGeom prst="rect">
            <a:avLst/>
          </a:prstGeom>
          <a:noFill/>
          <a:ln w="9525">
            <a:noFill/>
          </a:ln>
        </p:spPr>
        <p:txBody>
          <a:bodyPr>
            <a:spAutoFit/>
          </a:bodyPr>
          <a:p>
            <a:pPr algn="ctr"/>
            <a:r>
              <a:rPr lang="en-US" altLang="zh-CN" sz="8000" dirty="0">
                <a:solidFill>
                  <a:srgbClr val="FFFFFF"/>
                </a:solidFill>
                <a:latin typeface="Impact" panose="020B0806030902050204" pitchFamily="34" charset="0"/>
                <a:ea typeface="微软雅黑" panose="020B0503020204020204" pitchFamily="34" charset="-122"/>
              </a:rPr>
              <a:t>02</a:t>
            </a:r>
            <a:endParaRPr lang="zh-CN" altLang="en-US" sz="8000" dirty="0">
              <a:solidFill>
                <a:srgbClr val="FFFFFF"/>
              </a:solidFill>
              <a:latin typeface="Impact" panose="020B0806030902050204" pitchFamily="34" charset="0"/>
              <a:ea typeface="微软雅黑" panose="020B0503020204020204" pitchFamily="34" charset="-122"/>
            </a:endParaRPr>
          </a:p>
        </p:txBody>
      </p:sp>
      <p:sp>
        <p:nvSpPr>
          <p:cNvPr id="2" name="文本框 1"/>
          <p:cNvSpPr txBox="1"/>
          <p:nvPr/>
        </p:nvSpPr>
        <p:spPr>
          <a:xfrm>
            <a:off x="565150" y="2678113"/>
            <a:ext cx="8278813" cy="1816100"/>
          </a:xfrm>
          <a:prstGeom prst="rect">
            <a:avLst/>
          </a:prstGeom>
          <a:noFill/>
          <a:ln w="9525">
            <a:noFill/>
          </a:ln>
        </p:spPr>
        <p:txBody>
          <a:bodyPr>
            <a:spAutoFit/>
          </a:bodyPr>
          <a:p>
            <a:r>
              <a:rPr lang="zh-CN" altLang="en-US" sz="2800" b="1" dirty="0">
                <a:latin typeface="Calibri" panose="020F0502020204030204" pitchFamily="34" charset="0"/>
              </a:rPr>
              <a:t>2.1UML的构造块 </a:t>
            </a:r>
            <a:endParaRPr lang="zh-CN" altLang="en-US" sz="2800" b="1" dirty="0">
              <a:latin typeface="Calibri" panose="020F0502020204030204" pitchFamily="34" charset="0"/>
            </a:endParaRPr>
          </a:p>
          <a:p>
            <a:r>
              <a:rPr lang="zh-CN" altLang="en-US" sz="2800" b="1" dirty="0">
                <a:latin typeface="Calibri" panose="020F0502020204030204" pitchFamily="34" charset="0"/>
              </a:rPr>
              <a:t>2.</a:t>
            </a:r>
            <a:r>
              <a:rPr lang="en-US" altLang="zh-CN" sz="2800" b="1" dirty="0">
                <a:latin typeface="Calibri" panose="020F0502020204030204" pitchFamily="34" charset="0"/>
              </a:rPr>
              <a:t>1.1</a:t>
            </a:r>
            <a:r>
              <a:rPr lang="zh-CN" altLang="en-US" sz="2800" b="1" dirty="0">
                <a:latin typeface="Calibri" panose="020F0502020204030204" pitchFamily="34" charset="0"/>
              </a:rPr>
              <a:t>UML中的事物</a:t>
            </a:r>
            <a:endParaRPr lang="en-US" altLang="zh-CN" sz="2800" b="1" dirty="0">
              <a:latin typeface="Calibri" panose="020F0502020204030204" pitchFamily="34" charset="0"/>
            </a:endParaRPr>
          </a:p>
          <a:p>
            <a:r>
              <a:rPr lang="zh-CN" altLang="en-US" sz="2800" b="1" dirty="0">
                <a:latin typeface="Calibri" panose="020F0502020204030204" pitchFamily="34" charset="0"/>
              </a:rPr>
              <a:t>2.</a:t>
            </a:r>
            <a:r>
              <a:rPr lang="en-US" altLang="zh-CN" sz="2800" b="1" dirty="0">
                <a:latin typeface="Calibri" panose="020F0502020204030204" pitchFamily="34" charset="0"/>
              </a:rPr>
              <a:t>1.2</a:t>
            </a:r>
            <a:r>
              <a:rPr lang="zh-CN" altLang="en-US" sz="2800" b="1" dirty="0">
                <a:latin typeface="Calibri" panose="020F0502020204030204" pitchFamily="34" charset="0"/>
              </a:rPr>
              <a:t>UML中的关</a:t>
            </a:r>
            <a:endParaRPr lang="en-US" altLang="zh-CN" sz="2800" b="1" dirty="0">
              <a:latin typeface="Calibri" panose="020F0502020204030204" pitchFamily="34" charset="0"/>
            </a:endParaRPr>
          </a:p>
          <a:p>
            <a:r>
              <a:rPr lang="en-US" altLang="zh-CN" sz="2800" b="1" dirty="0">
                <a:latin typeface="Calibri" panose="020F0502020204030204" pitchFamily="34" charset="0"/>
              </a:rPr>
              <a:t>2.1.3</a:t>
            </a:r>
            <a:r>
              <a:rPr lang="zh-CN" altLang="en-US" sz="2800" b="1" dirty="0">
                <a:latin typeface="Calibri" panose="020F0502020204030204" pitchFamily="34" charset="0"/>
              </a:rPr>
              <a:t>UML中的图</a:t>
            </a:r>
            <a:endParaRPr lang="zh-CN" altLang="en-US" sz="2800" b="1" dirty="0">
              <a:latin typeface="Calibri" panose="020F0502020204030204" pitchFamily="34" charset="0"/>
            </a:endParaRPr>
          </a:p>
        </p:txBody>
      </p:sp>
      <p:pic>
        <p:nvPicPr>
          <p:cNvPr id="15370" name="图片 41"/>
          <p:cNvPicPr>
            <a:picLocks noChangeAspect="1"/>
          </p:cNvPicPr>
          <p:nvPr/>
        </p:nvPicPr>
        <p:blipFill>
          <a:blip r:embed="rId1"/>
          <a:stretch>
            <a:fillRect/>
          </a:stretch>
        </p:blipFill>
        <p:spPr>
          <a:xfrm>
            <a:off x="7924800" y="76200"/>
            <a:ext cx="1109663"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10000" fill="hold"/>
                                        <p:tgtEl>
                                          <p:spTgt spid="111"/>
                                        </p:tgtEl>
                                        <p:attrNameLst>
                                          <p:attrName>r</p:attrName>
                                        </p:attrNameLst>
                                      </p:cBhvr>
                                    </p:animRot>
                                  </p:childTnLst>
                                </p:cTn>
                              </p:par>
                              <p:par>
                                <p:cTn id="7" presetID="2" presetClass="entr" presetSubtype="8" fill="hold" nodeType="withEffect">
                                  <p:stCondLst>
                                    <p:cond delay="500"/>
                                  </p:stCondLst>
                                  <p:childTnLst>
                                    <p:set>
                                      <p:cBhvr>
                                        <p:cTn id="8" dur="1" fill="hold">
                                          <p:stCondLst>
                                            <p:cond delay="0"/>
                                          </p:stCondLst>
                                        </p:cTn>
                                        <p:tgtEl>
                                          <p:spTgt spid="96"/>
                                        </p:tgtEl>
                                        <p:attrNameLst>
                                          <p:attrName>style.visibility</p:attrName>
                                        </p:attrNameLst>
                                      </p:cBhvr>
                                      <p:to>
                                        <p:strVal val="visible"/>
                                      </p:to>
                                    </p:set>
                                    <p:anim calcmode="lin" valueType="num">
                                      <p:cBhvr>
                                        <p:cTn id="9" dur="1400" fill="hold"/>
                                        <p:tgtEl>
                                          <p:spTgt spid="96"/>
                                        </p:tgtEl>
                                        <p:attrNameLst>
                                          <p:attrName>ppt_x</p:attrName>
                                        </p:attrNameLst>
                                      </p:cBhvr>
                                      <p:tavLst>
                                        <p:tav tm="0">
                                          <p:val>
                                            <p:strVal val="0-#ppt_w/2"/>
                                          </p:val>
                                        </p:tav>
                                        <p:tav tm="100000">
                                          <p:val>
                                            <p:strVal val="#ppt_x"/>
                                          </p:val>
                                        </p:tav>
                                      </p:tavLst>
                                    </p:anim>
                                    <p:anim calcmode="lin" valueType="num">
                                      <p:cBhvr>
                                        <p:cTn id="10" dur="1400" fill="hold"/>
                                        <p:tgtEl>
                                          <p:spTgt spid="96"/>
                                        </p:tgtEl>
                                        <p:attrNameLst>
                                          <p:attrName>ppt_y</p:attrName>
                                        </p:attrNameLst>
                                      </p:cBhvr>
                                      <p:tavLst>
                                        <p:tav tm="0">
                                          <p:val>
                                            <p:strVal val="#ppt_y"/>
                                          </p:val>
                                        </p:tav>
                                        <p:tav tm="100000">
                                          <p:val>
                                            <p:strVal val="#ppt_y"/>
                                          </p:val>
                                        </p:tav>
                                      </p:tavLst>
                                    </p:anim>
                                  </p:childTnLst>
                                </p:cTn>
                              </p:par>
                              <p:par>
                                <p:cTn id="11" presetID="8" presetClass="emph" presetSubtype="0" fill="hold" nodeType="withEffect">
                                  <p:stCondLst>
                                    <p:cond delay="500"/>
                                  </p:stCondLst>
                                  <p:childTnLst>
                                    <p:animRot by="21600000">
                                      <p:cBhvr>
                                        <p:cTn id="12" dur="1400" fill="hold"/>
                                        <p:tgtEl>
                                          <p:spTgt spid="96"/>
                                        </p:tgtEl>
                                        <p:attrNameLst>
                                          <p:attrName>r</p:attrName>
                                        </p:attrNameLst>
                                      </p:cBhvr>
                                    </p:animRot>
                                  </p:childTnLst>
                                </p:cTn>
                              </p:par>
                              <p:par>
                                <p:cTn id="13" presetID="2" presetClass="entr" presetSubtype="8" fill="hold" nodeType="withEffect">
                                  <p:stCondLst>
                                    <p:cond delay="500"/>
                                  </p:stCondLst>
                                  <p:childTnLst>
                                    <p:set>
                                      <p:cBhvr>
                                        <p:cTn id="14" dur="1" fill="hold">
                                          <p:stCondLst>
                                            <p:cond delay="0"/>
                                          </p:stCondLst>
                                        </p:cTn>
                                        <p:tgtEl>
                                          <p:spTgt spid="77"/>
                                        </p:tgtEl>
                                        <p:attrNameLst>
                                          <p:attrName>style.visibility</p:attrName>
                                        </p:attrNameLst>
                                      </p:cBhvr>
                                      <p:to>
                                        <p:strVal val="visible"/>
                                      </p:to>
                                    </p:set>
                                    <p:anim calcmode="lin" valueType="num">
                                      <p:cBhvr>
                                        <p:cTn id="15" dur="1400" fill="hold"/>
                                        <p:tgtEl>
                                          <p:spTgt spid="77"/>
                                        </p:tgtEl>
                                        <p:attrNameLst>
                                          <p:attrName>ppt_x</p:attrName>
                                        </p:attrNameLst>
                                      </p:cBhvr>
                                      <p:tavLst>
                                        <p:tav tm="0">
                                          <p:val>
                                            <p:strVal val="0-#ppt_w/2"/>
                                          </p:val>
                                        </p:tav>
                                        <p:tav tm="100000">
                                          <p:val>
                                            <p:strVal val="#ppt_x"/>
                                          </p:val>
                                        </p:tav>
                                      </p:tavLst>
                                    </p:anim>
                                    <p:anim calcmode="lin" valueType="num">
                                      <p:cBhvr>
                                        <p:cTn id="16" dur="1400" fill="hold"/>
                                        <p:tgtEl>
                                          <p:spTgt spid="77"/>
                                        </p:tgtEl>
                                        <p:attrNameLst>
                                          <p:attrName>ppt_y</p:attrName>
                                        </p:attrNameLst>
                                      </p:cBhvr>
                                      <p:tavLst>
                                        <p:tav tm="0">
                                          <p:val>
                                            <p:strVal val="#ppt_y"/>
                                          </p:val>
                                        </p:tav>
                                        <p:tav tm="100000">
                                          <p:val>
                                            <p:strVal val="#ppt_y"/>
                                          </p:val>
                                        </p:tav>
                                      </p:tavLst>
                                    </p:anim>
                                  </p:childTnLst>
                                </p:cTn>
                              </p:par>
                              <p:par>
                                <p:cTn id="17" presetID="2" presetClass="entr" presetSubtype="8" decel="52500" fill="hold" grpId="0" nodeType="withEffect">
                                  <p:stCondLst>
                                    <p:cond delay="1700"/>
                                  </p:stCondLst>
                                  <p:childTnLst>
                                    <p:set>
                                      <p:cBhvr>
                                        <p:cTn id="18" dur="1" fill="hold">
                                          <p:stCondLst>
                                            <p:cond delay="0"/>
                                          </p:stCondLst>
                                        </p:cTn>
                                        <p:tgtEl>
                                          <p:spTgt spid="112"/>
                                        </p:tgtEl>
                                        <p:attrNameLst>
                                          <p:attrName>style.visibility</p:attrName>
                                        </p:attrNameLst>
                                      </p:cBhvr>
                                      <p:to>
                                        <p:strVal val="visible"/>
                                      </p:to>
                                    </p:set>
                                    <p:anim calcmode="lin" valueType="num">
                                      <p:cBhvr>
                                        <p:cTn id="19" dur="400" fill="hold"/>
                                        <p:tgtEl>
                                          <p:spTgt spid="112"/>
                                        </p:tgtEl>
                                        <p:attrNameLst>
                                          <p:attrName>ppt_x</p:attrName>
                                        </p:attrNameLst>
                                      </p:cBhvr>
                                      <p:tavLst>
                                        <p:tav tm="0">
                                          <p:val>
                                            <p:strVal val="0-#ppt_w/2"/>
                                          </p:val>
                                        </p:tav>
                                        <p:tav tm="100000">
                                          <p:val>
                                            <p:strVal val="#ppt_x"/>
                                          </p:val>
                                        </p:tav>
                                      </p:tavLst>
                                    </p:anim>
                                    <p:anim calcmode="lin" valueType="num">
                                      <p:cBhvr>
                                        <p:cTn id="20" dur="400" fill="hold"/>
                                        <p:tgtEl>
                                          <p:spTgt spid="112"/>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1900"/>
                                  </p:stCondLst>
                                  <p:childTnLst>
                                    <p:set>
                                      <p:cBhvr>
                                        <p:cTn id="22" dur="1" fill="hold">
                                          <p:stCondLst>
                                            <p:cond delay="0"/>
                                          </p:stCondLst>
                                        </p:cTn>
                                        <p:tgtEl>
                                          <p:spTgt spid="75"/>
                                        </p:tgtEl>
                                        <p:attrNameLst>
                                          <p:attrName>style.visibility</p:attrName>
                                        </p:attrNameLst>
                                      </p:cBhvr>
                                      <p:to>
                                        <p:strVal val="visible"/>
                                      </p:to>
                                    </p:set>
                                    <p:anim calcmode="lin" valueType="num">
                                      <p:cBhvr>
                                        <p:cTn id="23" dur="600" fill="hold"/>
                                        <p:tgtEl>
                                          <p:spTgt spid="75"/>
                                        </p:tgtEl>
                                        <p:attrNameLst>
                                          <p:attrName>ppt_w</p:attrName>
                                        </p:attrNameLst>
                                      </p:cBhvr>
                                      <p:tavLst>
                                        <p:tav tm="0">
                                          <p:val>
                                            <p:fltVal val="0.000000"/>
                                          </p:val>
                                        </p:tav>
                                        <p:tav tm="100000">
                                          <p:val>
                                            <p:strVal val="#ppt_w"/>
                                          </p:val>
                                        </p:tav>
                                      </p:tavLst>
                                    </p:anim>
                                    <p:anim calcmode="lin" valueType="num">
                                      <p:cBhvr>
                                        <p:cTn id="24" dur="600" fill="hold"/>
                                        <p:tgtEl>
                                          <p:spTgt spid="75"/>
                                        </p:tgtEl>
                                        <p:attrNameLst>
                                          <p:attrName>ppt_h</p:attrName>
                                        </p:attrNameLst>
                                      </p:cBhvr>
                                      <p:tavLst>
                                        <p:tav tm="0">
                                          <p:val>
                                            <p:fltVal val="0.000000"/>
                                          </p:val>
                                        </p:tav>
                                        <p:tav tm="100000">
                                          <p:val>
                                            <p:strVal val="#ppt_h"/>
                                          </p:val>
                                        </p:tav>
                                      </p:tavLst>
                                    </p:anim>
                                    <p:animEffect transition="in" filter="fade">
                                      <p:cBhvr>
                                        <p:cTn id="25" dur="600"/>
                                        <p:tgtEl>
                                          <p:spTgt spid="75"/>
                                        </p:tgtEl>
                                      </p:cBhvr>
                                    </p:animEffect>
                                  </p:childTnLst>
                                </p:cTn>
                              </p:par>
                              <p:par>
                                <p:cTn id="26" presetID="53" presetClass="entr" presetSubtype="16" fill="hold" grpId="0" nodeType="withEffect">
                                  <p:stCondLst>
                                    <p:cond delay="22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700" fill="hold"/>
                                        <p:tgtEl>
                                          <p:spTgt spid="76"/>
                                        </p:tgtEl>
                                        <p:attrNameLst>
                                          <p:attrName>ppt_w</p:attrName>
                                        </p:attrNameLst>
                                      </p:cBhvr>
                                      <p:tavLst>
                                        <p:tav tm="0">
                                          <p:val>
                                            <p:fltVal val="0.000000"/>
                                          </p:val>
                                        </p:tav>
                                        <p:tav tm="100000">
                                          <p:val>
                                            <p:strVal val="#ppt_w"/>
                                          </p:val>
                                        </p:tav>
                                      </p:tavLst>
                                    </p:anim>
                                    <p:anim calcmode="lin" valueType="num">
                                      <p:cBhvr>
                                        <p:cTn id="29" dur="700" fill="hold"/>
                                        <p:tgtEl>
                                          <p:spTgt spid="76"/>
                                        </p:tgtEl>
                                        <p:attrNameLst>
                                          <p:attrName>ppt_h</p:attrName>
                                        </p:attrNameLst>
                                      </p:cBhvr>
                                      <p:tavLst>
                                        <p:tav tm="0">
                                          <p:val>
                                            <p:fltVal val="0.000000"/>
                                          </p:val>
                                        </p:tav>
                                        <p:tav tm="100000">
                                          <p:val>
                                            <p:strVal val="#ppt_h"/>
                                          </p:val>
                                        </p:tav>
                                      </p:tavLst>
                                    </p:anim>
                                    <p:animEffect transition="in" filter="fade">
                                      <p:cBhvr>
                                        <p:cTn id="30" dur="700"/>
                                        <p:tgtEl>
                                          <p:spTgt spid="7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left)">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charRg st="0" end="12"/>
                                            </p:txEl>
                                          </p:spTgt>
                                        </p:tgtEl>
                                        <p:attrNameLst>
                                          <p:attrName>style.visibility</p:attrName>
                                        </p:attrNameLst>
                                      </p:cBhvr>
                                      <p:to>
                                        <p:strVal val="visible"/>
                                      </p:to>
                                    </p:set>
                                    <p:animEffect transition="in" filter="blinds(horizontal)">
                                      <p:cBhvr>
                                        <p:cTn id="38" dur="500"/>
                                        <p:tgtEl>
                                          <p:spTgt spid="2">
                                            <p:txEl>
                                              <p:charRg st="0"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xEl>
                                              <p:charRg st="12" end="25"/>
                                            </p:txEl>
                                          </p:spTgt>
                                        </p:tgtEl>
                                        <p:attrNameLst>
                                          <p:attrName>style.visibility</p:attrName>
                                        </p:attrNameLst>
                                      </p:cBhvr>
                                      <p:to>
                                        <p:strVal val="visible"/>
                                      </p:to>
                                    </p:set>
                                    <p:animEffect transition="in" filter="blinds(horizontal)">
                                      <p:cBhvr>
                                        <p:cTn id="43" dur="500"/>
                                        <p:tgtEl>
                                          <p:spTgt spid="2">
                                            <p:txEl>
                                              <p:charRg st="12" end="2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
                                            <p:txEl>
                                              <p:charRg st="25" end="37"/>
                                            </p:txEl>
                                          </p:spTgt>
                                        </p:tgtEl>
                                        <p:attrNameLst>
                                          <p:attrName>style.visibility</p:attrName>
                                        </p:attrNameLst>
                                      </p:cBhvr>
                                      <p:to>
                                        <p:strVal val="visible"/>
                                      </p:to>
                                    </p:set>
                                    <p:animEffect transition="in" filter="blinds(horizontal)">
                                      <p:cBhvr>
                                        <p:cTn id="48" dur="500"/>
                                        <p:tgtEl>
                                          <p:spTgt spid="2">
                                            <p:txEl>
                                              <p:charRg st="25" end="3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
                                            <p:txEl>
                                              <p:charRg st="37" end="49"/>
                                            </p:txEl>
                                          </p:spTgt>
                                        </p:tgtEl>
                                        <p:attrNameLst>
                                          <p:attrName>style.visibility</p:attrName>
                                        </p:attrNameLst>
                                      </p:cBhvr>
                                      <p:to>
                                        <p:strVal val="visible"/>
                                      </p:to>
                                    </p:set>
                                    <p:animEffect transition="in" filter="blinds(horizontal)">
                                      <p:cBhvr>
                                        <p:cTn id="53" dur="500"/>
                                        <p:tgtEl>
                                          <p:spTgt spid="2">
                                            <p:txEl>
                                              <p:charRg st="37"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75" grpId="0" bldLvl="0" animBg="1"/>
      <p:bldP spid="76" grpId="0"/>
      <p:bldP spid="1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中的构造块</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6" name="组合 25"/>
          <p:cNvGrpSpPr/>
          <p:nvPr/>
        </p:nvGrpSpPr>
        <p:grpSpPr>
          <a:xfrm>
            <a:off x="3971925" y="1635125"/>
            <a:ext cx="4176713" cy="1011238"/>
            <a:chOff x="2987824" y="1328290"/>
            <a:chExt cx="4176464" cy="1011440"/>
          </a:xfrm>
        </p:grpSpPr>
        <p:grpSp>
          <p:nvGrpSpPr>
            <p:cNvPr id="16409" name="组合 26"/>
            <p:cNvGrpSpPr/>
            <p:nvPr/>
          </p:nvGrpSpPr>
          <p:grpSpPr>
            <a:xfrm>
              <a:off x="2987824" y="1328290"/>
              <a:ext cx="4176464" cy="938362"/>
              <a:chOff x="3707904" y="1549051"/>
              <a:chExt cx="4176464" cy="938362"/>
            </a:xfrm>
          </p:grpSpPr>
          <p:grpSp>
            <p:nvGrpSpPr>
              <p:cNvPr id="16411" name="组合 28"/>
              <p:cNvGrpSpPr/>
              <p:nvPr/>
            </p:nvGrpSpPr>
            <p:grpSpPr>
              <a:xfrm>
                <a:off x="3707904" y="1549051"/>
                <a:ext cx="4176464" cy="938362"/>
                <a:chOff x="2123728" y="1563638"/>
                <a:chExt cx="4176464" cy="938362"/>
              </a:xfrm>
            </p:grpSpPr>
            <p:sp>
              <p:nvSpPr>
                <p:cNvPr id="32" name="圆角矩形 31"/>
                <p:cNvSpPr/>
                <p:nvPr/>
              </p:nvSpPr>
              <p:spPr>
                <a:xfrm>
                  <a:off x="2123728" y="1741473"/>
                  <a:ext cx="4176464" cy="582729"/>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sp useBgFill="1">
              <p:nvSpPr>
                <p:cNvPr id="16414" name="Freeform 7"/>
                <p:cNvSpPr/>
                <p:nvPr/>
              </p:nvSpPr>
              <p:spPr>
                <a:xfrm>
                  <a:off x="2379301" y="1563638"/>
                  <a:ext cx="944506" cy="9384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ln w="9525">
                  <a:noFill/>
                </a:ln>
              </p:spPr>
              <p:txBody>
                <a:bodyPr/>
                <a:p>
                  <a:endParaRPr lang="zh-CN" altLang="en-US"/>
                </a:p>
              </p:txBody>
            </p:sp>
            <p:sp>
              <p:nvSpPr>
                <p:cNvPr id="34" name="Freeform 8"/>
                <p:cNvSpPr/>
                <p:nvPr/>
              </p:nvSpPr>
              <p:spPr bwMode="auto">
                <a:xfrm>
                  <a:off x="2449147" y="1630326"/>
                  <a:ext cx="804814" cy="805023"/>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chemeClr val="tx1">
                    <a:lumMod val="65000"/>
                    <a:lumOff val="35000"/>
                  </a:schemeClr>
                </a:solidFill>
                <a:ln w="12700" cap="flat" cmpd="sng" algn="ctr">
                  <a:solidFill>
                    <a:sysClr val="window" lastClr="FFFFFF"/>
                  </a:solidFill>
                  <a:prstDash val="solid"/>
                </a:ln>
                <a:effectLst/>
              </p:spPr>
              <p:txBody>
                <a:bodyPr anchor="ct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300" b="0" i="0" u="none" strike="noStrike" kern="0" cap="none" spc="0" normalizeH="0" baseline="0" noProof="1">
                    <a:ln>
                      <a:noFill/>
                    </a:ln>
                    <a:solidFill>
                      <a:prstClr val="black"/>
                    </a:solidFill>
                    <a:effectLst/>
                    <a:uLnTx/>
                    <a:uFillTx/>
                    <a:latin typeface="Calibri" panose="020F0502020204030204"/>
                    <a:ea typeface="宋体" panose="02010600030101010101" pitchFamily="2" charset="-122"/>
                    <a:cs typeface="+mn-cs"/>
                  </a:endParaRPr>
                </a:p>
              </p:txBody>
            </p:sp>
          </p:grpSp>
          <p:sp>
            <p:nvSpPr>
              <p:cNvPr id="16412" name="标题层"/>
              <p:cNvSpPr txBox="1"/>
              <p:nvPr/>
            </p:nvSpPr>
            <p:spPr>
              <a:xfrm>
                <a:off x="4126979" y="1757055"/>
                <a:ext cx="617501" cy="522391"/>
              </a:xfrm>
              <a:prstGeom prst="rect">
                <a:avLst/>
              </a:prstGeom>
              <a:noFill/>
              <a:ln w="9525">
                <a:noFill/>
              </a:ln>
            </p:spPr>
            <p:txBody>
              <a:bodyPr>
                <a:spAutoFit/>
              </a:bodyPr>
              <a:p>
                <a:pPr algn="ctr" defTabSz="914400"/>
                <a:r>
                  <a:rPr lang="en-US" altLang="zh-CN" sz="2800" dirty="0">
                    <a:solidFill>
                      <a:schemeClr val="bg1"/>
                    </a:solidFill>
                    <a:latin typeface="Impact" panose="020B0806030902050204" pitchFamily="34" charset="0"/>
                    <a:ea typeface="微软雅黑" panose="020B0503020204020204" pitchFamily="34" charset="-122"/>
                  </a:rPr>
                  <a:t>01</a:t>
                </a:r>
                <a:endParaRPr lang="zh-CN" altLang="en-US" sz="2800" dirty="0">
                  <a:solidFill>
                    <a:schemeClr val="bg1"/>
                  </a:solidFill>
                  <a:latin typeface="Impact" panose="020B0806030902050204" pitchFamily="34" charset="0"/>
                  <a:ea typeface="微软雅黑" panose="020B0503020204020204" pitchFamily="34" charset="-122"/>
                </a:endParaRPr>
              </a:p>
            </p:txBody>
          </p:sp>
        </p:grpSp>
        <p:sp>
          <p:nvSpPr>
            <p:cNvPr id="16410" name="矩形 27"/>
            <p:cNvSpPr/>
            <p:nvPr/>
          </p:nvSpPr>
          <p:spPr>
            <a:xfrm>
              <a:off x="4188184" y="1782200"/>
              <a:ext cx="2832088" cy="557530"/>
            </a:xfrm>
            <a:prstGeom prst="rect">
              <a:avLst/>
            </a:prstGeom>
            <a:noFill/>
            <a:ln w="9525">
              <a:noFill/>
            </a:ln>
          </p:spPr>
          <p:txBody>
            <a:bodyPr>
              <a:spAutoFit/>
            </a:bodyPr>
            <a:p>
              <a:pPr algn="just">
                <a:lnSpc>
                  <a:spcPts val="1200"/>
                </a:lnSpc>
              </a:pPr>
              <a:r>
                <a:rPr lang="zh-CN" altLang="en-US" sz="3200" dirty="0">
                  <a:solidFill>
                    <a:schemeClr val="bg1"/>
                  </a:solidFill>
                  <a:latin typeface="微软雅黑" panose="020B0503020204020204" pitchFamily="34" charset="-122"/>
                  <a:ea typeface="微软雅黑" panose="020B0503020204020204" pitchFamily="34" charset="-122"/>
                </a:rPr>
                <a:t>事物</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3971925" y="2579688"/>
            <a:ext cx="4176713" cy="1012825"/>
            <a:chOff x="2987824" y="2266652"/>
            <a:chExt cx="4176464" cy="1012076"/>
          </a:xfrm>
        </p:grpSpPr>
        <p:grpSp>
          <p:nvGrpSpPr>
            <p:cNvPr id="16402" name="组合 35"/>
            <p:cNvGrpSpPr/>
            <p:nvPr/>
          </p:nvGrpSpPr>
          <p:grpSpPr>
            <a:xfrm>
              <a:off x="2987824" y="2266652"/>
              <a:ext cx="4176464" cy="938362"/>
              <a:chOff x="3707904" y="1549051"/>
              <a:chExt cx="4176464" cy="938362"/>
            </a:xfrm>
          </p:grpSpPr>
          <p:grpSp>
            <p:nvGrpSpPr>
              <p:cNvPr id="16404" name="组合 45"/>
              <p:cNvGrpSpPr/>
              <p:nvPr/>
            </p:nvGrpSpPr>
            <p:grpSpPr>
              <a:xfrm>
                <a:off x="3707904" y="1549051"/>
                <a:ext cx="4176464" cy="938362"/>
                <a:chOff x="2123728" y="1563638"/>
                <a:chExt cx="4176464" cy="938362"/>
              </a:xfrm>
            </p:grpSpPr>
            <p:sp>
              <p:nvSpPr>
                <p:cNvPr id="48" name="圆角矩形 47"/>
                <p:cNvSpPr/>
                <p:nvPr/>
              </p:nvSpPr>
              <p:spPr>
                <a:xfrm>
                  <a:off x="2123728" y="1741307"/>
                  <a:ext cx="4176464" cy="583768"/>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sp useBgFill="1">
              <p:nvSpPr>
                <p:cNvPr id="16407" name="Freeform 7"/>
                <p:cNvSpPr/>
                <p:nvPr/>
              </p:nvSpPr>
              <p:spPr>
                <a:xfrm>
                  <a:off x="2379301" y="1563638"/>
                  <a:ext cx="944506" cy="93910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ln w="9525">
                  <a:noFill/>
                </a:ln>
              </p:spPr>
              <p:txBody>
                <a:bodyPr/>
                <a:p>
                  <a:endParaRPr lang="zh-CN" altLang="en-US"/>
                </a:p>
              </p:txBody>
            </p:sp>
            <p:sp>
              <p:nvSpPr>
                <p:cNvPr id="50" name="Freeform 8"/>
                <p:cNvSpPr/>
                <p:nvPr/>
              </p:nvSpPr>
              <p:spPr bwMode="auto">
                <a:xfrm>
                  <a:off x="2449147" y="1630264"/>
                  <a:ext cx="804814" cy="805854"/>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chemeClr val="tx1">
                    <a:lumMod val="65000"/>
                    <a:lumOff val="35000"/>
                  </a:schemeClr>
                </a:solidFill>
                <a:ln w="12700" cap="flat" cmpd="sng" algn="ctr">
                  <a:solidFill>
                    <a:sysClr val="window" lastClr="FFFFFF"/>
                  </a:solidFill>
                  <a:prstDash val="solid"/>
                </a:ln>
                <a:effectLst/>
              </p:spPr>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0" cap="none" spc="0" normalizeH="0" baseline="0" noProof="1">
                    <a:ln>
                      <a:noFill/>
                    </a:ln>
                    <a:solidFill>
                      <a:prstClr val="black"/>
                    </a:solidFill>
                    <a:effectLst/>
                    <a:uLnTx/>
                    <a:uFillTx/>
                    <a:latin typeface="Calibri" panose="020F0502020204030204"/>
                    <a:ea typeface="宋体" panose="02010600030101010101" pitchFamily="2" charset="-122"/>
                    <a:cs typeface="+mn-cs"/>
                  </a:endParaRPr>
                </a:p>
              </p:txBody>
            </p:sp>
          </p:grpSp>
          <p:sp>
            <p:nvSpPr>
              <p:cNvPr id="16405" name="标题层"/>
              <p:cNvSpPr txBox="1"/>
              <p:nvPr/>
            </p:nvSpPr>
            <p:spPr>
              <a:xfrm>
                <a:off x="4126979" y="1756859"/>
                <a:ext cx="617501" cy="523488"/>
              </a:xfrm>
              <a:prstGeom prst="rect">
                <a:avLst/>
              </a:prstGeom>
              <a:noFill/>
              <a:ln w="9525">
                <a:noFill/>
              </a:ln>
            </p:spPr>
            <p:txBody>
              <a:bodyPr>
                <a:spAutoFit/>
              </a:bodyPr>
              <a:p>
                <a:pPr algn="ctr" defTabSz="914400"/>
                <a:r>
                  <a:rPr lang="en-US" altLang="zh-CN" sz="2800" dirty="0">
                    <a:solidFill>
                      <a:schemeClr val="bg1"/>
                    </a:solidFill>
                    <a:latin typeface="Impact" panose="020B0806030902050204" pitchFamily="34" charset="0"/>
                    <a:ea typeface="微软雅黑" panose="020B0503020204020204" pitchFamily="34" charset="-122"/>
                  </a:rPr>
                  <a:t>02</a:t>
                </a:r>
                <a:endParaRPr lang="zh-CN" altLang="en-US" sz="2800" dirty="0">
                  <a:solidFill>
                    <a:schemeClr val="bg1"/>
                  </a:solidFill>
                  <a:latin typeface="Impact" panose="020B0806030902050204" pitchFamily="34" charset="0"/>
                  <a:ea typeface="微软雅黑" panose="020B0503020204020204" pitchFamily="34" charset="-122"/>
                </a:endParaRPr>
              </a:p>
            </p:txBody>
          </p:sp>
        </p:grpSp>
        <p:sp>
          <p:nvSpPr>
            <p:cNvPr id="16403" name="矩形 44"/>
            <p:cNvSpPr/>
            <p:nvPr/>
          </p:nvSpPr>
          <p:spPr>
            <a:xfrm>
              <a:off x="4188184" y="2721198"/>
              <a:ext cx="2832088" cy="557530"/>
            </a:xfrm>
            <a:prstGeom prst="rect">
              <a:avLst/>
            </a:prstGeom>
            <a:noFill/>
            <a:ln w="9525">
              <a:noFill/>
            </a:ln>
          </p:spPr>
          <p:txBody>
            <a:bodyPr>
              <a:spAutoFit/>
            </a:bodyPr>
            <a:p>
              <a:pPr algn="just">
                <a:lnSpc>
                  <a:spcPts val="1200"/>
                </a:lnSpc>
              </a:pPr>
              <a:r>
                <a:rPr lang="zh-CN" altLang="en-US" sz="3200" dirty="0">
                  <a:solidFill>
                    <a:schemeClr val="bg1"/>
                  </a:solidFill>
                  <a:latin typeface="微软雅黑" panose="020B0503020204020204" pitchFamily="34" charset="-122"/>
                  <a:ea typeface="微软雅黑" panose="020B0503020204020204" pitchFamily="34" charset="-122"/>
                </a:rPr>
                <a:t>关系</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3971925" y="3524250"/>
            <a:ext cx="4176713" cy="1003300"/>
            <a:chOff x="2987824" y="3217564"/>
            <a:chExt cx="4176464" cy="1001916"/>
          </a:xfrm>
        </p:grpSpPr>
        <p:grpSp>
          <p:nvGrpSpPr>
            <p:cNvPr id="16395" name="组合 51"/>
            <p:cNvGrpSpPr/>
            <p:nvPr/>
          </p:nvGrpSpPr>
          <p:grpSpPr>
            <a:xfrm>
              <a:off x="2987824" y="3217564"/>
              <a:ext cx="4176464" cy="938362"/>
              <a:chOff x="3707904" y="1549051"/>
              <a:chExt cx="4176464" cy="938362"/>
            </a:xfrm>
          </p:grpSpPr>
          <p:grpSp>
            <p:nvGrpSpPr>
              <p:cNvPr id="16397" name="组合 53"/>
              <p:cNvGrpSpPr/>
              <p:nvPr/>
            </p:nvGrpSpPr>
            <p:grpSpPr>
              <a:xfrm>
                <a:off x="3707904" y="1549051"/>
                <a:ext cx="4176464" cy="938362"/>
                <a:chOff x="2123728" y="1563638"/>
                <a:chExt cx="4176464" cy="938362"/>
              </a:xfrm>
            </p:grpSpPr>
            <p:sp>
              <p:nvSpPr>
                <p:cNvPr id="56" name="圆角矩形 55"/>
                <p:cNvSpPr/>
                <p:nvPr/>
              </p:nvSpPr>
              <p:spPr>
                <a:xfrm>
                  <a:off x="2123728" y="1741193"/>
                  <a:ext cx="4176464" cy="58339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sp useBgFill="1">
              <p:nvSpPr>
                <p:cNvPr id="16400" name="Freeform 7"/>
                <p:cNvSpPr/>
                <p:nvPr/>
              </p:nvSpPr>
              <p:spPr>
                <a:xfrm>
                  <a:off x="2379301" y="1563638"/>
                  <a:ext cx="944506" cy="938504"/>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ln w="9525">
                  <a:noFill/>
                </a:ln>
              </p:spPr>
              <p:txBody>
                <a:bodyPr/>
                <a:p>
                  <a:endParaRPr lang="zh-CN" altLang="en-US"/>
                </a:p>
              </p:txBody>
            </p:sp>
            <p:sp>
              <p:nvSpPr>
                <p:cNvPr id="58" name="Freeform 8"/>
                <p:cNvSpPr/>
                <p:nvPr/>
              </p:nvSpPr>
              <p:spPr bwMode="auto">
                <a:xfrm>
                  <a:off x="2449147" y="1630221"/>
                  <a:ext cx="804814" cy="805338"/>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chemeClr val="tx1">
                    <a:lumMod val="65000"/>
                    <a:lumOff val="35000"/>
                  </a:schemeClr>
                </a:solidFill>
                <a:ln w="12700" cap="flat" cmpd="sng" algn="ctr">
                  <a:solidFill>
                    <a:sysClr val="window" lastClr="FFFFFF"/>
                  </a:solidFill>
                  <a:prstDash val="solid"/>
                </a:ln>
                <a:effectLst/>
              </p:spPr>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0" cap="none" spc="0" normalizeH="0" baseline="0" noProof="1">
                    <a:ln>
                      <a:noFill/>
                    </a:ln>
                    <a:solidFill>
                      <a:prstClr val="black"/>
                    </a:solidFill>
                    <a:effectLst/>
                    <a:uLnTx/>
                    <a:uFillTx/>
                    <a:latin typeface="Calibri" panose="020F0502020204030204"/>
                    <a:ea typeface="宋体" panose="02010600030101010101" pitchFamily="2" charset="-122"/>
                    <a:cs typeface="+mn-cs"/>
                  </a:endParaRPr>
                </a:p>
              </p:txBody>
            </p:sp>
          </p:grpSp>
          <p:sp>
            <p:nvSpPr>
              <p:cNvPr id="16398" name="标题层"/>
              <p:cNvSpPr txBox="1"/>
              <p:nvPr/>
            </p:nvSpPr>
            <p:spPr>
              <a:xfrm>
                <a:off x="4126979" y="1756727"/>
                <a:ext cx="617501" cy="523152"/>
              </a:xfrm>
              <a:prstGeom prst="rect">
                <a:avLst/>
              </a:prstGeom>
              <a:noFill/>
              <a:ln w="9525">
                <a:noFill/>
              </a:ln>
            </p:spPr>
            <p:txBody>
              <a:bodyPr>
                <a:spAutoFit/>
              </a:bodyPr>
              <a:p>
                <a:pPr algn="ctr" defTabSz="914400"/>
                <a:r>
                  <a:rPr lang="en-US" altLang="zh-CN" sz="2800" dirty="0">
                    <a:solidFill>
                      <a:schemeClr val="bg1"/>
                    </a:solidFill>
                    <a:latin typeface="Impact" panose="020B0806030902050204" pitchFamily="34" charset="0"/>
                    <a:ea typeface="微软雅黑" panose="020B0503020204020204" pitchFamily="34" charset="-122"/>
                  </a:rPr>
                  <a:t>03</a:t>
                </a:r>
                <a:endParaRPr lang="zh-CN" altLang="en-US" sz="2800" dirty="0">
                  <a:solidFill>
                    <a:schemeClr val="bg1"/>
                  </a:solidFill>
                  <a:latin typeface="Impact" panose="020B0806030902050204" pitchFamily="34" charset="0"/>
                  <a:ea typeface="微软雅黑" panose="020B0503020204020204" pitchFamily="34" charset="-122"/>
                </a:endParaRPr>
              </a:p>
            </p:txBody>
          </p:sp>
        </p:grpSp>
        <p:sp>
          <p:nvSpPr>
            <p:cNvPr id="16396" name="矩形 52"/>
            <p:cNvSpPr/>
            <p:nvPr/>
          </p:nvSpPr>
          <p:spPr>
            <a:xfrm>
              <a:off x="4188184" y="3661950"/>
              <a:ext cx="2832088" cy="557530"/>
            </a:xfrm>
            <a:prstGeom prst="rect">
              <a:avLst/>
            </a:prstGeom>
            <a:noFill/>
            <a:ln w="9525">
              <a:noFill/>
            </a:ln>
          </p:spPr>
          <p:txBody>
            <a:bodyPr>
              <a:spAutoFit/>
            </a:bodyPr>
            <a:p>
              <a:pPr algn="just">
                <a:lnSpc>
                  <a:spcPts val="1200"/>
                </a:lnSpc>
              </a:pPr>
              <a:r>
                <a:rPr lang="zh-CN" altLang="en-US" sz="3200" dirty="0">
                  <a:solidFill>
                    <a:schemeClr val="bg1"/>
                  </a:solidFill>
                  <a:latin typeface="微软雅黑" panose="020B0503020204020204" pitchFamily="34" charset="-122"/>
                  <a:ea typeface="微软雅黑" panose="020B0503020204020204" pitchFamily="34" charset="-122"/>
                </a:rPr>
                <a:t>图</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59" name="圆角矩形 58"/>
          <p:cNvSpPr/>
          <p:nvPr/>
        </p:nvSpPr>
        <p:spPr>
          <a:xfrm>
            <a:off x="900113" y="1681163"/>
            <a:ext cx="2735263" cy="2736850"/>
          </a:xfrm>
          <a:prstGeom prst="roundRect">
            <a:avLst>
              <a:gd name="adj" fmla="val 9899"/>
            </a:avLst>
          </a:prstGeom>
          <a:blipFill>
            <a:blip r:embed="rId1" cstate="print"/>
            <a:stretch>
              <a:fillRect/>
            </a:stretch>
          </a:blipFill>
          <a:ln w="508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sp>
        <p:nvSpPr>
          <p:cNvPr id="2" name="文本框 1"/>
          <p:cNvSpPr txBox="1"/>
          <p:nvPr/>
        </p:nvSpPr>
        <p:spPr>
          <a:xfrm>
            <a:off x="3830638" y="990600"/>
            <a:ext cx="4910137" cy="460375"/>
          </a:xfrm>
          <a:prstGeom prst="rect">
            <a:avLst/>
          </a:prstGeom>
          <a:noFill/>
          <a:ln w="9525">
            <a:noFill/>
          </a:ln>
        </p:spPr>
        <p:txBody>
          <a:bodyPr wrap="none">
            <a:spAutoFit/>
          </a:bodyPr>
          <a:p>
            <a:r>
              <a:rPr lang="zh-CN" altLang="en-US" sz="2400" b="1" dirty="0">
                <a:latin typeface="Calibri" panose="020F0502020204030204" pitchFamily="34" charset="0"/>
              </a:rPr>
              <a:t>UML的词汇表包含下面3种构造块：</a:t>
            </a:r>
            <a:endParaRPr lang="zh-CN" altLang="en-US" sz="2400" b="1" dirty="0">
              <a:latin typeface="Calibri" panose="020F0502020204030204" pitchFamily="34" charset="0"/>
            </a:endParaRPr>
          </a:p>
        </p:txBody>
      </p:sp>
      <p:pic>
        <p:nvPicPr>
          <p:cNvPr id="16394" name="图片 32"/>
          <p:cNvPicPr>
            <a:picLocks noChangeAspect="1"/>
          </p:cNvPicPr>
          <p:nvPr/>
        </p:nvPicPr>
        <p:blipFill>
          <a:blip r:embed="rId2"/>
          <a:stretch>
            <a:fillRect/>
          </a:stretch>
        </p:blipFill>
        <p:spPr>
          <a:xfrm>
            <a:off x="7932738" y="55563"/>
            <a:ext cx="1109662"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charRg st="0" end="18"/>
                                            </p:txEl>
                                          </p:spTgt>
                                        </p:tgtEl>
                                        <p:attrNameLst>
                                          <p:attrName>style.visibility</p:attrName>
                                        </p:attrNameLst>
                                      </p:cBhvr>
                                      <p:to>
                                        <p:strVal val="visible"/>
                                      </p:to>
                                    </p:set>
                                    <p:animEffect transition="in" filter="blinds(horizontal)">
                                      <p:cBhvr>
                                        <p:cTn id="20" dur="500"/>
                                        <p:tgtEl>
                                          <p:spTgt spid="2">
                                            <p:txEl>
                                              <p:charRg st="0" end="18"/>
                                            </p:txEl>
                                          </p:spTgt>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000000"/>
                                          </p:val>
                                        </p:tav>
                                        <p:tav tm="100000">
                                          <p:val>
                                            <p:strVal val="#ppt_w"/>
                                          </p:val>
                                        </p:tav>
                                      </p:tavLst>
                                    </p:anim>
                                    <p:anim calcmode="lin" valueType="num">
                                      <p:cBhvr>
                                        <p:cTn id="25" dur="500" fill="hold"/>
                                        <p:tgtEl>
                                          <p:spTgt spid="59"/>
                                        </p:tgtEl>
                                        <p:attrNameLst>
                                          <p:attrName>ppt_h</p:attrName>
                                        </p:attrNameLst>
                                      </p:cBhvr>
                                      <p:tavLst>
                                        <p:tav tm="0">
                                          <p:val>
                                            <p:fltVal val="0.000000"/>
                                          </p:val>
                                        </p:tav>
                                        <p:tav tm="100000">
                                          <p:val>
                                            <p:strVal val="#ppt_h"/>
                                          </p:val>
                                        </p:tav>
                                      </p:tavLst>
                                    </p:anim>
                                    <p:animEffect transition="in" filter="fade">
                                      <p:cBhvr>
                                        <p:cTn id="26" dur="500"/>
                                        <p:tgtEl>
                                          <p:spTgt spid="59"/>
                                        </p:tgtEl>
                                      </p:cBhvr>
                                    </p:animEffect>
                                  </p:childTnLst>
                                </p:cTn>
                              </p:par>
                            </p:childTnLst>
                          </p:cTn>
                        </p:par>
                        <p:par>
                          <p:cTn id="27" fill="hold">
                            <p:stCondLst>
                              <p:cond delay="1000"/>
                            </p:stCondLst>
                            <p:childTnLst>
                              <p:par>
                                <p:cTn id="28" presetID="2" presetClass="entr" presetSubtype="2" decel="5200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ppt_x</p:attrName>
                                        </p:attrNameLst>
                                      </p:cBhvr>
                                      <p:tavLst>
                                        <p:tav tm="0">
                                          <p:val>
                                            <p:strVal val="1+#ppt_w/2"/>
                                          </p:val>
                                        </p:tav>
                                        <p:tav tm="100000">
                                          <p:val>
                                            <p:strVal val="#ppt_x"/>
                                          </p:val>
                                        </p:tav>
                                      </p:tavLst>
                                    </p:anim>
                                    <p:anim calcmode="lin" valueType="num">
                                      <p:cBhvr>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2" decel="52000" fill="hold" nodeType="withEffect">
                                  <p:stCondLst>
                                    <p:cond delay="200"/>
                                  </p:stCondLst>
                                  <p:childTnLst>
                                    <p:set>
                                      <p:cBhvr>
                                        <p:cTn id="33" dur="1" fill="hold">
                                          <p:stCondLst>
                                            <p:cond delay="0"/>
                                          </p:stCondLst>
                                        </p:cTn>
                                        <p:tgtEl>
                                          <p:spTgt spid="35"/>
                                        </p:tgtEl>
                                        <p:attrNameLst>
                                          <p:attrName>style.visibility</p:attrName>
                                        </p:attrNameLst>
                                      </p:cBhvr>
                                      <p:to>
                                        <p:strVal val="visible"/>
                                      </p:to>
                                    </p:set>
                                    <p:anim calcmode="lin" valueType="num">
                                      <p:cBhvr>
                                        <p:cTn id="34" dur="500" fill="hold"/>
                                        <p:tgtEl>
                                          <p:spTgt spid="35"/>
                                        </p:tgtEl>
                                        <p:attrNameLst>
                                          <p:attrName>ppt_x</p:attrName>
                                        </p:attrNameLst>
                                      </p:cBhvr>
                                      <p:tavLst>
                                        <p:tav tm="0">
                                          <p:val>
                                            <p:strVal val="1+#ppt_w/2"/>
                                          </p:val>
                                        </p:tav>
                                        <p:tav tm="100000">
                                          <p:val>
                                            <p:strVal val="#ppt_x"/>
                                          </p:val>
                                        </p:tav>
                                      </p:tavLst>
                                    </p:anim>
                                    <p:anim calcmode="lin" valueType="num">
                                      <p:cBhvr>
                                        <p:cTn id="35" dur="500" fill="hold"/>
                                        <p:tgtEl>
                                          <p:spTgt spid="35"/>
                                        </p:tgtEl>
                                        <p:attrNameLst>
                                          <p:attrName>ppt_y</p:attrName>
                                        </p:attrNameLst>
                                      </p:cBhvr>
                                      <p:tavLst>
                                        <p:tav tm="0">
                                          <p:val>
                                            <p:strVal val="#ppt_y"/>
                                          </p:val>
                                        </p:tav>
                                        <p:tav tm="100000">
                                          <p:val>
                                            <p:strVal val="#ppt_y"/>
                                          </p:val>
                                        </p:tav>
                                      </p:tavLst>
                                    </p:anim>
                                  </p:childTnLst>
                                </p:cTn>
                              </p:par>
                              <p:par>
                                <p:cTn id="36" presetID="2" presetClass="entr" presetSubtype="2" decel="52000" fill="hold" nodeType="withEffect">
                                  <p:stCondLst>
                                    <p:cond delay="500"/>
                                  </p:stCondLst>
                                  <p:childTnLst>
                                    <p:set>
                                      <p:cBhvr>
                                        <p:cTn id="37" dur="1" fill="hold">
                                          <p:stCondLst>
                                            <p:cond delay="0"/>
                                          </p:stCondLst>
                                        </p:cTn>
                                        <p:tgtEl>
                                          <p:spTgt spid="51"/>
                                        </p:tgtEl>
                                        <p:attrNameLst>
                                          <p:attrName>style.visibility</p:attrName>
                                        </p:attrNameLst>
                                      </p:cBhvr>
                                      <p:to>
                                        <p:strVal val="visible"/>
                                      </p:to>
                                    </p:set>
                                    <p:anim calcmode="lin" valueType="num">
                                      <p:cBhvr>
                                        <p:cTn id="38" dur="500" fill="hold"/>
                                        <p:tgtEl>
                                          <p:spTgt spid="51"/>
                                        </p:tgtEl>
                                        <p:attrNameLst>
                                          <p:attrName>ppt_x</p:attrName>
                                        </p:attrNameLst>
                                      </p:cBhvr>
                                      <p:tavLst>
                                        <p:tav tm="0">
                                          <p:val>
                                            <p:strVal val="1+#ppt_w/2"/>
                                          </p:val>
                                        </p:tav>
                                        <p:tav tm="100000">
                                          <p:val>
                                            <p:strVal val="#ppt_x"/>
                                          </p:val>
                                        </p:tav>
                                      </p:tavLst>
                                    </p:anim>
                                    <p:anim calcmode="lin" valueType="num">
                                      <p:cBhvr>
                                        <p:cTn id="39"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grpSp>
        <p:nvGrpSpPr>
          <p:cNvPr id="10" name="组合 9"/>
          <p:cNvGrpSpPr/>
          <p:nvPr/>
        </p:nvGrpSpPr>
        <p:grpSpPr>
          <a:xfrm flipH="1">
            <a:off x="1525588" y="1322388"/>
            <a:ext cx="2376487" cy="4078287"/>
            <a:chOff x="5652120" y="1312360"/>
            <a:chExt cx="2232248" cy="3831140"/>
          </a:xfrm>
        </p:grpSpPr>
        <p:sp>
          <p:nvSpPr>
            <p:cNvPr id="9" name="矩形 8"/>
            <p:cNvSpPr/>
            <p:nvPr/>
          </p:nvSpPr>
          <p:spPr>
            <a:xfrm>
              <a:off x="6041309" y="1613602"/>
              <a:ext cx="1328613" cy="2132554"/>
            </a:xfrm>
            <a:prstGeom prst="rect">
              <a:avLst/>
            </a:prstGeom>
            <a:blipFill>
              <a:blip r:embed="rId1" cstate="prin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pic>
          <p:nvPicPr>
            <p:cNvPr id="17433" name="图片 1"/>
            <p:cNvPicPr>
              <a:picLocks noChangeAspect="1"/>
            </p:cNvPicPr>
            <p:nvPr/>
          </p:nvPicPr>
          <p:blipFill>
            <a:blip r:embed="rId2"/>
            <a:stretch>
              <a:fillRect/>
            </a:stretch>
          </p:blipFill>
          <p:spPr>
            <a:xfrm>
              <a:off x="5652120" y="1312360"/>
              <a:ext cx="2232248" cy="3831140"/>
            </a:xfrm>
            <a:prstGeom prst="rect">
              <a:avLst/>
            </a:prstGeom>
            <a:noFill/>
            <a:ln w="9525">
              <a:noFill/>
            </a:ln>
          </p:spPr>
        </p:pic>
      </p:grpSp>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31" name="组合 30"/>
          <p:cNvGrpSpPr/>
          <p:nvPr/>
        </p:nvGrpSpPr>
        <p:grpSpPr>
          <a:xfrm>
            <a:off x="4576763" y="1585913"/>
            <a:ext cx="431800" cy="431800"/>
            <a:chOff x="751903" y="3435846"/>
            <a:chExt cx="432048" cy="432048"/>
          </a:xfrm>
        </p:grpSpPr>
        <p:sp>
          <p:nvSpPr>
            <p:cNvPr id="32" name="圆角矩形 31"/>
            <p:cNvSpPr/>
            <p:nvPr/>
          </p:nvSpPr>
          <p:spPr>
            <a:xfrm>
              <a:off x="751903" y="3435846"/>
              <a:ext cx="432048" cy="432048"/>
            </a:xfrm>
            <a:prstGeom prst="roundRect">
              <a:avLst/>
            </a:pr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nvGrpSpPr>
            <p:cNvPr id="33" name="Group 6"/>
            <p:cNvGrpSpPr>
              <a:grpSpLocks noChangeAspect="1"/>
            </p:cNvGrpSpPr>
            <p:nvPr/>
          </p:nvGrpSpPr>
          <p:grpSpPr bwMode="auto">
            <a:xfrm>
              <a:off x="841927" y="3525870"/>
              <a:ext cx="252000" cy="252000"/>
              <a:chOff x="1654" y="2302"/>
              <a:chExt cx="303" cy="303"/>
            </a:xfrm>
            <a:solidFill>
              <a:schemeClr val="tx1"/>
            </a:solidFill>
            <a:effectLst/>
          </p:grpSpPr>
          <p:sp>
            <p:nvSpPr>
              <p:cNvPr id="34" name="Freeform 7"/>
              <p:cNvSpPr/>
              <p:nvPr/>
            </p:nvSpPr>
            <p:spPr bwMode="auto">
              <a:xfrm>
                <a:off x="1822" y="2352"/>
                <a:ext cx="135" cy="236"/>
              </a:xfrm>
              <a:custGeom>
                <a:avLst/>
                <a:gdLst>
                  <a:gd name="T0" fmla="*/ 57 w 57"/>
                  <a:gd name="T1" fmla="*/ 47 h 100"/>
                  <a:gd name="T2" fmla="*/ 57 w 57"/>
                  <a:gd name="T3" fmla="*/ 43 h 100"/>
                  <a:gd name="T4" fmla="*/ 57 w 57"/>
                  <a:gd name="T5" fmla="*/ 40 h 100"/>
                  <a:gd name="T6" fmla="*/ 39 w 57"/>
                  <a:gd name="T7" fmla="*/ 0 h 100"/>
                  <a:gd name="T8" fmla="*/ 4 w 57"/>
                  <a:gd name="T9" fmla="*/ 40 h 100"/>
                  <a:gd name="T10" fmla="*/ 0 w 57"/>
                  <a:gd name="T11" fmla="*/ 44 h 100"/>
                  <a:gd name="T12" fmla="*/ 1 w 57"/>
                  <a:gd name="T13" fmla="*/ 47 h 100"/>
                  <a:gd name="T14" fmla="*/ 22 w 57"/>
                  <a:gd name="T15" fmla="*/ 100 h 100"/>
                  <a:gd name="T16" fmla="*/ 57 w 57"/>
                  <a:gd name="T1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00">
                    <a:moveTo>
                      <a:pt x="57" y="47"/>
                    </a:moveTo>
                    <a:cubicBezTo>
                      <a:pt x="57" y="46"/>
                      <a:pt x="57" y="45"/>
                      <a:pt x="57" y="43"/>
                    </a:cubicBezTo>
                    <a:cubicBezTo>
                      <a:pt x="57" y="42"/>
                      <a:pt x="57" y="41"/>
                      <a:pt x="57" y="40"/>
                    </a:cubicBezTo>
                    <a:cubicBezTo>
                      <a:pt x="56" y="25"/>
                      <a:pt x="50" y="10"/>
                      <a:pt x="39" y="0"/>
                    </a:cubicBezTo>
                    <a:cubicBezTo>
                      <a:pt x="4" y="40"/>
                      <a:pt x="4" y="40"/>
                      <a:pt x="4" y="40"/>
                    </a:cubicBezTo>
                    <a:cubicBezTo>
                      <a:pt x="0" y="44"/>
                      <a:pt x="0" y="44"/>
                      <a:pt x="0" y="44"/>
                    </a:cubicBezTo>
                    <a:cubicBezTo>
                      <a:pt x="1" y="47"/>
                      <a:pt x="1" y="47"/>
                      <a:pt x="1" y="47"/>
                    </a:cubicBezTo>
                    <a:cubicBezTo>
                      <a:pt x="22" y="100"/>
                      <a:pt x="22" y="100"/>
                      <a:pt x="22" y="100"/>
                    </a:cubicBezTo>
                    <a:cubicBezTo>
                      <a:pt x="42" y="90"/>
                      <a:pt x="56" y="70"/>
                      <a:pt x="5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5" name="Freeform 8"/>
              <p:cNvSpPr/>
              <p:nvPr/>
            </p:nvSpPr>
            <p:spPr bwMode="auto">
              <a:xfrm>
                <a:off x="1654" y="2463"/>
                <a:ext cx="199" cy="142"/>
              </a:xfrm>
              <a:custGeom>
                <a:avLst/>
                <a:gdLst>
                  <a:gd name="T0" fmla="*/ 84 w 84"/>
                  <a:gd name="T1" fmla="*/ 56 h 60"/>
                  <a:gd name="T2" fmla="*/ 63 w 84"/>
                  <a:gd name="T3" fmla="*/ 3 h 60"/>
                  <a:gd name="T4" fmla="*/ 62 w 84"/>
                  <a:gd name="T5" fmla="*/ 0 h 60"/>
                  <a:gd name="T6" fmla="*/ 57 w 84"/>
                  <a:gd name="T7" fmla="*/ 0 h 60"/>
                  <a:gd name="T8" fmla="*/ 0 w 84"/>
                  <a:gd name="T9" fmla="*/ 0 h 60"/>
                  <a:gd name="T10" fmla="*/ 19 w 84"/>
                  <a:gd name="T11" fmla="*/ 42 h 60"/>
                  <a:gd name="T12" fmla="*/ 24 w 84"/>
                  <a:gd name="T13" fmla="*/ 47 h 60"/>
                  <a:gd name="T14" fmla="*/ 63 w 84"/>
                  <a:gd name="T15" fmla="*/ 60 h 60"/>
                  <a:gd name="T16" fmla="*/ 84 w 84"/>
                  <a:gd name="T17"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0">
                    <a:moveTo>
                      <a:pt x="84" y="56"/>
                    </a:moveTo>
                    <a:cubicBezTo>
                      <a:pt x="63" y="3"/>
                      <a:pt x="63" y="3"/>
                      <a:pt x="63" y="3"/>
                    </a:cubicBezTo>
                    <a:cubicBezTo>
                      <a:pt x="62" y="0"/>
                      <a:pt x="62" y="0"/>
                      <a:pt x="62" y="0"/>
                    </a:cubicBezTo>
                    <a:cubicBezTo>
                      <a:pt x="57" y="0"/>
                      <a:pt x="57" y="0"/>
                      <a:pt x="57" y="0"/>
                    </a:cubicBezTo>
                    <a:cubicBezTo>
                      <a:pt x="0" y="0"/>
                      <a:pt x="0" y="0"/>
                      <a:pt x="0" y="0"/>
                    </a:cubicBezTo>
                    <a:cubicBezTo>
                      <a:pt x="1" y="17"/>
                      <a:pt x="8" y="32"/>
                      <a:pt x="19" y="42"/>
                    </a:cubicBezTo>
                    <a:cubicBezTo>
                      <a:pt x="21" y="44"/>
                      <a:pt x="23" y="45"/>
                      <a:pt x="24" y="47"/>
                    </a:cubicBezTo>
                    <a:cubicBezTo>
                      <a:pt x="35" y="55"/>
                      <a:pt x="48" y="60"/>
                      <a:pt x="63" y="60"/>
                    </a:cubicBezTo>
                    <a:cubicBezTo>
                      <a:pt x="70" y="60"/>
                      <a:pt x="77" y="58"/>
                      <a:pt x="84"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6" name="Freeform 9"/>
              <p:cNvSpPr/>
              <p:nvPr/>
            </p:nvSpPr>
            <p:spPr bwMode="auto">
              <a:xfrm>
                <a:off x="1659" y="2302"/>
                <a:ext cx="241" cy="140"/>
              </a:xfrm>
              <a:custGeom>
                <a:avLst/>
                <a:gdLst>
                  <a:gd name="T0" fmla="*/ 62 w 102"/>
                  <a:gd name="T1" fmla="*/ 0 h 59"/>
                  <a:gd name="T2" fmla="*/ 44 w 102"/>
                  <a:gd name="T3" fmla="*/ 2 h 59"/>
                  <a:gd name="T4" fmla="*/ 38 w 102"/>
                  <a:gd name="T5" fmla="*/ 5 h 59"/>
                  <a:gd name="T6" fmla="*/ 8 w 102"/>
                  <a:gd name="T7" fmla="*/ 31 h 59"/>
                  <a:gd name="T8" fmla="*/ 56 w 102"/>
                  <a:gd name="T9" fmla="*/ 31 h 59"/>
                  <a:gd name="T10" fmla="*/ 58 w 102"/>
                  <a:gd name="T11" fmla="*/ 33 h 59"/>
                  <a:gd name="T12" fmla="*/ 58 w 102"/>
                  <a:gd name="T13" fmla="*/ 36 h 59"/>
                  <a:gd name="T14" fmla="*/ 56 w 102"/>
                  <a:gd name="T15" fmla="*/ 37 h 59"/>
                  <a:gd name="T16" fmla="*/ 5 w 102"/>
                  <a:gd name="T17" fmla="*/ 37 h 59"/>
                  <a:gd name="T18" fmla="*/ 3 w 102"/>
                  <a:gd name="T19" fmla="*/ 43 h 59"/>
                  <a:gd name="T20" fmla="*/ 51 w 102"/>
                  <a:gd name="T21" fmla="*/ 43 h 59"/>
                  <a:gd name="T22" fmla="*/ 54 w 102"/>
                  <a:gd name="T23" fmla="*/ 44 h 59"/>
                  <a:gd name="T24" fmla="*/ 54 w 102"/>
                  <a:gd name="T25" fmla="*/ 47 h 59"/>
                  <a:gd name="T26" fmla="*/ 51 w 102"/>
                  <a:gd name="T27" fmla="*/ 48 h 59"/>
                  <a:gd name="T28" fmla="*/ 1 w 102"/>
                  <a:gd name="T29" fmla="*/ 48 h 59"/>
                  <a:gd name="T30" fmla="*/ 0 w 102"/>
                  <a:gd name="T31" fmla="*/ 59 h 59"/>
                  <a:gd name="T32" fmla="*/ 59 w 102"/>
                  <a:gd name="T33" fmla="*/ 59 h 59"/>
                  <a:gd name="T34" fmla="*/ 62 w 102"/>
                  <a:gd name="T35" fmla="*/ 59 h 59"/>
                  <a:gd name="T36" fmla="*/ 65 w 102"/>
                  <a:gd name="T37" fmla="*/ 56 h 59"/>
                  <a:gd name="T38" fmla="*/ 102 w 102"/>
                  <a:gd name="T39" fmla="*/ 14 h 59"/>
                  <a:gd name="T40" fmla="*/ 62 w 102"/>
                  <a:gd name="T4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59">
                    <a:moveTo>
                      <a:pt x="62" y="0"/>
                    </a:moveTo>
                    <a:cubicBezTo>
                      <a:pt x="56" y="0"/>
                      <a:pt x="50" y="1"/>
                      <a:pt x="44" y="2"/>
                    </a:cubicBezTo>
                    <a:cubicBezTo>
                      <a:pt x="42" y="3"/>
                      <a:pt x="40" y="4"/>
                      <a:pt x="38" y="5"/>
                    </a:cubicBezTo>
                    <a:cubicBezTo>
                      <a:pt x="25" y="10"/>
                      <a:pt x="14" y="19"/>
                      <a:pt x="8" y="31"/>
                    </a:cubicBezTo>
                    <a:cubicBezTo>
                      <a:pt x="56" y="31"/>
                      <a:pt x="56" y="31"/>
                      <a:pt x="56" y="31"/>
                    </a:cubicBezTo>
                    <a:cubicBezTo>
                      <a:pt x="57" y="31"/>
                      <a:pt x="58" y="32"/>
                      <a:pt x="58" y="33"/>
                    </a:cubicBezTo>
                    <a:cubicBezTo>
                      <a:pt x="58" y="36"/>
                      <a:pt x="58" y="36"/>
                      <a:pt x="58" y="36"/>
                    </a:cubicBezTo>
                    <a:cubicBezTo>
                      <a:pt x="58" y="37"/>
                      <a:pt x="57" y="37"/>
                      <a:pt x="56" y="37"/>
                    </a:cubicBezTo>
                    <a:cubicBezTo>
                      <a:pt x="5" y="37"/>
                      <a:pt x="5" y="37"/>
                      <a:pt x="5" y="37"/>
                    </a:cubicBezTo>
                    <a:cubicBezTo>
                      <a:pt x="4" y="39"/>
                      <a:pt x="3" y="41"/>
                      <a:pt x="3" y="43"/>
                    </a:cubicBezTo>
                    <a:cubicBezTo>
                      <a:pt x="51" y="43"/>
                      <a:pt x="51" y="43"/>
                      <a:pt x="51" y="43"/>
                    </a:cubicBezTo>
                    <a:cubicBezTo>
                      <a:pt x="53" y="43"/>
                      <a:pt x="54" y="43"/>
                      <a:pt x="54" y="44"/>
                    </a:cubicBezTo>
                    <a:cubicBezTo>
                      <a:pt x="54" y="47"/>
                      <a:pt x="54" y="47"/>
                      <a:pt x="54" y="47"/>
                    </a:cubicBezTo>
                    <a:cubicBezTo>
                      <a:pt x="54" y="48"/>
                      <a:pt x="53" y="48"/>
                      <a:pt x="51" y="48"/>
                    </a:cubicBezTo>
                    <a:cubicBezTo>
                      <a:pt x="1" y="48"/>
                      <a:pt x="1" y="48"/>
                      <a:pt x="1" y="48"/>
                    </a:cubicBezTo>
                    <a:cubicBezTo>
                      <a:pt x="0" y="52"/>
                      <a:pt x="0" y="55"/>
                      <a:pt x="0" y="59"/>
                    </a:cubicBezTo>
                    <a:cubicBezTo>
                      <a:pt x="59" y="59"/>
                      <a:pt x="59" y="59"/>
                      <a:pt x="59" y="59"/>
                    </a:cubicBezTo>
                    <a:cubicBezTo>
                      <a:pt x="62" y="59"/>
                      <a:pt x="62" y="59"/>
                      <a:pt x="62" y="59"/>
                    </a:cubicBezTo>
                    <a:cubicBezTo>
                      <a:pt x="65" y="56"/>
                      <a:pt x="65" y="56"/>
                      <a:pt x="65" y="56"/>
                    </a:cubicBezTo>
                    <a:cubicBezTo>
                      <a:pt x="102" y="14"/>
                      <a:pt x="102" y="14"/>
                      <a:pt x="102" y="14"/>
                    </a:cubicBezTo>
                    <a:cubicBezTo>
                      <a:pt x="91" y="5"/>
                      <a:pt x="77"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sp>
        <p:nvSpPr>
          <p:cNvPr id="45" name="矩形 1"/>
          <p:cNvSpPr/>
          <p:nvPr/>
        </p:nvSpPr>
        <p:spPr>
          <a:xfrm>
            <a:off x="5154613" y="1538288"/>
            <a:ext cx="2452687" cy="614362"/>
          </a:xfrm>
          <a:prstGeom prst="rect">
            <a:avLst/>
          </a:prstGeom>
          <a:noFill/>
          <a:ln w="9525">
            <a:noFill/>
          </a:ln>
        </p:spPr>
        <p:txBody>
          <a:bodyPr>
            <a:spAutoFit/>
          </a:bodyPr>
          <a:p>
            <a:pPr algn="just"/>
            <a:r>
              <a:rPr lang="zh-CN" altLang="en-US" sz="3200" dirty="0">
                <a:solidFill>
                  <a:srgbClr val="000000"/>
                </a:solidFill>
                <a:latin typeface="微软雅黑" panose="020B0503020204020204" pitchFamily="34" charset="-122"/>
                <a:ea typeface="微软雅黑" panose="020B0503020204020204" pitchFamily="34" charset="-122"/>
              </a:rPr>
              <a:t>结构事物</a:t>
            </a:r>
            <a:endParaRPr lang="zh-CN" altLang="en-US" sz="3200" dirty="0">
              <a:solidFill>
                <a:srgbClr val="000000"/>
              </a:solidFill>
              <a:latin typeface="微软雅黑" panose="020B0503020204020204" pitchFamily="34" charset="-122"/>
              <a:ea typeface="微软雅黑" panose="020B0503020204020204" pitchFamily="34" charset="-122"/>
            </a:endParaRPr>
          </a:p>
        </p:txBody>
      </p:sp>
      <p:sp>
        <p:nvSpPr>
          <p:cNvPr id="46" name="矩形 1"/>
          <p:cNvSpPr/>
          <p:nvPr/>
        </p:nvSpPr>
        <p:spPr>
          <a:xfrm>
            <a:off x="5154613" y="2370138"/>
            <a:ext cx="2452687" cy="612775"/>
          </a:xfrm>
          <a:prstGeom prst="rect">
            <a:avLst/>
          </a:prstGeom>
          <a:noFill/>
          <a:ln w="9525">
            <a:noFill/>
          </a:ln>
        </p:spPr>
        <p:txBody>
          <a:bodyPr>
            <a:spAutoFit/>
          </a:bodyPr>
          <a:p>
            <a:pPr algn="just"/>
            <a:r>
              <a:rPr lang="zh-CN" altLang="en-US" sz="3200" dirty="0">
                <a:solidFill>
                  <a:srgbClr val="000000"/>
                </a:solidFill>
                <a:latin typeface="微软雅黑" panose="020B0503020204020204" pitchFamily="34" charset="-122"/>
                <a:ea typeface="微软雅黑" panose="020B0503020204020204" pitchFamily="34" charset="-122"/>
              </a:rPr>
              <a:t>行为事物</a:t>
            </a:r>
            <a:endParaRPr lang="zh-CN" altLang="en-US" sz="3200" dirty="0">
              <a:solidFill>
                <a:srgbClr val="000000"/>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576763" y="2417763"/>
            <a:ext cx="431800" cy="431800"/>
            <a:chOff x="1181547" y="4275187"/>
            <a:chExt cx="432048" cy="432048"/>
          </a:xfrm>
        </p:grpSpPr>
        <p:sp>
          <p:nvSpPr>
            <p:cNvPr id="48" name="圆角矩形 47"/>
            <p:cNvSpPr/>
            <p:nvPr/>
          </p:nvSpPr>
          <p:spPr>
            <a:xfrm>
              <a:off x="1181547" y="4275187"/>
              <a:ext cx="432048" cy="432048"/>
            </a:xfrm>
            <a:prstGeom prst="roundRect">
              <a:avLst/>
            </a:pr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nvGrpSpPr>
            <p:cNvPr id="49" name="Group 23"/>
            <p:cNvGrpSpPr>
              <a:grpSpLocks noChangeAspect="1"/>
            </p:cNvGrpSpPr>
            <p:nvPr/>
          </p:nvGrpSpPr>
          <p:grpSpPr bwMode="auto">
            <a:xfrm>
              <a:off x="1265895" y="4383211"/>
              <a:ext cx="263351" cy="216000"/>
              <a:chOff x="2676" y="1452"/>
              <a:chExt cx="406" cy="333"/>
            </a:xfrm>
            <a:solidFill>
              <a:schemeClr val="tx1"/>
            </a:solidFill>
          </p:grpSpPr>
          <p:sp>
            <p:nvSpPr>
              <p:cNvPr id="50" name="Freeform 24"/>
              <p:cNvSpPr>
                <a:spLocks noEditPoints="1"/>
              </p:cNvSpPr>
              <p:nvPr/>
            </p:nvSpPr>
            <p:spPr bwMode="auto">
              <a:xfrm>
                <a:off x="2676" y="1515"/>
                <a:ext cx="406" cy="270"/>
              </a:xfrm>
              <a:custGeom>
                <a:avLst/>
                <a:gdLst>
                  <a:gd name="T0" fmla="*/ 136 w 172"/>
                  <a:gd name="T1" fmla="*/ 0 h 114"/>
                  <a:gd name="T2" fmla="*/ 131 w 172"/>
                  <a:gd name="T3" fmla="*/ 0 h 114"/>
                  <a:gd name="T4" fmla="*/ 132 w 172"/>
                  <a:gd name="T5" fmla="*/ 9 h 114"/>
                  <a:gd name="T6" fmla="*/ 132 w 172"/>
                  <a:gd name="T7" fmla="*/ 10 h 114"/>
                  <a:gd name="T8" fmla="*/ 119 w 172"/>
                  <a:gd name="T9" fmla="*/ 10 h 114"/>
                  <a:gd name="T10" fmla="*/ 119 w 172"/>
                  <a:gd name="T11" fmla="*/ 9 h 114"/>
                  <a:gd name="T12" fmla="*/ 117 w 172"/>
                  <a:gd name="T13" fmla="*/ 0 h 114"/>
                  <a:gd name="T14" fmla="*/ 55 w 172"/>
                  <a:gd name="T15" fmla="*/ 0 h 114"/>
                  <a:gd name="T16" fmla="*/ 54 w 172"/>
                  <a:gd name="T17" fmla="*/ 9 h 114"/>
                  <a:gd name="T18" fmla="*/ 53 w 172"/>
                  <a:gd name="T19" fmla="*/ 10 h 114"/>
                  <a:gd name="T20" fmla="*/ 40 w 172"/>
                  <a:gd name="T21" fmla="*/ 10 h 114"/>
                  <a:gd name="T22" fmla="*/ 40 w 172"/>
                  <a:gd name="T23" fmla="*/ 9 h 114"/>
                  <a:gd name="T24" fmla="*/ 41 w 172"/>
                  <a:gd name="T25" fmla="*/ 0 h 114"/>
                  <a:gd name="T26" fmla="*/ 36 w 172"/>
                  <a:gd name="T27" fmla="*/ 0 h 114"/>
                  <a:gd name="T28" fmla="*/ 0 w 172"/>
                  <a:gd name="T29" fmla="*/ 36 h 114"/>
                  <a:gd name="T30" fmla="*/ 0 w 172"/>
                  <a:gd name="T31" fmla="*/ 78 h 114"/>
                  <a:gd name="T32" fmla="*/ 36 w 172"/>
                  <a:gd name="T33" fmla="*/ 114 h 114"/>
                  <a:gd name="T34" fmla="*/ 136 w 172"/>
                  <a:gd name="T35" fmla="*/ 114 h 114"/>
                  <a:gd name="T36" fmla="*/ 172 w 172"/>
                  <a:gd name="T37" fmla="*/ 78 h 114"/>
                  <a:gd name="T38" fmla="*/ 172 w 172"/>
                  <a:gd name="T39" fmla="*/ 36 h 114"/>
                  <a:gd name="T40" fmla="*/ 136 w 172"/>
                  <a:gd name="T41" fmla="*/ 0 h 114"/>
                  <a:gd name="T42" fmla="*/ 141 w 172"/>
                  <a:gd name="T43" fmla="*/ 93 h 114"/>
                  <a:gd name="T44" fmla="*/ 34 w 172"/>
                  <a:gd name="T45" fmla="*/ 93 h 114"/>
                  <a:gd name="T46" fmla="*/ 26 w 172"/>
                  <a:gd name="T47" fmla="*/ 86 h 114"/>
                  <a:gd name="T48" fmla="*/ 34 w 172"/>
                  <a:gd name="T49" fmla="*/ 78 h 114"/>
                  <a:gd name="T50" fmla="*/ 141 w 172"/>
                  <a:gd name="T51" fmla="*/ 78 h 114"/>
                  <a:gd name="T52" fmla="*/ 149 w 172"/>
                  <a:gd name="T53" fmla="*/ 86 h 114"/>
                  <a:gd name="T54" fmla="*/ 141 w 172"/>
                  <a:gd name="T55" fmla="*/ 93 h 114"/>
                  <a:gd name="T56" fmla="*/ 141 w 172"/>
                  <a:gd name="T57" fmla="*/ 68 h 114"/>
                  <a:gd name="T58" fmla="*/ 34 w 172"/>
                  <a:gd name="T59" fmla="*/ 68 h 114"/>
                  <a:gd name="T60" fmla="*/ 26 w 172"/>
                  <a:gd name="T61" fmla="*/ 60 h 114"/>
                  <a:gd name="T62" fmla="*/ 34 w 172"/>
                  <a:gd name="T63" fmla="*/ 52 h 114"/>
                  <a:gd name="T64" fmla="*/ 141 w 172"/>
                  <a:gd name="T65" fmla="*/ 52 h 114"/>
                  <a:gd name="T66" fmla="*/ 149 w 172"/>
                  <a:gd name="T67" fmla="*/ 60 h 114"/>
                  <a:gd name="T68" fmla="*/ 141 w 172"/>
                  <a:gd name="T69" fmla="*/ 68 h 114"/>
                  <a:gd name="T70" fmla="*/ 141 w 172"/>
                  <a:gd name="T71" fmla="*/ 43 h 114"/>
                  <a:gd name="T72" fmla="*/ 34 w 172"/>
                  <a:gd name="T73" fmla="*/ 43 h 114"/>
                  <a:gd name="T74" fmla="*/ 26 w 172"/>
                  <a:gd name="T75" fmla="*/ 35 h 114"/>
                  <a:gd name="T76" fmla="*/ 34 w 172"/>
                  <a:gd name="T77" fmla="*/ 27 h 114"/>
                  <a:gd name="T78" fmla="*/ 141 w 172"/>
                  <a:gd name="T79" fmla="*/ 27 h 114"/>
                  <a:gd name="T80" fmla="*/ 149 w 172"/>
                  <a:gd name="T81" fmla="*/ 35 h 114"/>
                  <a:gd name="T82" fmla="*/ 141 w 172"/>
                  <a:gd name="T83"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14">
                    <a:moveTo>
                      <a:pt x="136" y="0"/>
                    </a:moveTo>
                    <a:cubicBezTo>
                      <a:pt x="131" y="0"/>
                      <a:pt x="131" y="0"/>
                      <a:pt x="131" y="0"/>
                    </a:cubicBezTo>
                    <a:cubicBezTo>
                      <a:pt x="131" y="3"/>
                      <a:pt x="132" y="6"/>
                      <a:pt x="132" y="9"/>
                    </a:cubicBezTo>
                    <a:cubicBezTo>
                      <a:pt x="132" y="10"/>
                      <a:pt x="132" y="10"/>
                      <a:pt x="132" y="10"/>
                    </a:cubicBezTo>
                    <a:cubicBezTo>
                      <a:pt x="119" y="10"/>
                      <a:pt x="119" y="10"/>
                      <a:pt x="119" y="10"/>
                    </a:cubicBezTo>
                    <a:cubicBezTo>
                      <a:pt x="119" y="9"/>
                      <a:pt x="119" y="9"/>
                      <a:pt x="119" y="9"/>
                    </a:cubicBezTo>
                    <a:cubicBezTo>
                      <a:pt x="118" y="6"/>
                      <a:pt x="118" y="3"/>
                      <a:pt x="117" y="0"/>
                    </a:cubicBezTo>
                    <a:cubicBezTo>
                      <a:pt x="55" y="0"/>
                      <a:pt x="55" y="0"/>
                      <a:pt x="55" y="0"/>
                    </a:cubicBezTo>
                    <a:cubicBezTo>
                      <a:pt x="54" y="3"/>
                      <a:pt x="54" y="6"/>
                      <a:pt x="54" y="9"/>
                    </a:cubicBezTo>
                    <a:cubicBezTo>
                      <a:pt x="53" y="10"/>
                      <a:pt x="53" y="10"/>
                      <a:pt x="53" y="10"/>
                    </a:cubicBezTo>
                    <a:cubicBezTo>
                      <a:pt x="40" y="10"/>
                      <a:pt x="40" y="10"/>
                      <a:pt x="40" y="10"/>
                    </a:cubicBezTo>
                    <a:cubicBezTo>
                      <a:pt x="40" y="9"/>
                      <a:pt x="40" y="9"/>
                      <a:pt x="40" y="9"/>
                    </a:cubicBezTo>
                    <a:cubicBezTo>
                      <a:pt x="41" y="6"/>
                      <a:pt x="41" y="3"/>
                      <a:pt x="41" y="0"/>
                    </a:cubicBezTo>
                    <a:cubicBezTo>
                      <a:pt x="36" y="0"/>
                      <a:pt x="36" y="0"/>
                      <a:pt x="36" y="0"/>
                    </a:cubicBezTo>
                    <a:cubicBezTo>
                      <a:pt x="16" y="0"/>
                      <a:pt x="0" y="16"/>
                      <a:pt x="0" y="36"/>
                    </a:cubicBezTo>
                    <a:cubicBezTo>
                      <a:pt x="0" y="78"/>
                      <a:pt x="0" y="78"/>
                      <a:pt x="0" y="78"/>
                    </a:cubicBezTo>
                    <a:cubicBezTo>
                      <a:pt x="0" y="98"/>
                      <a:pt x="16" y="114"/>
                      <a:pt x="36" y="114"/>
                    </a:cubicBezTo>
                    <a:cubicBezTo>
                      <a:pt x="136" y="114"/>
                      <a:pt x="136" y="114"/>
                      <a:pt x="136" y="114"/>
                    </a:cubicBezTo>
                    <a:cubicBezTo>
                      <a:pt x="156" y="114"/>
                      <a:pt x="172" y="98"/>
                      <a:pt x="172" y="78"/>
                    </a:cubicBezTo>
                    <a:cubicBezTo>
                      <a:pt x="172" y="36"/>
                      <a:pt x="172" y="36"/>
                      <a:pt x="172" y="36"/>
                    </a:cubicBezTo>
                    <a:cubicBezTo>
                      <a:pt x="172" y="16"/>
                      <a:pt x="156" y="0"/>
                      <a:pt x="136" y="0"/>
                    </a:cubicBezTo>
                    <a:close/>
                    <a:moveTo>
                      <a:pt x="141" y="93"/>
                    </a:moveTo>
                    <a:cubicBezTo>
                      <a:pt x="34" y="93"/>
                      <a:pt x="34" y="93"/>
                      <a:pt x="34" y="93"/>
                    </a:cubicBezTo>
                    <a:cubicBezTo>
                      <a:pt x="30" y="93"/>
                      <a:pt x="26" y="90"/>
                      <a:pt x="26" y="86"/>
                    </a:cubicBezTo>
                    <a:cubicBezTo>
                      <a:pt x="26" y="81"/>
                      <a:pt x="30" y="78"/>
                      <a:pt x="34" y="78"/>
                    </a:cubicBezTo>
                    <a:cubicBezTo>
                      <a:pt x="141" y="78"/>
                      <a:pt x="141" y="78"/>
                      <a:pt x="141" y="78"/>
                    </a:cubicBezTo>
                    <a:cubicBezTo>
                      <a:pt x="145" y="78"/>
                      <a:pt x="149" y="81"/>
                      <a:pt x="149" y="86"/>
                    </a:cubicBezTo>
                    <a:cubicBezTo>
                      <a:pt x="149" y="90"/>
                      <a:pt x="145" y="93"/>
                      <a:pt x="141" y="93"/>
                    </a:cubicBezTo>
                    <a:close/>
                    <a:moveTo>
                      <a:pt x="141" y="68"/>
                    </a:moveTo>
                    <a:cubicBezTo>
                      <a:pt x="34" y="68"/>
                      <a:pt x="34" y="68"/>
                      <a:pt x="34" y="68"/>
                    </a:cubicBezTo>
                    <a:cubicBezTo>
                      <a:pt x="30" y="68"/>
                      <a:pt x="26" y="65"/>
                      <a:pt x="26" y="60"/>
                    </a:cubicBezTo>
                    <a:cubicBezTo>
                      <a:pt x="26" y="56"/>
                      <a:pt x="30" y="52"/>
                      <a:pt x="34" y="52"/>
                    </a:cubicBezTo>
                    <a:cubicBezTo>
                      <a:pt x="141" y="52"/>
                      <a:pt x="141" y="52"/>
                      <a:pt x="141" y="52"/>
                    </a:cubicBezTo>
                    <a:cubicBezTo>
                      <a:pt x="145" y="52"/>
                      <a:pt x="149" y="56"/>
                      <a:pt x="149" y="60"/>
                    </a:cubicBezTo>
                    <a:cubicBezTo>
                      <a:pt x="149" y="65"/>
                      <a:pt x="145" y="68"/>
                      <a:pt x="141" y="68"/>
                    </a:cubicBezTo>
                    <a:close/>
                    <a:moveTo>
                      <a:pt x="141" y="43"/>
                    </a:moveTo>
                    <a:cubicBezTo>
                      <a:pt x="34" y="43"/>
                      <a:pt x="34" y="43"/>
                      <a:pt x="34" y="43"/>
                    </a:cubicBezTo>
                    <a:cubicBezTo>
                      <a:pt x="30" y="43"/>
                      <a:pt x="26" y="39"/>
                      <a:pt x="26" y="35"/>
                    </a:cubicBezTo>
                    <a:cubicBezTo>
                      <a:pt x="26" y="30"/>
                      <a:pt x="30" y="27"/>
                      <a:pt x="34" y="27"/>
                    </a:cubicBezTo>
                    <a:cubicBezTo>
                      <a:pt x="141" y="27"/>
                      <a:pt x="141" y="27"/>
                      <a:pt x="141" y="27"/>
                    </a:cubicBezTo>
                    <a:cubicBezTo>
                      <a:pt x="145" y="27"/>
                      <a:pt x="149" y="30"/>
                      <a:pt x="149" y="35"/>
                    </a:cubicBezTo>
                    <a:cubicBezTo>
                      <a:pt x="149" y="39"/>
                      <a:pt x="145" y="43"/>
                      <a:pt x="14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 name="Freeform 25"/>
              <p:cNvSpPr/>
              <p:nvPr/>
            </p:nvSpPr>
            <p:spPr bwMode="auto">
              <a:xfrm>
                <a:off x="2777" y="1452"/>
                <a:ext cx="206" cy="82"/>
              </a:xfrm>
              <a:custGeom>
                <a:avLst/>
                <a:gdLst>
                  <a:gd name="T0" fmla="*/ 86 w 87"/>
                  <a:gd name="T1" fmla="*/ 27 h 35"/>
                  <a:gd name="T2" fmla="*/ 62 w 87"/>
                  <a:gd name="T3" fmla="*/ 0 h 35"/>
                  <a:gd name="T4" fmla="*/ 24 w 87"/>
                  <a:gd name="T5" fmla="*/ 0 h 35"/>
                  <a:gd name="T6" fmla="*/ 1 w 87"/>
                  <a:gd name="T7" fmla="*/ 27 h 35"/>
                  <a:gd name="T8" fmla="*/ 0 w 87"/>
                  <a:gd name="T9" fmla="*/ 35 h 35"/>
                  <a:gd name="T10" fmla="*/ 9 w 87"/>
                  <a:gd name="T11" fmla="*/ 35 h 35"/>
                  <a:gd name="T12" fmla="*/ 10 w 87"/>
                  <a:gd name="T13" fmla="*/ 27 h 35"/>
                  <a:gd name="T14" fmla="*/ 29 w 87"/>
                  <a:gd name="T15" fmla="*/ 8 h 35"/>
                  <a:gd name="T16" fmla="*/ 58 w 87"/>
                  <a:gd name="T17" fmla="*/ 8 h 35"/>
                  <a:gd name="T18" fmla="*/ 76 w 87"/>
                  <a:gd name="T19" fmla="*/ 27 h 35"/>
                  <a:gd name="T20" fmla="*/ 78 w 87"/>
                  <a:gd name="T21" fmla="*/ 35 h 35"/>
                  <a:gd name="T22" fmla="*/ 87 w 87"/>
                  <a:gd name="T23" fmla="*/ 35 h 35"/>
                  <a:gd name="T24" fmla="*/ 86 w 87"/>
                  <a:gd name="T25"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35">
                    <a:moveTo>
                      <a:pt x="86" y="27"/>
                    </a:moveTo>
                    <a:cubicBezTo>
                      <a:pt x="83" y="11"/>
                      <a:pt x="73" y="0"/>
                      <a:pt x="62" y="0"/>
                    </a:cubicBezTo>
                    <a:cubicBezTo>
                      <a:pt x="24" y="0"/>
                      <a:pt x="24" y="0"/>
                      <a:pt x="24" y="0"/>
                    </a:cubicBezTo>
                    <a:cubicBezTo>
                      <a:pt x="13" y="0"/>
                      <a:pt x="4" y="11"/>
                      <a:pt x="1" y="27"/>
                    </a:cubicBezTo>
                    <a:cubicBezTo>
                      <a:pt x="0" y="30"/>
                      <a:pt x="0" y="32"/>
                      <a:pt x="0" y="35"/>
                    </a:cubicBezTo>
                    <a:cubicBezTo>
                      <a:pt x="9" y="35"/>
                      <a:pt x="9" y="35"/>
                      <a:pt x="9" y="35"/>
                    </a:cubicBezTo>
                    <a:cubicBezTo>
                      <a:pt x="9" y="32"/>
                      <a:pt x="9" y="30"/>
                      <a:pt x="10" y="27"/>
                    </a:cubicBezTo>
                    <a:cubicBezTo>
                      <a:pt x="13" y="16"/>
                      <a:pt x="20" y="8"/>
                      <a:pt x="29" y="8"/>
                    </a:cubicBezTo>
                    <a:cubicBezTo>
                      <a:pt x="58" y="8"/>
                      <a:pt x="58" y="8"/>
                      <a:pt x="58" y="8"/>
                    </a:cubicBezTo>
                    <a:cubicBezTo>
                      <a:pt x="66" y="8"/>
                      <a:pt x="74" y="16"/>
                      <a:pt x="76" y="27"/>
                    </a:cubicBezTo>
                    <a:cubicBezTo>
                      <a:pt x="77" y="30"/>
                      <a:pt x="77" y="32"/>
                      <a:pt x="78" y="35"/>
                    </a:cubicBezTo>
                    <a:cubicBezTo>
                      <a:pt x="87" y="35"/>
                      <a:pt x="87" y="35"/>
                      <a:pt x="87" y="35"/>
                    </a:cubicBezTo>
                    <a:cubicBezTo>
                      <a:pt x="86" y="32"/>
                      <a:pt x="86" y="30"/>
                      <a:pt x="8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sp>
        <p:nvSpPr>
          <p:cNvPr id="52" name="矩形 1"/>
          <p:cNvSpPr/>
          <p:nvPr/>
        </p:nvSpPr>
        <p:spPr>
          <a:xfrm>
            <a:off x="5149850" y="3201988"/>
            <a:ext cx="2452688" cy="612775"/>
          </a:xfrm>
          <a:prstGeom prst="rect">
            <a:avLst/>
          </a:prstGeom>
          <a:noFill/>
          <a:ln w="9525">
            <a:noFill/>
          </a:ln>
        </p:spPr>
        <p:txBody>
          <a:bodyPr>
            <a:spAutoFit/>
          </a:bodyPr>
          <a:p>
            <a:pPr algn="just"/>
            <a:r>
              <a:rPr lang="zh-CN" altLang="en-US" sz="3200" dirty="0">
                <a:solidFill>
                  <a:srgbClr val="000000"/>
                </a:solidFill>
                <a:latin typeface="微软雅黑" panose="020B0503020204020204" pitchFamily="34" charset="-122"/>
                <a:ea typeface="微软雅黑" panose="020B0503020204020204" pitchFamily="34" charset="-122"/>
              </a:rPr>
              <a:t>分组事物</a:t>
            </a:r>
            <a:endParaRPr lang="zh-CN" altLang="en-US" sz="3200" dirty="0">
              <a:solidFill>
                <a:srgbClr val="000000"/>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572000" y="3249613"/>
            <a:ext cx="431800" cy="431800"/>
            <a:chOff x="5074776" y="3435846"/>
            <a:chExt cx="432048" cy="432048"/>
          </a:xfrm>
        </p:grpSpPr>
        <p:sp>
          <p:nvSpPr>
            <p:cNvPr id="54" name="圆角矩形 53"/>
            <p:cNvSpPr/>
            <p:nvPr/>
          </p:nvSpPr>
          <p:spPr>
            <a:xfrm>
              <a:off x="5074776" y="3435846"/>
              <a:ext cx="432048" cy="432048"/>
            </a:xfrm>
            <a:prstGeom prst="roundRect">
              <a:avLst/>
            </a:pr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nvGrpSpPr>
            <p:cNvPr id="55" name="Group 13"/>
            <p:cNvGrpSpPr>
              <a:grpSpLocks noChangeAspect="1"/>
            </p:cNvGrpSpPr>
            <p:nvPr/>
          </p:nvGrpSpPr>
          <p:grpSpPr bwMode="auto">
            <a:xfrm>
              <a:off x="5128999" y="3548595"/>
              <a:ext cx="323601" cy="216000"/>
              <a:chOff x="2668" y="2494"/>
              <a:chExt cx="406" cy="271"/>
            </a:xfrm>
            <a:solidFill>
              <a:schemeClr val="tx1"/>
            </a:solidFill>
          </p:grpSpPr>
          <p:sp>
            <p:nvSpPr>
              <p:cNvPr id="56" name="Freeform 14"/>
              <p:cNvSpPr/>
              <p:nvPr/>
            </p:nvSpPr>
            <p:spPr bwMode="auto">
              <a:xfrm>
                <a:off x="2668" y="2753"/>
                <a:ext cx="406" cy="12"/>
              </a:xfrm>
              <a:custGeom>
                <a:avLst/>
                <a:gdLst>
                  <a:gd name="T0" fmla="*/ 3 w 172"/>
                  <a:gd name="T1" fmla="*/ 5 h 5"/>
                  <a:gd name="T2" fmla="*/ 0 w 172"/>
                  <a:gd name="T3" fmla="*/ 2 h 5"/>
                  <a:gd name="T4" fmla="*/ 3 w 172"/>
                  <a:gd name="T5" fmla="*/ 0 h 5"/>
                  <a:gd name="T6" fmla="*/ 169 w 172"/>
                  <a:gd name="T7" fmla="*/ 0 h 5"/>
                  <a:gd name="T8" fmla="*/ 172 w 172"/>
                  <a:gd name="T9" fmla="*/ 2 h 5"/>
                  <a:gd name="T10" fmla="*/ 169 w 172"/>
                  <a:gd name="T11" fmla="*/ 5 h 5"/>
                  <a:gd name="T12" fmla="*/ 3 w 17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72" h="5">
                    <a:moveTo>
                      <a:pt x="3" y="5"/>
                    </a:moveTo>
                    <a:cubicBezTo>
                      <a:pt x="1" y="5"/>
                      <a:pt x="0" y="4"/>
                      <a:pt x="0" y="2"/>
                    </a:cubicBezTo>
                    <a:cubicBezTo>
                      <a:pt x="0" y="1"/>
                      <a:pt x="1" y="0"/>
                      <a:pt x="3" y="0"/>
                    </a:cubicBezTo>
                    <a:cubicBezTo>
                      <a:pt x="169" y="0"/>
                      <a:pt x="169" y="0"/>
                      <a:pt x="169" y="0"/>
                    </a:cubicBezTo>
                    <a:cubicBezTo>
                      <a:pt x="171" y="0"/>
                      <a:pt x="172" y="1"/>
                      <a:pt x="172" y="2"/>
                    </a:cubicBezTo>
                    <a:cubicBezTo>
                      <a:pt x="172" y="4"/>
                      <a:pt x="171" y="5"/>
                      <a:pt x="169" y="5"/>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7" name="Freeform 15"/>
              <p:cNvSpPr/>
              <p:nvPr/>
            </p:nvSpPr>
            <p:spPr bwMode="auto">
              <a:xfrm>
                <a:off x="2762" y="2536"/>
                <a:ext cx="54" cy="208"/>
              </a:xfrm>
              <a:custGeom>
                <a:avLst/>
                <a:gdLst>
                  <a:gd name="T0" fmla="*/ 23 w 23"/>
                  <a:gd name="T1" fmla="*/ 77 h 88"/>
                  <a:gd name="T2" fmla="*/ 12 w 23"/>
                  <a:gd name="T3" fmla="*/ 88 h 88"/>
                  <a:gd name="T4" fmla="*/ 11 w 23"/>
                  <a:gd name="T5" fmla="*/ 88 h 88"/>
                  <a:gd name="T6" fmla="*/ 0 w 23"/>
                  <a:gd name="T7" fmla="*/ 77 h 88"/>
                  <a:gd name="T8" fmla="*/ 0 w 23"/>
                  <a:gd name="T9" fmla="*/ 11 h 88"/>
                  <a:gd name="T10" fmla="*/ 11 w 23"/>
                  <a:gd name="T11" fmla="*/ 0 h 88"/>
                  <a:gd name="T12" fmla="*/ 12 w 23"/>
                  <a:gd name="T13" fmla="*/ 0 h 88"/>
                  <a:gd name="T14" fmla="*/ 23 w 23"/>
                  <a:gd name="T15" fmla="*/ 11 h 88"/>
                  <a:gd name="T16" fmla="*/ 23 w 23"/>
                  <a:gd name="T17"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8">
                    <a:moveTo>
                      <a:pt x="23" y="77"/>
                    </a:moveTo>
                    <a:cubicBezTo>
                      <a:pt x="23" y="83"/>
                      <a:pt x="18" y="88"/>
                      <a:pt x="12" y="88"/>
                    </a:cubicBezTo>
                    <a:cubicBezTo>
                      <a:pt x="11" y="88"/>
                      <a:pt x="11" y="88"/>
                      <a:pt x="11" y="88"/>
                    </a:cubicBezTo>
                    <a:cubicBezTo>
                      <a:pt x="5" y="88"/>
                      <a:pt x="0" y="83"/>
                      <a:pt x="0" y="77"/>
                    </a:cubicBezTo>
                    <a:cubicBezTo>
                      <a:pt x="0" y="11"/>
                      <a:pt x="0" y="11"/>
                      <a:pt x="0" y="11"/>
                    </a:cubicBezTo>
                    <a:cubicBezTo>
                      <a:pt x="0" y="5"/>
                      <a:pt x="5" y="0"/>
                      <a:pt x="11" y="0"/>
                    </a:cubicBezTo>
                    <a:cubicBezTo>
                      <a:pt x="12" y="0"/>
                      <a:pt x="12" y="0"/>
                      <a:pt x="12" y="0"/>
                    </a:cubicBezTo>
                    <a:cubicBezTo>
                      <a:pt x="18" y="0"/>
                      <a:pt x="23" y="5"/>
                      <a:pt x="23" y="11"/>
                    </a:cubicBezTo>
                    <a:lnTo>
                      <a:pt x="23"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8" name="Freeform 16"/>
              <p:cNvSpPr/>
              <p:nvPr/>
            </p:nvSpPr>
            <p:spPr bwMode="auto">
              <a:xfrm>
                <a:off x="2682" y="2494"/>
                <a:ext cx="54" cy="250"/>
              </a:xfrm>
              <a:custGeom>
                <a:avLst/>
                <a:gdLst>
                  <a:gd name="T0" fmla="*/ 23 w 23"/>
                  <a:gd name="T1" fmla="*/ 95 h 106"/>
                  <a:gd name="T2" fmla="*/ 12 w 23"/>
                  <a:gd name="T3" fmla="*/ 106 h 106"/>
                  <a:gd name="T4" fmla="*/ 11 w 23"/>
                  <a:gd name="T5" fmla="*/ 106 h 106"/>
                  <a:gd name="T6" fmla="*/ 0 w 23"/>
                  <a:gd name="T7" fmla="*/ 95 h 106"/>
                  <a:gd name="T8" fmla="*/ 0 w 23"/>
                  <a:gd name="T9" fmla="*/ 11 h 106"/>
                  <a:gd name="T10" fmla="*/ 11 w 23"/>
                  <a:gd name="T11" fmla="*/ 0 h 106"/>
                  <a:gd name="T12" fmla="*/ 12 w 23"/>
                  <a:gd name="T13" fmla="*/ 0 h 106"/>
                  <a:gd name="T14" fmla="*/ 23 w 23"/>
                  <a:gd name="T15" fmla="*/ 11 h 106"/>
                  <a:gd name="T16" fmla="*/ 23 w 23"/>
                  <a:gd name="T17" fmla="*/ 9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6">
                    <a:moveTo>
                      <a:pt x="23" y="95"/>
                    </a:moveTo>
                    <a:cubicBezTo>
                      <a:pt x="23" y="101"/>
                      <a:pt x="18" y="106"/>
                      <a:pt x="12" y="106"/>
                    </a:cubicBezTo>
                    <a:cubicBezTo>
                      <a:pt x="11" y="106"/>
                      <a:pt x="11" y="106"/>
                      <a:pt x="11" y="106"/>
                    </a:cubicBezTo>
                    <a:cubicBezTo>
                      <a:pt x="5" y="106"/>
                      <a:pt x="0" y="101"/>
                      <a:pt x="0" y="95"/>
                    </a:cubicBezTo>
                    <a:cubicBezTo>
                      <a:pt x="0" y="11"/>
                      <a:pt x="0" y="11"/>
                      <a:pt x="0" y="11"/>
                    </a:cubicBezTo>
                    <a:cubicBezTo>
                      <a:pt x="0" y="5"/>
                      <a:pt x="5" y="0"/>
                      <a:pt x="11" y="0"/>
                    </a:cubicBezTo>
                    <a:cubicBezTo>
                      <a:pt x="12" y="0"/>
                      <a:pt x="12" y="0"/>
                      <a:pt x="12" y="0"/>
                    </a:cubicBezTo>
                    <a:cubicBezTo>
                      <a:pt x="18" y="0"/>
                      <a:pt x="23" y="5"/>
                      <a:pt x="23" y="11"/>
                    </a:cubicBezTo>
                    <a:lnTo>
                      <a:pt x="23"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9" name="Freeform 17"/>
              <p:cNvSpPr/>
              <p:nvPr/>
            </p:nvSpPr>
            <p:spPr bwMode="auto">
              <a:xfrm>
                <a:off x="2842" y="2576"/>
                <a:ext cx="55" cy="168"/>
              </a:xfrm>
              <a:custGeom>
                <a:avLst/>
                <a:gdLst>
                  <a:gd name="T0" fmla="*/ 23 w 23"/>
                  <a:gd name="T1" fmla="*/ 60 h 71"/>
                  <a:gd name="T2" fmla="*/ 12 w 23"/>
                  <a:gd name="T3" fmla="*/ 71 h 71"/>
                  <a:gd name="T4" fmla="*/ 11 w 23"/>
                  <a:gd name="T5" fmla="*/ 71 h 71"/>
                  <a:gd name="T6" fmla="*/ 0 w 23"/>
                  <a:gd name="T7" fmla="*/ 60 h 71"/>
                  <a:gd name="T8" fmla="*/ 0 w 23"/>
                  <a:gd name="T9" fmla="*/ 11 h 71"/>
                  <a:gd name="T10" fmla="*/ 11 w 23"/>
                  <a:gd name="T11" fmla="*/ 0 h 71"/>
                  <a:gd name="T12" fmla="*/ 12 w 23"/>
                  <a:gd name="T13" fmla="*/ 0 h 71"/>
                  <a:gd name="T14" fmla="*/ 23 w 23"/>
                  <a:gd name="T15" fmla="*/ 11 h 71"/>
                  <a:gd name="T16" fmla="*/ 23 w 23"/>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71">
                    <a:moveTo>
                      <a:pt x="23" y="60"/>
                    </a:moveTo>
                    <a:cubicBezTo>
                      <a:pt x="23" y="66"/>
                      <a:pt x="18" y="71"/>
                      <a:pt x="12" y="71"/>
                    </a:cubicBezTo>
                    <a:cubicBezTo>
                      <a:pt x="11" y="71"/>
                      <a:pt x="11" y="71"/>
                      <a:pt x="11" y="71"/>
                    </a:cubicBezTo>
                    <a:cubicBezTo>
                      <a:pt x="5" y="71"/>
                      <a:pt x="0" y="66"/>
                      <a:pt x="0" y="60"/>
                    </a:cubicBezTo>
                    <a:cubicBezTo>
                      <a:pt x="0" y="11"/>
                      <a:pt x="0" y="11"/>
                      <a:pt x="0" y="11"/>
                    </a:cubicBezTo>
                    <a:cubicBezTo>
                      <a:pt x="0" y="5"/>
                      <a:pt x="5" y="0"/>
                      <a:pt x="11" y="0"/>
                    </a:cubicBezTo>
                    <a:cubicBezTo>
                      <a:pt x="12" y="0"/>
                      <a:pt x="12" y="0"/>
                      <a:pt x="12" y="0"/>
                    </a:cubicBezTo>
                    <a:cubicBezTo>
                      <a:pt x="18" y="0"/>
                      <a:pt x="23" y="5"/>
                      <a:pt x="23" y="11"/>
                    </a:cubicBezTo>
                    <a:lnTo>
                      <a:pt x="23"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0" name="Freeform 18"/>
              <p:cNvSpPr/>
              <p:nvPr/>
            </p:nvSpPr>
            <p:spPr bwMode="auto">
              <a:xfrm>
                <a:off x="2923" y="2619"/>
                <a:ext cx="57" cy="125"/>
              </a:xfrm>
              <a:custGeom>
                <a:avLst/>
                <a:gdLst>
                  <a:gd name="T0" fmla="*/ 24 w 24"/>
                  <a:gd name="T1" fmla="*/ 42 h 53"/>
                  <a:gd name="T2" fmla="*/ 12 w 24"/>
                  <a:gd name="T3" fmla="*/ 53 h 53"/>
                  <a:gd name="T4" fmla="*/ 11 w 24"/>
                  <a:gd name="T5" fmla="*/ 53 h 53"/>
                  <a:gd name="T6" fmla="*/ 0 w 24"/>
                  <a:gd name="T7" fmla="*/ 42 h 53"/>
                  <a:gd name="T8" fmla="*/ 0 w 24"/>
                  <a:gd name="T9" fmla="*/ 11 h 53"/>
                  <a:gd name="T10" fmla="*/ 11 w 24"/>
                  <a:gd name="T11" fmla="*/ 0 h 53"/>
                  <a:gd name="T12" fmla="*/ 12 w 24"/>
                  <a:gd name="T13" fmla="*/ 0 h 53"/>
                  <a:gd name="T14" fmla="*/ 24 w 24"/>
                  <a:gd name="T15" fmla="*/ 11 h 53"/>
                  <a:gd name="T16" fmla="*/ 24 w 24"/>
                  <a:gd name="T17"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3">
                    <a:moveTo>
                      <a:pt x="24" y="42"/>
                    </a:moveTo>
                    <a:cubicBezTo>
                      <a:pt x="24" y="48"/>
                      <a:pt x="19" y="53"/>
                      <a:pt x="12" y="53"/>
                    </a:cubicBezTo>
                    <a:cubicBezTo>
                      <a:pt x="11" y="53"/>
                      <a:pt x="11" y="53"/>
                      <a:pt x="11" y="53"/>
                    </a:cubicBezTo>
                    <a:cubicBezTo>
                      <a:pt x="5" y="53"/>
                      <a:pt x="0" y="48"/>
                      <a:pt x="0" y="42"/>
                    </a:cubicBezTo>
                    <a:cubicBezTo>
                      <a:pt x="0" y="11"/>
                      <a:pt x="0" y="11"/>
                      <a:pt x="0" y="11"/>
                    </a:cubicBezTo>
                    <a:cubicBezTo>
                      <a:pt x="0" y="5"/>
                      <a:pt x="5" y="0"/>
                      <a:pt x="11" y="0"/>
                    </a:cubicBezTo>
                    <a:cubicBezTo>
                      <a:pt x="12" y="0"/>
                      <a:pt x="12" y="0"/>
                      <a:pt x="12" y="0"/>
                    </a:cubicBezTo>
                    <a:cubicBezTo>
                      <a:pt x="19" y="0"/>
                      <a:pt x="24" y="5"/>
                      <a:pt x="24" y="11"/>
                    </a:cubicBezTo>
                    <a:lnTo>
                      <a:pt x="24"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1" name="Freeform 19"/>
              <p:cNvSpPr/>
              <p:nvPr/>
            </p:nvSpPr>
            <p:spPr bwMode="auto">
              <a:xfrm>
                <a:off x="3003" y="2659"/>
                <a:ext cx="57" cy="85"/>
              </a:xfrm>
              <a:custGeom>
                <a:avLst/>
                <a:gdLst>
                  <a:gd name="T0" fmla="*/ 24 w 24"/>
                  <a:gd name="T1" fmla="*/ 25 h 36"/>
                  <a:gd name="T2" fmla="*/ 13 w 24"/>
                  <a:gd name="T3" fmla="*/ 36 h 36"/>
                  <a:gd name="T4" fmla="*/ 12 w 24"/>
                  <a:gd name="T5" fmla="*/ 36 h 36"/>
                  <a:gd name="T6" fmla="*/ 0 w 24"/>
                  <a:gd name="T7" fmla="*/ 25 h 36"/>
                  <a:gd name="T8" fmla="*/ 0 w 24"/>
                  <a:gd name="T9" fmla="*/ 11 h 36"/>
                  <a:gd name="T10" fmla="*/ 12 w 24"/>
                  <a:gd name="T11" fmla="*/ 0 h 36"/>
                  <a:gd name="T12" fmla="*/ 13 w 24"/>
                  <a:gd name="T13" fmla="*/ 0 h 36"/>
                  <a:gd name="T14" fmla="*/ 24 w 24"/>
                  <a:gd name="T15" fmla="*/ 11 h 36"/>
                  <a:gd name="T16" fmla="*/ 24 w 24"/>
                  <a:gd name="T17"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6">
                    <a:moveTo>
                      <a:pt x="24" y="25"/>
                    </a:moveTo>
                    <a:cubicBezTo>
                      <a:pt x="24" y="31"/>
                      <a:pt x="19" y="36"/>
                      <a:pt x="13" y="36"/>
                    </a:cubicBezTo>
                    <a:cubicBezTo>
                      <a:pt x="12" y="36"/>
                      <a:pt x="12" y="36"/>
                      <a:pt x="12" y="36"/>
                    </a:cubicBezTo>
                    <a:cubicBezTo>
                      <a:pt x="5" y="36"/>
                      <a:pt x="0" y="31"/>
                      <a:pt x="0" y="25"/>
                    </a:cubicBezTo>
                    <a:cubicBezTo>
                      <a:pt x="0" y="11"/>
                      <a:pt x="0" y="11"/>
                      <a:pt x="0" y="11"/>
                    </a:cubicBezTo>
                    <a:cubicBezTo>
                      <a:pt x="0" y="5"/>
                      <a:pt x="5" y="0"/>
                      <a:pt x="12" y="0"/>
                    </a:cubicBezTo>
                    <a:cubicBezTo>
                      <a:pt x="13" y="0"/>
                      <a:pt x="13" y="0"/>
                      <a:pt x="13" y="0"/>
                    </a:cubicBezTo>
                    <a:cubicBezTo>
                      <a:pt x="19" y="0"/>
                      <a:pt x="24" y="5"/>
                      <a:pt x="24" y="11"/>
                    </a:cubicBezTo>
                    <a:lnTo>
                      <a:pt x="2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sp>
        <p:nvSpPr>
          <p:cNvPr id="62" name="矩形 1"/>
          <p:cNvSpPr/>
          <p:nvPr/>
        </p:nvSpPr>
        <p:spPr>
          <a:xfrm>
            <a:off x="5149850" y="4033838"/>
            <a:ext cx="2452688" cy="612775"/>
          </a:xfrm>
          <a:prstGeom prst="rect">
            <a:avLst/>
          </a:prstGeom>
          <a:noFill/>
          <a:ln w="9525">
            <a:noFill/>
          </a:ln>
        </p:spPr>
        <p:txBody>
          <a:bodyPr>
            <a:spAutoFit/>
          </a:bodyPr>
          <a:p>
            <a:pPr algn="just"/>
            <a:r>
              <a:rPr lang="zh-CN" altLang="en-US" sz="3200" dirty="0">
                <a:solidFill>
                  <a:srgbClr val="000000"/>
                </a:solidFill>
                <a:latin typeface="微软雅黑" panose="020B0503020204020204" pitchFamily="34" charset="-122"/>
                <a:ea typeface="微软雅黑" panose="020B0503020204020204" pitchFamily="34" charset="-122"/>
              </a:rPr>
              <a:t>注释事物</a:t>
            </a:r>
            <a:endParaRPr lang="zh-CN" altLang="en-US" sz="3200" dirty="0">
              <a:solidFill>
                <a:srgbClr val="000000"/>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4572000" y="4081463"/>
            <a:ext cx="431800" cy="431800"/>
            <a:chOff x="5074775" y="4275187"/>
            <a:chExt cx="432048" cy="432048"/>
          </a:xfrm>
        </p:grpSpPr>
        <p:sp>
          <p:nvSpPr>
            <p:cNvPr id="64" name="圆角矩形 63"/>
            <p:cNvSpPr/>
            <p:nvPr/>
          </p:nvSpPr>
          <p:spPr>
            <a:xfrm>
              <a:off x="5074775" y="4275187"/>
              <a:ext cx="432048" cy="432048"/>
            </a:xfrm>
            <a:prstGeom prst="roundRect">
              <a:avLst/>
            </a:pr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nvGrpSpPr>
            <p:cNvPr id="65" name="Group 42"/>
            <p:cNvGrpSpPr>
              <a:grpSpLocks noChangeAspect="1"/>
            </p:cNvGrpSpPr>
            <p:nvPr/>
          </p:nvGrpSpPr>
          <p:grpSpPr bwMode="auto">
            <a:xfrm>
              <a:off x="5203921" y="4396933"/>
              <a:ext cx="170971" cy="216000"/>
              <a:chOff x="2864" y="2398"/>
              <a:chExt cx="243" cy="307"/>
            </a:xfrm>
            <a:solidFill>
              <a:schemeClr val="tx1"/>
            </a:solidFill>
          </p:grpSpPr>
          <p:sp>
            <p:nvSpPr>
              <p:cNvPr id="66" name="Freeform 43"/>
              <p:cNvSpPr>
                <a:spLocks noEditPoints="1"/>
              </p:cNvSpPr>
              <p:nvPr/>
            </p:nvSpPr>
            <p:spPr bwMode="auto">
              <a:xfrm>
                <a:off x="2864" y="2516"/>
                <a:ext cx="243" cy="189"/>
              </a:xfrm>
              <a:custGeom>
                <a:avLst/>
                <a:gdLst>
                  <a:gd name="T0" fmla="*/ 103 w 103"/>
                  <a:gd name="T1" fmla="*/ 24 h 80"/>
                  <a:gd name="T2" fmla="*/ 103 w 103"/>
                  <a:gd name="T3" fmla="*/ 12 h 80"/>
                  <a:gd name="T4" fmla="*/ 90 w 103"/>
                  <a:gd name="T5" fmla="*/ 0 h 80"/>
                  <a:gd name="T6" fmla="*/ 13 w 103"/>
                  <a:gd name="T7" fmla="*/ 0 h 80"/>
                  <a:gd name="T8" fmla="*/ 0 w 103"/>
                  <a:gd name="T9" fmla="*/ 12 h 80"/>
                  <a:gd name="T10" fmla="*/ 0 w 103"/>
                  <a:gd name="T11" fmla="*/ 68 h 80"/>
                  <a:gd name="T12" fmla="*/ 13 w 103"/>
                  <a:gd name="T13" fmla="*/ 80 h 80"/>
                  <a:gd name="T14" fmla="*/ 90 w 103"/>
                  <a:gd name="T15" fmla="*/ 80 h 80"/>
                  <a:gd name="T16" fmla="*/ 103 w 103"/>
                  <a:gd name="T17" fmla="*/ 68 h 80"/>
                  <a:gd name="T18" fmla="*/ 103 w 103"/>
                  <a:gd name="T19" fmla="*/ 64 h 80"/>
                  <a:gd name="T20" fmla="*/ 86 w 103"/>
                  <a:gd name="T21" fmla="*/ 64 h 80"/>
                  <a:gd name="T22" fmla="*/ 86 w 103"/>
                  <a:gd name="T23" fmla="*/ 57 h 80"/>
                  <a:gd name="T24" fmla="*/ 103 w 103"/>
                  <a:gd name="T25" fmla="*/ 57 h 80"/>
                  <a:gd name="T26" fmla="*/ 103 w 103"/>
                  <a:gd name="T27" fmla="*/ 48 h 80"/>
                  <a:gd name="T28" fmla="*/ 86 w 103"/>
                  <a:gd name="T29" fmla="*/ 48 h 80"/>
                  <a:gd name="T30" fmla="*/ 86 w 103"/>
                  <a:gd name="T31" fmla="*/ 41 h 80"/>
                  <a:gd name="T32" fmla="*/ 103 w 103"/>
                  <a:gd name="T33" fmla="*/ 41 h 80"/>
                  <a:gd name="T34" fmla="*/ 103 w 103"/>
                  <a:gd name="T35" fmla="*/ 31 h 80"/>
                  <a:gd name="T36" fmla="*/ 86 w 103"/>
                  <a:gd name="T37" fmla="*/ 31 h 80"/>
                  <a:gd name="T38" fmla="*/ 86 w 103"/>
                  <a:gd name="T39" fmla="*/ 24 h 80"/>
                  <a:gd name="T40" fmla="*/ 103 w 103"/>
                  <a:gd name="T41" fmla="*/ 24 h 80"/>
                  <a:gd name="T42" fmla="*/ 56 w 103"/>
                  <a:gd name="T43" fmla="*/ 46 h 80"/>
                  <a:gd name="T44" fmla="*/ 56 w 103"/>
                  <a:gd name="T45" fmla="*/ 55 h 80"/>
                  <a:gd name="T46" fmla="*/ 51 w 103"/>
                  <a:gd name="T47" fmla="*/ 58 h 80"/>
                  <a:gd name="T48" fmla="*/ 47 w 103"/>
                  <a:gd name="T49" fmla="*/ 55 h 80"/>
                  <a:gd name="T50" fmla="*/ 47 w 103"/>
                  <a:gd name="T51" fmla="*/ 46 h 80"/>
                  <a:gd name="T52" fmla="*/ 41 w 103"/>
                  <a:gd name="T53" fmla="*/ 37 h 80"/>
                  <a:gd name="T54" fmla="*/ 51 w 103"/>
                  <a:gd name="T55" fmla="*/ 26 h 80"/>
                  <a:gd name="T56" fmla="*/ 62 w 103"/>
                  <a:gd name="T57" fmla="*/ 37 h 80"/>
                  <a:gd name="T58" fmla="*/ 56 w 103"/>
                  <a:gd name="T59"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 h="80">
                    <a:moveTo>
                      <a:pt x="103" y="24"/>
                    </a:moveTo>
                    <a:cubicBezTo>
                      <a:pt x="103" y="12"/>
                      <a:pt x="103" y="12"/>
                      <a:pt x="103" y="12"/>
                    </a:cubicBezTo>
                    <a:cubicBezTo>
                      <a:pt x="103" y="5"/>
                      <a:pt x="97" y="0"/>
                      <a:pt x="90" y="0"/>
                    </a:cubicBezTo>
                    <a:cubicBezTo>
                      <a:pt x="13" y="0"/>
                      <a:pt x="13" y="0"/>
                      <a:pt x="13" y="0"/>
                    </a:cubicBezTo>
                    <a:cubicBezTo>
                      <a:pt x="5" y="0"/>
                      <a:pt x="0" y="5"/>
                      <a:pt x="0" y="12"/>
                    </a:cubicBezTo>
                    <a:cubicBezTo>
                      <a:pt x="0" y="68"/>
                      <a:pt x="0" y="68"/>
                      <a:pt x="0" y="68"/>
                    </a:cubicBezTo>
                    <a:cubicBezTo>
                      <a:pt x="0" y="74"/>
                      <a:pt x="5" y="80"/>
                      <a:pt x="13" y="80"/>
                    </a:cubicBezTo>
                    <a:cubicBezTo>
                      <a:pt x="90" y="80"/>
                      <a:pt x="90" y="80"/>
                      <a:pt x="90" y="80"/>
                    </a:cubicBezTo>
                    <a:cubicBezTo>
                      <a:pt x="97" y="80"/>
                      <a:pt x="103" y="74"/>
                      <a:pt x="103" y="68"/>
                    </a:cubicBezTo>
                    <a:cubicBezTo>
                      <a:pt x="103" y="64"/>
                      <a:pt x="103" y="64"/>
                      <a:pt x="103" y="64"/>
                    </a:cubicBezTo>
                    <a:cubicBezTo>
                      <a:pt x="86" y="64"/>
                      <a:pt x="86" y="64"/>
                      <a:pt x="86" y="64"/>
                    </a:cubicBezTo>
                    <a:cubicBezTo>
                      <a:pt x="86" y="57"/>
                      <a:pt x="86" y="57"/>
                      <a:pt x="86" y="57"/>
                    </a:cubicBezTo>
                    <a:cubicBezTo>
                      <a:pt x="103" y="57"/>
                      <a:pt x="103" y="57"/>
                      <a:pt x="103" y="57"/>
                    </a:cubicBezTo>
                    <a:cubicBezTo>
                      <a:pt x="103" y="48"/>
                      <a:pt x="103" y="48"/>
                      <a:pt x="103" y="48"/>
                    </a:cubicBezTo>
                    <a:cubicBezTo>
                      <a:pt x="86" y="48"/>
                      <a:pt x="86" y="48"/>
                      <a:pt x="86" y="48"/>
                    </a:cubicBezTo>
                    <a:cubicBezTo>
                      <a:pt x="86" y="41"/>
                      <a:pt x="86" y="41"/>
                      <a:pt x="86" y="41"/>
                    </a:cubicBezTo>
                    <a:cubicBezTo>
                      <a:pt x="103" y="41"/>
                      <a:pt x="103" y="41"/>
                      <a:pt x="103" y="41"/>
                    </a:cubicBezTo>
                    <a:cubicBezTo>
                      <a:pt x="103" y="31"/>
                      <a:pt x="103" y="31"/>
                      <a:pt x="103" y="31"/>
                    </a:cubicBezTo>
                    <a:cubicBezTo>
                      <a:pt x="86" y="31"/>
                      <a:pt x="86" y="31"/>
                      <a:pt x="86" y="31"/>
                    </a:cubicBezTo>
                    <a:cubicBezTo>
                      <a:pt x="86" y="24"/>
                      <a:pt x="86" y="24"/>
                      <a:pt x="86" y="24"/>
                    </a:cubicBezTo>
                    <a:lnTo>
                      <a:pt x="103" y="24"/>
                    </a:lnTo>
                    <a:close/>
                    <a:moveTo>
                      <a:pt x="56" y="46"/>
                    </a:moveTo>
                    <a:cubicBezTo>
                      <a:pt x="56" y="55"/>
                      <a:pt x="56" y="55"/>
                      <a:pt x="56" y="55"/>
                    </a:cubicBezTo>
                    <a:cubicBezTo>
                      <a:pt x="56" y="57"/>
                      <a:pt x="54" y="58"/>
                      <a:pt x="51" y="58"/>
                    </a:cubicBezTo>
                    <a:cubicBezTo>
                      <a:pt x="49" y="58"/>
                      <a:pt x="47" y="57"/>
                      <a:pt x="47" y="55"/>
                    </a:cubicBezTo>
                    <a:cubicBezTo>
                      <a:pt x="47" y="46"/>
                      <a:pt x="47" y="46"/>
                      <a:pt x="47" y="46"/>
                    </a:cubicBezTo>
                    <a:cubicBezTo>
                      <a:pt x="43" y="45"/>
                      <a:pt x="41" y="41"/>
                      <a:pt x="41" y="37"/>
                    </a:cubicBezTo>
                    <a:cubicBezTo>
                      <a:pt x="41" y="31"/>
                      <a:pt x="46" y="26"/>
                      <a:pt x="51" y="26"/>
                    </a:cubicBezTo>
                    <a:cubicBezTo>
                      <a:pt x="57" y="26"/>
                      <a:pt x="62" y="31"/>
                      <a:pt x="62" y="37"/>
                    </a:cubicBezTo>
                    <a:cubicBezTo>
                      <a:pt x="62" y="41"/>
                      <a:pt x="59" y="45"/>
                      <a:pt x="56"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7" name="Freeform 44"/>
              <p:cNvSpPr/>
              <p:nvPr/>
            </p:nvSpPr>
            <p:spPr bwMode="auto">
              <a:xfrm>
                <a:off x="2887" y="2398"/>
                <a:ext cx="196" cy="111"/>
              </a:xfrm>
              <a:custGeom>
                <a:avLst/>
                <a:gdLst>
                  <a:gd name="T0" fmla="*/ 14 w 83"/>
                  <a:gd name="T1" fmla="*/ 32 h 47"/>
                  <a:gd name="T2" fmla="*/ 35 w 83"/>
                  <a:gd name="T3" fmla="*/ 12 h 47"/>
                  <a:gd name="T4" fmla="*/ 48 w 83"/>
                  <a:gd name="T5" fmla="*/ 12 h 47"/>
                  <a:gd name="T6" fmla="*/ 68 w 83"/>
                  <a:gd name="T7" fmla="*/ 32 h 47"/>
                  <a:gd name="T8" fmla="*/ 68 w 83"/>
                  <a:gd name="T9" fmla="*/ 47 h 47"/>
                  <a:gd name="T10" fmla="*/ 83 w 83"/>
                  <a:gd name="T11" fmla="*/ 47 h 47"/>
                  <a:gd name="T12" fmla="*/ 83 w 83"/>
                  <a:gd name="T13" fmla="*/ 28 h 47"/>
                  <a:gd name="T14" fmla="*/ 55 w 83"/>
                  <a:gd name="T15" fmla="*/ 0 h 47"/>
                  <a:gd name="T16" fmla="*/ 28 w 83"/>
                  <a:gd name="T17" fmla="*/ 0 h 47"/>
                  <a:gd name="T18" fmla="*/ 0 w 83"/>
                  <a:gd name="T19" fmla="*/ 28 h 47"/>
                  <a:gd name="T20" fmla="*/ 0 w 83"/>
                  <a:gd name="T21" fmla="*/ 47 h 47"/>
                  <a:gd name="T22" fmla="*/ 14 w 83"/>
                  <a:gd name="T23" fmla="*/ 47 h 47"/>
                  <a:gd name="T24" fmla="*/ 14 w 83"/>
                  <a:gd name="T25"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47">
                    <a:moveTo>
                      <a:pt x="14" y="32"/>
                    </a:moveTo>
                    <a:cubicBezTo>
                      <a:pt x="14" y="21"/>
                      <a:pt x="24" y="12"/>
                      <a:pt x="35" y="12"/>
                    </a:cubicBezTo>
                    <a:cubicBezTo>
                      <a:pt x="48" y="12"/>
                      <a:pt x="48" y="12"/>
                      <a:pt x="48" y="12"/>
                    </a:cubicBezTo>
                    <a:cubicBezTo>
                      <a:pt x="59" y="12"/>
                      <a:pt x="68" y="21"/>
                      <a:pt x="68" y="32"/>
                    </a:cubicBezTo>
                    <a:cubicBezTo>
                      <a:pt x="68" y="47"/>
                      <a:pt x="68" y="47"/>
                      <a:pt x="68" y="47"/>
                    </a:cubicBezTo>
                    <a:cubicBezTo>
                      <a:pt x="83" y="47"/>
                      <a:pt x="83" y="47"/>
                      <a:pt x="83" y="47"/>
                    </a:cubicBezTo>
                    <a:cubicBezTo>
                      <a:pt x="83" y="28"/>
                      <a:pt x="83" y="28"/>
                      <a:pt x="83" y="28"/>
                    </a:cubicBezTo>
                    <a:cubicBezTo>
                      <a:pt x="83" y="13"/>
                      <a:pt x="70" y="0"/>
                      <a:pt x="55" y="0"/>
                    </a:cubicBezTo>
                    <a:cubicBezTo>
                      <a:pt x="28" y="0"/>
                      <a:pt x="28" y="0"/>
                      <a:pt x="28" y="0"/>
                    </a:cubicBezTo>
                    <a:cubicBezTo>
                      <a:pt x="12" y="0"/>
                      <a:pt x="0" y="13"/>
                      <a:pt x="0" y="28"/>
                    </a:cubicBezTo>
                    <a:cubicBezTo>
                      <a:pt x="0" y="47"/>
                      <a:pt x="0" y="47"/>
                      <a:pt x="0" y="47"/>
                    </a:cubicBezTo>
                    <a:cubicBezTo>
                      <a:pt x="14" y="47"/>
                      <a:pt x="14" y="47"/>
                      <a:pt x="14" y="47"/>
                    </a:cubicBezTo>
                    <a:lnTo>
                      <a:pt x="1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sp>
        <p:nvSpPr>
          <p:cNvPr id="3" name="文本框 2"/>
          <p:cNvSpPr txBox="1"/>
          <p:nvPr/>
        </p:nvSpPr>
        <p:spPr>
          <a:xfrm>
            <a:off x="4527550" y="1077913"/>
            <a:ext cx="3074988" cy="460375"/>
          </a:xfrm>
          <a:prstGeom prst="rect">
            <a:avLst/>
          </a:prstGeom>
          <a:noFill/>
          <a:ln w="9525">
            <a:noFill/>
          </a:ln>
        </p:spPr>
        <p:txBody>
          <a:bodyPr wrap="none">
            <a:spAutoFit/>
          </a:bodyPr>
          <a:p>
            <a:r>
              <a:rPr lang="zh-CN" altLang="en-US" sz="2400" b="1" dirty="0">
                <a:latin typeface="Calibri" panose="020F0502020204030204" pitchFamily="34" charset="0"/>
              </a:rPr>
              <a:t>在UML中有4种事物：</a:t>
            </a:r>
            <a:endParaRPr lang="zh-CN" altLang="en-US" sz="2400" b="1" dirty="0">
              <a:latin typeface="Calibri" panose="020F0502020204030204" pitchFamily="34" charset="0"/>
            </a:endParaRPr>
          </a:p>
        </p:txBody>
      </p:sp>
      <p:pic>
        <p:nvPicPr>
          <p:cNvPr id="17423" name="图片 37"/>
          <p:cNvPicPr>
            <a:picLocks noChangeAspect="1"/>
          </p:cNvPicPr>
          <p:nvPr/>
        </p:nvPicPr>
        <p:blipFill>
          <a:blip r:embed="rId3"/>
          <a:stretch>
            <a:fillRect/>
          </a:stretch>
        </p:blipFill>
        <p:spPr>
          <a:xfrm>
            <a:off x="7947025" y="31750"/>
            <a:ext cx="1109663" cy="773113"/>
          </a:xfrm>
          <a:prstGeom prst="rect">
            <a:avLst/>
          </a:prstGeom>
          <a:noFill/>
          <a:ln w="9525">
            <a:noFill/>
          </a:ln>
        </p:spPr>
      </p:pic>
    </p:spTree>
    <p:custDataLst>
      <p:tags r:id="rId4"/>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charRg st="0" end="12"/>
                                            </p:txEl>
                                          </p:spTgt>
                                        </p:tgtEl>
                                        <p:attrNameLst>
                                          <p:attrName>style.visibility</p:attrName>
                                        </p:attrNameLst>
                                      </p:cBhvr>
                                      <p:to>
                                        <p:strVal val="visible"/>
                                      </p:to>
                                    </p:set>
                                    <p:animEffect transition="in" filter="blinds(horizontal)">
                                      <p:cBhvr>
                                        <p:cTn id="20" dur="500"/>
                                        <p:tgtEl>
                                          <p:spTgt spid="3">
                                            <p:txEl>
                                              <p:charRg st="0" end="12"/>
                                            </p:txEl>
                                          </p:spTgt>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400"/>
                                        <p:tgtEl>
                                          <p:spTgt spid="31"/>
                                        </p:tgtEl>
                                      </p:cBhvr>
                                    </p:animEffect>
                                    <p:anim calcmode="lin" valueType="num">
                                      <p:cBhvr>
                                        <p:cTn id="30" dur="400" fill="hold"/>
                                        <p:tgtEl>
                                          <p:spTgt spid="31"/>
                                        </p:tgtEl>
                                        <p:attrNameLst>
                                          <p:attrName>ppt_x</p:attrName>
                                        </p:attrNameLst>
                                      </p:cBhvr>
                                      <p:tavLst>
                                        <p:tav tm="0">
                                          <p:val>
                                            <p:strVal val="#ppt_x"/>
                                          </p:val>
                                        </p:tav>
                                        <p:tav tm="100000">
                                          <p:val>
                                            <p:strVal val="#ppt_x"/>
                                          </p:val>
                                        </p:tav>
                                      </p:tavLst>
                                    </p:anim>
                                    <p:anim calcmode="lin" valueType="num">
                                      <p:cBhvr>
                                        <p:cTn id="31" dur="400" fill="hold"/>
                                        <p:tgtEl>
                                          <p:spTgt spid="31"/>
                                        </p:tgtEl>
                                        <p:attrNameLst>
                                          <p:attrName>ppt_y</p:attrName>
                                        </p:attrNameLst>
                                      </p:cBhvr>
                                      <p:tavLst>
                                        <p:tav tm="0">
                                          <p:val>
                                            <p:strVal val="#ppt_y+.1"/>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400" fill="hold"/>
                                        <p:tgtEl>
                                          <p:spTgt spid="45"/>
                                        </p:tgtEl>
                                        <p:attrNameLst>
                                          <p:attrName>ppt_x</p:attrName>
                                        </p:attrNameLst>
                                      </p:cBhvr>
                                      <p:tavLst>
                                        <p:tav tm="0">
                                          <p:val>
                                            <p:strVal val="1+#ppt_w/2"/>
                                          </p:val>
                                        </p:tav>
                                        <p:tav tm="100000">
                                          <p:val>
                                            <p:strVal val="#ppt_x"/>
                                          </p:val>
                                        </p:tav>
                                      </p:tavLst>
                                    </p:anim>
                                    <p:anim calcmode="lin" valueType="num">
                                      <p:cBhvr>
                                        <p:cTn id="35" dur="400" fill="hold"/>
                                        <p:tgtEl>
                                          <p:spTgt spid="45"/>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400"/>
                                        <p:tgtEl>
                                          <p:spTgt spid="47"/>
                                        </p:tgtEl>
                                      </p:cBhvr>
                                    </p:animEffect>
                                    <p:anim calcmode="lin" valueType="num">
                                      <p:cBhvr>
                                        <p:cTn id="40" dur="400" fill="hold"/>
                                        <p:tgtEl>
                                          <p:spTgt spid="47"/>
                                        </p:tgtEl>
                                        <p:attrNameLst>
                                          <p:attrName>ppt_x</p:attrName>
                                        </p:attrNameLst>
                                      </p:cBhvr>
                                      <p:tavLst>
                                        <p:tav tm="0">
                                          <p:val>
                                            <p:strVal val="#ppt_x"/>
                                          </p:val>
                                        </p:tav>
                                        <p:tav tm="100000">
                                          <p:val>
                                            <p:strVal val="#ppt_x"/>
                                          </p:val>
                                        </p:tav>
                                      </p:tavLst>
                                    </p:anim>
                                    <p:anim calcmode="lin" valueType="num">
                                      <p:cBhvr>
                                        <p:cTn id="41" dur="400" fill="hold"/>
                                        <p:tgtEl>
                                          <p:spTgt spid="47"/>
                                        </p:tgtEl>
                                        <p:attrNameLst>
                                          <p:attrName>ppt_y</p:attrName>
                                        </p:attrNameLst>
                                      </p:cBhvr>
                                      <p:tavLst>
                                        <p:tav tm="0">
                                          <p:val>
                                            <p:strVal val="#ppt_y+.1"/>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p:cTn id="44" dur="400" fill="hold"/>
                                        <p:tgtEl>
                                          <p:spTgt spid="46"/>
                                        </p:tgtEl>
                                        <p:attrNameLst>
                                          <p:attrName>ppt_x</p:attrName>
                                        </p:attrNameLst>
                                      </p:cBhvr>
                                      <p:tavLst>
                                        <p:tav tm="0">
                                          <p:val>
                                            <p:strVal val="1+#ppt_w/2"/>
                                          </p:val>
                                        </p:tav>
                                        <p:tav tm="100000">
                                          <p:val>
                                            <p:strVal val="#ppt_x"/>
                                          </p:val>
                                        </p:tav>
                                      </p:tavLst>
                                    </p:anim>
                                    <p:anim calcmode="lin" valueType="num">
                                      <p:cBhvr>
                                        <p:cTn id="45" dur="400" fill="hold"/>
                                        <p:tgtEl>
                                          <p:spTgt spid="46"/>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42" presetClass="entr" presetSubtype="0" fill="hold" nodeType="after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400"/>
                                        <p:tgtEl>
                                          <p:spTgt spid="53"/>
                                        </p:tgtEl>
                                      </p:cBhvr>
                                    </p:animEffect>
                                    <p:anim calcmode="lin" valueType="num">
                                      <p:cBhvr>
                                        <p:cTn id="50" dur="400" fill="hold"/>
                                        <p:tgtEl>
                                          <p:spTgt spid="53"/>
                                        </p:tgtEl>
                                        <p:attrNameLst>
                                          <p:attrName>ppt_x</p:attrName>
                                        </p:attrNameLst>
                                      </p:cBhvr>
                                      <p:tavLst>
                                        <p:tav tm="0">
                                          <p:val>
                                            <p:strVal val="#ppt_x"/>
                                          </p:val>
                                        </p:tav>
                                        <p:tav tm="100000">
                                          <p:val>
                                            <p:strVal val="#ppt_x"/>
                                          </p:val>
                                        </p:tav>
                                      </p:tavLst>
                                    </p:anim>
                                    <p:anim calcmode="lin" valueType="num">
                                      <p:cBhvr>
                                        <p:cTn id="51" dur="400" fill="hold"/>
                                        <p:tgtEl>
                                          <p:spTgt spid="53"/>
                                        </p:tgtEl>
                                        <p:attrNameLst>
                                          <p:attrName>ppt_y</p:attrName>
                                        </p:attrNameLst>
                                      </p:cBhvr>
                                      <p:tavLst>
                                        <p:tav tm="0">
                                          <p:val>
                                            <p:strVal val="#ppt_y+.1"/>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p:cTn id="54" dur="400" fill="hold"/>
                                        <p:tgtEl>
                                          <p:spTgt spid="52"/>
                                        </p:tgtEl>
                                        <p:attrNameLst>
                                          <p:attrName>ppt_x</p:attrName>
                                        </p:attrNameLst>
                                      </p:cBhvr>
                                      <p:tavLst>
                                        <p:tav tm="0">
                                          <p:val>
                                            <p:strVal val="1+#ppt_w/2"/>
                                          </p:val>
                                        </p:tav>
                                        <p:tav tm="100000">
                                          <p:val>
                                            <p:strVal val="#ppt_x"/>
                                          </p:val>
                                        </p:tav>
                                      </p:tavLst>
                                    </p:anim>
                                    <p:anim calcmode="lin" valueType="num">
                                      <p:cBhvr>
                                        <p:cTn id="55" dur="400" fill="hold"/>
                                        <p:tgtEl>
                                          <p:spTgt spid="52"/>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42" presetClass="entr" presetSubtype="0"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400"/>
                                        <p:tgtEl>
                                          <p:spTgt spid="63"/>
                                        </p:tgtEl>
                                      </p:cBhvr>
                                    </p:animEffect>
                                    <p:anim calcmode="lin" valueType="num">
                                      <p:cBhvr>
                                        <p:cTn id="60" dur="400" fill="hold"/>
                                        <p:tgtEl>
                                          <p:spTgt spid="63"/>
                                        </p:tgtEl>
                                        <p:attrNameLst>
                                          <p:attrName>ppt_x</p:attrName>
                                        </p:attrNameLst>
                                      </p:cBhvr>
                                      <p:tavLst>
                                        <p:tav tm="0">
                                          <p:val>
                                            <p:strVal val="#ppt_x"/>
                                          </p:val>
                                        </p:tav>
                                        <p:tav tm="100000">
                                          <p:val>
                                            <p:strVal val="#ppt_x"/>
                                          </p:val>
                                        </p:tav>
                                      </p:tavLst>
                                    </p:anim>
                                    <p:anim calcmode="lin" valueType="num">
                                      <p:cBhvr>
                                        <p:cTn id="61" dur="400" fill="hold"/>
                                        <p:tgtEl>
                                          <p:spTgt spid="63"/>
                                        </p:tgtEl>
                                        <p:attrNameLst>
                                          <p:attrName>ppt_y</p:attrName>
                                        </p:attrNameLst>
                                      </p:cBhvr>
                                      <p:tavLst>
                                        <p:tav tm="0">
                                          <p:val>
                                            <p:strVal val="#ppt_y+.1"/>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 calcmode="lin" valueType="num">
                                      <p:cBhvr>
                                        <p:cTn id="64" dur="400" fill="hold"/>
                                        <p:tgtEl>
                                          <p:spTgt spid="62"/>
                                        </p:tgtEl>
                                        <p:attrNameLst>
                                          <p:attrName>ppt_x</p:attrName>
                                        </p:attrNameLst>
                                      </p:cBhvr>
                                      <p:tavLst>
                                        <p:tav tm="0">
                                          <p:val>
                                            <p:strVal val="1+#ppt_w/2"/>
                                          </p:val>
                                        </p:tav>
                                        <p:tav tm="100000">
                                          <p:val>
                                            <p:strVal val="#ppt_x"/>
                                          </p:val>
                                        </p:tav>
                                      </p:tavLst>
                                    </p:anim>
                                    <p:anim calcmode="lin" valueType="num">
                                      <p:cBhvr>
                                        <p:cTn id="65" dur="4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45" grpId="0"/>
      <p:bldP spid="46" grpId="0"/>
      <p:bldP spid="52"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1462088"/>
          </a:xfrm>
          <a:prstGeom prst="rect">
            <a:avLst/>
          </a:prstGeom>
          <a:noFill/>
          <a:ln w="9525">
            <a:noFill/>
          </a:ln>
        </p:spPr>
        <p:txBody>
          <a:bodyPr>
            <a:spAutoFit/>
          </a:bodyPr>
          <a:p>
            <a:pP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结构事物（structural thing）是UML模型中的名词。它们通常是模型的静态部分，描述概念元素或物理元素。结构事物总称为类目（classifier）。</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4700" y="2420938"/>
            <a:ext cx="7594600" cy="914400"/>
          </a:xfrm>
          <a:prstGeom prst="rect">
            <a:avLst/>
          </a:prstGeom>
          <a:noFill/>
          <a:ln w="9525">
            <a:noFill/>
          </a:ln>
        </p:spPr>
        <p:txBody>
          <a:bodyPr>
            <a:spAutoFit/>
          </a:bodyPr>
          <a:p>
            <a:r>
              <a:rPr lang="zh-CN" altLang="en-US" sz="1800" dirty="0">
                <a:latin typeface="Calibri" panose="020F0502020204030204" pitchFamily="34" charset="0"/>
              </a:rPr>
              <a:t>第一、类是一组具有相同属性、相同操作、相同关系和相同语义的对象的描述。类实现一个或多个接口。在图形上，把类画成一个矩形，矩形中通常包括类的名称、属性和操作。</a:t>
            </a:r>
            <a:endParaRPr lang="zh-CN" altLang="en-US" sz="1800" dirty="0">
              <a:latin typeface="Calibri" panose="020F0502020204030204" pitchFamily="34" charset="0"/>
            </a:endParaRPr>
          </a:p>
        </p:txBody>
      </p:sp>
      <p:grpSp>
        <p:nvGrpSpPr>
          <p:cNvPr id="3" name="组合 2"/>
          <p:cNvGrpSpPr/>
          <p:nvPr/>
        </p:nvGrpSpPr>
        <p:grpSpPr>
          <a:xfrm>
            <a:off x="889000" y="3567113"/>
            <a:ext cx="3216275" cy="1571625"/>
            <a:chOff x="1400" y="5618"/>
            <a:chExt cx="5066" cy="2475"/>
          </a:xfrm>
        </p:grpSpPr>
        <p:sp>
          <p:nvSpPr>
            <p:cNvPr id="18441" name="TextBox 53"/>
            <p:cNvSpPr txBox="1"/>
            <p:nvPr/>
          </p:nvSpPr>
          <p:spPr>
            <a:xfrm>
              <a:off x="4510" y="7469"/>
              <a:ext cx="1956" cy="624"/>
            </a:xfrm>
            <a:prstGeom prst="rect">
              <a:avLst/>
            </a:prstGeom>
            <a:noFill/>
            <a:ln w="9525">
              <a:noFill/>
            </a:ln>
          </p:spPr>
          <p:txBody>
            <a:bodyPr>
              <a:spAutoFit/>
            </a:bodyPr>
            <a:p>
              <a:pPr algn="ctr"/>
              <a:r>
                <a:rPr lang="zh-CN" altLang="en-US" sz="2000" dirty="0">
                  <a:latin typeface="Impact" panose="020B0806030902050204" pitchFamily="34" charset="0"/>
                </a:rPr>
                <a:t>（类）</a:t>
              </a:r>
              <a:endParaRPr lang="en-US" altLang="zh-CN" sz="2000" dirty="0">
                <a:latin typeface="Impact" panose="020B0806030902050204" pitchFamily="34" charset="0"/>
              </a:endParaRPr>
            </a:p>
          </p:txBody>
        </p:sp>
        <p:pic>
          <p:nvPicPr>
            <p:cNvPr id="18442" name="图片 -2147482593" descr="2[O7O[W1)}{`$WQ{8%U4I3J"/>
            <p:cNvPicPr>
              <a:picLocks noChangeAspect="1"/>
            </p:cNvPicPr>
            <p:nvPr/>
          </p:nvPicPr>
          <p:blipFill>
            <a:blip r:embed="rId1"/>
            <a:stretch>
              <a:fillRect/>
            </a:stretch>
          </p:blipFill>
          <p:spPr>
            <a:xfrm>
              <a:off x="1400" y="5618"/>
              <a:ext cx="3210" cy="2475"/>
            </a:xfrm>
            <a:prstGeom prst="rect">
              <a:avLst/>
            </a:prstGeom>
            <a:noFill/>
            <a:ln w="9525">
              <a:noFill/>
            </a:ln>
          </p:spPr>
        </p:pic>
      </p:grpSp>
      <p:pic>
        <p:nvPicPr>
          <p:cNvPr id="18440" name="图片 9"/>
          <p:cNvPicPr>
            <a:picLocks noChangeAspect="1"/>
          </p:cNvPicPr>
          <p:nvPr/>
        </p:nvPicPr>
        <p:blipFill>
          <a:blip r:embed="rId2"/>
          <a:stretch>
            <a:fillRect/>
          </a:stretch>
        </p:blipFill>
        <p:spPr>
          <a:xfrm>
            <a:off x="7954963" y="23813"/>
            <a:ext cx="1109662" cy="771525"/>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400"/>
                                        <p:tgtEl>
                                          <p:spTgt spid="55"/>
                                        </p:tgtEl>
                                      </p:cBhvr>
                                    </p:animEffect>
                                    <p:anim calcmode="lin" valueType="num">
                                      <p:cBhvr>
                                        <p:cTn id="20" dur="400" fill="hold"/>
                                        <p:tgtEl>
                                          <p:spTgt spid="55"/>
                                        </p:tgtEl>
                                        <p:attrNameLst>
                                          <p:attrName>ppt_x</p:attrName>
                                        </p:attrNameLst>
                                      </p:cBhvr>
                                      <p:tavLst>
                                        <p:tav tm="0">
                                          <p:val>
                                            <p:strVal val="#ppt_x"/>
                                          </p:val>
                                        </p:tav>
                                        <p:tav tm="100000">
                                          <p:val>
                                            <p:strVal val="#ppt_x"/>
                                          </p:val>
                                        </p:tav>
                                      </p:tavLst>
                                    </p:anim>
                                    <p:anim calcmode="lin" valueType="num">
                                      <p:cBhvr>
                                        <p:cTn id="21" dur="4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charRg st="0" end="79"/>
                                            </p:txEl>
                                          </p:spTgt>
                                        </p:tgtEl>
                                        <p:attrNameLst>
                                          <p:attrName>style.visibility</p:attrName>
                                        </p:attrNameLst>
                                      </p:cBhvr>
                                      <p:to>
                                        <p:strVal val="visible"/>
                                      </p:to>
                                    </p:set>
                                    <p:anim calcmode="lin" valueType="num">
                                      <p:cBhvr>
                                        <p:cTn id="26" dur="500" fill="hold"/>
                                        <p:tgtEl>
                                          <p:spTgt spid="2">
                                            <p:txEl>
                                              <p:charRg st="0" end="79"/>
                                            </p:txEl>
                                          </p:spTgt>
                                        </p:tgtEl>
                                        <p:attrNameLst>
                                          <p:attrName>ppt_x</p:attrName>
                                        </p:attrNameLst>
                                      </p:cBhvr>
                                      <p:tavLst>
                                        <p:tav tm="0">
                                          <p:val>
                                            <p:strVal val="#ppt_x"/>
                                          </p:val>
                                        </p:tav>
                                        <p:tav tm="100000">
                                          <p:val>
                                            <p:strVal val="#ppt_x"/>
                                          </p:val>
                                        </p:tav>
                                      </p:tavLst>
                                    </p:anim>
                                    <p:anim calcmode="lin" valueType="num">
                                      <p:cBhvr>
                                        <p:cTn id="27" dur="500" fill="hold"/>
                                        <p:tgtEl>
                                          <p:spTgt spid="2">
                                            <p:txEl>
                                              <p:charRg st="0" end="79"/>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圆角矩形 2"/>
          <p:cNvSpPr/>
          <p:nvPr/>
        </p:nvSpPr>
        <p:spPr>
          <a:xfrm>
            <a:off x="1771650" y="2136775"/>
            <a:ext cx="5903913" cy="2489200"/>
          </a:xfrm>
          <a:prstGeom prst="roundRect">
            <a:avLst>
              <a:gd name="adj" fmla="val 0"/>
            </a:avLst>
          </a:prstGeom>
          <a:solidFill>
            <a:schemeClr val="bg1">
              <a:alpha val="23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sp>
        <p:nvSpPr>
          <p:cNvPr id="4" name="Freeform 6"/>
          <p:cNvSpPr>
            <a:spLocks noEditPoints="1"/>
          </p:cNvSpPr>
          <p:nvPr/>
        </p:nvSpPr>
        <p:spPr>
          <a:xfrm>
            <a:off x="5148263" y="1198563"/>
            <a:ext cx="4592637" cy="4565650"/>
          </a:xfrm>
          <a:custGeom>
            <a:avLst/>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09" h="804">
                <a:moveTo>
                  <a:pt x="745" y="402"/>
                </a:moveTo>
                <a:cubicBezTo>
                  <a:pt x="745" y="398"/>
                  <a:pt x="745" y="395"/>
                  <a:pt x="744" y="392"/>
                </a:cubicBezTo>
                <a:cubicBezTo>
                  <a:pt x="809" y="380"/>
                  <a:pt x="809" y="380"/>
                  <a:pt x="809" y="380"/>
                </a:cubicBezTo>
                <a:cubicBezTo>
                  <a:pt x="791" y="284"/>
                  <a:pt x="791" y="284"/>
                  <a:pt x="791" y="284"/>
                </a:cubicBezTo>
                <a:cubicBezTo>
                  <a:pt x="728" y="295"/>
                  <a:pt x="728" y="295"/>
                  <a:pt x="728" y="295"/>
                </a:cubicBezTo>
                <a:cubicBezTo>
                  <a:pt x="725" y="288"/>
                  <a:pt x="723" y="282"/>
                  <a:pt x="721" y="276"/>
                </a:cubicBezTo>
                <a:cubicBezTo>
                  <a:pt x="777" y="243"/>
                  <a:pt x="777" y="243"/>
                  <a:pt x="777" y="243"/>
                </a:cubicBezTo>
                <a:cubicBezTo>
                  <a:pt x="728" y="158"/>
                  <a:pt x="728" y="158"/>
                  <a:pt x="728" y="158"/>
                </a:cubicBezTo>
                <a:cubicBezTo>
                  <a:pt x="671" y="191"/>
                  <a:pt x="671" y="191"/>
                  <a:pt x="671" y="191"/>
                </a:cubicBezTo>
                <a:cubicBezTo>
                  <a:pt x="667" y="185"/>
                  <a:pt x="663" y="180"/>
                  <a:pt x="658" y="175"/>
                </a:cubicBezTo>
                <a:cubicBezTo>
                  <a:pt x="700" y="125"/>
                  <a:pt x="700" y="125"/>
                  <a:pt x="700" y="125"/>
                </a:cubicBezTo>
                <a:cubicBezTo>
                  <a:pt x="625" y="62"/>
                  <a:pt x="625" y="62"/>
                  <a:pt x="625" y="62"/>
                </a:cubicBezTo>
                <a:cubicBezTo>
                  <a:pt x="583" y="112"/>
                  <a:pt x="583" y="112"/>
                  <a:pt x="583" y="112"/>
                </a:cubicBezTo>
                <a:cubicBezTo>
                  <a:pt x="577" y="109"/>
                  <a:pt x="572" y="105"/>
                  <a:pt x="566" y="102"/>
                </a:cubicBezTo>
                <a:cubicBezTo>
                  <a:pt x="588" y="41"/>
                  <a:pt x="588" y="41"/>
                  <a:pt x="588" y="41"/>
                </a:cubicBezTo>
                <a:cubicBezTo>
                  <a:pt x="496" y="7"/>
                  <a:pt x="496" y="7"/>
                  <a:pt x="496" y="7"/>
                </a:cubicBezTo>
                <a:cubicBezTo>
                  <a:pt x="473" y="68"/>
                  <a:pt x="473" y="68"/>
                  <a:pt x="473" y="68"/>
                </a:cubicBezTo>
                <a:cubicBezTo>
                  <a:pt x="467" y="67"/>
                  <a:pt x="460" y="66"/>
                  <a:pt x="453" y="65"/>
                </a:cubicBezTo>
                <a:cubicBezTo>
                  <a:pt x="453" y="0"/>
                  <a:pt x="453" y="0"/>
                  <a:pt x="453" y="0"/>
                </a:cubicBezTo>
                <a:cubicBezTo>
                  <a:pt x="355" y="0"/>
                  <a:pt x="355" y="0"/>
                  <a:pt x="355" y="0"/>
                </a:cubicBezTo>
                <a:cubicBezTo>
                  <a:pt x="355" y="65"/>
                  <a:pt x="355" y="65"/>
                  <a:pt x="355" y="65"/>
                </a:cubicBezTo>
                <a:cubicBezTo>
                  <a:pt x="348" y="66"/>
                  <a:pt x="342" y="67"/>
                  <a:pt x="335" y="68"/>
                </a:cubicBezTo>
                <a:cubicBezTo>
                  <a:pt x="313" y="7"/>
                  <a:pt x="313" y="7"/>
                  <a:pt x="313" y="7"/>
                </a:cubicBezTo>
                <a:cubicBezTo>
                  <a:pt x="221" y="41"/>
                  <a:pt x="221" y="41"/>
                  <a:pt x="221" y="41"/>
                </a:cubicBezTo>
                <a:cubicBezTo>
                  <a:pt x="243" y="102"/>
                  <a:pt x="243" y="102"/>
                  <a:pt x="243" y="102"/>
                </a:cubicBezTo>
                <a:cubicBezTo>
                  <a:pt x="237" y="105"/>
                  <a:pt x="231" y="109"/>
                  <a:pt x="225" y="112"/>
                </a:cubicBezTo>
                <a:cubicBezTo>
                  <a:pt x="184" y="62"/>
                  <a:pt x="184" y="62"/>
                  <a:pt x="184" y="62"/>
                </a:cubicBezTo>
                <a:cubicBezTo>
                  <a:pt x="108" y="125"/>
                  <a:pt x="108" y="125"/>
                  <a:pt x="108" y="125"/>
                </a:cubicBezTo>
                <a:cubicBezTo>
                  <a:pt x="150" y="175"/>
                  <a:pt x="150" y="175"/>
                  <a:pt x="150" y="175"/>
                </a:cubicBezTo>
                <a:cubicBezTo>
                  <a:pt x="146" y="180"/>
                  <a:pt x="141" y="185"/>
                  <a:pt x="137" y="191"/>
                </a:cubicBezTo>
                <a:cubicBezTo>
                  <a:pt x="81" y="158"/>
                  <a:pt x="81" y="158"/>
                  <a:pt x="81" y="158"/>
                </a:cubicBezTo>
                <a:cubicBezTo>
                  <a:pt x="32" y="243"/>
                  <a:pt x="32" y="243"/>
                  <a:pt x="32" y="243"/>
                </a:cubicBezTo>
                <a:cubicBezTo>
                  <a:pt x="88" y="276"/>
                  <a:pt x="88" y="276"/>
                  <a:pt x="88" y="276"/>
                </a:cubicBezTo>
                <a:cubicBezTo>
                  <a:pt x="85" y="282"/>
                  <a:pt x="83" y="288"/>
                  <a:pt x="81" y="295"/>
                </a:cubicBezTo>
                <a:cubicBezTo>
                  <a:pt x="17" y="284"/>
                  <a:pt x="17" y="284"/>
                  <a:pt x="17" y="284"/>
                </a:cubicBezTo>
                <a:cubicBezTo>
                  <a:pt x="0" y="380"/>
                  <a:pt x="0" y="380"/>
                  <a:pt x="0" y="380"/>
                </a:cubicBezTo>
                <a:cubicBezTo>
                  <a:pt x="64" y="392"/>
                  <a:pt x="64" y="392"/>
                  <a:pt x="64" y="392"/>
                </a:cubicBezTo>
                <a:cubicBezTo>
                  <a:pt x="64" y="395"/>
                  <a:pt x="64" y="398"/>
                  <a:pt x="64" y="402"/>
                </a:cubicBezTo>
                <a:cubicBezTo>
                  <a:pt x="64" y="405"/>
                  <a:pt x="64" y="408"/>
                  <a:pt x="64" y="412"/>
                </a:cubicBezTo>
                <a:cubicBezTo>
                  <a:pt x="0" y="423"/>
                  <a:pt x="0" y="423"/>
                  <a:pt x="0" y="423"/>
                </a:cubicBezTo>
                <a:cubicBezTo>
                  <a:pt x="17" y="520"/>
                  <a:pt x="17" y="520"/>
                  <a:pt x="17" y="520"/>
                </a:cubicBezTo>
                <a:cubicBezTo>
                  <a:pt x="81" y="509"/>
                  <a:pt x="81" y="509"/>
                  <a:pt x="81" y="509"/>
                </a:cubicBezTo>
                <a:cubicBezTo>
                  <a:pt x="83" y="515"/>
                  <a:pt x="85" y="521"/>
                  <a:pt x="88" y="528"/>
                </a:cubicBezTo>
                <a:cubicBezTo>
                  <a:pt x="32" y="560"/>
                  <a:pt x="32" y="560"/>
                  <a:pt x="32" y="560"/>
                </a:cubicBezTo>
                <a:cubicBezTo>
                  <a:pt x="81" y="645"/>
                  <a:pt x="81" y="645"/>
                  <a:pt x="81" y="645"/>
                </a:cubicBezTo>
                <a:cubicBezTo>
                  <a:pt x="137" y="613"/>
                  <a:pt x="137" y="613"/>
                  <a:pt x="137" y="613"/>
                </a:cubicBezTo>
                <a:cubicBezTo>
                  <a:pt x="141" y="618"/>
                  <a:pt x="146" y="623"/>
                  <a:pt x="150" y="628"/>
                </a:cubicBezTo>
                <a:cubicBezTo>
                  <a:pt x="108" y="678"/>
                  <a:pt x="108" y="678"/>
                  <a:pt x="108" y="678"/>
                </a:cubicBezTo>
                <a:cubicBezTo>
                  <a:pt x="184" y="741"/>
                  <a:pt x="184" y="741"/>
                  <a:pt x="184" y="741"/>
                </a:cubicBezTo>
                <a:cubicBezTo>
                  <a:pt x="225" y="691"/>
                  <a:pt x="225" y="691"/>
                  <a:pt x="225" y="691"/>
                </a:cubicBezTo>
                <a:cubicBezTo>
                  <a:pt x="231" y="695"/>
                  <a:pt x="237" y="698"/>
                  <a:pt x="243" y="702"/>
                </a:cubicBezTo>
                <a:cubicBezTo>
                  <a:pt x="221" y="763"/>
                  <a:pt x="221" y="763"/>
                  <a:pt x="221" y="763"/>
                </a:cubicBezTo>
                <a:cubicBezTo>
                  <a:pt x="313" y="796"/>
                  <a:pt x="313" y="796"/>
                  <a:pt x="313" y="796"/>
                </a:cubicBezTo>
                <a:cubicBezTo>
                  <a:pt x="335" y="735"/>
                  <a:pt x="335" y="735"/>
                  <a:pt x="335" y="735"/>
                </a:cubicBezTo>
                <a:cubicBezTo>
                  <a:pt x="342" y="737"/>
                  <a:pt x="348" y="738"/>
                  <a:pt x="355" y="739"/>
                </a:cubicBezTo>
                <a:cubicBezTo>
                  <a:pt x="355" y="804"/>
                  <a:pt x="355" y="804"/>
                  <a:pt x="355" y="804"/>
                </a:cubicBezTo>
                <a:cubicBezTo>
                  <a:pt x="453" y="804"/>
                  <a:pt x="453" y="804"/>
                  <a:pt x="453" y="804"/>
                </a:cubicBezTo>
                <a:cubicBezTo>
                  <a:pt x="453" y="739"/>
                  <a:pt x="453" y="739"/>
                  <a:pt x="453" y="739"/>
                </a:cubicBezTo>
                <a:cubicBezTo>
                  <a:pt x="460" y="738"/>
                  <a:pt x="467" y="737"/>
                  <a:pt x="473" y="735"/>
                </a:cubicBezTo>
                <a:cubicBezTo>
                  <a:pt x="496" y="796"/>
                  <a:pt x="496" y="796"/>
                  <a:pt x="496" y="796"/>
                </a:cubicBezTo>
                <a:cubicBezTo>
                  <a:pt x="588" y="763"/>
                  <a:pt x="588" y="763"/>
                  <a:pt x="588" y="763"/>
                </a:cubicBezTo>
                <a:cubicBezTo>
                  <a:pt x="566" y="702"/>
                  <a:pt x="566" y="702"/>
                  <a:pt x="566" y="702"/>
                </a:cubicBezTo>
                <a:cubicBezTo>
                  <a:pt x="572" y="698"/>
                  <a:pt x="577" y="695"/>
                  <a:pt x="583" y="691"/>
                </a:cubicBezTo>
                <a:cubicBezTo>
                  <a:pt x="625" y="741"/>
                  <a:pt x="625" y="741"/>
                  <a:pt x="625" y="741"/>
                </a:cubicBezTo>
                <a:cubicBezTo>
                  <a:pt x="700" y="678"/>
                  <a:pt x="700" y="678"/>
                  <a:pt x="700" y="678"/>
                </a:cubicBezTo>
                <a:cubicBezTo>
                  <a:pt x="658" y="628"/>
                  <a:pt x="658" y="628"/>
                  <a:pt x="658" y="628"/>
                </a:cubicBezTo>
                <a:cubicBezTo>
                  <a:pt x="663" y="623"/>
                  <a:pt x="667" y="618"/>
                  <a:pt x="671" y="613"/>
                </a:cubicBezTo>
                <a:cubicBezTo>
                  <a:pt x="728" y="645"/>
                  <a:pt x="728" y="645"/>
                  <a:pt x="728" y="645"/>
                </a:cubicBezTo>
                <a:cubicBezTo>
                  <a:pt x="777" y="560"/>
                  <a:pt x="777" y="560"/>
                  <a:pt x="777" y="560"/>
                </a:cubicBezTo>
                <a:cubicBezTo>
                  <a:pt x="721" y="528"/>
                  <a:pt x="721" y="528"/>
                  <a:pt x="721" y="528"/>
                </a:cubicBezTo>
                <a:cubicBezTo>
                  <a:pt x="723" y="521"/>
                  <a:pt x="725" y="515"/>
                  <a:pt x="728" y="509"/>
                </a:cubicBezTo>
                <a:cubicBezTo>
                  <a:pt x="791" y="520"/>
                  <a:pt x="791" y="520"/>
                  <a:pt x="791" y="520"/>
                </a:cubicBezTo>
                <a:cubicBezTo>
                  <a:pt x="808" y="423"/>
                  <a:pt x="808" y="423"/>
                  <a:pt x="808" y="423"/>
                </a:cubicBezTo>
                <a:cubicBezTo>
                  <a:pt x="744" y="412"/>
                  <a:pt x="744" y="412"/>
                  <a:pt x="744" y="412"/>
                </a:cubicBezTo>
                <a:cubicBezTo>
                  <a:pt x="745" y="408"/>
                  <a:pt x="745" y="405"/>
                  <a:pt x="745" y="402"/>
                </a:cubicBezTo>
                <a:close/>
                <a:moveTo>
                  <a:pt x="665" y="229"/>
                </a:moveTo>
                <a:cubicBezTo>
                  <a:pt x="671" y="226"/>
                  <a:pt x="679" y="228"/>
                  <a:pt x="683" y="234"/>
                </a:cubicBezTo>
                <a:cubicBezTo>
                  <a:pt x="687" y="241"/>
                  <a:pt x="684" y="248"/>
                  <a:pt x="678" y="252"/>
                </a:cubicBezTo>
                <a:cubicBezTo>
                  <a:pt x="672" y="256"/>
                  <a:pt x="664" y="254"/>
                  <a:pt x="660" y="247"/>
                </a:cubicBezTo>
                <a:cubicBezTo>
                  <a:pt x="657" y="241"/>
                  <a:pt x="659" y="233"/>
                  <a:pt x="665" y="229"/>
                </a:cubicBezTo>
                <a:close/>
                <a:moveTo>
                  <a:pt x="591" y="151"/>
                </a:moveTo>
                <a:cubicBezTo>
                  <a:pt x="595" y="145"/>
                  <a:pt x="603" y="144"/>
                  <a:pt x="609" y="149"/>
                </a:cubicBezTo>
                <a:cubicBezTo>
                  <a:pt x="614" y="154"/>
                  <a:pt x="615" y="162"/>
                  <a:pt x="611" y="167"/>
                </a:cubicBezTo>
                <a:cubicBezTo>
                  <a:pt x="606" y="173"/>
                  <a:pt x="598" y="174"/>
                  <a:pt x="592" y="169"/>
                </a:cubicBezTo>
                <a:cubicBezTo>
                  <a:pt x="587" y="164"/>
                  <a:pt x="586" y="156"/>
                  <a:pt x="591" y="151"/>
                </a:cubicBezTo>
                <a:close/>
                <a:moveTo>
                  <a:pt x="493" y="102"/>
                </a:moveTo>
                <a:cubicBezTo>
                  <a:pt x="496" y="95"/>
                  <a:pt x="503" y="92"/>
                  <a:pt x="510" y="94"/>
                </a:cubicBezTo>
                <a:cubicBezTo>
                  <a:pt x="517" y="97"/>
                  <a:pt x="520" y="104"/>
                  <a:pt x="518" y="111"/>
                </a:cubicBezTo>
                <a:cubicBezTo>
                  <a:pt x="515" y="118"/>
                  <a:pt x="508" y="121"/>
                  <a:pt x="501" y="119"/>
                </a:cubicBezTo>
                <a:cubicBezTo>
                  <a:pt x="494" y="116"/>
                  <a:pt x="491" y="109"/>
                  <a:pt x="493" y="102"/>
                </a:cubicBezTo>
                <a:close/>
                <a:moveTo>
                  <a:pt x="399" y="77"/>
                </a:moveTo>
                <a:cubicBezTo>
                  <a:pt x="406" y="77"/>
                  <a:pt x="412" y="82"/>
                  <a:pt x="412" y="90"/>
                </a:cubicBezTo>
                <a:cubicBezTo>
                  <a:pt x="412" y="97"/>
                  <a:pt x="406" y="103"/>
                  <a:pt x="399" y="103"/>
                </a:cubicBezTo>
                <a:cubicBezTo>
                  <a:pt x="391" y="103"/>
                  <a:pt x="386" y="97"/>
                  <a:pt x="386" y="90"/>
                </a:cubicBezTo>
                <a:cubicBezTo>
                  <a:pt x="386" y="82"/>
                  <a:pt x="391" y="77"/>
                  <a:pt x="399" y="77"/>
                </a:cubicBezTo>
                <a:close/>
                <a:moveTo>
                  <a:pt x="288" y="98"/>
                </a:moveTo>
                <a:cubicBezTo>
                  <a:pt x="295" y="96"/>
                  <a:pt x="302" y="99"/>
                  <a:pt x="304" y="106"/>
                </a:cubicBezTo>
                <a:cubicBezTo>
                  <a:pt x="307" y="113"/>
                  <a:pt x="303" y="120"/>
                  <a:pt x="297" y="123"/>
                </a:cubicBezTo>
                <a:cubicBezTo>
                  <a:pt x="290" y="125"/>
                  <a:pt x="282" y="122"/>
                  <a:pt x="280" y="115"/>
                </a:cubicBezTo>
                <a:cubicBezTo>
                  <a:pt x="277" y="108"/>
                  <a:pt x="281" y="101"/>
                  <a:pt x="288" y="98"/>
                </a:cubicBezTo>
                <a:close/>
                <a:moveTo>
                  <a:pt x="191" y="156"/>
                </a:moveTo>
                <a:cubicBezTo>
                  <a:pt x="196" y="152"/>
                  <a:pt x="205" y="152"/>
                  <a:pt x="209" y="158"/>
                </a:cubicBezTo>
                <a:cubicBezTo>
                  <a:pt x="214" y="163"/>
                  <a:pt x="213" y="172"/>
                  <a:pt x="208" y="176"/>
                </a:cubicBezTo>
                <a:cubicBezTo>
                  <a:pt x="202" y="181"/>
                  <a:pt x="194" y="180"/>
                  <a:pt x="189" y="175"/>
                </a:cubicBezTo>
                <a:cubicBezTo>
                  <a:pt x="185" y="169"/>
                  <a:pt x="185" y="161"/>
                  <a:pt x="191" y="156"/>
                </a:cubicBezTo>
                <a:close/>
                <a:moveTo>
                  <a:pt x="83" y="351"/>
                </a:moveTo>
                <a:cubicBezTo>
                  <a:pt x="84" y="344"/>
                  <a:pt x="91" y="339"/>
                  <a:pt x="98" y="340"/>
                </a:cubicBezTo>
                <a:cubicBezTo>
                  <a:pt x="105" y="341"/>
                  <a:pt x="110" y="348"/>
                  <a:pt x="109" y="355"/>
                </a:cubicBezTo>
                <a:cubicBezTo>
                  <a:pt x="108" y="362"/>
                  <a:pt x="101" y="367"/>
                  <a:pt x="94" y="366"/>
                </a:cubicBezTo>
                <a:cubicBezTo>
                  <a:pt x="87" y="365"/>
                  <a:pt x="82" y="358"/>
                  <a:pt x="83" y="351"/>
                </a:cubicBezTo>
                <a:close/>
                <a:moveTo>
                  <a:pt x="100" y="474"/>
                </a:moveTo>
                <a:cubicBezTo>
                  <a:pt x="93" y="476"/>
                  <a:pt x="86" y="471"/>
                  <a:pt x="85" y="464"/>
                </a:cubicBezTo>
                <a:cubicBezTo>
                  <a:pt x="84" y="457"/>
                  <a:pt x="89" y="450"/>
                  <a:pt x="96" y="449"/>
                </a:cubicBezTo>
                <a:cubicBezTo>
                  <a:pt x="103" y="447"/>
                  <a:pt x="110" y="452"/>
                  <a:pt x="111" y="459"/>
                </a:cubicBezTo>
                <a:cubicBezTo>
                  <a:pt x="112" y="466"/>
                  <a:pt x="107" y="473"/>
                  <a:pt x="100" y="474"/>
                </a:cubicBezTo>
                <a:close/>
                <a:moveTo>
                  <a:pt x="120" y="244"/>
                </a:moveTo>
                <a:cubicBezTo>
                  <a:pt x="124" y="238"/>
                  <a:pt x="131" y="236"/>
                  <a:pt x="138" y="239"/>
                </a:cubicBezTo>
                <a:cubicBezTo>
                  <a:pt x="144" y="243"/>
                  <a:pt x="146" y="251"/>
                  <a:pt x="143" y="257"/>
                </a:cubicBezTo>
                <a:cubicBezTo>
                  <a:pt x="139" y="263"/>
                  <a:pt x="131" y="266"/>
                  <a:pt x="125" y="262"/>
                </a:cubicBezTo>
                <a:cubicBezTo>
                  <a:pt x="118" y="258"/>
                  <a:pt x="116" y="250"/>
                  <a:pt x="120" y="244"/>
                </a:cubicBezTo>
                <a:close/>
                <a:moveTo>
                  <a:pt x="143" y="574"/>
                </a:moveTo>
                <a:cubicBezTo>
                  <a:pt x="137" y="578"/>
                  <a:pt x="129" y="575"/>
                  <a:pt x="126" y="569"/>
                </a:cubicBezTo>
                <a:cubicBezTo>
                  <a:pt x="122" y="563"/>
                  <a:pt x="124" y="555"/>
                  <a:pt x="130" y="551"/>
                </a:cubicBezTo>
                <a:cubicBezTo>
                  <a:pt x="137" y="548"/>
                  <a:pt x="145" y="550"/>
                  <a:pt x="148" y="556"/>
                </a:cubicBezTo>
                <a:cubicBezTo>
                  <a:pt x="152" y="562"/>
                  <a:pt x="150" y="570"/>
                  <a:pt x="143" y="574"/>
                </a:cubicBezTo>
                <a:close/>
                <a:moveTo>
                  <a:pt x="218" y="653"/>
                </a:moveTo>
                <a:cubicBezTo>
                  <a:pt x="213" y="658"/>
                  <a:pt x="205" y="659"/>
                  <a:pt x="200" y="654"/>
                </a:cubicBezTo>
                <a:cubicBezTo>
                  <a:pt x="194" y="650"/>
                  <a:pt x="193" y="642"/>
                  <a:pt x="198" y="636"/>
                </a:cubicBezTo>
                <a:cubicBezTo>
                  <a:pt x="203" y="630"/>
                  <a:pt x="211" y="630"/>
                  <a:pt x="216" y="634"/>
                </a:cubicBezTo>
                <a:cubicBezTo>
                  <a:pt x="222" y="639"/>
                  <a:pt x="223" y="647"/>
                  <a:pt x="218" y="653"/>
                </a:cubicBezTo>
                <a:close/>
                <a:moveTo>
                  <a:pt x="315" y="701"/>
                </a:moveTo>
                <a:cubicBezTo>
                  <a:pt x="313" y="708"/>
                  <a:pt x="305" y="712"/>
                  <a:pt x="298" y="709"/>
                </a:cubicBezTo>
                <a:cubicBezTo>
                  <a:pt x="292" y="707"/>
                  <a:pt x="288" y="699"/>
                  <a:pt x="291" y="692"/>
                </a:cubicBezTo>
                <a:cubicBezTo>
                  <a:pt x="293" y="686"/>
                  <a:pt x="301" y="682"/>
                  <a:pt x="307" y="685"/>
                </a:cubicBezTo>
                <a:cubicBezTo>
                  <a:pt x="314" y="687"/>
                  <a:pt x="318" y="695"/>
                  <a:pt x="315" y="701"/>
                </a:cubicBezTo>
                <a:close/>
                <a:moveTo>
                  <a:pt x="410" y="727"/>
                </a:moveTo>
                <a:cubicBezTo>
                  <a:pt x="403" y="727"/>
                  <a:pt x="397" y="721"/>
                  <a:pt x="397" y="714"/>
                </a:cubicBezTo>
                <a:cubicBezTo>
                  <a:pt x="397" y="707"/>
                  <a:pt x="403" y="701"/>
                  <a:pt x="410" y="701"/>
                </a:cubicBezTo>
                <a:cubicBezTo>
                  <a:pt x="417" y="701"/>
                  <a:pt x="423" y="707"/>
                  <a:pt x="423" y="714"/>
                </a:cubicBezTo>
                <a:cubicBezTo>
                  <a:pt x="423" y="721"/>
                  <a:pt x="417" y="727"/>
                  <a:pt x="410" y="727"/>
                </a:cubicBezTo>
                <a:close/>
                <a:moveTo>
                  <a:pt x="521" y="705"/>
                </a:moveTo>
                <a:cubicBezTo>
                  <a:pt x="514" y="708"/>
                  <a:pt x="506" y="704"/>
                  <a:pt x="504" y="697"/>
                </a:cubicBezTo>
                <a:cubicBezTo>
                  <a:pt x="502" y="691"/>
                  <a:pt x="505" y="683"/>
                  <a:pt x="512" y="681"/>
                </a:cubicBezTo>
                <a:cubicBezTo>
                  <a:pt x="519" y="678"/>
                  <a:pt x="526" y="682"/>
                  <a:pt x="529" y="689"/>
                </a:cubicBezTo>
                <a:cubicBezTo>
                  <a:pt x="531" y="695"/>
                  <a:pt x="528" y="703"/>
                  <a:pt x="521" y="705"/>
                </a:cubicBezTo>
                <a:close/>
                <a:moveTo>
                  <a:pt x="618" y="647"/>
                </a:moveTo>
                <a:cubicBezTo>
                  <a:pt x="612" y="652"/>
                  <a:pt x="604" y="651"/>
                  <a:pt x="599" y="646"/>
                </a:cubicBezTo>
                <a:cubicBezTo>
                  <a:pt x="595" y="640"/>
                  <a:pt x="595" y="632"/>
                  <a:pt x="601" y="627"/>
                </a:cubicBezTo>
                <a:cubicBezTo>
                  <a:pt x="606" y="622"/>
                  <a:pt x="615" y="623"/>
                  <a:pt x="619" y="629"/>
                </a:cubicBezTo>
                <a:cubicBezTo>
                  <a:pt x="624" y="634"/>
                  <a:pt x="623" y="642"/>
                  <a:pt x="618" y="647"/>
                </a:cubicBezTo>
                <a:close/>
                <a:moveTo>
                  <a:pt x="655" y="478"/>
                </a:moveTo>
                <a:cubicBezTo>
                  <a:pt x="614" y="471"/>
                  <a:pt x="614" y="471"/>
                  <a:pt x="614" y="471"/>
                </a:cubicBezTo>
                <a:cubicBezTo>
                  <a:pt x="612" y="475"/>
                  <a:pt x="611" y="479"/>
                  <a:pt x="609" y="483"/>
                </a:cubicBezTo>
                <a:cubicBezTo>
                  <a:pt x="645" y="504"/>
                  <a:pt x="645" y="504"/>
                  <a:pt x="645" y="504"/>
                </a:cubicBezTo>
                <a:cubicBezTo>
                  <a:pt x="614" y="559"/>
                  <a:pt x="614" y="559"/>
                  <a:pt x="614" y="559"/>
                </a:cubicBezTo>
                <a:cubicBezTo>
                  <a:pt x="577" y="538"/>
                  <a:pt x="577" y="538"/>
                  <a:pt x="577" y="538"/>
                </a:cubicBezTo>
                <a:cubicBezTo>
                  <a:pt x="575" y="542"/>
                  <a:pt x="572" y="545"/>
                  <a:pt x="569" y="548"/>
                </a:cubicBezTo>
                <a:cubicBezTo>
                  <a:pt x="596" y="581"/>
                  <a:pt x="596" y="581"/>
                  <a:pt x="596" y="581"/>
                </a:cubicBezTo>
                <a:cubicBezTo>
                  <a:pt x="547" y="621"/>
                  <a:pt x="547" y="621"/>
                  <a:pt x="547" y="621"/>
                </a:cubicBezTo>
                <a:cubicBezTo>
                  <a:pt x="520" y="589"/>
                  <a:pt x="520" y="589"/>
                  <a:pt x="520" y="589"/>
                </a:cubicBezTo>
                <a:cubicBezTo>
                  <a:pt x="516" y="592"/>
                  <a:pt x="513" y="594"/>
                  <a:pt x="509" y="596"/>
                </a:cubicBezTo>
                <a:cubicBezTo>
                  <a:pt x="523" y="635"/>
                  <a:pt x="523" y="635"/>
                  <a:pt x="523" y="635"/>
                </a:cubicBezTo>
                <a:cubicBezTo>
                  <a:pt x="463" y="657"/>
                  <a:pt x="463" y="657"/>
                  <a:pt x="463" y="657"/>
                </a:cubicBezTo>
                <a:cubicBezTo>
                  <a:pt x="449" y="618"/>
                  <a:pt x="449" y="618"/>
                  <a:pt x="449" y="618"/>
                </a:cubicBezTo>
                <a:cubicBezTo>
                  <a:pt x="445" y="618"/>
                  <a:pt x="440" y="619"/>
                  <a:pt x="436" y="620"/>
                </a:cubicBezTo>
                <a:cubicBezTo>
                  <a:pt x="436" y="662"/>
                  <a:pt x="436" y="662"/>
                  <a:pt x="436" y="662"/>
                </a:cubicBezTo>
                <a:cubicBezTo>
                  <a:pt x="372" y="662"/>
                  <a:pt x="372" y="662"/>
                  <a:pt x="372" y="662"/>
                </a:cubicBezTo>
                <a:cubicBezTo>
                  <a:pt x="372" y="620"/>
                  <a:pt x="372" y="620"/>
                  <a:pt x="372" y="620"/>
                </a:cubicBezTo>
                <a:cubicBezTo>
                  <a:pt x="368" y="619"/>
                  <a:pt x="364" y="618"/>
                  <a:pt x="360" y="618"/>
                </a:cubicBezTo>
                <a:cubicBezTo>
                  <a:pt x="345" y="657"/>
                  <a:pt x="345" y="657"/>
                  <a:pt x="345" y="657"/>
                </a:cubicBezTo>
                <a:cubicBezTo>
                  <a:pt x="285" y="635"/>
                  <a:pt x="285" y="635"/>
                  <a:pt x="285" y="635"/>
                </a:cubicBezTo>
                <a:cubicBezTo>
                  <a:pt x="300" y="596"/>
                  <a:pt x="300" y="596"/>
                  <a:pt x="300" y="596"/>
                </a:cubicBezTo>
                <a:cubicBezTo>
                  <a:pt x="296" y="594"/>
                  <a:pt x="292" y="592"/>
                  <a:pt x="288" y="589"/>
                </a:cubicBezTo>
                <a:cubicBezTo>
                  <a:pt x="261" y="621"/>
                  <a:pt x="261" y="621"/>
                  <a:pt x="261" y="621"/>
                </a:cubicBezTo>
                <a:cubicBezTo>
                  <a:pt x="213" y="581"/>
                  <a:pt x="213" y="581"/>
                  <a:pt x="213" y="581"/>
                </a:cubicBezTo>
                <a:cubicBezTo>
                  <a:pt x="240" y="548"/>
                  <a:pt x="240" y="548"/>
                  <a:pt x="240" y="548"/>
                </a:cubicBezTo>
                <a:cubicBezTo>
                  <a:pt x="237" y="545"/>
                  <a:pt x="234" y="542"/>
                  <a:pt x="231" y="538"/>
                </a:cubicBezTo>
                <a:cubicBezTo>
                  <a:pt x="195" y="559"/>
                  <a:pt x="195" y="559"/>
                  <a:pt x="195" y="559"/>
                </a:cubicBezTo>
                <a:cubicBezTo>
                  <a:pt x="163" y="504"/>
                  <a:pt x="163" y="504"/>
                  <a:pt x="163" y="504"/>
                </a:cubicBezTo>
                <a:cubicBezTo>
                  <a:pt x="199" y="483"/>
                  <a:pt x="199" y="483"/>
                  <a:pt x="199" y="483"/>
                </a:cubicBezTo>
                <a:cubicBezTo>
                  <a:pt x="198" y="479"/>
                  <a:pt x="196" y="475"/>
                  <a:pt x="195" y="471"/>
                </a:cubicBezTo>
                <a:cubicBezTo>
                  <a:pt x="154" y="478"/>
                  <a:pt x="154" y="478"/>
                  <a:pt x="154" y="478"/>
                </a:cubicBezTo>
                <a:cubicBezTo>
                  <a:pt x="143" y="416"/>
                  <a:pt x="143" y="416"/>
                  <a:pt x="143" y="416"/>
                </a:cubicBezTo>
                <a:cubicBezTo>
                  <a:pt x="184" y="408"/>
                  <a:pt x="184" y="408"/>
                  <a:pt x="184" y="408"/>
                </a:cubicBezTo>
                <a:cubicBezTo>
                  <a:pt x="184" y="406"/>
                  <a:pt x="184" y="404"/>
                  <a:pt x="184" y="402"/>
                </a:cubicBezTo>
                <a:cubicBezTo>
                  <a:pt x="184" y="400"/>
                  <a:pt x="184" y="397"/>
                  <a:pt x="184" y="395"/>
                </a:cubicBezTo>
                <a:cubicBezTo>
                  <a:pt x="143" y="388"/>
                  <a:pt x="143" y="388"/>
                  <a:pt x="143" y="388"/>
                </a:cubicBezTo>
                <a:cubicBezTo>
                  <a:pt x="154" y="325"/>
                  <a:pt x="154" y="325"/>
                  <a:pt x="154" y="325"/>
                </a:cubicBezTo>
                <a:cubicBezTo>
                  <a:pt x="195" y="333"/>
                  <a:pt x="195" y="333"/>
                  <a:pt x="195" y="333"/>
                </a:cubicBezTo>
                <a:cubicBezTo>
                  <a:pt x="196" y="328"/>
                  <a:pt x="198" y="324"/>
                  <a:pt x="199" y="320"/>
                </a:cubicBezTo>
                <a:cubicBezTo>
                  <a:pt x="163" y="299"/>
                  <a:pt x="163" y="299"/>
                  <a:pt x="163" y="299"/>
                </a:cubicBezTo>
                <a:cubicBezTo>
                  <a:pt x="195" y="244"/>
                  <a:pt x="195" y="244"/>
                  <a:pt x="195" y="244"/>
                </a:cubicBezTo>
                <a:cubicBezTo>
                  <a:pt x="231" y="265"/>
                  <a:pt x="231" y="265"/>
                  <a:pt x="231" y="265"/>
                </a:cubicBezTo>
                <a:cubicBezTo>
                  <a:pt x="234" y="262"/>
                  <a:pt x="237" y="258"/>
                  <a:pt x="240" y="255"/>
                </a:cubicBezTo>
                <a:cubicBezTo>
                  <a:pt x="213" y="223"/>
                  <a:pt x="213" y="223"/>
                  <a:pt x="213" y="223"/>
                </a:cubicBezTo>
                <a:cubicBezTo>
                  <a:pt x="261" y="182"/>
                  <a:pt x="261" y="182"/>
                  <a:pt x="261" y="182"/>
                </a:cubicBezTo>
                <a:cubicBezTo>
                  <a:pt x="288" y="214"/>
                  <a:pt x="288" y="214"/>
                  <a:pt x="288" y="214"/>
                </a:cubicBezTo>
                <a:cubicBezTo>
                  <a:pt x="292" y="212"/>
                  <a:pt x="296" y="210"/>
                  <a:pt x="300" y="208"/>
                </a:cubicBezTo>
                <a:cubicBezTo>
                  <a:pt x="285" y="168"/>
                  <a:pt x="285" y="168"/>
                  <a:pt x="285" y="168"/>
                </a:cubicBezTo>
                <a:cubicBezTo>
                  <a:pt x="345" y="146"/>
                  <a:pt x="345" y="146"/>
                  <a:pt x="345" y="146"/>
                </a:cubicBezTo>
                <a:cubicBezTo>
                  <a:pt x="359" y="186"/>
                  <a:pt x="359" y="186"/>
                  <a:pt x="359" y="186"/>
                </a:cubicBezTo>
                <a:cubicBezTo>
                  <a:pt x="364" y="185"/>
                  <a:pt x="368" y="184"/>
                  <a:pt x="372" y="184"/>
                </a:cubicBezTo>
                <a:cubicBezTo>
                  <a:pt x="372" y="142"/>
                  <a:pt x="372" y="142"/>
                  <a:pt x="372" y="142"/>
                </a:cubicBezTo>
                <a:cubicBezTo>
                  <a:pt x="436" y="142"/>
                  <a:pt x="436" y="142"/>
                  <a:pt x="436" y="142"/>
                </a:cubicBezTo>
                <a:cubicBezTo>
                  <a:pt x="436" y="184"/>
                  <a:pt x="436" y="184"/>
                  <a:pt x="436" y="184"/>
                </a:cubicBezTo>
                <a:cubicBezTo>
                  <a:pt x="440" y="184"/>
                  <a:pt x="445" y="185"/>
                  <a:pt x="449" y="186"/>
                </a:cubicBezTo>
                <a:cubicBezTo>
                  <a:pt x="463" y="146"/>
                  <a:pt x="463" y="146"/>
                  <a:pt x="463" y="146"/>
                </a:cubicBezTo>
                <a:cubicBezTo>
                  <a:pt x="523" y="168"/>
                  <a:pt x="523" y="168"/>
                  <a:pt x="523" y="168"/>
                </a:cubicBezTo>
                <a:cubicBezTo>
                  <a:pt x="509" y="208"/>
                  <a:pt x="509" y="208"/>
                  <a:pt x="509" y="208"/>
                </a:cubicBezTo>
                <a:cubicBezTo>
                  <a:pt x="513" y="210"/>
                  <a:pt x="516" y="212"/>
                  <a:pt x="520" y="214"/>
                </a:cubicBezTo>
                <a:cubicBezTo>
                  <a:pt x="547" y="182"/>
                  <a:pt x="547" y="182"/>
                  <a:pt x="547" y="182"/>
                </a:cubicBezTo>
                <a:cubicBezTo>
                  <a:pt x="596" y="223"/>
                  <a:pt x="596" y="223"/>
                  <a:pt x="596" y="223"/>
                </a:cubicBezTo>
                <a:cubicBezTo>
                  <a:pt x="569" y="255"/>
                  <a:pt x="569" y="255"/>
                  <a:pt x="569" y="255"/>
                </a:cubicBezTo>
                <a:cubicBezTo>
                  <a:pt x="572" y="258"/>
                  <a:pt x="575" y="262"/>
                  <a:pt x="577" y="265"/>
                </a:cubicBezTo>
                <a:cubicBezTo>
                  <a:pt x="614" y="244"/>
                  <a:pt x="614" y="244"/>
                  <a:pt x="614" y="244"/>
                </a:cubicBezTo>
                <a:cubicBezTo>
                  <a:pt x="645" y="299"/>
                  <a:pt x="645" y="299"/>
                  <a:pt x="645" y="299"/>
                </a:cubicBezTo>
                <a:cubicBezTo>
                  <a:pt x="609" y="320"/>
                  <a:pt x="609" y="320"/>
                  <a:pt x="609" y="320"/>
                </a:cubicBezTo>
                <a:cubicBezTo>
                  <a:pt x="611" y="324"/>
                  <a:pt x="612" y="328"/>
                  <a:pt x="614" y="333"/>
                </a:cubicBezTo>
                <a:cubicBezTo>
                  <a:pt x="655" y="325"/>
                  <a:pt x="655" y="325"/>
                  <a:pt x="655" y="325"/>
                </a:cubicBezTo>
                <a:cubicBezTo>
                  <a:pt x="666" y="388"/>
                  <a:pt x="666" y="388"/>
                  <a:pt x="666" y="388"/>
                </a:cubicBezTo>
                <a:cubicBezTo>
                  <a:pt x="625" y="395"/>
                  <a:pt x="625" y="395"/>
                  <a:pt x="625" y="395"/>
                </a:cubicBezTo>
                <a:cubicBezTo>
                  <a:pt x="625" y="397"/>
                  <a:pt x="625" y="400"/>
                  <a:pt x="625" y="402"/>
                </a:cubicBezTo>
                <a:cubicBezTo>
                  <a:pt x="625" y="404"/>
                  <a:pt x="625" y="406"/>
                  <a:pt x="625" y="408"/>
                </a:cubicBezTo>
                <a:cubicBezTo>
                  <a:pt x="666" y="416"/>
                  <a:pt x="666" y="416"/>
                  <a:pt x="666" y="416"/>
                </a:cubicBezTo>
                <a:lnTo>
                  <a:pt x="655" y="478"/>
                </a:lnTo>
                <a:close/>
                <a:moveTo>
                  <a:pt x="689" y="559"/>
                </a:moveTo>
                <a:cubicBezTo>
                  <a:pt x="685" y="566"/>
                  <a:pt x="677" y="568"/>
                  <a:pt x="671" y="564"/>
                </a:cubicBezTo>
                <a:cubicBezTo>
                  <a:pt x="665" y="561"/>
                  <a:pt x="662" y="553"/>
                  <a:pt x="666" y="546"/>
                </a:cubicBezTo>
                <a:cubicBezTo>
                  <a:pt x="670" y="540"/>
                  <a:pt x="678" y="538"/>
                  <a:pt x="684" y="542"/>
                </a:cubicBezTo>
                <a:cubicBezTo>
                  <a:pt x="690" y="545"/>
                  <a:pt x="692" y="553"/>
                  <a:pt x="689" y="559"/>
                </a:cubicBezTo>
                <a:close/>
                <a:moveTo>
                  <a:pt x="708" y="329"/>
                </a:moveTo>
                <a:cubicBezTo>
                  <a:pt x="715" y="328"/>
                  <a:pt x="722" y="333"/>
                  <a:pt x="723" y="340"/>
                </a:cubicBezTo>
                <a:cubicBezTo>
                  <a:pt x="725" y="347"/>
                  <a:pt x="720" y="354"/>
                  <a:pt x="713" y="355"/>
                </a:cubicBezTo>
                <a:cubicBezTo>
                  <a:pt x="706" y="356"/>
                  <a:pt x="699" y="351"/>
                  <a:pt x="698" y="344"/>
                </a:cubicBezTo>
                <a:cubicBezTo>
                  <a:pt x="696" y="337"/>
                  <a:pt x="701" y="330"/>
                  <a:pt x="708" y="329"/>
                </a:cubicBezTo>
                <a:close/>
                <a:moveTo>
                  <a:pt x="725" y="453"/>
                </a:moveTo>
                <a:cubicBezTo>
                  <a:pt x="724" y="460"/>
                  <a:pt x="717" y="464"/>
                  <a:pt x="710" y="463"/>
                </a:cubicBezTo>
                <a:cubicBezTo>
                  <a:pt x="703" y="462"/>
                  <a:pt x="698" y="455"/>
                  <a:pt x="700" y="448"/>
                </a:cubicBezTo>
                <a:cubicBezTo>
                  <a:pt x="701" y="441"/>
                  <a:pt x="708" y="436"/>
                  <a:pt x="715" y="437"/>
                </a:cubicBezTo>
                <a:cubicBezTo>
                  <a:pt x="722" y="439"/>
                  <a:pt x="727" y="445"/>
                  <a:pt x="725" y="453"/>
                </a:cubicBezTo>
                <a:close/>
              </a:path>
            </a:pathLst>
          </a:custGeom>
          <a:solidFill>
            <a:schemeClr val="bg1">
              <a:alpha val="5098"/>
            </a:schemeClr>
          </a:solidFill>
          <a:ln w="9525">
            <a:noFill/>
          </a:ln>
        </p:spPr>
        <p:txBody>
          <a:bodyPr/>
          <a:p>
            <a:endParaRPr lang="zh-CN" altLang="en-US"/>
          </a:p>
        </p:txBody>
      </p:sp>
      <p:sp>
        <p:nvSpPr>
          <p:cNvPr id="23" name="TextBox 22"/>
          <p:cNvSpPr txBox="1"/>
          <p:nvPr/>
        </p:nvSpPr>
        <p:spPr>
          <a:xfrm>
            <a:off x="1547813" y="1009650"/>
            <a:ext cx="1312862" cy="769938"/>
          </a:xfrm>
          <a:prstGeom prst="rect">
            <a:avLst/>
          </a:prstGeom>
          <a:noFill/>
          <a:ln w="9525">
            <a:noFill/>
          </a:ln>
        </p:spPr>
        <p:txBody>
          <a:bodyPr wrap="none">
            <a:spAutoFit/>
          </a:bodyPr>
          <a:p>
            <a:r>
              <a:rPr lang="zh-CN" altLang="en-US" sz="4400" b="1" dirty="0">
                <a:solidFill>
                  <a:schemeClr val="tx2"/>
                </a:solidFill>
                <a:latin typeface="微软雅黑" panose="020B0503020204020204" pitchFamily="34" charset="-122"/>
                <a:ea typeface="微软雅黑" panose="020B0503020204020204" pitchFamily="34" charset="-122"/>
              </a:rPr>
              <a:t>目录</a:t>
            </a:r>
            <a:endParaRPr lang="zh-CN" altLang="en-US" sz="4400" b="1" dirty="0">
              <a:solidFill>
                <a:schemeClr val="tx2"/>
              </a:solidFill>
              <a:latin typeface="微软雅黑" panose="020B0503020204020204" pitchFamily="34" charset="-122"/>
              <a:ea typeface="微软雅黑" panose="020B0503020204020204" pitchFamily="34" charset="-122"/>
            </a:endParaRPr>
          </a:p>
        </p:txBody>
      </p:sp>
      <p:sp>
        <p:nvSpPr>
          <p:cNvPr id="26" name="矩形 25"/>
          <p:cNvSpPr/>
          <p:nvPr/>
        </p:nvSpPr>
        <p:spPr>
          <a:xfrm>
            <a:off x="2817813" y="1250950"/>
            <a:ext cx="1560512" cy="523875"/>
          </a:xfrm>
          <a:prstGeom prst="rect">
            <a:avLst/>
          </a:prstGeom>
          <a:noFill/>
          <a:ln w="9525">
            <a:noFill/>
          </a:ln>
        </p:spPr>
        <p:txBody>
          <a:bodyPr wrap="none">
            <a:spAutoFit/>
          </a:bodyPr>
          <a:p>
            <a:r>
              <a:rPr lang="en-US" altLang="zh-CN" sz="2800" dirty="0">
                <a:solidFill>
                  <a:schemeClr val="tx2"/>
                </a:solidFill>
                <a:latin typeface="Impact" panose="020B0806030902050204" pitchFamily="34" charset="0"/>
              </a:rPr>
              <a:t>concents</a:t>
            </a:r>
            <a:endParaRPr lang="en-US" altLang="zh-CN" sz="2800" dirty="0">
              <a:solidFill>
                <a:schemeClr val="tx2"/>
              </a:solidFill>
              <a:latin typeface="Impact" panose="020B0806030902050204" pitchFamily="34" charset="0"/>
            </a:endParaRPr>
          </a:p>
        </p:txBody>
      </p:sp>
      <p:cxnSp>
        <p:nvCxnSpPr>
          <p:cNvPr id="10" name="直接连接符 9"/>
          <p:cNvCxnSpPr/>
          <p:nvPr/>
        </p:nvCxnSpPr>
        <p:spPr>
          <a:xfrm>
            <a:off x="1389063" y="1776413"/>
            <a:ext cx="6286500" cy="0"/>
          </a:xfrm>
          <a:prstGeom prst="line">
            <a:avLst/>
          </a:prstGeom>
          <a:ln>
            <a:solidFill>
              <a:schemeClr val="tx2"/>
            </a:solidFill>
            <a:headEnd type="oval" w="sm" len="sm"/>
            <a:tailEnd type="oval"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标题层"/>
          <p:cNvSpPr txBox="1"/>
          <p:nvPr/>
        </p:nvSpPr>
        <p:spPr>
          <a:xfrm>
            <a:off x="2051050" y="2287588"/>
            <a:ext cx="600075" cy="523875"/>
          </a:xfrm>
          <a:prstGeom prst="rect">
            <a:avLst/>
          </a:prstGeom>
          <a:noFill/>
          <a:ln w="9525">
            <a:noFill/>
          </a:ln>
        </p:spPr>
        <p:txBody>
          <a:bodyPr>
            <a:spAutoFit/>
          </a:bodyPr>
          <a:p>
            <a:pPr algn="ctr"/>
            <a:r>
              <a:rPr lang="en-US" altLang="zh-CN" sz="2800" dirty="0">
                <a:solidFill>
                  <a:schemeClr val="tx2"/>
                </a:solidFill>
                <a:latin typeface="Impact" panose="020B0806030902050204" pitchFamily="34" charset="0"/>
                <a:ea typeface="微软雅黑" panose="020B0503020204020204" pitchFamily="34" charset="-122"/>
              </a:rPr>
              <a:t>01</a:t>
            </a:r>
            <a:endParaRPr lang="zh-CN" altLang="en-US" sz="2800" dirty="0">
              <a:solidFill>
                <a:schemeClr val="tx2"/>
              </a:solidFill>
              <a:latin typeface="Impact" panose="020B0806030902050204" pitchFamily="34" charset="0"/>
              <a:ea typeface="微软雅黑" panose="020B0503020204020204" pitchFamily="34" charset="-122"/>
            </a:endParaRPr>
          </a:p>
        </p:txBody>
      </p:sp>
      <p:cxnSp>
        <p:nvCxnSpPr>
          <p:cNvPr id="27" name="直接连接符 26"/>
          <p:cNvCxnSpPr/>
          <p:nvPr/>
        </p:nvCxnSpPr>
        <p:spPr>
          <a:xfrm>
            <a:off x="2711450" y="2341563"/>
            <a:ext cx="0" cy="415925"/>
          </a:xfrm>
          <a:prstGeom prst="line">
            <a:avLst/>
          </a:prstGeom>
          <a:noFill/>
          <a:ln w="9525" cap="flat" cmpd="sng" algn="ctr">
            <a:solidFill>
              <a:schemeClr val="tx2"/>
            </a:solidFill>
            <a:prstDash val="solid"/>
          </a:ln>
          <a:effectLst>
            <a:outerShdw blurRad="50800" dist="38100" dir="2700000" algn="tl" rotWithShape="0">
              <a:prstClr val="black">
                <a:alpha val="40000"/>
              </a:prstClr>
            </a:outerShdw>
          </a:effectLst>
        </p:spPr>
      </p:cxnSp>
      <p:sp>
        <p:nvSpPr>
          <p:cNvPr id="28" name="标题层"/>
          <p:cNvSpPr txBox="1"/>
          <p:nvPr/>
        </p:nvSpPr>
        <p:spPr>
          <a:xfrm>
            <a:off x="2819400" y="2360613"/>
            <a:ext cx="2728913" cy="482600"/>
          </a:xfrm>
          <a:prstGeom prst="rect">
            <a:avLst/>
          </a:prstGeom>
          <a:noFill/>
          <a:ln w="9525">
            <a:noFill/>
          </a:ln>
        </p:spPr>
        <p:txBody>
          <a:bodyPr>
            <a:spAutoFit/>
          </a:bodyPr>
          <a:p>
            <a:r>
              <a:rPr lang="zh-CN" altLang="en-US" sz="2400" dirty="0">
                <a:solidFill>
                  <a:schemeClr val="tx2"/>
                </a:solidFill>
                <a:latin typeface="微软雅黑" panose="020B0503020204020204" pitchFamily="34" charset="-122"/>
                <a:ea typeface="微软雅黑" panose="020B0503020204020204" pitchFamily="34" charset="-122"/>
              </a:rPr>
              <a:t>U</a:t>
            </a:r>
            <a:r>
              <a:rPr lang="en-US" altLang="zh-CN" sz="2400" dirty="0">
                <a:solidFill>
                  <a:schemeClr val="tx2"/>
                </a:solidFill>
                <a:latin typeface="微软雅黑" panose="020B0503020204020204" pitchFamily="34" charset="-122"/>
                <a:ea typeface="微软雅黑" panose="020B0503020204020204" pitchFamily="34" charset="-122"/>
              </a:rPr>
              <a:t>ML</a:t>
            </a:r>
            <a:r>
              <a:rPr lang="zh-CN" altLang="en-US" sz="2400" dirty="0">
                <a:solidFill>
                  <a:schemeClr val="tx2"/>
                </a:solidFill>
                <a:latin typeface="微软雅黑" panose="020B0503020204020204" pitchFamily="34" charset="-122"/>
                <a:ea typeface="微软雅黑" panose="020B0503020204020204" pitchFamily="34" charset="-122"/>
              </a:rPr>
              <a:t>介绍</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5148263" y="2549525"/>
            <a:ext cx="1366838" cy="0"/>
          </a:xfrm>
          <a:prstGeom prst="line">
            <a:avLst/>
          </a:prstGeom>
          <a:noFill/>
          <a:ln w="9525" cap="flat" cmpd="sng" algn="ctr">
            <a:solidFill>
              <a:schemeClr val="tx2"/>
            </a:solidFill>
            <a:prstDash val="dash"/>
            <a:tailEnd type="oval"/>
          </a:ln>
          <a:effectLst>
            <a:outerShdw blurRad="50800" dist="38100" dir="2700000" algn="tl" rotWithShape="0">
              <a:prstClr val="black">
                <a:alpha val="40000"/>
              </a:prstClr>
            </a:outerShdw>
          </a:effectLst>
        </p:spPr>
      </p:cxnSp>
      <p:sp>
        <p:nvSpPr>
          <p:cNvPr id="32" name="标题层"/>
          <p:cNvSpPr txBox="1"/>
          <p:nvPr/>
        </p:nvSpPr>
        <p:spPr>
          <a:xfrm>
            <a:off x="2051050" y="2859088"/>
            <a:ext cx="600075" cy="522287"/>
          </a:xfrm>
          <a:prstGeom prst="rect">
            <a:avLst/>
          </a:prstGeom>
          <a:noFill/>
          <a:ln w="9525">
            <a:noFill/>
          </a:ln>
        </p:spPr>
        <p:txBody>
          <a:bodyPr>
            <a:spAutoFit/>
          </a:bodyPr>
          <a:p>
            <a:pPr algn="ctr"/>
            <a:r>
              <a:rPr lang="en-US" altLang="zh-CN" sz="2800" dirty="0">
                <a:solidFill>
                  <a:schemeClr val="tx2"/>
                </a:solidFill>
                <a:latin typeface="Impact" panose="020B0806030902050204" pitchFamily="34" charset="0"/>
                <a:ea typeface="微软雅黑" panose="020B0503020204020204" pitchFamily="34" charset="-122"/>
              </a:rPr>
              <a:t>02</a:t>
            </a:r>
            <a:endParaRPr lang="zh-CN" altLang="en-US" sz="2800" dirty="0">
              <a:solidFill>
                <a:schemeClr val="tx2"/>
              </a:solidFill>
              <a:latin typeface="Impact" panose="020B0806030902050204" pitchFamily="34" charset="0"/>
              <a:ea typeface="微软雅黑" panose="020B0503020204020204" pitchFamily="34" charset="-122"/>
            </a:endParaRPr>
          </a:p>
        </p:txBody>
      </p:sp>
      <p:cxnSp>
        <p:nvCxnSpPr>
          <p:cNvPr id="33" name="直接连接符 32"/>
          <p:cNvCxnSpPr/>
          <p:nvPr/>
        </p:nvCxnSpPr>
        <p:spPr>
          <a:xfrm>
            <a:off x="2711450" y="2911475"/>
            <a:ext cx="0" cy="417513"/>
          </a:xfrm>
          <a:prstGeom prst="line">
            <a:avLst/>
          </a:prstGeom>
          <a:noFill/>
          <a:ln w="9525" cap="flat" cmpd="sng" algn="ctr">
            <a:solidFill>
              <a:schemeClr val="tx2"/>
            </a:solidFill>
            <a:prstDash val="solid"/>
          </a:ln>
          <a:effectLst>
            <a:outerShdw blurRad="50800" dist="38100" dir="2700000" algn="tl" rotWithShape="0">
              <a:prstClr val="black">
                <a:alpha val="40000"/>
              </a:prstClr>
            </a:outerShdw>
          </a:effectLst>
        </p:spPr>
      </p:cxnSp>
      <p:sp>
        <p:nvSpPr>
          <p:cNvPr id="34" name="标题层"/>
          <p:cNvSpPr txBox="1"/>
          <p:nvPr/>
        </p:nvSpPr>
        <p:spPr>
          <a:xfrm>
            <a:off x="2819400" y="2933700"/>
            <a:ext cx="2520950" cy="484188"/>
          </a:xfrm>
          <a:prstGeom prst="rect">
            <a:avLst/>
          </a:prstGeom>
          <a:noFill/>
          <a:ln w="9525">
            <a:noFill/>
          </a:ln>
        </p:spPr>
        <p:txBody>
          <a:bodyPr>
            <a:spAutoFit/>
          </a:bodyPr>
          <a:p>
            <a:r>
              <a:rPr lang="zh-CN" altLang="en-US" sz="2400" dirty="0">
                <a:solidFill>
                  <a:schemeClr val="tx2"/>
                </a:solidFill>
                <a:latin typeface="微软雅黑" panose="020B0503020204020204" pitchFamily="34" charset="-122"/>
                <a:ea typeface="微软雅黑" panose="020B0503020204020204" pitchFamily="34" charset="-122"/>
              </a:rPr>
              <a:t>UML的概念模型</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5148263" y="3119438"/>
            <a:ext cx="1366838" cy="0"/>
          </a:xfrm>
          <a:prstGeom prst="line">
            <a:avLst/>
          </a:prstGeom>
          <a:noFill/>
          <a:ln w="9525" cap="flat" cmpd="sng" algn="ctr">
            <a:solidFill>
              <a:schemeClr val="tx2"/>
            </a:solidFill>
            <a:prstDash val="dash"/>
            <a:tailEnd type="oval"/>
          </a:ln>
          <a:effectLst>
            <a:outerShdw blurRad="50800" dist="38100" dir="2700000" algn="tl" rotWithShape="0">
              <a:prstClr val="black">
                <a:alpha val="40000"/>
              </a:prstClr>
            </a:outerShdw>
          </a:effectLst>
        </p:spPr>
      </p:cxnSp>
      <p:sp>
        <p:nvSpPr>
          <p:cNvPr id="37" name="标题层"/>
          <p:cNvSpPr txBox="1"/>
          <p:nvPr/>
        </p:nvSpPr>
        <p:spPr>
          <a:xfrm>
            <a:off x="2051050" y="3429000"/>
            <a:ext cx="600075" cy="523875"/>
          </a:xfrm>
          <a:prstGeom prst="rect">
            <a:avLst/>
          </a:prstGeom>
          <a:noFill/>
          <a:ln w="9525">
            <a:noFill/>
          </a:ln>
        </p:spPr>
        <p:txBody>
          <a:bodyPr>
            <a:spAutoFit/>
          </a:bodyPr>
          <a:p>
            <a:pPr algn="ctr"/>
            <a:r>
              <a:rPr lang="en-US" altLang="zh-CN" sz="2800" dirty="0">
                <a:solidFill>
                  <a:schemeClr val="tx2"/>
                </a:solidFill>
                <a:latin typeface="Impact" panose="020B0806030902050204" pitchFamily="34" charset="0"/>
                <a:ea typeface="微软雅黑" panose="020B0503020204020204" pitchFamily="34" charset="-122"/>
              </a:rPr>
              <a:t>03</a:t>
            </a:r>
            <a:endParaRPr lang="zh-CN" altLang="en-US" sz="2800" dirty="0">
              <a:solidFill>
                <a:schemeClr val="tx2"/>
              </a:solidFill>
              <a:latin typeface="Impact" panose="020B0806030902050204" pitchFamily="34" charset="0"/>
              <a:ea typeface="微软雅黑" panose="020B0503020204020204" pitchFamily="34" charset="-122"/>
            </a:endParaRPr>
          </a:p>
        </p:txBody>
      </p:sp>
      <p:cxnSp>
        <p:nvCxnSpPr>
          <p:cNvPr id="38" name="直接连接符 37"/>
          <p:cNvCxnSpPr/>
          <p:nvPr/>
        </p:nvCxnSpPr>
        <p:spPr>
          <a:xfrm>
            <a:off x="2711450" y="3481388"/>
            <a:ext cx="0" cy="417513"/>
          </a:xfrm>
          <a:prstGeom prst="line">
            <a:avLst/>
          </a:prstGeom>
          <a:noFill/>
          <a:ln w="9525" cap="flat" cmpd="sng" algn="ctr">
            <a:solidFill>
              <a:schemeClr val="tx2"/>
            </a:solidFill>
            <a:prstDash val="solid"/>
          </a:ln>
          <a:effectLst>
            <a:outerShdw blurRad="50800" dist="38100" dir="2700000" algn="tl" rotWithShape="0">
              <a:prstClr val="black">
                <a:alpha val="40000"/>
              </a:prstClr>
            </a:outerShdw>
          </a:effectLst>
        </p:spPr>
      </p:cxnSp>
      <p:sp>
        <p:nvSpPr>
          <p:cNvPr id="39" name="标题层"/>
          <p:cNvSpPr txBox="1"/>
          <p:nvPr/>
        </p:nvSpPr>
        <p:spPr>
          <a:xfrm>
            <a:off x="2817813" y="3481388"/>
            <a:ext cx="2519362" cy="484187"/>
          </a:xfrm>
          <a:prstGeom prst="rect">
            <a:avLst/>
          </a:prstGeom>
          <a:noFill/>
          <a:ln w="9525">
            <a:noFill/>
          </a:ln>
        </p:spPr>
        <p:txBody>
          <a:bodyPr>
            <a:spAutoFit/>
          </a:bodyPr>
          <a:p>
            <a:r>
              <a:rPr lang="en-US" altLang="zh-CN" sz="2400" dirty="0">
                <a:solidFill>
                  <a:schemeClr val="tx2"/>
                </a:solidFill>
                <a:latin typeface="微软雅黑" panose="020B0503020204020204" pitchFamily="34" charset="-122"/>
                <a:ea typeface="微软雅黑" panose="020B0503020204020204" pitchFamily="34" charset="-122"/>
              </a:rPr>
              <a:t>UML</a:t>
            </a:r>
            <a:r>
              <a:rPr lang="zh-CN" altLang="en-US" sz="2400" dirty="0">
                <a:solidFill>
                  <a:schemeClr val="tx2"/>
                </a:solidFill>
                <a:latin typeface="微软雅黑" panose="020B0503020204020204" pitchFamily="34" charset="-122"/>
                <a:ea typeface="微软雅黑" panose="020B0503020204020204" pitchFamily="34" charset="-122"/>
              </a:rPr>
              <a:t>规则</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5148263" y="3690938"/>
            <a:ext cx="1366838" cy="0"/>
          </a:xfrm>
          <a:prstGeom prst="line">
            <a:avLst/>
          </a:prstGeom>
          <a:noFill/>
          <a:ln w="9525" cap="flat" cmpd="sng" algn="ctr">
            <a:solidFill>
              <a:schemeClr val="tx2"/>
            </a:solidFill>
            <a:prstDash val="dash"/>
            <a:tailEnd type="oval"/>
          </a:ln>
          <a:effectLst>
            <a:outerShdw blurRad="50800" dist="38100" dir="2700000" algn="tl" rotWithShape="0">
              <a:prstClr val="black">
                <a:alpha val="40000"/>
              </a:prstClr>
            </a:outerShdw>
          </a:effectLst>
        </p:spPr>
      </p:cxnSp>
      <p:grpSp>
        <p:nvGrpSpPr>
          <p:cNvPr id="59" name="组合 58"/>
          <p:cNvGrpSpPr/>
          <p:nvPr/>
        </p:nvGrpSpPr>
        <p:grpSpPr>
          <a:xfrm>
            <a:off x="6488113" y="771525"/>
            <a:ext cx="963612" cy="963613"/>
            <a:chOff x="4752974" y="731199"/>
            <a:chExt cx="963939" cy="963939"/>
          </a:xfrm>
        </p:grpSpPr>
        <p:grpSp>
          <p:nvGrpSpPr>
            <p:cNvPr id="60" name="组合 59"/>
            <p:cNvGrpSpPr/>
            <p:nvPr/>
          </p:nvGrpSpPr>
          <p:grpSpPr>
            <a:xfrm flipH="1">
              <a:off x="5025665" y="1068916"/>
              <a:ext cx="402354" cy="360000"/>
              <a:chOff x="7008812" y="2716213"/>
              <a:chExt cx="1236664" cy="1106487"/>
            </a:xfrm>
            <a:solidFill>
              <a:schemeClr val="bg1"/>
            </a:solidFill>
            <a:effectLst>
              <a:outerShdw blurRad="50800" dist="38100" dir="2700000" algn="tl" rotWithShape="0">
                <a:prstClr val="black">
                  <a:alpha val="40000"/>
                </a:prstClr>
              </a:outerShdw>
            </a:effectLst>
          </p:grpSpPr>
          <p:sp>
            <p:nvSpPr>
              <p:cNvPr id="62" name="Freeform 23"/>
              <p:cNvSpPr/>
              <p:nvPr/>
            </p:nvSpPr>
            <p:spPr bwMode="auto">
              <a:xfrm>
                <a:off x="7761288" y="3354388"/>
                <a:ext cx="484188" cy="296862"/>
              </a:xfrm>
              <a:custGeom>
                <a:avLst/>
                <a:gdLst>
                  <a:gd name="T0" fmla="*/ 52 w 129"/>
                  <a:gd name="T1" fmla="*/ 35 h 79"/>
                  <a:gd name="T2" fmla="*/ 24 w 129"/>
                  <a:gd name="T3" fmla="*/ 0 h 79"/>
                  <a:gd name="T4" fmla="*/ 10 w 129"/>
                  <a:gd name="T5" fmla="*/ 18 h 79"/>
                  <a:gd name="T6" fmla="*/ 0 w 129"/>
                  <a:gd name="T7" fmla="*/ 23 h 79"/>
                  <a:gd name="T8" fmla="*/ 29 w 129"/>
                  <a:gd name="T9" fmla="*/ 60 h 79"/>
                  <a:gd name="T10" fmla="*/ 39 w 129"/>
                  <a:gd name="T11" fmla="*/ 66 h 79"/>
                  <a:gd name="T12" fmla="*/ 107 w 129"/>
                  <a:gd name="T13" fmla="*/ 79 h 79"/>
                  <a:gd name="T14" fmla="*/ 111 w 129"/>
                  <a:gd name="T15" fmla="*/ 79 h 79"/>
                  <a:gd name="T16" fmla="*/ 127 w 129"/>
                  <a:gd name="T17" fmla="*/ 66 h 79"/>
                  <a:gd name="T18" fmla="*/ 114 w 129"/>
                  <a:gd name="T19" fmla="*/ 47 h 79"/>
                  <a:gd name="T20" fmla="*/ 52 w 129"/>
                  <a:gd name="T21" fmla="*/ 3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79">
                    <a:moveTo>
                      <a:pt x="52" y="35"/>
                    </a:moveTo>
                    <a:cubicBezTo>
                      <a:pt x="24" y="0"/>
                      <a:pt x="24" y="0"/>
                      <a:pt x="24" y="0"/>
                    </a:cubicBezTo>
                    <a:cubicBezTo>
                      <a:pt x="22" y="8"/>
                      <a:pt x="17" y="14"/>
                      <a:pt x="10" y="18"/>
                    </a:cubicBezTo>
                    <a:cubicBezTo>
                      <a:pt x="0" y="23"/>
                      <a:pt x="0" y="23"/>
                      <a:pt x="0" y="23"/>
                    </a:cubicBezTo>
                    <a:cubicBezTo>
                      <a:pt x="29" y="60"/>
                      <a:pt x="29" y="60"/>
                      <a:pt x="29" y="60"/>
                    </a:cubicBezTo>
                    <a:cubicBezTo>
                      <a:pt x="32" y="63"/>
                      <a:pt x="35" y="65"/>
                      <a:pt x="39" y="66"/>
                    </a:cubicBezTo>
                    <a:cubicBezTo>
                      <a:pt x="107" y="79"/>
                      <a:pt x="107" y="79"/>
                      <a:pt x="107" y="79"/>
                    </a:cubicBezTo>
                    <a:cubicBezTo>
                      <a:pt x="108" y="79"/>
                      <a:pt x="110" y="79"/>
                      <a:pt x="111" y="79"/>
                    </a:cubicBezTo>
                    <a:cubicBezTo>
                      <a:pt x="118" y="79"/>
                      <a:pt x="125" y="74"/>
                      <a:pt x="127" y="66"/>
                    </a:cubicBezTo>
                    <a:cubicBezTo>
                      <a:pt x="129" y="57"/>
                      <a:pt x="123" y="48"/>
                      <a:pt x="114" y="47"/>
                    </a:cubicBezTo>
                    <a:lnTo>
                      <a:pt x="5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3" name="Freeform 24"/>
              <p:cNvSpPr>
                <a:spLocks noEditPoints="1"/>
              </p:cNvSpPr>
              <p:nvPr/>
            </p:nvSpPr>
            <p:spPr bwMode="auto">
              <a:xfrm>
                <a:off x="7143750" y="2716213"/>
                <a:ext cx="269875" cy="274637"/>
              </a:xfrm>
              <a:custGeom>
                <a:avLst/>
                <a:gdLst>
                  <a:gd name="T0" fmla="*/ 0 w 72"/>
                  <a:gd name="T1" fmla="*/ 36 h 73"/>
                  <a:gd name="T2" fmla="*/ 36 w 72"/>
                  <a:gd name="T3" fmla="*/ 0 h 73"/>
                  <a:gd name="T4" fmla="*/ 72 w 72"/>
                  <a:gd name="T5" fmla="*/ 36 h 73"/>
                  <a:gd name="T6" fmla="*/ 36 w 72"/>
                  <a:gd name="T7" fmla="*/ 73 h 73"/>
                  <a:gd name="T8" fmla="*/ 0 w 72"/>
                  <a:gd name="T9" fmla="*/ 36 h 73"/>
                  <a:gd name="T10" fmla="*/ 0 w 72"/>
                  <a:gd name="T11" fmla="*/ 36 h 73"/>
                  <a:gd name="T12" fmla="*/ 0 w 7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0" y="36"/>
                    </a:moveTo>
                    <a:cubicBezTo>
                      <a:pt x="0" y="16"/>
                      <a:pt x="16" y="0"/>
                      <a:pt x="36" y="0"/>
                    </a:cubicBezTo>
                    <a:cubicBezTo>
                      <a:pt x="56" y="0"/>
                      <a:pt x="72" y="16"/>
                      <a:pt x="72" y="36"/>
                    </a:cubicBezTo>
                    <a:cubicBezTo>
                      <a:pt x="72" y="56"/>
                      <a:pt x="56" y="73"/>
                      <a:pt x="36" y="73"/>
                    </a:cubicBezTo>
                    <a:cubicBezTo>
                      <a:pt x="16" y="73"/>
                      <a:pt x="0" y="56"/>
                      <a:pt x="0" y="36"/>
                    </a:cubicBezTo>
                    <a:close/>
                    <a:moveTo>
                      <a:pt x="0" y="36"/>
                    </a:moveTo>
                    <a:cubicBezTo>
                      <a:pt x="0" y="36"/>
                      <a:pt x="0" y="36"/>
                      <a:pt x="0"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4" name="Freeform 25"/>
              <p:cNvSpPr/>
              <p:nvPr/>
            </p:nvSpPr>
            <p:spPr bwMode="auto">
              <a:xfrm>
                <a:off x="7008812" y="2798763"/>
                <a:ext cx="911225" cy="1023937"/>
              </a:xfrm>
              <a:custGeom>
                <a:avLst/>
                <a:gdLst>
                  <a:gd name="T0" fmla="*/ 151 w 243"/>
                  <a:gd name="T1" fmla="*/ 5 h 273"/>
                  <a:gd name="T2" fmla="*/ 60 w 243"/>
                  <a:gd name="T3" fmla="*/ 92 h 273"/>
                  <a:gd name="T4" fmla="*/ 29 w 243"/>
                  <a:gd name="T5" fmla="*/ 64 h 273"/>
                  <a:gd name="T6" fmla="*/ 18 w 243"/>
                  <a:gd name="T7" fmla="*/ 59 h 273"/>
                  <a:gd name="T8" fmla="*/ 6 w 243"/>
                  <a:gd name="T9" fmla="*/ 64 h 273"/>
                  <a:gd name="T10" fmla="*/ 7 w 243"/>
                  <a:gd name="T11" fmla="*/ 87 h 273"/>
                  <a:gd name="T12" fmla="*/ 48 w 243"/>
                  <a:gd name="T13" fmla="*/ 126 h 273"/>
                  <a:gd name="T14" fmla="*/ 59 w 243"/>
                  <a:gd name="T15" fmla="*/ 130 h 273"/>
                  <a:gd name="T16" fmla="*/ 70 w 243"/>
                  <a:gd name="T17" fmla="*/ 126 h 273"/>
                  <a:gd name="T18" fmla="*/ 106 w 243"/>
                  <a:gd name="T19" fmla="*/ 95 h 273"/>
                  <a:gd name="T20" fmla="*/ 154 w 243"/>
                  <a:gd name="T21" fmla="*/ 147 h 273"/>
                  <a:gd name="T22" fmla="*/ 108 w 243"/>
                  <a:gd name="T23" fmla="*/ 170 h 273"/>
                  <a:gd name="T24" fmla="*/ 100 w 243"/>
                  <a:gd name="T25" fmla="*/ 180 h 273"/>
                  <a:gd name="T26" fmla="*/ 101 w 243"/>
                  <a:gd name="T27" fmla="*/ 193 h 273"/>
                  <a:gd name="T28" fmla="*/ 146 w 243"/>
                  <a:gd name="T29" fmla="*/ 265 h 273"/>
                  <a:gd name="T30" fmla="*/ 160 w 243"/>
                  <a:gd name="T31" fmla="*/ 273 h 273"/>
                  <a:gd name="T32" fmla="*/ 169 w 243"/>
                  <a:gd name="T33" fmla="*/ 270 h 273"/>
                  <a:gd name="T34" fmla="*/ 174 w 243"/>
                  <a:gd name="T35" fmla="*/ 248 h 273"/>
                  <a:gd name="T36" fmla="*/ 139 w 243"/>
                  <a:gd name="T37" fmla="*/ 191 h 273"/>
                  <a:gd name="T38" fmla="*/ 195 w 243"/>
                  <a:gd name="T39" fmla="*/ 163 h 273"/>
                  <a:gd name="T40" fmla="*/ 206 w 243"/>
                  <a:gd name="T41" fmla="*/ 157 h 273"/>
                  <a:gd name="T42" fmla="*/ 211 w 243"/>
                  <a:gd name="T43" fmla="*/ 131 h 273"/>
                  <a:gd name="T44" fmla="*/ 210 w 243"/>
                  <a:gd name="T45" fmla="*/ 130 h 273"/>
                  <a:gd name="T46" fmla="*/ 145 w 243"/>
                  <a:gd name="T47" fmla="*/ 60 h 273"/>
                  <a:gd name="T48" fmla="*/ 169 w 243"/>
                  <a:gd name="T49" fmla="*/ 34 h 273"/>
                  <a:gd name="T50" fmla="*/ 222 w 243"/>
                  <a:gd name="T51" fmla="*/ 46 h 273"/>
                  <a:gd name="T52" fmla="*/ 225 w 243"/>
                  <a:gd name="T53" fmla="*/ 47 h 273"/>
                  <a:gd name="T54" fmla="*/ 241 w 243"/>
                  <a:gd name="T55" fmla="*/ 34 h 273"/>
                  <a:gd name="T56" fmla="*/ 229 w 243"/>
                  <a:gd name="T57" fmla="*/ 15 h 273"/>
                  <a:gd name="T58" fmla="*/ 167 w 243"/>
                  <a:gd name="T59" fmla="*/ 0 h 273"/>
                  <a:gd name="T60" fmla="*/ 162 w 243"/>
                  <a:gd name="T61" fmla="*/ 0 h 273"/>
                  <a:gd name="T62" fmla="*/ 151 w 243"/>
                  <a:gd name="T63" fmla="*/ 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273">
                    <a:moveTo>
                      <a:pt x="151" y="5"/>
                    </a:moveTo>
                    <a:cubicBezTo>
                      <a:pt x="137" y="19"/>
                      <a:pt x="60" y="92"/>
                      <a:pt x="60" y="92"/>
                    </a:cubicBezTo>
                    <a:cubicBezTo>
                      <a:pt x="29" y="64"/>
                      <a:pt x="29" y="64"/>
                      <a:pt x="29" y="64"/>
                    </a:cubicBezTo>
                    <a:cubicBezTo>
                      <a:pt x="26" y="61"/>
                      <a:pt x="22" y="59"/>
                      <a:pt x="18" y="59"/>
                    </a:cubicBezTo>
                    <a:cubicBezTo>
                      <a:pt x="13" y="59"/>
                      <a:pt x="9" y="61"/>
                      <a:pt x="6" y="64"/>
                    </a:cubicBezTo>
                    <a:cubicBezTo>
                      <a:pt x="0" y="71"/>
                      <a:pt x="0" y="81"/>
                      <a:pt x="7" y="87"/>
                    </a:cubicBezTo>
                    <a:cubicBezTo>
                      <a:pt x="48" y="126"/>
                      <a:pt x="48" y="126"/>
                      <a:pt x="48" y="126"/>
                    </a:cubicBezTo>
                    <a:cubicBezTo>
                      <a:pt x="51" y="128"/>
                      <a:pt x="55" y="130"/>
                      <a:pt x="59" y="130"/>
                    </a:cubicBezTo>
                    <a:cubicBezTo>
                      <a:pt x="63" y="130"/>
                      <a:pt x="67" y="129"/>
                      <a:pt x="70" y="126"/>
                    </a:cubicBezTo>
                    <a:cubicBezTo>
                      <a:pt x="106" y="95"/>
                      <a:pt x="106" y="95"/>
                      <a:pt x="106" y="95"/>
                    </a:cubicBezTo>
                    <a:cubicBezTo>
                      <a:pt x="154" y="147"/>
                      <a:pt x="154" y="147"/>
                      <a:pt x="154" y="147"/>
                    </a:cubicBezTo>
                    <a:cubicBezTo>
                      <a:pt x="108" y="170"/>
                      <a:pt x="108" y="170"/>
                      <a:pt x="108" y="170"/>
                    </a:cubicBezTo>
                    <a:cubicBezTo>
                      <a:pt x="104" y="172"/>
                      <a:pt x="101" y="176"/>
                      <a:pt x="100" y="180"/>
                    </a:cubicBezTo>
                    <a:cubicBezTo>
                      <a:pt x="98" y="185"/>
                      <a:pt x="99" y="189"/>
                      <a:pt x="101" y="193"/>
                    </a:cubicBezTo>
                    <a:cubicBezTo>
                      <a:pt x="146" y="265"/>
                      <a:pt x="146" y="265"/>
                      <a:pt x="146" y="265"/>
                    </a:cubicBezTo>
                    <a:cubicBezTo>
                      <a:pt x="149" y="270"/>
                      <a:pt x="154" y="273"/>
                      <a:pt x="160" y="273"/>
                    </a:cubicBezTo>
                    <a:cubicBezTo>
                      <a:pt x="163" y="273"/>
                      <a:pt x="166" y="272"/>
                      <a:pt x="169" y="270"/>
                    </a:cubicBezTo>
                    <a:cubicBezTo>
                      <a:pt x="176" y="266"/>
                      <a:pt x="179" y="255"/>
                      <a:pt x="174" y="248"/>
                    </a:cubicBezTo>
                    <a:cubicBezTo>
                      <a:pt x="139" y="191"/>
                      <a:pt x="139" y="191"/>
                      <a:pt x="139" y="191"/>
                    </a:cubicBezTo>
                    <a:cubicBezTo>
                      <a:pt x="195" y="163"/>
                      <a:pt x="195" y="163"/>
                      <a:pt x="195" y="163"/>
                    </a:cubicBezTo>
                    <a:cubicBezTo>
                      <a:pt x="206" y="157"/>
                      <a:pt x="206" y="157"/>
                      <a:pt x="206" y="157"/>
                    </a:cubicBezTo>
                    <a:cubicBezTo>
                      <a:pt x="216" y="152"/>
                      <a:pt x="218" y="139"/>
                      <a:pt x="211" y="131"/>
                    </a:cubicBezTo>
                    <a:cubicBezTo>
                      <a:pt x="211" y="131"/>
                      <a:pt x="211" y="130"/>
                      <a:pt x="210" y="130"/>
                    </a:cubicBezTo>
                    <a:cubicBezTo>
                      <a:pt x="189" y="106"/>
                      <a:pt x="167" y="83"/>
                      <a:pt x="145" y="60"/>
                    </a:cubicBezTo>
                    <a:cubicBezTo>
                      <a:pt x="148" y="56"/>
                      <a:pt x="165" y="38"/>
                      <a:pt x="169" y="34"/>
                    </a:cubicBezTo>
                    <a:cubicBezTo>
                      <a:pt x="222" y="46"/>
                      <a:pt x="222" y="46"/>
                      <a:pt x="222" y="46"/>
                    </a:cubicBezTo>
                    <a:cubicBezTo>
                      <a:pt x="223" y="47"/>
                      <a:pt x="224" y="47"/>
                      <a:pt x="225" y="47"/>
                    </a:cubicBezTo>
                    <a:cubicBezTo>
                      <a:pt x="233" y="47"/>
                      <a:pt x="239" y="42"/>
                      <a:pt x="241" y="34"/>
                    </a:cubicBezTo>
                    <a:cubicBezTo>
                      <a:pt x="243" y="26"/>
                      <a:pt x="238" y="17"/>
                      <a:pt x="229" y="15"/>
                    </a:cubicBezTo>
                    <a:cubicBezTo>
                      <a:pt x="167" y="0"/>
                      <a:pt x="167" y="0"/>
                      <a:pt x="167" y="0"/>
                    </a:cubicBezTo>
                    <a:cubicBezTo>
                      <a:pt x="165" y="0"/>
                      <a:pt x="164" y="0"/>
                      <a:pt x="162" y="0"/>
                    </a:cubicBezTo>
                    <a:cubicBezTo>
                      <a:pt x="158" y="0"/>
                      <a:pt x="155" y="1"/>
                      <a:pt x="15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sp>
          <p:nvSpPr>
            <p:cNvPr id="61" name="Freeform 48"/>
            <p:cNvSpPr>
              <a:spLocks noEditPoints="1"/>
            </p:cNvSpPr>
            <p:nvPr/>
          </p:nvSpPr>
          <p:spPr bwMode="auto">
            <a:xfrm>
              <a:off x="4752974" y="731199"/>
              <a:ext cx="963939" cy="963939"/>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noFill/>
            <a:ln>
              <a:noFill/>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微软雅黑" panose="020B0503020204020204" pitchFamily="34" charset="-122"/>
                <a:cs typeface="+mn-cs"/>
              </a:endParaRPr>
            </a:p>
          </p:txBody>
        </p:sp>
      </p:grpSp>
      <p:sp>
        <p:nvSpPr>
          <p:cNvPr id="98" name="Freeform 48"/>
          <p:cNvSpPr>
            <a:spLocks noEditPoints="1"/>
          </p:cNvSpPr>
          <p:nvPr/>
        </p:nvSpPr>
        <p:spPr bwMode="auto">
          <a:xfrm>
            <a:off x="6488113" y="771525"/>
            <a:ext cx="963613" cy="963613"/>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solidFill>
          <a:ln>
            <a:solidFill>
              <a:schemeClr val="bg1"/>
            </a:solidFill>
          </a:ln>
          <a:effectLst>
            <a:outerShdw blurRad="50800" dist="38100" dir="2700000" algn="tl" rotWithShape="0">
              <a:prstClr val="black">
                <a:alpha val="40000"/>
              </a:prstClr>
            </a:outerShdw>
          </a:effectLst>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微软雅黑" panose="020B0503020204020204" pitchFamily="34" charset="-122"/>
              <a:cs typeface="+mn-cs"/>
            </a:endParaRPr>
          </a:p>
        </p:txBody>
      </p:sp>
      <p:grpSp>
        <p:nvGrpSpPr>
          <p:cNvPr id="9" name="组合 8"/>
          <p:cNvGrpSpPr/>
          <p:nvPr/>
        </p:nvGrpSpPr>
        <p:grpSpPr>
          <a:xfrm>
            <a:off x="6684963" y="2432050"/>
            <a:ext cx="434975" cy="1374775"/>
            <a:chOff x="10528" y="3831"/>
            <a:chExt cx="684" cy="2164"/>
          </a:xfrm>
        </p:grpSpPr>
        <p:sp>
          <p:nvSpPr>
            <p:cNvPr id="2" name="右箭头 1">
              <a:hlinkClick r:id="rId2" action="ppaction://hlinksldjump"/>
            </p:cNvPr>
            <p:cNvSpPr/>
            <p:nvPr/>
          </p:nvSpPr>
          <p:spPr>
            <a:xfrm>
              <a:off x="10528" y="3831"/>
              <a:ext cx="684" cy="3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grpSp>
          <p:nvGrpSpPr>
            <p:cNvPr id="4120" name="组合 6"/>
            <p:cNvGrpSpPr/>
            <p:nvPr/>
          </p:nvGrpSpPr>
          <p:grpSpPr>
            <a:xfrm>
              <a:off x="10528" y="4731"/>
              <a:ext cx="684" cy="1265"/>
              <a:chOff x="10528" y="4730"/>
              <a:chExt cx="684" cy="1265"/>
            </a:xfrm>
          </p:grpSpPr>
          <p:sp>
            <p:nvSpPr>
              <p:cNvPr id="5" name="右箭头 4">
                <a:hlinkClick r:id="rId3" action="ppaction://hlinksldjump"/>
              </p:cNvPr>
              <p:cNvSpPr/>
              <p:nvPr/>
            </p:nvSpPr>
            <p:spPr>
              <a:xfrm>
                <a:off x="10528" y="4730"/>
                <a:ext cx="684" cy="3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sp>
            <p:nvSpPr>
              <p:cNvPr id="6" name="右箭头 5">
                <a:hlinkClick r:id="rId4" action="ppaction://hlinksldjump"/>
              </p:cNvPr>
              <p:cNvSpPr/>
              <p:nvPr/>
            </p:nvSpPr>
            <p:spPr>
              <a:xfrm>
                <a:off x="10528" y="5627"/>
                <a:ext cx="684" cy="3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grpSp>
      </p:grpSp>
      <p:pic>
        <p:nvPicPr>
          <p:cNvPr id="4118" name="图片 30"/>
          <p:cNvPicPr>
            <a:picLocks noChangeAspect="1"/>
          </p:cNvPicPr>
          <p:nvPr/>
        </p:nvPicPr>
        <p:blipFill>
          <a:blip r:embed="rId5"/>
          <a:stretch>
            <a:fillRect/>
          </a:stretch>
        </p:blipFill>
        <p:spPr>
          <a:xfrm>
            <a:off x="7888288" y="39688"/>
            <a:ext cx="1109662" cy="773112"/>
          </a:xfrm>
          <a:prstGeom prst="rect">
            <a:avLst/>
          </a:prstGeom>
          <a:noFill/>
          <a:ln w="9525">
            <a:noFill/>
          </a:ln>
        </p:spPr>
      </p:pic>
    </p:spTree>
    <p:custDataLst>
      <p:tags r:id="rId6"/>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0" fill="hold"/>
                                        <p:tgtEl>
                                          <p:spTgt spid="4"/>
                                        </p:tgtEl>
                                        <p:attrNameLst>
                                          <p:attrName>r</p:attrName>
                                        </p:attrNameLst>
                                      </p:cBhvr>
                                    </p:animRot>
                                  </p:childTnLst>
                                </p:cTn>
                              </p:par>
                              <p:par>
                                <p:cTn id="7" presetID="22" presetClass="entr" presetSubtype="8"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left)">
                                      <p:cBhvr>
                                        <p:cTn id="9" dur="500"/>
                                        <p:tgtEl>
                                          <p:spTgt spid="10"/>
                                        </p:tgtEl>
                                      </p:cBhvr>
                                    </p:animEffect>
                                  </p:childTnLst>
                                </p:cTn>
                              </p:par>
                              <p:par>
                                <p:cTn id="10" presetID="2" presetClass="entr" presetSubtype="8" fill="hold" nodeType="withEffect">
                                  <p:stCondLst>
                                    <p:cond delay="300"/>
                                  </p:stCondLst>
                                  <p:childTnLst>
                                    <p:set>
                                      <p:cBhvr>
                                        <p:cTn id="11" dur="1" fill="hold">
                                          <p:stCondLst>
                                            <p:cond delay="0"/>
                                          </p:stCondLst>
                                        </p:cTn>
                                        <p:tgtEl>
                                          <p:spTgt spid="98"/>
                                        </p:tgtEl>
                                        <p:attrNameLst>
                                          <p:attrName>style.visibility</p:attrName>
                                        </p:attrNameLst>
                                      </p:cBhvr>
                                      <p:to>
                                        <p:strVal val="visible"/>
                                      </p:to>
                                    </p:set>
                                    <p:anim calcmode="lin" valueType="num">
                                      <p:cBhvr>
                                        <p:cTn id="12" dur="1400" fill="hold"/>
                                        <p:tgtEl>
                                          <p:spTgt spid="98"/>
                                        </p:tgtEl>
                                        <p:attrNameLst>
                                          <p:attrName>ppt_x</p:attrName>
                                        </p:attrNameLst>
                                      </p:cBhvr>
                                      <p:tavLst>
                                        <p:tav tm="0">
                                          <p:val>
                                            <p:strVal val="0-#ppt_w/2"/>
                                          </p:val>
                                        </p:tav>
                                        <p:tav tm="100000">
                                          <p:val>
                                            <p:strVal val="#ppt_x"/>
                                          </p:val>
                                        </p:tav>
                                      </p:tavLst>
                                    </p:anim>
                                    <p:anim calcmode="lin" valueType="num">
                                      <p:cBhvr>
                                        <p:cTn id="13" dur="1400" fill="hold"/>
                                        <p:tgtEl>
                                          <p:spTgt spid="98"/>
                                        </p:tgtEl>
                                        <p:attrNameLst>
                                          <p:attrName>ppt_y</p:attrName>
                                        </p:attrNameLst>
                                      </p:cBhvr>
                                      <p:tavLst>
                                        <p:tav tm="0">
                                          <p:val>
                                            <p:strVal val="#ppt_y"/>
                                          </p:val>
                                        </p:tav>
                                        <p:tav tm="100000">
                                          <p:val>
                                            <p:strVal val="#ppt_y"/>
                                          </p:val>
                                        </p:tav>
                                      </p:tavLst>
                                    </p:anim>
                                  </p:childTnLst>
                                </p:cTn>
                              </p:par>
                              <p:par>
                                <p:cTn id="14" presetID="8" presetClass="emph" presetSubtype="0" fill="hold" nodeType="withEffect">
                                  <p:stCondLst>
                                    <p:cond delay="300"/>
                                  </p:stCondLst>
                                  <p:childTnLst>
                                    <p:animRot by="21600000">
                                      <p:cBhvr>
                                        <p:cTn id="15" dur="1400" fill="hold"/>
                                        <p:tgtEl>
                                          <p:spTgt spid="98"/>
                                        </p:tgtEl>
                                        <p:attrNameLst>
                                          <p:attrName>r</p:attrName>
                                        </p:attrNameLst>
                                      </p:cBhvr>
                                    </p:animRot>
                                  </p:childTnLst>
                                </p:cTn>
                              </p:par>
                              <p:par>
                                <p:cTn id="16" presetID="2" presetClass="entr" presetSubtype="8" fill="hold" nodeType="withEffect">
                                  <p:stCondLst>
                                    <p:cond delay="300"/>
                                  </p:stCondLst>
                                  <p:childTnLst>
                                    <p:set>
                                      <p:cBhvr>
                                        <p:cTn id="17" dur="1" fill="hold">
                                          <p:stCondLst>
                                            <p:cond delay="0"/>
                                          </p:stCondLst>
                                        </p:cTn>
                                        <p:tgtEl>
                                          <p:spTgt spid="59"/>
                                        </p:tgtEl>
                                        <p:attrNameLst>
                                          <p:attrName>style.visibility</p:attrName>
                                        </p:attrNameLst>
                                      </p:cBhvr>
                                      <p:to>
                                        <p:strVal val="visible"/>
                                      </p:to>
                                    </p:set>
                                    <p:anim calcmode="lin" valueType="num">
                                      <p:cBhvr>
                                        <p:cTn id="18" dur="1400" fill="hold"/>
                                        <p:tgtEl>
                                          <p:spTgt spid="59"/>
                                        </p:tgtEl>
                                        <p:attrNameLst>
                                          <p:attrName>ppt_x</p:attrName>
                                        </p:attrNameLst>
                                      </p:cBhvr>
                                      <p:tavLst>
                                        <p:tav tm="0">
                                          <p:val>
                                            <p:strVal val="0-#ppt_w/2"/>
                                          </p:val>
                                        </p:tav>
                                        <p:tav tm="100000">
                                          <p:val>
                                            <p:strVal val="#ppt_x"/>
                                          </p:val>
                                        </p:tav>
                                      </p:tavLst>
                                    </p:anim>
                                    <p:anim calcmode="lin" valueType="num">
                                      <p:cBhvr>
                                        <p:cTn id="19" dur="1400" fill="hold"/>
                                        <p:tgtEl>
                                          <p:spTgt spid="59"/>
                                        </p:tgtEl>
                                        <p:attrNameLst>
                                          <p:attrName>ppt_y</p:attrName>
                                        </p:attrNameLst>
                                      </p:cBhvr>
                                      <p:tavLst>
                                        <p:tav tm="0">
                                          <p:val>
                                            <p:strVal val="#ppt_y"/>
                                          </p:val>
                                        </p:tav>
                                        <p:tav tm="100000">
                                          <p:val>
                                            <p:strVal val="#ppt_y"/>
                                          </p:val>
                                        </p:tav>
                                      </p:tavLst>
                                    </p:anim>
                                  </p:childTnLst>
                                </p:cTn>
                              </p:par>
                              <p:par>
                                <p:cTn id="20" presetID="2" presetClass="entr" presetSubtype="1" fill="hold" grpId="0" nodeType="withEffect">
                                  <p:stCondLst>
                                    <p:cond delay="200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ppt_x</p:attrName>
                                        </p:attrNameLst>
                                      </p:cBhvr>
                                      <p:tavLst>
                                        <p:tav tm="0">
                                          <p:val>
                                            <p:strVal val="#ppt_x"/>
                                          </p:val>
                                        </p:tav>
                                        <p:tav tm="100000">
                                          <p:val>
                                            <p:strVal val="#ppt_x"/>
                                          </p:val>
                                        </p:tav>
                                      </p:tavLst>
                                    </p:anim>
                                    <p:anim calcmode="lin" valueType="num">
                                      <p:cBhvr>
                                        <p:cTn id="23" dur="500" fill="hold"/>
                                        <p:tgtEl>
                                          <p:spTgt spid="23"/>
                                        </p:tgtEl>
                                        <p:attrNameLst>
                                          <p:attrName>ppt_y</p:attrName>
                                        </p:attrNameLst>
                                      </p:cBhvr>
                                      <p:tavLst>
                                        <p:tav tm="0">
                                          <p:val>
                                            <p:strVal val="0-#ppt_h/2"/>
                                          </p:val>
                                        </p:tav>
                                        <p:tav tm="100000">
                                          <p:val>
                                            <p:strVal val="#ppt_y"/>
                                          </p:val>
                                        </p:tav>
                                      </p:tavLst>
                                    </p:anim>
                                  </p:childTnLst>
                                </p:cTn>
                              </p:par>
                              <p:par>
                                <p:cTn id="24" presetID="2" presetClass="entr" presetSubtype="1" fill="hold" grpId="0" nodeType="withEffect">
                                  <p:stCondLst>
                                    <p:cond delay="230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0-#ppt_h/2"/>
                                          </p:val>
                                        </p:tav>
                                        <p:tav tm="100000">
                                          <p:val>
                                            <p:strVal val="#ppt_y"/>
                                          </p:val>
                                        </p:tav>
                                      </p:tavLst>
                                    </p:anim>
                                  </p:childTnLst>
                                </p:cTn>
                              </p:par>
                              <p:par>
                                <p:cTn id="28" presetID="47" presetClass="entr" presetSubtype="0" fill="hold" nodeType="withEffect">
                                  <p:stCondLst>
                                    <p:cond delay="280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600"/>
                                        <p:tgtEl>
                                          <p:spTgt spid="27"/>
                                        </p:tgtEl>
                                      </p:cBhvr>
                                    </p:animEffect>
                                    <p:anim calcmode="lin" valueType="num">
                                      <p:cBhvr>
                                        <p:cTn id="31" dur="600" fill="hold"/>
                                        <p:tgtEl>
                                          <p:spTgt spid="27"/>
                                        </p:tgtEl>
                                        <p:attrNameLst>
                                          <p:attrName>ppt_x</p:attrName>
                                        </p:attrNameLst>
                                      </p:cBhvr>
                                      <p:tavLst>
                                        <p:tav tm="0">
                                          <p:val>
                                            <p:strVal val="#ppt_x"/>
                                          </p:val>
                                        </p:tav>
                                        <p:tav tm="100000">
                                          <p:val>
                                            <p:strVal val="#ppt_x"/>
                                          </p:val>
                                        </p:tav>
                                      </p:tavLst>
                                    </p:anim>
                                    <p:anim calcmode="lin" valueType="num">
                                      <p:cBhvr>
                                        <p:cTn id="32" dur="600" fill="hold"/>
                                        <p:tgtEl>
                                          <p:spTgt spid="27"/>
                                        </p:tgtEl>
                                        <p:attrNameLst>
                                          <p:attrName>ppt_y</p:attrName>
                                        </p:attrNameLst>
                                      </p:cBhvr>
                                      <p:tavLst>
                                        <p:tav tm="0">
                                          <p:val>
                                            <p:strVal val="#ppt_y-.1"/>
                                          </p:val>
                                        </p:tav>
                                        <p:tav tm="100000">
                                          <p:val>
                                            <p:strVal val="#ppt_y"/>
                                          </p:val>
                                        </p:tav>
                                      </p:tavLst>
                                    </p:anim>
                                  </p:childTnLst>
                                </p:cTn>
                              </p:par>
                              <p:par>
                                <p:cTn id="33" presetID="2" presetClass="entr" presetSubtype="8" decel="52500" fill="hold" grpId="0" nodeType="withEffect">
                                  <p:stCondLst>
                                    <p:cond delay="3400"/>
                                  </p:stCondLst>
                                  <p:childTnLst>
                                    <p:set>
                                      <p:cBhvr>
                                        <p:cTn id="34" dur="1" fill="hold">
                                          <p:stCondLst>
                                            <p:cond delay="0"/>
                                          </p:stCondLst>
                                        </p:cTn>
                                        <p:tgtEl>
                                          <p:spTgt spid="25"/>
                                        </p:tgtEl>
                                        <p:attrNameLst>
                                          <p:attrName>style.visibility</p:attrName>
                                        </p:attrNameLst>
                                      </p:cBhvr>
                                      <p:to>
                                        <p:strVal val="visible"/>
                                      </p:to>
                                    </p:set>
                                    <p:anim calcmode="lin" valueType="num">
                                      <p:cBhvr>
                                        <p:cTn id="35" dur="400" fill="hold"/>
                                        <p:tgtEl>
                                          <p:spTgt spid="25"/>
                                        </p:tgtEl>
                                        <p:attrNameLst>
                                          <p:attrName>ppt_x</p:attrName>
                                        </p:attrNameLst>
                                      </p:cBhvr>
                                      <p:tavLst>
                                        <p:tav tm="0">
                                          <p:val>
                                            <p:strVal val="0-#ppt_w/2"/>
                                          </p:val>
                                        </p:tav>
                                        <p:tav tm="100000">
                                          <p:val>
                                            <p:strVal val="#ppt_x"/>
                                          </p:val>
                                        </p:tav>
                                      </p:tavLst>
                                    </p:anim>
                                    <p:anim calcmode="lin" valueType="num">
                                      <p:cBhvr>
                                        <p:cTn id="36" dur="4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2" decel="52500" fill="hold" grpId="0" nodeType="withEffect">
                                  <p:stCondLst>
                                    <p:cond delay="3400"/>
                                  </p:st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ppt_x</p:attrName>
                                        </p:attrNameLst>
                                      </p:cBhvr>
                                      <p:tavLst>
                                        <p:tav tm="0">
                                          <p:val>
                                            <p:strVal val="1+#ppt_w/2"/>
                                          </p:val>
                                        </p:tav>
                                        <p:tav tm="100000">
                                          <p:val>
                                            <p:strVal val="#ppt_x"/>
                                          </p:val>
                                        </p:tav>
                                      </p:tavLst>
                                    </p:anim>
                                    <p:anim calcmode="lin" valueType="num">
                                      <p:cBhvr>
                                        <p:cTn id="40" dur="400" fill="hold"/>
                                        <p:tgtEl>
                                          <p:spTgt spid="28"/>
                                        </p:tgtEl>
                                        <p:attrNameLst>
                                          <p:attrName>ppt_y</p:attrName>
                                        </p:attrNameLst>
                                      </p:cBhvr>
                                      <p:tavLst>
                                        <p:tav tm="0">
                                          <p:val>
                                            <p:strVal val="#ppt_y"/>
                                          </p:val>
                                        </p:tav>
                                        <p:tav tm="100000">
                                          <p:val>
                                            <p:strVal val="#ppt_y"/>
                                          </p:val>
                                        </p:tav>
                                      </p:tavLst>
                                    </p:anim>
                                  </p:childTnLst>
                                </p:cTn>
                              </p:par>
                              <p:par>
                                <p:cTn id="41" presetID="22" presetClass="entr" presetSubtype="8" fill="hold" nodeType="withEffect">
                                  <p:stCondLst>
                                    <p:cond delay="380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par>
                                <p:cTn id="44" presetID="47" presetClass="entr" presetSubtype="0" fill="hold" nodeType="withEffect">
                                  <p:stCondLst>
                                    <p:cond delay="470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600"/>
                                        <p:tgtEl>
                                          <p:spTgt spid="33"/>
                                        </p:tgtEl>
                                      </p:cBhvr>
                                    </p:animEffect>
                                    <p:anim calcmode="lin" valueType="num">
                                      <p:cBhvr>
                                        <p:cTn id="47" dur="600" fill="hold"/>
                                        <p:tgtEl>
                                          <p:spTgt spid="33"/>
                                        </p:tgtEl>
                                        <p:attrNameLst>
                                          <p:attrName>ppt_x</p:attrName>
                                        </p:attrNameLst>
                                      </p:cBhvr>
                                      <p:tavLst>
                                        <p:tav tm="0">
                                          <p:val>
                                            <p:strVal val="#ppt_x"/>
                                          </p:val>
                                        </p:tav>
                                        <p:tav tm="100000">
                                          <p:val>
                                            <p:strVal val="#ppt_x"/>
                                          </p:val>
                                        </p:tav>
                                      </p:tavLst>
                                    </p:anim>
                                    <p:anim calcmode="lin" valueType="num">
                                      <p:cBhvr>
                                        <p:cTn id="48" dur="600" fill="hold"/>
                                        <p:tgtEl>
                                          <p:spTgt spid="33"/>
                                        </p:tgtEl>
                                        <p:attrNameLst>
                                          <p:attrName>ppt_y</p:attrName>
                                        </p:attrNameLst>
                                      </p:cBhvr>
                                      <p:tavLst>
                                        <p:tav tm="0">
                                          <p:val>
                                            <p:strVal val="#ppt_y-.1"/>
                                          </p:val>
                                        </p:tav>
                                        <p:tav tm="100000">
                                          <p:val>
                                            <p:strVal val="#ppt_y"/>
                                          </p:val>
                                        </p:tav>
                                      </p:tavLst>
                                    </p:anim>
                                  </p:childTnLst>
                                </p:cTn>
                              </p:par>
                              <p:par>
                                <p:cTn id="49" presetID="2" presetClass="entr" presetSubtype="8" decel="52500" fill="hold" grpId="0" nodeType="withEffect">
                                  <p:stCondLst>
                                    <p:cond delay="52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400" fill="hold"/>
                                        <p:tgtEl>
                                          <p:spTgt spid="32"/>
                                        </p:tgtEl>
                                        <p:attrNameLst>
                                          <p:attrName>ppt_x</p:attrName>
                                        </p:attrNameLst>
                                      </p:cBhvr>
                                      <p:tavLst>
                                        <p:tav tm="0">
                                          <p:val>
                                            <p:strVal val="0-#ppt_w/2"/>
                                          </p:val>
                                        </p:tav>
                                        <p:tav tm="100000">
                                          <p:val>
                                            <p:strVal val="#ppt_x"/>
                                          </p:val>
                                        </p:tav>
                                      </p:tavLst>
                                    </p:anim>
                                    <p:anim calcmode="lin" valueType="num">
                                      <p:cBhvr>
                                        <p:cTn id="52" dur="4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decel="52500" fill="hold" grpId="0" nodeType="withEffect">
                                  <p:stCondLst>
                                    <p:cond delay="5200"/>
                                  </p:stCondLst>
                                  <p:childTnLst>
                                    <p:set>
                                      <p:cBhvr>
                                        <p:cTn id="54" dur="1" fill="hold">
                                          <p:stCondLst>
                                            <p:cond delay="0"/>
                                          </p:stCondLst>
                                        </p:cTn>
                                        <p:tgtEl>
                                          <p:spTgt spid="34"/>
                                        </p:tgtEl>
                                        <p:attrNameLst>
                                          <p:attrName>style.visibility</p:attrName>
                                        </p:attrNameLst>
                                      </p:cBhvr>
                                      <p:to>
                                        <p:strVal val="visible"/>
                                      </p:to>
                                    </p:set>
                                    <p:anim calcmode="lin" valueType="num">
                                      <p:cBhvr>
                                        <p:cTn id="55" dur="400" fill="hold"/>
                                        <p:tgtEl>
                                          <p:spTgt spid="34"/>
                                        </p:tgtEl>
                                        <p:attrNameLst>
                                          <p:attrName>ppt_x</p:attrName>
                                        </p:attrNameLst>
                                      </p:cBhvr>
                                      <p:tavLst>
                                        <p:tav tm="0">
                                          <p:val>
                                            <p:strVal val="1+#ppt_w/2"/>
                                          </p:val>
                                        </p:tav>
                                        <p:tav tm="100000">
                                          <p:val>
                                            <p:strVal val="#ppt_x"/>
                                          </p:val>
                                        </p:tav>
                                      </p:tavLst>
                                    </p:anim>
                                    <p:anim calcmode="lin" valueType="num">
                                      <p:cBhvr>
                                        <p:cTn id="56" dur="400" fill="hold"/>
                                        <p:tgtEl>
                                          <p:spTgt spid="34"/>
                                        </p:tgtEl>
                                        <p:attrNameLst>
                                          <p:attrName>ppt_y</p:attrName>
                                        </p:attrNameLst>
                                      </p:cBhvr>
                                      <p:tavLst>
                                        <p:tav tm="0">
                                          <p:val>
                                            <p:strVal val="#ppt_y"/>
                                          </p:val>
                                        </p:tav>
                                        <p:tav tm="100000">
                                          <p:val>
                                            <p:strVal val="#ppt_y"/>
                                          </p:val>
                                        </p:tav>
                                      </p:tavLst>
                                    </p:anim>
                                  </p:childTnLst>
                                </p:cTn>
                              </p:par>
                              <p:par>
                                <p:cTn id="57" presetID="22" presetClass="entr" presetSubtype="8" fill="hold" nodeType="withEffect">
                                  <p:stCondLst>
                                    <p:cond delay="550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par>
                                <p:cTn id="60" presetID="47" presetClass="entr" presetSubtype="0" fill="hold" nodeType="withEffect">
                                  <p:stCondLst>
                                    <p:cond delay="620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600"/>
                                        <p:tgtEl>
                                          <p:spTgt spid="38"/>
                                        </p:tgtEl>
                                      </p:cBhvr>
                                    </p:animEffect>
                                    <p:anim calcmode="lin" valueType="num">
                                      <p:cBhvr>
                                        <p:cTn id="63" dur="600" fill="hold"/>
                                        <p:tgtEl>
                                          <p:spTgt spid="38"/>
                                        </p:tgtEl>
                                        <p:attrNameLst>
                                          <p:attrName>ppt_x</p:attrName>
                                        </p:attrNameLst>
                                      </p:cBhvr>
                                      <p:tavLst>
                                        <p:tav tm="0">
                                          <p:val>
                                            <p:strVal val="#ppt_x"/>
                                          </p:val>
                                        </p:tav>
                                        <p:tav tm="100000">
                                          <p:val>
                                            <p:strVal val="#ppt_x"/>
                                          </p:val>
                                        </p:tav>
                                      </p:tavLst>
                                    </p:anim>
                                    <p:anim calcmode="lin" valueType="num">
                                      <p:cBhvr>
                                        <p:cTn id="64" dur="600" fill="hold"/>
                                        <p:tgtEl>
                                          <p:spTgt spid="38"/>
                                        </p:tgtEl>
                                        <p:attrNameLst>
                                          <p:attrName>ppt_y</p:attrName>
                                        </p:attrNameLst>
                                      </p:cBhvr>
                                      <p:tavLst>
                                        <p:tav tm="0">
                                          <p:val>
                                            <p:strVal val="#ppt_y-.1"/>
                                          </p:val>
                                        </p:tav>
                                        <p:tav tm="100000">
                                          <p:val>
                                            <p:strVal val="#ppt_y"/>
                                          </p:val>
                                        </p:tav>
                                      </p:tavLst>
                                    </p:anim>
                                  </p:childTnLst>
                                </p:cTn>
                              </p:par>
                              <p:par>
                                <p:cTn id="65" presetID="2" presetClass="entr" presetSubtype="8" decel="52500" fill="hold" grpId="0" nodeType="withEffect">
                                  <p:stCondLst>
                                    <p:cond delay="6700"/>
                                  </p:stCondLst>
                                  <p:childTnLst>
                                    <p:set>
                                      <p:cBhvr>
                                        <p:cTn id="66" dur="1" fill="hold">
                                          <p:stCondLst>
                                            <p:cond delay="0"/>
                                          </p:stCondLst>
                                        </p:cTn>
                                        <p:tgtEl>
                                          <p:spTgt spid="37"/>
                                        </p:tgtEl>
                                        <p:attrNameLst>
                                          <p:attrName>style.visibility</p:attrName>
                                        </p:attrNameLst>
                                      </p:cBhvr>
                                      <p:to>
                                        <p:strVal val="visible"/>
                                      </p:to>
                                    </p:set>
                                    <p:anim calcmode="lin" valueType="num">
                                      <p:cBhvr>
                                        <p:cTn id="67" dur="400" fill="hold"/>
                                        <p:tgtEl>
                                          <p:spTgt spid="37"/>
                                        </p:tgtEl>
                                        <p:attrNameLst>
                                          <p:attrName>ppt_x</p:attrName>
                                        </p:attrNameLst>
                                      </p:cBhvr>
                                      <p:tavLst>
                                        <p:tav tm="0">
                                          <p:val>
                                            <p:strVal val="0-#ppt_w/2"/>
                                          </p:val>
                                        </p:tav>
                                        <p:tav tm="100000">
                                          <p:val>
                                            <p:strVal val="#ppt_x"/>
                                          </p:val>
                                        </p:tav>
                                      </p:tavLst>
                                    </p:anim>
                                    <p:anim calcmode="lin" valueType="num">
                                      <p:cBhvr>
                                        <p:cTn id="68" dur="400" fill="hold"/>
                                        <p:tgtEl>
                                          <p:spTgt spid="37"/>
                                        </p:tgtEl>
                                        <p:attrNameLst>
                                          <p:attrName>ppt_y</p:attrName>
                                        </p:attrNameLst>
                                      </p:cBhvr>
                                      <p:tavLst>
                                        <p:tav tm="0">
                                          <p:val>
                                            <p:strVal val="#ppt_y"/>
                                          </p:val>
                                        </p:tav>
                                        <p:tav tm="100000">
                                          <p:val>
                                            <p:strVal val="#ppt_y"/>
                                          </p:val>
                                        </p:tav>
                                      </p:tavLst>
                                    </p:anim>
                                  </p:childTnLst>
                                </p:cTn>
                              </p:par>
                              <p:par>
                                <p:cTn id="69" presetID="2" presetClass="entr" presetSubtype="2" decel="52500" fill="hold" grpId="0" nodeType="withEffect">
                                  <p:stCondLst>
                                    <p:cond delay="6700"/>
                                  </p:stCondLst>
                                  <p:childTnLst>
                                    <p:set>
                                      <p:cBhvr>
                                        <p:cTn id="70" dur="1" fill="hold">
                                          <p:stCondLst>
                                            <p:cond delay="0"/>
                                          </p:stCondLst>
                                        </p:cTn>
                                        <p:tgtEl>
                                          <p:spTgt spid="39"/>
                                        </p:tgtEl>
                                        <p:attrNameLst>
                                          <p:attrName>style.visibility</p:attrName>
                                        </p:attrNameLst>
                                      </p:cBhvr>
                                      <p:to>
                                        <p:strVal val="visible"/>
                                      </p:to>
                                    </p:set>
                                    <p:anim calcmode="lin" valueType="num">
                                      <p:cBhvr>
                                        <p:cTn id="71" dur="400" fill="hold"/>
                                        <p:tgtEl>
                                          <p:spTgt spid="39"/>
                                        </p:tgtEl>
                                        <p:attrNameLst>
                                          <p:attrName>ppt_x</p:attrName>
                                        </p:attrNameLst>
                                      </p:cBhvr>
                                      <p:tavLst>
                                        <p:tav tm="0">
                                          <p:val>
                                            <p:strVal val="1+#ppt_w/2"/>
                                          </p:val>
                                        </p:tav>
                                        <p:tav tm="100000">
                                          <p:val>
                                            <p:strVal val="#ppt_x"/>
                                          </p:val>
                                        </p:tav>
                                      </p:tavLst>
                                    </p:anim>
                                    <p:anim calcmode="lin" valueType="num">
                                      <p:cBhvr>
                                        <p:cTn id="72" dur="400" fill="hold"/>
                                        <p:tgtEl>
                                          <p:spTgt spid="39"/>
                                        </p:tgtEl>
                                        <p:attrNameLst>
                                          <p:attrName>ppt_y</p:attrName>
                                        </p:attrNameLst>
                                      </p:cBhvr>
                                      <p:tavLst>
                                        <p:tav tm="0">
                                          <p:val>
                                            <p:strVal val="#ppt_y"/>
                                          </p:val>
                                        </p:tav>
                                        <p:tav tm="100000">
                                          <p:val>
                                            <p:strVal val="#ppt_y"/>
                                          </p:val>
                                        </p:tav>
                                      </p:tavLst>
                                    </p:anim>
                                  </p:childTnLst>
                                </p:cTn>
                              </p:par>
                              <p:par>
                                <p:cTn id="73" presetID="22" presetClass="entr" presetSubtype="8" fill="hold" nodeType="withEffect">
                                  <p:stCondLst>
                                    <p:cond delay="7100"/>
                                  </p:stCondLst>
                                  <p:childTnLst>
                                    <p:set>
                                      <p:cBhvr>
                                        <p:cTn id="74" dur="1" fill="hold">
                                          <p:stCondLst>
                                            <p:cond delay="0"/>
                                          </p:stCondLst>
                                        </p:cTn>
                                        <p:tgtEl>
                                          <p:spTgt spid="40"/>
                                        </p:tgtEl>
                                        <p:attrNameLst>
                                          <p:attrName>style.visibility</p:attrName>
                                        </p:attrNameLst>
                                      </p:cBhvr>
                                      <p:to>
                                        <p:strVal val="visible"/>
                                      </p:to>
                                    </p:set>
                                    <p:animEffect transition="in" filter="wipe(left)">
                                      <p:cBhvr>
                                        <p:cTn id="75" dur="500"/>
                                        <p:tgtEl>
                                          <p:spTgt spid="40"/>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blinds(horizontal)">
                                      <p:cBhvr>
                                        <p:cTn id="8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5" grpId="0"/>
      <p:bldP spid="28" grpId="0" bldLvl="0" animBg="1"/>
      <p:bldP spid="32" grpId="0"/>
      <p:bldP spid="34" grpId="0" bldLvl="0" animBg="1"/>
      <p:bldP spid="37" grpId="0"/>
      <p:bldP spid="3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1736725"/>
          </a:xfrm>
          <a:prstGeom prst="rect">
            <a:avLst/>
          </a:prstGeom>
          <a:noFill/>
          <a:ln w="9525">
            <a:noFill/>
          </a:ln>
        </p:spPr>
        <p:txBody>
          <a:bodyPr>
            <a:spAutoFit/>
          </a:bodyPr>
          <a:p>
            <a:pPr>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rPr>
              <a:t>第二、接口是一组操作的集合，其中的每个操作描述了类或构件的一个服务。因此接口描述了元素的外部可见行为。一个接口可以描述一个类或构件的全部行为或部分行为。接口定义了一组操作规约（即操作的特征标记），而不是操作的实现。</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889000" y="2698750"/>
            <a:ext cx="2714625" cy="1719263"/>
            <a:chOff x="1400" y="4251"/>
            <a:chExt cx="4275" cy="2706"/>
          </a:xfrm>
        </p:grpSpPr>
        <p:pic>
          <p:nvPicPr>
            <p:cNvPr id="19464" name="图片 -2147482622" descr="IBNHJ~PB5`HV[L_AR[7_DAW"/>
            <p:cNvPicPr>
              <a:picLocks noChangeAspect="1"/>
            </p:cNvPicPr>
            <p:nvPr/>
          </p:nvPicPr>
          <p:blipFill>
            <a:blip r:embed="rId1"/>
            <a:stretch>
              <a:fillRect/>
            </a:stretch>
          </p:blipFill>
          <p:spPr>
            <a:xfrm>
              <a:off x="1400" y="4251"/>
              <a:ext cx="2838" cy="2707"/>
            </a:xfrm>
            <a:prstGeom prst="rect">
              <a:avLst/>
            </a:prstGeom>
            <a:noFill/>
            <a:ln w="9525">
              <a:noFill/>
            </a:ln>
          </p:spPr>
        </p:pic>
        <p:sp>
          <p:nvSpPr>
            <p:cNvPr id="19465" name="文本框 3"/>
            <p:cNvSpPr txBox="1"/>
            <p:nvPr/>
          </p:nvSpPr>
          <p:spPr>
            <a:xfrm>
              <a:off x="3787" y="6194"/>
              <a:ext cx="1888" cy="624"/>
            </a:xfrm>
            <a:prstGeom prst="rect">
              <a:avLst/>
            </a:prstGeom>
            <a:noFill/>
            <a:ln w="9525">
              <a:noFill/>
            </a:ln>
          </p:spPr>
          <p:txBody>
            <a:bodyPr wrap="none">
              <a:spAutoFit/>
            </a:bodyPr>
            <a:p>
              <a:r>
                <a:rPr lang="zh-CN" altLang="en-US" sz="2000" dirty="0">
                  <a:latin typeface="Calibri" panose="020F0502020204030204" pitchFamily="34" charset="0"/>
                </a:rPr>
                <a:t>（接口）</a:t>
              </a:r>
              <a:endParaRPr lang="zh-CN" altLang="en-US" sz="2000" dirty="0">
                <a:latin typeface="Calibri" panose="020F0502020204030204" pitchFamily="34" charset="0"/>
              </a:endParaRPr>
            </a:p>
          </p:txBody>
        </p:sp>
      </p:grpSp>
      <p:pic>
        <p:nvPicPr>
          <p:cNvPr id="19463" name="图片 8"/>
          <p:cNvPicPr>
            <a:picLocks noChangeAspect="1"/>
          </p:cNvPicPr>
          <p:nvPr/>
        </p:nvPicPr>
        <p:blipFill>
          <a:blip r:embed="rId2"/>
          <a:stretch>
            <a:fillRect/>
          </a:stretch>
        </p:blipFill>
        <p:spPr>
          <a:xfrm>
            <a:off x="8024813" y="39688"/>
            <a:ext cx="1109662"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5">
                                            <p:txEl>
                                              <p:charRg st="0" end="108"/>
                                            </p:txEl>
                                          </p:spTgt>
                                        </p:tgtEl>
                                        <p:attrNameLst>
                                          <p:attrName>style.visibility</p:attrName>
                                        </p:attrNameLst>
                                      </p:cBhvr>
                                      <p:to>
                                        <p:strVal val="visible"/>
                                      </p:to>
                                    </p:set>
                                    <p:animEffect transition="in" filter="blinds(horizontal)">
                                      <p:cBhvr>
                                        <p:cTn id="20" dur="500"/>
                                        <p:tgtEl>
                                          <p:spTgt spid="55">
                                            <p:txEl>
                                              <p:charRg st="0" end="10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1325563"/>
          </a:xfrm>
          <a:prstGeom prst="rect">
            <a:avLst/>
          </a:prstGeom>
          <a:noFill/>
          <a:ln w="9525">
            <a:noFill/>
          </a:ln>
        </p:spPr>
        <p:txBody>
          <a:bodyPr>
            <a:spAutoFit/>
          </a:bodyPr>
          <a:p>
            <a:pPr>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rPr>
              <a:t>第三、协作定义了一个交互，它是由一组共同工作以提供某种协作行为的角色和其他元素构成的一个群体，这些协作行为大于所有元素的各自行为的总和。协作具有结构、行为和维度。一个给定的类或对象可以参与几个协作。</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900113" y="2703513"/>
            <a:ext cx="6754812" cy="1323975"/>
            <a:chOff x="1417" y="4257"/>
            <a:chExt cx="10638" cy="2086"/>
          </a:xfrm>
        </p:grpSpPr>
        <p:pic>
          <p:nvPicPr>
            <p:cNvPr id="20488" name="图片 -2147482620" descr="VHY[%`I3(}41_95}Q$[3]VD"/>
            <p:cNvPicPr>
              <a:picLocks noChangeAspect="1"/>
            </p:cNvPicPr>
            <p:nvPr/>
          </p:nvPicPr>
          <p:blipFill>
            <a:blip r:embed="rId1"/>
            <a:stretch>
              <a:fillRect/>
            </a:stretch>
          </p:blipFill>
          <p:spPr>
            <a:xfrm>
              <a:off x="1417" y="4257"/>
              <a:ext cx="3186" cy="2086"/>
            </a:xfrm>
            <a:prstGeom prst="rect">
              <a:avLst/>
            </a:prstGeom>
            <a:noFill/>
            <a:ln w="9525">
              <a:noFill/>
            </a:ln>
          </p:spPr>
        </p:pic>
        <p:sp>
          <p:nvSpPr>
            <p:cNvPr id="20489" name="文本框 99"/>
            <p:cNvSpPr txBox="1"/>
            <p:nvPr/>
          </p:nvSpPr>
          <p:spPr>
            <a:xfrm>
              <a:off x="4055" y="5719"/>
              <a:ext cx="8000" cy="624"/>
            </a:xfrm>
            <a:prstGeom prst="rect">
              <a:avLst/>
            </a:prstGeom>
            <a:noFill/>
            <a:ln w="9525">
              <a:noFill/>
            </a:ln>
          </p:spPr>
          <p:txBody>
            <a:bodyPr>
              <a:spAutoFit/>
            </a:bodyPr>
            <a:p>
              <a:r>
                <a:rPr lang="zh-CN" altLang="en-US" sz="2000" dirty="0">
                  <a:latin typeface="宋体" panose="02010600030101010101" pitchFamily="2" charset="-122"/>
                </a:rPr>
                <a:t>（协作）</a:t>
              </a:r>
              <a:endParaRPr lang="zh-CN" altLang="en-US" sz="2000" dirty="0">
                <a:latin typeface="Calibri" panose="020F0502020204030204" pitchFamily="34" charset="0"/>
              </a:endParaRPr>
            </a:p>
          </p:txBody>
        </p:sp>
      </p:grpSp>
      <p:pic>
        <p:nvPicPr>
          <p:cNvPr id="20487" name="图片 8"/>
          <p:cNvPicPr>
            <a:picLocks noChangeAspect="1"/>
          </p:cNvPicPr>
          <p:nvPr/>
        </p:nvPicPr>
        <p:blipFill>
          <a:blip r:embed="rId2"/>
          <a:stretch>
            <a:fillRect/>
          </a:stretch>
        </p:blipFill>
        <p:spPr>
          <a:xfrm>
            <a:off x="7947025" y="52388"/>
            <a:ext cx="1109663"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400"/>
                                        <p:tgtEl>
                                          <p:spTgt spid="55"/>
                                        </p:tgtEl>
                                      </p:cBhvr>
                                    </p:animEffect>
                                    <p:anim calcmode="lin" valueType="num">
                                      <p:cBhvr>
                                        <p:cTn id="20" dur="400" fill="hold"/>
                                        <p:tgtEl>
                                          <p:spTgt spid="55"/>
                                        </p:tgtEl>
                                        <p:attrNameLst>
                                          <p:attrName>ppt_x</p:attrName>
                                        </p:attrNameLst>
                                      </p:cBhvr>
                                      <p:tavLst>
                                        <p:tav tm="0">
                                          <p:val>
                                            <p:strVal val="#ppt_x"/>
                                          </p:val>
                                        </p:tav>
                                        <p:tav tm="100000">
                                          <p:val>
                                            <p:strVal val="#ppt_x"/>
                                          </p:val>
                                        </p:tav>
                                      </p:tavLst>
                                    </p:anim>
                                    <p:anim calcmode="lin" valueType="num">
                                      <p:cBhvr>
                                        <p:cTn id="21" dur="4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1325563"/>
          </a:xfrm>
          <a:prstGeom prst="rect">
            <a:avLst/>
          </a:prstGeom>
          <a:noFill/>
          <a:ln w="9525">
            <a:noFill/>
          </a:ln>
        </p:spPr>
        <p:txBody>
          <a:bodyPr>
            <a:spAutoFit/>
          </a:bodyPr>
          <a:p>
            <a:pPr>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rPr>
              <a:t>第四、用况是一组动作序列的描述，系统执行这些动作将产生对特定的参与者有价值而且可观察的结果。用况用于构造模型中的行为事物。用况是通过协作实现的。</a:t>
            </a:r>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1510" name="图片 -2147482615" descr="C:\Users\lijie\AppData\Roaming\Tencent\Users\597800183\QQ\WinTemp\RichOle\P%0VWU`4_[H1(LEL6B3{28Y.png"/>
          <p:cNvPicPr>
            <a:picLocks noChangeAspect="1"/>
          </p:cNvPicPr>
          <p:nvPr/>
        </p:nvPicPr>
        <p:blipFill>
          <a:blip r:embed="rId1" r:link="rId2"/>
          <a:stretch>
            <a:fillRect/>
          </a:stretch>
        </p:blipFill>
        <p:spPr>
          <a:xfrm>
            <a:off x="889000" y="2154238"/>
            <a:ext cx="1817688" cy="1831975"/>
          </a:xfrm>
          <a:prstGeom prst="rect">
            <a:avLst/>
          </a:prstGeom>
          <a:noFill/>
          <a:ln w="9525">
            <a:noFill/>
          </a:ln>
        </p:spPr>
      </p:pic>
      <p:pic>
        <p:nvPicPr>
          <p:cNvPr id="21511" name="图片 7"/>
          <p:cNvPicPr>
            <a:picLocks noChangeAspect="1"/>
          </p:cNvPicPr>
          <p:nvPr/>
        </p:nvPicPr>
        <p:blipFill>
          <a:blip r:embed="rId3"/>
          <a:stretch>
            <a:fillRect/>
          </a:stretch>
        </p:blipFill>
        <p:spPr>
          <a:xfrm>
            <a:off x="8024813" y="39688"/>
            <a:ext cx="1109662" cy="773112"/>
          </a:xfrm>
          <a:prstGeom prst="rect">
            <a:avLst/>
          </a:prstGeom>
          <a:noFill/>
          <a:ln w="9525">
            <a:noFill/>
          </a:ln>
        </p:spPr>
      </p:pic>
    </p:spTree>
    <p:custDataLst>
      <p:tags r:id="rId4"/>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400"/>
                                        <p:tgtEl>
                                          <p:spTgt spid="55"/>
                                        </p:tgtEl>
                                      </p:cBhvr>
                                    </p:animEffect>
                                    <p:anim calcmode="lin" valueType="num">
                                      <p:cBhvr>
                                        <p:cTn id="20" dur="400" fill="hold"/>
                                        <p:tgtEl>
                                          <p:spTgt spid="55"/>
                                        </p:tgtEl>
                                        <p:attrNameLst>
                                          <p:attrName>ppt_x</p:attrName>
                                        </p:attrNameLst>
                                      </p:cBhvr>
                                      <p:tavLst>
                                        <p:tav tm="0">
                                          <p:val>
                                            <p:strVal val="#ppt_x"/>
                                          </p:val>
                                        </p:tav>
                                        <p:tav tm="100000">
                                          <p:val>
                                            <p:strVal val="#ppt_x"/>
                                          </p:val>
                                        </p:tav>
                                      </p:tavLst>
                                    </p:anim>
                                    <p:anim calcmode="lin" valueType="num">
                                      <p:cBhvr>
                                        <p:cTn id="21" dur="4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914400"/>
          </a:xfrm>
          <a:prstGeom prst="rect">
            <a:avLst/>
          </a:prstGeom>
          <a:noFill/>
          <a:ln w="9525">
            <a:noFill/>
          </a:ln>
        </p:spPr>
        <p:txBody>
          <a:bodyPr>
            <a:spAutoFit/>
          </a:bodyPr>
          <a:p>
            <a:pPr>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rPr>
              <a:t>第五、主动类的其对象至少拥有一个进程或线程，因此它能够启动控制活动。主动类的对象所表现的元素行为与其他元素的行为并发，其他与类相同。</a:t>
            </a:r>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2534" name="图片 7"/>
          <p:cNvPicPr>
            <a:picLocks noChangeAspect="1"/>
          </p:cNvPicPr>
          <p:nvPr/>
        </p:nvPicPr>
        <p:blipFill>
          <a:blip r:embed="rId1"/>
          <a:stretch>
            <a:fillRect/>
          </a:stretch>
        </p:blipFill>
        <p:spPr>
          <a:xfrm>
            <a:off x="7969250" y="39688"/>
            <a:ext cx="1109663" cy="773112"/>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400"/>
                                        <p:tgtEl>
                                          <p:spTgt spid="55"/>
                                        </p:tgtEl>
                                      </p:cBhvr>
                                    </p:animEffect>
                                    <p:anim calcmode="lin" valueType="num">
                                      <p:cBhvr>
                                        <p:cTn id="20" dur="400" fill="hold"/>
                                        <p:tgtEl>
                                          <p:spTgt spid="55"/>
                                        </p:tgtEl>
                                        <p:attrNameLst>
                                          <p:attrName>ppt_x</p:attrName>
                                        </p:attrNameLst>
                                      </p:cBhvr>
                                      <p:tavLst>
                                        <p:tav tm="0">
                                          <p:val>
                                            <p:strVal val="#ppt_x"/>
                                          </p:val>
                                        </p:tav>
                                        <p:tav tm="100000">
                                          <p:val>
                                            <p:strVal val="#ppt_x"/>
                                          </p:val>
                                        </p:tav>
                                      </p:tavLst>
                                    </p:anim>
                                    <p:anim calcmode="lin" valueType="num">
                                      <p:cBhvr>
                                        <p:cTn id="21" dur="4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1325563"/>
          </a:xfrm>
          <a:prstGeom prst="rect">
            <a:avLst/>
          </a:prstGeom>
          <a:noFill/>
          <a:ln w="9525">
            <a:noFill/>
          </a:ln>
        </p:spPr>
        <p:txBody>
          <a:bodyPr>
            <a:spAutoFit/>
          </a:bodyPr>
          <a:p>
            <a:pPr>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rPr>
              <a:t>第六、构件是系统设计的模块化部件，将实现隐藏在一组外部接口背后。在一个系统中，共享相同接口的构件可以相互替换，只要保持相同的逻辑行为即可。可以通过把部件和连接件接合在一起表示构件的实现；部件可以包括更小的构件。</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468313" y="2416175"/>
            <a:ext cx="4349750" cy="1812925"/>
            <a:chOff x="737" y="3804"/>
            <a:chExt cx="6850" cy="2856"/>
          </a:xfrm>
        </p:grpSpPr>
        <p:pic>
          <p:nvPicPr>
            <p:cNvPr id="23560" name="图片 -2147482614" descr="JML0VFIBO8Z[$DQQYO5_J5V"/>
            <p:cNvPicPr>
              <a:picLocks noChangeAspect="1"/>
            </p:cNvPicPr>
            <p:nvPr/>
          </p:nvPicPr>
          <p:blipFill>
            <a:blip r:embed="rId1"/>
            <a:stretch>
              <a:fillRect/>
            </a:stretch>
          </p:blipFill>
          <p:spPr>
            <a:xfrm>
              <a:off x="737" y="3804"/>
              <a:ext cx="5314" cy="2856"/>
            </a:xfrm>
            <a:prstGeom prst="rect">
              <a:avLst/>
            </a:prstGeom>
            <a:noFill/>
            <a:ln w="9525">
              <a:noFill/>
            </a:ln>
          </p:spPr>
        </p:pic>
        <p:sp>
          <p:nvSpPr>
            <p:cNvPr id="23561" name="文本框 3"/>
            <p:cNvSpPr txBox="1"/>
            <p:nvPr/>
          </p:nvSpPr>
          <p:spPr>
            <a:xfrm>
              <a:off x="5699" y="5674"/>
              <a:ext cx="1888" cy="624"/>
            </a:xfrm>
            <a:prstGeom prst="rect">
              <a:avLst/>
            </a:prstGeom>
            <a:noFill/>
            <a:ln w="9525">
              <a:noFill/>
            </a:ln>
          </p:spPr>
          <p:txBody>
            <a:bodyPr wrap="none">
              <a:spAutoFit/>
            </a:bodyPr>
            <a:p>
              <a:r>
                <a:rPr lang="zh-CN" altLang="en-US" sz="2000" dirty="0">
                  <a:latin typeface="Calibri" panose="020F0502020204030204" pitchFamily="34" charset="0"/>
                </a:rPr>
                <a:t>（构件）</a:t>
              </a:r>
              <a:endParaRPr lang="zh-CN" altLang="en-US" sz="2000" dirty="0">
                <a:latin typeface="Calibri" panose="020F0502020204030204" pitchFamily="34" charset="0"/>
              </a:endParaRPr>
            </a:p>
          </p:txBody>
        </p:sp>
      </p:grpSp>
      <p:pic>
        <p:nvPicPr>
          <p:cNvPr id="23559" name="图片 8"/>
          <p:cNvPicPr>
            <a:picLocks noChangeAspect="1"/>
          </p:cNvPicPr>
          <p:nvPr/>
        </p:nvPicPr>
        <p:blipFill>
          <a:blip r:embed="rId2"/>
          <a:stretch>
            <a:fillRect/>
          </a:stretch>
        </p:blipFill>
        <p:spPr>
          <a:xfrm>
            <a:off x="8024813" y="39688"/>
            <a:ext cx="1109662"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400"/>
                                        <p:tgtEl>
                                          <p:spTgt spid="55"/>
                                        </p:tgtEl>
                                      </p:cBhvr>
                                    </p:animEffect>
                                    <p:anim calcmode="lin" valueType="num">
                                      <p:cBhvr>
                                        <p:cTn id="20" dur="400" fill="hold"/>
                                        <p:tgtEl>
                                          <p:spTgt spid="55"/>
                                        </p:tgtEl>
                                        <p:attrNameLst>
                                          <p:attrName>ppt_x</p:attrName>
                                        </p:attrNameLst>
                                      </p:cBhvr>
                                      <p:tavLst>
                                        <p:tav tm="0">
                                          <p:val>
                                            <p:strVal val="#ppt_x"/>
                                          </p:val>
                                        </p:tav>
                                        <p:tav tm="100000">
                                          <p:val>
                                            <p:strVal val="#ppt_x"/>
                                          </p:val>
                                        </p:tav>
                                      </p:tavLst>
                                    </p:anim>
                                    <p:anim calcmode="lin" valueType="num">
                                      <p:cBhvr>
                                        <p:cTn id="21" dur="4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heckerboard(across)">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1325563"/>
          </a:xfrm>
          <a:prstGeom prst="rect">
            <a:avLst/>
          </a:prstGeom>
          <a:noFill/>
          <a:ln w="9525">
            <a:noFill/>
          </a:ln>
        </p:spPr>
        <p:txBody>
          <a:bodyPr>
            <a:spAutoFit/>
          </a:bodyPr>
          <a:p>
            <a:pPr>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rPr>
              <a:t>第七、结点是在运行时存在的物理元素，它表示一个计算机资源，通常至少有一些记忆能力，还经常具有处理能力。一组构件可以驻留在一个结点内，也可以从一个结点迁移到另一个节点。</a:t>
            </a:r>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4582" name="图片 -2147482604"/>
          <p:cNvPicPr>
            <a:picLocks noChangeAspect="1"/>
          </p:cNvPicPr>
          <p:nvPr/>
        </p:nvPicPr>
        <p:blipFill>
          <a:blip r:embed="rId1"/>
          <a:stretch>
            <a:fillRect/>
          </a:stretch>
        </p:blipFill>
        <p:spPr>
          <a:xfrm>
            <a:off x="644525" y="2565400"/>
            <a:ext cx="2222500" cy="1747838"/>
          </a:xfrm>
          <a:prstGeom prst="rect">
            <a:avLst/>
          </a:prstGeom>
          <a:noFill/>
          <a:ln w="9525">
            <a:noFill/>
          </a:ln>
        </p:spPr>
      </p:pic>
      <p:pic>
        <p:nvPicPr>
          <p:cNvPr id="24583" name="图片 7"/>
          <p:cNvPicPr>
            <a:picLocks noChangeAspect="1"/>
          </p:cNvPicPr>
          <p:nvPr/>
        </p:nvPicPr>
        <p:blipFill>
          <a:blip r:embed="rId2"/>
          <a:stretch>
            <a:fillRect/>
          </a:stretch>
        </p:blipFill>
        <p:spPr>
          <a:xfrm>
            <a:off x="8024813" y="1905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400"/>
                                        <p:tgtEl>
                                          <p:spTgt spid="55"/>
                                        </p:tgtEl>
                                      </p:cBhvr>
                                    </p:animEffect>
                                    <p:anim calcmode="lin" valueType="num">
                                      <p:cBhvr>
                                        <p:cTn id="20" dur="400" fill="hold"/>
                                        <p:tgtEl>
                                          <p:spTgt spid="55"/>
                                        </p:tgtEl>
                                        <p:attrNameLst>
                                          <p:attrName>ppt_x</p:attrName>
                                        </p:attrNameLst>
                                      </p:cBhvr>
                                      <p:tavLst>
                                        <p:tav tm="0">
                                          <p:val>
                                            <p:strVal val="#ppt_x"/>
                                          </p:val>
                                        </p:tav>
                                        <p:tav tm="100000">
                                          <p:val>
                                            <p:strVal val="#ppt_x"/>
                                          </p:val>
                                        </p:tav>
                                      </p:tavLst>
                                    </p:anim>
                                    <p:anim calcmode="lin" valueType="num">
                                      <p:cBhvr>
                                        <p:cTn id="21" dur="4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结构事物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55" name="Text Box 11"/>
          <p:cNvSpPr txBox="1"/>
          <p:nvPr/>
        </p:nvSpPr>
        <p:spPr>
          <a:xfrm>
            <a:off x="900113" y="958850"/>
            <a:ext cx="8234362" cy="1736725"/>
          </a:xfrm>
          <a:prstGeom prst="rect">
            <a:avLst/>
          </a:prstGeom>
          <a:noFill/>
          <a:ln w="9525">
            <a:noFill/>
          </a:ln>
        </p:spPr>
        <p:txBody>
          <a:bodyPr>
            <a:spAutoFit/>
          </a:bodyPr>
          <a:p>
            <a:pPr>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rPr>
              <a:t>第八、制品是系统中物理的而且可替换的部件，它包括物理信息（“比特”）。在一个系统中会遇到不同类型的部署制物，如源代码文件、可执行程序和脚本。制品通常代表对源代码信息或运行时信息的物理打包。在图形上，把制品画成一个矩形，在其名称的上分标注着关键字。</a:t>
            </a:r>
            <a:endParaRPr lang="zh-CN" altLang="en-US" sz="1800" dirty="0">
              <a:solidFill>
                <a:srgbClr val="000000"/>
              </a:solidFill>
              <a:latin typeface="微软雅黑" panose="020B0503020204020204" pitchFamily="34" charset="-122"/>
              <a:ea typeface="微软雅黑" panose="020B0503020204020204" pitchFamily="34" charset="-122"/>
            </a:endParaRPr>
          </a:p>
        </p:txBody>
      </p:sp>
      <p:pic>
        <p:nvPicPr>
          <p:cNvPr id="25606" name="图片 7"/>
          <p:cNvPicPr>
            <a:picLocks noChangeAspect="1"/>
          </p:cNvPicPr>
          <p:nvPr/>
        </p:nvPicPr>
        <p:blipFill>
          <a:blip r:embed="rId1"/>
          <a:stretch>
            <a:fillRect/>
          </a:stretch>
        </p:blipFill>
        <p:spPr>
          <a:xfrm>
            <a:off x="7932738" y="26988"/>
            <a:ext cx="1109662" cy="773112"/>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400"/>
                                        <p:tgtEl>
                                          <p:spTgt spid="55"/>
                                        </p:tgtEl>
                                      </p:cBhvr>
                                    </p:animEffect>
                                    <p:anim calcmode="lin" valueType="num">
                                      <p:cBhvr>
                                        <p:cTn id="20" dur="400" fill="hold"/>
                                        <p:tgtEl>
                                          <p:spTgt spid="55"/>
                                        </p:tgtEl>
                                        <p:attrNameLst>
                                          <p:attrName>ppt_x</p:attrName>
                                        </p:attrNameLst>
                                      </p:cBhvr>
                                      <p:tavLst>
                                        <p:tav tm="0">
                                          <p:val>
                                            <p:strVal val="#ppt_x"/>
                                          </p:val>
                                        </p:tav>
                                        <p:tav tm="100000">
                                          <p:val>
                                            <p:strVal val="#ppt_x"/>
                                          </p:val>
                                        </p:tav>
                                      </p:tavLst>
                                    </p:anim>
                                    <p:anim calcmode="lin" valueType="num">
                                      <p:cBhvr>
                                        <p:cTn id="21" dur="4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771525" y="11096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4863" y="474663"/>
            <a:ext cx="32416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行为事物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62" name="组合 61"/>
          <p:cNvGrpSpPr/>
          <p:nvPr/>
        </p:nvGrpSpPr>
        <p:grpSpPr>
          <a:xfrm>
            <a:off x="6513513" y="2312988"/>
            <a:ext cx="631825" cy="630237"/>
            <a:chOff x="4219138" y="1290563"/>
            <a:chExt cx="630998" cy="630998"/>
          </a:xfrm>
        </p:grpSpPr>
        <p:sp>
          <p:nvSpPr>
            <p:cNvPr id="63" name="椭圆 62"/>
            <p:cNvSpPr/>
            <p:nvPr/>
          </p:nvSpPr>
          <p:spPr>
            <a:xfrm rot="20170909">
              <a:off x="4219138" y="1290563"/>
              <a:ext cx="630998" cy="630998"/>
            </a:xfrm>
            <a:prstGeom prst="ellipse">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26642" name="Freeform 15"/>
            <p:cNvSpPr>
              <a:spLocks noChangeAspect="1" noEditPoints="1"/>
            </p:cNvSpPr>
            <p:nvPr/>
          </p:nvSpPr>
          <p:spPr>
            <a:xfrm>
              <a:off x="4353676" y="1474283"/>
              <a:ext cx="361922" cy="26355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0"/>
                </a:cxn>
              </a:cxnLst>
              <a:pathLst>
                <a:path w="326" h="237">
                  <a:moveTo>
                    <a:pt x="49" y="25"/>
                  </a:moveTo>
                  <a:cubicBezTo>
                    <a:pt x="275" y="25"/>
                    <a:pt x="275" y="25"/>
                    <a:pt x="275" y="25"/>
                  </a:cubicBezTo>
                  <a:cubicBezTo>
                    <a:pt x="275" y="163"/>
                    <a:pt x="275" y="163"/>
                    <a:pt x="275" y="163"/>
                  </a:cubicBezTo>
                  <a:cubicBezTo>
                    <a:pt x="49" y="163"/>
                    <a:pt x="49" y="163"/>
                    <a:pt x="49" y="163"/>
                  </a:cubicBezTo>
                  <a:cubicBezTo>
                    <a:pt x="49" y="25"/>
                    <a:pt x="49" y="25"/>
                    <a:pt x="49" y="25"/>
                  </a:cubicBezTo>
                  <a:close/>
                  <a:moveTo>
                    <a:pt x="162" y="127"/>
                  </a:moveTo>
                  <a:cubicBezTo>
                    <a:pt x="162" y="134"/>
                    <a:pt x="162" y="134"/>
                    <a:pt x="162" y="134"/>
                  </a:cubicBezTo>
                  <a:cubicBezTo>
                    <a:pt x="222" y="134"/>
                    <a:pt x="222" y="134"/>
                    <a:pt x="222" y="134"/>
                  </a:cubicBezTo>
                  <a:cubicBezTo>
                    <a:pt x="222" y="127"/>
                    <a:pt x="222" y="127"/>
                    <a:pt x="222" y="127"/>
                  </a:cubicBezTo>
                  <a:cubicBezTo>
                    <a:pt x="162" y="127"/>
                    <a:pt x="162" y="127"/>
                    <a:pt x="162" y="127"/>
                  </a:cubicBezTo>
                  <a:close/>
                  <a:moveTo>
                    <a:pt x="162" y="108"/>
                  </a:moveTo>
                  <a:cubicBezTo>
                    <a:pt x="162" y="116"/>
                    <a:pt x="162" y="116"/>
                    <a:pt x="162" y="116"/>
                  </a:cubicBezTo>
                  <a:cubicBezTo>
                    <a:pt x="222" y="116"/>
                    <a:pt x="222" y="116"/>
                    <a:pt x="222" y="116"/>
                  </a:cubicBezTo>
                  <a:cubicBezTo>
                    <a:pt x="222" y="108"/>
                    <a:pt x="222" y="108"/>
                    <a:pt x="222" y="108"/>
                  </a:cubicBezTo>
                  <a:cubicBezTo>
                    <a:pt x="162" y="108"/>
                    <a:pt x="162" y="108"/>
                    <a:pt x="162" y="108"/>
                  </a:cubicBezTo>
                  <a:close/>
                  <a:moveTo>
                    <a:pt x="162" y="86"/>
                  </a:moveTo>
                  <a:cubicBezTo>
                    <a:pt x="162" y="94"/>
                    <a:pt x="162" y="94"/>
                    <a:pt x="162" y="94"/>
                  </a:cubicBezTo>
                  <a:cubicBezTo>
                    <a:pt x="263" y="94"/>
                    <a:pt x="263" y="94"/>
                    <a:pt x="263" y="94"/>
                  </a:cubicBezTo>
                  <a:cubicBezTo>
                    <a:pt x="263" y="86"/>
                    <a:pt x="263" y="86"/>
                    <a:pt x="263" y="86"/>
                  </a:cubicBezTo>
                  <a:cubicBezTo>
                    <a:pt x="162" y="86"/>
                    <a:pt x="162" y="86"/>
                    <a:pt x="162" y="86"/>
                  </a:cubicBezTo>
                  <a:close/>
                  <a:moveTo>
                    <a:pt x="162" y="66"/>
                  </a:moveTo>
                  <a:cubicBezTo>
                    <a:pt x="162" y="74"/>
                    <a:pt x="162" y="74"/>
                    <a:pt x="162" y="74"/>
                  </a:cubicBezTo>
                  <a:cubicBezTo>
                    <a:pt x="263" y="74"/>
                    <a:pt x="263" y="74"/>
                    <a:pt x="263" y="74"/>
                  </a:cubicBezTo>
                  <a:cubicBezTo>
                    <a:pt x="263" y="66"/>
                    <a:pt x="263" y="66"/>
                    <a:pt x="263" y="66"/>
                  </a:cubicBezTo>
                  <a:cubicBezTo>
                    <a:pt x="162" y="66"/>
                    <a:pt x="162" y="66"/>
                    <a:pt x="162" y="66"/>
                  </a:cubicBezTo>
                  <a:close/>
                  <a:moveTo>
                    <a:pt x="162" y="45"/>
                  </a:moveTo>
                  <a:cubicBezTo>
                    <a:pt x="162" y="53"/>
                    <a:pt x="162" y="53"/>
                    <a:pt x="162" y="53"/>
                  </a:cubicBezTo>
                  <a:cubicBezTo>
                    <a:pt x="263" y="53"/>
                    <a:pt x="263" y="53"/>
                    <a:pt x="263" y="53"/>
                  </a:cubicBezTo>
                  <a:cubicBezTo>
                    <a:pt x="263" y="45"/>
                    <a:pt x="263" y="45"/>
                    <a:pt x="263" y="45"/>
                  </a:cubicBezTo>
                  <a:cubicBezTo>
                    <a:pt x="162" y="45"/>
                    <a:pt x="162" y="45"/>
                    <a:pt x="162" y="45"/>
                  </a:cubicBezTo>
                  <a:close/>
                  <a:moveTo>
                    <a:pt x="93" y="43"/>
                  </a:moveTo>
                  <a:cubicBezTo>
                    <a:pt x="93" y="43"/>
                    <a:pt x="93" y="43"/>
                    <a:pt x="93" y="43"/>
                  </a:cubicBezTo>
                  <a:cubicBezTo>
                    <a:pt x="92" y="43"/>
                    <a:pt x="91" y="43"/>
                    <a:pt x="91" y="44"/>
                  </a:cubicBezTo>
                  <a:cubicBezTo>
                    <a:pt x="91" y="44"/>
                    <a:pt x="91" y="44"/>
                    <a:pt x="91" y="44"/>
                  </a:cubicBezTo>
                  <a:cubicBezTo>
                    <a:pt x="91" y="44"/>
                    <a:pt x="90" y="44"/>
                    <a:pt x="90" y="44"/>
                  </a:cubicBezTo>
                  <a:cubicBezTo>
                    <a:pt x="90" y="44"/>
                    <a:pt x="90" y="44"/>
                    <a:pt x="90" y="44"/>
                  </a:cubicBezTo>
                  <a:cubicBezTo>
                    <a:pt x="90" y="44"/>
                    <a:pt x="89" y="45"/>
                    <a:pt x="89" y="45"/>
                  </a:cubicBezTo>
                  <a:cubicBezTo>
                    <a:pt x="89" y="45"/>
                    <a:pt x="89" y="45"/>
                    <a:pt x="89" y="45"/>
                  </a:cubicBezTo>
                  <a:cubicBezTo>
                    <a:pt x="89" y="45"/>
                    <a:pt x="89" y="45"/>
                    <a:pt x="88" y="45"/>
                  </a:cubicBezTo>
                  <a:cubicBezTo>
                    <a:pt x="88" y="45"/>
                    <a:pt x="88" y="45"/>
                    <a:pt x="88" y="45"/>
                  </a:cubicBezTo>
                  <a:cubicBezTo>
                    <a:pt x="88" y="45"/>
                    <a:pt x="88" y="45"/>
                    <a:pt x="88" y="45"/>
                  </a:cubicBezTo>
                  <a:cubicBezTo>
                    <a:pt x="88" y="45"/>
                    <a:pt x="88" y="45"/>
                    <a:pt x="88" y="45"/>
                  </a:cubicBezTo>
                  <a:cubicBezTo>
                    <a:pt x="88" y="46"/>
                    <a:pt x="87" y="46"/>
                    <a:pt x="87" y="46"/>
                  </a:cubicBezTo>
                  <a:cubicBezTo>
                    <a:pt x="87" y="46"/>
                    <a:pt x="87" y="46"/>
                    <a:pt x="87" y="46"/>
                  </a:cubicBezTo>
                  <a:cubicBezTo>
                    <a:pt x="87" y="46"/>
                    <a:pt x="87" y="46"/>
                    <a:pt x="87" y="46"/>
                  </a:cubicBezTo>
                  <a:cubicBezTo>
                    <a:pt x="87" y="46"/>
                    <a:pt x="87" y="46"/>
                    <a:pt x="87" y="46"/>
                  </a:cubicBezTo>
                  <a:cubicBezTo>
                    <a:pt x="86" y="46"/>
                    <a:pt x="86" y="46"/>
                    <a:pt x="86" y="47"/>
                  </a:cubicBezTo>
                  <a:cubicBezTo>
                    <a:pt x="86" y="47"/>
                    <a:pt x="86" y="47"/>
                    <a:pt x="86" y="47"/>
                  </a:cubicBezTo>
                  <a:cubicBezTo>
                    <a:pt x="86" y="47"/>
                    <a:pt x="86" y="47"/>
                    <a:pt x="86" y="47"/>
                  </a:cubicBezTo>
                  <a:cubicBezTo>
                    <a:pt x="85" y="47"/>
                    <a:pt x="85" y="47"/>
                    <a:pt x="85" y="47"/>
                  </a:cubicBezTo>
                  <a:cubicBezTo>
                    <a:pt x="85" y="47"/>
                    <a:pt x="85" y="47"/>
                    <a:pt x="85" y="47"/>
                  </a:cubicBezTo>
                  <a:cubicBezTo>
                    <a:pt x="85" y="47"/>
                    <a:pt x="85" y="47"/>
                    <a:pt x="85" y="47"/>
                  </a:cubicBezTo>
                  <a:cubicBezTo>
                    <a:pt x="85" y="48"/>
                    <a:pt x="85" y="48"/>
                    <a:pt x="84" y="48"/>
                  </a:cubicBezTo>
                  <a:cubicBezTo>
                    <a:pt x="84" y="48"/>
                    <a:pt x="84" y="48"/>
                    <a:pt x="84" y="48"/>
                  </a:cubicBezTo>
                  <a:cubicBezTo>
                    <a:pt x="84" y="48"/>
                    <a:pt x="84" y="48"/>
                    <a:pt x="84" y="48"/>
                  </a:cubicBezTo>
                  <a:cubicBezTo>
                    <a:pt x="84" y="48"/>
                    <a:pt x="84" y="48"/>
                    <a:pt x="84" y="48"/>
                  </a:cubicBezTo>
                  <a:cubicBezTo>
                    <a:pt x="83" y="49"/>
                    <a:pt x="83" y="49"/>
                    <a:pt x="83" y="49"/>
                  </a:cubicBezTo>
                  <a:cubicBezTo>
                    <a:pt x="83" y="49"/>
                    <a:pt x="83" y="49"/>
                    <a:pt x="83" y="49"/>
                  </a:cubicBezTo>
                  <a:cubicBezTo>
                    <a:pt x="83" y="49"/>
                    <a:pt x="83" y="49"/>
                    <a:pt x="83" y="49"/>
                  </a:cubicBezTo>
                  <a:cubicBezTo>
                    <a:pt x="83" y="49"/>
                    <a:pt x="83" y="49"/>
                    <a:pt x="83" y="49"/>
                  </a:cubicBezTo>
                  <a:cubicBezTo>
                    <a:pt x="83" y="49"/>
                    <a:pt x="83" y="49"/>
                    <a:pt x="82" y="50"/>
                  </a:cubicBezTo>
                  <a:cubicBezTo>
                    <a:pt x="82" y="50"/>
                    <a:pt x="82" y="50"/>
                    <a:pt x="82" y="50"/>
                  </a:cubicBezTo>
                  <a:cubicBezTo>
                    <a:pt x="82" y="50"/>
                    <a:pt x="82" y="50"/>
                    <a:pt x="82" y="50"/>
                  </a:cubicBezTo>
                  <a:cubicBezTo>
                    <a:pt x="82" y="50"/>
                    <a:pt x="82" y="50"/>
                    <a:pt x="82" y="50"/>
                  </a:cubicBezTo>
                  <a:cubicBezTo>
                    <a:pt x="77" y="55"/>
                    <a:pt x="73" y="62"/>
                    <a:pt x="72" y="69"/>
                  </a:cubicBezTo>
                  <a:cubicBezTo>
                    <a:pt x="72" y="69"/>
                    <a:pt x="72" y="69"/>
                    <a:pt x="72" y="69"/>
                  </a:cubicBezTo>
                  <a:cubicBezTo>
                    <a:pt x="70" y="81"/>
                    <a:pt x="82" y="98"/>
                    <a:pt x="66" y="105"/>
                  </a:cubicBezTo>
                  <a:cubicBezTo>
                    <a:pt x="144" y="105"/>
                    <a:pt x="144" y="105"/>
                    <a:pt x="144" y="105"/>
                  </a:cubicBezTo>
                  <a:cubicBezTo>
                    <a:pt x="151" y="82"/>
                    <a:pt x="142" y="39"/>
                    <a:pt x="106" y="40"/>
                  </a:cubicBezTo>
                  <a:cubicBezTo>
                    <a:pt x="101" y="40"/>
                    <a:pt x="97" y="41"/>
                    <a:pt x="93" y="43"/>
                  </a:cubicBezTo>
                  <a:close/>
                  <a:moveTo>
                    <a:pt x="80" y="71"/>
                  </a:moveTo>
                  <a:cubicBezTo>
                    <a:pt x="80" y="71"/>
                    <a:pt x="80" y="70"/>
                    <a:pt x="80" y="69"/>
                  </a:cubicBezTo>
                  <a:cubicBezTo>
                    <a:pt x="80" y="71"/>
                    <a:pt x="79" y="73"/>
                    <a:pt x="79" y="75"/>
                  </a:cubicBezTo>
                  <a:cubicBezTo>
                    <a:pt x="79" y="90"/>
                    <a:pt x="91" y="102"/>
                    <a:pt x="106" y="102"/>
                  </a:cubicBezTo>
                  <a:cubicBezTo>
                    <a:pt x="120" y="102"/>
                    <a:pt x="132" y="90"/>
                    <a:pt x="132" y="75"/>
                  </a:cubicBezTo>
                  <a:cubicBezTo>
                    <a:pt x="132" y="74"/>
                    <a:pt x="132" y="72"/>
                    <a:pt x="132" y="71"/>
                  </a:cubicBezTo>
                  <a:cubicBezTo>
                    <a:pt x="116" y="72"/>
                    <a:pt x="116" y="72"/>
                    <a:pt x="116" y="72"/>
                  </a:cubicBezTo>
                  <a:cubicBezTo>
                    <a:pt x="113" y="64"/>
                    <a:pt x="113" y="64"/>
                    <a:pt x="113" y="64"/>
                  </a:cubicBezTo>
                  <a:cubicBezTo>
                    <a:pt x="111" y="72"/>
                    <a:pt x="111" y="72"/>
                    <a:pt x="111" y="72"/>
                  </a:cubicBezTo>
                  <a:cubicBezTo>
                    <a:pt x="109" y="72"/>
                    <a:pt x="109" y="72"/>
                    <a:pt x="109" y="72"/>
                  </a:cubicBezTo>
                  <a:cubicBezTo>
                    <a:pt x="108" y="56"/>
                    <a:pt x="108" y="56"/>
                    <a:pt x="108" y="56"/>
                  </a:cubicBezTo>
                  <a:cubicBezTo>
                    <a:pt x="106" y="72"/>
                    <a:pt x="106" y="72"/>
                    <a:pt x="106" y="72"/>
                  </a:cubicBezTo>
                  <a:cubicBezTo>
                    <a:pt x="80" y="71"/>
                    <a:pt x="80" y="71"/>
                    <a:pt x="80" y="71"/>
                  </a:cubicBezTo>
                  <a:close/>
                  <a:moveTo>
                    <a:pt x="116" y="77"/>
                  </a:moveTo>
                  <a:cubicBezTo>
                    <a:pt x="114" y="77"/>
                    <a:pt x="112" y="79"/>
                    <a:pt x="112" y="81"/>
                  </a:cubicBezTo>
                  <a:cubicBezTo>
                    <a:pt x="112" y="83"/>
                    <a:pt x="114" y="84"/>
                    <a:pt x="116" y="84"/>
                  </a:cubicBezTo>
                  <a:cubicBezTo>
                    <a:pt x="118" y="84"/>
                    <a:pt x="120" y="83"/>
                    <a:pt x="120" y="81"/>
                  </a:cubicBezTo>
                  <a:cubicBezTo>
                    <a:pt x="120" y="79"/>
                    <a:pt x="118" y="77"/>
                    <a:pt x="116" y="77"/>
                  </a:cubicBezTo>
                  <a:close/>
                  <a:moveTo>
                    <a:pt x="95" y="77"/>
                  </a:moveTo>
                  <a:cubicBezTo>
                    <a:pt x="93" y="77"/>
                    <a:pt x="91" y="79"/>
                    <a:pt x="91" y="81"/>
                  </a:cubicBezTo>
                  <a:cubicBezTo>
                    <a:pt x="91" y="83"/>
                    <a:pt x="93" y="84"/>
                    <a:pt x="95" y="84"/>
                  </a:cubicBezTo>
                  <a:cubicBezTo>
                    <a:pt x="97" y="84"/>
                    <a:pt x="98" y="83"/>
                    <a:pt x="98" y="81"/>
                  </a:cubicBezTo>
                  <a:cubicBezTo>
                    <a:pt x="98" y="79"/>
                    <a:pt x="97" y="77"/>
                    <a:pt x="95" y="77"/>
                  </a:cubicBezTo>
                  <a:close/>
                  <a:moveTo>
                    <a:pt x="148" y="149"/>
                  </a:moveTo>
                  <a:cubicBezTo>
                    <a:pt x="147" y="129"/>
                    <a:pt x="135" y="112"/>
                    <a:pt x="118" y="107"/>
                  </a:cubicBezTo>
                  <a:cubicBezTo>
                    <a:pt x="93" y="142"/>
                    <a:pt x="93" y="142"/>
                    <a:pt x="93" y="142"/>
                  </a:cubicBezTo>
                  <a:cubicBezTo>
                    <a:pt x="93" y="106"/>
                    <a:pt x="93" y="106"/>
                    <a:pt x="93" y="106"/>
                  </a:cubicBezTo>
                  <a:cubicBezTo>
                    <a:pt x="76" y="112"/>
                    <a:pt x="64" y="129"/>
                    <a:pt x="63" y="149"/>
                  </a:cubicBezTo>
                  <a:cubicBezTo>
                    <a:pt x="148" y="149"/>
                    <a:pt x="148" y="149"/>
                    <a:pt x="148" y="149"/>
                  </a:cubicBezTo>
                  <a:close/>
                  <a:moveTo>
                    <a:pt x="145" y="199"/>
                  </a:moveTo>
                  <a:cubicBezTo>
                    <a:pt x="179" y="199"/>
                    <a:pt x="179" y="199"/>
                    <a:pt x="179" y="199"/>
                  </a:cubicBezTo>
                  <a:cubicBezTo>
                    <a:pt x="191" y="219"/>
                    <a:pt x="191" y="219"/>
                    <a:pt x="191" y="219"/>
                  </a:cubicBezTo>
                  <a:cubicBezTo>
                    <a:pt x="134" y="219"/>
                    <a:pt x="134" y="219"/>
                    <a:pt x="134" y="219"/>
                  </a:cubicBezTo>
                  <a:cubicBezTo>
                    <a:pt x="145" y="199"/>
                    <a:pt x="145" y="199"/>
                    <a:pt x="145" y="199"/>
                  </a:cubicBezTo>
                  <a:close/>
                  <a:moveTo>
                    <a:pt x="50" y="0"/>
                  </a:moveTo>
                  <a:cubicBezTo>
                    <a:pt x="37" y="0"/>
                    <a:pt x="26" y="11"/>
                    <a:pt x="26" y="24"/>
                  </a:cubicBezTo>
                  <a:cubicBezTo>
                    <a:pt x="26" y="159"/>
                    <a:pt x="26" y="159"/>
                    <a:pt x="26" y="159"/>
                  </a:cubicBezTo>
                  <a:cubicBezTo>
                    <a:pt x="26" y="170"/>
                    <a:pt x="33" y="179"/>
                    <a:pt x="43" y="182"/>
                  </a:cubicBezTo>
                  <a:cubicBezTo>
                    <a:pt x="43" y="182"/>
                    <a:pt x="43" y="182"/>
                    <a:pt x="43" y="182"/>
                  </a:cubicBezTo>
                  <a:cubicBezTo>
                    <a:pt x="0" y="216"/>
                    <a:pt x="0" y="216"/>
                    <a:pt x="0" y="216"/>
                  </a:cubicBezTo>
                  <a:cubicBezTo>
                    <a:pt x="0" y="237"/>
                    <a:pt x="0" y="237"/>
                    <a:pt x="0" y="237"/>
                  </a:cubicBezTo>
                  <a:cubicBezTo>
                    <a:pt x="326" y="237"/>
                    <a:pt x="326" y="237"/>
                    <a:pt x="326" y="237"/>
                  </a:cubicBezTo>
                  <a:cubicBezTo>
                    <a:pt x="326" y="216"/>
                    <a:pt x="326" y="216"/>
                    <a:pt x="326" y="216"/>
                  </a:cubicBezTo>
                  <a:cubicBezTo>
                    <a:pt x="279" y="182"/>
                    <a:pt x="279" y="182"/>
                    <a:pt x="279" y="182"/>
                  </a:cubicBezTo>
                  <a:cubicBezTo>
                    <a:pt x="290" y="180"/>
                    <a:pt x="298" y="170"/>
                    <a:pt x="298" y="159"/>
                  </a:cubicBezTo>
                  <a:cubicBezTo>
                    <a:pt x="298" y="24"/>
                    <a:pt x="298" y="24"/>
                    <a:pt x="298" y="24"/>
                  </a:cubicBezTo>
                  <a:cubicBezTo>
                    <a:pt x="298" y="11"/>
                    <a:pt x="287" y="0"/>
                    <a:pt x="274" y="0"/>
                  </a:cubicBezTo>
                  <a:lnTo>
                    <a:pt x="50" y="0"/>
                  </a:lnTo>
                  <a:close/>
                </a:path>
              </a:pathLst>
            </a:custGeom>
            <a:solidFill>
              <a:srgbClr val="231F20">
                <a:alpha val="100000"/>
              </a:srgbClr>
            </a:solidFill>
            <a:ln w="9525">
              <a:noFill/>
            </a:ln>
          </p:spPr>
          <p:txBody>
            <a:bodyPr/>
            <a:p>
              <a:endParaRPr lang="zh-CN" altLang="en-US"/>
            </a:p>
          </p:txBody>
        </p:sp>
      </p:grpSp>
      <p:grpSp>
        <p:nvGrpSpPr>
          <p:cNvPr id="65" name="组合 64"/>
          <p:cNvGrpSpPr/>
          <p:nvPr/>
        </p:nvGrpSpPr>
        <p:grpSpPr>
          <a:xfrm>
            <a:off x="3730625" y="2297113"/>
            <a:ext cx="631825" cy="631825"/>
            <a:chOff x="5051213" y="1952593"/>
            <a:chExt cx="630998" cy="630998"/>
          </a:xfrm>
        </p:grpSpPr>
        <p:sp>
          <p:nvSpPr>
            <p:cNvPr id="66" name="椭圆 65"/>
            <p:cNvSpPr/>
            <p:nvPr/>
          </p:nvSpPr>
          <p:spPr>
            <a:xfrm rot="20170909">
              <a:off x="5051213" y="1952593"/>
              <a:ext cx="630998" cy="630998"/>
            </a:xfrm>
            <a:prstGeom prst="ellipse">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26640" name="Freeform 21"/>
            <p:cNvSpPr>
              <a:spLocks noChangeAspect="1" noEditPoints="1"/>
            </p:cNvSpPr>
            <p:nvPr/>
          </p:nvSpPr>
          <p:spPr>
            <a:xfrm>
              <a:off x="5226779" y="2136692"/>
              <a:ext cx="279866" cy="2628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43" h="228">
                  <a:moveTo>
                    <a:pt x="8" y="0"/>
                  </a:moveTo>
                  <a:cubicBezTo>
                    <a:pt x="189" y="0"/>
                    <a:pt x="189" y="0"/>
                    <a:pt x="189" y="0"/>
                  </a:cubicBezTo>
                  <a:cubicBezTo>
                    <a:pt x="193" y="0"/>
                    <a:pt x="196" y="3"/>
                    <a:pt x="196" y="7"/>
                  </a:cubicBezTo>
                  <a:cubicBezTo>
                    <a:pt x="196" y="190"/>
                    <a:pt x="196" y="190"/>
                    <a:pt x="196" y="190"/>
                  </a:cubicBezTo>
                  <a:cubicBezTo>
                    <a:pt x="196" y="190"/>
                    <a:pt x="196" y="190"/>
                    <a:pt x="196" y="190"/>
                  </a:cubicBezTo>
                  <a:cubicBezTo>
                    <a:pt x="196" y="198"/>
                    <a:pt x="198" y="203"/>
                    <a:pt x="201" y="207"/>
                  </a:cubicBezTo>
                  <a:cubicBezTo>
                    <a:pt x="204" y="210"/>
                    <a:pt x="210" y="212"/>
                    <a:pt x="216" y="213"/>
                  </a:cubicBezTo>
                  <a:cubicBezTo>
                    <a:pt x="219" y="213"/>
                    <a:pt x="222" y="211"/>
                    <a:pt x="224" y="208"/>
                  </a:cubicBezTo>
                  <a:cubicBezTo>
                    <a:pt x="226" y="203"/>
                    <a:pt x="228" y="196"/>
                    <a:pt x="228" y="184"/>
                  </a:cubicBezTo>
                  <a:cubicBezTo>
                    <a:pt x="228" y="184"/>
                    <a:pt x="228" y="184"/>
                    <a:pt x="228" y="184"/>
                  </a:cubicBezTo>
                  <a:cubicBezTo>
                    <a:pt x="228" y="19"/>
                    <a:pt x="228" y="19"/>
                    <a:pt x="228" y="19"/>
                  </a:cubicBezTo>
                  <a:cubicBezTo>
                    <a:pt x="228" y="15"/>
                    <a:pt x="231" y="11"/>
                    <a:pt x="235" y="11"/>
                  </a:cubicBezTo>
                  <a:cubicBezTo>
                    <a:pt x="239" y="11"/>
                    <a:pt x="243" y="15"/>
                    <a:pt x="243" y="19"/>
                  </a:cubicBezTo>
                  <a:cubicBezTo>
                    <a:pt x="243" y="184"/>
                    <a:pt x="243" y="184"/>
                    <a:pt x="243" y="184"/>
                  </a:cubicBezTo>
                  <a:cubicBezTo>
                    <a:pt x="243" y="184"/>
                    <a:pt x="243" y="184"/>
                    <a:pt x="242" y="184"/>
                  </a:cubicBezTo>
                  <a:cubicBezTo>
                    <a:pt x="243" y="199"/>
                    <a:pt x="240" y="209"/>
                    <a:pt x="236" y="215"/>
                  </a:cubicBezTo>
                  <a:cubicBezTo>
                    <a:pt x="232" y="223"/>
                    <a:pt x="225" y="227"/>
                    <a:pt x="217" y="228"/>
                  </a:cubicBezTo>
                  <a:cubicBezTo>
                    <a:pt x="217" y="228"/>
                    <a:pt x="217" y="228"/>
                    <a:pt x="216" y="228"/>
                  </a:cubicBezTo>
                  <a:cubicBezTo>
                    <a:pt x="216" y="228"/>
                    <a:pt x="216" y="228"/>
                    <a:pt x="216" y="228"/>
                  </a:cubicBezTo>
                  <a:cubicBezTo>
                    <a:pt x="35" y="228"/>
                    <a:pt x="35" y="228"/>
                    <a:pt x="35" y="228"/>
                  </a:cubicBezTo>
                  <a:cubicBezTo>
                    <a:pt x="35" y="228"/>
                    <a:pt x="34" y="228"/>
                    <a:pt x="34" y="228"/>
                  </a:cubicBezTo>
                  <a:cubicBezTo>
                    <a:pt x="24" y="228"/>
                    <a:pt x="16" y="225"/>
                    <a:pt x="10" y="219"/>
                  </a:cubicBezTo>
                  <a:cubicBezTo>
                    <a:pt x="4" y="213"/>
                    <a:pt x="0" y="204"/>
                    <a:pt x="0" y="191"/>
                  </a:cubicBezTo>
                  <a:cubicBezTo>
                    <a:pt x="0" y="191"/>
                    <a:pt x="0" y="191"/>
                    <a:pt x="0" y="191"/>
                  </a:cubicBezTo>
                  <a:cubicBezTo>
                    <a:pt x="0" y="7"/>
                    <a:pt x="0" y="7"/>
                    <a:pt x="0" y="7"/>
                  </a:cubicBezTo>
                  <a:cubicBezTo>
                    <a:pt x="0" y="3"/>
                    <a:pt x="3" y="0"/>
                    <a:pt x="8" y="0"/>
                  </a:cubicBezTo>
                  <a:close/>
                  <a:moveTo>
                    <a:pt x="34" y="179"/>
                  </a:moveTo>
                  <a:cubicBezTo>
                    <a:pt x="34" y="188"/>
                    <a:pt x="34" y="188"/>
                    <a:pt x="34" y="188"/>
                  </a:cubicBezTo>
                  <a:cubicBezTo>
                    <a:pt x="72" y="188"/>
                    <a:pt x="72" y="188"/>
                    <a:pt x="72" y="188"/>
                  </a:cubicBezTo>
                  <a:cubicBezTo>
                    <a:pt x="72" y="179"/>
                    <a:pt x="72" y="179"/>
                    <a:pt x="72" y="179"/>
                  </a:cubicBezTo>
                  <a:cubicBezTo>
                    <a:pt x="34" y="179"/>
                    <a:pt x="34" y="179"/>
                    <a:pt x="34" y="179"/>
                  </a:cubicBezTo>
                  <a:close/>
                  <a:moveTo>
                    <a:pt x="34" y="157"/>
                  </a:moveTo>
                  <a:cubicBezTo>
                    <a:pt x="34" y="166"/>
                    <a:pt x="34" y="166"/>
                    <a:pt x="34" y="166"/>
                  </a:cubicBezTo>
                  <a:cubicBezTo>
                    <a:pt x="161" y="166"/>
                    <a:pt x="161" y="166"/>
                    <a:pt x="161" y="166"/>
                  </a:cubicBezTo>
                  <a:cubicBezTo>
                    <a:pt x="161" y="157"/>
                    <a:pt x="161" y="157"/>
                    <a:pt x="161" y="157"/>
                  </a:cubicBezTo>
                  <a:cubicBezTo>
                    <a:pt x="34" y="157"/>
                    <a:pt x="34" y="157"/>
                    <a:pt x="34" y="157"/>
                  </a:cubicBezTo>
                  <a:close/>
                  <a:moveTo>
                    <a:pt x="34" y="132"/>
                  </a:moveTo>
                  <a:cubicBezTo>
                    <a:pt x="34" y="142"/>
                    <a:pt x="34" y="142"/>
                    <a:pt x="34" y="142"/>
                  </a:cubicBezTo>
                  <a:cubicBezTo>
                    <a:pt x="161" y="142"/>
                    <a:pt x="161" y="142"/>
                    <a:pt x="161" y="142"/>
                  </a:cubicBezTo>
                  <a:cubicBezTo>
                    <a:pt x="161" y="132"/>
                    <a:pt x="161" y="132"/>
                    <a:pt x="161" y="132"/>
                  </a:cubicBezTo>
                  <a:cubicBezTo>
                    <a:pt x="34" y="132"/>
                    <a:pt x="34" y="132"/>
                    <a:pt x="34" y="132"/>
                  </a:cubicBezTo>
                  <a:close/>
                  <a:moveTo>
                    <a:pt x="34" y="109"/>
                  </a:moveTo>
                  <a:cubicBezTo>
                    <a:pt x="34" y="119"/>
                    <a:pt x="34" y="119"/>
                    <a:pt x="34" y="119"/>
                  </a:cubicBezTo>
                  <a:cubicBezTo>
                    <a:pt x="161" y="119"/>
                    <a:pt x="161" y="119"/>
                    <a:pt x="161" y="119"/>
                  </a:cubicBezTo>
                  <a:cubicBezTo>
                    <a:pt x="161" y="109"/>
                    <a:pt x="161" y="109"/>
                    <a:pt x="161" y="109"/>
                  </a:cubicBezTo>
                  <a:cubicBezTo>
                    <a:pt x="34" y="109"/>
                    <a:pt x="34" y="109"/>
                    <a:pt x="34" y="109"/>
                  </a:cubicBezTo>
                  <a:close/>
                  <a:moveTo>
                    <a:pt x="64" y="90"/>
                  </a:moveTo>
                  <a:cubicBezTo>
                    <a:pt x="64" y="38"/>
                    <a:pt x="64" y="38"/>
                    <a:pt x="64" y="38"/>
                  </a:cubicBezTo>
                  <a:cubicBezTo>
                    <a:pt x="54" y="38"/>
                    <a:pt x="54" y="38"/>
                    <a:pt x="54" y="38"/>
                  </a:cubicBezTo>
                  <a:cubicBezTo>
                    <a:pt x="54" y="62"/>
                    <a:pt x="54" y="62"/>
                    <a:pt x="54" y="62"/>
                  </a:cubicBezTo>
                  <a:cubicBezTo>
                    <a:pt x="48" y="38"/>
                    <a:pt x="48" y="38"/>
                    <a:pt x="48" y="38"/>
                  </a:cubicBezTo>
                  <a:cubicBezTo>
                    <a:pt x="34" y="38"/>
                    <a:pt x="34" y="38"/>
                    <a:pt x="34" y="38"/>
                  </a:cubicBezTo>
                  <a:cubicBezTo>
                    <a:pt x="34" y="90"/>
                    <a:pt x="34" y="90"/>
                    <a:pt x="34" y="90"/>
                  </a:cubicBezTo>
                  <a:cubicBezTo>
                    <a:pt x="44" y="90"/>
                    <a:pt x="44" y="90"/>
                    <a:pt x="44" y="90"/>
                  </a:cubicBezTo>
                  <a:cubicBezTo>
                    <a:pt x="44" y="63"/>
                    <a:pt x="44" y="63"/>
                    <a:pt x="44" y="63"/>
                  </a:cubicBezTo>
                  <a:cubicBezTo>
                    <a:pt x="52" y="90"/>
                    <a:pt x="52" y="90"/>
                    <a:pt x="52" y="90"/>
                  </a:cubicBezTo>
                  <a:cubicBezTo>
                    <a:pt x="64" y="90"/>
                    <a:pt x="64" y="90"/>
                    <a:pt x="64" y="90"/>
                  </a:cubicBezTo>
                  <a:close/>
                  <a:moveTo>
                    <a:pt x="89" y="90"/>
                  </a:moveTo>
                  <a:cubicBezTo>
                    <a:pt x="89" y="84"/>
                    <a:pt x="89" y="84"/>
                    <a:pt x="89" y="84"/>
                  </a:cubicBezTo>
                  <a:cubicBezTo>
                    <a:pt x="78" y="84"/>
                    <a:pt x="78" y="84"/>
                    <a:pt x="78" y="84"/>
                  </a:cubicBezTo>
                  <a:cubicBezTo>
                    <a:pt x="78" y="65"/>
                    <a:pt x="78" y="65"/>
                    <a:pt x="78" y="65"/>
                  </a:cubicBezTo>
                  <a:cubicBezTo>
                    <a:pt x="87" y="65"/>
                    <a:pt x="87" y="65"/>
                    <a:pt x="87" y="65"/>
                  </a:cubicBezTo>
                  <a:cubicBezTo>
                    <a:pt x="87" y="59"/>
                    <a:pt x="87" y="59"/>
                    <a:pt x="87" y="59"/>
                  </a:cubicBezTo>
                  <a:cubicBezTo>
                    <a:pt x="78" y="59"/>
                    <a:pt x="78" y="59"/>
                    <a:pt x="78" y="59"/>
                  </a:cubicBezTo>
                  <a:cubicBezTo>
                    <a:pt x="78" y="45"/>
                    <a:pt x="78" y="45"/>
                    <a:pt x="78" y="45"/>
                  </a:cubicBezTo>
                  <a:cubicBezTo>
                    <a:pt x="89" y="45"/>
                    <a:pt x="89" y="45"/>
                    <a:pt x="89" y="45"/>
                  </a:cubicBezTo>
                  <a:cubicBezTo>
                    <a:pt x="89" y="38"/>
                    <a:pt x="89" y="38"/>
                    <a:pt x="89" y="38"/>
                  </a:cubicBezTo>
                  <a:cubicBezTo>
                    <a:pt x="66" y="38"/>
                    <a:pt x="66" y="38"/>
                    <a:pt x="66" y="38"/>
                  </a:cubicBezTo>
                  <a:cubicBezTo>
                    <a:pt x="66" y="90"/>
                    <a:pt x="66" y="90"/>
                    <a:pt x="66" y="90"/>
                  </a:cubicBezTo>
                  <a:cubicBezTo>
                    <a:pt x="89" y="90"/>
                    <a:pt x="89" y="90"/>
                    <a:pt x="89" y="90"/>
                  </a:cubicBezTo>
                  <a:close/>
                  <a:moveTo>
                    <a:pt x="136" y="38"/>
                  </a:moveTo>
                  <a:cubicBezTo>
                    <a:pt x="127" y="38"/>
                    <a:pt x="127" y="38"/>
                    <a:pt x="127" y="38"/>
                  </a:cubicBezTo>
                  <a:cubicBezTo>
                    <a:pt x="123" y="62"/>
                    <a:pt x="123" y="62"/>
                    <a:pt x="123" y="62"/>
                  </a:cubicBezTo>
                  <a:cubicBezTo>
                    <a:pt x="120" y="38"/>
                    <a:pt x="120" y="38"/>
                    <a:pt x="120" y="38"/>
                  </a:cubicBezTo>
                  <a:cubicBezTo>
                    <a:pt x="107" y="38"/>
                    <a:pt x="107" y="38"/>
                    <a:pt x="107" y="38"/>
                  </a:cubicBezTo>
                  <a:cubicBezTo>
                    <a:pt x="103" y="62"/>
                    <a:pt x="103" y="62"/>
                    <a:pt x="103" y="62"/>
                  </a:cubicBezTo>
                  <a:cubicBezTo>
                    <a:pt x="100" y="38"/>
                    <a:pt x="100" y="38"/>
                    <a:pt x="100" y="38"/>
                  </a:cubicBezTo>
                  <a:cubicBezTo>
                    <a:pt x="90" y="38"/>
                    <a:pt x="90" y="38"/>
                    <a:pt x="90" y="38"/>
                  </a:cubicBezTo>
                  <a:cubicBezTo>
                    <a:pt x="96" y="90"/>
                    <a:pt x="96" y="90"/>
                    <a:pt x="96" y="90"/>
                  </a:cubicBezTo>
                  <a:cubicBezTo>
                    <a:pt x="108" y="90"/>
                    <a:pt x="108" y="90"/>
                    <a:pt x="108" y="90"/>
                  </a:cubicBezTo>
                  <a:cubicBezTo>
                    <a:pt x="112" y="62"/>
                    <a:pt x="112" y="62"/>
                    <a:pt x="112" y="62"/>
                  </a:cubicBezTo>
                  <a:cubicBezTo>
                    <a:pt x="116" y="90"/>
                    <a:pt x="116" y="90"/>
                    <a:pt x="116" y="90"/>
                  </a:cubicBezTo>
                  <a:cubicBezTo>
                    <a:pt x="129" y="90"/>
                    <a:pt x="129" y="90"/>
                    <a:pt x="129" y="90"/>
                  </a:cubicBezTo>
                  <a:cubicBezTo>
                    <a:pt x="136" y="38"/>
                    <a:pt x="136" y="38"/>
                    <a:pt x="136" y="38"/>
                  </a:cubicBezTo>
                  <a:close/>
                  <a:moveTo>
                    <a:pt x="138" y="70"/>
                  </a:moveTo>
                  <a:cubicBezTo>
                    <a:pt x="138" y="81"/>
                    <a:pt x="138" y="81"/>
                    <a:pt x="138" y="81"/>
                  </a:cubicBezTo>
                  <a:cubicBezTo>
                    <a:pt x="138" y="88"/>
                    <a:pt x="142" y="91"/>
                    <a:pt x="150" y="91"/>
                  </a:cubicBezTo>
                  <a:cubicBezTo>
                    <a:pt x="159" y="91"/>
                    <a:pt x="164" y="87"/>
                    <a:pt x="164" y="81"/>
                  </a:cubicBezTo>
                  <a:cubicBezTo>
                    <a:pt x="164" y="74"/>
                    <a:pt x="164" y="74"/>
                    <a:pt x="164" y="74"/>
                  </a:cubicBezTo>
                  <a:cubicBezTo>
                    <a:pt x="164" y="72"/>
                    <a:pt x="163" y="69"/>
                    <a:pt x="162" y="68"/>
                  </a:cubicBezTo>
                  <a:cubicBezTo>
                    <a:pt x="160" y="66"/>
                    <a:pt x="157" y="63"/>
                    <a:pt x="153" y="58"/>
                  </a:cubicBezTo>
                  <a:cubicBezTo>
                    <a:pt x="150" y="55"/>
                    <a:pt x="149" y="53"/>
                    <a:pt x="149" y="51"/>
                  </a:cubicBezTo>
                  <a:cubicBezTo>
                    <a:pt x="148" y="48"/>
                    <a:pt x="148" y="48"/>
                    <a:pt x="148" y="48"/>
                  </a:cubicBezTo>
                  <a:cubicBezTo>
                    <a:pt x="148" y="46"/>
                    <a:pt x="149" y="45"/>
                    <a:pt x="150" y="45"/>
                  </a:cubicBezTo>
                  <a:cubicBezTo>
                    <a:pt x="152" y="45"/>
                    <a:pt x="152" y="45"/>
                    <a:pt x="152" y="46"/>
                  </a:cubicBezTo>
                  <a:cubicBezTo>
                    <a:pt x="152" y="56"/>
                    <a:pt x="152" y="56"/>
                    <a:pt x="152" y="56"/>
                  </a:cubicBezTo>
                  <a:cubicBezTo>
                    <a:pt x="163" y="56"/>
                    <a:pt x="163" y="56"/>
                    <a:pt x="163" y="56"/>
                  </a:cubicBezTo>
                  <a:cubicBezTo>
                    <a:pt x="163" y="47"/>
                    <a:pt x="163" y="47"/>
                    <a:pt x="163" y="47"/>
                  </a:cubicBezTo>
                  <a:cubicBezTo>
                    <a:pt x="163" y="41"/>
                    <a:pt x="159" y="38"/>
                    <a:pt x="151" y="38"/>
                  </a:cubicBezTo>
                  <a:cubicBezTo>
                    <a:pt x="142" y="38"/>
                    <a:pt x="138" y="41"/>
                    <a:pt x="138" y="48"/>
                  </a:cubicBezTo>
                  <a:cubicBezTo>
                    <a:pt x="138" y="54"/>
                    <a:pt x="138" y="54"/>
                    <a:pt x="138" y="54"/>
                  </a:cubicBezTo>
                  <a:cubicBezTo>
                    <a:pt x="138" y="56"/>
                    <a:pt x="138" y="57"/>
                    <a:pt x="139" y="59"/>
                  </a:cubicBezTo>
                  <a:cubicBezTo>
                    <a:pt x="140" y="61"/>
                    <a:pt x="144" y="64"/>
                    <a:pt x="148" y="69"/>
                  </a:cubicBezTo>
                  <a:cubicBezTo>
                    <a:pt x="151" y="71"/>
                    <a:pt x="152" y="73"/>
                    <a:pt x="152" y="75"/>
                  </a:cubicBezTo>
                  <a:cubicBezTo>
                    <a:pt x="152" y="82"/>
                    <a:pt x="152" y="82"/>
                    <a:pt x="152" y="82"/>
                  </a:cubicBezTo>
                  <a:cubicBezTo>
                    <a:pt x="152" y="83"/>
                    <a:pt x="152" y="83"/>
                    <a:pt x="150" y="83"/>
                  </a:cubicBezTo>
                  <a:cubicBezTo>
                    <a:pt x="149" y="83"/>
                    <a:pt x="148" y="83"/>
                    <a:pt x="148" y="82"/>
                  </a:cubicBezTo>
                  <a:cubicBezTo>
                    <a:pt x="148" y="70"/>
                    <a:pt x="148" y="70"/>
                    <a:pt x="148" y="70"/>
                  </a:cubicBezTo>
                  <a:cubicBezTo>
                    <a:pt x="138" y="70"/>
                    <a:pt x="138" y="70"/>
                    <a:pt x="138" y="70"/>
                  </a:cubicBezTo>
                  <a:close/>
                  <a:moveTo>
                    <a:pt x="206" y="12"/>
                  </a:moveTo>
                  <a:cubicBezTo>
                    <a:pt x="206" y="192"/>
                    <a:pt x="206" y="192"/>
                    <a:pt x="206" y="192"/>
                  </a:cubicBezTo>
                  <a:cubicBezTo>
                    <a:pt x="206" y="196"/>
                    <a:pt x="209" y="200"/>
                    <a:pt x="213" y="200"/>
                  </a:cubicBezTo>
                  <a:cubicBezTo>
                    <a:pt x="217" y="200"/>
                    <a:pt x="220" y="196"/>
                    <a:pt x="220" y="192"/>
                  </a:cubicBezTo>
                  <a:cubicBezTo>
                    <a:pt x="220" y="12"/>
                    <a:pt x="220" y="12"/>
                    <a:pt x="220" y="12"/>
                  </a:cubicBezTo>
                  <a:cubicBezTo>
                    <a:pt x="220" y="8"/>
                    <a:pt x="217" y="4"/>
                    <a:pt x="213" y="4"/>
                  </a:cubicBezTo>
                  <a:cubicBezTo>
                    <a:pt x="209" y="4"/>
                    <a:pt x="206" y="8"/>
                    <a:pt x="206" y="12"/>
                  </a:cubicBezTo>
                  <a:close/>
                  <a:moveTo>
                    <a:pt x="182" y="15"/>
                  </a:moveTo>
                  <a:cubicBezTo>
                    <a:pt x="15" y="15"/>
                    <a:pt x="15" y="15"/>
                    <a:pt x="15" y="15"/>
                  </a:cubicBezTo>
                  <a:cubicBezTo>
                    <a:pt x="15" y="191"/>
                    <a:pt x="15" y="191"/>
                    <a:pt x="15" y="191"/>
                  </a:cubicBezTo>
                  <a:cubicBezTo>
                    <a:pt x="15" y="191"/>
                    <a:pt x="15" y="191"/>
                    <a:pt x="15" y="191"/>
                  </a:cubicBezTo>
                  <a:cubicBezTo>
                    <a:pt x="15" y="200"/>
                    <a:pt x="17" y="205"/>
                    <a:pt x="20" y="208"/>
                  </a:cubicBezTo>
                  <a:cubicBezTo>
                    <a:pt x="23" y="211"/>
                    <a:pt x="29" y="213"/>
                    <a:pt x="35" y="213"/>
                  </a:cubicBezTo>
                  <a:cubicBezTo>
                    <a:pt x="35" y="213"/>
                    <a:pt x="35" y="213"/>
                    <a:pt x="35" y="213"/>
                  </a:cubicBezTo>
                  <a:cubicBezTo>
                    <a:pt x="188" y="213"/>
                    <a:pt x="188" y="213"/>
                    <a:pt x="188" y="213"/>
                  </a:cubicBezTo>
                  <a:cubicBezTo>
                    <a:pt x="184" y="207"/>
                    <a:pt x="181" y="200"/>
                    <a:pt x="182" y="190"/>
                  </a:cubicBezTo>
                  <a:cubicBezTo>
                    <a:pt x="182" y="190"/>
                    <a:pt x="182" y="190"/>
                    <a:pt x="182" y="190"/>
                  </a:cubicBezTo>
                  <a:lnTo>
                    <a:pt x="182" y="15"/>
                  </a:lnTo>
                  <a:close/>
                </a:path>
              </a:pathLst>
            </a:custGeom>
            <a:solidFill>
              <a:srgbClr val="231F20">
                <a:alpha val="100000"/>
              </a:srgbClr>
            </a:solidFill>
            <a:ln w="9525">
              <a:noFill/>
            </a:ln>
          </p:spPr>
          <p:txBody>
            <a:bodyPr/>
            <a:p>
              <a:endParaRPr lang="zh-CN" altLang="en-US"/>
            </a:p>
          </p:txBody>
        </p:sp>
      </p:grpSp>
      <p:grpSp>
        <p:nvGrpSpPr>
          <p:cNvPr id="68" name="组合 67"/>
          <p:cNvGrpSpPr/>
          <p:nvPr/>
        </p:nvGrpSpPr>
        <p:grpSpPr>
          <a:xfrm>
            <a:off x="1012825" y="2297113"/>
            <a:ext cx="631825" cy="630237"/>
            <a:chOff x="5051213" y="2960993"/>
            <a:chExt cx="630998" cy="630998"/>
          </a:xfrm>
        </p:grpSpPr>
        <p:sp>
          <p:nvSpPr>
            <p:cNvPr id="69" name="椭圆 68"/>
            <p:cNvSpPr/>
            <p:nvPr/>
          </p:nvSpPr>
          <p:spPr>
            <a:xfrm rot="20170909">
              <a:off x="5051213" y="2960993"/>
              <a:ext cx="630998" cy="630998"/>
            </a:xfrm>
            <a:prstGeom prst="ellipse">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26638" name="Freeform 26"/>
            <p:cNvSpPr>
              <a:spLocks noChangeAspect="1" noEditPoints="1"/>
            </p:cNvSpPr>
            <p:nvPr/>
          </p:nvSpPr>
          <p:spPr>
            <a:xfrm>
              <a:off x="5252481" y="3141502"/>
              <a:ext cx="228462" cy="2700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24" h="264">
                  <a:moveTo>
                    <a:pt x="40" y="0"/>
                  </a:moveTo>
                  <a:cubicBezTo>
                    <a:pt x="170" y="0"/>
                    <a:pt x="170" y="0"/>
                    <a:pt x="170" y="0"/>
                  </a:cubicBezTo>
                  <a:cubicBezTo>
                    <a:pt x="179" y="0"/>
                    <a:pt x="186" y="3"/>
                    <a:pt x="191" y="9"/>
                  </a:cubicBezTo>
                  <a:cubicBezTo>
                    <a:pt x="197" y="14"/>
                    <a:pt x="200" y="21"/>
                    <a:pt x="200" y="30"/>
                  </a:cubicBezTo>
                  <a:cubicBezTo>
                    <a:pt x="200" y="92"/>
                    <a:pt x="200" y="92"/>
                    <a:pt x="200" y="92"/>
                  </a:cubicBezTo>
                  <a:cubicBezTo>
                    <a:pt x="188" y="104"/>
                    <a:pt x="188" y="104"/>
                    <a:pt x="188" y="104"/>
                  </a:cubicBezTo>
                  <a:cubicBezTo>
                    <a:pt x="188" y="30"/>
                    <a:pt x="188" y="30"/>
                    <a:pt x="188" y="30"/>
                  </a:cubicBezTo>
                  <a:cubicBezTo>
                    <a:pt x="188" y="25"/>
                    <a:pt x="186" y="21"/>
                    <a:pt x="183" y="18"/>
                  </a:cubicBezTo>
                  <a:cubicBezTo>
                    <a:pt x="179" y="14"/>
                    <a:pt x="175" y="13"/>
                    <a:pt x="170" y="13"/>
                  </a:cubicBezTo>
                  <a:cubicBezTo>
                    <a:pt x="56" y="13"/>
                    <a:pt x="56" y="13"/>
                    <a:pt x="56" y="13"/>
                  </a:cubicBezTo>
                  <a:cubicBezTo>
                    <a:pt x="75" y="28"/>
                    <a:pt x="75" y="28"/>
                    <a:pt x="75" y="28"/>
                  </a:cubicBezTo>
                  <a:cubicBezTo>
                    <a:pt x="77" y="30"/>
                    <a:pt x="77" y="34"/>
                    <a:pt x="75" y="37"/>
                  </a:cubicBezTo>
                  <a:cubicBezTo>
                    <a:pt x="75" y="37"/>
                    <a:pt x="75" y="37"/>
                    <a:pt x="75" y="37"/>
                  </a:cubicBezTo>
                  <a:cubicBezTo>
                    <a:pt x="12" y="112"/>
                    <a:pt x="12" y="112"/>
                    <a:pt x="12" y="112"/>
                  </a:cubicBezTo>
                  <a:cubicBezTo>
                    <a:pt x="12" y="228"/>
                    <a:pt x="12" y="228"/>
                    <a:pt x="12" y="228"/>
                  </a:cubicBezTo>
                  <a:cubicBezTo>
                    <a:pt x="12" y="232"/>
                    <a:pt x="14" y="236"/>
                    <a:pt x="17" y="240"/>
                  </a:cubicBezTo>
                  <a:cubicBezTo>
                    <a:pt x="20" y="243"/>
                    <a:pt x="25" y="245"/>
                    <a:pt x="29" y="245"/>
                  </a:cubicBezTo>
                  <a:cubicBezTo>
                    <a:pt x="67" y="245"/>
                    <a:pt x="67" y="245"/>
                    <a:pt x="67" y="245"/>
                  </a:cubicBezTo>
                  <a:cubicBezTo>
                    <a:pt x="62" y="257"/>
                    <a:pt x="62" y="257"/>
                    <a:pt x="62" y="257"/>
                  </a:cubicBezTo>
                  <a:cubicBezTo>
                    <a:pt x="29" y="257"/>
                    <a:pt x="29" y="257"/>
                    <a:pt x="29" y="257"/>
                  </a:cubicBezTo>
                  <a:cubicBezTo>
                    <a:pt x="21" y="257"/>
                    <a:pt x="14" y="254"/>
                    <a:pt x="9" y="248"/>
                  </a:cubicBezTo>
                  <a:cubicBezTo>
                    <a:pt x="3" y="243"/>
                    <a:pt x="0" y="236"/>
                    <a:pt x="0" y="228"/>
                  </a:cubicBezTo>
                  <a:cubicBezTo>
                    <a:pt x="0" y="110"/>
                    <a:pt x="0" y="110"/>
                    <a:pt x="0" y="110"/>
                  </a:cubicBezTo>
                  <a:cubicBezTo>
                    <a:pt x="0" y="109"/>
                    <a:pt x="0" y="108"/>
                    <a:pt x="0" y="108"/>
                  </a:cubicBezTo>
                  <a:cubicBezTo>
                    <a:pt x="34" y="5"/>
                    <a:pt x="34" y="5"/>
                    <a:pt x="34" y="5"/>
                  </a:cubicBezTo>
                  <a:cubicBezTo>
                    <a:pt x="34" y="4"/>
                    <a:pt x="34" y="4"/>
                    <a:pt x="34" y="3"/>
                  </a:cubicBezTo>
                  <a:cubicBezTo>
                    <a:pt x="34" y="3"/>
                    <a:pt x="34" y="3"/>
                    <a:pt x="34" y="3"/>
                  </a:cubicBezTo>
                  <a:cubicBezTo>
                    <a:pt x="34" y="3"/>
                    <a:pt x="34" y="3"/>
                    <a:pt x="34" y="3"/>
                  </a:cubicBezTo>
                  <a:cubicBezTo>
                    <a:pt x="34" y="3"/>
                    <a:pt x="34" y="3"/>
                    <a:pt x="34" y="3"/>
                  </a:cubicBezTo>
                  <a:cubicBezTo>
                    <a:pt x="34" y="3"/>
                    <a:pt x="34" y="3"/>
                    <a:pt x="34" y="3"/>
                  </a:cubicBezTo>
                  <a:cubicBezTo>
                    <a:pt x="34" y="3"/>
                    <a:pt x="34" y="3"/>
                    <a:pt x="34" y="3"/>
                  </a:cubicBezTo>
                  <a:cubicBezTo>
                    <a:pt x="35" y="3"/>
                    <a:pt x="35" y="2"/>
                    <a:pt x="36" y="2"/>
                  </a:cubicBezTo>
                  <a:cubicBezTo>
                    <a:pt x="36" y="2"/>
                    <a:pt x="36" y="2"/>
                    <a:pt x="36" y="2"/>
                  </a:cubicBezTo>
                  <a:cubicBezTo>
                    <a:pt x="36" y="2"/>
                    <a:pt x="36" y="2"/>
                    <a:pt x="36" y="2"/>
                  </a:cubicBezTo>
                  <a:cubicBezTo>
                    <a:pt x="36" y="2"/>
                    <a:pt x="36" y="2"/>
                    <a:pt x="36" y="2"/>
                  </a:cubicBezTo>
                  <a:cubicBezTo>
                    <a:pt x="36" y="2"/>
                    <a:pt x="36" y="2"/>
                    <a:pt x="36" y="2"/>
                  </a:cubicBezTo>
                  <a:cubicBezTo>
                    <a:pt x="36" y="2"/>
                    <a:pt x="36" y="2"/>
                    <a:pt x="36" y="2"/>
                  </a:cubicBezTo>
                  <a:cubicBezTo>
                    <a:pt x="36" y="2"/>
                    <a:pt x="36" y="2"/>
                    <a:pt x="36" y="2"/>
                  </a:cubicBezTo>
                  <a:cubicBezTo>
                    <a:pt x="36" y="1"/>
                    <a:pt x="36" y="1"/>
                    <a:pt x="36" y="1"/>
                  </a:cubicBezTo>
                  <a:cubicBezTo>
                    <a:pt x="36" y="1"/>
                    <a:pt x="37" y="1"/>
                    <a:pt x="38" y="0"/>
                  </a:cubicBezTo>
                  <a:cubicBezTo>
                    <a:pt x="38" y="0"/>
                    <a:pt x="38" y="0"/>
                    <a:pt x="38" y="0"/>
                  </a:cubicBezTo>
                  <a:cubicBezTo>
                    <a:pt x="38" y="0"/>
                    <a:pt x="38" y="0"/>
                    <a:pt x="38" y="0"/>
                  </a:cubicBezTo>
                  <a:cubicBezTo>
                    <a:pt x="38" y="0"/>
                    <a:pt x="38" y="0"/>
                    <a:pt x="38" y="0"/>
                  </a:cubicBezTo>
                  <a:cubicBezTo>
                    <a:pt x="38" y="0"/>
                    <a:pt x="38" y="0"/>
                    <a:pt x="38" y="0"/>
                  </a:cubicBezTo>
                  <a:cubicBezTo>
                    <a:pt x="38" y="0"/>
                    <a:pt x="38" y="0"/>
                    <a:pt x="38" y="0"/>
                  </a:cubicBezTo>
                  <a:cubicBezTo>
                    <a:pt x="38" y="0"/>
                    <a:pt x="38" y="0"/>
                    <a:pt x="38" y="0"/>
                  </a:cubicBezTo>
                  <a:cubicBezTo>
                    <a:pt x="38" y="0"/>
                    <a:pt x="38" y="0"/>
                    <a:pt x="38" y="0"/>
                  </a:cubicBezTo>
                  <a:cubicBezTo>
                    <a:pt x="38" y="0"/>
                    <a:pt x="38" y="0"/>
                    <a:pt x="38" y="0"/>
                  </a:cubicBezTo>
                  <a:cubicBezTo>
                    <a:pt x="39" y="0"/>
                    <a:pt x="39" y="0"/>
                    <a:pt x="39" y="0"/>
                  </a:cubicBezTo>
                  <a:cubicBezTo>
                    <a:pt x="39" y="0"/>
                    <a:pt x="39" y="0"/>
                    <a:pt x="39" y="0"/>
                  </a:cubicBezTo>
                  <a:cubicBezTo>
                    <a:pt x="39" y="0"/>
                    <a:pt x="39" y="0"/>
                    <a:pt x="40" y="0"/>
                  </a:cubicBezTo>
                  <a:cubicBezTo>
                    <a:pt x="40" y="0"/>
                    <a:pt x="40" y="0"/>
                    <a:pt x="40" y="0"/>
                  </a:cubicBezTo>
                  <a:close/>
                  <a:moveTo>
                    <a:pt x="37" y="170"/>
                  </a:moveTo>
                  <a:cubicBezTo>
                    <a:pt x="37" y="180"/>
                    <a:pt x="37" y="180"/>
                    <a:pt x="37" y="180"/>
                  </a:cubicBezTo>
                  <a:cubicBezTo>
                    <a:pt x="101" y="180"/>
                    <a:pt x="101" y="180"/>
                    <a:pt x="101" y="180"/>
                  </a:cubicBezTo>
                  <a:cubicBezTo>
                    <a:pt x="101" y="170"/>
                    <a:pt x="101" y="170"/>
                    <a:pt x="101" y="170"/>
                  </a:cubicBezTo>
                  <a:cubicBezTo>
                    <a:pt x="37" y="170"/>
                    <a:pt x="37" y="170"/>
                    <a:pt x="37" y="170"/>
                  </a:cubicBezTo>
                  <a:close/>
                  <a:moveTo>
                    <a:pt x="37" y="143"/>
                  </a:moveTo>
                  <a:cubicBezTo>
                    <a:pt x="37" y="153"/>
                    <a:pt x="37" y="153"/>
                    <a:pt x="37" y="153"/>
                  </a:cubicBezTo>
                  <a:cubicBezTo>
                    <a:pt x="101" y="153"/>
                    <a:pt x="101" y="153"/>
                    <a:pt x="101" y="153"/>
                  </a:cubicBezTo>
                  <a:cubicBezTo>
                    <a:pt x="101" y="143"/>
                    <a:pt x="101" y="143"/>
                    <a:pt x="101" y="143"/>
                  </a:cubicBezTo>
                  <a:cubicBezTo>
                    <a:pt x="37" y="143"/>
                    <a:pt x="37" y="143"/>
                    <a:pt x="37" y="143"/>
                  </a:cubicBezTo>
                  <a:close/>
                  <a:moveTo>
                    <a:pt x="37" y="117"/>
                  </a:moveTo>
                  <a:cubicBezTo>
                    <a:pt x="37" y="127"/>
                    <a:pt x="37" y="127"/>
                    <a:pt x="37" y="127"/>
                  </a:cubicBezTo>
                  <a:cubicBezTo>
                    <a:pt x="166" y="127"/>
                    <a:pt x="166" y="127"/>
                    <a:pt x="166" y="127"/>
                  </a:cubicBezTo>
                  <a:cubicBezTo>
                    <a:pt x="166" y="117"/>
                    <a:pt x="166" y="117"/>
                    <a:pt x="166" y="117"/>
                  </a:cubicBezTo>
                  <a:cubicBezTo>
                    <a:pt x="37" y="117"/>
                    <a:pt x="37" y="117"/>
                    <a:pt x="37" y="117"/>
                  </a:cubicBezTo>
                  <a:close/>
                  <a:moveTo>
                    <a:pt x="104" y="86"/>
                  </a:moveTo>
                  <a:cubicBezTo>
                    <a:pt x="104" y="96"/>
                    <a:pt x="104" y="96"/>
                    <a:pt x="104" y="96"/>
                  </a:cubicBezTo>
                  <a:cubicBezTo>
                    <a:pt x="166" y="96"/>
                    <a:pt x="166" y="96"/>
                    <a:pt x="166" y="96"/>
                  </a:cubicBezTo>
                  <a:cubicBezTo>
                    <a:pt x="166" y="86"/>
                    <a:pt x="166" y="86"/>
                    <a:pt x="166" y="86"/>
                  </a:cubicBezTo>
                  <a:cubicBezTo>
                    <a:pt x="104" y="86"/>
                    <a:pt x="104" y="86"/>
                    <a:pt x="104" y="86"/>
                  </a:cubicBezTo>
                  <a:close/>
                  <a:moveTo>
                    <a:pt x="104" y="59"/>
                  </a:moveTo>
                  <a:cubicBezTo>
                    <a:pt x="104" y="69"/>
                    <a:pt x="104" y="69"/>
                    <a:pt x="104" y="69"/>
                  </a:cubicBezTo>
                  <a:cubicBezTo>
                    <a:pt x="166" y="69"/>
                    <a:pt x="166" y="69"/>
                    <a:pt x="166" y="69"/>
                  </a:cubicBezTo>
                  <a:cubicBezTo>
                    <a:pt x="166" y="59"/>
                    <a:pt x="166" y="59"/>
                    <a:pt x="166" y="59"/>
                  </a:cubicBezTo>
                  <a:cubicBezTo>
                    <a:pt x="104" y="59"/>
                    <a:pt x="104" y="59"/>
                    <a:pt x="104" y="59"/>
                  </a:cubicBezTo>
                  <a:close/>
                  <a:moveTo>
                    <a:pt x="104" y="34"/>
                  </a:moveTo>
                  <a:cubicBezTo>
                    <a:pt x="104" y="44"/>
                    <a:pt x="104" y="44"/>
                    <a:pt x="104" y="44"/>
                  </a:cubicBezTo>
                  <a:cubicBezTo>
                    <a:pt x="166" y="44"/>
                    <a:pt x="166" y="44"/>
                    <a:pt x="166" y="44"/>
                  </a:cubicBezTo>
                  <a:cubicBezTo>
                    <a:pt x="166" y="34"/>
                    <a:pt x="166" y="34"/>
                    <a:pt x="166" y="34"/>
                  </a:cubicBezTo>
                  <a:cubicBezTo>
                    <a:pt x="104" y="34"/>
                    <a:pt x="104" y="34"/>
                    <a:pt x="104" y="34"/>
                  </a:cubicBezTo>
                  <a:close/>
                  <a:moveTo>
                    <a:pt x="194" y="117"/>
                  </a:moveTo>
                  <a:cubicBezTo>
                    <a:pt x="94" y="217"/>
                    <a:pt x="94" y="217"/>
                    <a:pt x="94" y="217"/>
                  </a:cubicBezTo>
                  <a:cubicBezTo>
                    <a:pt x="124" y="248"/>
                    <a:pt x="124" y="248"/>
                    <a:pt x="124" y="248"/>
                  </a:cubicBezTo>
                  <a:cubicBezTo>
                    <a:pt x="224" y="147"/>
                    <a:pt x="224" y="147"/>
                    <a:pt x="224" y="147"/>
                  </a:cubicBezTo>
                  <a:cubicBezTo>
                    <a:pt x="194" y="117"/>
                    <a:pt x="194" y="117"/>
                    <a:pt x="194" y="117"/>
                  </a:cubicBezTo>
                  <a:close/>
                  <a:moveTo>
                    <a:pt x="90" y="222"/>
                  </a:moveTo>
                  <a:cubicBezTo>
                    <a:pt x="78" y="255"/>
                    <a:pt x="78" y="255"/>
                    <a:pt x="78" y="255"/>
                  </a:cubicBezTo>
                  <a:cubicBezTo>
                    <a:pt x="88" y="264"/>
                    <a:pt x="88" y="264"/>
                    <a:pt x="88" y="264"/>
                  </a:cubicBezTo>
                  <a:cubicBezTo>
                    <a:pt x="120" y="252"/>
                    <a:pt x="120" y="252"/>
                    <a:pt x="120" y="252"/>
                  </a:cubicBezTo>
                  <a:cubicBezTo>
                    <a:pt x="90" y="222"/>
                    <a:pt x="90" y="222"/>
                    <a:pt x="90" y="222"/>
                  </a:cubicBezTo>
                  <a:close/>
                  <a:moveTo>
                    <a:pt x="200" y="192"/>
                  </a:moveTo>
                  <a:cubicBezTo>
                    <a:pt x="188" y="205"/>
                    <a:pt x="188" y="205"/>
                    <a:pt x="188" y="205"/>
                  </a:cubicBezTo>
                  <a:cubicBezTo>
                    <a:pt x="188" y="228"/>
                    <a:pt x="188" y="228"/>
                    <a:pt x="188" y="228"/>
                  </a:cubicBezTo>
                  <a:cubicBezTo>
                    <a:pt x="188" y="232"/>
                    <a:pt x="186" y="236"/>
                    <a:pt x="183" y="240"/>
                  </a:cubicBezTo>
                  <a:cubicBezTo>
                    <a:pt x="179" y="243"/>
                    <a:pt x="175" y="245"/>
                    <a:pt x="170" y="245"/>
                  </a:cubicBezTo>
                  <a:cubicBezTo>
                    <a:pt x="147" y="245"/>
                    <a:pt x="147" y="245"/>
                    <a:pt x="147" y="245"/>
                  </a:cubicBezTo>
                  <a:cubicBezTo>
                    <a:pt x="140" y="252"/>
                    <a:pt x="140" y="252"/>
                    <a:pt x="140" y="252"/>
                  </a:cubicBezTo>
                  <a:cubicBezTo>
                    <a:pt x="145" y="257"/>
                    <a:pt x="145" y="257"/>
                    <a:pt x="145" y="257"/>
                  </a:cubicBezTo>
                  <a:cubicBezTo>
                    <a:pt x="170" y="257"/>
                    <a:pt x="170" y="257"/>
                    <a:pt x="170" y="257"/>
                  </a:cubicBezTo>
                  <a:cubicBezTo>
                    <a:pt x="179" y="257"/>
                    <a:pt x="186" y="254"/>
                    <a:pt x="191" y="248"/>
                  </a:cubicBezTo>
                  <a:cubicBezTo>
                    <a:pt x="197" y="243"/>
                    <a:pt x="200" y="236"/>
                    <a:pt x="200" y="228"/>
                  </a:cubicBezTo>
                  <a:cubicBezTo>
                    <a:pt x="200" y="192"/>
                    <a:pt x="200" y="192"/>
                    <a:pt x="200" y="192"/>
                  </a:cubicBezTo>
                  <a:close/>
                  <a:moveTo>
                    <a:pt x="22" y="81"/>
                  </a:moveTo>
                  <a:cubicBezTo>
                    <a:pt x="62" y="34"/>
                    <a:pt x="62" y="34"/>
                    <a:pt x="62" y="34"/>
                  </a:cubicBezTo>
                  <a:cubicBezTo>
                    <a:pt x="43" y="17"/>
                    <a:pt x="43" y="17"/>
                    <a:pt x="43" y="17"/>
                  </a:cubicBezTo>
                  <a:lnTo>
                    <a:pt x="22" y="81"/>
                  </a:lnTo>
                  <a:close/>
                </a:path>
              </a:pathLst>
            </a:custGeom>
            <a:solidFill>
              <a:srgbClr val="231F20">
                <a:alpha val="100000"/>
              </a:srgbClr>
            </a:solidFill>
            <a:ln w="9525">
              <a:noFill/>
            </a:ln>
          </p:spPr>
          <p:txBody>
            <a:bodyPr/>
            <a:p>
              <a:endParaRPr lang="zh-CN" altLang="en-US"/>
            </a:p>
          </p:txBody>
        </p:sp>
      </p:grpSp>
      <p:sp>
        <p:nvSpPr>
          <p:cNvPr id="74" name="矩形 73"/>
          <p:cNvSpPr/>
          <p:nvPr/>
        </p:nvSpPr>
        <p:spPr>
          <a:xfrm>
            <a:off x="2643188" y="1439863"/>
            <a:ext cx="3770312" cy="400050"/>
          </a:xfrm>
          <a:prstGeom prst="rect">
            <a:avLst/>
          </a:prstGeom>
          <a:noFill/>
          <a:ln w="9525">
            <a:noFill/>
          </a:ln>
        </p:spPr>
        <p:txBody>
          <a:bodyPr>
            <a:spAutoFit/>
          </a:bodyPr>
          <a:p>
            <a:pPr algn="just">
              <a:lnSpc>
                <a:spcPts val="1200"/>
              </a:lnSpc>
            </a:pPr>
            <a:r>
              <a:rPr lang="zh-CN" altLang="en-US" sz="14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行为事物是UML模型的动态部分。它们是模型中的动词，代表了跨越时间和空间的行为</a:t>
            </a:r>
            <a:endParaRPr lang="zh-CN" altLang="en-US" sz="1100" b="1" dirty="0">
              <a:latin typeface="微软雅黑" panose="020B0503020204020204" pitchFamily="34" charset="-122"/>
              <a:ea typeface="微软雅黑" panose="020B0503020204020204" pitchFamily="34" charset="-122"/>
            </a:endParaRPr>
          </a:p>
        </p:txBody>
      </p:sp>
      <p:sp>
        <p:nvSpPr>
          <p:cNvPr id="75" name="矩形 74"/>
          <p:cNvSpPr/>
          <p:nvPr/>
        </p:nvSpPr>
        <p:spPr>
          <a:xfrm>
            <a:off x="131763" y="3205163"/>
            <a:ext cx="2314575" cy="1016000"/>
          </a:xfrm>
          <a:prstGeom prst="rect">
            <a:avLst/>
          </a:prstGeom>
          <a:noFill/>
          <a:ln w="9525">
            <a:noFill/>
          </a:ln>
        </p:spPr>
        <p:txBody>
          <a:bodyPr>
            <a:spAutoFit/>
          </a:bodyPr>
          <a:p>
            <a:pPr algn="just">
              <a:lnSpc>
                <a:spcPts val="1200"/>
              </a:lnSpc>
            </a:pPr>
            <a:r>
              <a:rPr lang="zh-CN" altLang="en-US" sz="1200" dirty="0">
                <a:latin typeface="微软雅黑" panose="020B0503020204020204" pitchFamily="34" charset="-122"/>
                <a:ea typeface="微软雅黑" panose="020B0503020204020204" pitchFamily="34" charset="-122"/>
              </a:rPr>
              <a:t>第一、交互是这样的一种行为，它由特定语境中共同完成一定任务的一组对象或角色之间交换的消息组成。一个对象群体的行为或者单个操作的行为可以用一个交互来描述。</a:t>
            </a:r>
            <a:endParaRPr lang="zh-CN" altLang="en-US" sz="1200" dirty="0">
              <a:latin typeface="微软雅黑" panose="020B0503020204020204" pitchFamily="34" charset="-122"/>
              <a:ea typeface="微软雅黑" panose="020B0503020204020204" pitchFamily="34" charset="-122"/>
            </a:endParaRPr>
          </a:p>
        </p:txBody>
      </p:sp>
      <p:sp>
        <p:nvSpPr>
          <p:cNvPr id="76" name="矩形 75"/>
          <p:cNvSpPr/>
          <p:nvPr/>
        </p:nvSpPr>
        <p:spPr>
          <a:xfrm>
            <a:off x="3014663" y="3230563"/>
            <a:ext cx="2016125" cy="892175"/>
          </a:xfrm>
          <a:prstGeom prst="rect">
            <a:avLst/>
          </a:prstGeom>
          <a:noFill/>
          <a:ln w="9525">
            <a:noFill/>
          </a:ln>
        </p:spPr>
        <p:txBody>
          <a:bodyPr>
            <a:spAutoFit/>
          </a:bodyPr>
          <a:p>
            <a:pPr algn="just">
              <a:lnSpc>
                <a:spcPts val="1200"/>
              </a:lnSpc>
            </a:pPr>
            <a:r>
              <a:rPr lang="zh-CN" altLang="en-US" sz="1200" dirty="0">
                <a:latin typeface="微软雅黑" panose="020B0503020204020204" pitchFamily="34" charset="-122"/>
                <a:ea typeface="微软雅黑" panose="020B0503020204020204" pitchFamily="34" charset="-122"/>
              </a:rPr>
              <a:t>第二、状态机，描述了一个对象或一个交互在生命期内响应事件所经历的状态序列以及它对这些事件做出的响应</a:t>
            </a:r>
            <a:r>
              <a:rPr lang="zh-CN" altLang="en-US" sz="1200" dirty="0">
                <a:solidFill>
                  <a:srgbClr val="FFFFFF"/>
                </a:solidFill>
                <a:latin typeface="微软雅黑" panose="020B0503020204020204" pitchFamily="34" charset="-122"/>
                <a:ea typeface="微软雅黑" panose="020B0503020204020204" pitchFamily="34" charset="-122"/>
              </a:rPr>
              <a:t>。</a:t>
            </a:r>
            <a:endParaRPr lang="zh-CN" altLang="en-US" sz="1200" dirty="0">
              <a:solidFill>
                <a:srgbClr val="FFFFFF"/>
              </a:solidFill>
              <a:latin typeface="微软雅黑" panose="020B0503020204020204" pitchFamily="34" charset="-122"/>
              <a:ea typeface="微软雅黑" panose="020B0503020204020204" pitchFamily="34" charset="-122"/>
            </a:endParaRPr>
          </a:p>
        </p:txBody>
      </p:sp>
      <p:sp>
        <p:nvSpPr>
          <p:cNvPr id="77" name="矩形 76"/>
          <p:cNvSpPr/>
          <p:nvPr/>
        </p:nvSpPr>
        <p:spPr>
          <a:xfrm>
            <a:off x="5870575" y="3205163"/>
            <a:ext cx="2551113" cy="1169987"/>
          </a:xfrm>
          <a:prstGeom prst="rect">
            <a:avLst/>
          </a:prstGeom>
          <a:noFill/>
          <a:ln w="9525">
            <a:noFill/>
          </a:ln>
        </p:spPr>
        <p:txBody>
          <a:bodyPr>
            <a:spAutoFit/>
          </a:bodyPr>
          <a:p>
            <a:pPr algn="just">
              <a:lnSpc>
                <a:spcPts val="1200"/>
              </a:lnSpc>
            </a:pPr>
            <a:r>
              <a:rPr lang="zh-CN" altLang="en-US" sz="1200" dirty="0">
                <a:latin typeface="微软雅黑" panose="020B0503020204020204" pitchFamily="34" charset="-122"/>
                <a:ea typeface="微软雅黑" panose="020B0503020204020204" pitchFamily="34" charset="-122"/>
              </a:rPr>
              <a:t>第三，活动，描述了计算过程执行的步骤序列。交互所注重的是一组进行交互的对象，状态机所注重的是一定时间内一个对象的生命周期，活动所注重的步骤之间的流而不关心哪个对象执行哪个步骤。活动的一个步骤称为一</a:t>
            </a:r>
            <a:r>
              <a:rPr lang="zh-CN" altLang="en-US" sz="1200" dirty="0">
                <a:solidFill>
                  <a:schemeClr val="bg1"/>
                </a:solidFill>
                <a:latin typeface="微软雅黑" panose="020B0503020204020204" pitchFamily="34" charset="-122"/>
                <a:ea typeface="微软雅黑" panose="020B0503020204020204" pitchFamily="34" charset="-122"/>
              </a:rPr>
              <a:t>个动作。</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26636" name="图片 23"/>
          <p:cNvPicPr>
            <a:picLocks noChangeAspect="1"/>
          </p:cNvPicPr>
          <p:nvPr/>
        </p:nvPicPr>
        <p:blipFill>
          <a:blip r:embed="rId1"/>
          <a:stretch>
            <a:fillRect/>
          </a:stretch>
        </p:blipFill>
        <p:spPr>
          <a:xfrm>
            <a:off x="8034338" y="180975"/>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p:cTn id="19" dur="300" fill="hold"/>
                                        <p:tgtEl>
                                          <p:spTgt spid="74"/>
                                        </p:tgtEl>
                                        <p:attrNameLst>
                                          <p:attrName>ppt_x</p:attrName>
                                        </p:attrNameLst>
                                      </p:cBhvr>
                                      <p:tavLst>
                                        <p:tav tm="0">
                                          <p:val>
                                            <p:strVal val="0-#ppt_w/2"/>
                                          </p:val>
                                        </p:tav>
                                        <p:tav tm="100000">
                                          <p:val>
                                            <p:strVal val="#ppt_x"/>
                                          </p:val>
                                        </p:tav>
                                      </p:tavLst>
                                    </p:anim>
                                    <p:anim calcmode="lin" valueType="num">
                                      <p:cBhvr>
                                        <p:cTn id="20" dur="300" fill="hold"/>
                                        <p:tgtEl>
                                          <p:spTgt spid="74"/>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200" fill="hold"/>
                                        <p:tgtEl>
                                          <p:spTgt spid="68"/>
                                        </p:tgtEl>
                                        <p:attrNameLst>
                                          <p:attrName>ppt_w</p:attrName>
                                        </p:attrNameLst>
                                      </p:cBhvr>
                                      <p:tavLst>
                                        <p:tav tm="0">
                                          <p:val>
                                            <p:fltVal val="0.000000"/>
                                          </p:val>
                                        </p:tav>
                                        <p:tav tm="100000">
                                          <p:val>
                                            <p:strVal val="#ppt_w"/>
                                          </p:val>
                                        </p:tav>
                                      </p:tavLst>
                                    </p:anim>
                                    <p:anim calcmode="lin" valueType="num">
                                      <p:cBhvr>
                                        <p:cTn id="25" dur="200" fill="hold"/>
                                        <p:tgtEl>
                                          <p:spTgt spid="68"/>
                                        </p:tgtEl>
                                        <p:attrNameLst>
                                          <p:attrName>ppt_h</p:attrName>
                                        </p:attrNameLst>
                                      </p:cBhvr>
                                      <p:tavLst>
                                        <p:tav tm="0">
                                          <p:val>
                                            <p:fltVal val="0.000000"/>
                                          </p:val>
                                        </p:tav>
                                        <p:tav tm="100000">
                                          <p:val>
                                            <p:strVal val="#ppt_h"/>
                                          </p:val>
                                        </p:tav>
                                      </p:tavLst>
                                    </p:anim>
                                    <p:animEffect transition="in" filter="fade">
                                      <p:cBhvr>
                                        <p:cTn id="26" dur="200"/>
                                        <p:tgtEl>
                                          <p:spTgt spid="68"/>
                                        </p:tgtEl>
                                      </p:cBhvr>
                                    </p:animEffect>
                                  </p:childTnLst>
                                </p:cTn>
                              </p:par>
                              <p:par>
                                <p:cTn id="27" presetID="6" presetClass="emph" presetSubtype="0" autoRev="1" fill="hold" nodeType="withEffect">
                                  <p:stCondLst>
                                    <p:cond delay="150"/>
                                  </p:stCondLst>
                                  <p:childTnLst>
                                    <p:animScale>
                                      <p:cBhvr>
                                        <p:cTn id="28" dur="100" fill="hold"/>
                                        <p:tgtEl>
                                          <p:spTgt spid="68"/>
                                        </p:tgtEl>
                                      </p:cBhvr>
                                      <p:by x="130000" y="130000"/>
                                    </p:animScale>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p:cTn id="32" dur="300" fill="hold"/>
                                        <p:tgtEl>
                                          <p:spTgt spid="75"/>
                                        </p:tgtEl>
                                        <p:attrNameLst>
                                          <p:attrName>ppt_x</p:attrName>
                                        </p:attrNameLst>
                                      </p:cBhvr>
                                      <p:tavLst>
                                        <p:tav tm="0">
                                          <p:val>
                                            <p:strVal val="0-#ppt_w/2"/>
                                          </p:val>
                                        </p:tav>
                                        <p:tav tm="100000">
                                          <p:val>
                                            <p:strVal val="#ppt_x"/>
                                          </p:val>
                                        </p:tav>
                                      </p:tavLst>
                                    </p:anim>
                                    <p:anim calcmode="lin" valueType="num">
                                      <p:cBhvr>
                                        <p:cTn id="33" dur="300" fill="hold"/>
                                        <p:tgtEl>
                                          <p:spTgt spid="7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p:cTn id="37" dur="200" fill="hold"/>
                                        <p:tgtEl>
                                          <p:spTgt spid="65"/>
                                        </p:tgtEl>
                                        <p:attrNameLst>
                                          <p:attrName>ppt_w</p:attrName>
                                        </p:attrNameLst>
                                      </p:cBhvr>
                                      <p:tavLst>
                                        <p:tav tm="0">
                                          <p:val>
                                            <p:fltVal val="0.000000"/>
                                          </p:val>
                                        </p:tav>
                                        <p:tav tm="100000">
                                          <p:val>
                                            <p:strVal val="#ppt_w"/>
                                          </p:val>
                                        </p:tav>
                                      </p:tavLst>
                                    </p:anim>
                                    <p:anim calcmode="lin" valueType="num">
                                      <p:cBhvr>
                                        <p:cTn id="38" dur="200" fill="hold"/>
                                        <p:tgtEl>
                                          <p:spTgt spid="65"/>
                                        </p:tgtEl>
                                        <p:attrNameLst>
                                          <p:attrName>ppt_h</p:attrName>
                                        </p:attrNameLst>
                                      </p:cBhvr>
                                      <p:tavLst>
                                        <p:tav tm="0">
                                          <p:val>
                                            <p:fltVal val="0.000000"/>
                                          </p:val>
                                        </p:tav>
                                        <p:tav tm="100000">
                                          <p:val>
                                            <p:strVal val="#ppt_h"/>
                                          </p:val>
                                        </p:tav>
                                      </p:tavLst>
                                    </p:anim>
                                    <p:animEffect transition="in" filter="fade">
                                      <p:cBhvr>
                                        <p:cTn id="39" dur="200"/>
                                        <p:tgtEl>
                                          <p:spTgt spid="65"/>
                                        </p:tgtEl>
                                      </p:cBhvr>
                                    </p:animEffect>
                                  </p:childTnLst>
                                </p:cTn>
                              </p:par>
                              <p:par>
                                <p:cTn id="40" presetID="6" presetClass="emph" presetSubtype="0" autoRev="1" fill="hold" nodeType="withEffect">
                                  <p:stCondLst>
                                    <p:cond delay="150"/>
                                  </p:stCondLst>
                                  <p:childTnLst>
                                    <p:animScale>
                                      <p:cBhvr>
                                        <p:cTn id="41" dur="100" fill="hold"/>
                                        <p:tgtEl>
                                          <p:spTgt spid="65"/>
                                        </p:tgtEl>
                                      </p:cBhvr>
                                      <p:by x="130000" y="130000"/>
                                    </p:animScale>
                                  </p:childTnLst>
                                </p:cTn>
                              </p:par>
                            </p:childTnLst>
                          </p:cTn>
                        </p:par>
                        <p:par>
                          <p:cTn id="42" fill="hold">
                            <p:stCondLst>
                              <p:cond delay="3500"/>
                            </p:stCondLst>
                            <p:childTnLst>
                              <p:par>
                                <p:cTn id="43" presetID="2" presetClass="entr" presetSubtype="2" fill="hold" grpId="0" nodeType="after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p:cTn id="45" dur="300" fill="hold"/>
                                        <p:tgtEl>
                                          <p:spTgt spid="76"/>
                                        </p:tgtEl>
                                        <p:attrNameLst>
                                          <p:attrName>ppt_x</p:attrName>
                                        </p:attrNameLst>
                                      </p:cBhvr>
                                      <p:tavLst>
                                        <p:tav tm="0">
                                          <p:val>
                                            <p:strVal val="1+#ppt_w/2"/>
                                          </p:val>
                                        </p:tav>
                                        <p:tav tm="100000">
                                          <p:val>
                                            <p:strVal val="#ppt_x"/>
                                          </p:val>
                                        </p:tav>
                                      </p:tavLst>
                                    </p:anim>
                                    <p:anim calcmode="lin" valueType="num">
                                      <p:cBhvr>
                                        <p:cTn id="46" dur="300" fill="hold"/>
                                        <p:tgtEl>
                                          <p:spTgt spid="76"/>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53" presetClass="entr" presetSubtype="16" fill="hold" nodeType="afterEffect">
                                  <p:stCondLst>
                                    <p:cond delay="0"/>
                                  </p:stCondLst>
                                  <p:childTnLst>
                                    <p:set>
                                      <p:cBhvr>
                                        <p:cTn id="49" dur="1" fill="hold">
                                          <p:stCondLst>
                                            <p:cond delay="0"/>
                                          </p:stCondLst>
                                        </p:cTn>
                                        <p:tgtEl>
                                          <p:spTgt spid="62"/>
                                        </p:tgtEl>
                                        <p:attrNameLst>
                                          <p:attrName>style.visibility</p:attrName>
                                        </p:attrNameLst>
                                      </p:cBhvr>
                                      <p:to>
                                        <p:strVal val="visible"/>
                                      </p:to>
                                    </p:set>
                                    <p:anim calcmode="lin" valueType="num">
                                      <p:cBhvr>
                                        <p:cTn id="50" dur="200" fill="hold"/>
                                        <p:tgtEl>
                                          <p:spTgt spid="62"/>
                                        </p:tgtEl>
                                        <p:attrNameLst>
                                          <p:attrName>ppt_w</p:attrName>
                                        </p:attrNameLst>
                                      </p:cBhvr>
                                      <p:tavLst>
                                        <p:tav tm="0">
                                          <p:val>
                                            <p:fltVal val="0.000000"/>
                                          </p:val>
                                        </p:tav>
                                        <p:tav tm="100000">
                                          <p:val>
                                            <p:strVal val="#ppt_w"/>
                                          </p:val>
                                        </p:tav>
                                      </p:tavLst>
                                    </p:anim>
                                    <p:anim calcmode="lin" valueType="num">
                                      <p:cBhvr>
                                        <p:cTn id="51" dur="200" fill="hold"/>
                                        <p:tgtEl>
                                          <p:spTgt spid="62"/>
                                        </p:tgtEl>
                                        <p:attrNameLst>
                                          <p:attrName>ppt_h</p:attrName>
                                        </p:attrNameLst>
                                      </p:cBhvr>
                                      <p:tavLst>
                                        <p:tav tm="0">
                                          <p:val>
                                            <p:fltVal val="0.000000"/>
                                          </p:val>
                                        </p:tav>
                                        <p:tav tm="100000">
                                          <p:val>
                                            <p:strVal val="#ppt_h"/>
                                          </p:val>
                                        </p:tav>
                                      </p:tavLst>
                                    </p:anim>
                                    <p:animEffect transition="in" filter="fade">
                                      <p:cBhvr>
                                        <p:cTn id="52" dur="200"/>
                                        <p:tgtEl>
                                          <p:spTgt spid="62"/>
                                        </p:tgtEl>
                                      </p:cBhvr>
                                    </p:animEffect>
                                  </p:childTnLst>
                                </p:cTn>
                              </p:par>
                              <p:par>
                                <p:cTn id="53" presetID="6" presetClass="emph" presetSubtype="0" autoRev="1" fill="hold" nodeType="withEffect">
                                  <p:stCondLst>
                                    <p:cond delay="150"/>
                                  </p:stCondLst>
                                  <p:childTnLst>
                                    <p:animScale>
                                      <p:cBhvr>
                                        <p:cTn id="54" dur="100" fill="hold"/>
                                        <p:tgtEl>
                                          <p:spTgt spid="62"/>
                                        </p:tgtEl>
                                      </p:cBhvr>
                                      <p:by x="130000" y="130000"/>
                                    </p:animScale>
                                  </p:childTnLst>
                                </p:cTn>
                              </p:par>
                            </p:childTnLst>
                          </p:cTn>
                        </p:par>
                        <p:par>
                          <p:cTn id="55" fill="hold">
                            <p:stCondLst>
                              <p:cond delay="4500"/>
                            </p:stCondLst>
                            <p:childTnLst>
                              <p:par>
                                <p:cTn id="56" presetID="2" presetClass="entr" presetSubtype="2"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 calcmode="lin" valueType="num">
                                      <p:cBhvr>
                                        <p:cTn id="58" dur="300" fill="hold"/>
                                        <p:tgtEl>
                                          <p:spTgt spid="77"/>
                                        </p:tgtEl>
                                        <p:attrNameLst>
                                          <p:attrName>ppt_x</p:attrName>
                                        </p:attrNameLst>
                                      </p:cBhvr>
                                      <p:tavLst>
                                        <p:tav tm="0">
                                          <p:val>
                                            <p:strVal val="1+#ppt_w/2"/>
                                          </p:val>
                                        </p:tav>
                                        <p:tav tm="100000">
                                          <p:val>
                                            <p:strVal val="#ppt_x"/>
                                          </p:val>
                                        </p:tav>
                                      </p:tavLst>
                                    </p:anim>
                                    <p:anim calcmode="lin" valueType="num">
                                      <p:cBhvr>
                                        <p:cTn id="59" dur="3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74" grpId="0"/>
      <p:bldP spid="75" grpId="0"/>
      <p:bldP spid="76" grpId="0"/>
      <p:bldP spid="7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4283075"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分组事物</a:t>
            </a: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&amp;</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注释事物</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723900" y="1155700"/>
            <a:ext cx="5872163" cy="1401763"/>
          </a:xfrm>
          <a:prstGeom prst="rect">
            <a:avLst/>
          </a:prstGeom>
          <a:noFill/>
          <a:ln w="9525">
            <a:noFill/>
          </a:ln>
        </p:spPr>
        <p:txBody>
          <a:bodyPr wrap="none">
            <a:spAutoFit/>
          </a:bodyPr>
          <a:p>
            <a:r>
              <a:rPr lang="zh-CN" altLang="en-US" sz="28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分组事物</a:t>
            </a:r>
            <a:r>
              <a:rPr lang="zh-CN" altLang="en-US" sz="28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是UML模型的组织部分。</a:t>
            </a:r>
            <a:endParaRPr lang="zh-CN" altLang="en-US" sz="28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28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它们是一些由模型分解成的“盒子”</a:t>
            </a:r>
            <a:endParaRPr lang="zh-CN" altLang="en-US" sz="28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28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主要由包来实现。</a:t>
            </a:r>
            <a:endParaRPr lang="zh-CN" altLang="en-US" sz="2800" dirty="0">
              <a:latin typeface="Calibri" panose="020F0502020204030204" pitchFamily="34" charset="0"/>
            </a:endParaRPr>
          </a:p>
        </p:txBody>
      </p:sp>
      <p:grpSp>
        <p:nvGrpSpPr>
          <p:cNvPr id="8" name="组合 7"/>
          <p:cNvGrpSpPr/>
          <p:nvPr/>
        </p:nvGrpSpPr>
        <p:grpSpPr>
          <a:xfrm>
            <a:off x="723900" y="2643188"/>
            <a:ext cx="6419850" cy="1074737"/>
            <a:chOff x="1139" y="4163"/>
            <a:chExt cx="10110" cy="1693"/>
          </a:xfrm>
        </p:grpSpPr>
        <p:sp>
          <p:nvSpPr>
            <p:cNvPr id="27656" name="矩形 92"/>
            <p:cNvSpPr/>
            <p:nvPr/>
          </p:nvSpPr>
          <p:spPr>
            <a:xfrm>
              <a:off x="1139" y="4163"/>
              <a:ext cx="10110" cy="818"/>
            </a:xfrm>
            <a:prstGeom prst="rect">
              <a:avLst/>
            </a:prstGeom>
            <a:noFill/>
            <a:ln w="9525">
              <a:noFill/>
            </a:ln>
          </p:spPr>
          <p:txBody>
            <a:bodyPr>
              <a:spAutoFit/>
            </a:bodyPr>
            <a:p>
              <a:pPr algn="just">
                <a:lnSpc>
                  <a:spcPts val="2000"/>
                </a:lnSpc>
              </a:pPr>
              <a:r>
                <a:rPr lang="zh-CN" altLang="en-US" sz="2800" b="1" dirty="0">
                  <a:solidFill>
                    <a:srgbClr val="000000"/>
                  </a:solidFill>
                  <a:latin typeface="微软雅黑" panose="020B0503020204020204" pitchFamily="34" charset="-122"/>
                  <a:ea typeface="微软雅黑" panose="020B0503020204020204" pitchFamily="34" charset="-122"/>
                </a:rPr>
                <a:t>注释事物</a:t>
              </a:r>
              <a:r>
                <a:rPr lang="zh-CN" altLang="en-US" sz="2800" dirty="0">
                  <a:solidFill>
                    <a:srgbClr val="000000"/>
                  </a:solidFill>
                  <a:latin typeface="微软雅黑" panose="020B0503020204020204" pitchFamily="34" charset="-122"/>
                  <a:ea typeface="微软雅黑" panose="020B0503020204020204" pitchFamily="34" charset="-122"/>
                </a:rPr>
                <a:t>是</a:t>
              </a:r>
              <a:r>
                <a:rPr lang="en-US" altLang="zh-CN" sz="2800" dirty="0">
                  <a:solidFill>
                    <a:srgbClr val="000000"/>
                  </a:solidFill>
                  <a:latin typeface="微软雅黑" panose="020B0503020204020204" pitchFamily="34" charset="-122"/>
                  <a:ea typeface="微软雅黑" panose="020B0503020204020204" pitchFamily="34" charset="-122"/>
                </a:rPr>
                <a:t>UML</a:t>
              </a:r>
              <a:r>
                <a:rPr lang="zh-CN" altLang="en-US" sz="2800" dirty="0">
                  <a:solidFill>
                    <a:srgbClr val="000000"/>
                  </a:solidFill>
                  <a:latin typeface="微软雅黑" panose="020B0503020204020204" pitchFamily="34" charset="-122"/>
                  <a:ea typeface="微软雅黑" panose="020B0503020204020204" pitchFamily="34" charset="-122"/>
                </a:rPr>
                <a:t>模型的解释部分。</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27657" name="文本框 2"/>
            <p:cNvSpPr txBox="1"/>
            <p:nvPr/>
          </p:nvSpPr>
          <p:spPr>
            <a:xfrm>
              <a:off x="1139" y="4668"/>
              <a:ext cx="9808" cy="1188"/>
            </a:xfrm>
            <a:prstGeom prst="rect">
              <a:avLst/>
            </a:prstGeom>
            <a:noFill/>
            <a:ln w="9525">
              <a:noFill/>
            </a:ln>
          </p:spPr>
          <p:txBody>
            <a:bodyPr wrap="none">
              <a:spAutoFit/>
            </a:bodyPr>
            <a:p>
              <a:r>
                <a:rPr lang="zh-CN" altLang="en-US" sz="28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用来对模型中的元素进行说明，解释。</a:t>
              </a:r>
              <a:endParaRPr lang="zh-CN" altLang="en-US" sz="28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latin typeface="Calibri" panose="020F0502020204030204" pitchFamily="34" charset="0"/>
              </a:endParaRPr>
            </a:p>
          </p:txBody>
        </p:sp>
      </p:grpSp>
      <p:pic>
        <p:nvPicPr>
          <p:cNvPr id="27655" name="图片 8"/>
          <p:cNvPicPr>
            <a:picLocks noChangeAspect="1"/>
          </p:cNvPicPr>
          <p:nvPr/>
        </p:nvPicPr>
        <p:blipFill>
          <a:blip r:embed="rId1"/>
          <a:stretch>
            <a:fillRect/>
          </a:stretch>
        </p:blipFill>
        <p:spPr>
          <a:xfrm>
            <a:off x="8034338" y="3175"/>
            <a:ext cx="1109662" cy="771525"/>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2">
                                            <p:txEl>
                                              <p:charRg st="0" end="17"/>
                                            </p:txEl>
                                          </p:spTgt>
                                        </p:tgtEl>
                                        <p:attrNameLst>
                                          <p:attrName>style.visibility</p:attrName>
                                        </p:attrNameLst>
                                      </p:cBhvr>
                                      <p:to>
                                        <p:strVal val="visible"/>
                                      </p:to>
                                    </p:set>
                                    <p:animEffect transition="in" filter="diamond(in)">
                                      <p:cBhvr>
                                        <p:cTn id="20" dur="2000"/>
                                        <p:tgtEl>
                                          <p:spTgt spid="2">
                                            <p:txEl>
                                              <p:charRg st="0" end="17"/>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2">
                                            <p:txEl>
                                              <p:charRg st="17" end="34"/>
                                            </p:txEl>
                                          </p:spTgt>
                                        </p:tgtEl>
                                        <p:attrNameLst>
                                          <p:attrName>style.visibility</p:attrName>
                                        </p:attrNameLst>
                                      </p:cBhvr>
                                      <p:to>
                                        <p:strVal val="visible"/>
                                      </p:to>
                                    </p:set>
                                    <p:animEffect transition="in" filter="diamond(in)">
                                      <p:cBhvr>
                                        <p:cTn id="23" dur="2000"/>
                                        <p:tgtEl>
                                          <p:spTgt spid="2">
                                            <p:txEl>
                                              <p:charRg st="17" end="3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
                                            <p:txEl>
                                              <p:charRg st="34" end="43"/>
                                            </p:txEl>
                                          </p:spTgt>
                                        </p:tgtEl>
                                        <p:attrNameLst>
                                          <p:attrName>style.visibility</p:attrName>
                                        </p:attrNameLst>
                                      </p:cBhvr>
                                      <p:to>
                                        <p:strVal val="visible"/>
                                      </p:to>
                                    </p:set>
                                    <p:animEffect transition="in" filter="diamond(in)">
                                      <p:cBhvr>
                                        <p:cTn id="26" dur="2000"/>
                                        <p:tgtEl>
                                          <p:spTgt spid="2">
                                            <p:txEl>
                                              <p:charRg st="34" end="4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UML中的关系</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8677" name="矩形 1"/>
          <p:cNvSpPr/>
          <p:nvPr/>
        </p:nvSpPr>
        <p:spPr>
          <a:xfrm>
            <a:off x="881063" y="3535363"/>
            <a:ext cx="1085850" cy="1168400"/>
          </a:xfrm>
          <a:prstGeom prst="rect">
            <a:avLst/>
          </a:prstGeom>
          <a:noFill/>
          <a:ln w="9525">
            <a:noFill/>
          </a:ln>
        </p:spPr>
        <p:txBody>
          <a:bodyPr>
            <a:spAutoFit/>
          </a:bodyPr>
          <a:p>
            <a:pPr algn="just"/>
            <a:r>
              <a:rPr lang="zh-CN" altLang="en-US" sz="1000" dirty="0">
                <a:solidFill>
                  <a:srgbClr val="FFFFFF"/>
                </a:solidFill>
                <a:latin typeface="微软雅黑" panose="020B0503020204020204" pitchFamily="34" charset="-122"/>
                <a:ea typeface="微软雅黑" panose="020B0503020204020204" pitchFamily="34" charset="-122"/>
              </a:rPr>
              <a:t>随着计算机技术的发展及印刷技术进步，平面设计在视觉感观域的表现也越来越丰富，这真正的对今天平面设。</a:t>
            </a:r>
            <a:endParaRPr lang="zh-CN" altLang="en-US" sz="1000" dirty="0">
              <a:solidFill>
                <a:srgbClr val="FFFFFF"/>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1665288" y="1425575"/>
            <a:ext cx="993775" cy="1362075"/>
            <a:chOff x="1146848" y="1210045"/>
            <a:chExt cx="995217" cy="1361923"/>
          </a:xfrm>
        </p:grpSpPr>
        <p:cxnSp>
          <p:nvCxnSpPr>
            <p:cNvPr id="99" name="直接连接符 98"/>
            <p:cNvCxnSpPr/>
            <p:nvPr/>
          </p:nvCxnSpPr>
          <p:spPr>
            <a:xfrm flipV="1">
              <a:off x="1644456" y="2221170"/>
              <a:ext cx="0" cy="350798"/>
            </a:xfrm>
            <a:prstGeom prst="line">
              <a:avLst/>
            </a:prstGeom>
            <a:ln w="6350">
              <a:solidFill>
                <a:schemeClr val="tx2"/>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1146848" y="1210045"/>
              <a:ext cx="995217" cy="995252"/>
            </a:xfrm>
            <a:prstGeom prst="ellipse">
              <a:avLst/>
            </a:prstGeom>
            <a:blipFill>
              <a:blip r:embed="rId1" cstate="print"/>
              <a:stretch>
                <a:fillRect/>
              </a:stretch>
            </a:blip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grpSp>
        <p:nvGrpSpPr>
          <p:cNvPr id="104" name="组合 103"/>
          <p:cNvGrpSpPr/>
          <p:nvPr/>
        </p:nvGrpSpPr>
        <p:grpSpPr>
          <a:xfrm>
            <a:off x="3168650" y="1443038"/>
            <a:ext cx="995363" cy="1360487"/>
            <a:chOff x="1146848" y="1210045"/>
            <a:chExt cx="995217" cy="1361923"/>
          </a:xfrm>
        </p:grpSpPr>
        <p:cxnSp>
          <p:nvCxnSpPr>
            <p:cNvPr id="105" name="直接连接符 104"/>
            <p:cNvCxnSpPr/>
            <p:nvPr/>
          </p:nvCxnSpPr>
          <p:spPr>
            <a:xfrm flipV="1">
              <a:off x="1645250" y="2220761"/>
              <a:ext cx="0" cy="351207"/>
            </a:xfrm>
            <a:prstGeom prst="line">
              <a:avLst/>
            </a:prstGeom>
            <a:ln w="6350">
              <a:solidFill>
                <a:schemeClr val="tx2"/>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1146848" y="1210045"/>
              <a:ext cx="995217" cy="994824"/>
            </a:xfrm>
            <a:prstGeom prst="ellipse">
              <a:avLst/>
            </a:prstGeom>
            <a:blipFill>
              <a:blip r:embed="rId2" cstate="print"/>
              <a:stretch>
                <a:fillRect/>
              </a:stretch>
            </a:blip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grpSp>
        <p:nvGrpSpPr>
          <p:cNvPr id="110" name="组合 109"/>
          <p:cNvGrpSpPr/>
          <p:nvPr/>
        </p:nvGrpSpPr>
        <p:grpSpPr>
          <a:xfrm>
            <a:off x="4675188" y="1443038"/>
            <a:ext cx="995362" cy="1360487"/>
            <a:chOff x="1146848" y="1210045"/>
            <a:chExt cx="995217" cy="1361923"/>
          </a:xfrm>
        </p:grpSpPr>
        <p:cxnSp>
          <p:nvCxnSpPr>
            <p:cNvPr id="111" name="直接连接符 110"/>
            <p:cNvCxnSpPr/>
            <p:nvPr/>
          </p:nvCxnSpPr>
          <p:spPr>
            <a:xfrm flipV="1">
              <a:off x="1645250" y="2220761"/>
              <a:ext cx="0" cy="351207"/>
            </a:xfrm>
            <a:prstGeom prst="line">
              <a:avLst/>
            </a:prstGeom>
            <a:ln w="6350">
              <a:solidFill>
                <a:schemeClr val="tx2"/>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a:off x="1146848" y="1210045"/>
              <a:ext cx="995217" cy="994824"/>
            </a:xfrm>
            <a:prstGeom prst="ellipse">
              <a:avLst/>
            </a:prstGeom>
            <a:blipFill>
              <a:blip r:embed="rId3" cstate="print"/>
              <a:stretch>
                <a:fillRect/>
              </a:stretch>
            </a:blip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grpSp>
        <p:nvGrpSpPr>
          <p:cNvPr id="116" name="组合 115"/>
          <p:cNvGrpSpPr/>
          <p:nvPr/>
        </p:nvGrpSpPr>
        <p:grpSpPr>
          <a:xfrm>
            <a:off x="6180138" y="1443038"/>
            <a:ext cx="995362" cy="1360487"/>
            <a:chOff x="1146848" y="1210045"/>
            <a:chExt cx="995217" cy="1361923"/>
          </a:xfrm>
        </p:grpSpPr>
        <p:cxnSp>
          <p:nvCxnSpPr>
            <p:cNvPr id="117" name="直接连接符 116"/>
            <p:cNvCxnSpPr/>
            <p:nvPr/>
          </p:nvCxnSpPr>
          <p:spPr>
            <a:xfrm flipV="1">
              <a:off x="1645250" y="2220761"/>
              <a:ext cx="0" cy="351207"/>
            </a:xfrm>
            <a:prstGeom prst="line">
              <a:avLst/>
            </a:prstGeom>
            <a:ln w="6350">
              <a:solidFill>
                <a:schemeClr val="tx2"/>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18" name="椭圆 117"/>
            <p:cNvSpPr/>
            <p:nvPr/>
          </p:nvSpPr>
          <p:spPr>
            <a:xfrm>
              <a:off x="1146848" y="1210045"/>
              <a:ext cx="995217" cy="994824"/>
            </a:xfrm>
            <a:prstGeom prst="ellipse">
              <a:avLst/>
            </a:prstGeom>
            <a:blipFill>
              <a:blip r:embed="rId4" cstate="print"/>
              <a:stretch>
                <a:fillRect/>
              </a:stretch>
            </a:blip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grpSp>
        <p:nvGrpSpPr>
          <p:cNvPr id="3" name="组合 2"/>
          <p:cNvGrpSpPr/>
          <p:nvPr/>
        </p:nvGrpSpPr>
        <p:grpSpPr>
          <a:xfrm>
            <a:off x="1201738" y="2787650"/>
            <a:ext cx="6462712" cy="2025650"/>
            <a:chOff x="3147" y="4376"/>
            <a:chExt cx="10176" cy="3189"/>
          </a:xfrm>
        </p:grpSpPr>
        <p:cxnSp>
          <p:nvCxnSpPr>
            <p:cNvPr id="61" name="直接连接符 60"/>
            <p:cNvCxnSpPr/>
            <p:nvPr/>
          </p:nvCxnSpPr>
          <p:spPr>
            <a:xfrm>
              <a:off x="3147" y="4651"/>
              <a:ext cx="10176" cy="15"/>
            </a:xfrm>
            <a:prstGeom prst="line">
              <a:avLst/>
            </a:prstGeom>
            <a:ln w="6350">
              <a:solidFill>
                <a:schemeClr val="tx2"/>
              </a:solidFill>
              <a:prstDash val="dash"/>
              <a:headEnd type="diamond"/>
              <a:tailEnd type="triangle"/>
            </a:ln>
          </p:spPr>
          <p:style>
            <a:lnRef idx="1">
              <a:schemeClr val="accent1"/>
            </a:lnRef>
            <a:fillRef idx="0">
              <a:schemeClr val="accent1"/>
            </a:fillRef>
            <a:effectRef idx="0">
              <a:schemeClr val="accent1"/>
            </a:effectRef>
            <a:fontRef idx="minor">
              <a:schemeClr val="tx1"/>
            </a:fontRef>
          </p:style>
        </p:cxnSp>
        <p:grpSp>
          <p:nvGrpSpPr>
            <p:cNvPr id="28686" name="组合 67"/>
            <p:cNvGrpSpPr/>
            <p:nvPr/>
          </p:nvGrpSpPr>
          <p:grpSpPr>
            <a:xfrm>
              <a:off x="3899" y="4375"/>
              <a:ext cx="1522" cy="580"/>
              <a:chOff x="1656597" y="1941644"/>
              <a:chExt cx="966564" cy="368300"/>
            </a:xfrm>
          </p:grpSpPr>
          <p:grpSp>
            <p:nvGrpSpPr>
              <p:cNvPr id="28717" name="组合 68"/>
              <p:cNvGrpSpPr/>
              <p:nvPr/>
            </p:nvGrpSpPr>
            <p:grpSpPr>
              <a:xfrm>
                <a:off x="1656597" y="1995686"/>
                <a:ext cx="966564" cy="261249"/>
                <a:chOff x="969377" y="2505729"/>
                <a:chExt cx="1021353" cy="276058"/>
              </a:xfrm>
            </p:grpSpPr>
            <p:sp>
              <p:nvSpPr>
                <p:cNvPr id="71" name="矩形 70"/>
                <p:cNvSpPr/>
                <p:nvPr/>
              </p:nvSpPr>
              <p:spPr>
                <a:xfrm>
                  <a:off x="1162540" y="2506311"/>
                  <a:ext cx="635735" cy="2867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72" name="等腰三角形 71"/>
                <p:cNvSpPr/>
                <p:nvPr/>
              </p:nvSpPr>
              <p:spPr>
                <a:xfrm rot="16200000">
                  <a:off x="950377"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73" name="等腰三角形 72"/>
                <p:cNvSpPr/>
                <p:nvPr/>
              </p:nvSpPr>
              <p:spPr>
                <a:xfrm rot="5400000" flipH="1">
                  <a:off x="1794111"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28718" name="TextBox 69"/>
              <p:cNvSpPr txBox="1"/>
              <p:nvPr/>
            </p:nvSpPr>
            <p:spPr>
              <a:xfrm>
                <a:off x="1813508" y="1941644"/>
                <a:ext cx="429895" cy="368300"/>
              </a:xfrm>
              <a:prstGeom prst="rect">
                <a:avLst/>
              </a:prstGeom>
              <a:noFill/>
              <a:ln w="9525">
                <a:noFill/>
              </a:ln>
            </p:spPr>
            <p:txBody>
              <a:bodyPr wrap="none">
                <a:spAutoFit/>
              </a:bodyPr>
              <a:p>
                <a:r>
                  <a:rPr lang="en-US" altLang="zh-CN" sz="1800" dirty="0">
                    <a:solidFill>
                      <a:srgbClr val="FFFFFF"/>
                    </a:solidFill>
                    <a:latin typeface="Impact" panose="020B0806030902050204" pitchFamily="34" charset="0"/>
                  </a:rPr>
                  <a:t>    1</a:t>
                </a:r>
                <a:endParaRPr lang="en-US" altLang="zh-CN" sz="1800" dirty="0">
                  <a:solidFill>
                    <a:srgbClr val="FFFFFF"/>
                  </a:solidFill>
                  <a:latin typeface="Impact" panose="020B0806030902050204" pitchFamily="34" charset="0"/>
                </a:endParaRPr>
              </a:p>
            </p:txBody>
          </p:sp>
        </p:grpSp>
        <p:grpSp>
          <p:nvGrpSpPr>
            <p:cNvPr id="28687" name="组合 73"/>
            <p:cNvGrpSpPr/>
            <p:nvPr/>
          </p:nvGrpSpPr>
          <p:grpSpPr>
            <a:xfrm>
              <a:off x="6268" y="4375"/>
              <a:ext cx="1522" cy="580"/>
              <a:chOff x="1656597" y="1941644"/>
              <a:chExt cx="966564" cy="368300"/>
            </a:xfrm>
          </p:grpSpPr>
          <p:grpSp>
            <p:nvGrpSpPr>
              <p:cNvPr id="28712" name="组合 74"/>
              <p:cNvGrpSpPr/>
              <p:nvPr/>
            </p:nvGrpSpPr>
            <p:grpSpPr>
              <a:xfrm>
                <a:off x="1656597" y="1995686"/>
                <a:ext cx="966564" cy="261249"/>
                <a:chOff x="969377" y="2505729"/>
                <a:chExt cx="1021353" cy="276058"/>
              </a:xfrm>
            </p:grpSpPr>
            <p:sp>
              <p:nvSpPr>
                <p:cNvPr id="77" name="矩形 76"/>
                <p:cNvSpPr/>
                <p:nvPr/>
              </p:nvSpPr>
              <p:spPr>
                <a:xfrm>
                  <a:off x="1162976" y="2506311"/>
                  <a:ext cx="634058" cy="2867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78" name="等腰三角形 77"/>
                <p:cNvSpPr/>
                <p:nvPr/>
              </p:nvSpPr>
              <p:spPr>
                <a:xfrm rot="16200000">
                  <a:off x="950813"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79" name="等腰三角形 78"/>
                <p:cNvSpPr/>
                <p:nvPr/>
              </p:nvSpPr>
              <p:spPr>
                <a:xfrm rot="5400000" flipH="1">
                  <a:off x="1792869"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28713" name="TextBox 75"/>
              <p:cNvSpPr txBox="1"/>
              <p:nvPr/>
            </p:nvSpPr>
            <p:spPr>
              <a:xfrm>
                <a:off x="1813508" y="1941644"/>
                <a:ext cx="457835" cy="368300"/>
              </a:xfrm>
              <a:prstGeom prst="rect">
                <a:avLst/>
              </a:prstGeom>
              <a:noFill/>
              <a:ln w="9525">
                <a:noFill/>
              </a:ln>
            </p:spPr>
            <p:txBody>
              <a:bodyPr wrap="none">
                <a:spAutoFit/>
              </a:bodyPr>
              <a:p>
                <a:r>
                  <a:rPr lang="en-US" altLang="zh-CN" sz="1800" dirty="0">
                    <a:solidFill>
                      <a:srgbClr val="FFFFFF"/>
                    </a:solidFill>
                    <a:latin typeface="Impact" panose="020B0806030902050204" pitchFamily="34" charset="0"/>
                  </a:rPr>
                  <a:t>    2</a:t>
                </a:r>
                <a:endParaRPr lang="zh-CN" altLang="en-US" sz="1800" dirty="0">
                  <a:solidFill>
                    <a:srgbClr val="FFFFFF"/>
                  </a:solidFill>
                  <a:latin typeface="Impact" panose="020B0806030902050204" pitchFamily="34" charset="0"/>
                </a:endParaRPr>
              </a:p>
            </p:txBody>
          </p:sp>
        </p:grpSp>
        <p:grpSp>
          <p:nvGrpSpPr>
            <p:cNvPr id="28688" name="组合 79"/>
            <p:cNvGrpSpPr/>
            <p:nvPr/>
          </p:nvGrpSpPr>
          <p:grpSpPr>
            <a:xfrm>
              <a:off x="8638" y="4375"/>
              <a:ext cx="1522" cy="580"/>
              <a:chOff x="1656597" y="1941644"/>
              <a:chExt cx="966564" cy="368300"/>
            </a:xfrm>
          </p:grpSpPr>
          <p:grpSp>
            <p:nvGrpSpPr>
              <p:cNvPr id="28707" name="组合 80"/>
              <p:cNvGrpSpPr/>
              <p:nvPr/>
            </p:nvGrpSpPr>
            <p:grpSpPr>
              <a:xfrm>
                <a:off x="1656597" y="1995686"/>
                <a:ext cx="966564" cy="261249"/>
                <a:chOff x="969377" y="2505729"/>
                <a:chExt cx="1021353" cy="276058"/>
              </a:xfrm>
            </p:grpSpPr>
            <p:sp>
              <p:nvSpPr>
                <p:cNvPr id="83" name="矩形 82"/>
                <p:cNvSpPr/>
                <p:nvPr/>
              </p:nvSpPr>
              <p:spPr>
                <a:xfrm>
                  <a:off x="1162742" y="2506311"/>
                  <a:ext cx="635735" cy="2867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4" name="等腰三角形 83"/>
                <p:cNvSpPr/>
                <p:nvPr/>
              </p:nvSpPr>
              <p:spPr>
                <a:xfrm rot="16200000">
                  <a:off x="950578"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5" name="等腰三角形 84"/>
                <p:cNvSpPr/>
                <p:nvPr/>
              </p:nvSpPr>
              <p:spPr>
                <a:xfrm rot="5400000" flipH="1">
                  <a:off x="1794313"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28708" name="TextBox 81"/>
              <p:cNvSpPr txBox="1"/>
              <p:nvPr/>
            </p:nvSpPr>
            <p:spPr>
              <a:xfrm>
                <a:off x="1813508" y="1941644"/>
                <a:ext cx="464185" cy="368300"/>
              </a:xfrm>
              <a:prstGeom prst="rect">
                <a:avLst/>
              </a:prstGeom>
              <a:noFill/>
              <a:ln w="9525">
                <a:noFill/>
              </a:ln>
            </p:spPr>
            <p:txBody>
              <a:bodyPr wrap="none">
                <a:spAutoFit/>
              </a:bodyPr>
              <a:p>
                <a:r>
                  <a:rPr lang="en-US" altLang="zh-CN" sz="1800" dirty="0">
                    <a:solidFill>
                      <a:srgbClr val="FFFFFF"/>
                    </a:solidFill>
                    <a:latin typeface="Impact" panose="020B0806030902050204" pitchFamily="34" charset="0"/>
                  </a:rPr>
                  <a:t>    3</a:t>
                </a:r>
                <a:endParaRPr lang="en-US" altLang="zh-CN" sz="1800" dirty="0">
                  <a:solidFill>
                    <a:srgbClr val="FFFFFF"/>
                  </a:solidFill>
                  <a:latin typeface="Impact" panose="020B0806030902050204" pitchFamily="34" charset="0"/>
                </a:endParaRPr>
              </a:p>
            </p:txBody>
          </p:sp>
        </p:grpSp>
        <p:grpSp>
          <p:nvGrpSpPr>
            <p:cNvPr id="28689" name="组合 85"/>
            <p:cNvGrpSpPr/>
            <p:nvPr/>
          </p:nvGrpSpPr>
          <p:grpSpPr>
            <a:xfrm>
              <a:off x="11007" y="4375"/>
              <a:ext cx="1522" cy="580"/>
              <a:chOff x="1656597" y="1941644"/>
              <a:chExt cx="966564" cy="368300"/>
            </a:xfrm>
          </p:grpSpPr>
          <p:grpSp>
            <p:nvGrpSpPr>
              <p:cNvPr id="28702" name="组合 86"/>
              <p:cNvGrpSpPr/>
              <p:nvPr/>
            </p:nvGrpSpPr>
            <p:grpSpPr>
              <a:xfrm>
                <a:off x="1656597" y="1995686"/>
                <a:ext cx="966564" cy="261249"/>
                <a:chOff x="969377" y="2505729"/>
                <a:chExt cx="1021353" cy="276058"/>
              </a:xfrm>
            </p:grpSpPr>
            <p:sp>
              <p:nvSpPr>
                <p:cNvPr id="89" name="矩形 88"/>
                <p:cNvSpPr/>
                <p:nvPr/>
              </p:nvSpPr>
              <p:spPr>
                <a:xfrm>
                  <a:off x="1161501" y="2506311"/>
                  <a:ext cx="635736" cy="28676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0" name="等腰三角形 89"/>
                <p:cNvSpPr/>
                <p:nvPr/>
              </p:nvSpPr>
              <p:spPr>
                <a:xfrm rot="16200000">
                  <a:off x="949339"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1" name="等腰三角形 90"/>
                <p:cNvSpPr/>
                <p:nvPr/>
              </p:nvSpPr>
              <p:spPr>
                <a:xfrm rot="5400000" flipH="1">
                  <a:off x="1793072" y="2560790"/>
                  <a:ext cx="216328" cy="17780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28703" name="TextBox 87"/>
              <p:cNvSpPr txBox="1"/>
              <p:nvPr/>
            </p:nvSpPr>
            <p:spPr>
              <a:xfrm>
                <a:off x="1813508" y="1941644"/>
                <a:ext cx="457200" cy="368300"/>
              </a:xfrm>
              <a:prstGeom prst="rect">
                <a:avLst/>
              </a:prstGeom>
              <a:noFill/>
              <a:ln w="9525">
                <a:noFill/>
              </a:ln>
            </p:spPr>
            <p:txBody>
              <a:bodyPr wrap="none">
                <a:spAutoFit/>
              </a:bodyPr>
              <a:p>
                <a:r>
                  <a:rPr lang="en-US" altLang="zh-CN" sz="1800" dirty="0">
                    <a:solidFill>
                      <a:srgbClr val="FFFFFF"/>
                    </a:solidFill>
                    <a:latin typeface="Impact" panose="020B0806030902050204" pitchFamily="34" charset="0"/>
                  </a:rPr>
                  <a:t>    4</a:t>
                </a:r>
                <a:endParaRPr lang="en-US" altLang="zh-CN" sz="1800" dirty="0">
                  <a:solidFill>
                    <a:srgbClr val="FFFFFF"/>
                  </a:solidFill>
                  <a:latin typeface="Impact" panose="020B0806030902050204" pitchFamily="34" charset="0"/>
                </a:endParaRPr>
              </a:p>
            </p:txBody>
          </p:sp>
        </p:grpSp>
        <p:grpSp>
          <p:nvGrpSpPr>
            <p:cNvPr id="28690" name="组合 100"/>
            <p:cNvGrpSpPr/>
            <p:nvPr/>
          </p:nvGrpSpPr>
          <p:grpSpPr>
            <a:xfrm>
              <a:off x="3533" y="5410"/>
              <a:ext cx="2020" cy="2154"/>
              <a:chOff x="786808" y="3219822"/>
              <a:chExt cx="1283249" cy="1368152"/>
            </a:xfrm>
          </p:grpSpPr>
          <p:sp>
            <p:nvSpPr>
              <p:cNvPr id="102" name="矩形 101"/>
              <p:cNvSpPr/>
              <p:nvPr/>
            </p:nvSpPr>
            <p:spPr>
              <a:xfrm>
                <a:off x="786137" y="3220251"/>
                <a:ext cx="1284647" cy="1368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8701" name="矩形 1"/>
              <p:cNvSpPr/>
              <p:nvPr/>
            </p:nvSpPr>
            <p:spPr>
              <a:xfrm>
                <a:off x="881649" y="3319122"/>
                <a:ext cx="1085168" cy="583565"/>
              </a:xfrm>
              <a:prstGeom prst="rect">
                <a:avLst/>
              </a:prstGeom>
              <a:noFill/>
              <a:ln w="9525">
                <a:noFill/>
              </a:ln>
            </p:spPr>
            <p:txBody>
              <a:bodyPr>
                <a:spAutoFit/>
              </a:bodyPr>
              <a:p>
                <a:pPr algn="just"/>
                <a:r>
                  <a:rPr lang="zh-CN" altLang="zh-CN" sz="3200" dirty="0">
                    <a:latin typeface="微软雅黑" panose="020B0503020204020204" pitchFamily="34" charset="-122"/>
                    <a:ea typeface="微软雅黑" panose="020B0503020204020204" pitchFamily="34" charset="-122"/>
                  </a:rPr>
                  <a:t>依赖</a:t>
                </a:r>
                <a:endParaRPr lang="zh-CN" altLang="zh-CN" sz="3200" dirty="0">
                  <a:latin typeface="微软雅黑" panose="020B0503020204020204" pitchFamily="34" charset="-122"/>
                  <a:ea typeface="微软雅黑" panose="020B0503020204020204" pitchFamily="34" charset="-122"/>
                </a:endParaRPr>
              </a:p>
            </p:txBody>
          </p:sp>
        </p:grpSp>
        <p:grpSp>
          <p:nvGrpSpPr>
            <p:cNvPr id="28691" name="组合 106"/>
            <p:cNvGrpSpPr/>
            <p:nvPr/>
          </p:nvGrpSpPr>
          <p:grpSpPr>
            <a:xfrm>
              <a:off x="5952" y="5410"/>
              <a:ext cx="2020" cy="2154"/>
              <a:chOff x="786808" y="3219822"/>
              <a:chExt cx="1283249" cy="1368152"/>
            </a:xfrm>
          </p:grpSpPr>
          <p:sp>
            <p:nvSpPr>
              <p:cNvPr id="108" name="矩形 107"/>
              <p:cNvSpPr/>
              <p:nvPr/>
            </p:nvSpPr>
            <p:spPr>
              <a:xfrm>
                <a:off x="786546" y="3220251"/>
                <a:ext cx="1283060" cy="1368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8699" name="矩形 1"/>
              <p:cNvSpPr/>
              <p:nvPr/>
            </p:nvSpPr>
            <p:spPr>
              <a:xfrm>
                <a:off x="881649" y="3319122"/>
                <a:ext cx="1085168" cy="583565"/>
              </a:xfrm>
              <a:prstGeom prst="rect">
                <a:avLst/>
              </a:prstGeom>
              <a:noFill/>
              <a:ln w="9525">
                <a:noFill/>
              </a:ln>
            </p:spPr>
            <p:txBody>
              <a:bodyPr>
                <a:spAutoFit/>
              </a:bodyPr>
              <a:p>
                <a:pPr algn="just"/>
                <a:r>
                  <a:rPr lang="zh-CN" altLang="en-US" sz="3200" dirty="0">
                    <a:latin typeface="微软雅黑" panose="020B0503020204020204" pitchFamily="34" charset="-122"/>
                    <a:ea typeface="微软雅黑" panose="020B0503020204020204" pitchFamily="34" charset="-122"/>
                  </a:rPr>
                  <a:t>关联</a:t>
                </a:r>
                <a:endParaRPr lang="zh-CN" altLang="en-US" sz="3200" dirty="0">
                  <a:latin typeface="微软雅黑" panose="020B0503020204020204" pitchFamily="34" charset="-122"/>
                  <a:ea typeface="微软雅黑" panose="020B0503020204020204" pitchFamily="34" charset="-122"/>
                </a:endParaRPr>
              </a:p>
            </p:txBody>
          </p:sp>
        </p:grpSp>
        <p:grpSp>
          <p:nvGrpSpPr>
            <p:cNvPr id="28692" name="组合 112"/>
            <p:cNvGrpSpPr/>
            <p:nvPr/>
          </p:nvGrpSpPr>
          <p:grpSpPr>
            <a:xfrm>
              <a:off x="8368" y="5410"/>
              <a:ext cx="2020" cy="2154"/>
              <a:chOff x="786808" y="3219822"/>
              <a:chExt cx="1283249" cy="1368152"/>
            </a:xfrm>
          </p:grpSpPr>
          <p:sp>
            <p:nvSpPr>
              <p:cNvPr id="114" name="矩形 113"/>
              <p:cNvSpPr/>
              <p:nvPr/>
            </p:nvSpPr>
            <p:spPr>
              <a:xfrm>
                <a:off x="787272" y="3220251"/>
                <a:ext cx="1283060" cy="1368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8697" name="矩形 1"/>
              <p:cNvSpPr/>
              <p:nvPr/>
            </p:nvSpPr>
            <p:spPr>
              <a:xfrm>
                <a:off x="881649" y="3319122"/>
                <a:ext cx="1085168" cy="583565"/>
              </a:xfrm>
              <a:prstGeom prst="rect">
                <a:avLst/>
              </a:prstGeom>
              <a:noFill/>
              <a:ln w="9525">
                <a:noFill/>
              </a:ln>
            </p:spPr>
            <p:txBody>
              <a:bodyPr>
                <a:spAutoFit/>
              </a:bodyPr>
              <a:p>
                <a:pPr algn="just"/>
                <a:r>
                  <a:rPr lang="zh-CN" altLang="en-US" sz="3200" dirty="0">
                    <a:latin typeface="微软雅黑" panose="020B0503020204020204" pitchFamily="34" charset="-122"/>
                    <a:ea typeface="微软雅黑" panose="020B0503020204020204" pitchFamily="34" charset="-122"/>
                  </a:rPr>
                  <a:t>泛化</a:t>
                </a:r>
                <a:endParaRPr lang="zh-CN" altLang="en-US" sz="3200" dirty="0">
                  <a:latin typeface="微软雅黑" panose="020B0503020204020204" pitchFamily="34" charset="-122"/>
                  <a:ea typeface="微软雅黑" panose="020B0503020204020204" pitchFamily="34" charset="-122"/>
                </a:endParaRPr>
              </a:p>
            </p:txBody>
          </p:sp>
        </p:grpSp>
        <p:grpSp>
          <p:nvGrpSpPr>
            <p:cNvPr id="28693" name="组合 118"/>
            <p:cNvGrpSpPr/>
            <p:nvPr/>
          </p:nvGrpSpPr>
          <p:grpSpPr>
            <a:xfrm>
              <a:off x="10686" y="5410"/>
              <a:ext cx="2020" cy="2154"/>
              <a:chOff x="786808" y="3219822"/>
              <a:chExt cx="1283249" cy="1368152"/>
            </a:xfrm>
          </p:grpSpPr>
          <p:sp>
            <p:nvSpPr>
              <p:cNvPr id="120" name="矩形 119"/>
              <p:cNvSpPr/>
              <p:nvPr/>
            </p:nvSpPr>
            <p:spPr>
              <a:xfrm>
                <a:off x="786738" y="3220251"/>
                <a:ext cx="1283060" cy="13683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28695" name="矩形 1"/>
              <p:cNvSpPr/>
              <p:nvPr/>
            </p:nvSpPr>
            <p:spPr>
              <a:xfrm>
                <a:off x="881649" y="3319122"/>
                <a:ext cx="1085168" cy="583565"/>
              </a:xfrm>
              <a:prstGeom prst="rect">
                <a:avLst/>
              </a:prstGeom>
              <a:noFill/>
              <a:ln w="9525">
                <a:noFill/>
              </a:ln>
            </p:spPr>
            <p:txBody>
              <a:bodyPr>
                <a:spAutoFit/>
              </a:bodyPr>
              <a:p>
                <a:pPr algn="just"/>
                <a:r>
                  <a:rPr lang="zh-CN" altLang="en-US" sz="3200" dirty="0">
                    <a:latin typeface="微软雅黑" panose="020B0503020204020204" pitchFamily="34" charset="-122"/>
                    <a:ea typeface="微软雅黑" panose="020B0503020204020204" pitchFamily="34" charset="-122"/>
                  </a:rPr>
                  <a:t>实现</a:t>
                </a:r>
                <a:endParaRPr lang="zh-CN" altLang="en-US" sz="3200" dirty="0">
                  <a:latin typeface="微软雅黑" panose="020B0503020204020204" pitchFamily="34" charset="-122"/>
                  <a:ea typeface="微软雅黑" panose="020B0503020204020204" pitchFamily="34" charset="-122"/>
                </a:endParaRPr>
              </a:p>
            </p:txBody>
          </p:sp>
        </p:grpSp>
      </p:grpSp>
      <p:sp>
        <p:nvSpPr>
          <p:cNvPr id="2" name="文本框 1"/>
          <p:cNvSpPr txBox="1"/>
          <p:nvPr/>
        </p:nvSpPr>
        <p:spPr>
          <a:xfrm>
            <a:off x="1071563" y="965200"/>
            <a:ext cx="2290762" cy="460375"/>
          </a:xfrm>
          <a:prstGeom prst="rect">
            <a:avLst/>
          </a:prstGeom>
          <a:noFill/>
          <a:ln w="9525">
            <a:noFill/>
          </a:ln>
        </p:spPr>
        <p:txBody>
          <a:bodyPr wrap="none">
            <a:spAutoFit/>
          </a:bodyPr>
          <a:p>
            <a:r>
              <a:rPr lang="zh-CN" altLang="en-US" sz="2400" dirty="0">
                <a:latin typeface="Calibri" panose="020F0502020204030204" pitchFamily="34" charset="0"/>
              </a:rPr>
              <a:t>UML有四种关系</a:t>
            </a:r>
            <a:endParaRPr lang="zh-CN" altLang="en-US" sz="2400" dirty="0">
              <a:latin typeface="Calibri" panose="020F0502020204030204" pitchFamily="34" charset="0"/>
            </a:endParaRPr>
          </a:p>
        </p:txBody>
      </p:sp>
      <p:pic>
        <p:nvPicPr>
          <p:cNvPr id="28684" name="图片 56"/>
          <p:cNvPicPr>
            <a:picLocks noChangeAspect="1"/>
          </p:cNvPicPr>
          <p:nvPr/>
        </p:nvPicPr>
        <p:blipFill>
          <a:blip r:embed="rId5"/>
          <a:stretch>
            <a:fillRect/>
          </a:stretch>
        </p:blipFill>
        <p:spPr>
          <a:xfrm>
            <a:off x="8034338" y="0"/>
            <a:ext cx="1109662" cy="773113"/>
          </a:xfrm>
          <a:prstGeom prst="rect">
            <a:avLst/>
          </a:prstGeom>
          <a:noFill/>
          <a:ln w="9525">
            <a:noFill/>
          </a:ln>
        </p:spPr>
      </p:pic>
    </p:spTree>
    <p:custDataLst>
      <p:tags r:id="rId6"/>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blinds(horizontal)">
                                      <p:cBhvr>
                                        <p:cTn id="26" dur="500"/>
                                        <p:tgtEl>
                                          <p:spTgt spid="98"/>
                                        </p:tgtEl>
                                      </p:cBhvr>
                                    </p:animEffect>
                                  </p:childTnLst>
                                </p:cTn>
                              </p:par>
                              <p:par>
                                <p:cTn id="27" presetID="3" presetClass="entr" presetSubtype="10" fill="hold" nodeType="with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blinds(horizontal)">
                                      <p:cBhvr>
                                        <p:cTn id="29" dur="500"/>
                                        <p:tgtEl>
                                          <p:spTgt spid="104"/>
                                        </p:tgtEl>
                                      </p:cBhvr>
                                    </p:animEffect>
                                  </p:childTnLst>
                                </p:cTn>
                              </p:par>
                              <p:par>
                                <p:cTn id="30" presetID="3" presetClass="entr" presetSubtype="10" fill="hold" nodeType="with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blinds(horizontal)">
                                      <p:cBhvr>
                                        <p:cTn id="32" dur="500"/>
                                        <p:tgtEl>
                                          <p:spTgt spid="110"/>
                                        </p:tgtEl>
                                      </p:cBhvr>
                                    </p:animEffect>
                                  </p:childTnLst>
                                </p:cTn>
                              </p:par>
                              <p:par>
                                <p:cTn id="33" presetID="3" presetClass="entr" presetSubtype="10"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blinds(horizontal)">
                                      <p:cBhvr>
                                        <p:cTn id="35" dur="500"/>
                                        <p:tgtEl>
                                          <p:spTgt spid="116"/>
                                        </p:tgtEl>
                                      </p:cBhvr>
                                    </p:animEffect>
                                  </p:childTnLst>
                                </p:cTn>
                              </p:par>
                              <p:par>
                                <p:cTn id="36" presetID="3" presetClass="entr" presetSubtype="1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linds(horizontal)">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43" name="矩形 42"/>
          <p:cNvSpPr/>
          <p:nvPr/>
        </p:nvSpPr>
        <p:spPr>
          <a:xfrm>
            <a:off x="-158750" y="1035050"/>
            <a:ext cx="9144000" cy="1411288"/>
          </a:xfrm>
          <a:prstGeom prst="rect">
            <a:avLst/>
          </a:pr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1" name="Freeform 6"/>
          <p:cNvSpPr>
            <a:spLocks noEditPoints="1"/>
          </p:cNvSpPr>
          <p:nvPr/>
        </p:nvSpPr>
        <p:spPr>
          <a:xfrm>
            <a:off x="5435600" y="1192213"/>
            <a:ext cx="4594225" cy="4565650"/>
          </a:xfrm>
          <a:custGeom>
            <a:avLst/>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09" h="804">
                <a:moveTo>
                  <a:pt x="745" y="402"/>
                </a:moveTo>
                <a:cubicBezTo>
                  <a:pt x="745" y="398"/>
                  <a:pt x="745" y="395"/>
                  <a:pt x="744" y="392"/>
                </a:cubicBezTo>
                <a:cubicBezTo>
                  <a:pt x="809" y="380"/>
                  <a:pt x="809" y="380"/>
                  <a:pt x="809" y="380"/>
                </a:cubicBezTo>
                <a:cubicBezTo>
                  <a:pt x="791" y="284"/>
                  <a:pt x="791" y="284"/>
                  <a:pt x="791" y="284"/>
                </a:cubicBezTo>
                <a:cubicBezTo>
                  <a:pt x="728" y="295"/>
                  <a:pt x="728" y="295"/>
                  <a:pt x="728" y="295"/>
                </a:cubicBezTo>
                <a:cubicBezTo>
                  <a:pt x="725" y="288"/>
                  <a:pt x="723" y="282"/>
                  <a:pt x="721" y="276"/>
                </a:cubicBezTo>
                <a:cubicBezTo>
                  <a:pt x="777" y="243"/>
                  <a:pt x="777" y="243"/>
                  <a:pt x="777" y="243"/>
                </a:cubicBezTo>
                <a:cubicBezTo>
                  <a:pt x="728" y="158"/>
                  <a:pt x="728" y="158"/>
                  <a:pt x="728" y="158"/>
                </a:cubicBezTo>
                <a:cubicBezTo>
                  <a:pt x="671" y="191"/>
                  <a:pt x="671" y="191"/>
                  <a:pt x="671" y="191"/>
                </a:cubicBezTo>
                <a:cubicBezTo>
                  <a:pt x="667" y="185"/>
                  <a:pt x="663" y="180"/>
                  <a:pt x="658" y="175"/>
                </a:cubicBezTo>
                <a:cubicBezTo>
                  <a:pt x="700" y="125"/>
                  <a:pt x="700" y="125"/>
                  <a:pt x="700" y="125"/>
                </a:cubicBezTo>
                <a:cubicBezTo>
                  <a:pt x="625" y="62"/>
                  <a:pt x="625" y="62"/>
                  <a:pt x="625" y="62"/>
                </a:cubicBezTo>
                <a:cubicBezTo>
                  <a:pt x="583" y="112"/>
                  <a:pt x="583" y="112"/>
                  <a:pt x="583" y="112"/>
                </a:cubicBezTo>
                <a:cubicBezTo>
                  <a:pt x="577" y="109"/>
                  <a:pt x="572" y="105"/>
                  <a:pt x="566" y="102"/>
                </a:cubicBezTo>
                <a:cubicBezTo>
                  <a:pt x="588" y="41"/>
                  <a:pt x="588" y="41"/>
                  <a:pt x="588" y="41"/>
                </a:cubicBezTo>
                <a:cubicBezTo>
                  <a:pt x="496" y="7"/>
                  <a:pt x="496" y="7"/>
                  <a:pt x="496" y="7"/>
                </a:cubicBezTo>
                <a:cubicBezTo>
                  <a:pt x="473" y="68"/>
                  <a:pt x="473" y="68"/>
                  <a:pt x="473" y="68"/>
                </a:cubicBezTo>
                <a:cubicBezTo>
                  <a:pt x="467" y="67"/>
                  <a:pt x="460" y="66"/>
                  <a:pt x="453" y="65"/>
                </a:cubicBezTo>
                <a:cubicBezTo>
                  <a:pt x="453" y="0"/>
                  <a:pt x="453" y="0"/>
                  <a:pt x="453" y="0"/>
                </a:cubicBezTo>
                <a:cubicBezTo>
                  <a:pt x="355" y="0"/>
                  <a:pt x="355" y="0"/>
                  <a:pt x="355" y="0"/>
                </a:cubicBezTo>
                <a:cubicBezTo>
                  <a:pt x="355" y="65"/>
                  <a:pt x="355" y="65"/>
                  <a:pt x="355" y="65"/>
                </a:cubicBezTo>
                <a:cubicBezTo>
                  <a:pt x="348" y="66"/>
                  <a:pt x="342" y="67"/>
                  <a:pt x="335" y="68"/>
                </a:cubicBezTo>
                <a:cubicBezTo>
                  <a:pt x="313" y="7"/>
                  <a:pt x="313" y="7"/>
                  <a:pt x="313" y="7"/>
                </a:cubicBezTo>
                <a:cubicBezTo>
                  <a:pt x="221" y="41"/>
                  <a:pt x="221" y="41"/>
                  <a:pt x="221" y="41"/>
                </a:cubicBezTo>
                <a:cubicBezTo>
                  <a:pt x="243" y="102"/>
                  <a:pt x="243" y="102"/>
                  <a:pt x="243" y="102"/>
                </a:cubicBezTo>
                <a:cubicBezTo>
                  <a:pt x="237" y="105"/>
                  <a:pt x="231" y="109"/>
                  <a:pt x="225" y="112"/>
                </a:cubicBezTo>
                <a:cubicBezTo>
                  <a:pt x="184" y="62"/>
                  <a:pt x="184" y="62"/>
                  <a:pt x="184" y="62"/>
                </a:cubicBezTo>
                <a:cubicBezTo>
                  <a:pt x="108" y="125"/>
                  <a:pt x="108" y="125"/>
                  <a:pt x="108" y="125"/>
                </a:cubicBezTo>
                <a:cubicBezTo>
                  <a:pt x="150" y="175"/>
                  <a:pt x="150" y="175"/>
                  <a:pt x="150" y="175"/>
                </a:cubicBezTo>
                <a:cubicBezTo>
                  <a:pt x="146" y="180"/>
                  <a:pt x="141" y="185"/>
                  <a:pt x="137" y="191"/>
                </a:cubicBezTo>
                <a:cubicBezTo>
                  <a:pt x="81" y="158"/>
                  <a:pt x="81" y="158"/>
                  <a:pt x="81" y="158"/>
                </a:cubicBezTo>
                <a:cubicBezTo>
                  <a:pt x="32" y="243"/>
                  <a:pt x="32" y="243"/>
                  <a:pt x="32" y="243"/>
                </a:cubicBezTo>
                <a:cubicBezTo>
                  <a:pt x="88" y="276"/>
                  <a:pt x="88" y="276"/>
                  <a:pt x="88" y="276"/>
                </a:cubicBezTo>
                <a:cubicBezTo>
                  <a:pt x="85" y="282"/>
                  <a:pt x="83" y="288"/>
                  <a:pt x="81" y="295"/>
                </a:cubicBezTo>
                <a:cubicBezTo>
                  <a:pt x="17" y="284"/>
                  <a:pt x="17" y="284"/>
                  <a:pt x="17" y="284"/>
                </a:cubicBezTo>
                <a:cubicBezTo>
                  <a:pt x="0" y="380"/>
                  <a:pt x="0" y="380"/>
                  <a:pt x="0" y="380"/>
                </a:cubicBezTo>
                <a:cubicBezTo>
                  <a:pt x="64" y="392"/>
                  <a:pt x="64" y="392"/>
                  <a:pt x="64" y="392"/>
                </a:cubicBezTo>
                <a:cubicBezTo>
                  <a:pt x="64" y="395"/>
                  <a:pt x="64" y="398"/>
                  <a:pt x="64" y="402"/>
                </a:cubicBezTo>
                <a:cubicBezTo>
                  <a:pt x="64" y="405"/>
                  <a:pt x="64" y="408"/>
                  <a:pt x="64" y="412"/>
                </a:cubicBezTo>
                <a:cubicBezTo>
                  <a:pt x="0" y="423"/>
                  <a:pt x="0" y="423"/>
                  <a:pt x="0" y="423"/>
                </a:cubicBezTo>
                <a:cubicBezTo>
                  <a:pt x="17" y="520"/>
                  <a:pt x="17" y="520"/>
                  <a:pt x="17" y="520"/>
                </a:cubicBezTo>
                <a:cubicBezTo>
                  <a:pt x="81" y="509"/>
                  <a:pt x="81" y="509"/>
                  <a:pt x="81" y="509"/>
                </a:cubicBezTo>
                <a:cubicBezTo>
                  <a:pt x="83" y="515"/>
                  <a:pt x="85" y="521"/>
                  <a:pt x="88" y="528"/>
                </a:cubicBezTo>
                <a:cubicBezTo>
                  <a:pt x="32" y="560"/>
                  <a:pt x="32" y="560"/>
                  <a:pt x="32" y="560"/>
                </a:cubicBezTo>
                <a:cubicBezTo>
                  <a:pt x="81" y="645"/>
                  <a:pt x="81" y="645"/>
                  <a:pt x="81" y="645"/>
                </a:cubicBezTo>
                <a:cubicBezTo>
                  <a:pt x="137" y="613"/>
                  <a:pt x="137" y="613"/>
                  <a:pt x="137" y="613"/>
                </a:cubicBezTo>
                <a:cubicBezTo>
                  <a:pt x="141" y="618"/>
                  <a:pt x="146" y="623"/>
                  <a:pt x="150" y="628"/>
                </a:cubicBezTo>
                <a:cubicBezTo>
                  <a:pt x="108" y="678"/>
                  <a:pt x="108" y="678"/>
                  <a:pt x="108" y="678"/>
                </a:cubicBezTo>
                <a:cubicBezTo>
                  <a:pt x="184" y="741"/>
                  <a:pt x="184" y="741"/>
                  <a:pt x="184" y="741"/>
                </a:cubicBezTo>
                <a:cubicBezTo>
                  <a:pt x="225" y="691"/>
                  <a:pt x="225" y="691"/>
                  <a:pt x="225" y="691"/>
                </a:cubicBezTo>
                <a:cubicBezTo>
                  <a:pt x="231" y="695"/>
                  <a:pt x="237" y="698"/>
                  <a:pt x="243" y="702"/>
                </a:cubicBezTo>
                <a:cubicBezTo>
                  <a:pt x="221" y="763"/>
                  <a:pt x="221" y="763"/>
                  <a:pt x="221" y="763"/>
                </a:cubicBezTo>
                <a:cubicBezTo>
                  <a:pt x="313" y="796"/>
                  <a:pt x="313" y="796"/>
                  <a:pt x="313" y="796"/>
                </a:cubicBezTo>
                <a:cubicBezTo>
                  <a:pt x="335" y="735"/>
                  <a:pt x="335" y="735"/>
                  <a:pt x="335" y="735"/>
                </a:cubicBezTo>
                <a:cubicBezTo>
                  <a:pt x="342" y="737"/>
                  <a:pt x="348" y="738"/>
                  <a:pt x="355" y="739"/>
                </a:cubicBezTo>
                <a:cubicBezTo>
                  <a:pt x="355" y="804"/>
                  <a:pt x="355" y="804"/>
                  <a:pt x="355" y="804"/>
                </a:cubicBezTo>
                <a:cubicBezTo>
                  <a:pt x="453" y="804"/>
                  <a:pt x="453" y="804"/>
                  <a:pt x="453" y="804"/>
                </a:cubicBezTo>
                <a:cubicBezTo>
                  <a:pt x="453" y="739"/>
                  <a:pt x="453" y="739"/>
                  <a:pt x="453" y="739"/>
                </a:cubicBezTo>
                <a:cubicBezTo>
                  <a:pt x="460" y="738"/>
                  <a:pt x="467" y="737"/>
                  <a:pt x="473" y="735"/>
                </a:cubicBezTo>
                <a:cubicBezTo>
                  <a:pt x="496" y="796"/>
                  <a:pt x="496" y="796"/>
                  <a:pt x="496" y="796"/>
                </a:cubicBezTo>
                <a:cubicBezTo>
                  <a:pt x="588" y="763"/>
                  <a:pt x="588" y="763"/>
                  <a:pt x="588" y="763"/>
                </a:cubicBezTo>
                <a:cubicBezTo>
                  <a:pt x="566" y="702"/>
                  <a:pt x="566" y="702"/>
                  <a:pt x="566" y="702"/>
                </a:cubicBezTo>
                <a:cubicBezTo>
                  <a:pt x="572" y="698"/>
                  <a:pt x="577" y="695"/>
                  <a:pt x="583" y="691"/>
                </a:cubicBezTo>
                <a:cubicBezTo>
                  <a:pt x="625" y="741"/>
                  <a:pt x="625" y="741"/>
                  <a:pt x="625" y="741"/>
                </a:cubicBezTo>
                <a:cubicBezTo>
                  <a:pt x="700" y="678"/>
                  <a:pt x="700" y="678"/>
                  <a:pt x="700" y="678"/>
                </a:cubicBezTo>
                <a:cubicBezTo>
                  <a:pt x="658" y="628"/>
                  <a:pt x="658" y="628"/>
                  <a:pt x="658" y="628"/>
                </a:cubicBezTo>
                <a:cubicBezTo>
                  <a:pt x="663" y="623"/>
                  <a:pt x="667" y="618"/>
                  <a:pt x="671" y="613"/>
                </a:cubicBezTo>
                <a:cubicBezTo>
                  <a:pt x="728" y="645"/>
                  <a:pt x="728" y="645"/>
                  <a:pt x="728" y="645"/>
                </a:cubicBezTo>
                <a:cubicBezTo>
                  <a:pt x="777" y="560"/>
                  <a:pt x="777" y="560"/>
                  <a:pt x="777" y="560"/>
                </a:cubicBezTo>
                <a:cubicBezTo>
                  <a:pt x="721" y="528"/>
                  <a:pt x="721" y="528"/>
                  <a:pt x="721" y="528"/>
                </a:cubicBezTo>
                <a:cubicBezTo>
                  <a:pt x="723" y="521"/>
                  <a:pt x="725" y="515"/>
                  <a:pt x="728" y="509"/>
                </a:cubicBezTo>
                <a:cubicBezTo>
                  <a:pt x="791" y="520"/>
                  <a:pt x="791" y="520"/>
                  <a:pt x="791" y="520"/>
                </a:cubicBezTo>
                <a:cubicBezTo>
                  <a:pt x="808" y="423"/>
                  <a:pt x="808" y="423"/>
                  <a:pt x="808" y="423"/>
                </a:cubicBezTo>
                <a:cubicBezTo>
                  <a:pt x="744" y="412"/>
                  <a:pt x="744" y="412"/>
                  <a:pt x="744" y="412"/>
                </a:cubicBezTo>
                <a:cubicBezTo>
                  <a:pt x="745" y="408"/>
                  <a:pt x="745" y="405"/>
                  <a:pt x="745" y="402"/>
                </a:cubicBezTo>
                <a:close/>
                <a:moveTo>
                  <a:pt x="665" y="229"/>
                </a:moveTo>
                <a:cubicBezTo>
                  <a:pt x="671" y="226"/>
                  <a:pt x="679" y="228"/>
                  <a:pt x="683" y="234"/>
                </a:cubicBezTo>
                <a:cubicBezTo>
                  <a:pt x="687" y="241"/>
                  <a:pt x="684" y="248"/>
                  <a:pt x="678" y="252"/>
                </a:cubicBezTo>
                <a:cubicBezTo>
                  <a:pt x="672" y="256"/>
                  <a:pt x="664" y="254"/>
                  <a:pt x="660" y="247"/>
                </a:cubicBezTo>
                <a:cubicBezTo>
                  <a:pt x="657" y="241"/>
                  <a:pt x="659" y="233"/>
                  <a:pt x="665" y="229"/>
                </a:cubicBezTo>
                <a:close/>
                <a:moveTo>
                  <a:pt x="591" y="151"/>
                </a:moveTo>
                <a:cubicBezTo>
                  <a:pt x="595" y="145"/>
                  <a:pt x="603" y="144"/>
                  <a:pt x="609" y="149"/>
                </a:cubicBezTo>
                <a:cubicBezTo>
                  <a:pt x="614" y="154"/>
                  <a:pt x="615" y="162"/>
                  <a:pt x="611" y="167"/>
                </a:cubicBezTo>
                <a:cubicBezTo>
                  <a:pt x="606" y="173"/>
                  <a:pt x="598" y="174"/>
                  <a:pt x="592" y="169"/>
                </a:cubicBezTo>
                <a:cubicBezTo>
                  <a:pt x="587" y="164"/>
                  <a:pt x="586" y="156"/>
                  <a:pt x="591" y="151"/>
                </a:cubicBezTo>
                <a:close/>
                <a:moveTo>
                  <a:pt x="493" y="102"/>
                </a:moveTo>
                <a:cubicBezTo>
                  <a:pt x="496" y="95"/>
                  <a:pt x="503" y="92"/>
                  <a:pt x="510" y="94"/>
                </a:cubicBezTo>
                <a:cubicBezTo>
                  <a:pt x="517" y="97"/>
                  <a:pt x="520" y="104"/>
                  <a:pt x="518" y="111"/>
                </a:cubicBezTo>
                <a:cubicBezTo>
                  <a:pt x="515" y="118"/>
                  <a:pt x="508" y="121"/>
                  <a:pt x="501" y="119"/>
                </a:cubicBezTo>
                <a:cubicBezTo>
                  <a:pt x="494" y="116"/>
                  <a:pt x="491" y="109"/>
                  <a:pt x="493" y="102"/>
                </a:cubicBezTo>
                <a:close/>
                <a:moveTo>
                  <a:pt x="399" y="77"/>
                </a:moveTo>
                <a:cubicBezTo>
                  <a:pt x="406" y="77"/>
                  <a:pt x="412" y="82"/>
                  <a:pt x="412" y="90"/>
                </a:cubicBezTo>
                <a:cubicBezTo>
                  <a:pt x="412" y="97"/>
                  <a:pt x="406" y="103"/>
                  <a:pt x="399" y="103"/>
                </a:cubicBezTo>
                <a:cubicBezTo>
                  <a:pt x="391" y="103"/>
                  <a:pt x="386" y="97"/>
                  <a:pt x="386" y="90"/>
                </a:cubicBezTo>
                <a:cubicBezTo>
                  <a:pt x="386" y="82"/>
                  <a:pt x="391" y="77"/>
                  <a:pt x="399" y="77"/>
                </a:cubicBezTo>
                <a:close/>
                <a:moveTo>
                  <a:pt x="288" y="98"/>
                </a:moveTo>
                <a:cubicBezTo>
                  <a:pt x="295" y="96"/>
                  <a:pt x="302" y="99"/>
                  <a:pt x="304" y="106"/>
                </a:cubicBezTo>
                <a:cubicBezTo>
                  <a:pt x="307" y="113"/>
                  <a:pt x="303" y="120"/>
                  <a:pt x="297" y="123"/>
                </a:cubicBezTo>
                <a:cubicBezTo>
                  <a:pt x="290" y="125"/>
                  <a:pt x="282" y="122"/>
                  <a:pt x="280" y="115"/>
                </a:cubicBezTo>
                <a:cubicBezTo>
                  <a:pt x="277" y="108"/>
                  <a:pt x="281" y="101"/>
                  <a:pt x="288" y="98"/>
                </a:cubicBezTo>
                <a:close/>
                <a:moveTo>
                  <a:pt x="191" y="156"/>
                </a:moveTo>
                <a:cubicBezTo>
                  <a:pt x="196" y="152"/>
                  <a:pt x="205" y="152"/>
                  <a:pt x="209" y="158"/>
                </a:cubicBezTo>
                <a:cubicBezTo>
                  <a:pt x="214" y="163"/>
                  <a:pt x="213" y="172"/>
                  <a:pt x="208" y="176"/>
                </a:cubicBezTo>
                <a:cubicBezTo>
                  <a:pt x="202" y="181"/>
                  <a:pt x="194" y="180"/>
                  <a:pt x="189" y="175"/>
                </a:cubicBezTo>
                <a:cubicBezTo>
                  <a:pt x="185" y="169"/>
                  <a:pt x="185" y="161"/>
                  <a:pt x="191" y="156"/>
                </a:cubicBezTo>
                <a:close/>
                <a:moveTo>
                  <a:pt x="83" y="351"/>
                </a:moveTo>
                <a:cubicBezTo>
                  <a:pt x="84" y="344"/>
                  <a:pt x="91" y="339"/>
                  <a:pt x="98" y="340"/>
                </a:cubicBezTo>
                <a:cubicBezTo>
                  <a:pt x="105" y="341"/>
                  <a:pt x="110" y="348"/>
                  <a:pt x="109" y="355"/>
                </a:cubicBezTo>
                <a:cubicBezTo>
                  <a:pt x="108" y="362"/>
                  <a:pt x="101" y="367"/>
                  <a:pt x="94" y="366"/>
                </a:cubicBezTo>
                <a:cubicBezTo>
                  <a:pt x="87" y="365"/>
                  <a:pt x="82" y="358"/>
                  <a:pt x="83" y="351"/>
                </a:cubicBezTo>
                <a:close/>
                <a:moveTo>
                  <a:pt x="100" y="474"/>
                </a:moveTo>
                <a:cubicBezTo>
                  <a:pt x="93" y="476"/>
                  <a:pt x="86" y="471"/>
                  <a:pt x="85" y="464"/>
                </a:cubicBezTo>
                <a:cubicBezTo>
                  <a:pt x="84" y="457"/>
                  <a:pt x="89" y="450"/>
                  <a:pt x="96" y="449"/>
                </a:cubicBezTo>
                <a:cubicBezTo>
                  <a:pt x="103" y="447"/>
                  <a:pt x="110" y="452"/>
                  <a:pt x="111" y="459"/>
                </a:cubicBezTo>
                <a:cubicBezTo>
                  <a:pt x="112" y="466"/>
                  <a:pt x="107" y="473"/>
                  <a:pt x="100" y="474"/>
                </a:cubicBezTo>
                <a:close/>
                <a:moveTo>
                  <a:pt x="120" y="244"/>
                </a:moveTo>
                <a:cubicBezTo>
                  <a:pt x="124" y="238"/>
                  <a:pt x="131" y="236"/>
                  <a:pt x="138" y="239"/>
                </a:cubicBezTo>
                <a:cubicBezTo>
                  <a:pt x="144" y="243"/>
                  <a:pt x="146" y="251"/>
                  <a:pt x="143" y="257"/>
                </a:cubicBezTo>
                <a:cubicBezTo>
                  <a:pt x="139" y="263"/>
                  <a:pt x="131" y="266"/>
                  <a:pt x="125" y="262"/>
                </a:cubicBezTo>
                <a:cubicBezTo>
                  <a:pt x="118" y="258"/>
                  <a:pt x="116" y="250"/>
                  <a:pt x="120" y="244"/>
                </a:cubicBezTo>
                <a:close/>
                <a:moveTo>
                  <a:pt x="143" y="574"/>
                </a:moveTo>
                <a:cubicBezTo>
                  <a:pt x="137" y="578"/>
                  <a:pt x="129" y="575"/>
                  <a:pt x="126" y="569"/>
                </a:cubicBezTo>
                <a:cubicBezTo>
                  <a:pt x="122" y="563"/>
                  <a:pt x="124" y="555"/>
                  <a:pt x="130" y="551"/>
                </a:cubicBezTo>
                <a:cubicBezTo>
                  <a:pt x="137" y="548"/>
                  <a:pt x="145" y="550"/>
                  <a:pt x="148" y="556"/>
                </a:cubicBezTo>
                <a:cubicBezTo>
                  <a:pt x="152" y="562"/>
                  <a:pt x="150" y="570"/>
                  <a:pt x="143" y="574"/>
                </a:cubicBezTo>
                <a:close/>
                <a:moveTo>
                  <a:pt x="218" y="653"/>
                </a:moveTo>
                <a:cubicBezTo>
                  <a:pt x="213" y="658"/>
                  <a:pt x="205" y="659"/>
                  <a:pt x="200" y="654"/>
                </a:cubicBezTo>
                <a:cubicBezTo>
                  <a:pt x="194" y="650"/>
                  <a:pt x="193" y="642"/>
                  <a:pt x="198" y="636"/>
                </a:cubicBezTo>
                <a:cubicBezTo>
                  <a:pt x="203" y="630"/>
                  <a:pt x="211" y="630"/>
                  <a:pt x="216" y="634"/>
                </a:cubicBezTo>
                <a:cubicBezTo>
                  <a:pt x="222" y="639"/>
                  <a:pt x="223" y="647"/>
                  <a:pt x="218" y="653"/>
                </a:cubicBezTo>
                <a:close/>
                <a:moveTo>
                  <a:pt x="315" y="701"/>
                </a:moveTo>
                <a:cubicBezTo>
                  <a:pt x="313" y="708"/>
                  <a:pt x="305" y="712"/>
                  <a:pt x="298" y="709"/>
                </a:cubicBezTo>
                <a:cubicBezTo>
                  <a:pt x="292" y="707"/>
                  <a:pt x="288" y="699"/>
                  <a:pt x="291" y="692"/>
                </a:cubicBezTo>
                <a:cubicBezTo>
                  <a:pt x="293" y="686"/>
                  <a:pt x="301" y="682"/>
                  <a:pt x="307" y="685"/>
                </a:cubicBezTo>
                <a:cubicBezTo>
                  <a:pt x="314" y="687"/>
                  <a:pt x="318" y="695"/>
                  <a:pt x="315" y="701"/>
                </a:cubicBezTo>
                <a:close/>
                <a:moveTo>
                  <a:pt x="410" y="727"/>
                </a:moveTo>
                <a:cubicBezTo>
                  <a:pt x="403" y="727"/>
                  <a:pt x="397" y="721"/>
                  <a:pt x="397" y="714"/>
                </a:cubicBezTo>
                <a:cubicBezTo>
                  <a:pt x="397" y="707"/>
                  <a:pt x="403" y="701"/>
                  <a:pt x="410" y="701"/>
                </a:cubicBezTo>
                <a:cubicBezTo>
                  <a:pt x="417" y="701"/>
                  <a:pt x="423" y="707"/>
                  <a:pt x="423" y="714"/>
                </a:cubicBezTo>
                <a:cubicBezTo>
                  <a:pt x="423" y="721"/>
                  <a:pt x="417" y="727"/>
                  <a:pt x="410" y="727"/>
                </a:cubicBezTo>
                <a:close/>
                <a:moveTo>
                  <a:pt x="521" y="705"/>
                </a:moveTo>
                <a:cubicBezTo>
                  <a:pt x="514" y="708"/>
                  <a:pt x="506" y="704"/>
                  <a:pt x="504" y="697"/>
                </a:cubicBezTo>
                <a:cubicBezTo>
                  <a:pt x="502" y="691"/>
                  <a:pt x="505" y="683"/>
                  <a:pt x="512" y="681"/>
                </a:cubicBezTo>
                <a:cubicBezTo>
                  <a:pt x="519" y="678"/>
                  <a:pt x="526" y="682"/>
                  <a:pt x="529" y="689"/>
                </a:cubicBezTo>
                <a:cubicBezTo>
                  <a:pt x="531" y="695"/>
                  <a:pt x="528" y="703"/>
                  <a:pt x="521" y="705"/>
                </a:cubicBezTo>
                <a:close/>
                <a:moveTo>
                  <a:pt x="618" y="647"/>
                </a:moveTo>
                <a:cubicBezTo>
                  <a:pt x="612" y="652"/>
                  <a:pt x="604" y="651"/>
                  <a:pt x="599" y="646"/>
                </a:cubicBezTo>
                <a:cubicBezTo>
                  <a:pt x="595" y="640"/>
                  <a:pt x="595" y="632"/>
                  <a:pt x="601" y="627"/>
                </a:cubicBezTo>
                <a:cubicBezTo>
                  <a:pt x="606" y="622"/>
                  <a:pt x="615" y="623"/>
                  <a:pt x="619" y="629"/>
                </a:cubicBezTo>
                <a:cubicBezTo>
                  <a:pt x="624" y="634"/>
                  <a:pt x="623" y="642"/>
                  <a:pt x="618" y="647"/>
                </a:cubicBezTo>
                <a:close/>
                <a:moveTo>
                  <a:pt x="655" y="478"/>
                </a:moveTo>
                <a:cubicBezTo>
                  <a:pt x="614" y="471"/>
                  <a:pt x="614" y="471"/>
                  <a:pt x="614" y="471"/>
                </a:cubicBezTo>
                <a:cubicBezTo>
                  <a:pt x="612" y="475"/>
                  <a:pt x="611" y="479"/>
                  <a:pt x="609" y="483"/>
                </a:cubicBezTo>
                <a:cubicBezTo>
                  <a:pt x="645" y="504"/>
                  <a:pt x="645" y="504"/>
                  <a:pt x="645" y="504"/>
                </a:cubicBezTo>
                <a:cubicBezTo>
                  <a:pt x="614" y="559"/>
                  <a:pt x="614" y="559"/>
                  <a:pt x="614" y="559"/>
                </a:cubicBezTo>
                <a:cubicBezTo>
                  <a:pt x="577" y="538"/>
                  <a:pt x="577" y="538"/>
                  <a:pt x="577" y="538"/>
                </a:cubicBezTo>
                <a:cubicBezTo>
                  <a:pt x="575" y="542"/>
                  <a:pt x="572" y="545"/>
                  <a:pt x="569" y="548"/>
                </a:cubicBezTo>
                <a:cubicBezTo>
                  <a:pt x="596" y="581"/>
                  <a:pt x="596" y="581"/>
                  <a:pt x="596" y="581"/>
                </a:cubicBezTo>
                <a:cubicBezTo>
                  <a:pt x="547" y="621"/>
                  <a:pt x="547" y="621"/>
                  <a:pt x="547" y="621"/>
                </a:cubicBezTo>
                <a:cubicBezTo>
                  <a:pt x="520" y="589"/>
                  <a:pt x="520" y="589"/>
                  <a:pt x="520" y="589"/>
                </a:cubicBezTo>
                <a:cubicBezTo>
                  <a:pt x="516" y="592"/>
                  <a:pt x="513" y="594"/>
                  <a:pt x="509" y="596"/>
                </a:cubicBezTo>
                <a:cubicBezTo>
                  <a:pt x="523" y="635"/>
                  <a:pt x="523" y="635"/>
                  <a:pt x="523" y="635"/>
                </a:cubicBezTo>
                <a:cubicBezTo>
                  <a:pt x="463" y="657"/>
                  <a:pt x="463" y="657"/>
                  <a:pt x="463" y="657"/>
                </a:cubicBezTo>
                <a:cubicBezTo>
                  <a:pt x="449" y="618"/>
                  <a:pt x="449" y="618"/>
                  <a:pt x="449" y="618"/>
                </a:cubicBezTo>
                <a:cubicBezTo>
                  <a:pt x="445" y="618"/>
                  <a:pt x="440" y="619"/>
                  <a:pt x="436" y="620"/>
                </a:cubicBezTo>
                <a:cubicBezTo>
                  <a:pt x="436" y="662"/>
                  <a:pt x="436" y="662"/>
                  <a:pt x="436" y="662"/>
                </a:cubicBezTo>
                <a:cubicBezTo>
                  <a:pt x="372" y="662"/>
                  <a:pt x="372" y="662"/>
                  <a:pt x="372" y="662"/>
                </a:cubicBezTo>
                <a:cubicBezTo>
                  <a:pt x="372" y="620"/>
                  <a:pt x="372" y="620"/>
                  <a:pt x="372" y="620"/>
                </a:cubicBezTo>
                <a:cubicBezTo>
                  <a:pt x="368" y="619"/>
                  <a:pt x="364" y="618"/>
                  <a:pt x="360" y="618"/>
                </a:cubicBezTo>
                <a:cubicBezTo>
                  <a:pt x="345" y="657"/>
                  <a:pt x="345" y="657"/>
                  <a:pt x="345" y="657"/>
                </a:cubicBezTo>
                <a:cubicBezTo>
                  <a:pt x="285" y="635"/>
                  <a:pt x="285" y="635"/>
                  <a:pt x="285" y="635"/>
                </a:cubicBezTo>
                <a:cubicBezTo>
                  <a:pt x="300" y="596"/>
                  <a:pt x="300" y="596"/>
                  <a:pt x="300" y="596"/>
                </a:cubicBezTo>
                <a:cubicBezTo>
                  <a:pt x="296" y="594"/>
                  <a:pt x="292" y="592"/>
                  <a:pt x="288" y="589"/>
                </a:cubicBezTo>
                <a:cubicBezTo>
                  <a:pt x="261" y="621"/>
                  <a:pt x="261" y="621"/>
                  <a:pt x="261" y="621"/>
                </a:cubicBezTo>
                <a:cubicBezTo>
                  <a:pt x="213" y="581"/>
                  <a:pt x="213" y="581"/>
                  <a:pt x="213" y="581"/>
                </a:cubicBezTo>
                <a:cubicBezTo>
                  <a:pt x="240" y="548"/>
                  <a:pt x="240" y="548"/>
                  <a:pt x="240" y="548"/>
                </a:cubicBezTo>
                <a:cubicBezTo>
                  <a:pt x="237" y="545"/>
                  <a:pt x="234" y="542"/>
                  <a:pt x="231" y="538"/>
                </a:cubicBezTo>
                <a:cubicBezTo>
                  <a:pt x="195" y="559"/>
                  <a:pt x="195" y="559"/>
                  <a:pt x="195" y="559"/>
                </a:cubicBezTo>
                <a:cubicBezTo>
                  <a:pt x="163" y="504"/>
                  <a:pt x="163" y="504"/>
                  <a:pt x="163" y="504"/>
                </a:cubicBezTo>
                <a:cubicBezTo>
                  <a:pt x="199" y="483"/>
                  <a:pt x="199" y="483"/>
                  <a:pt x="199" y="483"/>
                </a:cubicBezTo>
                <a:cubicBezTo>
                  <a:pt x="198" y="479"/>
                  <a:pt x="196" y="475"/>
                  <a:pt x="195" y="471"/>
                </a:cubicBezTo>
                <a:cubicBezTo>
                  <a:pt x="154" y="478"/>
                  <a:pt x="154" y="478"/>
                  <a:pt x="154" y="478"/>
                </a:cubicBezTo>
                <a:cubicBezTo>
                  <a:pt x="143" y="416"/>
                  <a:pt x="143" y="416"/>
                  <a:pt x="143" y="416"/>
                </a:cubicBezTo>
                <a:cubicBezTo>
                  <a:pt x="184" y="408"/>
                  <a:pt x="184" y="408"/>
                  <a:pt x="184" y="408"/>
                </a:cubicBezTo>
                <a:cubicBezTo>
                  <a:pt x="184" y="406"/>
                  <a:pt x="184" y="404"/>
                  <a:pt x="184" y="402"/>
                </a:cubicBezTo>
                <a:cubicBezTo>
                  <a:pt x="184" y="400"/>
                  <a:pt x="184" y="397"/>
                  <a:pt x="184" y="395"/>
                </a:cubicBezTo>
                <a:cubicBezTo>
                  <a:pt x="143" y="388"/>
                  <a:pt x="143" y="388"/>
                  <a:pt x="143" y="388"/>
                </a:cubicBezTo>
                <a:cubicBezTo>
                  <a:pt x="154" y="325"/>
                  <a:pt x="154" y="325"/>
                  <a:pt x="154" y="325"/>
                </a:cubicBezTo>
                <a:cubicBezTo>
                  <a:pt x="195" y="333"/>
                  <a:pt x="195" y="333"/>
                  <a:pt x="195" y="333"/>
                </a:cubicBezTo>
                <a:cubicBezTo>
                  <a:pt x="196" y="328"/>
                  <a:pt x="198" y="324"/>
                  <a:pt x="199" y="320"/>
                </a:cubicBezTo>
                <a:cubicBezTo>
                  <a:pt x="163" y="299"/>
                  <a:pt x="163" y="299"/>
                  <a:pt x="163" y="299"/>
                </a:cubicBezTo>
                <a:cubicBezTo>
                  <a:pt x="195" y="244"/>
                  <a:pt x="195" y="244"/>
                  <a:pt x="195" y="244"/>
                </a:cubicBezTo>
                <a:cubicBezTo>
                  <a:pt x="231" y="265"/>
                  <a:pt x="231" y="265"/>
                  <a:pt x="231" y="265"/>
                </a:cubicBezTo>
                <a:cubicBezTo>
                  <a:pt x="234" y="262"/>
                  <a:pt x="237" y="258"/>
                  <a:pt x="240" y="255"/>
                </a:cubicBezTo>
                <a:cubicBezTo>
                  <a:pt x="213" y="223"/>
                  <a:pt x="213" y="223"/>
                  <a:pt x="213" y="223"/>
                </a:cubicBezTo>
                <a:cubicBezTo>
                  <a:pt x="261" y="182"/>
                  <a:pt x="261" y="182"/>
                  <a:pt x="261" y="182"/>
                </a:cubicBezTo>
                <a:cubicBezTo>
                  <a:pt x="288" y="214"/>
                  <a:pt x="288" y="214"/>
                  <a:pt x="288" y="214"/>
                </a:cubicBezTo>
                <a:cubicBezTo>
                  <a:pt x="292" y="212"/>
                  <a:pt x="296" y="210"/>
                  <a:pt x="300" y="208"/>
                </a:cubicBezTo>
                <a:cubicBezTo>
                  <a:pt x="285" y="168"/>
                  <a:pt x="285" y="168"/>
                  <a:pt x="285" y="168"/>
                </a:cubicBezTo>
                <a:cubicBezTo>
                  <a:pt x="345" y="146"/>
                  <a:pt x="345" y="146"/>
                  <a:pt x="345" y="146"/>
                </a:cubicBezTo>
                <a:cubicBezTo>
                  <a:pt x="359" y="186"/>
                  <a:pt x="359" y="186"/>
                  <a:pt x="359" y="186"/>
                </a:cubicBezTo>
                <a:cubicBezTo>
                  <a:pt x="364" y="185"/>
                  <a:pt x="368" y="184"/>
                  <a:pt x="372" y="184"/>
                </a:cubicBezTo>
                <a:cubicBezTo>
                  <a:pt x="372" y="142"/>
                  <a:pt x="372" y="142"/>
                  <a:pt x="372" y="142"/>
                </a:cubicBezTo>
                <a:cubicBezTo>
                  <a:pt x="436" y="142"/>
                  <a:pt x="436" y="142"/>
                  <a:pt x="436" y="142"/>
                </a:cubicBezTo>
                <a:cubicBezTo>
                  <a:pt x="436" y="184"/>
                  <a:pt x="436" y="184"/>
                  <a:pt x="436" y="184"/>
                </a:cubicBezTo>
                <a:cubicBezTo>
                  <a:pt x="440" y="184"/>
                  <a:pt x="445" y="185"/>
                  <a:pt x="449" y="186"/>
                </a:cubicBezTo>
                <a:cubicBezTo>
                  <a:pt x="463" y="146"/>
                  <a:pt x="463" y="146"/>
                  <a:pt x="463" y="146"/>
                </a:cubicBezTo>
                <a:cubicBezTo>
                  <a:pt x="523" y="168"/>
                  <a:pt x="523" y="168"/>
                  <a:pt x="523" y="168"/>
                </a:cubicBezTo>
                <a:cubicBezTo>
                  <a:pt x="509" y="208"/>
                  <a:pt x="509" y="208"/>
                  <a:pt x="509" y="208"/>
                </a:cubicBezTo>
                <a:cubicBezTo>
                  <a:pt x="513" y="210"/>
                  <a:pt x="516" y="212"/>
                  <a:pt x="520" y="214"/>
                </a:cubicBezTo>
                <a:cubicBezTo>
                  <a:pt x="547" y="182"/>
                  <a:pt x="547" y="182"/>
                  <a:pt x="547" y="182"/>
                </a:cubicBezTo>
                <a:cubicBezTo>
                  <a:pt x="596" y="223"/>
                  <a:pt x="596" y="223"/>
                  <a:pt x="596" y="223"/>
                </a:cubicBezTo>
                <a:cubicBezTo>
                  <a:pt x="569" y="255"/>
                  <a:pt x="569" y="255"/>
                  <a:pt x="569" y="255"/>
                </a:cubicBezTo>
                <a:cubicBezTo>
                  <a:pt x="572" y="258"/>
                  <a:pt x="575" y="262"/>
                  <a:pt x="577" y="265"/>
                </a:cubicBezTo>
                <a:cubicBezTo>
                  <a:pt x="614" y="244"/>
                  <a:pt x="614" y="244"/>
                  <a:pt x="614" y="244"/>
                </a:cubicBezTo>
                <a:cubicBezTo>
                  <a:pt x="645" y="299"/>
                  <a:pt x="645" y="299"/>
                  <a:pt x="645" y="299"/>
                </a:cubicBezTo>
                <a:cubicBezTo>
                  <a:pt x="609" y="320"/>
                  <a:pt x="609" y="320"/>
                  <a:pt x="609" y="320"/>
                </a:cubicBezTo>
                <a:cubicBezTo>
                  <a:pt x="611" y="324"/>
                  <a:pt x="612" y="328"/>
                  <a:pt x="614" y="333"/>
                </a:cubicBezTo>
                <a:cubicBezTo>
                  <a:pt x="655" y="325"/>
                  <a:pt x="655" y="325"/>
                  <a:pt x="655" y="325"/>
                </a:cubicBezTo>
                <a:cubicBezTo>
                  <a:pt x="666" y="388"/>
                  <a:pt x="666" y="388"/>
                  <a:pt x="666" y="388"/>
                </a:cubicBezTo>
                <a:cubicBezTo>
                  <a:pt x="625" y="395"/>
                  <a:pt x="625" y="395"/>
                  <a:pt x="625" y="395"/>
                </a:cubicBezTo>
                <a:cubicBezTo>
                  <a:pt x="625" y="397"/>
                  <a:pt x="625" y="400"/>
                  <a:pt x="625" y="402"/>
                </a:cubicBezTo>
                <a:cubicBezTo>
                  <a:pt x="625" y="404"/>
                  <a:pt x="625" y="406"/>
                  <a:pt x="625" y="408"/>
                </a:cubicBezTo>
                <a:cubicBezTo>
                  <a:pt x="666" y="416"/>
                  <a:pt x="666" y="416"/>
                  <a:pt x="666" y="416"/>
                </a:cubicBezTo>
                <a:lnTo>
                  <a:pt x="655" y="478"/>
                </a:lnTo>
                <a:close/>
                <a:moveTo>
                  <a:pt x="689" y="559"/>
                </a:moveTo>
                <a:cubicBezTo>
                  <a:pt x="685" y="566"/>
                  <a:pt x="677" y="568"/>
                  <a:pt x="671" y="564"/>
                </a:cubicBezTo>
                <a:cubicBezTo>
                  <a:pt x="665" y="561"/>
                  <a:pt x="662" y="553"/>
                  <a:pt x="666" y="546"/>
                </a:cubicBezTo>
                <a:cubicBezTo>
                  <a:pt x="670" y="540"/>
                  <a:pt x="678" y="538"/>
                  <a:pt x="684" y="542"/>
                </a:cubicBezTo>
                <a:cubicBezTo>
                  <a:pt x="690" y="545"/>
                  <a:pt x="692" y="553"/>
                  <a:pt x="689" y="559"/>
                </a:cubicBezTo>
                <a:close/>
                <a:moveTo>
                  <a:pt x="708" y="329"/>
                </a:moveTo>
                <a:cubicBezTo>
                  <a:pt x="715" y="328"/>
                  <a:pt x="722" y="333"/>
                  <a:pt x="723" y="340"/>
                </a:cubicBezTo>
                <a:cubicBezTo>
                  <a:pt x="725" y="347"/>
                  <a:pt x="720" y="354"/>
                  <a:pt x="713" y="355"/>
                </a:cubicBezTo>
                <a:cubicBezTo>
                  <a:pt x="706" y="356"/>
                  <a:pt x="699" y="351"/>
                  <a:pt x="698" y="344"/>
                </a:cubicBezTo>
                <a:cubicBezTo>
                  <a:pt x="696" y="337"/>
                  <a:pt x="701" y="330"/>
                  <a:pt x="708" y="329"/>
                </a:cubicBezTo>
                <a:close/>
                <a:moveTo>
                  <a:pt x="725" y="453"/>
                </a:moveTo>
                <a:cubicBezTo>
                  <a:pt x="724" y="460"/>
                  <a:pt x="717" y="464"/>
                  <a:pt x="710" y="463"/>
                </a:cubicBezTo>
                <a:cubicBezTo>
                  <a:pt x="703" y="462"/>
                  <a:pt x="698" y="455"/>
                  <a:pt x="700" y="448"/>
                </a:cubicBezTo>
                <a:cubicBezTo>
                  <a:pt x="701" y="441"/>
                  <a:pt x="708" y="436"/>
                  <a:pt x="715" y="437"/>
                </a:cubicBezTo>
                <a:cubicBezTo>
                  <a:pt x="722" y="439"/>
                  <a:pt x="727" y="445"/>
                  <a:pt x="725" y="453"/>
                </a:cubicBezTo>
                <a:close/>
              </a:path>
            </a:pathLst>
          </a:custGeom>
          <a:solidFill>
            <a:srgbClr val="404040">
              <a:alpha val="5098"/>
            </a:srgbClr>
          </a:solidFill>
          <a:ln w="9525">
            <a:noFill/>
          </a:ln>
        </p:spPr>
        <p:txBody>
          <a:bodyPr/>
          <a:p>
            <a:endParaRPr lang="zh-CN" altLang="en-US"/>
          </a:p>
        </p:txBody>
      </p:sp>
      <p:sp>
        <p:nvSpPr>
          <p:cNvPr id="75" name="TextBox 74"/>
          <p:cNvSpPr txBox="1"/>
          <p:nvPr/>
        </p:nvSpPr>
        <p:spPr>
          <a:xfrm>
            <a:off x="904875" y="1079500"/>
            <a:ext cx="5624513" cy="765175"/>
          </a:xfrm>
          <a:prstGeom prst="rect">
            <a:avLst/>
          </a:prstGeom>
          <a:noFill/>
          <a:ln w="9525">
            <a:noFill/>
          </a:ln>
        </p:spPr>
        <p:txBody>
          <a:bodyPr>
            <a:spAutoFit/>
          </a:bodyPr>
          <a:p>
            <a:pPr algn="r">
              <a:lnSpc>
                <a:spcPts val="4400"/>
              </a:lnSpc>
            </a:pPr>
            <a:r>
              <a:rPr lang="en-US" altLang="zh-CN" sz="3600" b="1" dirty="0">
                <a:solidFill>
                  <a:srgbClr val="FFFFFF"/>
                </a:solidFill>
                <a:latin typeface="Modern No. 20" pitchFamily="18" charset="0"/>
                <a:ea typeface="微软雅黑" panose="020B0503020204020204" pitchFamily="34" charset="-122"/>
              </a:rPr>
              <a:t>UML</a:t>
            </a:r>
            <a:r>
              <a:rPr lang="zh-CN" altLang="en-US" sz="3600" b="1" dirty="0">
                <a:solidFill>
                  <a:srgbClr val="FFFFFF"/>
                </a:solidFill>
                <a:latin typeface="Modern No. 20" pitchFamily="18" charset="0"/>
                <a:ea typeface="微软雅黑" panose="020B0503020204020204" pitchFamily="34" charset="-122"/>
              </a:rPr>
              <a:t>介绍</a:t>
            </a:r>
            <a:endParaRPr lang="zh-CN" altLang="en-US" sz="3600" b="1" dirty="0">
              <a:solidFill>
                <a:srgbClr val="FFFFFF"/>
              </a:solidFill>
              <a:latin typeface="Modern No. 20" pitchFamily="18" charset="0"/>
              <a:ea typeface="微软雅黑" panose="020B0503020204020204" pitchFamily="34" charset="-122"/>
            </a:endParaRPr>
          </a:p>
        </p:txBody>
      </p:sp>
      <p:sp>
        <p:nvSpPr>
          <p:cNvPr id="76" name="矩形 75"/>
          <p:cNvSpPr/>
          <p:nvPr/>
        </p:nvSpPr>
        <p:spPr>
          <a:xfrm>
            <a:off x="3871913" y="1824038"/>
            <a:ext cx="3001962" cy="522287"/>
          </a:xfrm>
          <a:prstGeom prst="rect">
            <a:avLst/>
          </a:prstGeom>
          <a:noFill/>
          <a:ln w="9525">
            <a:noFill/>
          </a:ln>
        </p:spPr>
        <p:txBody>
          <a:bodyPr wrap="none">
            <a:spAutoFit/>
          </a:bodyPr>
          <a:p>
            <a:r>
              <a:rPr lang="en-US" altLang="zh-CN" sz="2800" dirty="0">
                <a:solidFill>
                  <a:srgbClr val="FFFFFF"/>
                </a:solidFill>
                <a:latin typeface="Impact" panose="020B0806030902050204" pitchFamily="34" charset="0"/>
              </a:rPr>
              <a:t>Introduction of UML</a:t>
            </a:r>
            <a:endParaRPr lang="en-US" altLang="zh-CN" sz="2800" dirty="0">
              <a:solidFill>
                <a:srgbClr val="FFFFFF"/>
              </a:solidFill>
              <a:latin typeface="Impact" panose="020B0806030902050204" pitchFamily="34" charset="0"/>
            </a:endParaRPr>
          </a:p>
        </p:txBody>
      </p:sp>
      <p:grpSp>
        <p:nvGrpSpPr>
          <p:cNvPr id="77" name="组合 76"/>
          <p:cNvGrpSpPr/>
          <p:nvPr/>
        </p:nvGrpSpPr>
        <p:grpSpPr>
          <a:xfrm>
            <a:off x="904875" y="784225"/>
            <a:ext cx="2093913" cy="2089150"/>
            <a:chOff x="6228184" y="634477"/>
            <a:chExt cx="1147603" cy="1145185"/>
          </a:xfrm>
        </p:grpSpPr>
        <p:grpSp>
          <p:nvGrpSpPr>
            <p:cNvPr id="78" name="组合 77"/>
            <p:cNvGrpSpPr/>
            <p:nvPr/>
          </p:nvGrpSpPr>
          <p:grpSpPr>
            <a:xfrm flipH="1">
              <a:off x="6601413" y="1027070"/>
              <a:ext cx="402354" cy="360000"/>
              <a:chOff x="7008812" y="2716213"/>
              <a:chExt cx="1236664" cy="1106487"/>
            </a:xfrm>
            <a:solidFill>
              <a:schemeClr val="bg1"/>
            </a:solidFill>
            <a:effectLst>
              <a:outerShdw blurRad="50800" dist="38100" dir="2700000" algn="tl" rotWithShape="0">
                <a:prstClr val="black">
                  <a:alpha val="40000"/>
                </a:prstClr>
              </a:outerShdw>
            </a:effectLst>
          </p:grpSpPr>
          <p:sp>
            <p:nvSpPr>
              <p:cNvPr id="93" name="Freeform 23"/>
              <p:cNvSpPr/>
              <p:nvPr/>
            </p:nvSpPr>
            <p:spPr bwMode="auto">
              <a:xfrm>
                <a:off x="7761288" y="3354388"/>
                <a:ext cx="484188" cy="296862"/>
              </a:xfrm>
              <a:custGeom>
                <a:avLst/>
                <a:gdLst>
                  <a:gd name="T0" fmla="*/ 52 w 129"/>
                  <a:gd name="T1" fmla="*/ 35 h 79"/>
                  <a:gd name="T2" fmla="*/ 24 w 129"/>
                  <a:gd name="T3" fmla="*/ 0 h 79"/>
                  <a:gd name="T4" fmla="*/ 10 w 129"/>
                  <a:gd name="T5" fmla="*/ 18 h 79"/>
                  <a:gd name="T6" fmla="*/ 0 w 129"/>
                  <a:gd name="T7" fmla="*/ 23 h 79"/>
                  <a:gd name="T8" fmla="*/ 29 w 129"/>
                  <a:gd name="T9" fmla="*/ 60 h 79"/>
                  <a:gd name="T10" fmla="*/ 39 w 129"/>
                  <a:gd name="T11" fmla="*/ 66 h 79"/>
                  <a:gd name="T12" fmla="*/ 107 w 129"/>
                  <a:gd name="T13" fmla="*/ 79 h 79"/>
                  <a:gd name="T14" fmla="*/ 111 w 129"/>
                  <a:gd name="T15" fmla="*/ 79 h 79"/>
                  <a:gd name="T16" fmla="*/ 127 w 129"/>
                  <a:gd name="T17" fmla="*/ 66 h 79"/>
                  <a:gd name="T18" fmla="*/ 114 w 129"/>
                  <a:gd name="T19" fmla="*/ 47 h 79"/>
                  <a:gd name="T20" fmla="*/ 52 w 129"/>
                  <a:gd name="T21" fmla="*/ 3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79">
                    <a:moveTo>
                      <a:pt x="52" y="35"/>
                    </a:moveTo>
                    <a:cubicBezTo>
                      <a:pt x="24" y="0"/>
                      <a:pt x="24" y="0"/>
                      <a:pt x="24" y="0"/>
                    </a:cubicBezTo>
                    <a:cubicBezTo>
                      <a:pt x="22" y="8"/>
                      <a:pt x="17" y="14"/>
                      <a:pt x="10" y="18"/>
                    </a:cubicBezTo>
                    <a:cubicBezTo>
                      <a:pt x="0" y="23"/>
                      <a:pt x="0" y="23"/>
                      <a:pt x="0" y="23"/>
                    </a:cubicBezTo>
                    <a:cubicBezTo>
                      <a:pt x="29" y="60"/>
                      <a:pt x="29" y="60"/>
                      <a:pt x="29" y="60"/>
                    </a:cubicBezTo>
                    <a:cubicBezTo>
                      <a:pt x="32" y="63"/>
                      <a:pt x="35" y="65"/>
                      <a:pt x="39" y="66"/>
                    </a:cubicBezTo>
                    <a:cubicBezTo>
                      <a:pt x="107" y="79"/>
                      <a:pt x="107" y="79"/>
                      <a:pt x="107" y="79"/>
                    </a:cubicBezTo>
                    <a:cubicBezTo>
                      <a:pt x="108" y="79"/>
                      <a:pt x="110" y="79"/>
                      <a:pt x="111" y="79"/>
                    </a:cubicBezTo>
                    <a:cubicBezTo>
                      <a:pt x="118" y="79"/>
                      <a:pt x="125" y="74"/>
                      <a:pt x="127" y="66"/>
                    </a:cubicBezTo>
                    <a:cubicBezTo>
                      <a:pt x="129" y="57"/>
                      <a:pt x="123" y="48"/>
                      <a:pt x="114" y="47"/>
                    </a:cubicBezTo>
                    <a:lnTo>
                      <a:pt x="5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4" name="Freeform 24"/>
              <p:cNvSpPr>
                <a:spLocks noEditPoints="1"/>
              </p:cNvSpPr>
              <p:nvPr/>
            </p:nvSpPr>
            <p:spPr bwMode="auto">
              <a:xfrm>
                <a:off x="7143750" y="2716213"/>
                <a:ext cx="269875" cy="274637"/>
              </a:xfrm>
              <a:custGeom>
                <a:avLst/>
                <a:gdLst>
                  <a:gd name="T0" fmla="*/ 0 w 72"/>
                  <a:gd name="T1" fmla="*/ 36 h 73"/>
                  <a:gd name="T2" fmla="*/ 36 w 72"/>
                  <a:gd name="T3" fmla="*/ 0 h 73"/>
                  <a:gd name="T4" fmla="*/ 72 w 72"/>
                  <a:gd name="T5" fmla="*/ 36 h 73"/>
                  <a:gd name="T6" fmla="*/ 36 w 72"/>
                  <a:gd name="T7" fmla="*/ 73 h 73"/>
                  <a:gd name="T8" fmla="*/ 0 w 72"/>
                  <a:gd name="T9" fmla="*/ 36 h 73"/>
                  <a:gd name="T10" fmla="*/ 0 w 72"/>
                  <a:gd name="T11" fmla="*/ 36 h 73"/>
                  <a:gd name="T12" fmla="*/ 0 w 7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0" y="36"/>
                    </a:moveTo>
                    <a:cubicBezTo>
                      <a:pt x="0" y="16"/>
                      <a:pt x="16" y="0"/>
                      <a:pt x="36" y="0"/>
                    </a:cubicBezTo>
                    <a:cubicBezTo>
                      <a:pt x="56" y="0"/>
                      <a:pt x="72" y="16"/>
                      <a:pt x="72" y="36"/>
                    </a:cubicBezTo>
                    <a:cubicBezTo>
                      <a:pt x="72" y="56"/>
                      <a:pt x="56" y="73"/>
                      <a:pt x="36" y="73"/>
                    </a:cubicBezTo>
                    <a:cubicBezTo>
                      <a:pt x="16" y="73"/>
                      <a:pt x="0" y="56"/>
                      <a:pt x="0" y="36"/>
                    </a:cubicBezTo>
                    <a:close/>
                    <a:moveTo>
                      <a:pt x="0" y="36"/>
                    </a:moveTo>
                    <a:cubicBezTo>
                      <a:pt x="0" y="36"/>
                      <a:pt x="0" y="36"/>
                      <a:pt x="0"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5" name="Freeform 25"/>
              <p:cNvSpPr/>
              <p:nvPr/>
            </p:nvSpPr>
            <p:spPr bwMode="auto">
              <a:xfrm>
                <a:off x="7008812" y="2798763"/>
                <a:ext cx="911225" cy="1023937"/>
              </a:xfrm>
              <a:custGeom>
                <a:avLst/>
                <a:gdLst>
                  <a:gd name="T0" fmla="*/ 151 w 243"/>
                  <a:gd name="T1" fmla="*/ 5 h 273"/>
                  <a:gd name="T2" fmla="*/ 60 w 243"/>
                  <a:gd name="T3" fmla="*/ 92 h 273"/>
                  <a:gd name="T4" fmla="*/ 29 w 243"/>
                  <a:gd name="T5" fmla="*/ 64 h 273"/>
                  <a:gd name="T6" fmla="*/ 18 w 243"/>
                  <a:gd name="T7" fmla="*/ 59 h 273"/>
                  <a:gd name="T8" fmla="*/ 6 w 243"/>
                  <a:gd name="T9" fmla="*/ 64 h 273"/>
                  <a:gd name="T10" fmla="*/ 7 w 243"/>
                  <a:gd name="T11" fmla="*/ 87 h 273"/>
                  <a:gd name="T12" fmla="*/ 48 w 243"/>
                  <a:gd name="T13" fmla="*/ 126 h 273"/>
                  <a:gd name="T14" fmla="*/ 59 w 243"/>
                  <a:gd name="T15" fmla="*/ 130 h 273"/>
                  <a:gd name="T16" fmla="*/ 70 w 243"/>
                  <a:gd name="T17" fmla="*/ 126 h 273"/>
                  <a:gd name="T18" fmla="*/ 106 w 243"/>
                  <a:gd name="T19" fmla="*/ 95 h 273"/>
                  <a:gd name="T20" fmla="*/ 154 w 243"/>
                  <a:gd name="T21" fmla="*/ 147 h 273"/>
                  <a:gd name="T22" fmla="*/ 108 w 243"/>
                  <a:gd name="T23" fmla="*/ 170 h 273"/>
                  <a:gd name="T24" fmla="*/ 100 w 243"/>
                  <a:gd name="T25" fmla="*/ 180 h 273"/>
                  <a:gd name="T26" fmla="*/ 101 w 243"/>
                  <a:gd name="T27" fmla="*/ 193 h 273"/>
                  <a:gd name="T28" fmla="*/ 146 w 243"/>
                  <a:gd name="T29" fmla="*/ 265 h 273"/>
                  <a:gd name="T30" fmla="*/ 160 w 243"/>
                  <a:gd name="T31" fmla="*/ 273 h 273"/>
                  <a:gd name="T32" fmla="*/ 169 w 243"/>
                  <a:gd name="T33" fmla="*/ 270 h 273"/>
                  <a:gd name="T34" fmla="*/ 174 w 243"/>
                  <a:gd name="T35" fmla="*/ 248 h 273"/>
                  <a:gd name="T36" fmla="*/ 139 w 243"/>
                  <a:gd name="T37" fmla="*/ 191 h 273"/>
                  <a:gd name="T38" fmla="*/ 195 w 243"/>
                  <a:gd name="T39" fmla="*/ 163 h 273"/>
                  <a:gd name="T40" fmla="*/ 206 w 243"/>
                  <a:gd name="T41" fmla="*/ 157 h 273"/>
                  <a:gd name="T42" fmla="*/ 211 w 243"/>
                  <a:gd name="T43" fmla="*/ 131 h 273"/>
                  <a:gd name="T44" fmla="*/ 210 w 243"/>
                  <a:gd name="T45" fmla="*/ 130 h 273"/>
                  <a:gd name="T46" fmla="*/ 145 w 243"/>
                  <a:gd name="T47" fmla="*/ 60 h 273"/>
                  <a:gd name="T48" fmla="*/ 169 w 243"/>
                  <a:gd name="T49" fmla="*/ 34 h 273"/>
                  <a:gd name="T50" fmla="*/ 222 w 243"/>
                  <a:gd name="T51" fmla="*/ 46 h 273"/>
                  <a:gd name="T52" fmla="*/ 225 w 243"/>
                  <a:gd name="T53" fmla="*/ 47 h 273"/>
                  <a:gd name="T54" fmla="*/ 241 w 243"/>
                  <a:gd name="T55" fmla="*/ 34 h 273"/>
                  <a:gd name="T56" fmla="*/ 229 w 243"/>
                  <a:gd name="T57" fmla="*/ 15 h 273"/>
                  <a:gd name="T58" fmla="*/ 167 w 243"/>
                  <a:gd name="T59" fmla="*/ 0 h 273"/>
                  <a:gd name="T60" fmla="*/ 162 w 243"/>
                  <a:gd name="T61" fmla="*/ 0 h 273"/>
                  <a:gd name="T62" fmla="*/ 151 w 243"/>
                  <a:gd name="T63" fmla="*/ 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273">
                    <a:moveTo>
                      <a:pt x="151" y="5"/>
                    </a:moveTo>
                    <a:cubicBezTo>
                      <a:pt x="137" y="19"/>
                      <a:pt x="60" y="92"/>
                      <a:pt x="60" y="92"/>
                    </a:cubicBezTo>
                    <a:cubicBezTo>
                      <a:pt x="29" y="64"/>
                      <a:pt x="29" y="64"/>
                      <a:pt x="29" y="64"/>
                    </a:cubicBezTo>
                    <a:cubicBezTo>
                      <a:pt x="26" y="61"/>
                      <a:pt x="22" y="59"/>
                      <a:pt x="18" y="59"/>
                    </a:cubicBezTo>
                    <a:cubicBezTo>
                      <a:pt x="13" y="59"/>
                      <a:pt x="9" y="61"/>
                      <a:pt x="6" y="64"/>
                    </a:cubicBezTo>
                    <a:cubicBezTo>
                      <a:pt x="0" y="71"/>
                      <a:pt x="0" y="81"/>
                      <a:pt x="7" y="87"/>
                    </a:cubicBezTo>
                    <a:cubicBezTo>
                      <a:pt x="48" y="126"/>
                      <a:pt x="48" y="126"/>
                      <a:pt x="48" y="126"/>
                    </a:cubicBezTo>
                    <a:cubicBezTo>
                      <a:pt x="51" y="128"/>
                      <a:pt x="55" y="130"/>
                      <a:pt x="59" y="130"/>
                    </a:cubicBezTo>
                    <a:cubicBezTo>
                      <a:pt x="63" y="130"/>
                      <a:pt x="67" y="129"/>
                      <a:pt x="70" y="126"/>
                    </a:cubicBezTo>
                    <a:cubicBezTo>
                      <a:pt x="106" y="95"/>
                      <a:pt x="106" y="95"/>
                      <a:pt x="106" y="95"/>
                    </a:cubicBezTo>
                    <a:cubicBezTo>
                      <a:pt x="154" y="147"/>
                      <a:pt x="154" y="147"/>
                      <a:pt x="154" y="147"/>
                    </a:cubicBezTo>
                    <a:cubicBezTo>
                      <a:pt x="108" y="170"/>
                      <a:pt x="108" y="170"/>
                      <a:pt x="108" y="170"/>
                    </a:cubicBezTo>
                    <a:cubicBezTo>
                      <a:pt x="104" y="172"/>
                      <a:pt x="101" y="176"/>
                      <a:pt x="100" y="180"/>
                    </a:cubicBezTo>
                    <a:cubicBezTo>
                      <a:pt x="98" y="185"/>
                      <a:pt x="99" y="189"/>
                      <a:pt x="101" y="193"/>
                    </a:cubicBezTo>
                    <a:cubicBezTo>
                      <a:pt x="146" y="265"/>
                      <a:pt x="146" y="265"/>
                      <a:pt x="146" y="265"/>
                    </a:cubicBezTo>
                    <a:cubicBezTo>
                      <a:pt x="149" y="270"/>
                      <a:pt x="154" y="273"/>
                      <a:pt x="160" y="273"/>
                    </a:cubicBezTo>
                    <a:cubicBezTo>
                      <a:pt x="163" y="273"/>
                      <a:pt x="166" y="272"/>
                      <a:pt x="169" y="270"/>
                    </a:cubicBezTo>
                    <a:cubicBezTo>
                      <a:pt x="176" y="266"/>
                      <a:pt x="179" y="255"/>
                      <a:pt x="174" y="248"/>
                    </a:cubicBezTo>
                    <a:cubicBezTo>
                      <a:pt x="139" y="191"/>
                      <a:pt x="139" y="191"/>
                      <a:pt x="139" y="191"/>
                    </a:cubicBezTo>
                    <a:cubicBezTo>
                      <a:pt x="195" y="163"/>
                      <a:pt x="195" y="163"/>
                      <a:pt x="195" y="163"/>
                    </a:cubicBezTo>
                    <a:cubicBezTo>
                      <a:pt x="206" y="157"/>
                      <a:pt x="206" y="157"/>
                      <a:pt x="206" y="157"/>
                    </a:cubicBezTo>
                    <a:cubicBezTo>
                      <a:pt x="216" y="152"/>
                      <a:pt x="218" y="139"/>
                      <a:pt x="211" y="131"/>
                    </a:cubicBezTo>
                    <a:cubicBezTo>
                      <a:pt x="211" y="131"/>
                      <a:pt x="211" y="130"/>
                      <a:pt x="210" y="130"/>
                    </a:cubicBezTo>
                    <a:cubicBezTo>
                      <a:pt x="189" y="106"/>
                      <a:pt x="167" y="83"/>
                      <a:pt x="145" y="60"/>
                    </a:cubicBezTo>
                    <a:cubicBezTo>
                      <a:pt x="148" y="56"/>
                      <a:pt x="165" y="38"/>
                      <a:pt x="169" y="34"/>
                    </a:cubicBezTo>
                    <a:cubicBezTo>
                      <a:pt x="222" y="46"/>
                      <a:pt x="222" y="46"/>
                      <a:pt x="222" y="46"/>
                    </a:cubicBezTo>
                    <a:cubicBezTo>
                      <a:pt x="223" y="47"/>
                      <a:pt x="224" y="47"/>
                      <a:pt x="225" y="47"/>
                    </a:cubicBezTo>
                    <a:cubicBezTo>
                      <a:pt x="233" y="47"/>
                      <a:pt x="239" y="42"/>
                      <a:pt x="241" y="34"/>
                    </a:cubicBezTo>
                    <a:cubicBezTo>
                      <a:pt x="243" y="26"/>
                      <a:pt x="238" y="17"/>
                      <a:pt x="229" y="15"/>
                    </a:cubicBezTo>
                    <a:cubicBezTo>
                      <a:pt x="167" y="0"/>
                      <a:pt x="167" y="0"/>
                      <a:pt x="167" y="0"/>
                    </a:cubicBezTo>
                    <a:cubicBezTo>
                      <a:pt x="165" y="0"/>
                      <a:pt x="164" y="0"/>
                      <a:pt x="162" y="0"/>
                    </a:cubicBezTo>
                    <a:cubicBezTo>
                      <a:pt x="158" y="0"/>
                      <a:pt x="155" y="1"/>
                      <a:pt x="15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nvGrpSpPr>
            <p:cNvPr id="79" name="组合 78"/>
            <p:cNvGrpSpPr/>
            <p:nvPr/>
          </p:nvGrpSpPr>
          <p:grpSpPr>
            <a:xfrm>
              <a:off x="6228184" y="634477"/>
              <a:ext cx="1147603" cy="1145185"/>
              <a:chOff x="6228184" y="634477"/>
              <a:chExt cx="1147603" cy="1145185"/>
            </a:xfrm>
            <a:solidFill>
              <a:schemeClr val="bg1">
                <a:alpha val="0"/>
              </a:schemeClr>
            </a:solidFill>
            <a:effectLst>
              <a:outerShdw blurRad="50800" dist="38100" dir="2700000" algn="tl" rotWithShape="0">
                <a:prstClr val="black">
                  <a:alpha val="40000"/>
                </a:prstClr>
              </a:outerShdw>
            </a:effectLst>
          </p:grpSpPr>
          <p:sp>
            <p:nvSpPr>
              <p:cNvPr id="80" name="Freeform 16"/>
              <p:cNvSpPr>
                <a:spLocks noEditPoints="1"/>
              </p:cNvSpPr>
              <p:nvPr/>
            </p:nvSpPr>
            <p:spPr bwMode="auto">
              <a:xfrm>
                <a:off x="6359995" y="766288"/>
                <a:ext cx="885190" cy="881563"/>
              </a:xfrm>
              <a:custGeom>
                <a:avLst/>
                <a:gdLst>
                  <a:gd name="T0" fmla="*/ 155 w 310"/>
                  <a:gd name="T1" fmla="*/ 0 h 309"/>
                  <a:gd name="T2" fmla="*/ 0 w 310"/>
                  <a:gd name="T3" fmla="*/ 155 h 309"/>
                  <a:gd name="T4" fmla="*/ 155 w 310"/>
                  <a:gd name="T5" fmla="*/ 309 h 309"/>
                  <a:gd name="T6" fmla="*/ 310 w 310"/>
                  <a:gd name="T7" fmla="*/ 155 h 309"/>
                  <a:gd name="T8" fmla="*/ 155 w 310"/>
                  <a:gd name="T9" fmla="*/ 0 h 309"/>
                  <a:gd name="T10" fmla="*/ 155 w 310"/>
                  <a:gd name="T11" fmla="*/ 262 h 309"/>
                  <a:gd name="T12" fmla="*/ 48 w 310"/>
                  <a:gd name="T13" fmla="*/ 155 h 309"/>
                  <a:gd name="T14" fmla="*/ 155 w 310"/>
                  <a:gd name="T15" fmla="*/ 47 h 309"/>
                  <a:gd name="T16" fmla="*/ 262 w 310"/>
                  <a:gd name="T17" fmla="*/ 155 h 309"/>
                  <a:gd name="T18" fmla="*/ 155 w 310"/>
                  <a:gd name="T19" fmla="*/ 26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309">
                    <a:moveTo>
                      <a:pt x="155" y="0"/>
                    </a:moveTo>
                    <a:cubicBezTo>
                      <a:pt x="69" y="0"/>
                      <a:pt x="0" y="69"/>
                      <a:pt x="0" y="155"/>
                    </a:cubicBezTo>
                    <a:cubicBezTo>
                      <a:pt x="0" y="240"/>
                      <a:pt x="69" y="309"/>
                      <a:pt x="155" y="309"/>
                    </a:cubicBezTo>
                    <a:cubicBezTo>
                      <a:pt x="240" y="309"/>
                      <a:pt x="310" y="240"/>
                      <a:pt x="310" y="155"/>
                    </a:cubicBezTo>
                    <a:cubicBezTo>
                      <a:pt x="310" y="69"/>
                      <a:pt x="240" y="0"/>
                      <a:pt x="155" y="0"/>
                    </a:cubicBezTo>
                    <a:close/>
                    <a:moveTo>
                      <a:pt x="155" y="262"/>
                    </a:moveTo>
                    <a:cubicBezTo>
                      <a:pt x="96" y="262"/>
                      <a:pt x="48" y="214"/>
                      <a:pt x="48" y="155"/>
                    </a:cubicBezTo>
                    <a:cubicBezTo>
                      <a:pt x="48" y="95"/>
                      <a:pt x="96" y="47"/>
                      <a:pt x="155" y="47"/>
                    </a:cubicBezTo>
                    <a:cubicBezTo>
                      <a:pt x="214" y="47"/>
                      <a:pt x="262" y="95"/>
                      <a:pt x="262" y="155"/>
                    </a:cubicBezTo>
                    <a:cubicBezTo>
                      <a:pt x="262" y="214"/>
                      <a:pt x="214" y="262"/>
                      <a:pt x="155" y="262"/>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1" name="Freeform 17"/>
              <p:cNvSpPr/>
              <p:nvPr/>
            </p:nvSpPr>
            <p:spPr bwMode="auto">
              <a:xfrm>
                <a:off x="6745754" y="634477"/>
                <a:ext cx="113672" cy="142695"/>
              </a:xfrm>
              <a:custGeom>
                <a:avLst/>
                <a:gdLst>
                  <a:gd name="T0" fmla="*/ 75 w 94"/>
                  <a:gd name="T1" fmla="*/ 0 h 118"/>
                  <a:gd name="T2" fmla="*/ 75 w 94"/>
                  <a:gd name="T3" fmla="*/ 0 h 118"/>
                  <a:gd name="T4" fmla="*/ 19 w 94"/>
                  <a:gd name="T5" fmla="*/ 0 h 118"/>
                  <a:gd name="T6" fmla="*/ 16 w 94"/>
                  <a:gd name="T7" fmla="*/ 0 h 118"/>
                  <a:gd name="T8" fmla="*/ 0 w 94"/>
                  <a:gd name="T9" fmla="*/ 118 h 118"/>
                  <a:gd name="T10" fmla="*/ 19 w 94"/>
                  <a:gd name="T11" fmla="*/ 118 h 118"/>
                  <a:gd name="T12" fmla="*/ 75 w 94"/>
                  <a:gd name="T13" fmla="*/ 118 h 118"/>
                  <a:gd name="T14" fmla="*/ 94 w 94"/>
                  <a:gd name="T15" fmla="*/ 118 h 118"/>
                  <a:gd name="T16" fmla="*/ 75 w 94"/>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75" y="0"/>
                    </a:moveTo>
                    <a:lnTo>
                      <a:pt x="75" y="0"/>
                    </a:lnTo>
                    <a:lnTo>
                      <a:pt x="19" y="0"/>
                    </a:lnTo>
                    <a:lnTo>
                      <a:pt x="16" y="0"/>
                    </a:lnTo>
                    <a:lnTo>
                      <a:pt x="0" y="118"/>
                    </a:lnTo>
                    <a:lnTo>
                      <a:pt x="19" y="118"/>
                    </a:lnTo>
                    <a:lnTo>
                      <a:pt x="75" y="118"/>
                    </a:lnTo>
                    <a:lnTo>
                      <a:pt x="94" y="118"/>
                    </a:lnTo>
                    <a:lnTo>
                      <a:pt x="7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2" name="Freeform 18"/>
              <p:cNvSpPr/>
              <p:nvPr/>
            </p:nvSpPr>
            <p:spPr bwMode="auto">
              <a:xfrm>
                <a:off x="6485760" y="691313"/>
                <a:ext cx="151159" cy="171717"/>
              </a:xfrm>
              <a:custGeom>
                <a:avLst/>
                <a:gdLst>
                  <a:gd name="T0" fmla="*/ 49 w 125"/>
                  <a:gd name="T1" fmla="*/ 0 h 142"/>
                  <a:gd name="T2" fmla="*/ 49 w 125"/>
                  <a:gd name="T3" fmla="*/ 0 h 142"/>
                  <a:gd name="T4" fmla="*/ 0 w 125"/>
                  <a:gd name="T5" fmla="*/ 31 h 142"/>
                  <a:gd name="T6" fmla="*/ 0 w 125"/>
                  <a:gd name="T7" fmla="*/ 31 h 142"/>
                  <a:gd name="T8" fmla="*/ 45 w 125"/>
                  <a:gd name="T9" fmla="*/ 142 h 142"/>
                  <a:gd name="T10" fmla="*/ 59 w 125"/>
                  <a:gd name="T11" fmla="*/ 135 h 142"/>
                  <a:gd name="T12" fmla="*/ 108 w 125"/>
                  <a:gd name="T13" fmla="*/ 104 h 142"/>
                  <a:gd name="T14" fmla="*/ 125 w 125"/>
                  <a:gd name="T15" fmla="*/ 97 h 142"/>
                  <a:gd name="T16" fmla="*/ 49 w 12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49" y="0"/>
                    </a:moveTo>
                    <a:lnTo>
                      <a:pt x="49" y="0"/>
                    </a:lnTo>
                    <a:lnTo>
                      <a:pt x="0" y="31"/>
                    </a:lnTo>
                    <a:lnTo>
                      <a:pt x="0" y="31"/>
                    </a:lnTo>
                    <a:lnTo>
                      <a:pt x="45" y="142"/>
                    </a:lnTo>
                    <a:lnTo>
                      <a:pt x="59" y="135"/>
                    </a:lnTo>
                    <a:lnTo>
                      <a:pt x="108" y="104"/>
                    </a:lnTo>
                    <a:lnTo>
                      <a:pt x="125" y="97"/>
                    </a:lnTo>
                    <a:lnTo>
                      <a:pt x="4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3" name="Freeform 19"/>
              <p:cNvSpPr/>
              <p:nvPr/>
            </p:nvSpPr>
            <p:spPr bwMode="auto">
              <a:xfrm>
                <a:off x="6288648" y="888425"/>
                <a:ext cx="171717" cy="151160"/>
              </a:xfrm>
              <a:custGeom>
                <a:avLst/>
                <a:gdLst>
                  <a:gd name="T0" fmla="*/ 28 w 142"/>
                  <a:gd name="T1" fmla="*/ 0 h 125"/>
                  <a:gd name="T2" fmla="*/ 28 w 142"/>
                  <a:gd name="T3" fmla="*/ 0 h 125"/>
                  <a:gd name="T4" fmla="*/ 0 w 142"/>
                  <a:gd name="T5" fmla="*/ 52 h 125"/>
                  <a:gd name="T6" fmla="*/ 0 w 142"/>
                  <a:gd name="T7" fmla="*/ 52 h 125"/>
                  <a:gd name="T8" fmla="*/ 94 w 142"/>
                  <a:gd name="T9" fmla="*/ 125 h 125"/>
                  <a:gd name="T10" fmla="*/ 104 w 142"/>
                  <a:gd name="T11" fmla="*/ 111 h 125"/>
                  <a:gd name="T12" fmla="*/ 132 w 142"/>
                  <a:gd name="T13" fmla="*/ 61 h 125"/>
                  <a:gd name="T14" fmla="*/ 142 w 142"/>
                  <a:gd name="T15" fmla="*/ 45 h 125"/>
                  <a:gd name="T16" fmla="*/ 28 w 142"/>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28" y="0"/>
                    </a:moveTo>
                    <a:lnTo>
                      <a:pt x="28" y="0"/>
                    </a:lnTo>
                    <a:lnTo>
                      <a:pt x="0" y="52"/>
                    </a:lnTo>
                    <a:lnTo>
                      <a:pt x="0" y="52"/>
                    </a:lnTo>
                    <a:lnTo>
                      <a:pt x="94" y="125"/>
                    </a:lnTo>
                    <a:lnTo>
                      <a:pt x="104" y="111"/>
                    </a:lnTo>
                    <a:lnTo>
                      <a:pt x="132" y="61"/>
                    </a:lnTo>
                    <a:lnTo>
                      <a:pt x="142" y="45"/>
                    </a:lnTo>
                    <a:lnTo>
                      <a:pt x="2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4" name="Freeform 20"/>
              <p:cNvSpPr/>
              <p:nvPr/>
            </p:nvSpPr>
            <p:spPr bwMode="auto">
              <a:xfrm>
                <a:off x="6228184" y="1150838"/>
                <a:ext cx="146322" cy="111253"/>
              </a:xfrm>
              <a:custGeom>
                <a:avLst/>
                <a:gdLst>
                  <a:gd name="T0" fmla="*/ 0 w 121"/>
                  <a:gd name="T1" fmla="*/ 17 h 92"/>
                  <a:gd name="T2" fmla="*/ 0 w 121"/>
                  <a:gd name="T3" fmla="*/ 17 h 92"/>
                  <a:gd name="T4" fmla="*/ 0 w 121"/>
                  <a:gd name="T5" fmla="*/ 76 h 92"/>
                  <a:gd name="T6" fmla="*/ 0 w 121"/>
                  <a:gd name="T7" fmla="*/ 76 h 92"/>
                  <a:gd name="T8" fmla="*/ 121 w 121"/>
                  <a:gd name="T9" fmla="*/ 92 h 92"/>
                  <a:gd name="T10" fmla="*/ 121 w 121"/>
                  <a:gd name="T11" fmla="*/ 76 h 92"/>
                  <a:gd name="T12" fmla="*/ 121 w 121"/>
                  <a:gd name="T13" fmla="*/ 17 h 92"/>
                  <a:gd name="T14" fmla="*/ 121 w 121"/>
                  <a:gd name="T15" fmla="*/ 0 h 92"/>
                  <a:gd name="T16" fmla="*/ 0 w 121"/>
                  <a:gd name="T17"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92">
                    <a:moveTo>
                      <a:pt x="0" y="17"/>
                    </a:moveTo>
                    <a:lnTo>
                      <a:pt x="0" y="17"/>
                    </a:lnTo>
                    <a:lnTo>
                      <a:pt x="0" y="76"/>
                    </a:lnTo>
                    <a:lnTo>
                      <a:pt x="0" y="76"/>
                    </a:lnTo>
                    <a:lnTo>
                      <a:pt x="121" y="92"/>
                    </a:lnTo>
                    <a:lnTo>
                      <a:pt x="121" y="76"/>
                    </a:lnTo>
                    <a:lnTo>
                      <a:pt x="121" y="17"/>
                    </a:lnTo>
                    <a:lnTo>
                      <a:pt x="121" y="0"/>
                    </a:lnTo>
                    <a:lnTo>
                      <a:pt x="0" y="17"/>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5" name="Freeform 21"/>
              <p:cNvSpPr/>
              <p:nvPr/>
            </p:nvSpPr>
            <p:spPr bwMode="auto">
              <a:xfrm>
                <a:off x="6288648" y="1373345"/>
                <a:ext cx="171717" cy="152369"/>
              </a:xfrm>
              <a:custGeom>
                <a:avLst/>
                <a:gdLst>
                  <a:gd name="T0" fmla="*/ 0 w 142"/>
                  <a:gd name="T1" fmla="*/ 74 h 126"/>
                  <a:gd name="T2" fmla="*/ 0 w 142"/>
                  <a:gd name="T3" fmla="*/ 74 h 126"/>
                  <a:gd name="T4" fmla="*/ 28 w 142"/>
                  <a:gd name="T5" fmla="*/ 126 h 126"/>
                  <a:gd name="T6" fmla="*/ 28 w 142"/>
                  <a:gd name="T7" fmla="*/ 126 h 126"/>
                  <a:gd name="T8" fmla="*/ 142 w 142"/>
                  <a:gd name="T9" fmla="*/ 81 h 126"/>
                  <a:gd name="T10" fmla="*/ 132 w 142"/>
                  <a:gd name="T11" fmla="*/ 64 h 126"/>
                  <a:gd name="T12" fmla="*/ 104 w 142"/>
                  <a:gd name="T13" fmla="*/ 15 h 126"/>
                  <a:gd name="T14" fmla="*/ 94 w 142"/>
                  <a:gd name="T15" fmla="*/ 0 h 126"/>
                  <a:gd name="T16" fmla="*/ 0 w 142"/>
                  <a:gd name="T17"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0" y="74"/>
                    </a:moveTo>
                    <a:lnTo>
                      <a:pt x="0" y="74"/>
                    </a:lnTo>
                    <a:lnTo>
                      <a:pt x="28" y="126"/>
                    </a:lnTo>
                    <a:lnTo>
                      <a:pt x="28" y="126"/>
                    </a:lnTo>
                    <a:lnTo>
                      <a:pt x="142" y="81"/>
                    </a:lnTo>
                    <a:lnTo>
                      <a:pt x="132" y="64"/>
                    </a:lnTo>
                    <a:lnTo>
                      <a:pt x="104" y="15"/>
                    </a:lnTo>
                    <a:lnTo>
                      <a:pt x="94" y="0"/>
                    </a:lnTo>
                    <a:lnTo>
                      <a:pt x="0" y="74"/>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6" name="Freeform 22"/>
              <p:cNvSpPr/>
              <p:nvPr/>
            </p:nvSpPr>
            <p:spPr bwMode="auto">
              <a:xfrm>
                <a:off x="6485760" y="1551108"/>
                <a:ext cx="151159" cy="170508"/>
              </a:xfrm>
              <a:custGeom>
                <a:avLst/>
                <a:gdLst>
                  <a:gd name="T0" fmla="*/ 0 w 125"/>
                  <a:gd name="T1" fmla="*/ 111 h 141"/>
                  <a:gd name="T2" fmla="*/ 0 w 125"/>
                  <a:gd name="T3" fmla="*/ 111 h 141"/>
                  <a:gd name="T4" fmla="*/ 49 w 125"/>
                  <a:gd name="T5" fmla="*/ 141 h 141"/>
                  <a:gd name="T6" fmla="*/ 49 w 125"/>
                  <a:gd name="T7" fmla="*/ 141 h 141"/>
                  <a:gd name="T8" fmla="*/ 125 w 125"/>
                  <a:gd name="T9" fmla="*/ 45 h 141"/>
                  <a:gd name="T10" fmla="*/ 108 w 125"/>
                  <a:gd name="T11" fmla="*/ 38 h 141"/>
                  <a:gd name="T12" fmla="*/ 59 w 125"/>
                  <a:gd name="T13" fmla="*/ 7 h 141"/>
                  <a:gd name="T14" fmla="*/ 45 w 125"/>
                  <a:gd name="T15" fmla="*/ 0 h 141"/>
                  <a:gd name="T16" fmla="*/ 0 w 125"/>
                  <a:gd name="T17"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0" y="111"/>
                    </a:moveTo>
                    <a:lnTo>
                      <a:pt x="0" y="111"/>
                    </a:lnTo>
                    <a:lnTo>
                      <a:pt x="49" y="141"/>
                    </a:lnTo>
                    <a:lnTo>
                      <a:pt x="49" y="141"/>
                    </a:lnTo>
                    <a:lnTo>
                      <a:pt x="125" y="45"/>
                    </a:lnTo>
                    <a:lnTo>
                      <a:pt x="108" y="38"/>
                    </a:lnTo>
                    <a:lnTo>
                      <a:pt x="59" y="7"/>
                    </a:lnTo>
                    <a:lnTo>
                      <a:pt x="45" y="0"/>
                    </a:lnTo>
                    <a:lnTo>
                      <a:pt x="0" y="11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7" name="Freeform 23"/>
              <p:cNvSpPr/>
              <p:nvPr/>
            </p:nvSpPr>
            <p:spPr bwMode="auto">
              <a:xfrm>
                <a:off x="6745754" y="1636967"/>
                <a:ext cx="113672" cy="142695"/>
              </a:xfrm>
              <a:custGeom>
                <a:avLst/>
                <a:gdLst>
                  <a:gd name="T0" fmla="*/ 16 w 94"/>
                  <a:gd name="T1" fmla="*/ 118 h 118"/>
                  <a:gd name="T2" fmla="*/ 19 w 94"/>
                  <a:gd name="T3" fmla="*/ 118 h 118"/>
                  <a:gd name="T4" fmla="*/ 75 w 94"/>
                  <a:gd name="T5" fmla="*/ 118 h 118"/>
                  <a:gd name="T6" fmla="*/ 75 w 94"/>
                  <a:gd name="T7" fmla="*/ 118 h 118"/>
                  <a:gd name="T8" fmla="*/ 94 w 94"/>
                  <a:gd name="T9" fmla="*/ 0 h 118"/>
                  <a:gd name="T10" fmla="*/ 75 w 94"/>
                  <a:gd name="T11" fmla="*/ 0 h 118"/>
                  <a:gd name="T12" fmla="*/ 19 w 94"/>
                  <a:gd name="T13" fmla="*/ 0 h 118"/>
                  <a:gd name="T14" fmla="*/ 0 w 94"/>
                  <a:gd name="T15" fmla="*/ 0 h 118"/>
                  <a:gd name="T16" fmla="*/ 16 w 94"/>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16" y="118"/>
                    </a:moveTo>
                    <a:lnTo>
                      <a:pt x="19" y="118"/>
                    </a:lnTo>
                    <a:lnTo>
                      <a:pt x="75" y="118"/>
                    </a:lnTo>
                    <a:lnTo>
                      <a:pt x="75" y="118"/>
                    </a:lnTo>
                    <a:lnTo>
                      <a:pt x="94" y="0"/>
                    </a:lnTo>
                    <a:lnTo>
                      <a:pt x="75" y="0"/>
                    </a:lnTo>
                    <a:lnTo>
                      <a:pt x="19" y="0"/>
                    </a:lnTo>
                    <a:lnTo>
                      <a:pt x="0" y="0"/>
                    </a:lnTo>
                    <a:lnTo>
                      <a:pt x="16" y="118"/>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8" name="Freeform 24"/>
              <p:cNvSpPr/>
              <p:nvPr/>
            </p:nvSpPr>
            <p:spPr bwMode="auto">
              <a:xfrm>
                <a:off x="6968261" y="1551108"/>
                <a:ext cx="151159" cy="170508"/>
              </a:xfrm>
              <a:custGeom>
                <a:avLst/>
                <a:gdLst>
                  <a:gd name="T0" fmla="*/ 73 w 125"/>
                  <a:gd name="T1" fmla="*/ 141 h 141"/>
                  <a:gd name="T2" fmla="*/ 75 w 125"/>
                  <a:gd name="T3" fmla="*/ 141 h 141"/>
                  <a:gd name="T4" fmla="*/ 125 w 125"/>
                  <a:gd name="T5" fmla="*/ 111 h 141"/>
                  <a:gd name="T6" fmla="*/ 125 w 125"/>
                  <a:gd name="T7" fmla="*/ 111 h 141"/>
                  <a:gd name="T8" fmla="*/ 80 w 125"/>
                  <a:gd name="T9" fmla="*/ 0 h 141"/>
                  <a:gd name="T10" fmla="*/ 66 w 125"/>
                  <a:gd name="T11" fmla="*/ 7 h 141"/>
                  <a:gd name="T12" fmla="*/ 14 w 125"/>
                  <a:gd name="T13" fmla="*/ 38 h 141"/>
                  <a:gd name="T14" fmla="*/ 0 w 125"/>
                  <a:gd name="T15" fmla="*/ 45 h 141"/>
                  <a:gd name="T16" fmla="*/ 73 w 125"/>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73" y="141"/>
                    </a:moveTo>
                    <a:lnTo>
                      <a:pt x="75" y="141"/>
                    </a:lnTo>
                    <a:lnTo>
                      <a:pt x="125" y="111"/>
                    </a:lnTo>
                    <a:lnTo>
                      <a:pt x="125" y="111"/>
                    </a:lnTo>
                    <a:lnTo>
                      <a:pt x="80" y="0"/>
                    </a:lnTo>
                    <a:lnTo>
                      <a:pt x="66" y="7"/>
                    </a:lnTo>
                    <a:lnTo>
                      <a:pt x="14" y="38"/>
                    </a:lnTo>
                    <a:lnTo>
                      <a:pt x="0" y="45"/>
                    </a:lnTo>
                    <a:lnTo>
                      <a:pt x="73" y="14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9" name="Freeform 25"/>
              <p:cNvSpPr/>
              <p:nvPr/>
            </p:nvSpPr>
            <p:spPr bwMode="auto">
              <a:xfrm>
                <a:off x="7144816" y="1373345"/>
                <a:ext cx="171717" cy="152369"/>
              </a:xfrm>
              <a:custGeom>
                <a:avLst/>
                <a:gdLst>
                  <a:gd name="T0" fmla="*/ 114 w 142"/>
                  <a:gd name="T1" fmla="*/ 126 h 126"/>
                  <a:gd name="T2" fmla="*/ 114 w 142"/>
                  <a:gd name="T3" fmla="*/ 126 h 126"/>
                  <a:gd name="T4" fmla="*/ 142 w 142"/>
                  <a:gd name="T5" fmla="*/ 74 h 126"/>
                  <a:gd name="T6" fmla="*/ 142 w 142"/>
                  <a:gd name="T7" fmla="*/ 74 h 126"/>
                  <a:gd name="T8" fmla="*/ 47 w 142"/>
                  <a:gd name="T9" fmla="*/ 0 h 126"/>
                  <a:gd name="T10" fmla="*/ 38 w 142"/>
                  <a:gd name="T11" fmla="*/ 15 h 126"/>
                  <a:gd name="T12" fmla="*/ 10 w 142"/>
                  <a:gd name="T13" fmla="*/ 64 h 126"/>
                  <a:gd name="T14" fmla="*/ 0 w 142"/>
                  <a:gd name="T15" fmla="*/ 81 h 126"/>
                  <a:gd name="T16" fmla="*/ 114 w 142"/>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114" y="126"/>
                    </a:moveTo>
                    <a:lnTo>
                      <a:pt x="114" y="126"/>
                    </a:lnTo>
                    <a:lnTo>
                      <a:pt x="142" y="74"/>
                    </a:lnTo>
                    <a:lnTo>
                      <a:pt x="142" y="74"/>
                    </a:lnTo>
                    <a:lnTo>
                      <a:pt x="47" y="0"/>
                    </a:lnTo>
                    <a:lnTo>
                      <a:pt x="38" y="15"/>
                    </a:lnTo>
                    <a:lnTo>
                      <a:pt x="10" y="64"/>
                    </a:lnTo>
                    <a:lnTo>
                      <a:pt x="0" y="81"/>
                    </a:lnTo>
                    <a:lnTo>
                      <a:pt x="114" y="12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0" name="Freeform 26"/>
              <p:cNvSpPr/>
              <p:nvPr/>
            </p:nvSpPr>
            <p:spPr bwMode="auto">
              <a:xfrm>
                <a:off x="7230674" y="1150838"/>
                <a:ext cx="145113" cy="111253"/>
              </a:xfrm>
              <a:custGeom>
                <a:avLst/>
                <a:gdLst>
                  <a:gd name="T0" fmla="*/ 120 w 120"/>
                  <a:gd name="T1" fmla="*/ 76 h 92"/>
                  <a:gd name="T2" fmla="*/ 120 w 120"/>
                  <a:gd name="T3" fmla="*/ 76 h 92"/>
                  <a:gd name="T4" fmla="*/ 120 w 120"/>
                  <a:gd name="T5" fmla="*/ 17 h 92"/>
                  <a:gd name="T6" fmla="*/ 120 w 120"/>
                  <a:gd name="T7" fmla="*/ 17 h 92"/>
                  <a:gd name="T8" fmla="*/ 0 w 120"/>
                  <a:gd name="T9" fmla="*/ 0 h 92"/>
                  <a:gd name="T10" fmla="*/ 0 w 120"/>
                  <a:gd name="T11" fmla="*/ 17 h 92"/>
                  <a:gd name="T12" fmla="*/ 0 w 120"/>
                  <a:gd name="T13" fmla="*/ 76 h 92"/>
                  <a:gd name="T14" fmla="*/ 0 w 120"/>
                  <a:gd name="T15" fmla="*/ 92 h 92"/>
                  <a:gd name="T16" fmla="*/ 120 w 120"/>
                  <a:gd name="T1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2">
                    <a:moveTo>
                      <a:pt x="120" y="76"/>
                    </a:moveTo>
                    <a:lnTo>
                      <a:pt x="120" y="76"/>
                    </a:lnTo>
                    <a:lnTo>
                      <a:pt x="120" y="17"/>
                    </a:lnTo>
                    <a:lnTo>
                      <a:pt x="120" y="17"/>
                    </a:lnTo>
                    <a:lnTo>
                      <a:pt x="0" y="0"/>
                    </a:lnTo>
                    <a:lnTo>
                      <a:pt x="0" y="17"/>
                    </a:lnTo>
                    <a:lnTo>
                      <a:pt x="0" y="76"/>
                    </a:lnTo>
                    <a:lnTo>
                      <a:pt x="0" y="92"/>
                    </a:lnTo>
                    <a:lnTo>
                      <a:pt x="120" y="7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1" name="Freeform 27"/>
              <p:cNvSpPr/>
              <p:nvPr/>
            </p:nvSpPr>
            <p:spPr bwMode="auto">
              <a:xfrm>
                <a:off x="7144816" y="888425"/>
                <a:ext cx="171717" cy="151160"/>
              </a:xfrm>
              <a:custGeom>
                <a:avLst/>
                <a:gdLst>
                  <a:gd name="T0" fmla="*/ 142 w 142"/>
                  <a:gd name="T1" fmla="*/ 52 h 125"/>
                  <a:gd name="T2" fmla="*/ 142 w 142"/>
                  <a:gd name="T3" fmla="*/ 52 h 125"/>
                  <a:gd name="T4" fmla="*/ 114 w 142"/>
                  <a:gd name="T5" fmla="*/ 0 h 125"/>
                  <a:gd name="T6" fmla="*/ 114 w 142"/>
                  <a:gd name="T7" fmla="*/ 0 h 125"/>
                  <a:gd name="T8" fmla="*/ 0 w 142"/>
                  <a:gd name="T9" fmla="*/ 45 h 125"/>
                  <a:gd name="T10" fmla="*/ 10 w 142"/>
                  <a:gd name="T11" fmla="*/ 61 h 125"/>
                  <a:gd name="T12" fmla="*/ 38 w 142"/>
                  <a:gd name="T13" fmla="*/ 111 h 125"/>
                  <a:gd name="T14" fmla="*/ 47 w 142"/>
                  <a:gd name="T15" fmla="*/ 125 h 125"/>
                  <a:gd name="T16" fmla="*/ 142 w 142"/>
                  <a:gd name="T17"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142" y="52"/>
                    </a:moveTo>
                    <a:lnTo>
                      <a:pt x="142" y="52"/>
                    </a:lnTo>
                    <a:lnTo>
                      <a:pt x="114" y="0"/>
                    </a:lnTo>
                    <a:lnTo>
                      <a:pt x="114" y="0"/>
                    </a:lnTo>
                    <a:lnTo>
                      <a:pt x="0" y="45"/>
                    </a:lnTo>
                    <a:lnTo>
                      <a:pt x="10" y="61"/>
                    </a:lnTo>
                    <a:lnTo>
                      <a:pt x="38" y="111"/>
                    </a:lnTo>
                    <a:lnTo>
                      <a:pt x="47" y="125"/>
                    </a:lnTo>
                    <a:lnTo>
                      <a:pt x="142" y="52"/>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2" name="Freeform 28"/>
              <p:cNvSpPr/>
              <p:nvPr/>
            </p:nvSpPr>
            <p:spPr bwMode="auto">
              <a:xfrm>
                <a:off x="6968261" y="691313"/>
                <a:ext cx="151159" cy="171717"/>
              </a:xfrm>
              <a:custGeom>
                <a:avLst/>
                <a:gdLst>
                  <a:gd name="T0" fmla="*/ 125 w 125"/>
                  <a:gd name="T1" fmla="*/ 31 h 142"/>
                  <a:gd name="T2" fmla="*/ 125 w 125"/>
                  <a:gd name="T3" fmla="*/ 31 h 142"/>
                  <a:gd name="T4" fmla="*/ 75 w 125"/>
                  <a:gd name="T5" fmla="*/ 0 h 142"/>
                  <a:gd name="T6" fmla="*/ 73 w 125"/>
                  <a:gd name="T7" fmla="*/ 0 h 142"/>
                  <a:gd name="T8" fmla="*/ 0 w 125"/>
                  <a:gd name="T9" fmla="*/ 97 h 142"/>
                  <a:gd name="T10" fmla="*/ 14 w 125"/>
                  <a:gd name="T11" fmla="*/ 104 h 142"/>
                  <a:gd name="T12" fmla="*/ 66 w 125"/>
                  <a:gd name="T13" fmla="*/ 135 h 142"/>
                  <a:gd name="T14" fmla="*/ 80 w 125"/>
                  <a:gd name="T15" fmla="*/ 142 h 142"/>
                  <a:gd name="T16" fmla="*/ 125 w 125"/>
                  <a:gd name="T17" fmla="*/ 3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125" y="31"/>
                    </a:moveTo>
                    <a:lnTo>
                      <a:pt x="125" y="31"/>
                    </a:lnTo>
                    <a:lnTo>
                      <a:pt x="75" y="0"/>
                    </a:lnTo>
                    <a:lnTo>
                      <a:pt x="73" y="0"/>
                    </a:lnTo>
                    <a:lnTo>
                      <a:pt x="0" y="97"/>
                    </a:lnTo>
                    <a:lnTo>
                      <a:pt x="14" y="104"/>
                    </a:lnTo>
                    <a:lnTo>
                      <a:pt x="66" y="135"/>
                    </a:lnTo>
                    <a:lnTo>
                      <a:pt x="80" y="142"/>
                    </a:lnTo>
                    <a:lnTo>
                      <a:pt x="125" y="3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grpSp>
      <p:grpSp>
        <p:nvGrpSpPr>
          <p:cNvPr id="96" name="组合 95"/>
          <p:cNvGrpSpPr/>
          <p:nvPr/>
        </p:nvGrpSpPr>
        <p:grpSpPr>
          <a:xfrm>
            <a:off x="904438" y="683112"/>
            <a:ext cx="2093604" cy="2089193"/>
            <a:chOff x="6228184" y="634477"/>
            <a:chExt cx="1147603" cy="1145185"/>
          </a:xfrm>
          <a:effectLst>
            <a:outerShdw blurRad="50800" dist="38100" dir="2700000" algn="tl" rotWithShape="0">
              <a:prstClr val="black">
                <a:alpha val="40000"/>
              </a:prstClr>
            </a:outerShdw>
          </a:effectLst>
        </p:grpSpPr>
        <p:sp>
          <p:nvSpPr>
            <p:cNvPr id="97" name="Freeform 16"/>
            <p:cNvSpPr>
              <a:spLocks noEditPoints="1"/>
            </p:cNvSpPr>
            <p:nvPr/>
          </p:nvSpPr>
          <p:spPr bwMode="auto">
            <a:xfrm>
              <a:off x="6359995" y="766288"/>
              <a:ext cx="885190" cy="881563"/>
            </a:xfrm>
            <a:custGeom>
              <a:avLst/>
              <a:gdLst>
                <a:gd name="T0" fmla="*/ 155 w 310"/>
                <a:gd name="T1" fmla="*/ 0 h 309"/>
                <a:gd name="T2" fmla="*/ 0 w 310"/>
                <a:gd name="T3" fmla="*/ 155 h 309"/>
                <a:gd name="T4" fmla="*/ 155 w 310"/>
                <a:gd name="T5" fmla="*/ 309 h 309"/>
                <a:gd name="T6" fmla="*/ 310 w 310"/>
                <a:gd name="T7" fmla="*/ 155 h 309"/>
                <a:gd name="T8" fmla="*/ 155 w 310"/>
                <a:gd name="T9" fmla="*/ 0 h 309"/>
                <a:gd name="T10" fmla="*/ 155 w 310"/>
                <a:gd name="T11" fmla="*/ 262 h 309"/>
                <a:gd name="T12" fmla="*/ 48 w 310"/>
                <a:gd name="T13" fmla="*/ 155 h 309"/>
                <a:gd name="T14" fmla="*/ 155 w 310"/>
                <a:gd name="T15" fmla="*/ 47 h 309"/>
                <a:gd name="T16" fmla="*/ 262 w 310"/>
                <a:gd name="T17" fmla="*/ 155 h 309"/>
                <a:gd name="T18" fmla="*/ 155 w 310"/>
                <a:gd name="T19" fmla="*/ 26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309">
                  <a:moveTo>
                    <a:pt x="155" y="0"/>
                  </a:moveTo>
                  <a:cubicBezTo>
                    <a:pt x="69" y="0"/>
                    <a:pt x="0" y="69"/>
                    <a:pt x="0" y="155"/>
                  </a:cubicBezTo>
                  <a:cubicBezTo>
                    <a:pt x="0" y="240"/>
                    <a:pt x="69" y="309"/>
                    <a:pt x="155" y="309"/>
                  </a:cubicBezTo>
                  <a:cubicBezTo>
                    <a:pt x="240" y="309"/>
                    <a:pt x="310" y="240"/>
                    <a:pt x="310" y="155"/>
                  </a:cubicBezTo>
                  <a:cubicBezTo>
                    <a:pt x="310" y="69"/>
                    <a:pt x="240" y="0"/>
                    <a:pt x="155" y="0"/>
                  </a:cubicBezTo>
                  <a:close/>
                  <a:moveTo>
                    <a:pt x="155" y="262"/>
                  </a:moveTo>
                  <a:cubicBezTo>
                    <a:pt x="96" y="262"/>
                    <a:pt x="48" y="214"/>
                    <a:pt x="48" y="155"/>
                  </a:cubicBezTo>
                  <a:cubicBezTo>
                    <a:pt x="48" y="95"/>
                    <a:pt x="96" y="47"/>
                    <a:pt x="155" y="47"/>
                  </a:cubicBezTo>
                  <a:cubicBezTo>
                    <a:pt x="214" y="47"/>
                    <a:pt x="262" y="95"/>
                    <a:pt x="262" y="155"/>
                  </a:cubicBezTo>
                  <a:cubicBezTo>
                    <a:pt x="262" y="214"/>
                    <a:pt x="214" y="262"/>
                    <a:pt x="155" y="26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8" name="Freeform 17"/>
            <p:cNvSpPr/>
            <p:nvPr/>
          </p:nvSpPr>
          <p:spPr bwMode="auto">
            <a:xfrm>
              <a:off x="6745754" y="634477"/>
              <a:ext cx="113672" cy="142695"/>
            </a:xfrm>
            <a:custGeom>
              <a:avLst/>
              <a:gdLst>
                <a:gd name="T0" fmla="*/ 75 w 94"/>
                <a:gd name="T1" fmla="*/ 0 h 118"/>
                <a:gd name="T2" fmla="*/ 75 w 94"/>
                <a:gd name="T3" fmla="*/ 0 h 118"/>
                <a:gd name="T4" fmla="*/ 19 w 94"/>
                <a:gd name="T5" fmla="*/ 0 h 118"/>
                <a:gd name="T6" fmla="*/ 16 w 94"/>
                <a:gd name="T7" fmla="*/ 0 h 118"/>
                <a:gd name="T8" fmla="*/ 0 w 94"/>
                <a:gd name="T9" fmla="*/ 118 h 118"/>
                <a:gd name="T10" fmla="*/ 19 w 94"/>
                <a:gd name="T11" fmla="*/ 118 h 118"/>
                <a:gd name="T12" fmla="*/ 75 w 94"/>
                <a:gd name="T13" fmla="*/ 118 h 118"/>
                <a:gd name="T14" fmla="*/ 94 w 94"/>
                <a:gd name="T15" fmla="*/ 118 h 118"/>
                <a:gd name="T16" fmla="*/ 75 w 94"/>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75" y="0"/>
                  </a:moveTo>
                  <a:lnTo>
                    <a:pt x="75" y="0"/>
                  </a:lnTo>
                  <a:lnTo>
                    <a:pt x="19" y="0"/>
                  </a:lnTo>
                  <a:lnTo>
                    <a:pt x="16" y="0"/>
                  </a:lnTo>
                  <a:lnTo>
                    <a:pt x="0" y="118"/>
                  </a:lnTo>
                  <a:lnTo>
                    <a:pt x="19" y="118"/>
                  </a:lnTo>
                  <a:lnTo>
                    <a:pt x="75" y="118"/>
                  </a:lnTo>
                  <a:lnTo>
                    <a:pt x="94" y="118"/>
                  </a:lnTo>
                  <a:lnTo>
                    <a:pt x="75"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9" name="Freeform 18"/>
            <p:cNvSpPr/>
            <p:nvPr/>
          </p:nvSpPr>
          <p:spPr bwMode="auto">
            <a:xfrm>
              <a:off x="6485760" y="691313"/>
              <a:ext cx="151159" cy="171717"/>
            </a:xfrm>
            <a:custGeom>
              <a:avLst/>
              <a:gdLst>
                <a:gd name="T0" fmla="*/ 49 w 125"/>
                <a:gd name="T1" fmla="*/ 0 h 142"/>
                <a:gd name="T2" fmla="*/ 49 w 125"/>
                <a:gd name="T3" fmla="*/ 0 h 142"/>
                <a:gd name="T4" fmla="*/ 0 w 125"/>
                <a:gd name="T5" fmla="*/ 31 h 142"/>
                <a:gd name="T6" fmla="*/ 0 w 125"/>
                <a:gd name="T7" fmla="*/ 31 h 142"/>
                <a:gd name="T8" fmla="*/ 45 w 125"/>
                <a:gd name="T9" fmla="*/ 142 h 142"/>
                <a:gd name="T10" fmla="*/ 59 w 125"/>
                <a:gd name="T11" fmla="*/ 135 h 142"/>
                <a:gd name="T12" fmla="*/ 108 w 125"/>
                <a:gd name="T13" fmla="*/ 104 h 142"/>
                <a:gd name="T14" fmla="*/ 125 w 125"/>
                <a:gd name="T15" fmla="*/ 97 h 142"/>
                <a:gd name="T16" fmla="*/ 49 w 12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49" y="0"/>
                  </a:moveTo>
                  <a:lnTo>
                    <a:pt x="49" y="0"/>
                  </a:lnTo>
                  <a:lnTo>
                    <a:pt x="0" y="31"/>
                  </a:lnTo>
                  <a:lnTo>
                    <a:pt x="0" y="31"/>
                  </a:lnTo>
                  <a:lnTo>
                    <a:pt x="45" y="142"/>
                  </a:lnTo>
                  <a:lnTo>
                    <a:pt x="59" y="135"/>
                  </a:lnTo>
                  <a:lnTo>
                    <a:pt x="108" y="104"/>
                  </a:lnTo>
                  <a:lnTo>
                    <a:pt x="125" y="97"/>
                  </a:lnTo>
                  <a:lnTo>
                    <a:pt x="49"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0" name="Freeform 19"/>
            <p:cNvSpPr/>
            <p:nvPr/>
          </p:nvSpPr>
          <p:spPr bwMode="auto">
            <a:xfrm>
              <a:off x="6288648" y="888425"/>
              <a:ext cx="171717" cy="151160"/>
            </a:xfrm>
            <a:custGeom>
              <a:avLst/>
              <a:gdLst>
                <a:gd name="T0" fmla="*/ 28 w 142"/>
                <a:gd name="T1" fmla="*/ 0 h 125"/>
                <a:gd name="T2" fmla="*/ 28 w 142"/>
                <a:gd name="T3" fmla="*/ 0 h 125"/>
                <a:gd name="T4" fmla="*/ 0 w 142"/>
                <a:gd name="T5" fmla="*/ 52 h 125"/>
                <a:gd name="T6" fmla="*/ 0 w 142"/>
                <a:gd name="T7" fmla="*/ 52 h 125"/>
                <a:gd name="T8" fmla="*/ 94 w 142"/>
                <a:gd name="T9" fmla="*/ 125 h 125"/>
                <a:gd name="T10" fmla="*/ 104 w 142"/>
                <a:gd name="T11" fmla="*/ 111 h 125"/>
                <a:gd name="T12" fmla="*/ 132 w 142"/>
                <a:gd name="T13" fmla="*/ 61 h 125"/>
                <a:gd name="T14" fmla="*/ 142 w 142"/>
                <a:gd name="T15" fmla="*/ 45 h 125"/>
                <a:gd name="T16" fmla="*/ 28 w 142"/>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28" y="0"/>
                  </a:moveTo>
                  <a:lnTo>
                    <a:pt x="28" y="0"/>
                  </a:lnTo>
                  <a:lnTo>
                    <a:pt x="0" y="52"/>
                  </a:lnTo>
                  <a:lnTo>
                    <a:pt x="0" y="52"/>
                  </a:lnTo>
                  <a:lnTo>
                    <a:pt x="94" y="125"/>
                  </a:lnTo>
                  <a:lnTo>
                    <a:pt x="104" y="111"/>
                  </a:lnTo>
                  <a:lnTo>
                    <a:pt x="132" y="61"/>
                  </a:lnTo>
                  <a:lnTo>
                    <a:pt x="142" y="45"/>
                  </a:lnTo>
                  <a:lnTo>
                    <a:pt x="28"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1" name="Freeform 20"/>
            <p:cNvSpPr/>
            <p:nvPr/>
          </p:nvSpPr>
          <p:spPr bwMode="auto">
            <a:xfrm>
              <a:off x="6228184" y="1150838"/>
              <a:ext cx="146322" cy="111253"/>
            </a:xfrm>
            <a:custGeom>
              <a:avLst/>
              <a:gdLst>
                <a:gd name="T0" fmla="*/ 0 w 121"/>
                <a:gd name="T1" fmla="*/ 17 h 92"/>
                <a:gd name="T2" fmla="*/ 0 w 121"/>
                <a:gd name="T3" fmla="*/ 17 h 92"/>
                <a:gd name="T4" fmla="*/ 0 w 121"/>
                <a:gd name="T5" fmla="*/ 76 h 92"/>
                <a:gd name="T6" fmla="*/ 0 w 121"/>
                <a:gd name="T7" fmla="*/ 76 h 92"/>
                <a:gd name="T8" fmla="*/ 121 w 121"/>
                <a:gd name="T9" fmla="*/ 92 h 92"/>
                <a:gd name="T10" fmla="*/ 121 w 121"/>
                <a:gd name="T11" fmla="*/ 76 h 92"/>
                <a:gd name="T12" fmla="*/ 121 w 121"/>
                <a:gd name="T13" fmla="*/ 17 h 92"/>
                <a:gd name="T14" fmla="*/ 121 w 121"/>
                <a:gd name="T15" fmla="*/ 0 h 92"/>
                <a:gd name="T16" fmla="*/ 0 w 121"/>
                <a:gd name="T17"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92">
                  <a:moveTo>
                    <a:pt x="0" y="17"/>
                  </a:moveTo>
                  <a:lnTo>
                    <a:pt x="0" y="17"/>
                  </a:lnTo>
                  <a:lnTo>
                    <a:pt x="0" y="76"/>
                  </a:lnTo>
                  <a:lnTo>
                    <a:pt x="0" y="76"/>
                  </a:lnTo>
                  <a:lnTo>
                    <a:pt x="121" y="92"/>
                  </a:lnTo>
                  <a:lnTo>
                    <a:pt x="121" y="76"/>
                  </a:lnTo>
                  <a:lnTo>
                    <a:pt x="121" y="17"/>
                  </a:lnTo>
                  <a:lnTo>
                    <a:pt x="121" y="0"/>
                  </a:lnTo>
                  <a:lnTo>
                    <a:pt x="0" y="1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2" name="Freeform 21"/>
            <p:cNvSpPr/>
            <p:nvPr/>
          </p:nvSpPr>
          <p:spPr bwMode="auto">
            <a:xfrm>
              <a:off x="6288648" y="1373345"/>
              <a:ext cx="171717" cy="152369"/>
            </a:xfrm>
            <a:custGeom>
              <a:avLst/>
              <a:gdLst>
                <a:gd name="T0" fmla="*/ 0 w 142"/>
                <a:gd name="T1" fmla="*/ 74 h 126"/>
                <a:gd name="T2" fmla="*/ 0 w 142"/>
                <a:gd name="T3" fmla="*/ 74 h 126"/>
                <a:gd name="T4" fmla="*/ 28 w 142"/>
                <a:gd name="T5" fmla="*/ 126 h 126"/>
                <a:gd name="T6" fmla="*/ 28 w 142"/>
                <a:gd name="T7" fmla="*/ 126 h 126"/>
                <a:gd name="T8" fmla="*/ 142 w 142"/>
                <a:gd name="T9" fmla="*/ 81 h 126"/>
                <a:gd name="T10" fmla="*/ 132 w 142"/>
                <a:gd name="T11" fmla="*/ 64 h 126"/>
                <a:gd name="T12" fmla="*/ 104 w 142"/>
                <a:gd name="T13" fmla="*/ 15 h 126"/>
                <a:gd name="T14" fmla="*/ 94 w 142"/>
                <a:gd name="T15" fmla="*/ 0 h 126"/>
                <a:gd name="T16" fmla="*/ 0 w 142"/>
                <a:gd name="T17"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0" y="74"/>
                  </a:moveTo>
                  <a:lnTo>
                    <a:pt x="0" y="74"/>
                  </a:lnTo>
                  <a:lnTo>
                    <a:pt x="28" y="126"/>
                  </a:lnTo>
                  <a:lnTo>
                    <a:pt x="28" y="126"/>
                  </a:lnTo>
                  <a:lnTo>
                    <a:pt x="142" y="81"/>
                  </a:lnTo>
                  <a:lnTo>
                    <a:pt x="132" y="64"/>
                  </a:lnTo>
                  <a:lnTo>
                    <a:pt x="104" y="15"/>
                  </a:lnTo>
                  <a:lnTo>
                    <a:pt x="94" y="0"/>
                  </a:lnTo>
                  <a:lnTo>
                    <a:pt x="0" y="7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3" name="Freeform 22"/>
            <p:cNvSpPr/>
            <p:nvPr/>
          </p:nvSpPr>
          <p:spPr bwMode="auto">
            <a:xfrm>
              <a:off x="6485760" y="1551108"/>
              <a:ext cx="151159" cy="170508"/>
            </a:xfrm>
            <a:custGeom>
              <a:avLst/>
              <a:gdLst>
                <a:gd name="T0" fmla="*/ 0 w 125"/>
                <a:gd name="T1" fmla="*/ 111 h 141"/>
                <a:gd name="T2" fmla="*/ 0 w 125"/>
                <a:gd name="T3" fmla="*/ 111 h 141"/>
                <a:gd name="T4" fmla="*/ 49 w 125"/>
                <a:gd name="T5" fmla="*/ 141 h 141"/>
                <a:gd name="T6" fmla="*/ 49 w 125"/>
                <a:gd name="T7" fmla="*/ 141 h 141"/>
                <a:gd name="T8" fmla="*/ 125 w 125"/>
                <a:gd name="T9" fmla="*/ 45 h 141"/>
                <a:gd name="T10" fmla="*/ 108 w 125"/>
                <a:gd name="T11" fmla="*/ 38 h 141"/>
                <a:gd name="T12" fmla="*/ 59 w 125"/>
                <a:gd name="T13" fmla="*/ 7 h 141"/>
                <a:gd name="T14" fmla="*/ 45 w 125"/>
                <a:gd name="T15" fmla="*/ 0 h 141"/>
                <a:gd name="T16" fmla="*/ 0 w 125"/>
                <a:gd name="T17"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0" y="111"/>
                  </a:moveTo>
                  <a:lnTo>
                    <a:pt x="0" y="111"/>
                  </a:lnTo>
                  <a:lnTo>
                    <a:pt x="49" y="141"/>
                  </a:lnTo>
                  <a:lnTo>
                    <a:pt x="49" y="141"/>
                  </a:lnTo>
                  <a:lnTo>
                    <a:pt x="125" y="45"/>
                  </a:lnTo>
                  <a:lnTo>
                    <a:pt x="108" y="38"/>
                  </a:lnTo>
                  <a:lnTo>
                    <a:pt x="59" y="7"/>
                  </a:lnTo>
                  <a:lnTo>
                    <a:pt x="45" y="0"/>
                  </a:lnTo>
                  <a:lnTo>
                    <a:pt x="0" y="11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4" name="Freeform 23"/>
            <p:cNvSpPr/>
            <p:nvPr/>
          </p:nvSpPr>
          <p:spPr bwMode="auto">
            <a:xfrm>
              <a:off x="6745754" y="1636967"/>
              <a:ext cx="113672" cy="142695"/>
            </a:xfrm>
            <a:custGeom>
              <a:avLst/>
              <a:gdLst>
                <a:gd name="T0" fmla="*/ 16 w 94"/>
                <a:gd name="T1" fmla="*/ 118 h 118"/>
                <a:gd name="T2" fmla="*/ 19 w 94"/>
                <a:gd name="T3" fmla="*/ 118 h 118"/>
                <a:gd name="T4" fmla="*/ 75 w 94"/>
                <a:gd name="T5" fmla="*/ 118 h 118"/>
                <a:gd name="T6" fmla="*/ 75 w 94"/>
                <a:gd name="T7" fmla="*/ 118 h 118"/>
                <a:gd name="T8" fmla="*/ 94 w 94"/>
                <a:gd name="T9" fmla="*/ 0 h 118"/>
                <a:gd name="T10" fmla="*/ 75 w 94"/>
                <a:gd name="T11" fmla="*/ 0 h 118"/>
                <a:gd name="T12" fmla="*/ 19 w 94"/>
                <a:gd name="T13" fmla="*/ 0 h 118"/>
                <a:gd name="T14" fmla="*/ 0 w 94"/>
                <a:gd name="T15" fmla="*/ 0 h 118"/>
                <a:gd name="T16" fmla="*/ 16 w 94"/>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16" y="118"/>
                  </a:moveTo>
                  <a:lnTo>
                    <a:pt x="19" y="118"/>
                  </a:lnTo>
                  <a:lnTo>
                    <a:pt x="75" y="118"/>
                  </a:lnTo>
                  <a:lnTo>
                    <a:pt x="75" y="118"/>
                  </a:lnTo>
                  <a:lnTo>
                    <a:pt x="94" y="0"/>
                  </a:lnTo>
                  <a:lnTo>
                    <a:pt x="75" y="0"/>
                  </a:lnTo>
                  <a:lnTo>
                    <a:pt x="19" y="0"/>
                  </a:lnTo>
                  <a:lnTo>
                    <a:pt x="0" y="0"/>
                  </a:lnTo>
                  <a:lnTo>
                    <a:pt x="16" y="118"/>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5" name="Freeform 24"/>
            <p:cNvSpPr/>
            <p:nvPr/>
          </p:nvSpPr>
          <p:spPr bwMode="auto">
            <a:xfrm>
              <a:off x="6968261" y="1551108"/>
              <a:ext cx="151159" cy="170508"/>
            </a:xfrm>
            <a:custGeom>
              <a:avLst/>
              <a:gdLst>
                <a:gd name="T0" fmla="*/ 73 w 125"/>
                <a:gd name="T1" fmla="*/ 141 h 141"/>
                <a:gd name="T2" fmla="*/ 75 w 125"/>
                <a:gd name="T3" fmla="*/ 141 h 141"/>
                <a:gd name="T4" fmla="*/ 125 w 125"/>
                <a:gd name="T5" fmla="*/ 111 h 141"/>
                <a:gd name="T6" fmla="*/ 125 w 125"/>
                <a:gd name="T7" fmla="*/ 111 h 141"/>
                <a:gd name="T8" fmla="*/ 80 w 125"/>
                <a:gd name="T9" fmla="*/ 0 h 141"/>
                <a:gd name="T10" fmla="*/ 66 w 125"/>
                <a:gd name="T11" fmla="*/ 7 h 141"/>
                <a:gd name="T12" fmla="*/ 14 w 125"/>
                <a:gd name="T13" fmla="*/ 38 h 141"/>
                <a:gd name="T14" fmla="*/ 0 w 125"/>
                <a:gd name="T15" fmla="*/ 45 h 141"/>
                <a:gd name="T16" fmla="*/ 73 w 125"/>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73" y="141"/>
                  </a:moveTo>
                  <a:lnTo>
                    <a:pt x="75" y="141"/>
                  </a:lnTo>
                  <a:lnTo>
                    <a:pt x="125" y="111"/>
                  </a:lnTo>
                  <a:lnTo>
                    <a:pt x="125" y="111"/>
                  </a:lnTo>
                  <a:lnTo>
                    <a:pt x="80" y="0"/>
                  </a:lnTo>
                  <a:lnTo>
                    <a:pt x="66" y="7"/>
                  </a:lnTo>
                  <a:lnTo>
                    <a:pt x="14" y="38"/>
                  </a:lnTo>
                  <a:lnTo>
                    <a:pt x="0" y="45"/>
                  </a:lnTo>
                  <a:lnTo>
                    <a:pt x="73" y="14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6" name="Freeform 25"/>
            <p:cNvSpPr/>
            <p:nvPr/>
          </p:nvSpPr>
          <p:spPr bwMode="auto">
            <a:xfrm>
              <a:off x="7144816" y="1373345"/>
              <a:ext cx="171717" cy="152369"/>
            </a:xfrm>
            <a:custGeom>
              <a:avLst/>
              <a:gdLst>
                <a:gd name="T0" fmla="*/ 114 w 142"/>
                <a:gd name="T1" fmla="*/ 126 h 126"/>
                <a:gd name="T2" fmla="*/ 114 w 142"/>
                <a:gd name="T3" fmla="*/ 126 h 126"/>
                <a:gd name="T4" fmla="*/ 142 w 142"/>
                <a:gd name="T5" fmla="*/ 74 h 126"/>
                <a:gd name="T6" fmla="*/ 142 w 142"/>
                <a:gd name="T7" fmla="*/ 74 h 126"/>
                <a:gd name="T8" fmla="*/ 47 w 142"/>
                <a:gd name="T9" fmla="*/ 0 h 126"/>
                <a:gd name="T10" fmla="*/ 38 w 142"/>
                <a:gd name="T11" fmla="*/ 15 h 126"/>
                <a:gd name="T12" fmla="*/ 10 w 142"/>
                <a:gd name="T13" fmla="*/ 64 h 126"/>
                <a:gd name="T14" fmla="*/ 0 w 142"/>
                <a:gd name="T15" fmla="*/ 81 h 126"/>
                <a:gd name="T16" fmla="*/ 114 w 142"/>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114" y="126"/>
                  </a:moveTo>
                  <a:lnTo>
                    <a:pt x="114" y="126"/>
                  </a:lnTo>
                  <a:lnTo>
                    <a:pt x="142" y="74"/>
                  </a:lnTo>
                  <a:lnTo>
                    <a:pt x="142" y="74"/>
                  </a:lnTo>
                  <a:lnTo>
                    <a:pt x="47" y="0"/>
                  </a:lnTo>
                  <a:lnTo>
                    <a:pt x="38" y="15"/>
                  </a:lnTo>
                  <a:lnTo>
                    <a:pt x="10" y="64"/>
                  </a:lnTo>
                  <a:lnTo>
                    <a:pt x="0" y="81"/>
                  </a:lnTo>
                  <a:lnTo>
                    <a:pt x="114" y="1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7" name="Freeform 26"/>
            <p:cNvSpPr/>
            <p:nvPr/>
          </p:nvSpPr>
          <p:spPr bwMode="auto">
            <a:xfrm>
              <a:off x="7230674" y="1150838"/>
              <a:ext cx="145113" cy="111253"/>
            </a:xfrm>
            <a:custGeom>
              <a:avLst/>
              <a:gdLst>
                <a:gd name="T0" fmla="*/ 120 w 120"/>
                <a:gd name="T1" fmla="*/ 76 h 92"/>
                <a:gd name="T2" fmla="*/ 120 w 120"/>
                <a:gd name="T3" fmla="*/ 76 h 92"/>
                <a:gd name="T4" fmla="*/ 120 w 120"/>
                <a:gd name="T5" fmla="*/ 17 h 92"/>
                <a:gd name="T6" fmla="*/ 120 w 120"/>
                <a:gd name="T7" fmla="*/ 17 h 92"/>
                <a:gd name="T8" fmla="*/ 0 w 120"/>
                <a:gd name="T9" fmla="*/ 0 h 92"/>
                <a:gd name="T10" fmla="*/ 0 w 120"/>
                <a:gd name="T11" fmla="*/ 17 h 92"/>
                <a:gd name="T12" fmla="*/ 0 w 120"/>
                <a:gd name="T13" fmla="*/ 76 h 92"/>
                <a:gd name="T14" fmla="*/ 0 w 120"/>
                <a:gd name="T15" fmla="*/ 92 h 92"/>
                <a:gd name="T16" fmla="*/ 120 w 120"/>
                <a:gd name="T1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2">
                  <a:moveTo>
                    <a:pt x="120" y="76"/>
                  </a:moveTo>
                  <a:lnTo>
                    <a:pt x="120" y="76"/>
                  </a:lnTo>
                  <a:lnTo>
                    <a:pt x="120" y="17"/>
                  </a:lnTo>
                  <a:lnTo>
                    <a:pt x="120" y="17"/>
                  </a:lnTo>
                  <a:lnTo>
                    <a:pt x="0" y="0"/>
                  </a:lnTo>
                  <a:lnTo>
                    <a:pt x="0" y="17"/>
                  </a:lnTo>
                  <a:lnTo>
                    <a:pt x="0" y="76"/>
                  </a:lnTo>
                  <a:lnTo>
                    <a:pt x="0" y="92"/>
                  </a:lnTo>
                  <a:lnTo>
                    <a:pt x="120" y="7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8" name="Freeform 27"/>
            <p:cNvSpPr/>
            <p:nvPr/>
          </p:nvSpPr>
          <p:spPr bwMode="auto">
            <a:xfrm>
              <a:off x="7144816" y="888425"/>
              <a:ext cx="171717" cy="151160"/>
            </a:xfrm>
            <a:custGeom>
              <a:avLst/>
              <a:gdLst>
                <a:gd name="T0" fmla="*/ 142 w 142"/>
                <a:gd name="T1" fmla="*/ 52 h 125"/>
                <a:gd name="T2" fmla="*/ 142 w 142"/>
                <a:gd name="T3" fmla="*/ 52 h 125"/>
                <a:gd name="T4" fmla="*/ 114 w 142"/>
                <a:gd name="T5" fmla="*/ 0 h 125"/>
                <a:gd name="T6" fmla="*/ 114 w 142"/>
                <a:gd name="T7" fmla="*/ 0 h 125"/>
                <a:gd name="T8" fmla="*/ 0 w 142"/>
                <a:gd name="T9" fmla="*/ 45 h 125"/>
                <a:gd name="T10" fmla="*/ 10 w 142"/>
                <a:gd name="T11" fmla="*/ 61 h 125"/>
                <a:gd name="T12" fmla="*/ 38 w 142"/>
                <a:gd name="T13" fmla="*/ 111 h 125"/>
                <a:gd name="T14" fmla="*/ 47 w 142"/>
                <a:gd name="T15" fmla="*/ 125 h 125"/>
                <a:gd name="T16" fmla="*/ 142 w 142"/>
                <a:gd name="T17"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142" y="52"/>
                  </a:moveTo>
                  <a:lnTo>
                    <a:pt x="142" y="52"/>
                  </a:lnTo>
                  <a:lnTo>
                    <a:pt x="114" y="0"/>
                  </a:lnTo>
                  <a:lnTo>
                    <a:pt x="114" y="0"/>
                  </a:lnTo>
                  <a:lnTo>
                    <a:pt x="0" y="45"/>
                  </a:lnTo>
                  <a:lnTo>
                    <a:pt x="10" y="61"/>
                  </a:lnTo>
                  <a:lnTo>
                    <a:pt x="38" y="111"/>
                  </a:lnTo>
                  <a:lnTo>
                    <a:pt x="47" y="125"/>
                  </a:lnTo>
                  <a:lnTo>
                    <a:pt x="142" y="5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9" name="Freeform 28"/>
            <p:cNvSpPr/>
            <p:nvPr/>
          </p:nvSpPr>
          <p:spPr bwMode="auto">
            <a:xfrm>
              <a:off x="6968261" y="691313"/>
              <a:ext cx="151159" cy="171717"/>
            </a:xfrm>
            <a:custGeom>
              <a:avLst/>
              <a:gdLst>
                <a:gd name="T0" fmla="*/ 125 w 125"/>
                <a:gd name="T1" fmla="*/ 31 h 142"/>
                <a:gd name="T2" fmla="*/ 125 w 125"/>
                <a:gd name="T3" fmla="*/ 31 h 142"/>
                <a:gd name="T4" fmla="*/ 75 w 125"/>
                <a:gd name="T5" fmla="*/ 0 h 142"/>
                <a:gd name="T6" fmla="*/ 73 w 125"/>
                <a:gd name="T7" fmla="*/ 0 h 142"/>
                <a:gd name="T8" fmla="*/ 0 w 125"/>
                <a:gd name="T9" fmla="*/ 97 h 142"/>
                <a:gd name="T10" fmla="*/ 14 w 125"/>
                <a:gd name="T11" fmla="*/ 104 h 142"/>
                <a:gd name="T12" fmla="*/ 66 w 125"/>
                <a:gd name="T13" fmla="*/ 135 h 142"/>
                <a:gd name="T14" fmla="*/ 80 w 125"/>
                <a:gd name="T15" fmla="*/ 142 h 142"/>
                <a:gd name="T16" fmla="*/ 125 w 125"/>
                <a:gd name="T17" fmla="*/ 3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125" y="31"/>
                  </a:moveTo>
                  <a:lnTo>
                    <a:pt x="125" y="31"/>
                  </a:lnTo>
                  <a:lnTo>
                    <a:pt x="75" y="0"/>
                  </a:lnTo>
                  <a:lnTo>
                    <a:pt x="73" y="0"/>
                  </a:lnTo>
                  <a:lnTo>
                    <a:pt x="0" y="97"/>
                  </a:lnTo>
                  <a:lnTo>
                    <a:pt x="14" y="104"/>
                  </a:lnTo>
                  <a:lnTo>
                    <a:pt x="66" y="135"/>
                  </a:lnTo>
                  <a:lnTo>
                    <a:pt x="80" y="142"/>
                  </a:lnTo>
                  <a:lnTo>
                    <a:pt x="125" y="3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12" name="标题层"/>
          <p:cNvSpPr txBox="1"/>
          <p:nvPr/>
        </p:nvSpPr>
        <p:spPr>
          <a:xfrm>
            <a:off x="6926263" y="1100138"/>
            <a:ext cx="1195387" cy="1323975"/>
          </a:xfrm>
          <a:prstGeom prst="rect">
            <a:avLst/>
          </a:prstGeom>
          <a:noFill/>
          <a:ln w="9525">
            <a:noFill/>
          </a:ln>
        </p:spPr>
        <p:txBody>
          <a:bodyPr>
            <a:spAutoFit/>
          </a:bodyPr>
          <a:p>
            <a:pPr algn="ctr"/>
            <a:r>
              <a:rPr lang="en-US" altLang="zh-CN" sz="8000" dirty="0">
                <a:solidFill>
                  <a:srgbClr val="FFFFFF"/>
                </a:solidFill>
                <a:latin typeface="Impact" panose="020B0806030902050204" pitchFamily="34" charset="0"/>
                <a:ea typeface="微软雅黑" panose="020B0503020204020204" pitchFamily="34" charset="-122"/>
              </a:rPr>
              <a:t>01</a:t>
            </a:r>
            <a:endParaRPr lang="zh-CN" altLang="en-US" sz="8000" dirty="0">
              <a:solidFill>
                <a:srgbClr val="FFFFFF"/>
              </a:solidFill>
              <a:latin typeface="Impact" panose="020B0806030902050204" pitchFamily="34" charset="0"/>
              <a:ea typeface="微软雅黑" panose="020B0503020204020204" pitchFamily="34" charset="-122"/>
            </a:endParaRPr>
          </a:p>
        </p:txBody>
      </p:sp>
      <p:sp>
        <p:nvSpPr>
          <p:cNvPr id="2" name="文本框 1"/>
          <p:cNvSpPr txBox="1"/>
          <p:nvPr/>
        </p:nvSpPr>
        <p:spPr>
          <a:xfrm>
            <a:off x="847725" y="3111500"/>
            <a:ext cx="3362325" cy="1814513"/>
          </a:xfrm>
          <a:prstGeom prst="rect">
            <a:avLst/>
          </a:prstGeom>
          <a:noFill/>
          <a:ln w="9525">
            <a:noFill/>
          </a:ln>
        </p:spPr>
        <p:txBody>
          <a:bodyPr wrap="none">
            <a:spAutoFit/>
          </a:bodyPr>
          <a:p>
            <a:r>
              <a:rPr lang="en-US" altLang="zh-CN" sz="2800" b="1" dirty="0">
                <a:latin typeface="Calibri" panose="020F0502020204030204" pitchFamily="34" charset="0"/>
              </a:rPr>
              <a:t> 1.1UML</a:t>
            </a:r>
            <a:r>
              <a:rPr lang="zh-CN" altLang="en-US" sz="2800" b="1" dirty="0">
                <a:latin typeface="Calibri" panose="020F0502020204030204" pitchFamily="34" charset="0"/>
              </a:rPr>
              <a:t>概述</a:t>
            </a:r>
            <a:endParaRPr lang="zh-CN" altLang="en-US" sz="2800" b="1" dirty="0">
              <a:latin typeface="Calibri" panose="020F0502020204030204" pitchFamily="34" charset="0"/>
            </a:endParaRPr>
          </a:p>
          <a:p>
            <a:r>
              <a:rPr lang="en-US" altLang="zh-CN" sz="2800" b="1" dirty="0">
                <a:latin typeface="Calibri" panose="020F0502020204030204" pitchFamily="34" charset="0"/>
              </a:rPr>
              <a:t> 1.2UML</a:t>
            </a:r>
            <a:r>
              <a:rPr lang="zh-CN" altLang="en-US" sz="2800" b="1" dirty="0">
                <a:latin typeface="Calibri" panose="020F0502020204030204" pitchFamily="34" charset="0"/>
              </a:rPr>
              <a:t>的前身    </a:t>
            </a:r>
            <a:endParaRPr lang="en-US" altLang="zh-CN" sz="2800" b="1" dirty="0">
              <a:latin typeface="Calibri" panose="020F0502020204030204" pitchFamily="34" charset="0"/>
            </a:endParaRPr>
          </a:p>
          <a:p>
            <a:r>
              <a:rPr lang="zh-CN" altLang="en-US" sz="2800" b="1" dirty="0">
                <a:latin typeface="Calibri" panose="020F0502020204030204" pitchFamily="34" charset="0"/>
              </a:rPr>
              <a:t> </a:t>
            </a:r>
            <a:r>
              <a:rPr lang="en-US" altLang="zh-CN" sz="2800" b="1" dirty="0">
                <a:latin typeface="Calibri" panose="020F0502020204030204" pitchFamily="34" charset="0"/>
              </a:rPr>
              <a:t>1.3UML</a:t>
            </a:r>
            <a:r>
              <a:rPr lang="zh-CN" altLang="en-US" sz="2800" b="1" dirty="0">
                <a:latin typeface="Calibri" panose="020F0502020204030204" pitchFamily="34" charset="0"/>
              </a:rPr>
              <a:t>的发展历程  </a:t>
            </a:r>
            <a:endParaRPr lang="en-US" altLang="zh-CN" sz="2800" b="1" dirty="0">
              <a:latin typeface="Calibri" panose="020F0502020204030204" pitchFamily="34" charset="0"/>
            </a:endParaRPr>
          </a:p>
          <a:p>
            <a:r>
              <a:rPr lang="zh-CN" altLang="en-US" sz="2800" b="1" dirty="0">
                <a:latin typeface="Calibri" panose="020F0502020204030204" pitchFamily="34" charset="0"/>
              </a:rPr>
              <a:t> </a:t>
            </a:r>
            <a:r>
              <a:rPr lang="en-US" altLang="zh-CN" sz="2800" b="1" dirty="0">
                <a:latin typeface="Calibri" panose="020F0502020204030204" pitchFamily="34" charset="0"/>
              </a:rPr>
              <a:t>1.4UML</a:t>
            </a:r>
            <a:r>
              <a:rPr lang="zh-CN" altLang="en-US" sz="2800" b="1" dirty="0">
                <a:latin typeface="Calibri" panose="020F0502020204030204" pitchFamily="34" charset="0"/>
              </a:rPr>
              <a:t>的特点 </a:t>
            </a:r>
            <a:endParaRPr lang="zh-CN" altLang="en-US" sz="2800" b="1" dirty="0">
              <a:latin typeface="Calibri" panose="020F0502020204030204" pitchFamily="34" charset="0"/>
            </a:endParaRPr>
          </a:p>
        </p:txBody>
      </p:sp>
      <p:pic>
        <p:nvPicPr>
          <p:cNvPr id="5130" name="图片 40"/>
          <p:cNvPicPr>
            <a:picLocks noChangeAspect="1"/>
          </p:cNvPicPr>
          <p:nvPr/>
        </p:nvPicPr>
        <p:blipFill>
          <a:blip r:embed="rId1"/>
          <a:stretch>
            <a:fillRect/>
          </a:stretch>
        </p:blipFill>
        <p:spPr>
          <a:xfrm>
            <a:off x="7875588" y="92075"/>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10000" fill="hold"/>
                                        <p:tgtEl>
                                          <p:spTgt spid="111"/>
                                        </p:tgtEl>
                                        <p:attrNameLst>
                                          <p:attrName>r</p:attrName>
                                        </p:attrNameLst>
                                      </p:cBhvr>
                                    </p:animRot>
                                  </p:childTnLst>
                                </p:cTn>
                              </p:par>
                              <p:par>
                                <p:cTn id="7" presetID="2" presetClass="entr" presetSubtype="8" fill="hold" nodeType="withEffect">
                                  <p:stCondLst>
                                    <p:cond delay="500"/>
                                  </p:stCondLst>
                                  <p:childTnLst>
                                    <p:set>
                                      <p:cBhvr>
                                        <p:cTn id="8" dur="1" fill="hold">
                                          <p:stCondLst>
                                            <p:cond delay="0"/>
                                          </p:stCondLst>
                                        </p:cTn>
                                        <p:tgtEl>
                                          <p:spTgt spid="96"/>
                                        </p:tgtEl>
                                        <p:attrNameLst>
                                          <p:attrName>style.visibility</p:attrName>
                                        </p:attrNameLst>
                                      </p:cBhvr>
                                      <p:to>
                                        <p:strVal val="visible"/>
                                      </p:to>
                                    </p:set>
                                    <p:anim calcmode="lin" valueType="num">
                                      <p:cBhvr>
                                        <p:cTn id="9" dur="1400" fill="hold"/>
                                        <p:tgtEl>
                                          <p:spTgt spid="96"/>
                                        </p:tgtEl>
                                        <p:attrNameLst>
                                          <p:attrName>ppt_x</p:attrName>
                                        </p:attrNameLst>
                                      </p:cBhvr>
                                      <p:tavLst>
                                        <p:tav tm="0">
                                          <p:val>
                                            <p:strVal val="0-#ppt_w/2"/>
                                          </p:val>
                                        </p:tav>
                                        <p:tav tm="100000">
                                          <p:val>
                                            <p:strVal val="#ppt_x"/>
                                          </p:val>
                                        </p:tav>
                                      </p:tavLst>
                                    </p:anim>
                                    <p:anim calcmode="lin" valueType="num">
                                      <p:cBhvr>
                                        <p:cTn id="10" dur="1400" fill="hold"/>
                                        <p:tgtEl>
                                          <p:spTgt spid="96"/>
                                        </p:tgtEl>
                                        <p:attrNameLst>
                                          <p:attrName>ppt_y</p:attrName>
                                        </p:attrNameLst>
                                      </p:cBhvr>
                                      <p:tavLst>
                                        <p:tav tm="0">
                                          <p:val>
                                            <p:strVal val="#ppt_y"/>
                                          </p:val>
                                        </p:tav>
                                        <p:tav tm="100000">
                                          <p:val>
                                            <p:strVal val="#ppt_y"/>
                                          </p:val>
                                        </p:tav>
                                      </p:tavLst>
                                    </p:anim>
                                  </p:childTnLst>
                                </p:cTn>
                              </p:par>
                              <p:par>
                                <p:cTn id="11" presetID="8" presetClass="emph" presetSubtype="0" fill="hold" nodeType="withEffect">
                                  <p:stCondLst>
                                    <p:cond delay="500"/>
                                  </p:stCondLst>
                                  <p:childTnLst>
                                    <p:animRot by="21600000">
                                      <p:cBhvr>
                                        <p:cTn id="12" dur="1400" fill="hold"/>
                                        <p:tgtEl>
                                          <p:spTgt spid="96"/>
                                        </p:tgtEl>
                                        <p:attrNameLst>
                                          <p:attrName>r</p:attrName>
                                        </p:attrNameLst>
                                      </p:cBhvr>
                                    </p:animRot>
                                  </p:childTnLst>
                                </p:cTn>
                              </p:par>
                              <p:par>
                                <p:cTn id="13" presetID="2" presetClass="entr" presetSubtype="8" fill="hold" nodeType="withEffect">
                                  <p:stCondLst>
                                    <p:cond delay="500"/>
                                  </p:stCondLst>
                                  <p:childTnLst>
                                    <p:set>
                                      <p:cBhvr>
                                        <p:cTn id="14" dur="1" fill="hold">
                                          <p:stCondLst>
                                            <p:cond delay="0"/>
                                          </p:stCondLst>
                                        </p:cTn>
                                        <p:tgtEl>
                                          <p:spTgt spid="77"/>
                                        </p:tgtEl>
                                        <p:attrNameLst>
                                          <p:attrName>style.visibility</p:attrName>
                                        </p:attrNameLst>
                                      </p:cBhvr>
                                      <p:to>
                                        <p:strVal val="visible"/>
                                      </p:to>
                                    </p:set>
                                    <p:anim calcmode="lin" valueType="num">
                                      <p:cBhvr>
                                        <p:cTn id="15" dur="1400" fill="hold"/>
                                        <p:tgtEl>
                                          <p:spTgt spid="77"/>
                                        </p:tgtEl>
                                        <p:attrNameLst>
                                          <p:attrName>ppt_x</p:attrName>
                                        </p:attrNameLst>
                                      </p:cBhvr>
                                      <p:tavLst>
                                        <p:tav tm="0">
                                          <p:val>
                                            <p:strVal val="0-#ppt_w/2"/>
                                          </p:val>
                                        </p:tav>
                                        <p:tav tm="100000">
                                          <p:val>
                                            <p:strVal val="#ppt_x"/>
                                          </p:val>
                                        </p:tav>
                                      </p:tavLst>
                                    </p:anim>
                                    <p:anim calcmode="lin" valueType="num">
                                      <p:cBhvr>
                                        <p:cTn id="16" dur="1400" fill="hold"/>
                                        <p:tgtEl>
                                          <p:spTgt spid="77"/>
                                        </p:tgtEl>
                                        <p:attrNameLst>
                                          <p:attrName>ppt_y</p:attrName>
                                        </p:attrNameLst>
                                      </p:cBhvr>
                                      <p:tavLst>
                                        <p:tav tm="0">
                                          <p:val>
                                            <p:strVal val="#ppt_y"/>
                                          </p:val>
                                        </p:tav>
                                        <p:tav tm="100000">
                                          <p:val>
                                            <p:strVal val="#ppt_y"/>
                                          </p:val>
                                        </p:tav>
                                      </p:tavLst>
                                    </p:anim>
                                  </p:childTnLst>
                                </p:cTn>
                              </p:par>
                              <p:par>
                                <p:cTn id="17" presetID="2" presetClass="entr" presetSubtype="8" decel="52500" fill="hold" grpId="0" nodeType="withEffect">
                                  <p:stCondLst>
                                    <p:cond delay="1700"/>
                                  </p:stCondLst>
                                  <p:childTnLst>
                                    <p:set>
                                      <p:cBhvr>
                                        <p:cTn id="18" dur="1" fill="hold">
                                          <p:stCondLst>
                                            <p:cond delay="0"/>
                                          </p:stCondLst>
                                        </p:cTn>
                                        <p:tgtEl>
                                          <p:spTgt spid="112"/>
                                        </p:tgtEl>
                                        <p:attrNameLst>
                                          <p:attrName>style.visibility</p:attrName>
                                        </p:attrNameLst>
                                      </p:cBhvr>
                                      <p:to>
                                        <p:strVal val="visible"/>
                                      </p:to>
                                    </p:set>
                                    <p:anim calcmode="lin" valueType="num">
                                      <p:cBhvr>
                                        <p:cTn id="19" dur="400" fill="hold"/>
                                        <p:tgtEl>
                                          <p:spTgt spid="112"/>
                                        </p:tgtEl>
                                        <p:attrNameLst>
                                          <p:attrName>ppt_x</p:attrName>
                                        </p:attrNameLst>
                                      </p:cBhvr>
                                      <p:tavLst>
                                        <p:tav tm="0">
                                          <p:val>
                                            <p:strVal val="0-#ppt_w/2"/>
                                          </p:val>
                                        </p:tav>
                                        <p:tav tm="100000">
                                          <p:val>
                                            <p:strVal val="#ppt_x"/>
                                          </p:val>
                                        </p:tav>
                                      </p:tavLst>
                                    </p:anim>
                                    <p:anim calcmode="lin" valueType="num">
                                      <p:cBhvr>
                                        <p:cTn id="20" dur="400" fill="hold"/>
                                        <p:tgtEl>
                                          <p:spTgt spid="112"/>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1900"/>
                                  </p:stCondLst>
                                  <p:childTnLst>
                                    <p:set>
                                      <p:cBhvr>
                                        <p:cTn id="22" dur="1" fill="hold">
                                          <p:stCondLst>
                                            <p:cond delay="0"/>
                                          </p:stCondLst>
                                        </p:cTn>
                                        <p:tgtEl>
                                          <p:spTgt spid="75"/>
                                        </p:tgtEl>
                                        <p:attrNameLst>
                                          <p:attrName>style.visibility</p:attrName>
                                        </p:attrNameLst>
                                      </p:cBhvr>
                                      <p:to>
                                        <p:strVal val="visible"/>
                                      </p:to>
                                    </p:set>
                                    <p:anim calcmode="lin" valueType="num">
                                      <p:cBhvr>
                                        <p:cTn id="23" dur="600" fill="hold"/>
                                        <p:tgtEl>
                                          <p:spTgt spid="75"/>
                                        </p:tgtEl>
                                        <p:attrNameLst>
                                          <p:attrName>ppt_w</p:attrName>
                                        </p:attrNameLst>
                                      </p:cBhvr>
                                      <p:tavLst>
                                        <p:tav tm="0">
                                          <p:val>
                                            <p:fltVal val="0.000000"/>
                                          </p:val>
                                        </p:tav>
                                        <p:tav tm="100000">
                                          <p:val>
                                            <p:strVal val="#ppt_w"/>
                                          </p:val>
                                        </p:tav>
                                      </p:tavLst>
                                    </p:anim>
                                    <p:anim calcmode="lin" valueType="num">
                                      <p:cBhvr>
                                        <p:cTn id="24" dur="600" fill="hold"/>
                                        <p:tgtEl>
                                          <p:spTgt spid="75"/>
                                        </p:tgtEl>
                                        <p:attrNameLst>
                                          <p:attrName>ppt_h</p:attrName>
                                        </p:attrNameLst>
                                      </p:cBhvr>
                                      <p:tavLst>
                                        <p:tav tm="0">
                                          <p:val>
                                            <p:fltVal val="0.000000"/>
                                          </p:val>
                                        </p:tav>
                                        <p:tav tm="100000">
                                          <p:val>
                                            <p:strVal val="#ppt_h"/>
                                          </p:val>
                                        </p:tav>
                                      </p:tavLst>
                                    </p:anim>
                                    <p:animEffect transition="in" filter="fade">
                                      <p:cBhvr>
                                        <p:cTn id="25" dur="600"/>
                                        <p:tgtEl>
                                          <p:spTgt spid="75"/>
                                        </p:tgtEl>
                                      </p:cBhvr>
                                    </p:animEffect>
                                  </p:childTnLst>
                                </p:cTn>
                              </p:par>
                              <p:par>
                                <p:cTn id="26" presetID="53" presetClass="entr" presetSubtype="16" fill="hold" grpId="0" nodeType="withEffect">
                                  <p:stCondLst>
                                    <p:cond delay="22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700" fill="hold"/>
                                        <p:tgtEl>
                                          <p:spTgt spid="76"/>
                                        </p:tgtEl>
                                        <p:attrNameLst>
                                          <p:attrName>ppt_w</p:attrName>
                                        </p:attrNameLst>
                                      </p:cBhvr>
                                      <p:tavLst>
                                        <p:tav tm="0">
                                          <p:val>
                                            <p:fltVal val="0.000000"/>
                                          </p:val>
                                        </p:tav>
                                        <p:tav tm="100000">
                                          <p:val>
                                            <p:strVal val="#ppt_w"/>
                                          </p:val>
                                        </p:tav>
                                      </p:tavLst>
                                    </p:anim>
                                    <p:anim calcmode="lin" valueType="num">
                                      <p:cBhvr>
                                        <p:cTn id="29" dur="700" fill="hold"/>
                                        <p:tgtEl>
                                          <p:spTgt spid="76"/>
                                        </p:tgtEl>
                                        <p:attrNameLst>
                                          <p:attrName>ppt_h</p:attrName>
                                        </p:attrNameLst>
                                      </p:cBhvr>
                                      <p:tavLst>
                                        <p:tav tm="0">
                                          <p:val>
                                            <p:fltVal val="0.000000"/>
                                          </p:val>
                                        </p:tav>
                                        <p:tav tm="100000">
                                          <p:val>
                                            <p:strVal val="#ppt_h"/>
                                          </p:val>
                                        </p:tav>
                                      </p:tavLst>
                                    </p:anim>
                                    <p:animEffect transition="in" filter="fade">
                                      <p:cBhvr>
                                        <p:cTn id="30" dur="700"/>
                                        <p:tgtEl>
                                          <p:spTgt spid="7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charRg st="0" end="13"/>
                                            </p:txEl>
                                          </p:spTgt>
                                        </p:tgtEl>
                                        <p:attrNameLst>
                                          <p:attrName>style.visibility</p:attrName>
                                        </p:attrNameLst>
                                      </p:cBhvr>
                                      <p:to>
                                        <p:strVal val="visible"/>
                                      </p:to>
                                    </p:set>
                                    <p:animEffect transition="in" filter="blinds(horizontal)">
                                      <p:cBhvr>
                                        <p:cTn id="38" dur="500"/>
                                        <p:tgtEl>
                                          <p:spTgt spid="2">
                                            <p:txEl>
                                              <p:charRg st="0"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Effect transition="in" filter="blinds(horizontal)">
                                      <p:cBhvr>
                                        <p:cTn id="43" dur="500"/>
                                        <p:tgtEl>
                                          <p:spTgt spid="2">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
                                            <p:txEl>
                                              <p:charRg st="13" end="28"/>
                                            </p:txEl>
                                          </p:spTgt>
                                        </p:tgtEl>
                                        <p:attrNameLst>
                                          <p:attrName>style.visibility</p:attrName>
                                        </p:attrNameLst>
                                      </p:cBhvr>
                                      <p:to>
                                        <p:strVal val="visible"/>
                                      </p:to>
                                    </p:set>
                                    <p:animEffect transition="in" filter="blinds(horizontal)">
                                      <p:cBhvr>
                                        <p:cTn id="48" dur="500"/>
                                        <p:tgtEl>
                                          <p:spTgt spid="2">
                                            <p:txEl>
                                              <p:charRg st="13" end="2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
                                            <p:txEl>
                                              <p:charRg st="28" end="40"/>
                                            </p:txEl>
                                          </p:spTgt>
                                        </p:tgtEl>
                                        <p:attrNameLst>
                                          <p:attrName>style.visibility</p:attrName>
                                        </p:attrNameLst>
                                      </p:cBhvr>
                                      <p:to>
                                        <p:strVal val="visible"/>
                                      </p:to>
                                    </p:set>
                                    <p:animEffect transition="in" filter="blinds(horizontal)">
                                      <p:cBhvr>
                                        <p:cTn id="53" dur="500"/>
                                        <p:tgtEl>
                                          <p:spTgt spid="2">
                                            <p:txEl>
                                              <p:charRg st="28"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75" grpId="0" bldLvl="0" animBg="1"/>
      <p:bldP spid="76" grpId="0"/>
      <p:bldP spid="11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中的关系</a:t>
            </a:r>
            <a:endPar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071563" y="1139825"/>
            <a:ext cx="7138987" cy="1198563"/>
          </a:xfrm>
          <a:prstGeom prst="rect">
            <a:avLst/>
          </a:prstGeom>
          <a:noFill/>
          <a:ln w="9525">
            <a:noFill/>
          </a:ln>
        </p:spPr>
        <p:txBody>
          <a:bodyPr>
            <a:spAutoFit/>
          </a:bodyPr>
          <a:p>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、依赖（Dependency）</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endParaRPr lang="zh-CN" altLang="en-US" sz="1800" dirty="0">
              <a:latin typeface="微软雅黑" panose="020B0503020204020204" pitchFamily="34" charset="-122"/>
              <a:ea typeface="微软雅黑" panose="020B0503020204020204" pitchFamily="34" charset="-122"/>
            </a:endParaRPr>
          </a:p>
        </p:txBody>
      </p:sp>
      <p:pic>
        <p:nvPicPr>
          <p:cNvPr id="40966" name="图片 -2147482603" descr="I8RPJ[ESR[%((_6FW}Y{]6S"/>
          <p:cNvPicPr>
            <a:picLocks noChangeAspect="1"/>
          </p:cNvPicPr>
          <p:nvPr/>
        </p:nvPicPr>
        <p:blipFill>
          <a:blip r:embed="rId1"/>
          <a:stretch>
            <a:fillRect/>
          </a:stretch>
        </p:blipFill>
        <p:spPr>
          <a:xfrm>
            <a:off x="1071563" y="2633663"/>
            <a:ext cx="5405437" cy="1338262"/>
          </a:xfrm>
          <a:prstGeom prst="rect">
            <a:avLst/>
          </a:prstGeom>
          <a:noFill/>
          <a:ln w="9525">
            <a:noFill/>
          </a:ln>
        </p:spPr>
      </p:pic>
      <p:pic>
        <p:nvPicPr>
          <p:cNvPr id="29703"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charRg st="0" end="17"/>
                                            </p:txEl>
                                          </p:spTgt>
                                        </p:tgtEl>
                                        <p:attrNameLst>
                                          <p:attrName>style.visibility</p:attrName>
                                        </p:attrNameLst>
                                      </p:cBhvr>
                                      <p:to>
                                        <p:strVal val="visible"/>
                                      </p:to>
                                    </p:set>
                                    <p:animEffect transition="in" filter="blinds(horizontal)">
                                      <p:cBhvr>
                                        <p:cTn id="20" dur="500"/>
                                        <p:tgtEl>
                                          <p:spTgt spid="2">
                                            <p:txEl>
                                              <p:charRg st="0" end="1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charRg st="17" end="109"/>
                                            </p:txEl>
                                          </p:spTgt>
                                        </p:tgtEl>
                                        <p:attrNameLst>
                                          <p:attrName>style.visibility</p:attrName>
                                        </p:attrNameLst>
                                      </p:cBhvr>
                                      <p:to>
                                        <p:strVal val="visible"/>
                                      </p:to>
                                    </p:set>
                                    <p:animEffect transition="in" filter="blinds(horizontal)">
                                      <p:cBhvr>
                                        <p:cTn id="23" dur="500"/>
                                        <p:tgtEl>
                                          <p:spTgt spid="2">
                                            <p:txEl>
                                              <p:charRg st="17" end="10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0966"/>
                                        </p:tgtEl>
                                        <p:attrNameLst>
                                          <p:attrName>style.visibility</p:attrName>
                                        </p:attrNameLst>
                                      </p:cBhvr>
                                      <p:to>
                                        <p:strVal val="visible"/>
                                      </p:to>
                                    </p:set>
                                    <p:anim calcmode="lin" valueType="num">
                                      <p:cBhvr additive="base">
                                        <p:cTn id="28" dur="500" fill="hold"/>
                                        <p:tgtEl>
                                          <p:spTgt spid="40966"/>
                                        </p:tgtEl>
                                        <p:attrNameLst>
                                          <p:attrName>ppt_x</p:attrName>
                                        </p:attrNameLst>
                                      </p:cBhvr>
                                      <p:tavLst>
                                        <p:tav tm="0">
                                          <p:val>
                                            <p:strVal val="#ppt_x"/>
                                          </p:val>
                                        </p:tav>
                                        <p:tav tm="100000">
                                          <p:val>
                                            <p:strVal val="#ppt_x"/>
                                          </p:val>
                                        </p:tav>
                                      </p:tavLst>
                                    </p:anim>
                                    <p:anim calcmode="lin" valueType="num">
                                      <p:cBhvr additive="base">
                                        <p:cTn id="29"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40966"/>
                                        </p:tgtEl>
                                        <p:attrNameLst>
                                          <p:attrName>style.visibility</p:attrName>
                                        </p:attrNameLst>
                                      </p:cBhvr>
                                      <p:to>
                                        <p:strVal val="visible"/>
                                      </p:to>
                                    </p:set>
                                    <p:animEffect transition="in" filter="box(in)">
                                      <p:cBhvr>
                                        <p:cTn id="34" dur="20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中的关系</a:t>
            </a:r>
            <a:endPar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071563" y="1139825"/>
            <a:ext cx="7138987" cy="2028825"/>
          </a:xfrm>
          <a:prstGeom prst="rect">
            <a:avLst/>
          </a:prstGeom>
          <a:noFill/>
          <a:ln w="9525">
            <a:noFill/>
          </a:ln>
        </p:spPr>
        <p:txBody>
          <a:bodyPr>
            <a:spAutoFit/>
          </a:bodyPr>
          <a:p>
            <a:r>
              <a:rPr lang="zh-CN" altLang="zh-CN" sz="1800" dirty="0">
                <a:latin typeface="微软雅黑" panose="020B0503020204020204" pitchFamily="34" charset="-122"/>
                <a:ea typeface="微软雅黑" panose="020B0503020204020204" pitchFamily="34" charset="-122"/>
              </a:rPr>
              <a:t>2、关联（Association）</a:t>
            </a:r>
            <a:endParaRPr lang="zh-CN" altLang="zh-CN" sz="1800" dirty="0">
              <a:latin typeface="微软雅黑" panose="020B0503020204020204" pitchFamily="34" charset="-122"/>
              <a:ea typeface="微软雅黑" panose="020B0503020204020204" pitchFamily="34" charset="-122"/>
            </a:endParaRPr>
          </a:p>
          <a:p>
            <a:r>
              <a:rPr lang="zh-CN" altLang="zh-CN" sz="1800" dirty="0">
                <a:latin typeface="微软雅黑" panose="020B0503020204020204" pitchFamily="34" charset="-122"/>
                <a:ea typeface="微软雅黑" panose="020B0503020204020204" pitchFamily="34" charset="-122"/>
              </a:rPr>
              <a:t>       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UML设计类图的时候，就可以在读者、书籍、管理员三个类之间建立关联关系。</a:t>
            </a:r>
            <a:endParaRPr lang="zh-CN" altLang="zh-CN" sz="1800" dirty="0">
              <a:latin typeface="微软雅黑" panose="020B0503020204020204" pitchFamily="34" charset="-122"/>
              <a:ea typeface="微软雅黑" panose="020B0503020204020204" pitchFamily="34" charset="-122"/>
            </a:endParaRPr>
          </a:p>
        </p:txBody>
      </p:sp>
      <p:pic>
        <p:nvPicPr>
          <p:cNvPr id="43014" name="图片 -2147482601" descr="[K_VTGNEM3{U7(MRTTGW{W6"/>
          <p:cNvPicPr>
            <a:picLocks noChangeAspect="1"/>
          </p:cNvPicPr>
          <p:nvPr/>
        </p:nvPicPr>
        <p:blipFill>
          <a:blip r:embed="rId1"/>
          <a:stretch>
            <a:fillRect/>
          </a:stretch>
        </p:blipFill>
        <p:spPr>
          <a:xfrm>
            <a:off x="984250" y="3340100"/>
            <a:ext cx="5259388" cy="1397000"/>
          </a:xfrm>
          <a:prstGeom prst="rect">
            <a:avLst/>
          </a:prstGeom>
          <a:noFill/>
          <a:ln w="9525">
            <a:noFill/>
          </a:ln>
        </p:spPr>
      </p:pic>
      <p:pic>
        <p:nvPicPr>
          <p:cNvPr id="30727"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xEl>
                                              <p:charRg st="0" end="18"/>
                                            </p:txEl>
                                          </p:spTgt>
                                        </p:tgtEl>
                                        <p:attrNameLst>
                                          <p:attrName>style.visibility</p:attrName>
                                        </p:attrNameLst>
                                      </p:cBhvr>
                                      <p:to>
                                        <p:strVal val="visible"/>
                                      </p:to>
                                    </p:set>
                                    <p:animEffect transition="in" filter="box(in)">
                                      <p:cBhvr>
                                        <p:cTn id="20" dur="2000"/>
                                        <p:tgtEl>
                                          <p:spTgt spid="2">
                                            <p:txEl>
                                              <p:charRg st="0" end="18"/>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
                                            <p:txEl>
                                              <p:charRg st="18" end="181"/>
                                            </p:txEl>
                                          </p:spTgt>
                                        </p:tgtEl>
                                        <p:attrNameLst>
                                          <p:attrName>style.visibility</p:attrName>
                                        </p:attrNameLst>
                                      </p:cBhvr>
                                      <p:to>
                                        <p:strVal val="visible"/>
                                      </p:to>
                                    </p:set>
                                    <p:animEffect transition="in" filter="box(in)">
                                      <p:cBhvr>
                                        <p:cTn id="23" dur="2000"/>
                                        <p:tgtEl>
                                          <p:spTgt spid="2">
                                            <p:txEl>
                                              <p:charRg st="18" end="18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43014"/>
                                        </p:tgtEl>
                                        <p:attrNameLst>
                                          <p:attrName>style.visibility</p:attrName>
                                        </p:attrNameLst>
                                      </p:cBhvr>
                                      <p:to>
                                        <p:strVal val="visible"/>
                                      </p:to>
                                    </p:set>
                                    <p:anim calcmode="lin" valueType="num">
                                      <p:cBhvr>
                                        <p:cTn id="28" dur="1" fill="hold"/>
                                        <p:tgtEl>
                                          <p:spTgt spid="430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中的关系</a:t>
            </a:r>
            <a:endPar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071563" y="1139825"/>
            <a:ext cx="7138987" cy="1476375"/>
          </a:xfrm>
          <a:prstGeom prst="rect">
            <a:avLst/>
          </a:prstGeom>
          <a:noFill/>
          <a:ln w="9525">
            <a:noFill/>
          </a:ln>
        </p:spPr>
        <p:txBody>
          <a:bodyPr>
            <a:spAutoFit/>
          </a:bodyPr>
          <a:p>
            <a:r>
              <a:rPr lang="zh-CN" altLang="zh-CN" sz="1800" dirty="0">
                <a:latin typeface="微软雅黑" panose="020B0503020204020204" pitchFamily="34" charset="-122"/>
                <a:ea typeface="微软雅黑" panose="020B0503020204020204" pitchFamily="34" charset="-122"/>
              </a:rPr>
              <a:t>3、泛化（Generalization）</a:t>
            </a:r>
            <a:endParaRPr lang="zh-CN" altLang="zh-CN" sz="1800" dirty="0">
              <a:latin typeface="微软雅黑" panose="020B0503020204020204" pitchFamily="34" charset="-122"/>
              <a:ea typeface="微软雅黑" panose="020B0503020204020204" pitchFamily="34" charset="-122"/>
            </a:endParaRPr>
          </a:p>
          <a:p>
            <a:r>
              <a:rPr lang="zh-CN" altLang="zh-CN" sz="1800" dirty="0">
                <a:latin typeface="微软雅黑" panose="020B0503020204020204" pitchFamily="34" charset="-122"/>
                <a:ea typeface="微软雅黑" panose="020B0503020204020204" pitchFamily="34" charset="-122"/>
              </a:rPr>
              <a:t>       泛化是一种一般化——特殊化的关系，是一般事物（父类）和该事物较为特殊的种类（子类）之间的关系，子类继承父类的属性和操作，除此之外，子类还添加新的属性和操作。在图形上，把泛化关系画成带有空心箭头的实线，该实线指向父类。</a:t>
            </a:r>
            <a:endParaRPr lang="zh-CN" altLang="zh-CN" sz="1800" dirty="0">
              <a:latin typeface="微软雅黑" panose="020B0503020204020204" pitchFamily="34" charset="-122"/>
              <a:ea typeface="微软雅黑" panose="020B0503020204020204" pitchFamily="34" charset="-122"/>
            </a:endParaRPr>
          </a:p>
        </p:txBody>
      </p:sp>
      <p:pic>
        <p:nvPicPr>
          <p:cNvPr id="45062" name="图片 -2147482599" descr="90Z~F60X~`CVH35X[GVVK5E"/>
          <p:cNvPicPr>
            <a:picLocks noChangeAspect="1"/>
          </p:cNvPicPr>
          <p:nvPr/>
        </p:nvPicPr>
        <p:blipFill>
          <a:blip r:embed="rId1"/>
          <a:stretch>
            <a:fillRect/>
          </a:stretch>
        </p:blipFill>
        <p:spPr>
          <a:xfrm>
            <a:off x="1182688" y="2566988"/>
            <a:ext cx="1503362" cy="2187575"/>
          </a:xfrm>
          <a:prstGeom prst="rect">
            <a:avLst/>
          </a:prstGeom>
          <a:noFill/>
          <a:ln w="9525">
            <a:noFill/>
          </a:ln>
        </p:spPr>
      </p:pic>
      <p:pic>
        <p:nvPicPr>
          <p:cNvPr id="31751" name="图片 7"/>
          <p:cNvPicPr>
            <a:picLocks noChangeAspect="1"/>
          </p:cNvPicPr>
          <p:nvPr/>
        </p:nvPicPr>
        <p:blipFill>
          <a:blip r:embed="rId2"/>
          <a:stretch>
            <a:fillRect/>
          </a:stretch>
        </p:blipFill>
        <p:spPr>
          <a:xfrm>
            <a:off x="8034338" y="20638"/>
            <a:ext cx="1109662"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charRg st="0" end="21"/>
                                            </p:txEl>
                                          </p:spTgt>
                                        </p:tgtEl>
                                        <p:attrNameLst>
                                          <p:attrName>style.visibility</p:attrName>
                                        </p:attrNameLst>
                                      </p:cBhvr>
                                      <p:to>
                                        <p:strVal val="visible"/>
                                      </p:to>
                                    </p:set>
                                    <p:anim calcmode="lin" valueType="num">
                                      <p:cBhvr>
                                        <p:cTn id="20" dur="1" fill="hold"/>
                                        <p:tgtEl>
                                          <p:spTgt spid="2">
                                            <p:txEl>
                                              <p:charRg st="0" end="21"/>
                                            </p:txEl>
                                          </p:spTgt>
                                        </p:tgtEl>
                                      </p:cBhvr>
                                    </p:anim>
                                  </p:childTnLst>
                                </p:cTn>
                              </p:par>
                              <p:par>
                                <p:cTn id="21" presetID="24" presetClass="entr" presetSubtype="0" fill="hold" nodeType="withEffect">
                                  <p:stCondLst>
                                    <p:cond delay="0"/>
                                  </p:stCondLst>
                                  <p:childTnLst>
                                    <p:set>
                                      <p:cBhvr>
                                        <p:cTn id="22" dur="1" fill="hold">
                                          <p:stCondLst>
                                            <p:cond delay="0"/>
                                          </p:stCondLst>
                                        </p:cTn>
                                        <p:tgtEl>
                                          <p:spTgt spid="2">
                                            <p:txEl>
                                              <p:charRg st="21" end="137"/>
                                            </p:txEl>
                                          </p:spTgt>
                                        </p:tgtEl>
                                        <p:attrNameLst>
                                          <p:attrName>style.visibility</p:attrName>
                                        </p:attrNameLst>
                                      </p:cBhvr>
                                      <p:to>
                                        <p:strVal val="visible"/>
                                      </p:to>
                                    </p:set>
                                    <p:anim calcmode="lin" valueType="num">
                                      <p:cBhvr>
                                        <p:cTn id="23" dur="1" fill="hold"/>
                                        <p:tgtEl>
                                          <p:spTgt spid="2">
                                            <p:txEl>
                                              <p:charRg st="21" end="137"/>
                                            </p:txEl>
                                          </p:spTgt>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45062"/>
                                        </p:tgtEl>
                                        <p:attrNameLst>
                                          <p:attrName>style.visibility</p:attrName>
                                        </p:attrNameLst>
                                      </p:cBhvr>
                                      <p:to>
                                        <p:strVal val="visible"/>
                                      </p:to>
                                    </p:set>
                                    <p:anim calcmode="lin" valueType="num">
                                      <p:cBhvr>
                                        <p:cTn id="28" dur="1" fill="hold"/>
                                        <p:tgtEl>
                                          <p:spTgt spid="4506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中的关系</a:t>
            </a:r>
            <a:endParaRPr kumimoji="0" lang="zh-CN"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071563" y="1139825"/>
            <a:ext cx="7138987" cy="1752600"/>
          </a:xfrm>
          <a:prstGeom prst="rect">
            <a:avLst/>
          </a:prstGeom>
          <a:noFill/>
          <a:ln w="9525">
            <a:noFill/>
          </a:ln>
        </p:spPr>
        <p:txBody>
          <a:bodyPr>
            <a:spAutoFit/>
          </a:bodyPr>
          <a:p>
            <a:r>
              <a:rPr lang="zh-CN" altLang="zh-CN" sz="1800" dirty="0">
                <a:latin typeface="微软雅黑" panose="020B0503020204020204" pitchFamily="34" charset="-122"/>
                <a:ea typeface="微软雅黑" panose="020B0503020204020204" pitchFamily="34" charset="-122"/>
              </a:rPr>
              <a:t>4、实现（Realization）</a:t>
            </a:r>
            <a:endParaRPr lang="zh-CN" altLang="zh-CN" sz="1800" dirty="0">
              <a:latin typeface="微软雅黑" panose="020B0503020204020204" pitchFamily="34" charset="-122"/>
              <a:ea typeface="微软雅黑" panose="020B0503020204020204" pitchFamily="34" charset="-122"/>
            </a:endParaRPr>
          </a:p>
          <a:p>
            <a:r>
              <a:rPr lang="zh-CN" altLang="zh-CN" sz="18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endParaRPr lang="zh-CN" altLang="zh-CN" sz="1800" dirty="0">
              <a:latin typeface="微软雅黑" panose="020B0503020204020204" pitchFamily="34" charset="-122"/>
              <a:ea typeface="微软雅黑" panose="020B0503020204020204" pitchFamily="34" charset="-122"/>
            </a:endParaRPr>
          </a:p>
        </p:txBody>
      </p:sp>
      <p:pic>
        <p:nvPicPr>
          <p:cNvPr id="32774" name="图片 -2147482597" descr="TT7J{6PKQP5%I_MB3R$0(~C"/>
          <p:cNvPicPr>
            <a:picLocks noChangeAspect="1"/>
          </p:cNvPicPr>
          <p:nvPr/>
        </p:nvPicPr>
        <p:blipFill>
          <a:blip r:embed="rId1"/>
          <a:stretch>
            <a:fillRect/>
          </a:stretch>
        </p:blipFill>
        <p:spPr>
          <a:xfrm>
            <a:off x="1071563" y="2886075"/>
            <a:ext cx="1757362" cy="2101850"/>
          </a:xfrm>
          <a:prstGeom prst="rect">
            <a:avLst/>
          </a:prstGeom>
          <a:noFill/>
          <a:ln w="9525">
            <a:noFill/>
          </a:ln>
        </p:spPr>
      </p:pic>
      <p:pic>
        <p:nvPicPr>
          <p:cNvPr id="32775" name="图片 7"/>
          <p:cNvPicPr>
            <a:picLocks noChangeAspect="1"/>
          </p:cNvPicPr>
          <p:nvPr/>
        </p:nvPicPr>
        <p:blipFill>
          <a:blip r:embed="rId2"/>
          <a:stretch>
            <a:fillRect/>
          </a:stretch>
        </p:blipFill>
        <p:spPr>
          <a:xfrm>
            <a:off x="8034338" y="20638"/>
            <a:ext cx="1109662"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charRg st="0" end="18"/>
                                            </p:txEl>
                                          </p:spTgt>
                                        </p:tgtEl>
                                        <p:attrNameLst>
                                          <p:attrName>style.visibility</p:attrName>
                                        </p:attrNameLst>
                                      </p:cBhvr>
                                      <p:to>
                                        <p:strVal val="visible"/>
                                      </p:to>
                                    </p:set>
                                    <p:animEffect transition="in" filter="blinds(horizontal)">
                                      <p:cBhvr>
                                        <p:cTn id="20" dur="500"/>
                                        <p:tgtEl>
                                          <p:spTgt spid="2">
                                            <p:txEl>
                                              <p:charRg st="0" end="18"/>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charRg st="18" end="151"/>
                                            </p:txEl>
                                          </p:spTgt>
                                        </p:tgtEl>
                                        <p:attrNameLst>
                                          <p:attrName>style.visibility</p:attrName>
                                        </p:attrNameLst>
                                      </p:cBhvr>
                                      <p:to>
                                        <p:strVal val="visible"/>
                                      </p:to>
                                    </p:set>
                                    <p:animEffect transition="in" filter="blinds(horizontal)">
                                      <p:cBhvr>
                                        <p:cTn id="23" dur="500"/>
                                        <p:tgtEl>
                                          <p:spTgt spid="2">
                                            <p:txEl>
                                              <p:charRg st="18"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2676525"/>
          </a:xfrm>
          <a:prstGeom prst="rect">
            <a:avLst/>
          </a:prstGeom>
          <a:noFill/>
          <a:ln w="9525">
            <a:noFill/>
          </a:ln>
        </p:spPr>
        <p:txBody>
          <a:bodyPr>
            <a:spAutoFit/>
          </a:bodyPr>
          <a:p>
            <a:r>
              <a:rPr lang="zh-CN" altLang="en-US" sz="2800" dirty="0">
                <a:latin typeface="Calibri" panose="020F0502020204030204" pitchFamily="34" charset="0"/>
              </a:rPr>
              <a:t>UML有13种图：</a:t>
            </a:r>
            <a:endParaRPr lang="zh-CN" altLang="en-US" sz="2800" dirty="0">
              <a:latin typeface="Calibri" panose="020F0502020204030204" pitchFamily="34" charset="0"/>
            </a:endParaRPr>
          </a:p>
          <a:p>
            <a:r>
              <a:rPr lang="zh-CN" altLang="en-US" sz="2800" dirty="0">
                <a:latin typeface="Calibri" panose="020F0502020204030204" pitchFamily="34" charset="0"/>
              </a:rPr>
              <a:t>(1)类图(2)对象图(3)构件图</a:t>
            </a:r>
            <a:endParaRPr lang="zh-CN" altLang="en-US" sz="2800" dirty="0">
              <a:latin typeface="Calibri" panose="020F0502020204030204" pitchFamily="34" charset="0"/>
            </a:endParaRPr>
          </a:p>
          <a:p>
            <a:r>
              <a:rPr lang="zh-CN" altLang="en-US" sz="2800" dirty="0">
                <a:latin typeface="Calibri" panose="020F0502020204030204" pitchFamily="34" charset="0"/>
              </a:rPr>
              <a:t>(4)组合结构图(5)用况图(6)顺序图</a:t>
            </a:r>
            <a:endParaRPr lang="zh-CN" altLang="en-US" sz="2800" dirty="0">
              <a:latin typeface="Calibri" panose="020F0502020204030204" pitchFamily="34" charset="0"/>
            </a:endParaRPr>
          </a:p>
          <a:p>
            <a:r>
              <a:rPr lang="zh-CN" altLang="en-US" sz="2800" dirty="0">
                <a:latin typeface="Calibri" panose="020F0502020204030204" pitchFamily="34" charset="0"/>
              </a:rPr>
              <a:t>(7)通信图(8)状态图(9)活动图</a:t>
            </a:r>
            <a:endParaRPr lang="zh-CN" altLang="en-US" sz="2800" dirty="0">
              <a:latin typeface="Calibri" panose="020F0502020204030204" pitchFamily="34" charset="0"/>
            </a:endParaRPr>
          </a:p>
          <a:p>
            <a:r>
              <a:rPr lang="zh-CN" altLang="en-US" sz="2800" dirty="0">
                <a:latin typeface="Calibri" panose="020F0502020204030204" pitchFamily="34" charset="0"/>
              </a:rPr>
              <a:t>(10)部署图(11)包图(12)定时图</a:t>
            </a:r>
            <a:endParaRPr lang="zh-CN" altLang="en-US" sz="2800" dirty="0">
              <a:latin typeface="Calibri" panose="020F0502020204030204" pitchFamily="34" charset="0"/>
            </a:endParaRPr>
          </a:p>
          <a:p>
            <a:r>
              <a:rPr lang="zh-CN" altLang="en-US" sz="2800" dirty="0">
                <a:latin typeface="Calibri" panose="020F0502020204030204" pitchFamily="34" charset="0"/>
              </a:rPr>
              <a:t>(13)交互概念图</a:t>
            </a:r>
            <a:endParaRPr lang="zh-CN" altLang="en-US" sz="2800" dirty="0">
              <a:latin typeface="Calibri" panose="020F0502020204030204" pitchFamily="34" charset="0"/>
            </a:endParaRPr>
          </a:p>
        </p:txBody>
      </p:sp>
      <p:pic>
        <p:nvPicPr>
          <p:cNvPr id="33798" name="图片 7"/>
          <p:cNvPicPr>
            <a:picLocks noChangeAspect="1"/>
          </p:cNvPicPr>
          <p:nvPr/>
        </p:nvPicPr>
        <p:blipFill>
          <a:blip r:embed="rId1"/>
          <a:stretch>
            <a:fillRect/>
          </a:stretch>
        </p:blipFill>
        <p:spPr>
          <a:xfrm>
            <a:off x="8034338" y="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10"/>
                                            </p:txEl>
                                          </p:spTgt>
                                        </p:tgtEl>
                                        <p:attrNameLst>
                                          <p:attrName>style.visibility</p:attrName>
                                        </p:attrNameLst>
                                      </p:cBhvr>
                                      <p:to>
                                        <p:strVal val="visible"/>
                                      </p:to>
                                    </p:set>
                                    <p:anim calcmode="lin" valueType="num">
                                      <p:cBhvr additive="base">
                                        <p:cTn id="20" dur="500" fill="hold"/>
                                        <p:tgtEl>
                                          <p:spTgt spid="3">
                                            <p:txEl>
                                              <p:charRg st="0" end="1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charRg st="0" end="1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charRg st="10" end="28"/>
                                            </p:txEl>
                                          </p:spTgt>
                                        </p:tgtEl>
                                        <p:attrNameLst>
                                          <p:attrName>style.visibility</p:attrName>
                                        </p:attrNameLst>
                                      </p:cBhvr>
                                      <p:to>
                                        <p:strVal val="visible"/>
                                      </p:to>
                                    </p:set>
                                    <p:anim calcmode="lin" valueType="num">
                                      <p:cBhvr additive="base">
                                        <p:cTn id="24" dur="500" fill="hold"/>
                                        <p:tgtEl>
                                          <p:spTgt spid="3">
                                            <p:txEl>
                                              <p:charRg st="10" end="2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charRg st="10" end="28"/>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charRg st="28" end="49"/>
                                            </p:txEl>
                                          </p:spTgt>
                                        </p:tgtEl>
                                        <p:attrNameLst>
                                          <p:attrName>style.visibility</p:attrName>
                                        </p:attrNameLst>
                                      </p:cBhvr>
                                      <p:to>
                                        <p:strVal val="visible"/>
                                      </p:to>
                                    </p:set>
                                    <p:anim calcmode="lin" valueType="num">
                                      <p:cBhvr additive="base">
                                        <p:cTn id="28" dur="500" fill="hold"/>
                                        <p:tgtEl>
                                          <p:spTgt spid="3">
                                            <p:txEl>
                                              <p:charRg st="28" end="4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charRg st="28" end="49"/>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charRg st="49" end="68"/>
                                            </p:txEl>
                                          </p:spTgt>
                                        </p:tgtEl>
                                        <p:attrNameLst>
                                          <p:attrName>style.visibility</p:attrName>
                                        </p:attrNameLst>
                                      </p:cBhvr>
                                      <p:to>
                                        <p:strVal val="visible"/>
                                      </p:to>
                                    </p:set>
                                    <p:anim calcmode="lin" valueType="num">
                                      <p:cBhvr additive="base">
                                        <p:cTn id="32" dur="500" fill="hold"/>
                                        <p:tgtEl>
                                          <p:spTgt spid="3">
                                            <p:txEl>
                                              <p:charRg st="49" end="6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charRg st="49" end="68"/>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charRg st="68" end="89"/>
                                            </p:txEl>
                                          </p:spTgt>
                                        </p:tgtEl>
                                        <p:attrNameLst>
                                          <p:attrName>style.visibility</p:attrName>
                                        </p:attrNameLst>
                                      </p:cBhvr>
                                      <p:to>
                                        <p:strVal val="visible"/>
                                      </p:to>
                                    </p:set>
                                    <p:anim calcmode="lin" valueType="num">
                                      <p:cBhvr additive="base">
                                        <p:cTn id="36" dur="500" fill="hold"/>
                                        <p:tgtEl>
                                          <p:spTgt spid="3">
                                            <p:txEl>
                                              <p:charRg st="68" end="8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charRg st="68" end="89"/>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charRg st="89" end="99"/>
                                            </p:txEl>
                                          </p:spTgt>
                                        </p:tgtEl>
                                        <p:attrNameLst>
                                          <p:attrName>style.visibility</p:attrName>
                                        </p:attrNameLst>
                                      </p:cBhvr>
                                      <p:to>
                                        <p:strVal val="visible"/>
                                      </p:to>
                                    </p:set>
                                    <p:anim calcmode="lin" valueType="num">
                                      <p:cBhvr additive="base">
                                        <p:cTn id="40" dur="500" fill="hold"/>
                                        <p:tgtEl>
                                          <p:spTgt spid="3">
                                            <p:txEl>
                                              <p:charRg st="89" end="9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charRg st="89" end="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920750"/>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1、用例图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用例图是从用户角度描述系统功能，并指出各功能的操作者。用例图展示了一组用例、参与者以及它们之间的关系。</a:t>
            </a:r>
            <a:endParaRPr lang="zh-CN" altLang="en-US" sz="1800" dirty="0">
              <a:latin typeface="微软雅黑" panose="020B0503020204020204" pitchFamily="34" charset="-122"/>
              <a:ea typeface="微软雅黑" panose="020B0503020204020204" pitchFamily="34" charset="-122"/>
            </a:endParaRPr>
          </a:p>
        </p:txBody>
      </p:sp>
      <p:pic>
        <p:nvPicPr>
          <p:cNvPr id="1073742854" name="图片 1073742853"/>
          <p:cNvPicPr>
            <a:picLocks noRot="1" noChangeAspect="1"/>
          </p:cNvPicPr>
          <p:nvPr/>
        </p:nvPicPr>
        <p:blipFill>
          <a:blip r:embed="rId1"/>
          <a:srcRect l="4895" t="4445" r="5225" b="5511"/>
          <a:stretch>
            <a:fillRect/>
          </a:stretch>
        </p:blipFill>
        <p:spPr>
          <a:xfrm>
            <a:off x="819150" y="1882775"/>
            <a:ext cx="2559050" cy="3252788"/>
          </a:xfrm>
          <a:prstGeom prst="rect">
            <a:avLst/>
          </a:prstGeom>
          <a:noFill/>
          <a:ln w="9525">
            <a:noFill/>
          </a:ln>
        </p:spPr>
      </p:pic>
      <p:pic>
        <p:nvPicPr>
          <p:cNvPr id="34823"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65"/>
                                            </p:txEl>
                                          </p:spTgt>
                                        </p:tgtEl>
                                        <p:attrNameLst>
                                          <p:attrName>style.visibility</p:attrName>
                                        </p:attrNameLst>
                                      </p:cBhvr>
                                      <p:to>
                                        <p:strVal val="visible"/>
                                      </p:to>
                                    </p:set>
                                    <p:anim calcmode="lin" valueType="num">
                                      <p:cBhvr>
                                        <p:cTn id="26" dur="500" fill="hold"/>
                                        <p:tgtEl>
                                          <p:spTgt spid="3">
                                            <p:txEl>
                                              <p:charRg st="6" end="65"/>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6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54"/>
                                        </p:tgtEl>
                                        <p:attrNameLst>
                                          <p:attrName>style.visibility</p:attrName>
                                        </p:attrNameLst>
                                      </p:cBhvr>
                                      <p:to>
                                        <p:strVal val="visible"/>
                                      </p:to>
                                    </p:set>
                                    <p:anim calcmode="lin" valueType="num">
                                      <p:cBhvr>
                                        <p:cTn id="32" dur="1" fill="hold"/>
                                        <p:tgtEl>
                                          <p:spTgt spid="107374285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1198563"/>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2、类图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类图是UML面向对象中最常用的一种图，类图可以帮助我们更直观的了解一个系统的体系结构。通过关系和类表示的类图，可以图形化的描述一个系统的设计部分。</a:t>
            </a:r>
            <a:endParaRPr lang="zh-CN" altLang="en-US" sz="1800" dirty="0">
              <a:latin typeface="微软雅黑" panose="020B0503020204020204" pitchFamily="34" charset="-122"/>
              <a:ea typeface="微软雅黑" panose="020B0503020204020204" pitchFamily="34" charset="-122"/>
            </a:endParaRPr>
          </a:p>
        </p:txBody>
      </p:sp>
      <p:pic>
        <p:nvPicPr>
          <p:cNvPr id="1073742855" name="图片 1073742854"/>
          <p:cNvPicPr>
            <a:picLocks noRot="1" noChangeAspect="1"/>
          </p:cNvPicPr>
          <p:nvPr/>
        </p:nvPicPr>
        <p:blipFill>
          <a:blip r:embed="rId1"/>
          <a:srcRect l="7751" t="7753" r="8380" b="8379"/>
          <a:stretch>
            <a:fillRect/>
          </a:stretch>
        </p:blipFill>
        <p:spPr>
          <a:xfrm>
            <a:off x="1006475" y="2060575"/>
            <a:ext cx="2457450" cy="3006725"/>
          </a:xfrm>
          <a:prstGeom prst="rect">
            <a:avLst/>
          </a:prstGeom>
          <a:noFill/>
          <a:ln w="9525">
            <a:noFill/>
          </a:ln>
        </p:spPr>
      </p:pic>
      <p:pic>
        <p:nvPicPr>
          <p:cNvPr id="35847" name="图片 7"/>
          <p:cNvPicPr>
            <a:picLocks noChangeAspect="1"/>
          </p:cNvPicPr>
          <p:nvPr/>
        </p:nvPicPr>
        <p:blipFill>
          <a:blip r:embed="rId2"/>
          <a:stretch>
            <a:fillRect/>
          </a:stretch>
        </p:blipFill>
        <p:spPr>
          <a:xfrm>
            <a:off x="8034338" y="9525"/>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5"/>
                                            </p:txEl>
                                          </p:spTgt>
                                        </p:tgtEl>
                                        <p:attrNameLst>
                                          <p:attrName>style.visibility</p:attrName>
                                        </p:attrNameLst>
                                      </p:cBhvr>
                                      <p:to>
                                        <p:strVal val="visible"/>
                                      </p:to>
                                    </p:set>
                                    <p:anim calcmode="lin" valueType="num">
                                      <p:cBhvr>
                                        <p:cTn id="20" dur="500" fill="hold"/>
                                        <p:tgtEl>
                                          <p:spTgt spid="3">
                                            <p:txEl>
                                              <p:charRg st="0" end="5"/>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5" end="86"/>
                                            </p:txEl>
                                          </p:spTgt>
                                        </p:tgtEl>
                                        <p:attrNameLst>
                                          <p:attrName>style.visibility</p:attrName>
                                        </p:attrNameLst>
                                      </p:cBhvr>
                                      <p:to>
                                        <p:strVal val="visible"/>
                                      </p:to>
                                    </p:set>
                                    <p:anim calcmode="lin" valueType="num">
                                      <p:cBhvr>
                                        <p:cTn id="26" dur="500" fill="hold"/>
                                        <p:tgtEl>
                                          <p:spTgt spid="3">
                                            <p:txEl>
                                              <p:charRg st="5" end="86"/>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5" end="8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55"/>
                                        </p:tgtEl>
                                        <p:attrNameLst>
                                          <p:attrName>style.visibility</p:attrName>
                                        </p:attrNameLst>
                                      </p:cBhvr>
                                      <p:to>
                                        <p:strVal val="visible"/>
                                      </p:to>
                                    </p:set>
                                    <p:anim calcmode="lin" valueType="num">
                                      <p:cBhvr>
                                        <p:cTn id="32" dur="1" fill="hold"/>
                                        <p:tgtEl>
                                          <p:spTgt spid="107374285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1476375"/>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3、对象图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UML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zh-CN" altLang="en-US" sz="1800" dirty="0">
              <a:latin typeface="微软雅黑" panose="020B0503020204020204" pitchFamily="34" charset="-122"/>
              <a:ea typeface="微软雅黑" panose="020B0503020204020204" pitchFamily="34" charset="-122"/>
            </a:endParaRPr>
          </a:p>
        </p:txBody>
      </p:sp>
      <p:pic>
        <p:nvPicPr>
          <p:cNvPr id="36870" name="图片 7"/>
          <p:cNvPicPr>
            <a:picLocks noChangeAspect="1"/>
          </p:cNvPicPr>
          <p:nvPr/>
        </p:nvPicPr>
        <p:blipFill>
          <a:blip r:embed="rId1"/>
          <a:stretch>
            <a:fillRect/>
          </a:stretch>
        </p:blipFill>
        <p:spPr>
          <a:xfrm>
            <a:off x="8034338" y="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120"/>
                                            </p:txEl>
                                          </p:spTgt>
                                        </p:tgtEl>
                                        <p:attrNameLst>
                                          <p:attrName>style.visibility</p:attrName>
                                        </p:attrNameLst>
                                      </p:cBhvr>
                                      <p:to>
                                        <p:strVal val="visible"/>
                                      </p:to>
                                    </p:set>
                                    <p:anim calcmode="lin" valueType="num">
                                      <p:cBhvr>
                                        <p:cTn id="26" dur="500" fill="hold"/>
                                        <p:tgtEl>
                                          <p:spTgt spid="3">
                                            <p:txEl>
                                              <p:charRg st="6" end="120"/>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920750"/>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4、状态图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描述一个实体基于事件反应的动态行为，显示了该实体如何根据当前所处的状态对不同的事件做出反应的。</a:t>
            </a:r>
            <a:endParaRPr lang="zh-CN" altLang="en-US" sz="1800" dirty="0">
              <a:latin typeface="微软雅黑" panose="020B0503020204020204" pitchFamily="34" charset="-122"/>
              <a:ea typeface="微软雅黑" panose="020B0503020204020204" pitchFamily="34" charset="-122"/>
            </a:endParaRPr>
          </a:p>
        </p:txBody>
      </p:sp>
      <p:pic>
        <p:nvPicPr>
          <p:cNvPr id="1073742856" name="图片 1073742855"/>
          <p:cNvPicPr>
            <a:picLocks noRot="1" noChangeAspect="1"/>
          </p:cNvPicPr>
          <p:nvPr/>
        </p:nvPicPr>
        <p:blipFill>
          <a:blip r:embed="rId1"/>
          <a:srcRect l="3401" t="10609" r="3810" b="10913"/>
          <a:stretch>
            <a:fillRect/>
          </a:stretch>
        </p:blipFill>
        <p:spPr>
          <a:xfrm>
            <a:off x="957263" y="2435225"/>
            <a:ext cx="5080000" cy="1560513"/>
          </a:xfrm>
          <a:prstGeom prst="rect">
            <a:avLst/>
          </a:prstGeom>
          <a:noFill/>
          <a:ln w="9525">
            <a:noFill/>
          </a:ln>
        </p:spPr>
      </p:pic>
      <p:pic>
        <p:nvPicPr>
          <p:cNvPr id="37895"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61"/>
                                            </p:txEl>
                                          </p:spTgt>
                                        </p:tgtEl>
                                        <p:attrNameLst>
                                          <p:attrName>style.visibility</p:attrName>
                                        </p:attrNameLst>
                                      </p:cBhvr>
                                      <p:to>
                                        <p:strVal val="visible"/>
                                      </p:to>
                                    </p:set>
                                    <p:anim calcmode="lin" valueType="num">
                                      <p:cBhvr>
                                        <p:cTn id="26" dur="500" fill="hold"/>
                                        <p:tgtEl>
                                          <p:spTgt spid="3">
                                            <p:txEl>
                                              <p:charRg st="6" end="61"/>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6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56"/>
                                        </p:tgtEl>
                                        <p:attrNameLst>
                                          <p:attrName>style.visibility</p:attrName>
                                        </p:attrNameLst>
                                      </p:cBhvr>
                                      <p:to>
                                        <p:strVal val="visible"/>
                                      </p:to>
                                    </p:set>
                                    <p:anim calcmode="lin" valueType="num">
                                      <p:cBhvr>
                                        <p:cTn id="32" dur="1" fill="hold"/>
                                        <p:tgtEl>
                                          <p:spTgt spid="107374285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1198563"/>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5、活动图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endParaRPr lang="zh-CN" altLang="en-US" sz="1800" dirty="0">
              <a:latin typeface="微软雅黑" panose="020B0503020204020204" pitchFamily="34" charset="-122"/>
              <a:ea typeface="微软雅黑" panose="020B0503020204020204" pitchFamily="34" charset="-122"/>
            </a:endParaRPr>
          </a:p>
        </p:txBody>
      </p:sp>
      <p:pic>
        <p:nvPicPr>
          <p:cNvPr id="1073742857" name="图片 1073742856"/>
          <p:cNvPicPr>
            <a:picLocks noRot="1" noChangeAspect="1"/>
          </p:cNvPicPr>
          <p:nvPr/>
        </p:nvPicPr>
        <p:blipFill>
          <a:blip r:embed="rId1"/>
          <a:srcRect l="5350" t="4782" r="5962" b="6209"/>
          <a:stretch>
            <a:fillRect/>
          </a:stretch>
        </p:blipFill>
        <p:spPr>
          <a:xfrm>
            <a:off x="819150" y="2208213"/>
            <a:ext cx="2555875" cy="2957512"/>
          </a:xfrm>
          <a:prstGeom prst="rect">
            <a:avLst/>
          </a:prstGeom>
          <a:noFill/>
          <a:ln w="9525">
            <a:noFill/>
          </a:ln>
        </p:spPr>
      </p:pic>
      <p:pic>
        <p:nvPicPr>
          <p:cNvPr id="38919"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99"/>
                                            </p:txEl>
                                          </p:spTgt>
                                        </p:tgtEl>
                                        <p:attrNameLst>
                                          <p:attrName>style.visibility</p:attrName>
                                        </p:attrNameLst>
                                      </p:cBhvr>
                                      <p:to>
                                        <p:strVal val="visible"/>
                                      </p:to>
                                    </p:set>
                                    <p:anim calcmode="lin" valueType="num">
                                      <p:cBhvr>
                                        <p:cTn id="26" dur="500" fill="hold"/>
                                        <p:tgtEl>
                                          <p:spTgt spid="3">
                                            <p:txEl>
                                              <p:charRg st="6" end="99"/>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99"/>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57"/>
                                        </p:tgtEl>
                                        <p:attrNameLst>
                                          <p:attrName>style.visibility</p:attrName>
                                        </p:attrNameLst>
                                      </p:cBhvr>
                                      <p:to>
                                        <p:strVal val="visible"/>
                                      </p:to>
                                    </p:set>
                                    <p:anim calcmode="lin" valueType="num">
                                      <p:cBhvr>
                                        <p:cTn id="32" dur="1" fill="hold"/>
                                        <p:tgtEl>
                                          <p:spTgt spid="107374285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 name="组合 1"/>
          <p:cNvGrpSpPr/>
          <p:nvPr/>
        </p:nvGrpSpPr>
        <p:grpSpPr>
          <a:xfrm>
            <a:off x="871538" y="1109663"/>
            <a:ext cx="8139112" cy="1119187"/>
            <a:chOff x="1372" y="1748"/>
            <a:chExt cx="3346" cy="988"/>
          </a:xfrm>
        </p:grpSpPr>
        <p:sp>
          <p:nvSpPr>
            <p:cNvPr id="6151" name="Rectangle 5"/>
            <p:cNvSpPr/>
            <p:nvPr/>
          </p:nvSpPr>
          <p:spPr>
            <a:xfrm>
              <a:off x="1372" y="1748"/>
              <a:ext cx="3346" cy="378"/>
            </a:xfrm>
            <a:prstGeom prst="rect">
              <a:avLst/>
            </a:prstGeom>
            <a:solidFill>
              <a:schemeClr val="bg2"/>
            </a:solidFill>
            <a:ln w="9525">
              <a:noFill/>
            </a:ln>
          </p:spPr>
          <p:txBody>
            <a:bodyPr lIns="144000" tIns="38100" rIns="38100" bIns="38100" anchor="ctr"/>
            <a:p>
              <a:r>
                <a:rPr lang="en-US" altLang="zh-CN" sz="2000" dirty="0">
                  <a:latin typeface="微软雅黑" panose="020B0503020204020204" pitchFamily="34" charset="-122"/>
                  <a:ea typeface="微软雅黑" panose="020B0503020204020204" pitchFamily="34" charset="-122"/>
                  <a:sym typeface="Gill Sans" charset="0"/>
                </a:rPr>
                <a:t>1.1UML</a:t>
              </a:r>
              <a:r>
                <a:rPr lang="zh-CN" altLang="en-US" sz="2000" dirty="0">
                  <a:latin typeface="微软雅黑" panose="020B0503020204020204" pitchFamily="34" charset="-122"/>
                  <a:ea typeface="微软雅黑" panose="020B0503020204020204" pitchFamily="34" charset="-122"/>
                  <a:sym typeface="Gill Sans" charset="0"/>
                </a:rPr>
                <a:t>概述</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6152" name="矩形 33"/>
            <p:cNvSpPr/>
            <p:nvPr/>
          </p:nvSpPr>
          <p:spPr>
            <a:xfrm>
              <a:off x="1379" y="2384"/>
              <a:ext cx="3175" cy="352"/>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UML（Unified Modeling Language,统一建模语言）是一种绘制软件蓝图的标准语言。可以用UML对软件密集</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型系统的制品进行可视化、详述、构造和文档化。</a:t>
              </a:r>
              <a:endParaRPr lang="zh-CN" altLang="en-US" sz="1200" dirty="0">
                <a:solidFill>
                  <a:srgbClr val="000000"/>
                </a:solidFill>
                <a:latin typeface="微软雅黑" panose="020B0503020204020204" pitchFamily="34" charset="-122"/>
                <a:ea typeface="微软雅黑" panose="020B0503020204020204" pitchFamily="34" charset="-122"/>
              </a:endParaRPr>
            </a:p>
          </p:txBody>
        </p:sp>
      </p:grpSp>
      <p:pic>
        <p:nvPicPr>
          <p:cNvPr id="6150"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920750"/>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6、顺序图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顺序图由一组对象构成，每个对象分别带有一条竖线，称作对象的生命线，它代表时间轴，时间沿竖线向下延伸。</a:t>
            </a:r>
            <a:endParaRPr lang="zh-CN" altLang="en-US" sz="1800" dirty="0">
              <a:latin typeface="微软雅黑" panose="020B0503020204020204" pitchFamily="34" charset="-122"/>
              <a:ea typeface="微软雅黑" panose="020B0503020204020204" pitchFamily="34" charset="-122"/>
            </a:endParaRPr>
          </a:p>
        </p:txBody>
      </p:sp>
      <p:pic>
        <p:nvPicPr>
          <p:cNvPr id="1073742858" name="图片 1073742857"/>
          <p:cNvPicPr>
            <a:picLocks noRot="1" noChangeAspect="1"/>
          </p:cNvPicPr>
          <p:nvPr/>
        </p:nvPicPr>
        <p:blipFill>
          <a:blip r:embed="rId1"/>
          <a:srcRect l="12762" t="5147" r="11549" b="10309"/>
          <a:stretch>
            <a:fillRect/>
          </a:stretch>
        </p:blipFill>
        <p:spPr>
          <a:xfrm>
            <a:off x="1077913" y="2084388"/>
            <a:ext cx="2009775" cy="2767012"/>
          </a:xfrm>
          <a:prstGeom prst="rect">
            <a:avLst/>
          </a:prstGeom>
          <a:noFill/>
          <a:ln w="9525">
            <a:noFill/>
          </a:ln>
        </p:spPr>
      </p:pic>
      <p:pic>
        <p:nvPicPr>
          <p:cNvPr id="39943"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64"/>
                                            </p:txEl>
                                          </p:spTgt>
                                        </p:tgtEl>
                                        <p:attrNameLst>
                                          <p:attrName>style.visibility</p:attrName>
                                        </p:attrNameLst>
                                      </p:cBhvr>
                                      <p:to>
                                        <p:strVal val="visible"/>
                                      </p:to>
                                    </p:set>
                                    <p:anim calcmode="lin" valueType="num">
                                      <p:cBhvr>
                                        <p:cTn id="26" dur="500" fill="hold"/>
                                        <p:tgtEl>
                                          <p:spTgt spid="3">
                                            <p:txEl>
                                              <p:charRg st="6" end="64"/>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6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58"/>
                                        </p:tgtEl>
                                        <p:attrNameLst>
                                          <p:attrName>style.visibility</p:attrName>
                                        </p:attrNameLst>
                                      </p:cBhvr>
                                      <p:to>
                                        <p:strVal val="visible"/>
                                      </p:to>
                                    </p:set>
                                    <p:anim calcmode="lin" valueType="num">
                                      <p:cBhvr>
                                        <p:cTn id="32" dur="1" fill="hold"/>
                                        <p:tgtEl>
                                          <p:spTgt spid="107374285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920750"/>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7、协作图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协作图主要用于描绘对象之间消息的移动情况来反映具体的方案，显示对象及其交互关系的空间组织结构，而非交互的顺序。</a:t>
            </a:r>
            <a:endParaRPr lang="zh-CN" altLang="en-US" sz="1800" dirty="0">
              <a:latin typeface="微软雅黑" panose="020B0503020204020204" pitchFamily="34" charset="-122"/>
              <a:ea typeface="微软雅黑" panose="020B0503020204020204" pitchFamily="34" charset="-122"/>
            </a:endParaRPr>
          </a:p>
        </p:txBody>
      </p:sp>
      <p:pic>
        <p:nvPicPr>
          <p:cNvPr id="1073742859" name="图片 1073742858"/>
          <p:cNvPicPr>
            <a:picLocks noRot="1" noChangeAspect="1"/>
          </p:cNvPicPr>
          <p:nvPr/>
        </p:nvPicPr>
        <p:blipFill>
          <a:blip r:embed="rId1"/>
          <a:stretch>
            <a:fillRect/>
          </a:stretch>
        </p:blipFill>
        <p:spPr>
          <a:xfrm>
            <a:off x="1127125" y="2165350"/>
            <a:ext cx="4392613" cy="2651125"/>
          </a:xfrm>
          <a:prstGeom prst="rect">
            <a:avLst/>
          </a:prstGeom>
          <a:noFill/>
          <a:ln w="9525">
            <a:noFill/>
          </a:ln>
        </p:spPr>
      </p:pic>
      <p:pic>
        <p:nvPicPr>
          <p:cNvPr id="40967"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69"/>
                                            </p:txEl>
                                          </p:spTgt>
                                        </p:tgtEl>
                                        <p:attrNameLst>
                                          <p:attrName>style.visibility</p:attrName>
                                        </p:attrNameLst>
                                      </p:cBhvr>
                                      <p:to>
                                        <p:strVal val="visible"/>
                                      </p:to>
                                    </p:set>
                                    <p:anim calcmode="lin" valueType="num">
                                      <p:cBhvr>
                                        <p:cTn id="26" dur="500" fill="hold"/>
                                        <p:tgtEl>
                                          <p:spTgt spid="3">
                                            <p:txEl>
                                              <p:charRg st="6" end="69"/>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69"/>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59"/>
                                        </p:tgtEl>
                                        <p:attrNameLst>
                                          <p:attrName>style.visibility</p:attrName>
                                        </p:attrNameLst>
                                      </p:cBhvr>
                                      <p:to>
                                        <p:strVal val="visible"/>
                                      </p:to>
                                    </p:set>
                                    <p:anim calcmode="lin" valueType="num">
                                      <p:cBhvr>
                                        <p:cTn id="32" dur="1" fill="hold"/>
                                        <p:tgtEl>
                                          <p:spTgt spid="107374285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1198563"/>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8、组件图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组件图，也称为构件图。组件图描述代码部件的物理结构及各部件之间的依赖关系，组件图有助于分析和理解部件之间的相互影响程度。</a:t>
            </a:r>
            <a:endParaRPr lang="zh-CN" altLang="en-US" sz="1800" dirty="0">
              <a:latin typeface="微软雅黑" panose="020B0503020204020204" pitchFamily="34" charset="-122"/>
              <a:ea typeface="微软雅黑" panose="020B0503020204020204" pitchFamily="34" charset="-122"/>
            </a:endParaRPr>
          </a:p>
        </p:txBody>
      </p:sp>
      <p:pic>
        <p:nvPicPr>
          <p:cNvPr id="1073742860" name="图片 1073742859"/>
          <p:cNvPicPr>
            <a:picLocks noRot="1" noChangeAspect="1"/>
          </p:cNvPicPr>
          <p:nvPr/>
        </p:nvPicPr>
        <p:blipFill>
          <a:blip r:embed="rId1"/>
          <a:srcRect l="3571" t="8856" r="5829" b="11618"/>
          <a:stretch>
            <a:fillRect/>
          </a:stretch>
        </p:blipFill>
        <p:spPr>
          <a:xfrm>
            <a:off x="900113" y="2619375"/>
            <a:ext cx="4391025" cy="1881188"/>
          </a:xfrm>
          <a:prstGeom prst="rect">
            <a:avLst/>
          </a:prstGeom>
          <a:noFill/>
          <a:ln w="9525">
            <a:noFill/>
          </a:ln>
        </p:spPr>
      </p:pic>
      <p:pic>
        <p:nvPicPr>
          <p:cNvPr id="41991" name="图片 7"/>
          <p:cNvPicPr>
            <a:picLocks noChangeAspect="1"/>
          </p:cNvPicPr>
          <p:nvPr/>
        </p:nvPicPr>
        <p:blipFill>
          <a:blip r:embed="rId2"/>
          <a:stretch>
            <a:fillRect/>
          </a:stretch>
        </p:blipFill>
        <p:spPr>
          <a:xfrm>
            <a:off x="8034338" y="20638"/>
            <a:ext cx="1109662"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74"/>
                                            </p:txEl>
                                          </p:spTgt>
                                        </p:tgtEl>
                                        <p:attrNameLst>
                                          <p:attrName>style.visibility</p:attrName>
                                        </p:attrNameLst>
                                      </p:cBhvr>
                                      <p:to>
                                        <p:strVal val="visible"/>
                                      </p:to>
                                    </p:set>
                                    <p:anim calcmode="lin" valueType="num">
                                      <p:cBhvr>
                                        <p:cTn id="26" dur="500" fill="hold"/>
                                        <p:tgtEl>
                                          <p:spTgt spid="3">
                                            <p:txEl>
                                              <p:charRg st="6" end="74"/>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7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60"/>
                                        </p:tgtEl>
                                        <p:attrNameLst>
                                          <p:attrName>style.visibility</p:attrName>
                                        </p:attrNameLst>
                                      </p:cBhvr>
                                      <p:to>
                                        <p:strVal val="visible"/>
                                      </p:to>
                                    </p:set>
                                    <p:anim calcmode="lin" valueType="num">
                                      <p:cBhvr>
                                        <p:cTn id="32" dur="1" fill="hold"/>
                                        <p:tgtEl>
                                          <p:spTgt spid="107374286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UML中的图</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957263" y="1009650"/>
            <a:ext cx="6665912" cy="920750"/>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9、部署图</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部署图，也称为配置图。UML面向对象中配置图描述系统中硬件和软件的物理配置情况和系统体系结构。</a:t>
            </a:r>
            <a:endParaRPr lang="zh-CN" altLang="en-US" sz="1800" dirty="0">
              <a:latin typeface="微软雅黑" panose="020B0503020204020204" pitchFamily="34" charset="-122"/>
              <a:ea typeface="微软雅黑" panose="020B0503020204020204" pitchFamily="34" charset="-122"/>
            </a:endParaRPr>
          </a:p>
        </p:txBody>
      </p:sp>
      <p:pic>
        <p:nvPicPr>
          <p:cNvPr id="1073742861" name="图片 1073742860"/>
          <p:cNvPicPr>
            <a:picLocks noRot="1" noChangeAspect="1"/>
          </p:cNvPicPr>
          <p:nvPr/>
        </p:nvPicPr>
        <p:blipFill>
          <a:blip r:embed="rId1"/>
          <a:stretch>
            <a:fillRect/>
          </a:stretch>
        </p:blipFill>
        <p:spPr>
          <a:xfrm>
            <a:off x="957263" y="2017713"/>
            <a:ext cx="5184775" cy="2824162"/>
          </a:xfrm>
          <a:prstGeom prst="rect">
            <a:avLst/>
          </a:prstGeom>
          <a:noFill/>
          <a:ln w="9525">
            <a:noFill/>
          </a:ln>
        </p:spPr>
      </p:pic>
      <p:sp>
        <p:nvSpPr>
          <p:cNvPr id="2" name="上箭头 1">
            <a:hlinkClick r:id="rId2" action="ppaction://hlinksldjump"/>
          </p:cNvPr>
          <p:cNvSpPr/>
          <p:nvPr/>
        </p:nvSpPr>
        <p:spPr>
          <a:xfrm>
            <a:off x="8553450" y="4730750"/>
            <a:ext cx="322263" cy="2921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schemeClr val="lt1"/>
              </a:solidFill>
              <a:effectLst/>
              <a:uLnTx/>
              <a:uFillTx/>
              <a:latin typeface="+mn-lt"/>
              <a:ea typeface="+mn-ea"/>
              <a:cs typeface="+mn-cs"/>
            </a:endParaRPr>
          </a:p>
        </p:txBody>
      </p:sp>
      <p:pic>
        <p:nvPicPr>
          <p:cNvPr id="43016" name="图片 7"/>
          <p:cNvPicPr>
            <a:picLocks noChangeAspect="1"/>
          </p:cNvPicPr>
          <p:nvPr/>
        </p:nvPicPr>
        <p:blipFill>
          <a:blip r:embed="rId3"/>
          <a:stretch>
            <a:fillRect/>
          </a:stretch>
        </p:blipFill>
        <p:spPr>
          <a:xfrm>
            <a:off x="8034338" y="20638"/>
            <a:ext cx="1109662" cy="773112"/>
          </a:xfrm>
          <a:prstGeom prst="rect">
            <a:avLst/>
          </a:prstGeom>
          <a:noFill/>
          <a:ln w="9525">
            <a:noFill/>
          </a:ln>
        </p:spPr>
      </p:pic>
    </p:spTree>
    <p:custDataLst>
      <p:tags r:id="rId4"/>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charRg st="0" end="6"/>
                                            </p:txEl>
                                          </p:spTgt>
                                        </p:tgtEl>
                                        <p:attrNameLst>
                                          <p:attrName>style.visibility</p:attrName>
                                        </p:attrNameLst>
                                      </p:cBhvr>
                                      <p:to>
                                        <p:strVal val="visible"/>
                                      </p:to>
                                    </p:set>
                                    <p:anim calcmode="lin" valueType="num">
                                      <p:cBhvr>
                                        <p:cTn id="20"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charRg st="6" end="61"/>
                                            </p:txEl>
                                          </p:spTgt>
                                        </p:tgtEl>
                                        <p:attrNameLst>
                                          <p:attrName>style.visibility</p:attrName>
                                        </p:attrNameLst>
                                      </p:cBhvr>
                                      <p:to>
                                        <p:strVal val="visible"/>
                                      </p:to>
                                    </p:set>
                                    <p:anim calcmode="lin" valueType="num">
                                      <p:cBhvr>
                                        <p:cTn id="26" dur="500" fill="hold"/>
                                        <p:tgtEl>
                                          <p:spTgt spid="3">
                                            <p:txEl>
                                              <p:charRg st="6" end="61"/>
                                            </p:txEl>
                                          </p:spTgt>
                                        </p:tgtEl>
                                        <p:attrNameLst>
                                          <p:attrName>ppt_x</p:attrName>
                                        </p:attrNameLst>
                                      </p:cBhvr>
                                      <p:tavLst>
                                        <p:tav tm="0">
                                          <p:val>
                                            <p:strVal val="#ppt_x"/>
                                          </p:val>
                                        </p:tav>
                                        <p:tav tm="100000">
                                          <p:val>
                                            <p:strVal val="#ppt_x"/>
                                          </p:val>
                                        </p:tav>
                                      </p:tavLst>
                                    </p:anim>
                                    <p:anim calcmode="lin" valueType="num">
                                      <p:cBhvr>
                                        <p:cTn id="27" dur="500" fill="hold"/>
                                        <p:tgtEl>
                                          <p:spTgt spid="3">
                                            <p:txEl>
                                              <p:charRg st="6" end="6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73742861"/>
                                        </p:tgtEl>
                                        <p:attrNameLst>
                                          <p:attrName>style.visibility</p:attrName>
                                        </p:attrNameLst>
                                      </p:cBhvr>
                                      <p:to>
                                        <p:strVal val="visible"/>
                                      </p:to>
                                    </p:set>
                                    <p:anim calcmode="lin" valueType="num">
                                      <p:cBhvr>
                                        <p:cTn id="32" dur="1" fill="hold"/>
                                        <p:tgtEl>
                                          <p:spTgt spid="107374286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43" name="矩形 42"/>
          <p:cNvSpPr/>
          <p:nvPr/>
        </p:nvSpPr>
        <p:spPr>
          <a:xfrm>
            <a:off x="0" y="1914525"/>
            <a:ext cx="9144000" cy="1411288"/>
          </a:xfrm>
          <a:prstGeom prst="rect">
            <a:avLst/>
          </a:pr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11" name="Freeform 6"/>
          <p:cNvSpPr>
            <a:spLocks noEditPoints="1"/>
          </p:cNvSpPr>
          <p:nvPr/>
        </p:nvSpPr>
        <p:spPr>
          <a:xfrm>
            <a:off x="5435600" y="1192213"/>
            <a:ext cx="4594225" cy="4565650"/>
          </a:xfrm>
          <a:custGeom>
            <a:avLst/>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09" h="804">
                <a:moveTo>
                  <a:pt x="745" y="402"/>
                </a:moveTo>
                <a:cubicBezTo>
                  <a:pt x="745" y="398"/>
                  <a:pt x="745" y="395"/>
                  <a:pt x="744" y="392"/>
                </a:cubicBezTo>
                <a:cubicBezTo>
                  <a:pt x="809" y="380"/>
                  <a:pt x="809" y="380"/>
                  <a:pt x="809" y="380"/>
                </a:cubicBezTo>
                <a:cubicBezTo>
                  <a:pt x="791" y="284"/>
                  <a:pt x="791" y="284"/>
                  <a:pt x="791" y="284"/>
                </a:cubicBezTo>
                <a:cubicBezTo>
                  <a:pt x="728" y="295"/>
                  <a:pt x="728" y="295"/>
                  <a:pt x="728" y="295"/>
                </a:cubicBezTo>
                <a:cubicBezTo>
                  <a:pt x="725" y="288"/>
                  <a:pt x="723" y="282"/>
                  <a:pt x="721" y="276"/>
                </a:cubicBezTo>
                <a:cubicBezTo>
                  <a:pt x="777" y="243"/>
                  <a:pt x="777" y="243"/>
                  <a:pt x="777" y="243"/>
                </a:cubicBezTo>
                <a:cubicBezTo>
                  <a:pt x="728" y="158"/>
                  <a:pt x="728" y="158"/>
                  <a:pt x="728" y="158"/>
                </a:cubicBezTo>
                <a:cubicBezTo>
                  <a:pt x="671" y="191"/>
                  <a:pt x="671" y="191"/>
                  <a:pt x="671" y="191"/>
                </a:cubicBezTo>
                <a:cubicBezTo>
                  <a:pt x="667" y="185"/>
                  <a:pt x="663" y="180"/>
                  <a:pt x="658" y="175"/>
                </a:cubicBezTo>
                <a:cubicBezTo>
                  <a:pt x="700" y="125"/>
                  <a:pt x="700" y="125"/>
                  <a:pt x="700" y="125"/>
                </a:cubicBezTo>
                <a:cubicBezTo>
                  <a:pt x="625" y="62"/>
                  <a:pt x="625" y="62"/>
                  <a:pt x="625" y="62"/>
                </a:cubicBezTo>
                <a:cubicBezTo>
                  <a:pt x="583" y="112"/>
                  <a:pt x="583" y="112"/>
                  <a:pt x="583" y="112"/>
                </a:cubicBezTo>
                <a:cubicBezTo>
                  <a:pt x="577" y="109"/>
                  <a:pt x="572" y="105"/>
                  <a:pt x="566" y="102"/>
                </a:cubicBezTo>
                <a:cubicBezTo>
                  <a:pt x="588" y="41"/>
                  <a:pt x="588" y="41"/>
                  <a:pt x="588" y="41"/>
                </a:cubicBezTo>
                <a:cubicBezTo>
                  <a:pt x="496" y="7"/>
                  <a:pt x="496" y="7"/>
                  <a:pt x="496" y="7"/>
                </a:cubicBezTo>
                <a:cubicBezTo>
                  <a:pt x="473" y="68"/>
                  <a:pt x="473" y="68"/>
                  <a:pt x="473" y="68"/>
                </a:cubicBezTo>
                <a:cubicBezTo>
                  <a:pt x="467" y="67"/>
                  <a:pt x="460" y="66"/>
                  <a:pt x="453" y="65"/>
                </a:cubicBezTo>
                <a:cubicBezTo>
                  <a:pt x="453" y="0"/>
                  <a:pt x="453" y="0"/>
                  <a:pt x="453" y="0"/>
                </a:cubicBezTo>
                <a:cubicBezTo>
                  <a:pt x="355" y="0"/>
                  <a:pt x="355" y="0"/>
                  <a:pt x="355" y="0"/>
                </a:cubicBezTo>
                <a:cubicBezTo>
                  <a:pt x="355" y="65"/>
                  <a:pt x="355" y="65"/>
                  <a:pt x="355" y="65"/>
                </a:cubicBezTo>
                <a:cubicBezTo>
                  <a:pt x="348" y="66"/>
                  <a:pt x="342" y="67"/>
                  <a:pt x="335" y="68"/>
                </a:cubicBezTo>
                <a:cubicBezTo>
                  <a:pt x="313" y="7"/>
                  <a:pt x="313" y="7"/>
                  <a:pt x="313" y="7"/>
                </a:cubicBezTo>
                <a:cubicBezTo>
                  <a:pt x="221" y="41"/>
                  <a:pt x="221" y="41"/>
                  <a:pt x="221" y="41"/>
                </a:cubicBezTo>
                <a:cubicBezTo>
                  <a:pt x="243" y="102"/>
                  <a:pt x="243" y="102"/>
                  <a:pt x="243" y="102"/>
                </a:cubicBezTo>
                <a:cubicBezTo>
                  <a:pt x="237" y="105"/>
                  <a:pt x="231" y="109"/>
                  <a:pt x="225" y="112"/>
                </a:cubicBezTo>
                <a:cubicBezTo>
                  <a:pt x="184" y="62"/>
                  <a:pt x="184" y="62"/>
                  <a:pt x="184" y="62"/>
                </a:cubicBezTo>
                <a:cubicBezTo>
                  <a:pt x="108" y="125"/>
                  <a:pt x="108" y="125"/>
                  <a:pt x="108" y="125"/>
                </a:cubicBezTo>
                <a:cubicBezTo>
                  <a:pt x="150" y="175"/>
                  <a:pt x="150" y="175"/>
                  <a:pt x="150" y="175"/>
                </a:cubicBezTo>
                <a:cubicBezTo>
                  <a:pt x="146" y="180"/>
                  <a:pt x="141" y="185"/>
                  <a:pt x="137" y="191"/>
                </a:cubicBezTo>
                <a:cubicBezTo>
                  <a:pt x="81" y="158"/>
                  <a:pt x="81" y="158"/>
                  <a:pt x="81" y="158"/>
                </a:cubicBezTo>
                <a:cubicBezTo>
                  <a:pt x="32" y="243"/>
                  <a:pt x="32" y="243"/>
                  <a:pt x="32" y="243"/>
                </a:cubicBezTo>
                <a:cubicBezTo>
                  <a:pt x="88" y="276"/>
                  <a:pt x="88" y="276"/>
                  <a:pt x="88" y="276"/>
                </a:cubicBezTo>
                <a:cubicBezTo>
                  <a:pt x="85" y="282"/>
                  <a:pt x="83" y="288"/>
                  <a:pt x="81" y="295"/>
                </a:cubicBezTo>
                <a:cubicBezTo>
                  <a:pt x="17" y="284"/>
                  <a:pt x="17" y="284"/>
                  <a:pt x="17" y="284"/>
                </a:cubicBezTo>
                <a:cubicBezTo>
                  <a:pt x="0" y="380"/>
                  <a:pt x="0" y="380"/>
                  <a:pt x="0" y="380"/>
                </a:cubicBezTo>
                <a:cubicBezTo>
                  <a:pt x="64" y="392"/>
                  <a:pt x="64" y="392"/>
                  <a:pt x="64" y="392"/>
                </a:cubicBezTo>
                <a:cubicBezTo>
                  <a:pt x="64" y="395"/>
                  <a:pt x="64" y="398"/>
                  <a:pt x="64" y="402"/>
                </a:cubicBezTo>
                <a:cubicBezTo>
                  <a:pt x="64" y="405"/>
                  <a:pt x="64" y="408"/>
                  <a:pt x="64" y="412"/>
                </a:cubicBezTo>
                <a:cubicBezTo>
                  <a:pt x="0" y="423"/>
                  <a:pt x="0" y="423"/>
                  <a:pt x="0" y="423"/>
                </a:cubicBezTo>
                <a:cubicBezTo>
                  <a:pt x="17" y="520"/>
                  <a:pt x="17" y="520"/>
                  <a:pt x="17" y="520"/>
                </a:cubicBezTo>
                <a:cubicBezTo>
                  <a:pt x="81" y="509"/>
                  <a:pt x="81" y="509"/>
                  <a:pt x="81" y="509"/>
                </a:cubicBezTo>
                <a:cubicBezTo>
                  <a:pt x="83" y="515"/>
                  <a:pt x="85" y="521"/>
                  <a:pt x="88" y="528"/>
                </a:cubicBezTo>
                <a:cubicBezTo>
                  <a:pt x="32" y="560"/>
                  <a:pt x="32" y="560"/>
                  <a:pt x="32" y="560"/>
                </a:cubicBezTo>
                <a:cubicBezTo>
                  <a:pt x="81" y="645"/>
                  <a:pt x="81" y="645"/>
                  <a:pt x="81" y="645"/>
                </a:cubicBezTo>
                <a:cubicBezTo>
                  <a:pt x="137" y="613"/>
                  <a:pt x="137" y="613"/>
                  <a:pt x="137" y="613"/>
                </a:cubicBezTo>
                <a:cubicBezTo>
                  <a:pt x="141" y="618"/>
                  <a:pt x="146" y="623"/>
                  <a:pt x="150" y="628"/>
                </a:cubicBezTo>
                <a:cubicBezTo>
                  <a:pt x="108" y="678"/>
                  <a:pt x="108" y="678"/>
                  <a:pt x="108" y="678"/>
                </a:cubicBezTo>
                <a:cubicBezTo>
                  <a:pt x="184" y="741"/>
                  <a:pt x="184" y="741"/>
                  <a:pt x="184" y="741"/>
                </a:cubicBezTo>
                <a:cubicBezTo>
                  <a:pt x="225" y="691"/>
                  <a:pt x="225" y="691"/>
                  <a:pt x="225" y="691"/>
                </a:cubicBezTo>
                <a:cubicBezTo>
                  <a:pt x="231" y="695"/>
                  <a:pt x="237" y="698"/>
                  <a:pt x="243" y="702"/>
                </a:cubicBezTo>
                <a:cubicBezTo>
                  <a:pt x="221" y="763"/>
                  <a:pt x="221" y="763"/>
                  <a:pt x="221" y="763"/>
                </a:cubicBezTo>
                <a:cubicBezTo>
                  <a:pt x="313" y="796"/>
                  <a:pt x="313" y="796"/>
                  <a:pt x="313" y="796"/>
                </a:cubicBezTo>
                <a:cubicBezTo>
                  <a:pt x="335" y="735"/>
                  <a:pt x="335" y="735"/>
                  <a:pt x="335" y="735"/>
                </a:cubicBezTo>
                <a:cubicBezTo>
                  <a:pt x="342" y="737"/>
                  <a:pt x="348" y="738"/>
                  <a:pt x="355" y="739"/>
                </a:cubicBezTo>
                <a:cubicBezTo>
                  <a:pt x="355" y="804"/>
                  <a:pt x="355" y="804"/>
                  <a:pt x="355" y="804"/>
                </a:cubicBezTo>
                <a:cubicBezTo>
                  <a:pt x="453" y="804"/>
                  <a:pt x="453" y="804"/>
                  <a:pt x="453" y="804"/>
                </a:cubicBezTo>
                <a:cubicBezTo>
                  <a:pt x="453" y="739"/>
                  <a:pt x="453" y="739"/>
                  <a:pt x="453" y="739"/>
                </a:cubicBezTo>
                <a:cubicBezTo>
                  <a:pt x="460" y="738"/>
                  <a:pt x="467" y="737"/>
                  <a:pt x="473" y="735"/>
                </a:cubicBezTo>
                <a:cubicBezTo>
                  <a:pt x="496" y="796"/>
                  <a:pt x="496" y="796"/>
                  <a:pt x="496" y="796"/>
                </a:cubicBezTo>
                <a:cubicBezTo>
                  <a:pt x="588" y="763"/>
                  <a:pt x="588" y="763"/>
                  <a:pt x="588" y="763"/>
                </a:cubicBezTo>
                <a:cubicBezTo>
                  <a:pt x="566" y="702"/>
                  <a:pt x="566" y="702"/>
                  <a:pt x="566" y="702"/>
                </a:cubicBezTo>
                <a:cubicBezTo>
                  <a:pt x="572" y="698"/>
                  <a:pt x="577" y="695"/>
                  <a:pt x="583" y="691"/>
                </a:cubicBezTo>
                <a:cubicBezTo>
                  <a:pt x="625" y="741"/>
                  <a:pt x="625" y="741"/>
                  <a:pt x="625" y="741"/>
                </a:cubicBezTo>
                <a:cubicBezTo>
                  <a:pt x="700" y="678"/>
                  <a:pt x="700" y="678"/>
                  <a:pt x="700" y="678"/>
                </a:cubicBezTo>
                <a:cubicBezTo>
                  <a:pt x="658" y="628"/>
                  <a:pt x="658" y="628"/>
                  <a:pt x="658" y="628"/>
                </a:cubicBezTo>
                <a:cubicBezTo>
                  <a:pt x="663" y="623"/>
                  <a:pt x="667" y="618"/>
                  <a:pt x="671" y="613"/>
                </a:cubicBezTo>
                <a:cubicBezTo>
                  <a:pt x="728" y="645"/>
                  <a:pt x="728" y="645"/>
                  <a:pt x="728" y="645"/>
                </a:cubicBezTo>
                <a:cubicBezTo>
                  <a:pt x="777" y="560"/>
                  <a:pt x="777" y="560"/>
                  <a:pt x="777" y="560"/>
                </a:cubicBezTo>
                <a:cubicBezTo>
                  <a:pt x="721" y="528"/>
                  <a:pt x="721" y="528"/>
                  <a:pt x="721" y="528"/>
                </a:cubicBezTo>
                <a:cubicBezTo>
                  <a:pt x="723" y="521"/>
                  <a:pt x="725" y="515"/>
                  <a:pt x="728" y="509"/>
                </a:cubicBezTo>
                <a:cubicBezTo>
                  <a:pt x="791" y="520"/>
                  <a:pt x="791" y="520"/>
                  <a:pt x="791" y="520"/>
                </a:cubicBezTo>
                <a:cubicBezTo>
                  <a:pt x="808" y="423"/>
                  <a:pt x="808" y="423"/>
                  <a:pt x="808" y="423"/>
                </a:cubicBezTo>
                <a:cubicBezTo>
                  <a:pt x="744" y="412"/>
                  <a:pt x="744" y="412"/>
                  <a:pt x="744" y="412"/>
                </a:cubicBezTo>
                <a:cubicBezTo>
                  <a:pt x="745" y="408"/>
                  <a:pt x="745" y="405"/>
                  <a:pt x="745" y="402"/>
                </a:cubicBezTo>
                <a:close/>
                <a:moveTo>
                  <a:pt x="665" y="229"/>
                </a:moveTo>
                <a:cubicBezTo>
                  <a:pt x="671" y="226"/>
                  <a:pt x="679" y="228"/>
                  <a:pt x="683" y="234"/>
                </a:cubicBezTo>
                <a:cubicBezTo>
                  <a:pt x="687" y="241"/>
                  <a:pt x="684" y="248"/>
                  <a:pt x="678" y="252"/>
                </a:cubicBezTo>
                <a:cubicBezTo>
                  <a:pt x="672" y="256"/>
                  <a:pt x="664" y="254"/>
                  <a:pt x="660" y="247"/>
                </a:cubicBezTo>
                <a:cubicBezTo>
                  <a:pt x="657" y="241"/>
                  <a:pt x="659" y="233"/>
                  <a:pt x="665" y="229"/>
                </a:cubicBezTo>
                <a:close/>
                <a:moveTo>
                  <a:pt x="591" y="151"/>
                </a:moveTo>
                <a:cubicBezTo>
                  <a:pt x="595" y="145"/>
                  <a:pt x="603" y="144"/>
                  <a:pt x="609" y="149"/>
                </a:cubicBezTo>
                <a:cubicBezTo>
                  <a:pt x="614" y="154"/>
                  <a:pt x="615" y="162"/>
                  <a:pt x="611" y="167"/>
                </a:cubicBezTo>
                <a:cubicBezTo>
                  <a:pt x="606" y="173"/>
                  <a:pt x="598" y="174"/>
                  <a:pt x="592" y="169"/>
                </a:cubicBezTo>
                <a:cubicBezTo>
                  <a:pt x="587" y="164"/>
                  <a:pt x="586" y="156"/>
                  <a:pt x="591" y="151"/>
                </a:cubicBezTo>
                <a:close/>
                <a:moveTo>
                  <a:pt x="493" y="102"/>
                </a:moveTo>
                <a:cubicBezTo>
                  <a:pt x="496" y="95"/>
                  <a:pt x="503" y="92"/>
                  <a:pt x="510" y="94"/>
                </a:cubicBezTo>
                <a:cubicBezTo>
                  <a:pt x="517" y="97"/>
                  <a:pt x="520" y="104"/>
                  <a:pt x="518" y="111"/>
                </a:cubicBezTo>
                <a:cubicBezTo>
                  <a:pt x="515" y="118"/>
                  <a:pt x="508" y="121"/>
                  <a:pt x="501" y="119"/>
                </a:cubicBezTo>
                <a:cubicBezTo>
                  <a:pt x="494" y="116"/>
                  <a:pt x="491" y="109"/>
                  <a:pt x="493" y="102"/>
                </a:cubicBezTo>
                <a:close/>
                <a:moveTo>
                  <a:pt x="399" y="77"/>
                </a:moveTo>
                <a:cubicBezTo>
                  <a:pt x="406" y="77"/>
                  <a:pt x="412" y="82"/>
                  <a:pt x="412" y="90"/>
                </a:cubicBezTo>
                <a:cubicBezTo>
                  <a:pt x="412" y="97"/>
                  <a:pt x="406" y="103"/>
                  <a:pt x="399" y="103"/>
                </a:cubicBezTo>
                <a:cubicBezTo>
                  <a:pt x="391" y="103"/>
                  <a:pt x="386" y="97"/>
                  <a:pt x="386" y="90"/>
                </a:cubicBezTo>
                <a:cubicBezTo>
                  <a:pt x="386" y="82"/>
                  <a:pt x="391" y="77"/>
                  <a:pt x="399" y="77"/>
                </a:cubicBezTo>
                <a:close/>
                <a:moveTo>
                  <a:pt x="288" y="98"/>
                </a:moveTo>
                <a:cubicBezTo>
                  <a:pt x="295" y="96"/>
                  <a:pt x="302" y="99"/>
                  <a:pt x="304" y="106"/>
                </a:cubicBezTo>
                <a:cubicBezTo>
                  <a:pt x="307" y="113"/>
                  <a:pt x="303" y="120"/>
                  <a:pt x="297" y="123"/>
                </a:cubicBezTo>
                <a:cubicBezTo>
                  <a:pt x="290" y="125"/>
                  <a:pt x="282" y="122"/>
                  <a:pt x="280" y="115"/>
                </a:cubicBezTo>
                <a:cubicBezTo>
                  <a:pt x="277" y="108"/>
                  <a:pt x="281" y="101"/>
                  <a:pt x="288" y="98"/>
                </a:cubicBezTo>
                <a:close/>
                <a:moveTo>
                  <a:pt x="191" y="156"/>
                </a:moveTo>
                <a:cubicBezTo>
                  <a:pt x="196" y="152"/>
                  <a:pt x="205" y="152"/>
                  <a:pt x="209" y="158"/>
                </a:cubicBezTo>
                <a:cubicBezTo>
                  <a:pt x="214" y="163"/>
                  <a:pt x="213" y="172"/>
                  <a:pt x="208" y="176"/>
                </a:cubicBezTo>
                <a:cubicBezTo>
                  <a:pt x="202" y="181"/>
                  <a:pt x="194" y="180"/>
                  <a:pt x="189" y="175"/>
                </a:cubicBezTo>
                <a:cubicBezTo>
                  <a:pt x="185" y="169"/>
                  <a:pt x="185" y="161"/>
                  <a:pt x="191" y="156"/>
                </a:cubicBezTo>
                <a:close/>
                <a:moveTo>
                  <a:pt x="83" y="351"/>
                </a:moveTo>
                <a:cubicBezTo>
                  <a:pt x="84" y="344"/>
                  <a:pt x="91" y="339"/>
                  <a:pt x="98" y="340"/>
                </a:cubicBezTo>
                <a:cubicBezTo>
                  <a:pt x="105" y="341"/>
                  <a:pt x="110" y="348"/>
                  <a:pt x="109" y="355"/>
                </a:cubicBezTo>
                <a:cubicBezTo>
                  <a:pt x="108" y="362"/>
                  <a:pt x="101" y="367"/>
                  <a:pt x="94" y="366"/>
                </a:cubicBezTo>
                <a:cubicBezTo>
                  <a:pt x="87" y="365"/>
                  <a:pt x="82" y="358"/>
                  <a:pt x="83" y="351"/>
                </a:cubicBezTo>
                <a:close/>
                <a:moveTo>
                  <a:pt x="100" y="474"/>
                </a:moveTo>
                <a:cubicBezTo>
                  <a:pt x="93" y="476"/>
                  <a:pt x="86" y="471"/>
                  <a:pt x="85" y="464"/>
                </a:cubicBezTo>
                <a:cubicBezTo>
                  <a:pt x="84" y="457"/>
                  <a:pt x="89" y="450"/>
                  <a:pt x="96" y="449"/>
                </a:cubicBezTo>
                <a:cubicBezTo>
                  <a:pt x="103" y="447"/>
                  <a:pt x="110" y="452"/>
                  <a:pt x="111" y="459"/>
                </a:cubicBezTo>
                <a:cubicBezTo>
                  <a:pt x="112" y="466"/>
                  <a:pt x="107" y="473"/>
                  <a:pt x="100" y="474"/>
                </a:cubicBezTo>
                <a:close/>
                <a:moveTo>
                  <a:pt x="120" y="244"/>
                </a:moveTo>
                <a:cubicBezTo>
                  <a:pt x="124" y="238"/>
                  <a:pt x="131" y="236"/>
                  <a:pt x="138" y="239"/>
                </a:cubicBezTo>
                <a:cubicBezTo>
                  <a:pt x="144" y="243"/>
                  <a:pt x="146" y="251"/>
                  <a:pt x="143" y="257"/>
                </a:cubicBezTo>
                <a:cubicBezTo>
                  <a:pt x="139" y="263"/>
                  <a:pt x="131" y="266"/>
                  <a:pt x="125" y="262"/>
                </a:cubicBezTo>
                <a:cubicBezTo>
                  <a:pt x="118" y="258"/>
                  <a:pt x="116" y="250"/>
                  <a:pt x="120" y="244"/>
                </a:cubicBezTo>
                <a:close/>
                <a:moveTo>
                  <a:pt x="143" y="574"/>
                </a:moveTo>
                <a:cubicBezTo>
                  <a:pt x="137" y="578"/>
                  <a:pt x="129" y="575"/>
                  <a:pt x="126" y="569"/>
                </a:cubicBezTo>
                <a:cubicBezTo>
                  <a:pt x="122" y="563"/>
                  <a:pt x="124" y="555"/>
                  <a:pt x="130" y="551"/>
                </a:cubicBezTo>
                <a:cubicBezTo>
                  <a:pt x="137" y="548"/>
                  <a:pt x="145" y="550"/>
                  <a:pt x="148" y="556"/>
                </a:cubicBezTo>
                <a:cubicBezTo>
                  <a:pt x="152" y="562"/>
                  <a:pt x="150" y="570"/>
                  <a:pt x="143" y="574"/>
                </a:cubicBezTo>
                <a:close/>
                <a:moveTo>
                  <a:pt x="218" y="653"/>
                </a:moveTo>
                <a:cubicBezTo>
                  <a:pt x="213" y="658"/>
                  <a:pt x="205" y="659"/>
                  <a:pt x="200" y="654"/>
                </a:cubicBezTo>
                <a:cubicBezTo>
                  <a:pt x="194" y="650"/>
                  <a:pt x="193" y="642"/>
                  <a:pt x="198" y="636"/>
                </a:cubicBezTo>
                <a:cubicBezTo>
                  <a:pt x="203" y="630"/>
                  <a:pt x="211" y="630"/>
                  <a:pt x="216" y="634"/>
                </a:cubicBezTo>
                <a:cubicBezTo>
                  <a:pt x="222" y="639"/>
                  <a:pt x="223" y="647"/>
                  <a:pt x="218" y="653"/>
                </a:cubicBezTo>
                <a:close/>
                <a:moveTo>
                  <a:pt x="315" y="701"/>
                </a:moveTo>
                <a:cubicBezTo>
                  <a:pt x="313" y="708"/>
                  <a:pt x="305" y="712"/>
                  <a:pt x="298" y="709"/>
                </a:cubicBezTo>
                <a:cubicBezTo>
                  <a:pt x="292" y="707"/>
                  <a:pt x="288" y="699"/>
                  <a:pt x="291" y="692"/>
                </a:cubicBezTo>
                <a:cubicBezTo>
                  <a:pt x="293" y="686"/>
                  <a:pt x="301" y="682"/>
                  <a:pt x="307" y="685"/>
                </a:cubicBezTo>
                <a:cubicBezTo>
                  <a:pt x="314" y="687"/>
                  <a:pt x="318" y="695"/>
                  <a:pt x="315" y="701"/>
                </a:cubicBezTo>
                <a:close/>
                <a:moveTo>
                  <a:pt x="410" y="727"/>
                </a:moveTo>
                <a:cubicBezTo>
                  <a:pt x="403" y="727"/>
                  <a:pt x="397" y="721"/>
                  <a:pt x="397" y="714"/>
                </a:cubicBezTo>
                <a:cubicBezTo>
                  <a:pt x="397" y="707"/>
                  <a:pt x="403" y="701"/>
                  <a:pt x="410" y="701"/>
                </a:cubicBezTo>
                <a:cubicBezTo>
                  <a:pt x="417" y="701"/>
                  <a:pt x="423" y="707"/>
                  <a:pt x="423" y="714"/>
                </a:cubicBezTo>
                <a:cubicBezTo>
                  <a:pt x="423" y="721"/>
                  <a:pt x="417" y="727"/>
                  <a:pt x="410" y="727"/>
                </a:cubicBezTo>
                <a:close/>
                <a:moveTo>
                  <a:pt x="521" y="705"/>
                </a:moveTo>
                <a:cubicBezTo>
                  <a:pt x="514" y="708"/>
                  <a:pt x="506" y="704"/>
                  <a:pt x="504" y="697"/>
                </a:cubicBezTo>
                <a:cubicBezTo>
                  <a:pt x="502" y="691"/>
                  <a:pt x="505" y="683"/>
                  <a:pt x="512" y="681"/>
                </a:cubicBezTo>
                <a:cubicBezTo>
                  <a:pt x="519" y="678"/>
                  <a:pt x="526" y="682"/>
                  <a:pt x="529" y="689"/>
                </a:cubicBezTo>
                <a:cubicBezTo>
                  <a:pt x="531" y="695"/>
                  <a:pt x="528" y="703"/>
                  <a:pt x="521" y="705"/>
                </a:cubicBezTo>
                <a:close/>
                <a:moveTo>
                  <a:pt x="618" y="647"/>
                </a:moveTo>
                <a:cubicBezTo>
                  <a:pt x="612" y="652"/>
                  <a:pt x="604" y="651"/>
                  <a:pt x="599" y="646"/>
                </a:cubicBezTo>
                <a:cubicBezTo>
                  <a:pt x="595" y="640"/>
                  <a:pt x="595" y="632"/>
                  <a:pt x="601" y="627"/>
                </a:cubicBezTo>
                <a:cubicBezTo>
                  <a:pt x="606" y="622"/>
                  <a:pt x="615" y="623"/>
                  <a:pt x="619" y="629"/>
                </a:cubicBezTo>
                <a:cubicBezTo>
                  <a:pt x="624" y="634"/>
                  <a:pt x="623" y="642"/>
                  <a:pt x="618" y="647"/>
                </a:cubicBezTo>
                <a:close/>
                <a:moveTo>
                  <a:pt x="655" y="478"/>
                </a:moveTo>
                <a:cubicBezTo>
                  <a:pt x="614" y="471"/>
                  <a:pt x="614" y="471"/>
                  <a:pt x="614" y="471"/>
                </a:cubicBezTo>
                <a:cubicBezTo>
                  <a:pt x="612" y="475"/>
                  <a:pt x="611" y="479"/>
                  <a:pt x="609" y="483"/>
                </a:cubicBezTo>
                <a:cubicBezTo>
                  <a:pt x="645" y="504"/>
                  <a:pt x="645" y="504"/>
                  <a:pt x="645" y="504"/>
                </a:cubicBezTo>
                <a:cubicBezTo>
                  <a:pt x="614" y="559"/>
                  <a:pt x="614" y="559"/>
                  <a:pt x="614" y="559"/>
                </a:cubicBezTo>
                <a:cubicBezTo>
                  <a:pt x="577" y="538"/>
                  <a:pt x="577" y="538"/>
                  <a:pt x="577" y="538"/>
                </a:cubicBezTo>
                <a:cubicBezTo>
                  <a:pt x="575" y="542"/>
                  <a:pt x="572" y="545"/>
                  <a:pt x="569" y="548"/>
                </a:cubicBezTo>
                <a:cubicBezTo>
                  <a:pt x="596" y="581"/>
                  <a:pt x="596" y="581"/>
                  <a:pt x="596" y="581"/>
                </a:cubicBezTo>
                <a:cubicBezTo>
                  <a:pt x="547" y="621"/>
                  <a:pt x="547" y="621"/>
                  <a:pt x="547" y="621"/>
                </a:cubicBezTo>
                <a:cubicBezTo>
                  <a:pt x="520" y="589"/>
                  <a:pt x="520" y="589"/>
                  <a:pt x="520" y="589"/>
                </a:cubicBezTo>
                <a:cubicBezTo>
                  <a:pt x="516" y="592"/>
                  <a:pt x="513" y="594"/>
                  <a:pt x="509" y="596"/>
                </a:cubicBezTo>
                <a:cubicBezTo>
                  <a:pt x="523" y="635"/>
                  <a:pt x="523" y="635"/>
                  <a:pt x="523" y="635"/>
                </a:cubicBezTo>
                <a:cubicBezTo>
                  <a:pt x="463" y="657"/>
                  <a:pt x="463" y="657"/>
                  <a:pt x="463" y="657"/>
                </a:cubicBezTo>
                <a:cubicBezTo>
                  <a:pt x="449" y="618"/>
                  <a:pt x="449" y="618"/>
                  <a:pt x="449" y="618"/>
                </a:cubicBezTo>
                <a:cubicBezTo>
                  <a:pt x="445" y="618"/>
                  <a:pt x="440" y="619"/>
                  <a:pt x="436" y="620"/>
                </a:cubicBezTo>
                <a:cubicBezTo>
                  <a:pt x="436" y="662"/>
                  <a:pt x="436" y="662"/>
                  <a:pt x="436" y="662"/>
                </a:cubicBezTo>
                <a:cubicBezTo>
                  <a:pt x="372" y="662"/>
                  <a:pt x="372" y="662"/>
                  <a:pt x="372" y="662"/>
                </a:cubicBezTo>
                <a:cubicBezTo>
                  <a:pt x="372" y="620"/>
                  <a:pt x="372" y="620"/>
                  <a:pt x="372" y="620"/>
                </a:cubicBezTo>
                <a:cubicBezTo>
                  <a:pt x="368" y="619"/>
                  <a:pt x="364" y="618"/>
                  <a:pt x="360" y="618"/>
                </a:cubicBezTo>
                <a:cubicBezTo>
                  <a:pt x="345" y="657"/>
                  <a:pt x="345" y="657"/>
                  <a:pt x="345" y="657"/>
                </a:cubicBezTo>
                <a:cubicBezTo>
                  <a:pt x="285" y="635"/>
                  <a:pt x="285" y="635"/>
                  <a:pt x="285" y="635"/>
                </a:cubicBezTo>
                <a:cubicBezTo>
                  <a:pt x="300" y="596"/>
                  <a:pt x="300" y="596"/>
                  <a:pt x="300" y="596"/>
                </a:cubicBezTo>
                <a:cubicBezTo>
                  <a:pt x="296" y="594"/>
                  <a:pt x="292" y="592"/>
                  <a:pt x="288" y="589"/>
                </a:cubicBezTo>
                <a:cubicBezTo>
                  <a:pt x="261" y="621"/>
                  <a:pt x="261" y="621"/>
                  <a:pt x="261" y="621"/>
                </a:cubicBezTo>
                <a:cubicBezTo>
                  <a:pt x="213" y="581"/>
                  <a:pt x="213" y="581"/>
                  <a:pt x="213" y="581"/>
                </a:cubicBezTo>
                <a:cubicBezTo>
                  <a:pt x="240" y="548"/>
                  <a:pt x="240" y="548"/>
                  <a:pt x="240" y="548"/>
                </a:cubicBezTo>
                <a:cubicBezTo>
                  <a:pt x="237" y="545"/>
                  <a:pt x="234" y="542"/>
                  <a:pt x="231" y="538"/>
                </a:cubicBezTo>
                <a:cubicBezTo>
                  <a:pt x="195" y="559"/>
                  <a:pt x="195" y="559"/>
                  <a:pt x="195" y="559"/>
                </a:cubicBezTo>
                <a:cubicBezTo>
                  <a:pt x="163" y="504"/>
                  <a:pt x="163" y="504"/>
                  <a:pt x="163" y="504"/>
                </a:cubicBezTo>
                <a:cubicBezTo>
                  <a:pt x="199" y="483"/>
                  <a:pt x="199" y="483"/>
                  <a:pt x="199" y="483"/>
                </a:cubicBezTo>
                <a:cubicBezTo>
                  <a:pt x="198" y="479"/>
                  <a:pt x="196" y="475"/>
                  <a:pt x="195" y="471"/>
                </a:cubicBezTo>
                <a:cubicBezTo>
                  <a:pt x="154" y="478"/>
                  <a:pt x="154" y="478"/>
                  <a:pt x="154" y="478"/>
                </a:cubicBezTo>
                <a:cubicBezTo>
                  <a:pt x="143" y="416"/>
                  <a:pt x="143" y="416"/>
                  <a:pt x="143" y="416"/>
                </a:cubicBezTo>
                <a:cubicBezTo>
                  <a:pt x="184" y="408"/>
                  <a:pt x="184" y="408"/>
                  <a:pt x="184" y="408"/>
                </a:cubicBezTo>
                <a:cubicBezTo>
                  <a:pt x="184" y="406"/>
                  <a:pt x="184" y="404"/>
                  <a:pt x="184" y="402"/>
                </a:cubicBezTo>
                <a:cubicBezTo>
                  <a:pt x="184" y="400"/>
                  <a:pt x="184" y="397"/>
                  <a:pt x="184" y="395"/>
                </a:cubicBezTo>
                <a:cubicBezTo>
                  <a:pt x="143" y="388"/>
                  <a:pt x="143" y="388"/>
                  <a:pt x="143" y="388"/>
                </a:cubicBezTo>
                <a:cubicBezTo>
                  <a:pt x="154" y="325"/>
                  <a:pt x="154" y="325"/>
                  <a:pt x="154" y="325"/>
                </a:cubicBezTo>
                <a:cubicBezTo>
                  <a:pt x="195" y="333"/>
                  <a:pt x="195" y="333"/>
                  <a:pt x="195" y="333"/>
                </a:cubicBezTo>
                <a:cubicBezTo>
                  <a:pt x="196" y="328"/>
                  <a:pt x="198" y="324"/>
                  <a:pt x="199" y="320"/>
                </a:cubicBezTo>
                <a:cubicBezTo>
                  <a:pt x="163" y="299"/>
                  <a:pt x="163" y="299"/>
                  <a:pt x="163" y="299"/>
                </a:cubicBezTo>
                <a:cubicBezTo>
                  <a:pt x="195" y="244"/>
                  <a:pt x="195" y="244"/>
                  <a:pt x="195" y="244"/>
                </a:cubicBezTo>
                <a:cubicBezTo>
                  <a:pt x="231" y="265"/>
                  <a:pt x="231" y="265"/>
                  <a:pt x="231" y="265"/>
                </a:cubicBezTo>
                <a:cubicBezTo>
                  <a:pt x="234" y="262"/>
                  <a:pt x="237" y="258"/>
                  <a:pt x="240" y="255"/>
                </a:cubicBezTo>
                <a:cubicBezTo>
                  <a:pt x="213" y="223"/>
                  <a:pt x="213" y="223"/>
                  <a:pt x="213" y="223"/>
                </a:cubicBezTo>
                <a:cubicBezTo>
                  <a:pt x="261" y="182"/>
                  <a:pt x="261" y="182"/>
                  <a:pt x="261" y="182"/>
                </a:cubicBezTo>
                <a:cubicBezTo>
                  <a:pt x="288" y="214"/>
                  <a:pt x="288" y="214"/>
                  <a:pt x="288" y="214"/>
                </a:cubicBezTo>
                <a:cubicBezTo>
                  <a:pt x="292" y="212"/>
                  <a:pt x="296" y="210"/>
                  <a:pt x="300" y="208"/>
                </a:cubicBezTo>
                <a:cubicBezTo>
                  <a:pt x="285" y="168"/>
                  <a:pt x="285" y="168"/>
                  <a:pt x="285" y="168"/>
                </a:cubicBezTo>
                <a:cubicBezTo>
                  <a:pt x="345" y="146"/>
                  <a:pt x="345" y="146"/>
                  <a:pt x="345" y="146"/>
                </a:cubicBezTo>
                <a:cubicBezTo>
                  <a:pt x="359" y="186"/>
                  <a:pt x="359" y="186"/>
                  <a:pt x="359" y="186"/>
                </a:cubicBezTo>
                <a:cubicBezTo>
                  <a:pt x="364" y="185"/>
                  <a:pt x="368" y="184"/>
                  <a:pt x="372" y="184"/>
                </a:cubicBezTo>
                <a:cubicBezTo>
                  <a:pt x="372" y="142"/>
                  <a:pt x="372" y="142"/>
                  <a:pt x="372" y="142"/>
                </a:cubicBezTo>
                <a:cubicBezTo>
                  <a:pt x="436" y="142"/>
                  <a:pt x="436" y="142"/>
                  <a:pt x="436" y="142"/>
                </a:cubicBezTo>
                <a:cubicBezTo>
                  <a:pt x="436" y="184"/>
                  <a:pt x="436" y="184"/>
                  <a:pt x="436" y="184"/>
                </a:cubicBezTo>
                <a:cubicBezTo>
                  <a:pt x="440" y="184"/>
                  <a:pt x="445" y="185"/>
                  <a:pt x="449" y="186"/>
                </a:cubicBezTo>
                <a:cubicBezTo>
                  <a:pt x="463" y="146"/>
                  <a:pt x="463" y="146"/>
                  <a:pt x="463" y="146"/>
                </a:cubicBezTo>
                <a:cubicBezTo>
                  <a:pt x="523" y="168"/>
                  <a:pt x="523" y="168"/>
                  <a:pt x="523" y="168"/>
                </a:cubicBezTo>
                <a:cubicBezTo>
                  <a:pt x="509" y="208"/>
                  <a:pt x="509" y="208"/>
                  <a:pt x="509" y="208"/>
                </a:cubicBezTo>
                <a:cubicBezTo>
                  <a:pt x="513" y="210"/>
                  <a:pt x="516" y="212"/>
                  <a:pt x="520" y="214"/>
                </a:cubicBezTo>
                <a:cubicBezTo>
                  <a:pt x="547" y="182"/>
                  <a:pt x="547" y="182"/>
                  <a:pt x="547" y="182"/>
                </a:cubicBezTo>
                <a:cubicBezTo>
                  <a:pt x="596" y="223"/>
                  <a:pt x="596" y="223"/>
                  <a:pt x="596" y="223"/>
                </a:cubicBezTo>
                <a:cubicBezTo>
                  <a:pt x="569" y="255"/>
                  <a:pt x="569" y="255"/>
                  <a:pt x="569" y="255"/>
                </a:cubicBezTo>
                <a:cubicBezTo>
                  <a:pt x="572" y="258"/>
                  <a:pt x="575" y="262"/>
                  <a:pt x="577" y="265"/>
                </a:cubicBezTo>
                <a:cubicBezTo>
                  <a:pt x="614" y="244"/>
                  <a:pt x="614" y="244"/>
                  <a:pt x="614" y="244"/>
                </a:cubicBezTo>
                <a:cubicBezTo>
                  <a:pt x="645" y="299"/>
                  <a:pt x="645" y="299"/>
                  <a:pt x="645" y="299"/>
                </a:cubicBezTo>
                <a:cubicBezTo>
                  <a:pt x="609" y="320"/>
                  <a:pt x="609" y="320"/>
                  <a:pt x="609" y="320"/>
                </a:cubicBezTo>
                <a:cubicBezTo>
                  <a:pt x="611" y="324"/>
                  <a:pt x="612" y="328"/>
                  <a:pt x="614" y="333"/>
                </a:cubicBezTo>
                <a:cubicBezTo>
                  <a:pt x="655" y="325"/>
                  <a:pt x="655" y="325"/>
                  <a:pt x="655" y="325"/>
                </a:cubicBezTo>
                <a:cubicBezTo>
                  <a:pt x="666" y="388"/>
                  <a:pt x="666" y="388"/>
                  <a:pt x="666" y="388"/>
                </a:cubicBezTo>
                <a:cubicBezTo>
                  <a:pt x="625" y="395"/>
                  <a:pt x="625" y="395"/>
                  <a:pt x="625" y="395"/>
                </a:cubicBezTo>
                <a:cubicBezTo>
                  <a:pt x="625" y="397"/>
                  <a:pt x="625" y="400"/>
                  <a:pt x="625" y="402"/>
                </a:cubicBezTo>
                <a:cubicBezTo>
                  <a:pt x="625" y="404"/>
                  <a:pt x="625" y="406"/>
                  <a:pt x="625" y="408"/>
                </a:cubicBezTo>
                <a:cubicBezTo>
                  <a:pt x="666" y="416"/>
                  <a:pt x="666" y="416"/>
                  <a:pt x="666" y="416"/>
                </a:cubicBezTo>
                <a:lnTo>
                  <a:pt x="655" y="478"/>
                </a:lnTo>
                <a:close/>
                <a:moveTo>
                  <a:pt x="689" y="559"/>
                </a:moveTo>
                <a:cubicBezTo>
                  <a:pt x="685" y="566"/>
                  <a:pt x="677" y="568"/>
                  <a:pt x="671" y="564"/>
                </a:cubicBezTo>
                <a:cubicBezTo>
                  <a:pt x="665" y="561"/>
                  <a:pt x="662" y="553"/>
                  <a:pt x="666" y="546"/>
                </a:cubicBezTo>
                <a:cubicBezTo>
                  <a:pt x="670" y="540"/>
                  <a:pt x="678" y="538"/>
                  <a:pt x="684" y="542"/>
                </a:cubicBezTo>
                <a:cubicBezTo>
                  <a:pt x="690" y="545"/>
                  <a:pt x="692" y="553"/>
                  <a:pt x="689" y="559"/>
                </a:cubicBezTo>
                <a:close/>
                <a:moveTo>
                  <a:pt x="708" y="329"/>
                </a:moveTo>
                <a:cubicBezTo>
                  <a:pt x="715" y="328"/>
                  <a:pt x="722" y="333"/>
                  <a:pt x="723" y="340"/>
                </a:cubicBezTo>
                <a:cubicBezTo>
                  <a:pt x="725" y="347"/>
                  <a:pt x="720" y="354"/>
                  <a:pt x="713" y="355"/>
                </a:cubicBezTo>
                <a:cubicBezTo>
                  <a:pt x="706" y="356"/>
                  <a:pt x="699" y="351"/>
                  <a:pt x="698" y="344"/>
                </a:cubicBezTo>
                <a:cubicBezTo>
                  <a:pt x="696" y="337"/>
                  <a:pt x="701" y="330"/>
                  <a:pt x="708" y="329"/>
                </a:cubicBezTo>
                <a:close/>
                <a:moveTo>
                  <a:pt x="725" y="453"/>
                </a:moveTo>
                <a:cubicBezTo>
                  <a:pt x="724" y="460"/>
                  <a:pt x="717" y="464"/>
                  <a:pt x="710" y="463"/>
                </a:cubicBezTo>
                <a:cubicBezTo>
                  <a:pt x="703" y="462"/>
                  <a:pt x="698" y="455"/>
                  <a:pt x="700" y="448"/>
                </a:cubicBezTo>
                <a:cubicBezTo>
                  <a:pt x="701" y="441"/>
                  <a:pt x="708" y="436"/>
                  <a:pt x="715" y="437"/>
                </a:cubicBezTo>
                <a:cubicBezTo>
                  <a:pt x="722" y="439"/>
                  <a:pt x="727" y="445"/>
                  <a:pt x="725" y="453"/>
                </a:cubicBezTo>
                <a:close/>
              </a:path>
            </a:pathLst>
          </a:custGeom>
          <a:solidFill>
            <a:srgbClr val="404040">
              <a:alpha val="5098"/>
            </a:srgbClr>
          </a:solidFill>
          <a:ln w="9525">
            <a:noFill/>
          </a:ln>
        </p:spPr>
        <p:txBody>
          <a:bodyPr/>
          <a:p>
            <a:endParaRPr lang="zh-CN" altLang="en-US"/>
          </a:p>
        </p:txBody>
      </p:sp>
      <p:sp>
        <p:nvSpPr>
          <p:cNvPr id="75" name="TextBox 74"/>
          <p:cNvSpPr txBox="1"/>
          <p:nvPr/>
        </p:nvSpPr>
        <p:spPr>
          <a:xfrm>
            <a:off x="1187450" y="2203450"/>
            <a:ext cx="5624513" cy="655638"/>
          </a:xfrm>
          <a:prstGeom prst="rect">
            <a:avLst/>
          </a:prstGeom>
          <a:noFill/>
          <a:ln w="9525">
            <a:noFill/>
          </a:ln>
        </p:spPr>
        <p:txBody>
          <a:bodyPr>
            <a:spAutoFit/>
          </a:bodyPr>
          <a:p>
            <a:pPr algn="r">
              <a:lnSpc>
                <a:spcPts val="4400"/>
              </a:lnSpc>
            </a:pPr>
            <a:r>
              <a:rPr lang="en-US" altLang="zh-CN" sz="3600" b="1" dirty="0">
                <a:solidFill>
                  <a:srgbClr val="FFFFFF"/>
                </a:solidFill>
                <a:latin typeface="Modern No. 20" pitchFamily="18" charset="0"/>
                <a:ea typeface="微软雅黑" panose="020B0503020204020204" pitchFamily="34" charset="-122"/>
              </a:rPr>
              <a:t>UML</a:t>
            </a:r>
            <a:r>
              <a:rPr lang="zh-CN" altLang="en-US" sz="3600" b="1" dirty="0">
                <a:solidFill>
                  <a:srgbClr val="FFFFFF"/>
                </a:solidFill>
                <a:latin typeface="Modern No. 20" pitchFamily="18" charset="0"/>
                <a:ea typeface="微软雅黑" panose="020B0503020204020204" pitchFamily="34" charset="-122"/>
              </a:rPr>
              <a:t>规则</a:t>
            </a:r>
            <a:endParaRPr lang="zh-CN" altLang="en-US" sz="3600" b="1" dirty="0">
              <a:solidFill>
                <a:srgbClr val="FFFFFF"/>
              </a:solidFill>
              <a:latin typeface="Modern No. 20" pitchFamily="18" charset="0"/>
              <a:ea typeface="微软雅黑" panose="020B0503020204020204" pitchFamily="34" charset="-122"/>
            </a:endParaRPr>
          </a:p>
        </p:txBody>
      </p:sp>
      <p:sp>
        <p:nvSpPr>
          <p:cNvPr id="76" name="矩形 75"/>
          <p:cNvSpPr/>
          <p:nvPr/>
        </p:nvSpPr>
        <p:spPr>
          <a:xfrm>
            <a:off x="4814888" y="2803525"/>
            <a:ext cx="2030412" cy="522288"/>
          </a:xfrm>
          <a:prstGeom prst="rect">
            <a:avLst/>
          </a:prstGeom>
          <a:noFill/>
          <a:ln w="9525">
            <a:noFill/>
          </a:ln>
        </p:spPr>
        <p:txBody>
          <a:bodyPr wrap="none">
            <a:spAutoFit/>
          </a:bodyPr>
          <a:p>
            <a:r>
              <a:rPr lang="en-US" altLang="zh-CN" sz="2800" dirty="0">
                <a:solidFill>
                  <a:srgbClr val="FFFFFF"/>
                </a:solidFill>
                <a:latin typeface="Impact" panose="020B0806030902050204" pitchFamily="34" charset="0"/>
              </a:rPr>
              <a:t>RULES of UML</a:t>
            </a:r>
            <a:endParaRPr lang="en-US" altLang="zh-CN" sz="2800" dirty="0">
              <a:solidFill>
                <a:srgbClr val="FFFFFF"/>
              </a:solidFill>
              <a:latin typeface="Impact" panose="020B0806030902050204" pitchFamily="34" charset="0"/>
            </a:endParaRPr>
          </a:p>
        </p:txBody>
      </p:sp>
      <p:grpSp>
        <p:nvGrpSpPr>
          <p:cNvPr id="77" name="组合 76"/>
          <p:cNvGrpSpPr/>
          <p:nvPr/>
        </p:nvGrpSpPr>
        <p:grpSpPr>
          <a:xfrm>
            <a:off x="1042988" y="1635125"/>
            <a:ext cx="2093912" cy="2089150"/>
            <a:chOff x="6228184" y="634477"/>
            <a:chExt cx="1147603" cy="1145185"/>
          </a:xfrm>
        </p:grpSpPr>
        <p:grpSp>
          <p:nvGrpSpPr>
            <p:cNvPr id="78" name="组合 77"/>
            <p:cNvGrpSpPr/>
            <p:nvPr/>
          </p:nvGrpSpPr>
          <p:grpSpPr>
            <a:xfrm flipH="1">
              <a:off x="6601413" y="1027070"/>
              <a:ext cx="402354" cy="360000"/>
              <a:chOff x="7008812" y="2716213"/>
              <a:chExt cx="1236664" cy="1106487"/>
            </a:xfrm>
            <a:solidFill>
              <a:schemeClr val="bg1"/>
            </a:solidFill>
            <a:effectLst>
              <a:outerShdw blurRad="50800" dist="38100" dir="2700000" algn="tl" rotWithShape="0">
                <a:prstClr val="black">
                  <a:alpha val="40000"/>
                </a:prstClr>
              </a:outerShdw>
            </a:effectLst>
          </p:grpSpPr>
          <p:sp>
            <p:nvSpPr>
              <p:cNvPr id="93" name="Freeform 23"/>
              <p:cNvSpPr/>
              <p:nvPr/>
            </p:nvSpPr>
            <p:spPr bwMode="auto">
              <a:xfrm>
                <a:off x="7761288" y="3354388"/>
                <a:ext cx="484188" cy="296862"/>
              </a:xfrm>
              <a:custGeom>
                <a:avLst/>
                <a:gdLst>
                  <a:gd name="T0" fmla="*/ 52 w 129"/>
                  <a:gd name="T1" fmla="*/ 35 h 79"/>
                  <a:gd name="T2" fmla="*/ 24 w 129"/>
                  <a:gd name="T3" fmla="*/ 0 h 79"/>
                  <a:gd name="T4" fmla="*/ 10 w 129"/>
                  <a:gd name="T5" fmla="*/ 18 h 79"/>
                  <a:gd name="T6" fmla="*/ 0 w 129"/>
                  <a:gd name="T7" fmla="*/ 23 h 79"/>
                  <a:gd name="T8" fmla="*/ 29 w 129"/>
                  <a:gd name="T9" fmla="*/ 60 h 79"/>
                  <a:gd name="T10" fmla="*/ 39 w 129"/>
                  <a:gd name="T11" fmla="*/ 66 h 79"/>
                  <a:gd name="T12" fmla="*/ 107 w 129"/>
                  <a:gd name="T13" fmla="*/ 79 h 79"/>
                  <a:gd name="T14" fmla="*/ 111 w 129"/>
                  <a:gd name="T15" fmla="*/ 79 h 79"/>
                  <a:gd name="T16" fmla="*/ 127 w 129"/>
                  <a:gd name="T17" fmla="*/ 66 h 79"/>
                  <a:gd name="T18" fmla="*/ 114 w 129"/>
                  <a:gd name="T19" fmla="*/ 47 h 79"/>
                  <a:gd name="T20" fmla="*/ 52 w 129"/>
                  <a:gd name="T21" fmla="*/ 3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79">
                    <a:moveTo>
                      <a:pt x="52" y="35"/>
                    </a:moveTo>
                    <a:cubicBezTo>
                      <a:pt x="24" y="0"/>
                      <a:pt x="24" y="0"/>
                      <a:pt x="24" y="0"/>
                    </a:cubicBezTo>
                    <a:cubicBezTo>
                      <a:pt x="22" y="8"/>
                      <a:pt x="17" y="14"/>
                      <a:pt x="10" y="18"/>
                    </a:cubicBezTo>
                    <a:cubicBezTo>
                      <a:pt x="0" y="23"/>
                      <a:pt x="0" y="23"/>
                      <a:pt x="0" y="23"/>
                    </a:cubicBezTo>
                    <a:cubicBezTo>
                      <a:pt x="29" y="60"/>
                      <a:pt x="29" y="60"/>
                      <a:pt x="29" y="60"/>
                    </a:cubicBezTo>
                    <a:cubicBezTo>
                      <a:pt x="32" y="63"/>
                      <a:pt x="35" y="65"/>
                      <a:pt x="39" y="66"/>
                    </a:cubicBezTo>
                    <a:cubicBezTo>
                      <a:pt x="107" y="79"/>
                      <a:pt x="107" y="79"/>
                      <a:pt x="107" y="79"/>
                    </a:cubicBezTo>
                    <a:cubicBezTo>
                      <a:pt x="108" y="79"/>
                      <a:pt x="110" y="79"/>
                      <a:pt x="111" y="79"/>
                    </a:cubicBezTo>
                    <a:cubicBezTo>
                      <a:pt x="118" y="79"/>
                      <a:pt x="125" y="74"/>
                      <a:pt x="127" y="66"/>
                    </a:cubicBezTo>
                    <a:cubicBezTo>
                      <a:pt x="129" y="57"/>
                      <a:pt x="123" y="48"/>
                      <a:pt x="114" y="47"/>
                    </a:cubicBezTo>
                    <a:lnTo>
                      <a:pt x="5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4" name="Freeform 24"/>
              <p:cNvSpPr>
                <a:spLocks noEditPoints="1"/>
              </p:cNvSpPr>
              <p:nvPr/>
            </p:nvSpPr>
            <p:spPr bwMode="auto">
              <a:xfrm>
                <a:off x="7143750" y="2716213"/>
                <a:ext cx="269875" cy="274637"/>
              </a:xfrm>
              <a:custGeom>
                <a:avLst/>
                <a:gdLst>
                  <a:gd name="T0" fmla="*/ 0 w 72"/>
                  <a:gd name="T1" fmla="*/ 36 h 73"/>
                  <a:gd name="T2" fmla="*/ 36 w 72"/>
                  <a:gd name="T3" fmla="*/ 0 h 73"/>
                  <a:gd name="T4" fmla="*/ 72 w 72"/>
                  <a:gd name="T5" fmla="*/ 36 h 73"/>
                  <a:gd name="T6" fmla="*/ 36 w 72"/>
                  <a:gd name="T7" fmla="*/ 73 h 73"/>
                  <a:gd name="T8" fmla="*/ 0 w 72"/>
                  <a:gd name="T9" fmla="*/ 36 h 73"/>
                  <a:gd name="T10" fmla="*/ 0 w 72"/>
                  <a:gd name="T11" fmla="*/ 36 h 73"/>
                  <a:gd name="T12" fmla="*/ 0 w 7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0" y="36"/>
                    </a:moveTo>
                    <a:cubicBezTo>
                      <a:pt x="0" y="16"/>
                      <a:pt x="16" y="0"/>
                      <a:pt x="36" y="0"/>
                    </a:cubicBezTo>
                    <a:cubicBezTo>
                      <a:pt x="56" y="0"/>
                      <a:pt x="72" y="16"/>
                      <a:pt x="72" y="36"/>
                    </a:cubicBezTo>
                    <a:cubicBezTo>
                      <a:pt x="72" y="56"/>
                      <a:pt x="56" y="73"/>
                      <a:pt x="36" y="73"/>
                    </a:cubicBezTo>
                    <a:cubicBezTo>
                      <a:pt x="16" y="73"/>
                      <a:pt x="0" y="56"/>
                      <a:pt x="0" y="36"/>
                    </a:cubicBezTo>
                    <a:close/>
                    <a:moveTo>
                      <a:pt x="0" y="36"/>
                    </a:moveTo>
                    <a:cubicBezTo>
                      <a:pt x="0" y="36"/>
                      <a:pt x="0" y="36"/>
                      <a:pt x="0"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5" name="Freeform 25"/>
              <p:cNvSpPr/>
              <p:nvPr/>
            </p:nvSpPr>
            <p:spPr bwMode="auto">
              <a:xfrm>
                <a:off x="7008812" y="2798763"/>
                <a:ext cx="911225" cy="1023937"/>
              </a:xfrm>
              <a:custGeom>
                <a:avLst/>
                <a:gdLst>
                  <a:gd name="T0" fmla="*/ 151 w 243"/>
                  <a:gd name="T1" fmla="*/ 5 h 273"/>
                  <a:gd name="T2" fmla="*/ 60 w 243"/>
                  <a:gd name="T3" fmla="*/ 92 h 273"/>
                  <a:gd name="T4" fmla="*/ 29 w 243"/>
                  <a:gd name="T5" fmla="*/ 64 h 273"/>
                  <a:gd name="T6" fmla="*/ 18 w 243"/>
                  <a:gd name="T7" fmla="*/ 59 h 273"/>
                  <a:gd name="T8" fmla="*/ 6 w 243"/>
                  <a:gd name="T9" fmla="*/ 64 h 273"/>
                  <a:gd name="T10" fmla="*/ 7 w 243"/>
                  <a:gd name="T11" fmla="*/ 87 h 273"/>
                  <a:gd name="T12" fmla="*/ 48 w 243"/>
                  <a:gd name="T13" fmla="*/ 126 h 273"/>
                  <a:gd name="T14" fmla="*/ 59 w 243"/>
                  <a:gd name="T15" fmla="*/ 130 h 273"/>
                  <a:gd name="T16" fmla="*/ 70 w 243"/>
                  <a:gd name="T17" fmla="*/ 126 h 273"/>
                  <a:gd name="T18" fmla="*/ 106 w 243"/>
                  <a:gd name="T19" fmla="*/ 95 h 273"/>
                  <a:gd name="T20" fmla="*/ 154 w 243"/>
                  <a:gd name="T21" fmla="*/ 147 h 273"/>
                  <a:gd name="T22" fmla="*/ 108 w 243"/>
                  <a:gd name="T23" fmla="*/ 170 h 273"/>
                  <a:gd name="T24" fmla="*/ 100 w 243"/>
                  <a:gd name="T25" fmla="*/ 180 h 273"/>
                  <a:gd name="T26" fmla="*/ 101 w 243"/>
                  <a:gd name="T27" fmla="*/ 193 h 273"/>
                  <a:gd name="T28" fmla="*/ 146 w 243"/>
                  <a:gd name="T29" fmla="*/ 265 h 273"/>
                  <a:gd name="T30" fmla="*/ 160 w 243"/>
                  <a:gd name="T31" fmla="*/ 273 h 273"/>
                  <a:gd name="T32" fmla="*/ 169 w 243"/>
                  <a:gd name="T33" fmla="*/ 270 h 273"/>
                  <a:gd name="T34" fmla="*/ 174 w 243"/>
                  <a:gd name="T35" fmla="*/ 248 h 273"/>
                  <a:gd name="T36" fmla="*/ 139 w 243"/>
                  <a:gd name="T37" fmla="*/ 191 h 273"/>
                  <a:gd name="T38" fmla="*/ 195 w 243"/>
                  <a:gd name="T39" fmla="*/ 163 h 273"/>
                  <a:gd name="T40" fmla="*/ 206 w 243"/>
                  <a:gd name="T41" fmla="*/ 157 h 273"/>
                  <a:gd name="T42" fmla="*/ 211 w 243"/>
                  <a:gd name="T43" fmla="*/ 131 h 273"/>
                  <a:gd name="T44" fmla="*/ 210 w 243"/>
                  <a:gd name="T45" fmla="*/ 130 h 273"/>
                  <a:gd name="T46" fmla="*/ 145 w 243"/>
                  <a:gd name="T47" fmla="*/ 60 h 273"/>
                  <a:gd name="T48" fmla="*/ 169 w 243"/>
                  <a:gd name="T49" fmla="*/ 34 h 273"/>
                  <a:gd name="T50" fmla="*/ 222 w 243"/>
                  <a:gd name="T51" fmla="*/ 46 h 273"/>
                  <a:gd name="T52" fmla="*/ 225 w 243"/>
                  <a:gd name="T53" fmla="*/ 47 h 273"/>
                  <a:gd name="T54" fmla="*/ 241 w 243"/>
                  <a:gd name="T55" fmla="*/ 34 h 273"/>
                  <a:gd name="T56" fmla="*/ 229 w 243"/>
                  <a:gd name="T57" fmla="*/ 15 h 273"/>
                  <a:gd name="T58" fmla="*/ 167 w 243"/>
                  <a:gd name="T59" fmla="*/ 0 h 273"/>
                  <a:gd name="T60" fmla="*/ 162 w 243"/>
                  <a:gd name="T61" fmla="*/ 0 h 273"/>
                  <a:gd name="T62" fmla="*/ 151 w 243"/>
                  <a:gd name="T63" fmla="*/ 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273">
                    <a:moveTo>
                      <a:pt x="151" y="5"/>
                    </a:moveTo>
                    <a:cubicBezTo>
                      <a:pt x="137" y="19"/>
                      <a:pt x="60" y="92"/>
                      <a:pt x="60" y="92"/>
                    </a:cubicBezTo>
                    <a:cubicBezTo>
                      <a:pt x="29" y="64"/>
                      <a:pt x="29" y="64"/>
                      <a:pt x="29" y="64"/>
                    </a:cubicBezTo>
                    <a:cubicBezTo>
                      <a:pt x="26" y="61"/>
                      <a:pt x="22" y="59"/>
                      <a:pt x="18" y="59"/>
                    </a:cubicBezTo>
                    <a:cubicBezTo>
                      <a:pt x="13" y="59"/>
                      <a:pt x="9" y="61"/>
                      <a:pt x="6" y="64"/>
                    </a:cubicBezTo>
                    <a:cubicBezTo>
                      <a:pt x="0" y="71"/>
                      <a:pt x="0" y="81"/>
                      <a:pt x="7" y="87"/>
                    </a:cubicBezTo>
                    <a:cubicBezTo>
                      <a:pt x="48" y="126"/>
                      <a:pt x="48" y="126"/>
                      <a:pt x="48" y="126"/>
                    </a:cubicBezTo>
                    <a:cubicBezTo>
                      <a:pt x="51" y="128"/>
                      <a:pt x="55" y="130"/>
                      <a:pt x="59" y="130"/>
                    </a:cubicBezTo>
                    <a:cubicBezTo>
                      <a:pt x="63" y="130"/>
                      <a:pt x="67" y="129"/>
                      <a:pt x="70" y="126"/>
                    </a:cubicBezTo>
                    <a:cubicBezTo>
                      <a:pt x="106" y="95"/>
                      <a:pt x="106" y="95"/>
                      <a:pt x="106" y="95"/>
                    </a:cubicBezTo>
                    <a:cubicBezTo>
                      <a:pt x="154" y="147"/>
                      <a:pt x="154" y="147"/>
                      <a:pt x="154" y="147"/>
                    </a:cubicBezTo>
                    <a:cubicBezTo>
                      <a:pt x="108" y="170"/>
                      <a:pt x="108" y="170"/>
                      <a:pt x="108" y="170"/>
                    </a:cubicBezTo>
                    <a:cubicBezTo>
                      <a:pt x="104" y="172"/>
                      <a:pt x="101" y="176"/>
                      <a:pt x="100" y="180"/>
                    </a:cubicBezTo>
                    <a:cubicBezTo>
                      <a:pt x="98" y="185"/>
                      <a:pt x="99" y="189"/>
                      <a:pt x="101" y="193"/>
                    </a:cubicBezTo>
                    <a:cubicBezTo>
                      <a:pt x="146" y="265"/>
                      <a:pt x="146" y="265"/>
                      <a:pt x="146" y="265"/>
                    </a:cubicBezTo>
                    <a:cubicBezTo>
                      <a:pt x="149" y="270"/>
                      <a:pt x="154" y="273"/>
                      <a:pt x="160" y="273"/>
                    </a:cubicBezTo>
                    <a:cubicBezTo>
                      <a:pt x="163" y="273"/>
                      <a:pt x="166" y="272"/>
                      <a:pt x="169" y="270"/>
                    </a:cubicBezTo>
                    <a:cubicBezTo>
                      <a:pt x="176" y="266"/>
                      <a:pt x="179" y="255"/>
                      <a:pt x="174" y="248"/>
                    </a:cubicBezTo>
                    <a:cubicBezTo>
                      <a:pt x="139" y="191"/>
                      <a:pt x="139" y="191"/>
                      <a:pt x="139" y="191"/>
                    </a:cubicBezTo>
                    <a:cubicBezTo>
                      <a:pt x="195" y="163"/>
                      <a:pt x="195" y="163"/>
                      <a:pt x="195" y="163"/>
                    </a:cubicBezTo>
                    <a:cubicBezTo>
                      <a:pt x="206" y="157"/>
                      <a:pt x="206" y="157"/>
                      <a:pt x="206" y="157"/>
                    </a:cubicBezTo>
                    <a:cubicBezTo>
                      <a:pt x="216" y="152"/>
                      <a:pt x="218" y="139"/>
                      <a:pt x="211" y="131"/>
                    </a:cubicBezTo>
                    <a:cubicBezTo>
                      <a:pt x="211" y="131"/>
                      <a:pt x="211" y="130"/>
                      <a:pt x="210" y="130"/>
                    </a:cubicBezTo>
                    <a:cubicBezTo>
                      <a:pt x="189" y="106"/>
                      <a:pt x="167" y="83"/>
                      <a:pt x="145" y="60"/>
                    </a:cubicBezTo>
                    <a:cubicBezTo>
                      <a:pt x="148" y="56"/>
                      <a:pt x="165" y="38"/>
                      <a:pt x="169" y="34"/>
                    </a:cubicBezTo>
                    <a:cubicBezTo>
                      <a:pt x="222" y="46"/>
                      <a:pt x="222" y="46"/>
                      <a:pt x="222" y="46"/>
                    </a:cubicBezTo>
                    <a:cubicBezTo>
                      <a:pt x="223" y="47"/>
                      <a:pt x="224" y="47"/>
                      <a:pt x="225" y="47"/>
                    </a:cubicBezTo>
                    <a:cubicBezTo>
                      <a:pt x="233" y="47"/>
                      <a:pt x="239" y="42"/>
                      <a:pt x="241" y="34"/>
                    </a:cubicBezTo>
                    <a:cubicBezTo>
                      <a:pt x="243" y="26"/>
                      <a:pt x="238" y="17"/>
                      <a:pt x="229" y="15"/>
                    </a:cubicBezTo>
                    <a:cubicBezTo>
                      <a:pt x="167" y="0"/>
                      <a:pt x="167" y="0"/>
                      <a:pt x="167" y="0"/>
                    </a:cubicBezTo>
                    <a:cubicBezTo>
                      <a:pt x="165" y="0"/>
                      <a:pt x="164" y="0"/>
                      <a:pt x="162" y="0"/>
                    </a:cubicBezTo>
                    <a:cubicBezTo>
                      <a:pt x="158" y="0"/>
                      <a:pt x="155" y="1"/>
                      <a:pt x="15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nvGrpSpPr>
            <p:cNvPr id="79" name="组合 78"/>
            <p:cNvGrpSpPr/>
            <p:nvPr/>
          </p:nvGrpSpPr>
          <p:grpSpPr>
            <a:xfrm>
              <a:off x="6228184" y="634477"/>
              <a:ext cx="1147603" cy="1145185"/>
              <a:chOff x="6228184" y="634477"/>
              <a:chExt cx="1147603" cy="1145185"/>
            </a:xfrm>
            <a:solidFill>
              <a:schemeClr val="bg1">
                <a:alpha val="0"/>
              </a:schemeClr>
            </a:solidFill>
            <a:effectLst>
              <a:outerShdw blurRad="50800" dist="38100" dir="2700000" algn="tl" rotWithShape="0">
                <a:prstClr val="black">
                  <a:alpha val="40000"/>
                </a:prstClr>
              </a:outerShdw>
            </a:effectLst>
          </p:grpSpPr>
          <p:sp>
            <p:nvSpPr>
              <p:cNvPr id="80" name="Freeform 16"/>
              <p:cNvSpPr>
                <a:spLocks noEditPoints="1"/>
              </p:cNvSpPr>
              <p:nvPr/>
            </p:nvSpPr>
            <p:spPr bwMode="auto">
              <a:xfrm>
                <a:off x="6359995" y="766288"/>
                <a:ext cx="885190" cy="881563"/>
              </a:xfrm>
              <a:custGeom>
                <a:avLst/>
                <a:gdLst>
                  <a:gd name="T0" fmla="*/ 155 w 310"/>
                  <a:gd name="T1" fmla="*/ 0 h 309"/>
                  <a:gd name="T2" fmla="*/ 0 w 310"/>
                  <a:gd name="T3" fmla="*/ 155 h 309"/>
                  <a:gd name="T4" fmla="*/ 155 w 310"/>
                  <a:gd name="T5" fmla="*/ 309 h 309"/>
                  <a:gd name="T6" fmla="*/ 310 w 310"/>
                  <a:gd name="T7" fmla="*/ 155 h 309"/>
                  <a:gd name="T8" fmla="*/ 155 w 310"/>
                  <a:gd name="T9" fmla="*/ 0 h 309"/>
                  <a:gd name="T10" fmla="*/ 155 w 310"/>
                  <a:gd name="T11" fmla="*/ 262 h 309"/>
                  <a:gd name="T12" fmla="*/ 48 w 310"/>
                  <a:gd name="T13" fmla="*/ 155 h 309"/>
                  <a:gd name="T14" fmla="*/ 155 w 310"/>
                  <a:gd name="T15" fmla="*/ 47 h 309"/>
                  <a:gd name="T16" fmla="*/ 262 w 310"/>
                  <a:gd name="T17" fmla="*/ 155 h 309"/>
                  <a:gd name="T18" fmla="*/ 155 w 310"/>
                  <a:gd name="T19" fmla="*/ 26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309">
                    <a:moveTo>
                      <a:pt x="155" y="0"/>
                    </a:moveTo>
                    <a:cubicBezTo>
                      <a:pt x="69" y="0"/>
                      <a:pt x="0" y="69"/>
                      <a:pt x="0" y="155"/>
                    </a:cubicBezTo>
                    <a:cubicBezTo>
                      <a:pt x="0" y="240"/>
                      <a:pt x="69" y="309"/>
                      <a:pt x="155" y="309"/>
                    </a:cubicBezTo>
                    <a:cubicBezTo>
                      <a:pt x="240" y="309"/>
                      <a:pt x="310" y="240"/>
                      <a:pt x="310" y="155"/>
                    </a:cubicBezTo>
                    <a:cubicBezTo>
                      <a:pt x="310" y="69"/>
                      <a:pt x="240" y="0"/>
                      <a:pt x="155" y="0"/>
                    </a:cubicBezTo>
                    <a:close/>
                    <a:moveTo>
                      <a:pt x="155" y="262"/>
                    </a:moveTo>
                    <a:cubicBezTo>
                      <a:pt x="96" y="262"/>
                      <a:pt x="48" y="214"/>
                      <a:pt x="48" y="155"/>
                    </a:cubicBezTo>
                    <a:cubicBezTo>
                      <a:pt x="48" y="95"/>
                      <a:pt x="96" y="47"/>
                      <a:pt x="155" y="47"/>
                    </a:cubicBezTo>
                    <a:cubicBezTo>
                      <a:pt x="214" y="47"/>
                      <a:pt x="262" y="95"/>
                      <a:pt x="262" y="155"/>
                    </a:cubicBezTo>
                    <a:cubicBezTo>
                      <a:pt x="262" y="214"/>
                      <a:pt x="214" y="262"/>
                      <a:pt x="155" y="262"/>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1" name="Freeform 17"/>
              <p:cNvSpPr/>
              <p:nvPr/>
            </p:nvSpPr>
            <p:spPr bwMode="auto">
              <a:xfrm>
                <a:off x="6745754" y="634477"/>
                <a:ext cx="113672" cy="142695"/>
              </a:xfrm>
              <a:custGeom>
                <a:avLst/>
                <a:gdLst>
                  <a:gd name="T0" fmla="*/ 75 w 94"/>
                  <a:gd name="T1" fmla="*/ 0 h 118"/>
                  <a:gd name="T2" fmla="*/ 75 w 94"/>
                  <a:gd name="T3" fmla="*/ 0 h 118"/>
                  <a:gd name="T4" fmla="*/ 19 w 94"/>
                  <a:gd name="T5" fmla="*/ 0 h 118"/>
                  <a:gd name="T6" fmla="*/ 16 w 94"/>
                  <a:gd name="T7" fmla="*/ 0 h 118"/>
                  <a:gd name="T8" fmla="*/ 0 w 94"/>
                  <a:gd name="T9" fmla="*/ 118 h 118"/>
                  <a:gd name="T10" fmla="*/ 19 w 94"/>
                  <a:gd name="T11" fmla="*/ 118 h 118"/>
                  <a:gd name="T12" fmla="*/ 75 w 94"/>
                  <a:gd name="T13" fmla="*/ 118 h 118"/>
                  <a:gd name="T14" fmla="*/ 94 w 94"/>
                  <a:gd name="T15" fmla="*/ 118 h 118"/>
                  <a:gd name="T16" fmla="*/ 75 w 94"/>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75" y="0"/>
                    </a:moveTo>
                    <a:lnTo>
                      <a:pt x="75" y="0"/>
                    </a:lnTo>
                    <a:lnTo>
                      <a:pt x="19" y="0"/>
                    </a:lnTo>
                    <a:lnTo>
                      <a:pt x="16" y="0"/>
                    </a:lnTo>
                    <a:lnTo>
                      <a:pt x="0" y="118"/>
                    </a:lnTo>
                    <a:lnTo>
                      <a:pt x="19" y="118"/>
                    </a:lnTo>
                    <a:lnTo>
                      <a:pt x="75" y="118"/>
                    </a:lnTo>
                    <a:lnTo>
                      <a:pt x="94" y="118"/>
                    </a:lnTo>
                    <a:lnTo>
                      <a:pt x="7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2" name="Freeform 18"/>
              <p:cNvSpPr/>
              <p:nvPr/>
            </p:nvSpPr>
            <p:spPr bwMode="auto">
              <a:xfrm>
                <a:off x="6485760" y="691313"/>
                <a:ext cx="151159" cy="171717"/>
              </a:xfrm>
              <a:custGeom>
                <a:avLst/>
                <a:gdLst>
                  <a:gd name="T0" fmla="*/ 49 w 125"/>
                  <a:gd name="T1" fmla="*/ 0 h 142"/>
                  <a:gd name="T2" fmla="*/ 49 w 125"/>
                  <a:gd name="T3" fmla="*/ 0 h 142"/>
                  <a:gd name="T4" fmla="*/ 0 w 125"/>
                  <a:gd name="T5" fmla="*/ 31 h 142"/>
                  <a:gd name="T6" fmla="*/ 0 w 125"/>
                  <a:gd name="T7" fmla="*/ 31 h 142"/>
                  <a:gd name="T8" fmla="*/ 45 w 125"/>
                  <a:gd name="T9" fmla="*/ 142 h 142"/>
                  <a:gd name="T10" fmla="*/ 59 w 125"/>
                  <a:gd name="T11" fmla="*/ 135 h 142"/>
                  <a:gd name="T12" fmla="*/ 108 w 125"/>
                  <a:gd name="T13" fmla="*/ 104 h 142"/>
                  <a:gd name="T14" fmla="*/ 125 w 125"/>
                  <a:gd name="T15" fmla="*/ 97 h 142"/>
                  <a:gd name="T16" fmla="*/ 49 w 12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49" y="0"/>
                    </a:moveTo>
                    <a:lnTo>
                      <a:pt x="49" y="0"/>
                    </a:lnTo>
                    <a:lnTo>
                      <a:pt x="0" y="31"/>
                    </a:lnTo>
                    <a:lnTo>
                      <a:pt x="0" y="31"/>
                    </a:lnTo>
                    <a:lnTo>
                      <a:pt x="45" y="142"/>
                    </a:lnTo>
                    <a:lnTo>
                      <a:pt x="59" y="135"/>
                    </a:lnTo>
                    <a:lnTo>
                      <a:pt x="108" y="104"/>
                    </a:lnTo>
                    <a:lnTo>
                      <a:pt x="125" y="97"/>
                    </a:lnTo>
                    <a:lnTo>
                      <a:pt x="4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3" name="Freeform 19"/>
              <p:cNvSpPr/>
              <p:nvPr/>
            </p:nvSpPr>
            <p:spPr bwMode="auto">
              <a:xfrm>
                <a:off x="6288648" y="888425"/>
                <a:ext cx="171717" cy="151160"/>
              </a:xfrm>
              <a:custGeom>
                <a:avLst/>
                <a:gdLst>
                  <a:gd name="T0" fmla="*/ 28 w 142"/>
                  <a:gd name="T1" fmla="*/ 0 h 125"/>
                  <a:gd name="T2" fmla="*/ 28 w 142"/>
                  <a:gd name="T3" fmla="*/ 0 h 125"/>
                  <a:gd name="T4" fmla="*/ 0 w 142"/>
                  <a:gd name="T5" fmla="*/ 52 h 125"/>
                  <a:gd name="T6" fmla="*/ 0 w 142"/>
                  <a:gd name="T7" fmla="*/ 52 h 125"/>
                  <a:gd name="T8" fmla="*/ 94 w 142"/>
                  <a:gd name="T9" fmla="*/ 125 h 125"/>
                  <a:gd name="T10" fmla="*/ 104 w 142"/>
                  <a:gd name="T11" fmla="*/ 111 h 125"/>
                  <a:gd name="T12" fmla="*/ 132 w 142"/>
                  <a:gd name="T13" fmla="*/ 61 h 125"/>
                  <a:gd name="T14" fmla="*/ 142 w 142"/>
                  <a:gd name="T15" fmla="*/ 45 h 125"/>
                  <a:gd name="T16" fmla="*/ 28 w 142"/>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28" y="0"/>
                    </a:moveTo>
                    <a:lnTo>
                      <a:pt x="28" y="0"/>
                    </a:lnTo>
                    <a:lnTo>
                      <a:pt x="0" y="52"/>
                    </a:lnTo>
                    <a:lnTo>
                      <a:pt x="0" y="52"/>
                    </a:lnTo>
                    <a:lnTo>
                      <a:pt x="94" y="125"/>
                    </a:lnTo>
                    <a:lnTo>
                      <a:pt x="104" y="111"/>
                    </a:lnTo>
                    <a:lnTo>
                      <a:pt x="132" y="61"/>
                    </a:lnTo>
                    <a:lnTo>
                      <a:pt x="142" y="45"/>
                    </a:lnTo>
                    <a:lnTo>
                      <a:pt x="2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4" name="Freeform 20"/>
              <p:cNvSpPr/>
              <p:nvPr/>
            </p:nvSpPr>
            <p:spPr bwMode="auto">
              <a:xfrm>
                <a:off x="6228184" y="1150838"/>
                <a:ext cx="146322" cy="111253"/>
              </a:xfrm>
              <a:custGeom>
                <a:avLst/>
                <a:gdLst>
                  <a:gd name="T0" fmla="*/ 0 w 121"/>
                  <a:gd name="T1" fmla="*/ 17 h 92"/>
                  <a:gd name="T2" fmla="*/ 0 w 121"/>
                  <a:gd name="T3" fmla="*/ 17 h 92"/>
                  <a:gd name="T4" fmla="*/ 0 w 121"/>
                  <a:gd name="T5" fmla="*/ 76 h 92"/>
                  <a:gd name="T6" fmla="*/ 0 w 121"/>
                  <a:gd name="T7" fmla="*/ 76 h 92"/>
                  <a:gd name="T8" fmla="*/ 121 w 121"/>
                  <a:gd name="T9" fmla="*/ 92 h 92"/>
                  <a:gd name="T10" fmla="*/ 121 w 121"/>
                  <a:gd name="T11" fmla="*/ 76 h 92"/>
                  <a:gd name="T12" fmla="*/ 121 w 121"/>
                  <a:gd name="T13" fmla="*/ 17 h 92"/>
                  <a:gd name="T14" fmla="*/ 121 w 121"/>
                  <a:gd name="T15" fmla="*/ 0 h 92"/>
                  <a:gd name="T16" fmla="*/ 0 w 121"/>
                  <a:gd name="T17"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92">
                    <a:moveTo>
                      <a:pt x="0" y="17"/>
                    </a:moveTo>
                    <a:lnTo>
                      <a:pt x="0" y="17"/>
                    </a:lnTo>
                    <a:lnTo>
                      <a:pt x="0" y="76"/>
                    </a:lnTo>
                    <a:lnTo>
                      <a:pt x="0" y="76"/>
                    </a:lnTo>
                    <a:lnTo>
                      <a:pt x="121" y="92"/>
                    </a:lnTo>
                    <a:lnTo>
                      <a:pt x="121" y="76"/>
                    </a:lnTo>
                    <a:lnTo>
                      <a:pt x="121" y="17"/>
                    </a:lnTo>
                    <a:lnTo>
                      <a:pt x="121" y="0"/>
                    </a:lnTo>
                    <a:lnTo>
                      <a:pt x="0" y="17"/>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5" name="Freeform 21"/>
              <p:cNvSpPr/>
              <p:nvPr/>
            </p:nvSpPr>
            <p:spPr bwMode="auto">
              <a:xfrm>
                <a:off x="6288648" y="1373345"/>
                <a:ext cx="171717" cy="152369"/>
              </a:xfrm>
              <a:custGeom>
                <a:avLst/>
                <a:gdLst>
                  <a:gd name="T0" fmla="*/ 0 w 142"/>
                  <a:gd name="T1" fmla="*/ 74 h 126"/>
                  <a:gd name="T2" fmla="*/ 0 w 142"/>
                  <a:gd name="T3" fmla="*/ 74 h 126"/>
                  <a:gd name="T4" fmla="*/ 28 w 142"/>
                  <a:gd name="T5" fmla="*/ 126 h 126"/>
                  <a:gd name="T6" fmla="*/ 28 w 142"/>
                  <a:gd name="T7" fmla="*/ 126 h 126"/>
                  <a:gd name="T8" fmla="*/ 142 w 142"/>
                  <a:gd name="T9" fmla="*/ 81 h 126"/>
                  <a:gd name="T10" fmla="*/ 132 w 142"/>
                  <a:gd name="T11" fmla="*/ 64 h 126"/>
                  <a:gd name="T12" fmla="*/ 104 w 142"/>
                  <a:gd name="T13" fmla="*/ 15 h 126"/>
                  <a:gd name="T14" fmla="*/ 94 w 142"/>
                  <a:gd name="T15" fmla="*/ 0 h 126"/>
                  <a:gd name="T16" fmla="*/ 0 w 142"/>
                  <a:gd name="T17"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0" y="74"/>
                    </a:moveTo>
                    <a:lnTo>
                      <a:pt x="0" y="74"/>
                    </a:lnTo>
                    <a:lnTo>
                      <a:pt x="28" y="126"/>
                    </a:lnTo>
                    <a:lnTo>
                      <a:pt x="28" y="126"/>
                    </a:lnTo>
                    <a:lnTo>
                      <a:pt x="142" y="81"/>
                    </a:lnTo>
                    <a:lnTo>
                      <a:pt x="132" y="64"/>
                    </a:lnTo>
                    <a:lnTo>
                      <a:pt x="104" y="15"/>
                    </a:lnTo>
                    <a:lnTo>
                      <a:pt x="94" y="0"/>
                    </a:lnTo>
                    <a:lnTo>
                      <a:pt x="0" y="74"/>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6" name="Freeform 22"/>
              <p:cNvSpPr/>
              <p:nvPr/>
            </p:nvSpPr>
            <p:spPr bwMode="auto">
              <a:xfrm>
                <a:off x="6485760" y="1551108"/>
                <a:ext cx="151159" cy="170508"/>
              </a:xfrm>
              <a:custGeom>
                <a:avLst/>
                <a:gdLst>
                  <a:gd name="T0" fmla="*/ 0 w 125"/>
                  <a:gd name="T1" fmla="*/ 111 h 141"/>
                  <a:gd name="T2" fmla="*/ 0 w 125"/>
                  <a:gd name="T3" fmla="*/ 111 h 141"/>
                  <a:gd name="T4" fmla="*/ 49 w 125"/>
                  <a:gd name="T5" fmla="*/ 141 h 141"/>
                  <a:gd name="T6" fmla="*/ 49 w 125"/>
                  <a:gd name="T7" fmla="*/ 141 h 141"/>
                  <a:gd name="T8" fmla="*/ 125 w 125"/>
                  <a:gd name="T9" fmla="*/ 45 h 141"/>
                  <a:gd name="T10" fmla="*/ 108 w 125"/>
                  <a:gd name="T11" fmla="*/ 38 h 141"/>
                  <a:gd name="T12" fmla="*/ 59 w 125"/>
                  <a:gd name="T13" fmla="*/ 7 h 141"/>
                  <a:gd name="T14" fmla="*/ 45 w 125"/>
                  <a:gd name="T15" fmla="*/ 0 h 141"/>
                  <a:gd name="T16" fmla="*/ 0 w 125"/>
                  <a:gd name="T17"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0" y="111"/>
                    </a:moveTo>
                    <a:lnTo>
                      <a:pt x="0" y="111"/>
                    </a:lnTo>
                    <a:lnTo>
                      <a:pt x="49" y="141"/>
                    </a:lnTo>
                    <a:lnTo>
                      <a:pt x="49" y="141"/>
                    </a:lnTo>
                    <a:lnTo>
                      <a:pt x="125" y="45"/>
                    </a:lnTo>
                    <a:lnTo>
                      <a:pt x="108" y="38"/>
                    </a:lnTo>
                    <a:lnTo>
                      <a:pt x="59" y="7"/>
                    </a:lnTo>
                    <a:lnTo>
                      <a:pt x="45" y="0"/>
                    </a:lnTo>
                    <a:lnTo>
                      <a:pt x="0" y="11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7" name="Freeform 23"/>
              <p:cNvSpPr/>
              <p:nvPr/>
            </p:nvSpPr>
            <p:spPr bwMode="auto">
              <a:xfrm>
                <a:off x="6745754" y="1636967"/>
                <a:ext cx="113672" cy="142695"/>
              </a:xfrm>
              <a:custGeom>
                <a:avLst/>
                <a:gdLst>
                  <a:gd name="T0" fmla="*/ 16 w 94"/>
                  <a:gd name="T1" fmla="*/ 118 h 118"/>
                  <a:gd name="T2" fmla="*/ 19 w 94"/>
                  <a:gd name="T3" fmla="*/ 118 h 118"/>
                  <a:gd name="T4" fmla="*/ 75 w 94"/>
                  <a:gd name="T5" fmla="*/ 118 h 118"/>
                  <a:gd name="T6" fmla="*/ 75 w 94"/>
                  <a:gd name="T7" fmla="*/ 118 h 118"/>
                  <a:gd name="T8" fmla="*/ 94 w 94"/>
                  <a:gd name="T9" fmla="*/ 0 h 118"/>
                  <a:gd name="T10" fmla="*/ 75 w 94"/>
                  <a:gd name="T11" fmla="*/ 0 h 118"/>
                  <a:gd name="T12" fmla="*/ 19 w 94"/>
                  <a:gd name="T13" fmla="*/ 0 h 118"/>
                  <a:gd name="T14" fmla="*/ 0 w 94"/>
                  <a:gd name="T15" fmla="*/ 0 h 118"/>
                  <a:gd name="T16" fmla="*/ 16 w 94"/>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16" y="118"/>
                    </a:moveTo>
                    <a:lnTo>
                      <a:pt x="19" y="118"/>
                    </a:lnTo>
                    <a:lnTo>
                      <a:pt x="75" y="118"/>
                    </a:lnTo>
                    <a:lnTo>
                      <a:pt x="75" y="118"/>
                    </a:lnTo>
                    <a:lnTo>
                      <a:pt x="94" y="0"/>
                    </a:lnTo>
                    <a:lnTo>
                      <a:pt x="75" y="0"/>
                    </a:lnTo>
                    <a:lnTo>
                      <a:pt x="19" y="0"/>
                    </a:lnTo>
                    <a:lnTo>
                      <a:pt x="0" y="0"/>
                    </a:lnTo>
                    <a:lnTo>
                      <a:pt x="16" y="118"/>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8" name="Freeform 24"/>
              <p:cNvSpPr/>
              <p:nvPr/>
            </p:nvSpPr>
            <p:spPr bwMode="auto">
              <a:xfrm>
                <a:off x="6968261" y="1551108"/>
                <a:ext cx="151159" cy="170508"/>
              </a:xfrm>
              <a:custGeom>
                <a:avLst/>
                <a:gdLst>
                  <a:gd name="T0" fmla="*/ 73 w 125"/>
                  <a:gd name="T1" fmla="*/ 141 h 141"/>
                  <a:gd name="T2" fmla="*/ 75 w 125"/>
                  <a:gd name="T3" fmla="*/ 141 h 141"/>
                  <a:gd name="T4" fmla="*/ 125 w 125"/>
                  <a:gd name="T5" fmla="*/ 111 h 141"/>
                  <a:gd name="T6" fmla="*/ 125 w 125"/>
                  <a:gd name="T7" fmla="*/ 111 h 141"/>
                  <a:gd name="T8" fmla="*/ 80 w 125"/>
                  <a:gd name="T9" fmla="*/ 0 h 141"/>
                  <a:gd name="T10" fmla="*/ 66 w 125"/>
                  <a:gd name="T11" fmla="*/ 7 h 141"/>
                  <a:gd name="T12" fmla="*/ 14 w 125"/>
                  <a:gd name="T13" fmla="*/ 38 h 141"/>
                  <a:gd name="T14" fmla="*/ 0 w 125"/>
                  <a:gd name="T15" fmla="*/ 45 h 141"/>
                  <a:gd name="T16" fmla="*/ 73 w 125"/>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73" y="141"/>
                    </a:moveTo>
                    <a:lnTo>
                      <a:pt x="75" y="141"/>
                    </a:lnTo>
                    <a:lnTo>
                      <a:pt x="125" y="111"/>
                    </a:lnTo>
                    <a:lnTo>
                      <a:pt x="125" y="111"/>
                    </a:lnTo>
                    <a:lnTo>
                      <a:pt x="80" y="0"/>
                    </a:lnTo>
                    <a:lnTo>
                      <a:pt x="66" y="7"/>
                    </a:lnTo>
                    <a:lnTo>
                      <a:pt x="14" y="38"/>
                    </a:lnTo>
                    <a:lnTo>
                      <a:pt x="0" y="45"/>
                    </a:lnTo>
                    <a:lnTo>
                      <a:pt x="73" y="14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89" name="Freeform 25"/>
              <p:cNvSpPr/>
              <p:nvPr/>
            </p:nvSpPr>
            <p:spPr bwMode="auto">
              <a:xfrm>
                <a:off x="7144816" y="1373345"/>
                <a:ext cx="171717" cy="152369"/>
              </a:xfrm>
              <a:custGeom>
                <a:avLst/>
                <a:gdLst>
                  <a:gd name="T0" fmla="*/ 114 w 142"/>
                  <a:gd name="T1" fmla="*/ 126 h 126"/>
                  <a:gd name="T2" fmla="*/ 114 w 142"/>
                  <a:gd name="T3" fmla="*/ 126 h 126"/>
                  <a:gd name="T4" fmla="*/ 142 w 142"/>
                  <a:gd name="T5" fmla="*/ 74 h 126"/>
                  <a:gd name="T6" fmla="*/ 142 w 142"/>
                  <a:gd name="T7" fmla="*/ 74 h 126"/>
                  <a:gd name="T8" fmla="*/ 47 w 142"/>
                  <a:gd name="T9" fmla="*/ 0 h 126"/>
                  <a:gd name="T10" fmla="*/ 38 w 142"/>
                  <a:gd name="T11" fmla="*/ 15 h 126"/>
                  <a:gd name="T12" fmla="*/ 10 w 142"/>
                  <a:gd name="T13" fmla="*/ 64 h 126"/>
                  <a:gd name="T14" fmla="*/ 0 w 142"/>
                  <a:gd name="T15" fmla="*/ 81 h 126"/>
                  <a:gd name="T16" fmla="*/ 114 w 142"/>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114" y="126"/>
                    </a:moveTo>
                    <a:lnTo>
                      <a:pt x="114" y="126"/>
                    </a:lnTo>
                    <a:lnTo>
                      <a:pt x="142" y="74"/>
                    </a:lnTo>
                    <a:lnTo>
                      <a:pt x="142" y="74"/>
                    </a:lnTo>
                    <a:lnTo>
                      <a:pt x="47" y="0"/>
                    </a:lnTo>
                    <a:lnTo>
                      <a:pt x="38" y="15"/>
                    </a:lnTo>
                    <a:lnTo>
                      <a:pt x="10" y="64"/>
                    </a:lnTo>
                    <a:lnTo>
                      <a:pt x="0" y="81"/>
                    </a:lnTo>
                    <a:lnTo>
                      <a:pt x="114" y="12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0" name="Freeform 26"/>
              <p:cNvSpPr/>
              <p:nvPr/>
            </p:nvSpPr>
            <p:spPr bwMode="auto">
              <a:xfrm>
                <a:off x="7230674" y="1150838"/>
                <a:ext cx="145113" cy="111253"/>
              </a:xfrm>
              <a:custGeom>
                <a:avLst/>
                <a:gdLst>
                  <a:gd name="T0" fmla="*/ 120 w 120"/>
                  <a:gd name="T1" fmla="*/ 76 h 92"/>
                  <a:gd name="T2" fmla="*/ 120 w 120"/>
                  <a:gd name="T3" fmla="*/ 76 h 92"/>
                  <a:gd name="T4" fmla="*/ 120 w 120"/>
                  <a:gd name="T5" fmla="*/ 17 h 92"/>
                  <a:gd name="T6" fmla="*/ 120 w 120"/>
                  <a:gd name="T7" fmla="*/ 17 h 92"/>
                  <a:gd name="T8" fmla="*/ 0 w 120"/>
                  <a:gd name="T9" fmla="*/ 0 h 92"/>
                  <a:gd name="T10" fmla="*/ 0 w 120"/>
                  <a:gd name="T11" fmla="*/ 17 h 92"/>
                  <a:gd name="T12" fmla="*/ 0 w 120"/>
                  <a:gd name="T13" fmla="*/ 76 h 92"/>
                  <a:gd name="T14" fmla="*/ 0 w 120"/>
                  <a:gd name="T15" fmla="*/ 92 h 92"/>
                  <a:gd name="T16" fmla="*/ 120 w 120"/>
                  <a:gd name="T1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2">
                    <a:moveTo>
                      <a:pt x="120" y="76"/>
                    </a:moveTo>
                    <a:lnTo>
                      <a:pt x="120" y="76"/>
                    </a:lnTo>
                    <a:lnTo>
                      <a:pt x="120" y="17"/>
                    </a:lnTo>
                    <a:lnTo>
                      <a:pt x="120" y="17"/>
                    </a:lnTo>
                    <a:lnTo>
                      <a:pt x="0" y="0"/>
                    </a:lnTo>
                    <a:lnTo>
                      <a:pt x="0" y="17"/>
                    </a:lnTo>
                    <a:lnTo>
                      <a:pt x="0" y="76"/>
                    </a:lnTo>
                    <a:lnTo>
                      <a:pt x="0" y="92"/>
                    </a:lnTo>
                    <a:lnTo>
                      <a:pt x="120" y="7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1" name="Freeform 27"/>
              <p:cNvSpPr/>
              <p:nvPr/>
            </p:nvSpPr>
            <p:spPr bwMode="auto">
              <a:xfrm>
                <a:off x="7144816" y="888425"/>
                <a:ext cx="171717" cy="151160"/>
              </a:xfrm>
              <a:custGeom>
                <a:avLst/>
                <a:gdLst>
                  <a:gd name="T0" fmla="*/ 142 w 142"/>
                  <a:gd name="T1" fmla="*/ 52 h 125"/>
                  <a:gd name="T2" fmla="*/ 142 w 142"/>
                  <a:gd name="T3" fmla="*/ 52 h 125"/>
                  <a:gd name="T4" fmla="*/ 114 w 142"/>
                  <a:gd name="T5" fmla="*/ 0 h 125"/>
                  <a:gd name="T6" fmla="*/ 114 w 142"/>
                  <a:gd name="T7" fmla="*/ 0 h 125"/>
                  <a:gd name="T8" fmla="*/ 0 w 142"/>
                  <a:gd name="T9" fmla="*/ 45 h 125"/>
                  <a:gd name="T10" fmla="*/ 10 w 142"/>
                  <a:gd name="T11" fmla="*/ 61 h 125"/>
                  <a:gd name="T12" fmla="*/ 38 w 142"/>
                  <a:gd name="T13" fmla="*/ 111 h 125"/>
                  <a:gd name="T14" fmla="*/ 47 w 142"/>
                  <a:gd name="T15" fmla="*/ 125 h 125"/>
                  <a:gd name="T16" fmla="*/ 142 w 142"/>
                  <a:gd name="T17"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142" y="52"/>
                    </a:moveTo>
                    <a:lnTo>
                      <a:pt x="142" y="52"/>
                    </a:lnTo>
                    <a:lnTo>
                      <a:pt x="114" y="0"/>
                    </a:lnTo>
                    <a:lnTo>
                      <a:pt x="114" y="0"/>
                    </a:lnTo>
                    <a:lnTo>
                      <a:pt x="0" y="45"/>
                    </a:lnTo>
                    <a:lnTo>
                      <a:pt x="10" y="61"/>
                    </a:lnTo>
                    <a:lnTo>
                      <a:pt x="38" y="111"/>
                    </a:lnTo>
                    <a:lnTo>
                      <a:pt x="47" y="125"/>
                    </a:lnTo>
                    <a:lnTo>
                      <a:pt x="142" y="52"/>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2" name="Freeform 28"/>
              <p:cNvSpPr/>
              <p:nvPr/>
            </p:nvSpPr>
            <p:spPr bwMode="auto">
              <a:xfrm>
                <a:off x="6968261" y="691313"/>
                <a:ext cx="151159" cy="171717"/>
              </a:xfrm>
              <a:custGeom>
                <a:avLst/>
                <a:gdLst>
                  <a:gd name="T0" fmla="*/ 125 w 125"/>
                  <a:gd name="T1" fmla="*/ 31 h 142"/>
                  <a:gd name="T2" fmla="*/ 125 w 125"/>
                  <a:gd name="T3" fmla="*/ 31 h 142"/>
                  <a:gd name="T4" fmla="*/ 75 w 125"/>
                  <a:gd name="T5" fmla="*/ 0 h 142"/>
                  <a:gd name="T6" fmla="*/ 73 w 125"/>
                  <a:gd name="T7" fmla="*/ 0 h 142"/>
                  <a:gd name="T8" fmla="*/ 0 w 125"/>
                  <a:gd name="T9" fmla="*/ 97 h 142"/>
                  <a:gd name="T10" fmla="*/ 14 w 125"/>
                  <a:gd name="T11" fmla="*/ 104 h 142"/>
                  <a:gd name="T12" fmla="*/ 66 w 125"/>
                  <a:gd name="T13" fmla="*/ 135 h 142"/>
                  <a:gd name="T14" fmla="*/ 80 w 125"/>
                  <a:gd name="T15" fmla="*/ 142 h 142"/>
                  <a:gd name="T16" fmla="*/ 125 w 125"/>
                  <a:gd name="T17" fmla="*/ 3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125" y="31"/>
                    </a:moveTo>
                    <a:lnTo>
                      <a:pt x="125" y="31"/>
                    </a:lnTo>
                    <a:lnTo>
                      <a:pt x="75" y="0"/>
                    </a:lnTo>
                    <a:lnTo>
                      <a:pt x="73" y="0"/>
                    </a:lnTo>
                    <a:lnTo>
                      <a:pt x="0" y="97"/>
                    </a:lnTo>
                    <a:lnTo>
                      <a:pt x="14" y="104"/>
                    </a:lnTo>
                    <a:lnTo>
                      <a:pt x="66" y="135"/>
                    </a:lnTo>
                    <a:lnTo>
                      <a:pt x="80" y="142"/>
                    </a:lnTo>
                    <a:lnTo>
                      <a:pt x="125" y="3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grpSp>
      <p:grpSp>
        <p:nvGrpSpPr>
          <p:cNvPr id="96" name="组合 95"/>
          <p:cNvGrpSpPr/>
          <p:nvPr/>
        </p:nvGrpSpPr>
        <p:grpSpPr>
          <a:xfrm>
            <a:off x="1043608" y="1634685"/>
            <a:ext cx="2093604" cy="2089193"/>
            <a:chOff x="6228184" y="634477"/>
            <a:chExt cx="1147603" cy="1145185"/>
          </a:xfrm>
          <a:effectLst>
            <a:outerShdw blurRad="50800" dist="38100" dir="2700000" algn="tl" rotWithShape="0">
              <a:prstClr val="black">
                <a:alpha val="40000"/>
              </a:prstClr>
            </a:outerShdw>
          </a:effectLst>
        </p:grpSpPr>
        <p:sp>
          <p:nvSpPr>
            <p:cNvPr id="97" name="Freeform 16"/>
            <p:cNvSpPr>
              <a:spLocks noEditPoints="1"/>
            </p:cNvSpPr>
            <p:nvPr/>
          </p:nvSpPr>
          <p:spPr bwMode="auto">
            <a:xfrm>
              <a:off x="6359995" y="766288"/>
              <a:ext cx="885190" cy="881563"/>
            </a:xfrm>
            <a:custGeom>
              <a:avLst/>
              <a:gdLst>
                <a:gd name="T0" fmla="*/ 155 w 310"/>
                <a:gd name="T1" fmla="*/ 0 h 309"/>
                <a:gd name="T2" fmla="*/ 0 w 310"/>
                <a:gd name="T3" fmla="*/ 155 h 309"/>
                <a:gd name="T4" fmla="*/ 155 w 310"/>
                <a:gd name="T5" fmla="*/ 309 h 309"/>
                <a:gd name="T6" fmla="*/ 310 w 310"/>
                <a:gd name="T7" fmla="*/ 155 h 309"/>
                <a:gd name="T8" fmla="*/ 155 w 310"/>
                <a:gd name="T9" fmla="*/ 0 h 309"/>
                <a:gd name="T10" fmla="*/ 155 w 310"/>
                <a:gd name="T11" fmla="*/ 262 h 309"/>
                <a:gd name="T12" fmla="*/ 48 w 310"/>
                <a:gd name="T13" fmla="*/ 155 h 309"/>
                <a:gd name="T14" fmla="*/ 155 w 310"/>
                <a:gd name="T15" fmla="*/ 47 h 309"/>
                <a:gd name="T16" fmla="*/ 262 w 310"/>
                <a:gd name="T17" fmla="*/ 155 h 309"/>
                <a:gd name="T18" fmla="*/ 155 w 310"/>
                <a:gd name="T19" fmla="*/ 262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309">
                  <a:moveTo>
                    <a:pt x="155" y="0"/>
                  </a:moveTo>
                  <a:cubicBezTo>
                    <a:pt x="69" y="0"/>
                    <a:pt x="0" y="69"/>
                    <a:pt x="0" y="155"/>
                  </a:cubicBezTo>
                  <a:cubicBezTo>
                    <a:pt x="0" y="240"/>
                    <a:pt x="69" y="309"/>
                    <a:pt x="155" y="309"/>
                  </a:cubicBezTo>
                  <a:cubicBezTo>
                    <a:pt x="240" y="309"/>
                    <a:pt x="310" y="240"/>
                    <a:pt x="310" y="155"/>
                  </a:cubicBezTo>
                  <a:cubicBezTo>
                    <a:pt x="310" y="69"/>
                    <a:pt x="240" y="0"/>
                    <a:pt x="155" y="0"/>
                  </a:cubicBezTo>
                  <a:close/>
                  <a:moveTo>
                    <a:pt x="155" y="262"/>
                  </a:moveTo>
                  <a:cubicBezTo>
                    <a:pt x="96" y="262"/>
                    <a:pt x="48" y="214"/>
                    <a:pt x="48" y="155"/>
                  </a:cubicBezTo>
                  <a:cubicBezTo>
                    <a:pt x="48" y="95"/>
                    <a:pt x="96" y="47"/>
                    <a:pt x="155" y="47"/>
                  </a:cubicBezTo>
                  <a:cubicBezTo>
                    <a:pt x="214" y="47"/>
                    <a:pt x="262" y="95"/>
                    <a:pt x="262" y="155"/>
                  </a:cubicBezTo>
                  <a:cubicBezTo>
                    <a:pt x="262" y="214"/>
                    <a:pt x="214" y="262"/>
                    <a:pt x="155" y="26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8" name="Freeform 17"/>
            <p:cNvSpPr/>
            <p:nvPr/>
          </p:nvSpPr>
          <p:spPr bwMode="auto">
            <a:xfrm>
              <a:off x="6745754" y="634477"/>
              <a:ext cx="113672" cy="142695"/>
            </a:xfrm>
            <a:custGeom>
              <a:avLst/>
              <a:gdLst>
                <a:gd name="T0" fmla="*/ 75 w 94"/>
                <a:gd name="T1" fmla="*/ 0 h 118"/>
                <a:gd name="T2" fmla="*/ 75 w 94"/>
                <a:gd name="T3" fmla="*/ 0 h 118"/>
                <a:gd name="T4" fmla="*/ 19 w 94"/>
                <a:gd name="T5" fmla="*/ 0 h 118"/>
                <a:gd name="T6" fmla="*/ 16 w 94"/>
                <a:gd name="T7" fmla="*/ 0 h 118"/>
                <a:gd name="T8" fmla="*/ 0 w 94"/>
                <a:gd name="T9" fmla="*/ 118 h 118"/>
                <a:gd name="T10" fmla="*/ 19 w 94"/>
                <a:gd name="T11" fmla="*/ 118 h 118"/>
                <a:gd name="T12" fmla="*/ 75 w 94"/>
                <a:gd name="T13" fmla="*/ 118 h 118"/>
                <a:gd name="T14" fmla="*/ 94 w 94"/>
                <a:gd name="T15" fmla="*/ 118 h 118"/>
                <a:gd name="T16" fmla="*/ 75 w 94"/>
                <a:gd name="T1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75" y="0"/>
                  </a:moveTo>
                  <a:lnTo>
                    <a:pt x="75" y="0"/>
                  </a:lnTo>
                  <a:lnTo>
                    <a:pt x="19" y="0"/>
                  </a:lnTo>
                  <a:lnTo>
                    <a:pt x="16" y="0"/>
                  </a:lnTo>
                  <a:lnTo>
                    <a:pt x="0" y="118"/>
                  </a:lnTo>
                  <a:lnTo>
                    <a:pt x="19" y="118"/>
                  </a:lnTo>
                  <a:lnTo>
                    <a:pt x="75" y="118"/>
                  </a:lnTo>
                  <a:lnTo>
                    <a:pt x="94" y="118"/>
                  </a:lnTo>
                  <a:lnTo>
                    <a:pt x="75"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99" name="Freeform 18"/>
            <p:cNvSpPr/>
            <p:nvPr/>
          </p:nvSpPr>
          <p:spPr bwMode="auto">
            <a:xfrm>
              <a:off x="6485760" y="691313"/>
              <a:ext cx="151159" cy="171717"/>
            </a:xfrm>
            <a:custGeom>
              <a:avLst/>
              <a:gdLst>
                <a:gd name="T0" fmla="*/ 49 w 125"/>
                <a:gd name="T1" fmla="*/ 0 h 142"/>
                <a:gd name="T2" fmla="*/ 49 w 125"/>
                <a:gd name="T3" fmla="*/ 0 h 142"/>
                <a:gd name="T4" fmla="*/ 0 w 125"/>
                <a:gd name="T5" fmla="*/ 31 h 142"/>
                <a:gd name="T6" fmla="*/ 0 w 125"/>
                <a:gd name="T7" fmla="*/ 31 h 142"/>
                <a:gd name="T8" fmla="*/ 45 w 125"/>
                <a:gd name="T9" fmla="*/ 142 h 142"/>
                <a:gd name="T10" fmla="*/ 59 w 125"/>
                <a:gd name="T11" fmla="*/ 135 h 142"/>
                <a:gd name="T12" fmla="*/ 108 w 125"/>
                <a:gd name="T13" fmla="*/ 104 h 142"/>
                <a:gd name="T14" fmla="*/ 125 w 125"/>
                <a:gd name="T15" fmla="*/ 97 h 142"/>
                <a:gd name="T16" fmla="*/ 49 w 12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49" y="0"/>
                  </a:moveTo>
                  <a:lnTo>
                    <a:pt x="49" y="0"/>
                  </a:lnTo>
                  <a:lnTo>
                    <a:pt x="0" y="31"/>
                  </a:lnTo>
                  <a:lnTo>
                    <a:pt x="0" y="31"/>
                  </a:lnTo>
                  <a:lnTo>
                    <a:pt x="45" y="142"/>
                  </a:lnTo>
                  <a:lnTo>
                    <a:pt x="59" y="135"/>
                  </a:lnTo>
                  <a:lnTo>
                    <a:pt x="108" y="104"/>
                  </a:lnTo>
                  <a:lnTo>
                    <a:pt x="125" y="97"/>
                  </a:lnTo>
                  <a:lnTo>
                    <a:pt x="49"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0" name="Freeform 19"/>
            <p:cNvSpPr/>
            <p:nvPr/>
          </p:nvSpPr>
          <p:spPr bwMode="auto">
            <a:xfrm>
              <a:off x="6288648" y="888425"/>
              <a:ext cx="171717" cy="151160"/>
            </a:xfrm>
            <a:custGeom>
              <a:avLst/>
              <a:gdLst>
                <a:gd name="T0" fmla="*/ 28 w 142"/>
                <a:gd name="T1" fmla="*/ 0 h 125"/>
                <a:gd name="T2" fmla="*/ 28 w 142"/>
                <a:gd name="T3" fmla="*/ 0 h 125"/>
                <a:gd name="T4" fmla="*/ 0 w 142"/>
                <a:gd name="T5" fmla="*/ 52 h 125"/>
                <a:gd name="T6" fmla="*/ 0 w 142"/>
                <a:gd name="T7" fmla="*/ 52 h 125"/>
                <a:gd name="T8" fmla="*/ 94 w 142"/>
                <a:gd name="T9" fmla="*/ 125 h 125"/>
                <a:gd name="T10" fmla="*/ 104 w 142"/>
                <a:gd name="T11" fmla="*/ 111 h 125"/>
                <a:gd name="T12" fmla="*/ 132 w 142"/>
                <a:gd name="T13" fmla="*/ 61 h 125"/>
                <a:gd name="T14" fmla="*/ 142 w 142"/>
                <a:gd name="T15" fmla="*/ 45 h 125"/>
                <a:gd name="T16" fmla="*/ 28 w 142"/>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28" y="0"/>
                  </a:moveTo>
                  <a:lnTo>
                    <a:pt x="28" y="0"/>
                  </a:lnTo>
                  <a:lnTo>
                    <a:pt x="0" y="52"/>
                  </a:lnTo>
                  <a:lnTo>
                    <a:pt x="0" y="52"/>
                  </a:lnTo>
                  <a:lnTo>
                    <a:pt x="94" y="125"/>
                  </a:lnTo>
                  <a:lnTo>
                    <a:pt x="104" y="111"/>
                  </a:lnTo>
                  <a:lnTo>
                    <a:pt x="132" y="61"/>
                  </a:lnTo>
                  <a:lnTo>
                    <a:pt x="142" y="45"/>
                  </a:lnTo>
                  <a:lnTo>
                    <a:pt x="28"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1" name="Freeform 20"/>
            <p:cNvSpPr/>
            <p:nvPr/>
          </p:nvSpPr>
          <p:spPr bwMode="auto">
            <a:xfrm>
              <a:off x="6228184" y="1150838"/>
              <a:ext cx="146322" cy="111253"/>
            </a:xfrm>
            <a:custGeom>
              <a:avLst/>
              <a:gdLst>
                <a:gd name="T0" fmla="*/ 0 w 121"/>
                <a:gd name="T1" fmla="*/ 17 h 92"/>
                <a:gd name="T2" fmla="*/ 0 w 121"/>
                <a:gd name="T3" fmla="*/ 17 h 92"/>
                <a:gd name="T4" fmla="*/ 0 w 121"/>
                <a:gd name="T5" fmla="*/ 76 h 92"/>
                <a:gd name="T6" fmla="*/ 0 w 121"/>
                <a:gd name="T7" fmla="*/ 76 h 92"/>
                <a:gd name="T8" fmla="*/ 121 w 121"/>
                <a:gd name="T9" fmla="*/ 92 h 92"/>
                <a:gd name="T10" fmla="*/ 121 w 121"/>
                <a:gd name="T11" fmla="*/ 76 h 92"/>
                <a:gd name="T12" fmla="*/ 121 w 121"/>
                <a:gd name="T13" fmla="*/ 17 h 92"/>
                <a:gd name="T14" fmla="*/ 121 w 121"/>
                <a:gd name="T15" fmla="*/ 0 h 92"/>
                <a:gd name="T16" fmla="*/ 0 w 121"/>
                <a:gd name="T17"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92">
                  <a:moveTo>
                    <a:pt x="0" y="17"/>
                  </a:moveTo>
                  <a:lnTo>
                    <a:pt x="0" y="17"/>
                  </a:lnTo>
                  <a:lnTo>
                    <a:pt x="0" y="76"/>
                  </a:lnTo>
                  <a:lnTo>
                    <a:pt x="0" y="76"/>
                  </a:lnTo>
                  <a:lnTo>
                    <a:pt x="121" y="92"/>
                  </a:lnTo>
                  <a:lnTo>
                    <a:pt x="121" y="76"/>
                  </a:lnTo>
                  <a:lnTo>
                    <a:pt x="121" y="17"/>
                  </a:lnTo>
                  <a:lnTo>
                    <a:pt x="121" y="0"/>
                  </a:lnTo>
                  <a:lnTo>
                    <a:pt x="0" y="17"/>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2" name="Freeform 21"/>
            <p:cNvSpPr/>
            <p:nvPr/>
          </p:nvSpPr>
          <p:spPr bwMode="auto">
            <a:xfrm>
              <a:off x="6288648" y="1373345"/>
              <a:ext cx="171717" cy="152369"/>
            </a:xfrm>
            <a:custGeom>
              <a:avLst/>
              <a:gdLst>
                <a:gd name="T0" fmla="*/ 0 w 142"/>
                <a:gd name="T1" fmla="*/ 74 h 126"/>
                <a:gd name="T2" fmla="*/ 0 w 142"/>
                <a:gd name="T3" fmla="*/ 74 h 126"/>
                <a:gd name="T4" fmla="*/ 28 w 142"/>
                <a:gd name="T5" fmla="*/ 126 h 126"/>
                <a:gd name="T6" fmla="*/ 28 w 142"/>
                <a:gd name="T7" fmla="*/ 126 h 126"/>
                <a:gd name="T8" fmla="*/ 142 w 142"/>
                <a:gd name="T9" fmla="*/ 81 h 126"/>
                <a:gd name="T10" fmla="*/ 132 w 142"/>
                <a:gd name="T11" fmla="*/ 64 h 126"/>
                <a:gd name="T12" fmla="*/ 104 w 142"/>
                <a:gd name="T13" fmla="*/ 15 h 126"/>
                <a:gd name="T14" fmla="*/ 94 w 142"/>
                <a:gd name="T15" fmla="*/ 0 h 126"/>
                <a:gd name="T16" fmla="*/ 0 w 142"/>
                <a:gd name="T17" fmla="*/ 7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0" y="74"/>
                  </a:moveTo>
                  <a:lnTo>
                    <a:pt x="0" y="74"/>
                  </a:lnTo>
                  <a:lnTo>
                    <a:pt x="28" y="126"/>
                  </a:lnTo>
                  <a:lnTo>
                    <a:pt x="28" y="126"/>
                  </a:lnTo>
                  <a:lnTo>
                    <a:pt x="142" y="81"/>
                  </a:lnTo>
                  <a:lnTo>
                    <a:pt x="132" y="64"/>
                  </a:lnTo>
                  <a:lnTo>
                    <a:pt x="104" y="15"/>
                  </a:lnTo>
                  <a:lnTo>
                    <a:pt x="94" y="0"/>
                  </a:lnTo>
                  <a:lnTo>
                    <a:pt x="0" y="7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3" name="Freeform 22"/>
            <p:cNvSpPr/>
            <p:nvPr/>
          </p:nvSpPr>
          <p:spPr bwMode="auto">
            <a:xfrm>
              <a:off x="6485760" y="1551108"/>
              <a:ext cx="151159" cy="170508"/>
            </a:xfrm>
            <a:custGeom>
              <a:avLst/>
              <a:gdLst>
                <a:gd name="T0" fmla="*/ 0 w 125"/>
                <a:gd name="T1" fmla="*/ 111 h 141"/>
                <a:gd name="T2" fmla="*/ 0 w 125"/>
                <a:gd name="T3" fmla="*/ 111 h 141"/>
                <a:gd name="T4" fmla="*/ 49 w 125"/>
                <a:gd name="T5" fmla="*/ 141 h 141"/>
                <a:gd name="T6" fmla="*/ 49 w 125"/>
                <a:gd name="T7" fmla="*/ 141 h 141"/>
                <a:gd name="T8" fmla="*/ 125 w 125"/>
                <a:gd name="T9" fmla="*/ 45 h 141"/>
                <a:gd name="T10" fmla="*/ 108 w 125"/>
                <a:gd name="T11" fmla="*/ 38 h 141"/>
                <a:gd name="T12" fmla="*/ 59 w 125"/>
                <a:gd name="T13" fmla="*/ 7 h 141"/>
                <a:gd name="T14" fmla="*/ 45 w 125"/>
                <a:gd name="T15" fmla="*/ 0 h 141"/>
                <a:gd name="T16" fmla="*/ 0 w 125"/>
                <a:gd name="T17"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0" y="111"/>
                  </a:moveTo>
                  <a:lnTo>
                    <a:pt x="0" y="111"/>
                  </a:lnTo>
                  <a:lnTo>
                    <a:pt x="49" y="141"/>
                  </a:lnTo>
                  <a:lnTo>
                    <a:pt x="49" y="141"/>
                  </a:lnTo>
                  <a:lnTo>
                    <a:pt x="125" y="45"/>
                  </a:lnTo>
                  <a:lnTo>
                    <a:pt x="108" y="38"/>
                  </a:lnTo>
                  <a:lnTo>
                    <a:pt x="59" y="7"/>
                  </a:lnTo>
                  <a:lnTo>
                    <a:pt x="45" y="0"/>
                  </a:lnTo>
                  <a:lnTo>
                    <a:pt x="0" y="11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4" name="Freeform 23"/>
            <p:cNvSpPr/>
            <p:nvPr/>
          </p:nvSpPr>
          <p:spPr bwMode="auto">
            <a:xfrm>
              <a:off x="6745754" y="1636967"/>
              <a:ext cx="113672" cy="142695"/>
            </a:xfrm>
            <a:custGeom>
              <a:avLst/>
              <a:gdLst>
                <a:gd name="T0" fmla="*/ 16 w 94"/>
                <a:gd name="T1" fmla="*/ 118 h 118"/>
                <a:gd name="T2" fmla="*/ 19 w 94"/>
                <a:gd name="T3" fmla="*/ 118 h 118"/>
                <a:gd name="T4" fmla="*/ 75 w 94"/>
                <a:gd name="T5" fmla="*/ 118 h 118"/>
                <a:gd name="T6" fmla="*/ 75 w 94"/>
                <a:gd name="T7" fmla="*/ 118 h 118"/>
                <a:gd name="T8" fmla="*/ 94 w 94"/>
                <a:gd name="T9" fmla="*/ 0 h 118"/>
                <a:gd name="T10" fmla="*/ 75 w 94"/>
                <a:gd name="T11" fmla="*/ 0 h 118"/>
                <a:gd name="T12" fmla="*/ 19 w 94"/>
                <a:gd name="T13" fmla="*/ 0 h 118"/>
                <a:gd name="T14" fmla="*/ 0 w 94"/>
                <a:gd name="T15" fmla="*/ 0 h 118"/>
                <a:gd name="T16" fmla="*/ 16 w 94"/>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118">
                  <a:moveTo>
                    <a:pt x="16" y="118"/>
                  </a:moveTo>
                  <a:lnTo>
                    <a:pt x="19" y="118"/>
                  </a:lnTo>
                  <a:lnTo>
                    <a:pt x="75" y="118"/>
                  </a:lnTo>
                  <a:lnTo>
                    <a:pt x="75" y="118"/>
                  </a:lnTo>
                  <a:lnTo>
                    <a:pt x="94" y="0"/>
                  </a:lnTo>
                  <a:lnTo>
                    <a:pt x="75" y="0"/>
                  </a:lnTo>
                  <a:lnTo>
                    <a:pt x="19" y="0"/>
                  </a:lnTo>
                  <a:lnTo>
                    <a:pt x="0" y="0"/>
                  </a:lnTo>
                  <a:lnTo>
                    <a:pt x="16" y="118"/>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5" name="Freeform 24"/>
            <p:cNvSpPr/>
            <p:nvPr/>
          </p:nvSpPr>
          <p:spPr bwMode="auto">
            <a:xfrm>
              <a:off x="6968261" y="1551108"/>
              <a:ext cx="151159" cy="170508"/>
            </a:xfrm>
            <a:custGeom>
              <a:avLst/>
              <a:gdLst>
                <a:gd name="T0" fmla="*/ 73 w 125"/>
                <a:gd name="T1" fmla="*/ 141 h 141"/>
                <a:gd name="T2" fmla="*/ 75 w 125"/>
                <a:gd name="T3" fmla="*/ 141 h 141"/>
                <a:gd name="T4" fmla="*/ 125 w 125"/>
                <a:gd name="T5" fmla="*/ 111 h 141"/>
                <a:gd name="T6" fmla="*/ 125 w 125"/>
                <a:gd name="T7" fmla="*/ 111 h 141"/>
                <a:gd name="T8" fmla="*/ 80 w 125"/>
                <a:gd name="T9" fmla="*/ 0 h 141"/>
                <a:gd name="T10" fmla="*/ 66 w 125"/>
                <a:gd name="T11" fmla="*/ 7 h 141"/>
                <a:gd name="T12" fmla="*/ 14 w 125"/>
                <a:gd name="T13" fmla="*/ 38 h 141"/>
                <a:gd name="T14" fmla="*/ 0 w 125"/>
                <a:gd name="T15" fmla="*/ 45 h 141"/>
                <a:gd name="T16" fmla="*/ 73 w 125"/>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1">
                  <a:moveTo>
                    <a:pt x="73" y="141"/>
                  </a:moveTo>
                  <a:lnTo>
                    <a:pt x="75" y="141"/>
                  </a:lnTo>
                  <a:lnTo>
                    <a:pt x="125" y="111"/>
                  </a:lnTo>
                  <a:lnTo>
                    <a:pt x="125" y="111"/>
                  </a:lnTo>
                  <a:lnTo>
                    <a:pt x="80" y="0"/>
                  </a:lnTo>
                  <a:lnTo>
                    <a:pt x="66" y="7"/>
                  </a:lnTo>
                  <a:lnTo>
                    <a:pt x="14" y="38"/>
                  </a:lnTo>
                  <a:lnTo>
                    <a:pt x="0" y="45"/>
                  </a:lnTo>
                  <a:lnTo>
                    <a:pt x="73" y="14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6" name="Freeform 25"/>
            <p:cNvSpPr/>
            <p:nvPr/>
          </p:nvSpPr>
          <p:spPr bwMode="auto">
            <a:xfrm>
              <a:off x="7144816" y="1373345"/>
              <a:ext cx="171717" cy="152369"/>
            </a:xfrm>
            <a:custGeom>
              <a:avLst/>
              <a:gdLst>
                <a:gd name="T0" fmla="*/ 114 w 142"/>
                <a:gd name="T1" fmla="*/ 126 h 126"/>
                <a:gd name="T2" fmla="*/ 114 w 142"/>
                <a:gd name="T3" fmla="*/ 126 h 126"/>
                <a:gd name="T4" fmla="*/ 142 w 142"/>
                <a:gd name="T5" fmla="*/ 74 h 126"/>
                <a:gd name="T6" fmla="*/ 142 w 142"/>
                <a:gd name="T7" fmla="*/ 74 h 126"/>
                <a:gd name="T8" fmla="*/ 47 w 142"/>
                <a:gd name="T9" fmla="*/ 0 h 126"/>
                <a:gd name="T10" fmla="*/ 38 w 142"/>
                <a:gd name="T11" fmla="*/ 15 h 126"/>
                <a:gd name="T12" fmla="*/ 10 w 142"/>
                <a:gd name="T13" fmla="*/ 64 h 126"/>
                <a:gd name="T14" fmla="*/ 0 w 142"/>
                <a:gd name="T15" fmla="*/ 81 h 126"/>
                <a:gd name="T16" fmla="*/ 114 w 142"/>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6">
                  <a:moveTo>
                    <a:pt x="114" y="126"/>
                  </a:moveTo>
                  <a:lnTo>
                    <a:pt x="114" y="126"/>
                  </a:lnTo>
                  <a:lnTo>
                    <a:pt x="142" y="74"/>
                  </a:lnTo>
                  <a:lnTo>
                    <a:pt x="142" y="74"/>
                  </a:lnTo>
                  <a:lnTo>
                    <a:pt x="47" y="0"/>
                  </a:lnTo>
                  <a:lnTo>
                    <a:pt x="38" y="15"/>
                  </a:lnTo>
                  <a:lnTo>
                    <a:pt x="10" y="64"/>
                  </a:lnTo>
                  <a:lnTo>
                    <a:pt x="0" y="81"/>
                  </a:lnTo>
                  <a:lnTo>
                    <a:pt x="114" y="1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7" name="Freeform 26"/>
            <p:cNvSpPr/>
            <p:nvPr/>
          </p:nvSpPr>
          <p:spPr bwMode="auto">
            <a:xfrm>
              <a:off x="7230674" y="1150838"/>
              <a:ext cx="145113" cy="111253"/>
            </a:xfrm>
            <a:custGeom>
              <a:avLst/>
              <a:gdLst>
                <a:gd name="T0" fmla="*/ 120 w 120"/>
                <a:gd name="T1" fmla="*/ 76 h 92"/>
                <a:gd name="T2" fmla="*/ 120 w 120"/>
                <a:gd name="T3" fmla="*/ 76 h 92"/>
                <a:gd name="T4" fmla="*/ 120 w 120"/>
                <a:gd name="T5" fmla="*/ 17 h 92"/>
                <a:gd name="T6" fmla="*/ 120 w 120"/>
                <a:gd name="T7" fmla="*/ 17 h 92"/>
                <a:gd name="T8" fmla="*/ 0 w 120"/>
                <a:gd name="T9" fmla="*/ 0 h 92"/>
                <a:gd name="T10" fmla="*/ 0 w 120"/>
                <a:gd name="T11" fmla="*/ 17 h 92"/>
                <a:gd name="T12" fmla="*/ 0 w 120"/>
                <a:gd name="T13" fmla="*/ 76 h 92"/>
                <a:gd name="T14" fmla="*/ 0 w 120"/>
                <a:gd name="T15" fmla="*/ 92 h 92"/>
                <a:gd name="T16" fmla="*/ 120 w 120"/>
                <a:gd name="T1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92">
                  <a:moveTo>
                    <a:pt x="120" y="76"/>
                  </a:moveTo>
                  <a:lnTo>
                    <a:pt x="120" y="76"/>
                  </a:lnTo>
                  <a:lnTo>
                    <a:pt x="120" y="17"/>
                  </a:lnTo>
                  <a:lnTo>
                    <a:pt x="120" y="17"/>
                  </a:lnTo>
                  <a:lnTo>
                    <a:pt x="0" y="0"/>
                  </a:lnTo>
                  <a:lnTo>
                    <a:pt x="0" y="17"/>
                  </a:lnTo>
                  <a:lnTo>
                    <a:pt x="0" y="76"/>
                  </a:lnTo>
                  <a:lnTo>
                    <a:pt x="0" y="92"/>
                  </a:lnTo>
                  <a:lnTo>
                    <a:pt x="120" y="7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8" name="Freeform 27"/>
            <p:cNvSpPr/>
            <p:nvPr/>
          </p:nvSpPr>
          <p:spPr bwMode="auto">
            <a:xfrm>
              <a:off x="7144816" y="888425"/>
              <a:ext cx="171717" cy="151160"/>
            </a:xfrm>
            <a:custGeom>
              <a:avLst/>
              <a:gdLst>
                <a:gd name="T0" fmla="*/ 142 w 142"/>
                <a:gd name="T1" fmla="*/ 52 h 125"/>
                <a:gd name="T2" fmla="*/ 142 w 142"/>
                <a:gd name="T3" fmla="*/ 52 h 125"/>
                <a:gd name="T4" fmla="*/ 114 w 142"/>
                <a:gd name="T5" fmla="*/ 0 h 125"/>
                <a:gd name="T6" fmla="*/ 114 w 142"/>
                <a:gd name="T7" fmla="*/ 0 h 125"/>
                <a:gd name="T8" fmla="*/ 0 w 142"/>
                <a:gd name="T9" fmla="*/ 45 h 125"/>
                <a:gd name="T10" fmla="*/ 10 w 142"/>
                <a:gd name="T11" fmla="*/ 61 h 125"/>
                <a:gd name="T12" fmla="*/ 38 w 142"/>
                <a:gd name="T13" fmla="*/ 111 h 125"/>
                <a:gd name="T14" fmla="*/ 47 w 142"/>
                <a:gd name="T15" fmla="*/ 125 h 125"/>
                <a:gd name="T16" fmla="*/ 142 w 142"/>
                <a:gd name="T17"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5">
                  <a:moveTo>
                    <a:pt x="142" y="52"/>
                  </a:moveTo>
                  <a:lnTo>
                    <a:pt x="142" y="52"/>
                  </a:lnTo>
                  <a:lnTo>
                    <a:pt x="114" y="0"/>
                  </a:lnTo>
                  <a:lnTo>
                    <a:pt x="114" y="0"/>
                  </a:lnTo>
                  <a:lnTo>
                    <a:pt x="0" y="45"/>
                  </a:lnTo>
                  <a:lnTo>
                    <a:pt x="10" y="61"/>
                  </a:lnTo>
                  <a:lnTo>
                    <a:pt x="38" y="111"/>
                  </a:lnTo>
                  <a:lnTo>
                    <a:pt x="47" y="125"/>
                  </a:lnTo>
                  <a:lnTo>
                    <a:pt x="142" y="5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109" name="Freeform 28"/>
            <p:cNvSpPr/>
            <p:nvPr/>
          </p:nvSpPr>
          <p:spPr bwMode="auto">
            <a:xfrm>
              <a:off x="6968261" y="691313"/>
              <a:ext cx="151159" cy="171717"/>
            </a:xfrm>
            <a:custGeom>
              <a:avLst/>
              <a:gdLst>
                <a:gd name="T0" fmla="*/ 125 w 125"/>
                <a:gd name="T1" fmla="*/ 31 h 142"/>
                <a:gd name="T2" fmla="*/ 125 w 125"/>
                <a:gd name="T3" fmla="*/ 31 h 142"/>
                <a:gd name="T4" fmla="*/ 75 w 125"/>
                <a:gd name="T5" fmla="*/ 0 h 142"/>
                <a:gd name="T6" fmla="*/ 73 w 125"/>
                <a:gd name="T7" fmla="*/ 0 h 142"/>
                <a:gd name="T8" fmla="*/ 0 w 125"/>
                <a:gd name="T9" fmla="*/ 97 h 142"/>
                <a:gd name="T10" fmla="*/ 14 w 125"/>
                <a:gd name="T11" fmla="*/ 104 h 142"/>
                <a:gd name="T12" fmla="*/ 66 w 125"/>
                <a:gd name="T13" fmla="*/ 135 h 142"/>
                <a:gd name="T14" fmla="*/ 80 w 125"/>
                <a:gd name="T15" fmla="*/ 142 h 142"/>
                <a:gd name="T16" fmla="*/ 125 w 125"/>
                <a:gd name="T17" fmla="*/ 3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42">
                  <a:moveTo>
                    <a:pt x="125" y="31"/>
                  </a:moveTo>
                  <a:lnTo>
                    <a:pt x="125" y="31"/>
                  </a:lnTo>
                  <a:lnTo>
                    <a:pt x="75" y="0"/>
                  </a:lnTo>
                  <a:lnTo>
                    <a:pt x="73" y="0"/>
                  </a:lnTo>
                  <a:lnTo>
                    <a:pt x="0" y="97"/>
                  </a:lnTo>
                  <a:lnTo>
                    <a:pt x="14" y="104"/>
                  </a:lnTo>
                  <a:lnTo>
                    <a:pt x="66" y="135"/>
                  </a:lnTo>
                  <a:lnTo>
                    <a:pt x="80" y="142"/>
                  </a:lnTo>
                  <a:lnTo>
                    <a:pt x="125" y="31"/>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112" name="标题层"/>
          <p:cNvSpPr txBox="1"/>
          <p:nvPr/>
        </p:nvSpPr>
        <p:spPr>
          <a:xfrm>
            <a:off x="6845300" y="2041525"/>
            <a:ext cx="1449388" cy="1322388"/>
          </a:xfrm>
          <a:prstGeom prst="rect">
            <a:avLst/>
          </a:prstGeom>
          <a:noFill/>
          <a:ln w="9525">
            <a:noFill/>
          </a:ln>
        </p:spPr>
        <p:txBody>
          <a:bodyPr>
            <a:spAutoFit/>
          </a:bodyPr>
          <a:p>
            <a:pPr algn="ctr"/>
            <a:r>
              <a:rPr lang="en-US" altLang="zh-CN" sz="8000" dirty="0">
                <a:solidFill>
                  <a:srgbClr val="FFFFFF"/>
                </a:solidFill>
                <a:latin typeface="Impact" panose="020B0806030902050204" pitchFamily="34" charset="0"/>
                <a:ea typeface="微软雅黑" panose="020B0503020204020204" pitchFamily="34" charset="-122"/>
              </a:rPr>
              <a:t>03</a:t>
            </a:r>
            <a:endParaRPr lang="zh-CN" altLang="en-US" sz="8000" dirty="0">
              <a:solidFill>
                <a:srgbClr val="FFFFFF"/>
              </a:solidFill>
              <a:latin typeface="Impact" panose="020B0806030902050204" pitchFamily="34" charset="0"/>
              <a:ea typeface="微软雅黑" panose="020B0503020204020204" pitchFamily="34" charset="-122"/>
            </a:endParaRPr>
          </a:p>
        </p:txBody>
      </p:sp>
      <p:sp>
        <p:nvSpPr>
          <p:cNvPr id="2" name="文本框 1"/>
          <p:cNvSpPr txBox="1"/>
          <p:nvPr/>
        </p:nvSpPr>
        <p:spPr>
          <a:xfrm>
            <a:off x="847725" y="4060825"/>
            <a:ext cx="5502275" cy="522288"/>
          </a:xfrm>
          <a:prstGeom prst="rect">
            <a:avLst/>
          </a:prstGeom>
          <a:noFill/>
          <a:ln w="9525">
            <a:noFill/>
          </a:ln>
        </p:spPr>
        <p:txBody>
          <a:bodyPr wrap="none">
            <a:spAutoFit/>
          </a:bodyPr>
          <a:p>
            <a:r>
              <a:rPr lang="en-US" altLang="zh-CN" sz="2800" b="1" dirty="0">
                <a:latin typeface="Calibri" panose="020F0502020204030204" pitchFamily="34" charset="0"/>
              </a:rPr>
              <a:t>3.1UML</a:t>
            </a:r>
            <a:r>
              <a:rPr lang="zh-CN" altLang="en-US" sz="2800" b="1" dirty="0">
                <a:latin typeface="Calibri" panose="020F0502020204030204" pitchFamily="34" charset="0"/>
              </a:rPr>
              <a:t>规则 </a:t>
            </a:r>
            <a:r>
              <a:rPr lang="en-US" altLang="zh-CN" sz="2800" b="1" dirty="0">
                <a:latin typeface="Calibri" panose="020F0502020204030204" pitchFamily="34" charset="0"/>
              </a:rPr>
              <a:t>3.2UML</a:t>
            </a:r>
            <a:r>
              <a:rPr lang="zh-CN" altLang="en-US" sz="2800" b="1" dirty="0">
                <a:latin typeface="Calibri" panose="020F0502020204030204" pitchFamily="34" charset="0"/>
              </a:rPr>
              <a:t>中的公共机制 </a:t>
            </a:r>
            <a:endParaRPr lang="zh-CN" altLang="en-US" sz="2800" b="1" dirty="0">
              <a:latin typeface="Calibri" panose="020F0502020204030204" pitchFamily="34" charset="0"/>
            </a:endParaRPr>
          </a:p>
        </p:txBody>
      </p:sp>
      <p:pic>
        <p:nvPicPr>
          <p:cNvPr id="44042" name="图片 40"/>
          <p:cNvPicPr>
            <a:picLocks noChangeAspect="1"/>
          </p:cNvPicPr>
          <p:nvPr/>
        </p:nvPicPr>
        <p:blipFill>
          <a:blip r:embed="rId1"/>
          <a:stretch>
            <a:fillRect/>
          </a:stretch>
        </p:blipFill>
        <p:spPr>
          <a:xfrm>
            <a:off x="8034338" y="14288"/>
            <a:ext cx="1109662" cy="771525"/>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10000" fill="hold"/>
                                        <p:tgtEl>
                                          <p:spTgt spid="111"/>
                                        </p:tgtEl>
                                        <p:attrNameLst>
                                          <p:attrName>r</p:attrName>
                                        </p:attrNameLst>
                                      </p:cBhvr>
                                    </p:animRot>
                                  </p:childTnLst>
                                </p:cTn>
                              </p:par>
                              <p:par>
                                <p:cTn id="7" presetID="2" presetClass="entr" presetSubtype="8" fill="hold" nodeType="withEffect">
                                  <p:stCondLst>
                                    <p:cond delay="500"/>
                                  </p:stCondLst>
                                  <p:childTnLst>
                                    <p:set>
                                      <p:cBhvr>
                                        <p:cTn id="8" dur="1" fill="hold">
                                          <p:stCondLst>
                                            <p:cond delay="0"/>
                                          </p:stCondLst>
                                        </p:cTn>
                                        <p:tgtEl>
                                          <p:spTgt spid="96"/>
                                        </p:tgtEl>
                                        <p:attrNameLst>
                                          <p:attrName>style.visibility</p:attrName>
                                        </p:attrNameLst>
                                      </p:cBhvr>
                                      <p:to>
                                        <p:strVal val="visible"/>
                                      </p:to>
                                    </p:set>
                                    <p:anim calcmode="lin" valueType="num">
                                      <p:cBhvr>
                                        <p:cTn id="9" dur="1400" fill="hold"/>
                                        <p:tgtEl>
                                          <p:spTgt spid="96"/>
                                        </p:tgtEl>
                                        <p:attrNameLst>
                                          <p:attrName>ppt_x</p:attrName>
                                        </p:attrNameLst>
                                      </p:cBhvr>
                                      <p:tavLst>
                                        <p:tav tm="0">
                                          <p:val>
                                            <p:strVal val="0-#ppt_w/2"/>
                                          </p:val>
                                        </p:tav>
                                        <p:tav tm="100000">
                                          <p:val>
                                            <p:strVal val="#ppt_x"/>
                                          </p:val>
                                        </p:tav>
                                      </p:tavLst>
                                    </p:anim>
                                    <p:anim calcmode="lin" valueType="num">
                                      <p:cBhvr>
                                        <p:cTn id="10" dur="1400" fill="hold"/>
                                        <p:tgtEl>
                                          <p:spTgt spid="96"/>
                                        </p:tgtEl>
                                        <p:attrNameLst>
                                          <p:attrName>ppt_y</p:attrName>
                                        </p:attrNameLst>
                                      </p:cBhvr>
                                      <p:tavLst>
                                        <p:tav tm="0">
                                          <p:val>
                                            <p:strVal val="#ppt_y"/>
                                          </p:val>
                                        </p:tav>
                                        <p:tav tm="100000">
                                          <p:val>
                                            <p:strVal val="#ppt_y"/>
                                          </p:val>
                                        </p:tav>
                                      </p:tavLst>
                                    </p:anim>
                                  </p:childTnLst>
                                </p:cTn>
                              </p:par>
                              <p:par>
                                <p:cTn id="11" presetID="8" presetClass="emph" presetSubtype="0" fill="hold" nodeType="withEffect">
                                  <p:stCondLst>
                                    <p:cond delay="500"/>
                                  </p:stCondLst>
                                  <p:childTnLst>
                                    <p:animRot by="21600000">
                                      <p:cBhvr>
                                        <p:cTn id="12" dur="1400" fill="hold"/>
                                        <p:tgtEl>
                                          <p:spTgt spid="96"/>
                                        </p:tgtEl>
                                        <p:attrNameLst>
                                          <p:attrName>r</p:attrName>
                                        </p:attrNameLst>
                                      </p:cBhvr>
                                    </p:animRot>
                                  </p:childTnLst>
                                </p:cTn>
                              </p:par>
                              <p:par>
                                <p:cTn id="13" presetID="2" presetClass="entr" presetSubtype="8" fill="hold" nodeType="withEffect">
                                  <p:stCondLst>
                                    <p:cond delay="500"/>
                                  </p:stCondLst>
                                  <p:childTnLst>
                                    <p:set>
                                      <p:cBhvr>
                                        <p:cTn id="14" dur="1" fill="hold">
                                          <p:stCondLst>
                                            <p:cond delay="0"/>
                                          </p:stCondLst>
                                        </p:cTn>
                                        <p:tgtEl>
                                          <p:spTgt spid="77"/>
                                        </p:tgtEl>
                                        <p:attrNameLst>
                                          <p:attrName>style.visibility</p:attrName>
                                        </p:attrNameLst>
                                      </p:cBhvr>
                                      <p:to>
                                        <p:strVal val="visible"/>
                                      </p:to>
                                    </p:set>
                                    <p:anim calcmode="lin" valueType="num">
                                      <p:cBhvr>
                                        <p:cTn id="15" dur="1400" fill="hold"/>
                                        <p:tgtEl>
                                          <p:spTgt spid="77"/>
                                        </p:tgtEl>
                                        <p:attrNameLst>
                                          <p:attrName>ppt_x</p:attrName>
                                        </p:attrNameLst>
                                      </p:cBhvr>
                                      <p:tavLst>
                                        <p:tav tm="0">
                                          <p:val>
                                            <p:strVal val="0-#ppt_w/2"/>
                                          </p:val>
                                        </p:tav>
                                        <p:tav tm="100000">
                                          <p:val>
                                            <p:strVal val="#ppt_x"/>
                                          </p:val>
                                        </p:tav>
                                      </p:tavLst>
                                    </p:anim>
                                    <p:anim calcmode="lin" valueType="num">
                                      <p:cBhvr>
                                        <p:cTn id="16" dur="1400" fill="hold"/>
                                        <p:tgtEl>
                                          <p:spTgt spid="77"/>
                                        </p:tgtEl>
                                        <p:attrNameLst>
                                          <p:attrName>ppt_y</p:attrName>
                                        </p:attrNameLst>
                                      </p:cBhvr>
                                      <p:tavLst>
                                        <p:tav tm="0">
                                          <p:val>
                                            <p:strVal val="#ppt_y"/>
                                          </p:val>
                                        </p:tav>
                                        <p:tav tm="100000">
                                          <p:val>
                                            <p:strVal val="#ppt_y"/>
                                          </p:val>
                                        </p:tav>
                                      </p:tavLst>
                                    </p:anim>
                                  </p:childTnLst>
                                </p:cTn>
                              </p:par>
                              <p:par>
                                <p:cTn id="17" presetID="2" presetClass="entr" presetSubtype="8" decel="52500" fill="hold" grpId="0" nodeType="withEffect">
                                  <p:stCondLst>
                                    <p:cond delay="1700"/>
                                  </p:stCondLst>
                                  <p:childTnLst>
                                    <p:set>
                                      <p:cBhvr>
                                        <p:cTn id="18" dur="1" fill="hold">
                                          <p:stCondLst>
                                            <p:cond delay="0"/>
                                          </p:stCondLst>
                                        </p:cTn>
                                        <p:tgtEl>
                                          <p:spTgt spid="112"/>
                                        </p:tgtEl>
                                        <p:attrNameLst>
                                          <p:attrName>style.visibility</p:attrName>
                                        </p:attrNameLst>
                                      </p:cBhvr>
                                      <p:to>
                                        <p:strVal val="visible"/>
                                      </p:to>
                                    </p:set>
                                    <p:anim calcmode="lin" valueType="num">
                                      <p:cBhvr>
                                        <p:cTn id="19" dur="400" fill="hold"/>
                                        <p:tgtEl>
                                          <p:spTgt spid="112"/>
                                        </p:tgtEl>
                                        <p:attrNameLst>
                                          <p:attrName>ppt_x</p:attrName>
                                        </p:attrNameLst>
                                      </p:cBhvr>
                                      <p:tavLst>
                                        <p:tav tm="0">
                                          <p:val>
                                            <p:strVal val="0-#ppt_w/2"/>
                                          </p:val>
                                        </p:tav>
                                        <p:tav tm="100000">
                                          <p:val>
                                            <p:strVal val="#ppt_x"/>
                                          </p:val>
                                        </p:tav>
                                      </p:tavLst>
                                    </p:anim>
                                    <p:anim calcmode="lin" valueType="num">
                                      <p:cBhvr>
                                        <p:cTn id="20" dur="400" fill="hold"/>
                                        <p:tgtEl>
                                          <p:spTgt spid="112"/>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1900"/>
                                  </p:stCondLst>
                                  <p:childTnLst>
                                    <p:set>
                                      <p:cBhvr>
                                        <p:cTn id="22" dur="1" fill="hold">
                                          <p:stCondLst>
                                            <p:cond delay="0"/>
                                          </p:stCondLst>
                                        </p:cTn>
                                        <p:tgtEl>
                                          <p:spTgt spid="75"/>
                                        </p:tgtEl>
                                        <p:attrNameLst>
                                          <p:attrName>style.visibility</p:attrName>
                                        </p:attrNameLst>
                                      </p:cBhvr>
                                      <p:to>
                                        <p:strVal val="visible"/>
                                      </p:to>
                                    </p:set>
                                    <p:anim calcmode="lin" valueType="num">
                                      <p:cBhvr>
                                        <p:cTn id="23" dur="600" fill="hold"/>
                                        <p:tgtEl>
                                          <p:spTgt spid="75"/>
                                        </p:tgtEl>
                                        <p:attrNameLst>
                                          <p:attrName>ppt_w</p:attrName>
                                        </p:attrNameLst>
                                      </p:cBhvr>
                                      <p:tavLst>
                                        <p:tav tm="0">
                                          <p:val>
                                            <p:fltVal val="0.000000"/>
                                          </p:val>
                                        </p:tav>
                                        <p:tav tm="100000">
                                          <p:val>
                                            <p:strVal val="#ppt_w"/>
                                          </p:val>
                                        </p:tav>
                                      </p:tavLst>
                                    </p:anim>
                                    <p:anim calcmode="lin" valueType="num">
                                      <p:cBhvr>
                                        <p:cTn id="24" dur="600" fill="hold"/>
                                        <p:tgtEl>
                                          <p:spTgt spid="75"/>
                                        </p:tgtEl>
                                        <p:attrNameLst>
                                          <p:attrName>ppt_h</p:attrName>
                                        </p:attrNameLst>
                                      </p:cBhvr>
                                      <p:tavLst>
                                        <p:tav tm="0">
                                          <p:val>
                                            <p:fltVal val="0.000000"/>
                                          </p:val>
                                        </p:tav>
                                        <p:tav tm="100000">
                                          <p:val>
                                            <p:strVal val="#ppt_h"/>
                                          </p:val>
                                        </p:tav>
                                      </p:tavLst>
                                    </p:anim>
                                    <p:animEffect transition="in" filter="fade">
                                      <p:cBhvr>
                                        <p:cTn id="25" dur="600"/>
                                        <p:tgtEl>
                                          <p:spTgt spid="75"/>
                                        </p:tgtEl>
                                      </p:cBhvr>
                                    </p:animEffect>
                                  </p:childTnLst>
                                </p:cTn>
                              </p:par>
                              <p:par>
                                <p:cTn id="26" presetID="53" presetClass="entr" presetSubtype="16" fill="hold" grpId="0" nodeType="withEffect">
                                  <p:stCondLst>
                                    <p:cond delay="22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700" fill="hold"/>
                                        <p:tgtEl>
                                          <p:spTgt spid="76"/>
                                        </p:tgtEl>
                                        <p:attrNameLst>
                                          <p:attrName>ppt_w</p:attrName>
                                        </p:attrNameLst>
                                      </p:cBhvr>
                                      <p:tavLst>
                                        <p:tav tm="0">
                                          <p:val>
                                            <p:fltVal val="0.000000"/>
                                          </p:val>
                                        </p:tav>
                                        <p:tav tm="100000">
                                          <p:val>
                                            <p:strVal val="#ppt_w"/>
                                          </p:val>
                                        </p:tav>
                                      </p:tavLst>
                                    </p:anim>
                                    <p:anim calcmode="lin" valueType="num">
                                      <p:cBhvr>
                                        <p:cTn id="29" dur="700" fill="hold"/>
                                        <p:tgtEl>
                                          <p:spTgt spid="76"/>
                                        </p:tgtEl>
                                        <p:attrNameLst>
                                          <p:attrName>ppt_h</p:attrName>
                                        </p:attrNameLst>
                                      </p:cBhvr>
                                      <p:tavLst>
                                        <p:tav tm="0">
                                          <p:val>
                                            <p:fltVal val="0.000000"/>
                                          </p:val>
                                        </p:tav>
                                        <p:tav tm="100000">
                                          <p:val>
                                            <p:strVal val="#ppt_h"/>
                                          </p:val>
                                        </p:tav>
                                      </p:tavLst>
                                    </p:anim>
                                    <p:animEffect transition="in" filter="fade">
                                      <p:cBhvr>
                                        <p:cTn id="30" dur="700"/>
                                        <p:tgtEl>
                                          <p:spTgt spid="7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charRg st="0" end="23"/>
                                            </p:txEl>
                                          </p:spTgt>
                                        </p:tgtEl>
                                        <p:attrNameLst>
                                          <p:attrName>style.visibility</p:attrName>
                                        </p:attrNameLst>
                                      </p:cBhvr>
                                      <p:to>
                                        <p:strVal val="visible"/>
                                      </p:to>
                                    </p:set>
                                    <p:animEffect transition="in" filter="blinds(horizontal)">
                                      <p:cBhvr>
                                        <p:cTn id="38" dur="500"/>
                                        <p:tgtEl>
                                          <p:spTgt spid="2">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75" grpId="0" bldLvl="0" animBg="1"/>
      <p:bldP spid="76" grpId="0"/>
      <p:bldP spid="11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2416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规则</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35" name="组合 34"/>
          <p:cNvGrpSpPr/>
          <p:nvPr/>
        </p:nvGrpSpPr>
        <p:grpSpPr>
          <a:xfrm>
            <a:off x="1319213" y="1592263"/>
            <a:ext cx="1900237" cy="617537"/>
            <a:chOff x="1324027" y="1558644"/>
            <a:chExt cx="1899067" cy="618301"/>
          </a:xfrm>
        </p:grpSpPr>
        <p:sp>
          <p:nvSpPr>
            <p:cNvPr id="36" name="Freeform 9"/>
            <p:cNvSpPr/>
            <p:nvPr/>
          </p:nvSpPr>
          <p:spPr bwMode="auto">
            <a:xfrm rot="5400000">
              <a:off x="1964410" y="918261"/>
              <a:ext cx="618301" cy="1899067"/>
            </a:xfrm>
            <a:custGeom>
              <a:avLst/>
              <a:gdLst>
                <a:gd name="T0" fmla="*/ 278 w 278"/>
                <a:gd name="T1" fmla="*/ 853 h 853"/>
                <a:gd name="T2" fmla="*/ 0 w 278"/>
                <a:gd name="T3" fmla="*/ 129 h 853"/>
                <a:gd name="T4" fmla="*/ 217 w 278"/>
                <a:gd name="T5" fmla="*/ 167 h 853"/>
                <a:gd name="T6" fmla="*/ 278 w 278"/>
                <a:gd name="T7" fmla="*/ 369 h 853"/>
                <a:gd name="T8" fmla="*/ 278 w 278"/>
                <a:gd name="T9" fmla="*/ 853 h 853"/>
              </a:gdLst>
              <a:ahLst/>
              <a:cxnLst>
                <a:cxn ang="0">
                  <a:pos x="T0" y="T1"/>
                </a:cxn>
                <a:cxn ang="0">
                  <a:pos x="T2" y="T3"/>
                </a:cxn>
                <a:cxn ang="0">
                  <a:pos x="T4" y="T5"/>
                </a:cxn>
                <a:cxn ang="0">
                  <a:pos x="T6" y="T7"/>
                </a:cxn>
                <a:cxn ang="0">
                  <a:pos x="T8" y="T9"/>
                </a:cxn>
              </a:cxnLst>
              <a:rect l="0" t="0" r="r" b="b"/>
              <a:pathLst>
                <a:path w="278" h="853">
                  <a:moveTo>
                    <a:pt x="278" y="853"/>
                  </a:moveTo>
                  <a:cubicBezTo>
                    <a:pt x="93" y="672"/>
                    <a:pt x="0" y="376"/>
                    <a:pt x="0" y="129"/>
                  </a:cubicBezTo>
                  <a:cubicBezTo>
                    <a:pt x="0" y="0"/>
                    <a:pt x="177" y="17"/>
                    <a:pt x="217" y="167"/>
                  </a:cubicBezTo>
                  <a:cubicBezTo>
                    <a:pt x="232" y="240"/>
                    <a:pt x="251" y="307"/>
                    <a:pt x="278" y="369"/>
                  </a:cubicBezTo>
                  <a:cubicBezTo>
                    <a:pt x="278" y="531"/>
                    <a:pt x="278" y="692"/>
                    <a:pt x="278" y="853"/>
                  </a:cubicBezTo>
                  <a:close/>
                </a:path>
              </a:pathLst>
            </a:custGeom>
            <a:solidFill>
              <a:schemeClr val="tx1">
                <a:lumMod val="65000"/>
                <a:lumOff val="35000"/>
              </a:schemeClr>
            </a:solidFill>
            <a:ln>
              <a:noFill/>
            </a:ln>
          </p:spPr>
          <p:txBody>
            <a:body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37" name="标题层"/>
            <p:cNvSpPr txBox="1"/>
            <p:nvPr/>
          </p:nvSpPr>
          <p:spPr bwMode="auto">
            <a:xfrm>
              <a:off x="2266421" y="1668317"/>
              <a:ext cx="618744" cy="398956"/>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spcBef>
                  <a:spcPts val="0"/>
                </a:spcBef>
                <a:spcAft>
                  <a:spcPts val="0"/>
                </a:spcAft>
                <a:buClrTx/>
                <a:buSzTx/>
                <a:buFontTx/>
                <a:buNone/>
                <a:defRPr/>
              </a:pPr>
              <a:r>
                <a:rPr kumimoji="0" lang="en-US" altLang="zh-CN"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01</a:t>
              </a:r>
              <a:endParaRPr kumimoji="0" lang="zh-CN" altLang="en-US"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38" name="组合 37"/>
          <p:cNvGrpSpPr/>
          <p:nvPr/>
        </p:nvGrpSpPr>
        <p:grpSpPr>
          <a:xfrm>
            <a:off x="3082925" y="2246313"/>
            <a:ext cx="1849438" cy="544512"/>
            <a:chOff x="3153253" y="2245760"/>
            <a:chExt cx="1850794" cy="545378"/>
          </a:xfrm>
        </p:grpSpPr>
        <p:sp>
          <p:nvSpPr>
            <p:cNvPr id="39" name="Freeform 11"/>
            <p:cNvSpPr/>
            <p:nvPr/>
          </p:nvSpPr>
          <p:spPr bwMode="auto">
            <a:xfrm rot="5400000">
              <a:off x="3805961" y="1593052"/>
              <a:ext cx="545378" cy="1850794"/>
            </a:xfrm>
            <a:custGeom>
              <a:avLst/>
              <a:gdLst>
                <a:gd name="T0" fmla="*/ 0 w 245"/>
                <a:gd name="T1" fmla="*/ 178 h 831"/>
                <a:gd name="T2" fmla="*/ 243 w 245"/>
                <a:gd name="T3" fmla="*/ 176 h 831"/>
                <a:gd name="T4" fmla="*/ 245 w 245"/>
                <a:gd name="T5" fmla="*/ 831 h 831"/>
                <a:gd name="T6" fmla="*/ 1 w 245"/>
                <a:gd name="T7" fmla="*/ 831 h 831"/>
                <a:gd name="T8" fmla="*/ 0 w 245"/>
                <a:gd name="T9" fmla="*/ 178 h 831"/>
              </a:gdLst>
              <a:ahLst/>
              <a:cxnLst>
                <a:cxn ang="0">
                  <a:pos x="T0" y="T1"/>
                </a:cxn>
                <a:cxn ang="0">
                  <a:pos x="T2" y="T3"/>
                </a:cxn>
                <a:cxn ang="0">
                  <a:pos x="T4" y="T5"/>
                </a:cxn>
                <a:cxn ang="0">
                  <a:pos x="T6" y="T7"/>
                </a:cxn>
                <a:cxn ang="0">
                  <a:pos x="T8" y="T9"/>
                </a:cxn>
              </a:cxnLst>
              <a:rect l="0" t="0" r="r" b="b"/>
              <a:pathLst>
                <a:path w="245" h="831">
                  <a:moveTo>
                    <a:pt x="0" y="178"/>
                  </a:moveTo>
                  <a:cubicBezTo>
                    <a:pt x="0" y="0"/>
                    <a:pt x="243" y="9"/>
                    <a:pt x="243" y="176"/>
                  </a:cubicBezTo>
                  <a:cubicBezTo>
                    <a:pt x="245" y="831"/>
                    <a:pt x="245" y="831"/>
                    <a:pt x="245" y="831"/>
                  </a:cubicBezTo>
                  <a:cubicBezTo>
                    <a:pt x="1" y="831"/>
                    <a:pt x="1" y="831"/>
                    <a:pt x="1" y="831"/>
                  </a:cubicBezTo>
                  <a:cubicBezTo>
                    <a:pt x="1" y="613"/>
                    <a:pt x="0" y="396"/>
                    <a:pt x="0" y="178"/>
                  </a:cubicBezTo>
                  <a:close/>
                </a:path>
              </a:pathLst>
            </a:custGeom>
            <a:solidFill>
              <a:schemeClr val="tx1">
                <a:lumMod val="65000"/>
                <a:lumOff val="35000"/>
              </a:schemeClr>
            </a:solidFill>
            <a:ln>
              <a:noFill/>
            </a:ln>
          </p:spPr>
          <p:txBody>
            <a:body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 name="标题层"/>
            <p:cNvSpPr txBox="1"/>
            <p:nvPr/>
          </p:nvSpPr>
          <p:spPr bwMode="auto">
            <a:xfrm>
              <a:off x="3273991" y="2318901"/>
              <a:ext cx="616402" cy="399096"/>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spcBef>
                  <a:spcPts val="0"/>
                </a:spcBef>
                <a:spcAft>
                  <a:spcPts val="0"/>
                </a:spcAft>
                <a:buClrTx/>
                <a:buSzTx/>
                <a:buFontTx/>
                <a:buNone/>
                <a:defRPr/>
              </a:pPr>
              <a:r>
                <a:rPr kumimoji="0" lang="en-US" altLang="zh-CN"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02</a:t>
              </a:r>
              <a:endParaRPr kumimoji="0" lang="zh-CN" altLang="en-US"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41" name="组合 40"/>
          <p:cNvGrpSpPr/>
          <p:nvPr/>
        </p:nvGrpSpPr>
        <p:grpSpPr>
          <a:xfrm>
            <a:off x="3082925" y="2884488"/>
            <a:ext cx="1631950" cy="492125"/>
            <a:chOff x="3153252" y="2884603"/>
            <a:chExt cx="1632027" cy="491970"/>
          </a:xfrm>
        </p:grpSpPr>
        <p:sp>
          <p:nvSpPr>
            <p:cNvPr id="42" name="Freeform 7"/>
            <p:cNvSpPr/>
            <p:nvPr/>
          </p:nvSpPr>
          <p:spPr bwMode="auto">
            <a:xfrm rot="5400000">
              <a:off x="3723280" y="2314576"/>
              <a:ext cx="491970" cy="1632027"/>
            </a:xfrm>
            <a:custGeom>
              <a:avLst/>
              <a:gdLst>
                <a:gd name="T0" fmla="*/ 1 w 221"/>
                <a:gd name="T1" fmla="*/ 733 h 733"/>
                <a:gd name="T2" fmla="*/ 0 w 221"/>
                <a:gd name="T3" fmla="*/ 182 h 733"/>
                <a:gd name="T4" fmla="*/ 220 w 221"/>
                <a:gd name="T5" fmla="*/ 203 h 733"/>
                <a:gd name="T6" fmla="*/ 221 w 221"/>
                <a:gd name="T7" fmla="*/ 733 h 733"/>
                <a:gd name="T8" fmla="*/ 1 w 221"/>
                <a:gd name="T9" fmla="*/ 733 h 733"/>
              </a:gdLst>
              <a:ahLst/>
              <a:cxnLst>
                <a:cxn ang="0">
                  <a:pos x="T0" y="T1"/>
                </a:cxn>
                <a:cxn ang="0">
                  <a:pos x="T2" y="T3"/>
                </a:cxn>
                <a:cxn ang="0">
                  <a:pos x="T4" y="T5"/>
                </a:cxn>
                <a:cxn ang="0">
                  <a:pos x="T6" y="T7"/>
                </a:cxn>
                <a:cxn ang="0">
                  <a:pos x="T8" y="T9"/>
                </a:cxn>
              </a:cxnLst>
              <a:rect l="0" t="0" r="r" b="b"/>
              <a:pathLst>
                <a:path w="221" h="733">
                  <a:moveTo>
                    <a:pt x="1" y="733"/>
                  </a:moveTo>
                  <a:cubicBezTo>
                    <a:pt x="0" y="182"/>
                    <a:pt x="0" y="182"/>
                    <a:pt x="0" y="182"/>
                  </a:cubicBezTo>
                  <a:cubicBezTo>
                    <a:pt x="0" y="19"/>
                    <a:pt x="219" y="0"/>
                    <a:pt x="220" y="203"/>
                  </a:cubicBezTo>
                  <a:cubicBezTo>
                    <a:pt x="221" y="733"/>
                    <a:pt x="221" y="733"/>
                    <a:pt x="221" y="733"/>
                  </a:cubicBezTo>
                  <a:lnTo>
                    <a:pt x="1" y="733"/>
                  </a:lnTo>
                  <a:close/>
                </a:path>
              </a:pathLst>
            </a:custGeom>
            <a:solidFill>
              <a:schemeClr val="tx1">
                <a:lumMod val="65000"/>
                <a:lumOff val="35000"/>
              </a:schemeClr>
            </a:solidFill>
            <a:ln>
              <a:noFill/>
            </a:ln>
          </p:spPr>
          <p:txBody>
            <a:body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3" name="标题层"/>
            <p:cNvSpPr txBox="1"/>
            <p:nvPr/>
          </p:nvSpPr>
          <p:spPr bwMode="auto">
            <a:xfrm>
              <a:off x="3273908" y="2930626"/>
              <a:ext cx="617567" cy="399924"/>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spcBef>
                  <a:spcPts val="0"/>
                </a:spcBef>
                <a:spcAft>
                  <a:spcPts val="0"/>
                </a:spcAft>
                <a:buClrTx/>
                <a:buSzTx/>
                <a:buFontTx/>
                <a:buNone/>
                <a:defRPr/>
              </a:pPr>
              <a:r>
                <a:rPr kumimoji="0" lang="en-US" altLang="zh-CN"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03</a:t>
              </a:r>
              <a:endParaRPr kumimoji="0" lang="zh-CN" altLang="en-US"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44" name="组合 43"/>
          <p:cNvGrpSpPr/>
          <p:nvPr/>
        </p:nvGrpSpPr>
        <p:grpSpPr>
          <a:xfrm>
            <a:off x="3082925" y="3470275"/>
            <a:ext cx="1289050" cy="463550"/>
            <a:chOff x="3153253" y="3470037"/>
            <a:chExt cx="1288983" cy="463212"/>
          </a:xfrm>
        </p:grpSpPr>
        <p:sp>
          <p:nvSpPr>
            <p:cNvPr id="45" name="Freeform 6"/>
            <p:cNvSpPr/>
            <p:nvPr/>
          </p:nvSpPr>
          <p:spPr bwMode="auto">
            <a:xfrm rot="5400000">
              <a:off x="3566138" y="3057152"/>
              <a:ext cx="463212" cy="1288983"/>
            </a:xfrm>
            <a:custGeom>
              <a:avLst/>
              <a:gdLst>
                <a:gd name="T0" fmla="*/ 1 w 208"/>
                <a:gd name="T1" fmla="*/ 579 h 579"/>
                <a:gd name="T2" fmla="*/ 0 w 208"/>
                <a:gd name="T3" fmla="*/ 176 h 579"/>
                <a:gd name="T4" fmla="*/ 207 w 208"/>
                <a:gd name="T5" fmla="*/ 226 h 579"/>
                <a:gd name="T6" fmla="*/ 208 w 208"/>
                <a:gd name="T7" fmla="*/ 579 h 579"/>
                <a:gd name="T8" fmla="*/ 1 w 208"/>
                <a:gd name="T9" fmla="*/ 579 h 579"/>
              </a:gdLst>
              <a:ahLst/>
              <a:cxnLst>
                <a:cxn ang="0">
                  <a:pos x="T0" y="T1"/>
                </a:cxn>
                <a:cxn ang="0">
                  <a:pos x="T2" y="T3"/>
                </a:cxn>
                <a:cxn ang="0">
                  <a:pos x="T4" y="T5"/>
                </a:cxn>
                <a:cxn ang="0">
                  <a:pos x="T6" y="T7"/>
                </a:cxn>
                <a:cxn ang="0">
                  <a:pos x="T8" y="T9"/>
                </a:cxn>
              </a:cxnLst>
              <a:rect l="0" t="0" r="r" b="b"/>
              <a:pathLst>
                <a:path w="208" h="579">
                  <a:moveTo>
                    <a:pt x="1" y="579"/>
                  </a:moveTo>
                  <a:cubicBezTo>
                    <a:pt x="0" y="176"/>
                    <a:pt x="0" y="176"/>
                    <a:pt x="0" y="176"/>
                  </a:cubicBezTo>
                  <a:cubicBezTo>
                    <a:pt x="0" y="16"/>
                    <a:pt x="206" y="0"/>
                    <a:pt x="207" y="226"/>
                  </a:cubicBezTo>
                  <a:cubicBezTo>
                    <a:pt x="208" y="579"/>
                    <a:pt x="208" y="579"/>
                    <a:pt x="208" y="579"/>
                  </a:cubicBezTo>
                  <a:lnTo>
                    <a:pt x="1" y="579"/>
                  </a:lnTo>
                  <a:close/>
                </a:path>
              </a:pathLst>
            </a:custGeom>
            <a:solidFill>
              <a:schemeClr val="tx1">
                <a:lumMod val="65000"/>
                <a:lumOff val="35000"/>
              </a:schemeClr>
            </a:solidFill>
            <a:ln>
              <a:noFill/>
            </a:ln>
          </p:spPr>
          <p:txBody>
            <a:body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6" name="标题层"/>
            <p:cNvSpPr txBox="1"/>
            <p:nvPr/>
          </p:nvSpPr>
          <p:spPr bwMode="auto">
            <a:xfrm>
              <a:off x="3273897" y="3501764"/>
              <a:ext cx="617506" cy="399758"/>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spcBef>
                  <a:spcPts val="0"/>
                </a:spcBef>
                <a:spcAft>
                  <a:spcPts val="0"/>
                </a:spcAft>
                <a:buClrTx/>
                <a:buSzTx/>
                <a:buFontTx/>
                <a:buNone/>
                <a:defRPr/>
              </a:pPr>
              <a:r>
                <a:rPr kumimoji="0" lang="en-US" altLang="zh-CN"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04</a:t>
              </a:r>
              <a:endParaRPr kumimoji="0" lang="zh-CN" altLang="en-US"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47" name="组合 46"/>
          <p:cNvGrpSpPr/>
          <p:nvPr/>
        </p:nvGrpSpPr>
        <p:grpSpPr>
          <a:xfrm>
            <a:off x="3082925" y="4008438"/>
            <a:ext cx="857250" cy="419100"/>
            <a:chOff x="3153254" y="4008517"/>
            <a:chExt cx="857610" cy="418756"/>
          </a:xfrm>
        </p:grpSpPr>
        <p:sp>
          <p:nvSpPr>
            <p:cNvPr id="48" name="Freeform 5"/>
            <p:cNvSpPr/>
            <p:nvPr/>
          </p:nvSpPr>
          <p:spPr bwMode="auto">
            <a:xfrm rot="5400000">
              <a:off x="3379819" y="3796228"/>
              <a:ext cx="404481" cy="857610"/>
            </a:xfrm>
            <a:custGeom>
              <a:avLst/>
              <a:gdLst>
                <a:gd name="T0" fmla="*/ 1 w 182"/>
                <a:gd name="T1" fmla="*/ 385 h 385"/>
                <a:gd name="T2" fmla="*/ 1 w 182"/>
                <a:gd name="T3" fmla="*/ 98 h 385"/>
                <a:gd name="T4" fmla="*/ 149 w 182"/>
                <a:gd name="T5" fmla="*/ 136 h 385"/>
                <a:gd name="T6" fmla="*/ 182 w 182"/>
                <a:gd name="T7" fmla="*/ 385 h 385"/>
                <a:gd name="T8" fmla="*/ 1 w 182"/>
                <a:gd name="T9" fmla="*/ 385 h 385"/>
              </a:gdLst>
              <a:ahLst/>
              <a:cxnLst>
                <a:cxn ang="0">
                  <a:pos x="T0" y="T1"/>
                </a:cxn>
                <a:cxn ang="0">
                  <a:pos x="T2" y="T3"/>
                </a:cxn>
                <a:cxn ang="0">
                  <a:pos x="T4" y="T5"/>
                </a:cxn>
                <a:cxn ang="0">
                  <a:pos x="T6" y="T7"/>
                </a:cxn>
                <a:cxn ang="0">
                  <a:pos x="T8" y="T9"/>
                </a:cxn>
              </a:cxnLst>
              <a:rect l="0" t="0" r="r" b="b"/>
              <a:pathLst>
                <a:path w="182" h="385">
                  <a:moveTo>
                    <a:pt x="1" y="385"/>
                  </a:moveTo>
                  <a:cubicBezTo>
                    <a:pt x="1" y="98"/>
                    <a:pt x="1" y="98"/>
                    <a:pt x="1" y="98"/>
                  </a:cubicBezTo>
                  <a:cubicBezTo>
                    <a:pt x="0" y="8"/>
                    <a:pt x="130" y="0"/>
                    <a:pt x="149" y="136"/>
                  </a:cubicBezTo>
                  <a:cubicBezTo>
                    <a:pt x="165" y="206"/>
                    <a:pt x="177" y="292"/>
                    <a:pt x="182" y="385"/>
                  </a:cubicBezTo>
                  <a:lnTo>
                    <a:pt x="1" y="385"/>
                  </a:lnTo>
                  <a:close/>
                </a:path>
              </a:pathLst>
            </a:custGeom>
            <a:solidFill>
              <a:schemeClr val="tx1">
                <a:lumMod val="65000"/>
                <a:lumOff val="35000"/>
              </a:schemeClr>
            </a:solidFill>
            <a:ln>
              <a:noFill/>
            </a:ln>
          </p:spPr>
          <p:txBody>
            <a:bodyPr/>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1">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9" name="标题层"/>
            <p:cNvSpPr txBox="1"/>
            <p:nvPr/>
          </p:nvSpPr>
          <p:spPr bwMode="auto">
            <a:xfrm>
              <a:off x="3273955" y="4008517"/>
              <a:ext cx="616209" cy="399722"/>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spcBef>
                  <a:spcPts val="0"/>
                </a:spcBef>
                <a:spcAft>
                  <a:spcPts val="0"/>
                </a:spcAft>
                <a:buClrTx/>
                <a:buSzTx/>
                <a:buFontTx/>
                <a:buNone/>
                <a:defRPr/>
              </a:pPr>
              <a:r>
                <a:rPr kumimoji="0" lang="en-US" altLang="zh-CN"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05</a:t>
              </a:r>
              <a:endParaRPr kumimoji="0" lang="zh-CN" altLang="en-US" sz="2000" kern="0" cap="none" spc="0" normalizeH="0" baseline="0" noProof="0" dirty="0">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sp>
        <p:nvSpPr>
          <p:cNvPr id="45066" name="Freeform 10"/>
          <p:cNvSpPr/>
          <p:nvPr/>
        </p:nvSpPr>
        <p:spPr>
          <a:xfrm rot="5400000">
            <a:off x="917575" y="2300288"/>
            <a:ext cx="2171700" cy="2063750"/>
          </a:xfrm>
          <a:custGeom>
            <a:avLst/>
            <a:gdLst/>
            <a:ahLst/>
            <a:cxnLst>
              <a:cxn ang="0">
                <a:pos x="0" y="1755691"/>
              </a:cxn>
              <a:cxn ang="0">
                <a:pos x="0" y="1013827"/>
              </a:cxn>
              <a:cxn ang="0">
                <a:pos x="0" y="1013826"/>
              </a:cxn>
              <a:cxn ang="0">
                <a:pos x="2208" y="0"/>
              </a:cxn>
              <a:cxn ang="0">
                <a:pos x="2167731" y="0"/>
              </a:cxn>
              <a:cxn ang="0">
                <a:pos x="2075019" y="1013827"/>
              </a:cxn>
              <a:cxn ang="0">
                <a:pos x="2072131" y="1013827"/>
              </a:cxn>
              <a:cxn ang="0">
                <a:pos x="836864" y="2065356"/>
              </a:cxn>
              <a:cxn ang="0">
                <a:pos x="0" y="1755691"/>
              </a:cxn>
            </a:cxnLst>
            <a:pathLst>
              <a:path w="2171834" h="2063175">
                <a:moveTo>
                  <a:pt x="0" y="1753735"/>
                </a:moveTo>
                <a:lnTo>
                  <a:pt x="0" y="1012699"/>
                </a:lnTo>
                <a:lnTo>
                  <a:pt x="0" y="1012698"/>
                </a:lnTo>
                <a:cubicBezTo>
                  <a:pt x="0" y="683293"/>
                  <a:pt x="4416" y="347211"/>
                  <a:pt x="2208" y="0"/>
                </a:cubicBezTo>
                <a:lnTo>
                  <a:pt x="2168267" y="0"/>
                </a:lnTo>
                <a:cubicBezTo>
                  <a:pt x="2181515" y="331631"/>
                  <a:pt x="2159435" y="696648"/>
                  <a:pt x="2075531" y="1012699"/>
                </a:cubicBezTo>
                <a:lnTo>
                  <a:pt x="2072643" y="1012699"/>
                </a:lnTo>
                <a:cubicBezTo>
                  <a:pt x="1907900" y="1557905"/>
                  <a:pt x="1435934" y="2056380"/>
                  <a:pt x="837072" y="2063056"/>
                </a:cubicBezTo>
                <a:cubicBezTo>
                  <a:pt x="503134" y="2067507"/>
                  <a:pt x="224852" y="1947339"/>
                  <a:pt x="0" y="1753735"/>
                </a:cubicBezTo>
                <a:close/>
              </a:path>
            </a:pathLst>
          </a:custGeom>
          <a:solidFill>
            <a:schemeClr val="tx2">
              <a:alpha val="100000"/>
            </a:schemeClr>
          </a:solidFill>
          <a:ln w="9525">
            <a:noFill/>
          </a:ln>
        </p:spPr>
        <p:txBody>
          <a:bodyPr/>
          <a:p>
            <a:endParaRPr lang="zh-CN" altLang="en-US"/>
          </a:p>
        </p:txBody>
      </p:sp>
      <p:sp>
        <p:nvSpPr>
          <p:cNvPr id="54" name="Freeform 42"/>
          <p:cNvSpPr>
            <a:spLocks noEditPoints="1"/>
          </p:cNvSpPr>
          <p:nvPr/>
        </p:nvSpPr>
        <p:spPr bwMode="auto">
          <a:xfrm>
            <a:off x="5076825" y="1695450"/>
            <a:ext cx="277813" cy="279400"/>
          </a:xfrm>
          <a:custGeom>
            <a:avLst/>
            <a:gdLst>
              <a:gd name="T0" fmla="*/ 58 w 104"/>
              <a:gd name="T1" fmla="*/ 46 h 105"/>
              <a:gd name="T2" fmla="*/ 58 w 104"/>
              <a:gd name="T3" fmla="*/ 23 h 105"/>
              <a:gd name="T4" fmla="*/ 45 w 104"/>
              <a:gd name="T5" fmla="*/ 23 h 105"/>
              <a:gd name="T6" fmla="*/ 45 w 104"/>
              <a:gd name="T7" fmla="*/ 46 h 105"/>
              <a:gd name="T8" fmla="*/ 23 w 104"/>
              <a:gd name="T9" fmla="*/ 46 h 105"/>
              <a:gd name="T10" fmla="*/ 23 w 104"/>
              <a:gd name="T11" fmla="*/ 58 h 105"/>
              <a:gd name="T12" fmla="*/ 45 w 104"/>
              <a:gd name="T13" fmla="*/ 58 h 105"/>
              <a:gd name="T14" fmla="*/ 45 w 104"/>
              <a:gd name="T15" fmla="*/ 82 h 105"/>
              <a:gd name="T16" fmla="*/ 58 w 104"/>
              <a:gd name="T17" fmla="*/ 82 h 105"/>
              <a:gd name="T18" fmla="*/ 58 w 104"/>
              <a:gd name="T19" fmla="*/ 58 h 105"/>
              <a:gd name="T20" fmla="*/ 80 w 104"/>
              <a:gd name="T21" fmla="*/ 58 h 105"/>
              <a:gd name="T22" fmla="*/ 80 w 104"/>
              <a:gd name="T23" fmla="*/ 46 h 105"/>
              <a:gd name="T24" fmla="*/ 58 w 104"/>
              <a:gd name="T25" fmla="*/ 46 h 105"/>
              <a:gd name="T26" fmla="*/ 52 w 104"/>
              <a:gd name="T27" fmla="*/ 0 h 105"/>
              <a:gd name="T28" fmla="*/ 0 w 104"/>
              <a:gd name="T29" fmla="*/ 52 h 105"/>
              <a:gd name="T30" fmla="*/ 52 w 104"/>
              <a:gd name="T31" fmla="*/ 105 h 105"/>
              <a:gd name="T32" fmla="*/ 104 w 104"/>
              <a:gd name="T33" fmla="*/ 52 h 105"/>
              <a:gd name="T34" fmla="*/ 52 w 104"/>
              <a:gd name="T35" fmla="*/ 0 h 105"/>
              <a:gd name="T36" fmla="*/ 52 w 104"/>
              <a:gd name="T37" fmla="*/ 93 h 105"/>
              <a:gd name="T38" fmla="*/ 11 w 104"/>
              <a:gd name="T39" fmla="*/ 52 h 105"/>
              <a:gd name="T40" fmla="*/ 52 w 104"/>
              <a:gd name="T41" fmla="*/ 12 h 105"/>
              <a:gd name="T42" fmla="*/ 92 w 104"/>
              <a:gd name="T43" fmla="*/ 52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8" y="46"/>
                </a:moveTo>
                <a:cubicBezTo>
                  <a:pt x="58" y="23"/>
                  <a:pt x="58" y="23"/>
                  <a:pt x="58" y="23"/>
                </a:cubicBezTo>
                <a:cubicBezTo>
                  <a:pt x="45" y="23"/>
                  <a:pt x="45" y="23"/>
                  <a:pt x="45" y="23"/>
                </a:cubicBezTo>
                <a:cubicBezTo>
                  <a:pt x="45" y="46"/>
                  <a:pt x="45" y="46"/>
                  <a:pt x="45" y="46"/>
                </a:cubicBezTo>
                <a:cubicBezTo>
                  <a:pt x="23" y="46"/>
                  <a:pt x="23" y="46"/>
                  <a:pt x="23" y="46"/>
                </a:cubicBezTo>
                <a:cubicBezTo>
                  <a:pt x="23" y="58"/>
                  <a:pt x="23" y="58"/>
                  <a:pt x="23" y="58"/>
                </a:cubicBezTo>
                <a:cubicBezTo>
                  <a:pt x="45" y="58"/>
                  <a:pt x="45" y="58"/>
                  <a:pt x="45" y="58"/>
                </a:cubicBezTo>
                <a:cubicBezTo>
                  <a:pt x="45" y="82"/>
                  <a:pt x="45" y="82"/>
                  <a:pt x="45" y="82"/>
                </a:cubicBezTo>
                <a:cubicBezTo>
                  <a:pt x="58" y="82"/>
                  <a:pt x="58" y="82"/>
                  <a:pt x="58" y="82"/>
                </a:cubicBezTo>
                <a:cubicBezTo>
                  <a:pt x="58" y="58"/>
                  <a:pt x="58" y="58"/>
                  <a:pt x="58" y="58"/>
                </a:cubicBezTo>
                <a:cubicBezTo>
                  <a:pt x="80" y="58"/>
                  <a:pt x="80" y="58"/>
                  <a:pt x="80" y="58"/>
                </a:cubicBezTo>
                <a:cubicBezTo>
                  <a:pt x="80" y="46"/>
                  <a:pt x="80" y="46"/>
                  <a:pt x="80" y="46"/>
                </a:cubicBezTo>
                <a:lnTo>
                  <a:pt x="58" y="46"/>
                </a:lnTo>
                <a:close/>
                <a:moveTo>
                  <a:pt x="52" y="0"/>
                </a:moveTo>
                <a:cubicBezTo>
                  <a:pt x="23" y="0"/>
                  <a:pt x="0" y="24"/>
                  <a:pt x="0" y="52"/>
                </a:cubicBezTo>
                <a:cubicBezTo>
                  <a:pt x="0" y="81"/>
                  <a:pt x="23" y="105"/>
                  <a:pt x="52" y="105"/>
                </a:cubicBezTo>
                <a:cubicBezTo>
                  <a:pt x="81" y="105"/>
                  <a:pt x="104" y="81"/>
                  <a:pt x="104" y="52"/>
                </a:cubicBezTo>
                <a:cubicBezTo>
                  <a:pt x="104" y="24"/>
                  <a:pt x="81" y="0"/>
                  <a:pt x="52" y="0"/>
                </a:cubicBezTo>
                <a:close/>
                <a:moveTo>
                  <a:pt x="52" y="93"/>
                </a:moveTo>
                <a:cubicBezTo>
                  <a:pt x="29" y="93"/>
                  <a:pt x="11" y="75"/>
                  <a:pt x="11" y="52"/>
                </a:cubicBezTo>
                <a:cubicBezTo>
                  <a:pt x="11" y="30"/>
                  <a:pt x="29" y="12"/>
                  <a:pt x="52" y="12"/>
                </a:cubicBezTo>
                <a:cubicBezTo>
                  <a:pt x="74" y="12"/>
                  <a:pt x="92" y="30"/>
                  <a:pt x="92" y="52"/>
                </a:cubicBezTo>
                <a:cubicBezTo>
                  <a:pt x="92" y="75"/>
                  <a:pt x="74" y="93"/>
                  <a:pt x="52" y="93"/>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55" name="矩形 54"/>
          <p:cNvSpPr/>
          <p:nvPr/>
        </p:nvSpPr>
        <p:spPr>
          <a:xfrm>
            <a:off x="5410200" y="1635125"/>
            <a:ext cx="2832100" cy="246063"/>
          </a:xfrm>
          <a:prstGeom prst="rect">
            <a:avLst/>
          </a:prstGeom>
          <a:noFill/>
          <a:ln w="9525">
            <a:noFill/>
          </a:ln>
        </p:spPr>
        <p:txBody>
          <a:bodyPr>
            <a:spAutoFit/>
          </a:bodyPr>
          <a:p>
            <a:pPr algn="just">
              <a:lnSpc>
                <a:spcPts val="1200"/>
              </a:lnSpc>
            </a:pPr>
            <a:r>
              <a:rPr lang="zh-CN" altLang="en-US" sz="1400" dirty="0">
                <a:latin typeface="微软雅黑" panose="020B0503020204020204" pitchFamily="34" charset="-122"/>
                <a:ea typeface="微软雅黑" panose="020B0503020204020204" pitchFamily="34" charset="-122"/>
              </a:rPr>
              <a:t>命名：为事物、关系和图起名。</a:t>
            </a:r>
            <a:endParaRPr lang="zh-CN" altLang="en-US" sz="1400" dirty="0">
              <a:latin typeface="微软雅黑" panose="020B0503020204020204" pitchFamily="34" charset="-122"/>
              <a:ea typeface="微软雅黑" panose="020B0503020204020204" pitchFamily="34" charset="-122"/>
            </a:endParaRPr>
          </a:p>
        </p:txBody>
      </p:sp>
      <p:sp>
        <p:nvSpPr>
          <p:cNvPr id="56" name="Freeform 42"/>
          <p:cNvSpPr>
            <a:spLocks noEditPoints="1"/>
          </p:cNvSpPr>
          <p:nvPr/>
        </p:nvSpPr>
        <p:spPr bwMode="auto">
          <a:xfrm>
            <a:off x="5076825" y="2293938"/>
            <a:ext cx="277813" cy="279400"/>
          </a:xfrm>
          <a:custGeom>
            <a:avLst/>
            <a:gdLst>
              <a:gd name="T0" fmla="*/ 58 w 104"/>
              <a:gd name="T1" fmla="*/ 46 h 105"/>
              <a:gd name="T2" fmla="*/ 58 w 104"/>
              <a:gd name="T3" fmla="*/ 23 h 105"/>
              <a:gd name="T4" fmla="*/ 45 w 104"/>
              <a:gd name="T5" fmla="*/ 23 h 105"/>
              <a:gd name="T6" fmla="*/ 45 w 104"/>
              <a:gd name="T7" fmla="*/ 46 h 105"/>
              <a:gd name="T8" fmla="*/ 23 w 104"/>
              <a:gd name="T9" fmla="*/ 46 h 105"/>
              <a:gd name="T10" fmla="*/ 23 w 104"/>
              <a:gd name="T11" fmla="*/ 58 h 105"/>
              <a:gd name="T12" fmla="*/ 45 w 104"/>
              <a:gd name="T13" fmla="*/ 58 h 105"/>
              <a:gd name="T14" fmla="*/ 45 w 104"/>
              <a:gd name="T15" fmla="*/ 82 h 105"/>
              <a:gd name="T16" fmla="*/ 58 w 104"/>
              <a:gd name="T17" fmla="*/ 82 h 105"/>
              <a:gd name="T18" fmla="*/ 58 w 104"/>
              <a:gd name="T19" fmla="*/ 58 h 105"/>
              <a:gd name="T20" fmla="*/ 80 w 104"/>
              <a:gd name="T21" fmla="*/ 58 h 105"/>
              <a:gd name="T22" fmla="*/ 80 w 104"/>
              <a:gd name="T23" fmla="*/ 46 h 105"/>
              <a:gd name="T24" fmla="*/ 58 w 104"/>
              <a:gd name="T25" fmla="*/ 46 h 105"/>
              <a:gd name="T26" fmla="*/ 52 w 104"/>
              <a:gd name="T27" fmla="*/ 0 h 105"/>
              <a:gd name="T28" fmla="*/ 0 w 104"/>
              <a:gd name="T29" fmla="*/ 52 h 105"/>
              <a:gd name="T30" fmla="*/ 52 w 104"/>
              <a:gd name="T31" fmla="*/ 105 h 105"/>
              <a:gd name="T32" fmla="*/ 104 w 104"/>
              <a:gd name="T33" fmla="*/ 52 h 105"/>
              <a:gd name="T34" fmla="*/ 52 w 104"/>
              <a:gd name="T35" fmla="*/ 0 h 105"/>
              <a:gd name="T36" fmla="*/ 52 w 104"/>
              <a:gd name="T37" fmla="*/ 93 h 105"/>
              <a:gd name="T38" fmla="*/ 11 w 104"/>
              <a:gd name="T39" fmla="*/ 52 h 105"/>
              <a:gd name="T40" fmla="*/ 52 w 104"/>
              <a:gd name="T41" fmla="*/ 12 h 105"/>
              <a:gd name="T42" fmla="*/ 92 w 104"/>
              <a:gd name="T43" fmla="*/ 52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8" y="46"/>
                </a:moveTo>
                <a:cubicBezTo>
                  <a:pt x="58" y="23"/>
                  <a:pt x="58" y="23"/>
                  <a:pt x="58" y="23"/>
                </a:cubicBezTo>
                <a:cubicBezTo>
                  <a:pt x="45" y="23"/>
                  <a:pt x="45" y="23"/>
                  <a:pt x="45" y="23"/>
                </a:cubicBezTo>
                <a:cubicBezTo>
                  <a:pt x="45" y="46"/>
                  <a:pt x="45" y="46"/>
                  <a:pt x="45" y="46"/>
                </a:cubicBezTo>
                <a:cubicBezTo>
                  <a:pt x="23" y="46"/>
                  <a:pt x="23" y="46"/>
                  <a:pt x="23" y="46"/>
                </a:cubicBezTo>
                <a:cubicBezTo>
                  <a:pt x="23" y="58"/>
                  <a:pt x="23" y="58"/>
                  <a:pt x="23" y="58"/>
                </a:cubicBezTo>
                <a:cubicBezTo>
                  <a:pt x="45" y="58"/>
                  <a:pt x="45" y="58"/>
                  <a:pt x="45" y="58"/>
                </a:cubicBezTo>
                <a:cubicBezTo>
                  <a:pt x="45" y="82"/>
                  <a:pt x="45" y="82"/>
                  <a:pt x="45" y="82"/>
                </a:cubicBezTo>
                <a:cubicBezTo>
                  <a:pt x="58" y="82"/>
                  <a:pt x="58" y="82"/>
                  <a:pt x="58" y="82"/>
                </a:cubicBezTo>
                <a:cubicBezTo>
                  <a:pt x="58" y="58"/>
                  <a:pt x="58" y="58"/>
                  <a:pt x="58" y="58"/>
                </a:cubicBezTo>
                <a:cubicBezTo>
                  <a:pt x="80" y="58"/>
                  <a:pt x="80" y="58"/>
                  <a:pt x="80" y="58"/>
                </a:cubicBezTo>
                <a:cubicBezTo>
                  <a:pt x="80" y="46"/>
                  <a:pt x="80" y="46"/>
                  <a:pt x="80" y="46"/>
                </a:cubicBezTo>
                <a:lnTo>
                  <a:pt x="58" y="46"/>
                </a:lnTo>
                <a:close/>
                <a:moveTo>
                  <a:pt x="52" y="0"/>
                </a:moveTo>
                <a:cubicBezTo>
                  <a:pt x="23" y="0"/>
                  <a:pt x="0" y="24"/>
                  <a:pt x="0" y="52"/>
                </a:cubicBezTo>
                <a:cubicBezTo>
                  <a:pt x="0" y="81"/>
                  <a:pt x="23" y="105"/>
                  <a:pt x="52" y="105"/>
                </a:cubicBezTo>
                <a:cubicBezTo>
                  <a:pt x="81" y="105"/>
                  <a:pt x="104" y="81"/>
                  <a:pt x="104" y="52"/>
                </a:cubicBezTo>
                <a:cubicBezTo>
                  <a:pt x="104" y="24"/>
                  <a:pt x="81" y="0"/>
                  <a:pt x="52" y="0"/>
                </a:cubicBezTo>
                <a:close/>
                <a:moveTo>
                  <a:pt x="52" y="93"/>
                </a:moveTo>
                <a:cubicBezTo>
                  <a:pt x="29" y="93"/>
                  <a:pt x="11" y="75"/>
                  <a:pt x="11" y="52"/>
                </a:cubicBezTo>
                <a:cubicBezTo>
                  <a:pt x="11" y="30"/>
                  <a:pt x="29" y="12"/>
                  <a:pt x="52" y="12"/>
                </a:cubicBezTo>
                <a:cubicBezTo>
                  <a:pt x="74" y="12"/>
                  <a:pt x="92" y="30"/>
                  <a:pt x="92" y="52"/>
                </a:cubicBezTo>
                <a:cubicBezTo>
                  <a:pt x="92" y="75"/>
                  <a:pt x="74" y="93"/>
                  <a:pt x="52" y="93"/>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57" name="矩形 56"/>
          <p:cNvSpPr/>
          <p:nvPr/>
        </p:nvSpPr>
        <p:spPr>
          <a:xfrm>
            <a:off x="5410200" y="2233613"/>
            <a:ext cx="2832100" cy="398462"/>
          </a:xfrm>
          <a:prstGeom prst="rect">
            <a:avLst/>
          </a:prstGeom>
          <a:noFill/>
          <a:ln w="9525">
            <a:noFill/>
          </a:ln>
        </p:spPr>
        <p:txBody>
          <a:bodyPr>
            <a:spAutoFit/>
          </a:bodyPr>
          <a:p>
            <a:pPr algn="just">
              <a:lnSpc>
                <a:spcPts val="1200"/>
              </a:lnSpc>
            </a:pPr>
            <a:r>
              <a:rPr lang="zh-CN" altLang="en-US" sz="1400" dirty="0">
                <a:latin typeface="微软雅黑" panose="020B0503020204020204" pitchFamily="34" charset="-122"/>
                <a:ea typeface="微软雅黑" panose="020B0503020204020204" pitchFamily="34" charset="-122"/>
              </a:rPr>
              <a:t>范围：给一个名称以特定含义的语境。</a:t>
            </a:r>
            <a:endParaRPr lang="zh-CN" altLang="en-US" sz="1400" dirty="0">
              <a:latin typeface="微软雅黑" panose="020B0503020204020204" pitchFamily="34" charset="-122"/>
              <a:ea typeface="微软雅黑" panose="020B0503020204020204" pitchFamily="34" charset="-122"/>
            </a:endParaRPr>
          </a:p>
        </p:txBody>
      </p:sp>
      <p:sp>
        <p:nvSpPr>
          <p:cNvPr id="58" name="Freeform 42"/>
          <p:cNvSpPr>
            <a:spLocks noEditPoints="1"/>
          </p:cNvSpPr>
          <p:nvPr/>
        </p:nvSpPr>
        <p:spPr bwMode="auto">
          <a:xfrm>
            <a:off x="5076825" y="2892425"/>
            <a:ext cx="277813" cy="279400"/>
          </a:xfrm>
          <a:custGeom>
            <a:avLst/>
            <a:gdLst>
              <a:gd name="T0" fmla="*/ 58 w 104"/>
              <a:gd name="T1" fmla="*/ 46 h 105"/>
              <a:gd name="T2" fmla="*/ 58 w 104"/>
              <a:gd name="T3" fmla="*/ 23 h 105"/>
              <a:gd name="T4" fmla="*/ 45 w 104"/>
              <a:gd name="T5" fmla="*/ 23 h 105"/>
              <a:gd name="T6" fmla="*/ 45 w 104"/>
              <a:gd name="T7" fmla="*/ 46 h 105"/>
              <a:gd name="T8" fmla="*/ 23 w 104"/>
              <a:gd name="T9" fmla="*/ 46 h 105"/>
              <a:gd name="T10" fmla="*/ 23 w 104"/>
              <a:gd name="T11" fmla="*/ 58 h 105"/>
              <a:gd name="T12" fmla="*/ 45 w 104"/>
              <a:gd name="T13" fmla="*/ 58 h 105"/>
              <a:gd name="T14" fmla="*/ 45 w 104"/>
              <a:gd name="T15" fmla="*/ 82 h 105"/>
              <a:gd name="T16" fmla="*/ 58 w 104"/>
              <a:gd name="T17" fmla="*/ 82 h 105"/>
              <a:gd name="T18" fmla="*/ 58 w 104"/>
              <a:gd name="T19" fmla="*/ 58 h 105"/>
              <a:gd name="T20" fmla="*/ 80 w 104"/>
              <a:gd name="T21" fmla="*/ 58 h 105"/>
              <a:gd name="T22" fmla="*/ 80 w 104"/>
              <a:gd name="T23" fmla="*/ 46 h 105"/>
              <a:gd name="T24" fmla="*/ 58 w 104"/>
              <a:gd name="T25" fmla="*/ 46 h 105"/>
              <a:gd name="T26" fmla="*/ 52 w 104"/>
              <a:gd name="T27" fmla="*/ 0 h 105"/>
              <a:gd name="T28" fmla="*/ 0 w 104"/>
              <a:gd name="T29" fmla="*/ 52 h 105"/>
              <a:gd name="T30" fmla="*/ 52 w 104"/>
              <a:gd name="T31" fmla="*/ 105 h 105"/>
              <a:gd name="T32" fmla="*/ 104 w 104"/>
              <a:gd name="T33" fmla="*/ 52 h 105"/>
              <a:gd name="T34" fmla="*/ 52 w 104"/>
              <a:gd name="T35" fmla="*/ 0 h 105"/>
              <a:gd name="T36" fmla="*/ 52 w 104"/>
              <a:gd name="T37" fmla="*/ 93 h 105"/>
              <a:gd name="T38" fmla="*/ 11 w 104"/>
              <a:gd name="T39" fmla="*/ 52 h 105"/>
              <a:gd name="T40" fmla="*/ 52 w 104"/>
              <a:gd name="T41" fmla="*/ 12 h 105"/>
              <a:gd name="T42" fmla="*/ 92 w 104"/>
              <a:gd name="T43" fmla="*/ 52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8" y="46"/>
                </a:moveTo>
                <a:cubicBezTo>
                  <a:pt x="58" y="23"/>
                  <a:pt x="58" y="23"/>
                  <a:pt x="58" y="23"/>
                </a:cubicBezTo>
                <a:cubicBezTo>
                  <a:pt x="45" y="23"/>
                  <a:pt x="45" y="23"/>
                  <a:pt x="45" y="23"/>
                </a:cubicBezTo>
                <a:cubicBezTo>
                  <a:pt x="45" y="46"/>
                  <a:pt x="45" y="46"/>
                  <a:pt x="45" y="46"/>
                </a:cubicBezTo>
                <a:cubicBezTo>
                  <a:pt x="23" y="46"/>
                  <a:pt x="23" y="46"/>
                  <a:pt x="23" y="46"/>
                </a:cubicBezTo>
                <a:cubicBezTo>
                  <a:pt x="23" y="58"/>
                  <a:pt x="23" y="58"/>
                  <a:pt x="23" y="58"/>
                </a:cubicBezTo>
                <a:cubicBezTo>
                  <a:pt x="45" y="58"/>
                  <a:pt x="45" y="58"/>
                  <a:pt x="45" y="58"/>
                </a:cubicBezTo>
                <a:cubicBezTo>
                  <a:pt x="45" y="82"/>
                  <a:pt x="45" y="82"/>
                  <a:pt x="45" y="82"/>
                </a:cubicBezTo>
                <a:cubicBezTo>
                  <a:pt x="58" y="82"/>
                  <a:pt x="58" y="82"/>
                  <a:pt x="58" y="82"/>
                </a:cubicBezTo>
                <a:cubicBezTo>
                  <a:pt x="58" y="58"/>
                  <a:pt x="58" y="58"/>
                  <a:pt x="58" y="58"/>
                </a:cubicBezTo>
                <a:cubicBezTo>
                  <a:pt x="80" y="58"/>
                  <a:pt x="80" y="58"/>
                  <a:pt x="80" y="58"/>
                </a:cubicBezTo>
                <a:cubicBezTo>
                  <a:pt x="80" y="46"/>
                  <a:pt x="80" y="46"/>
                  <a:pt x="80" y="46"/>
                </a:cubicBezTo>
                <a:lnTo>
                  <a:pt x="58" y="46"/>
                </a:lnTo>
                <a:close/>
                <a:moveTo>
                  <a:pt x="52" y="0"/>
                </a:moveTo>
                <a:cubicBezTo>
                  <a:pt x="23" y="0"/>
                  <a:pt x="0" y="24"/>
                  <a:pt x="0" y="52"/>
                </a:cubicBezTo>
                <a:cubicBezTo>
                  <a:pt x="0" y="81"/>
                  <a:pt x="23" y="105"/>
                  <a:pt x="52" y="105"/>
                </a:cubicBezTo>
                <a:cubicBezTo>
                  <a:pt x="81" y="105"/>
                  <a:pt x="104" y="81"/>
                  <a:pt x="104" y="52"/>
                </a:cubicBezTo>
                <a:cubicBezTo>
                  <a:pt x="104" y="24"/>
                  <a:pt x="81" y="0"/>
                  <a:pt x="52" y="0"/>
                </a:cubicBezTo>
                <a:close/>
                <a:moveTo>
                  <a:pt x="52" y="93"/>
                </a:moveTo>
                <a:cubicBezTo>
                  <a:pt x="29" y="93"/>
                  <a:pt x="11" y="75"/>
                  <a:pt x="11" y="52"/>
                </a:cubicBezTo>
                <a:cubicBezTo>
                  <a:pt x="11" y="30"/>
                  <a:pt x="29" y="12"/>
                  <a:pt x="52" y="12"/>
                </a:cubicBezTo>
                <a:cubicBezTo>
                  <a:pt x="74" y="12"/>
                  <a:pt x="92" y="30"/>
                  <a:pt x="92" y="52"/>
                </a:cubicBezTo>
                <a:cubicBezTo>
                  <a:pt x="92" y="75"/>
                  <a:pt x="74" y="93"/>
                  <a:pt x="52" y="93"/>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59" name="矩形 58"/>
          <p:cNvSpPr/>
          <p:nvPr/>
        </p:nvSpPr>
        <p:spPr>
          <a:xfrm>
            <a:off x="5410200" y="2832100"/>
            <a:ext cx="2832100" cy="398463"/>
          </a:xfrm>
          <a:prstGeom prst="rect">
            <a:avLst/>
          </a:prstGeom>
          <a:noFill/>
          <a:ln w="9525">
            <a:noFill/>
          </a:ln>
        </p:spPr>
        <p:txBody>
          <a:bodyPr>
            <a:spAutoFit/>
          </a:bodyPr>
          <a:p>
            <a:pPr algn="just">
              <a:lnSpc>
                <a:spcPts val="1200"/>
              </a:lnSpc>
            </a:pPr>
            <a:r>
              <a:rPr lang="zh-CN" altLang="en-US" sz="1400" dirty="0">
                <a:latin typeface="微软雅黑" panose="020B0503020204020204" pitchFamily="34" charset="-122"/>
                <a:ea typeface="微软雅黑" panose="020B0503020204020204" pitchFamily="34" charset="-122"/>
              </a:rPr>
              <a:t>可见性：怎样让其他人使用或者看见名称。</a:t>
            </a:r>
            <a:endParaRPr lang="zh-CN" altLang="en-US" sz="1400" dirty="0">
              <a:latin typeface="微软雅黑" panose="020B0503020204020204" pitchFamily="34" charset="-122"/>
              <a:ea typeface="微软雅黑" panose="020B0503020204020204" pitchFamily="34" charset="-122"/>
            </a:endParaRPr>
          </a:p>
        </p:txBody>
      </p:sp>
      <p:sp>
        <p:nvSpPr>
          <p:cNvPr id="60" name="Freeform 42"/>
          <p:cNvSpPr>
            <a:spLocks noEditPoints="1"/>
          </p:cNvSpPr>
          <p:nvPr/>
        </p:nvSpPr>
        <p:spPr bwMode="auto">
          <a:xfrm>
            <a:off x="5076825" y="3489325"/>
            <a:ext cx="277813" cy="279400"/>
          </a:xfrm>
          <a:custGeom>
            <a:avLst/>
            <a:gdLst>
              <a:gd name="T0" fmla="*/ 58 w 104"/>
              <a:gd name="T1" fmla="*/ 46 h 105"/>
              <a:gd name="T2" fmla="*/ 58 w 104"/>
              <a:gd name="T3" fmla="*/ 23 h 105"/>
              <a:gd name="T4" fmla="*/ 45 w 104"/>
              <a:gd name="T5" fmla="*/ 23 h 105"/>
              <a:gd name="T6" fmla="*/ 45 w 104"/>
              <a:gd name="T7" fmla="*/ 46 h 105"/>
              <a:gd name="T8" fmla="*/ 23 w 104"/>
              <a:gd name="T9" fmla="*/ 46 h 105"/>
              <a:gd name="T10" fmla="*/ 23 w 104"/>
              <a:gd name="T11" fmla="*/ 58 h 105"/>
              <a:gd name="T12" fmla="*/ 45 w 104"/>
              <a:gd name="T13" fmla="*/ 58 h 105"/>
              <a:gd name="T14" fmla="*/ 45 w 104"/>
              <a:gd name="T15" fmla="*/ 82 h 105"/>
              <a:gd name="T16" fmla="*/ 58 w 104"/>
              <a:gd name="T17" fmla="*/ 82 h 105"/>
              <a:gd name="T18" fmla="*/ 58 w 104"/>
              <a:gd name="T19" fmla="*/ 58 h 105"/>
              <a:gd name="T20" fmla="*/ 80 w 104"/>
              <a:gd name="T21" fmla="*/ 58 h 105"/>
              <a:gd name="T22" fmla="*/ 80 w 104"/>
              <a:gd name="T23" fmla="*/ 46 h 105"/>
              <a:gd name="T24" fmla="*/ 58 w 104"/>
              <a:gd name="T25" fmla="*/ 46 h 105"/>
              <a:gd name="T26" fmla="*/ 52 w 104"/>
              <a:gd name="T27" fmla="*/ 0 h 105"/>
              <a:gd name="T28" fmla="*/ 0 w 104"/>
              <a:gd name="T29" fmla="*/ 52 h 105"/>
              <a:gd name="T30" fmla="*/ 52 w 104"/>
              <a:gd name="T31" fmla="*/ 105 h 105"/>
              <a:gd name="T32" fmla="*/ 104 w 104"/>
              <a:gd name="T33" fmla="*/ 52 h 105"/>
              <a:gd name="T34" fmla="*/ 52 w 104"/>
              <a:gd name="T35" fmla="*/ 0 h 105"/>
              <a:gd name="T36" fmla="*/ 52 w 104"/>
              <a:gd name="T37" fmla="*/ 93 h 105"/>
              <a:gd name="T38" fmla="*/ 11 w 104"/>
              <a:gd name="T39" fmla="*/ 52 h 105"/>
              <a:gd name="T40" fmla="*/ 52 w 104"/>
              <a:gd name="T41" fmla="*/ 12 h 105"/>
              <a:gd name="T42" fmla="*/ 92 w 104"/>
              <a:gd name="T43" fmla="*/ 52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8" y="46"/>
                </a:moveTo>
                <a:cubicBezTo>
                  <a:pt x="58" y="23"/>
                  <a:pt x="58" y="23"/>
                  <a:pt x="58" y="23"/>
                </a:cubicBezTo>
                <a:cubicBezTo>
                  <a:pt x="45" y="23"/>
                  <a:pt x="45" y="23"/>
                  <a:pt x="45" y="23"/>
                </a:cubicBezTo>
                <a:cubicBezTo>
                  <a:pt x="45" y="46"/>
                  <a:pt x="45" y="46"/>
                  <a:pt x="45" y="46"/>
                </a:cubicBezTo>
                <a:cubicBezTo>
                  <a:pt x="23" y="46"/>
                  <a:pt x="23" y="46"/>
                  <a:pt x="23" y="46"/>
                </a:cubicBezTo>
                <a:cubicBezTo>
                  <a:pt x="23" y="58"/>
                  <a:pt x="23" y="58"/>
                  <a:pt x="23" y="58"/>
                </a:cubicBezTo>
                <a:cubicBezTo>
                  <a:pt x="45" y="58"/>
                  <a:pt x="45" y="58"/>
                  <a:pt x="45" y="58"/>
                </a:cubicBezTo>
                <a:cubicBezTo>
                  <a:pt x="45" y="82"/>
                  <a:pt x="45" y="82"/>
                  <a:pt x="45" y="82"/>
                </a:cubicBezTo>
                <a:cubicBezTo>
                  <a:pt x="58" y="82"/>
                  <a:pt x="58" y="82"/>
                  <a:pt x="58" y="82"/>
                </a:cubicBezTo>
                <a:cubicBezTo>
                  <a:pt x="58" y="58"/>
                  <a:pt x="58" y="58"/>
                  <a:pt x="58" y="58"/>
                </a:cubicBezTo>
                <a:cubicBezTo>
                  <a:pt x="80" y="58"/>
                  <a:pt x="80" y="58"/>
                  <a:pt x="80" y="58"/>
                </a:cubicBezTo>
                <a:cubicBezTo>
                  <a:pt x="80" y="46"/>
                  <a:pt x="80" y="46"/>
                  <a:pt x="80" y="46"/>
                </a:cubicBezTo>
                <a:lnTo>
                  <a:pt x="58" y="46"/>
                </a:lnTo>
                <a:close/>
                <a:moveTo>
                  <a:pt x="52" y="0"/>
                </a:moveTo>
                <a:cubicBezTo>
                  <a:pt x="23" y="0"/>
                  <a:pt x="0" y="24"/>
                  <a:pt x="0" y="52"/>
                </a:cubicBezTo>
                <a:cubicBezTo>
                  <a:pt x="0" y="81"/>
                  <a:pt x="23" y="105"/>
                  <a:pt x="52" y="105"/>
                </a:cubicBezTo>
                <a:cubicBezTo>
                  <a:pt x="81" y="105"/>
                  <a:pt x="104" y="81"/>
                  <a:pt x="104" y="52"/>
                </a:cubicBezTo>
                <a:cubicBezTo>
                  <a:pt x="104" y="24"/>
                  <a:pt x="81" y="0"/>
                  <a:pt x="52" y="0"/>
                </a:cubicBezTo>
                <a:close/>
                <a:moveTo>
                  <a:pt x="52" y="93"/>
                </a:moveTo>
                <a:cubicBezTo>
                  <a:pt x="29" y="93"/>
                  <a:pt x="11" y="75"/>
                  <a:pt x="11" y="52"/>
                </a:cubicBezTo>
                <a:cubicBezTo>
                  <a:pt x="11" y="30"/>
                  <a:pt x="29" y="12"/>
                  <a:pt x="52" y="12"/>
                </a:cubicBezTo>
                <a:cubicBezTo>
                  <a:pt x="74" y="12"/>
                  <a:pt x="92" y="30"/>
                  <a:pt x="92" y="52"/>
                </a:cubicBezTo>
                <a:cubicBezTo>
                  <a:pt x="92" y="75"/>
                  <a:pt x="74" y="93"/>
                  <a:pt x="52" y="93"/>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61" name="矩形 60"/>
          <p:cNvSpPr/>
          <p:nvPr/>
        </p:nvSpPr>
        <p:spPr>
          <a:xfrm>
            <a:off x="5410200" y="3429000"/>
            <a:ext cx="2832100" cy="398463"/>
          </a:xfrm>
          <a:prstGeom prst="rect">
            <a:avLst/>
          </a:prstGeom>
          <a:noFill/>
          <a:ln w="9525">
            <a:noFill/>
          </a:ln>
        </p:spPr>
        <p:txBody>
          <a:bodyPr>
            <a:spAutoFit/>
          </a:bodyPr>
          <a:p>
            <a:pPr algn="just">
              <a:lnSpc>
                <a:spcPts val="1200"/>
              </a:lnSpc>
            </a:pPr>
            <a:r>
              <a:rPr lang="zh-CN" altLang="en-US" sz="1400" dirty="0">
                <a:latin typeface="微软雅黑" panose="020B0503020204020204" pitchFamily="34" charset="-122"/>
                <a:ea typeface="微软雅黑" panose="020B0503020204020204" pitchFamily="34" charset="-122"/>
              </a:rPr>
              <a:t>完整性：事物如何正确、一致地相互联系。</a:t>
            </a:r>
            <a:endParaRPr lang="zh-CN" altLang="en-US" sz="1400" dirty="0">
              <a:latin typeface="微软雅黑" panose="020B0503020204020204" pitchFamily="34" charset="-122"/>
              <a:ea typeface="微软雅黑" panose="020B0503020204020204" pitchFamily="34" charset="-122"/>
            </a:endParaRPr>
          </a:p>
        </p:txBody>
      </p:sp>
      <p:sp>
        <p:nvSpPr>
          <p:cNvPr id="62" name="Freeform 42"/>
          <p:cNvSpPr>
            <a:spLocks noEditPoints="1"/>
          </p:cNvSpPr>
          <p:nvPr/>
        </p:nvSpPr>
        <p:spPr bwMode="auto">
          <a:xfrm>
            <a:off x="5076825" y="4087813"/>
            <a:ext cx="277813" cy="279400"/>
          </a:xfrm>
          <a:custGeom>
            <a:avLst/>
            <a:gdLst>
              <a:gd name="T0" fmla="*/ 58 w 104"/>
              <a:gd name="T1" fmla="*/ 46 h 105"/>
              <a:gd name="T2" fmla="*/ 58 w 104"/>
              <a:gd name="T3" fmla="*/ 23 h 105"/>
              <a:gd name="T4" fmla="*/ 45 w 104"/>
              <a:gd name="T5" fmla="*/ 23 h 105"/>
              <a:gd name="T6" fmla="*/ 45 w 104"/>
              <a:gd name="T7" fmla="*/ 46 h 105"/>
              <a:gd name="T8" fmla="*/ 23 w 104"/>
              <a:gd name="T9" fmla="*/ 46 h 105"/>
              <a:gd name="T10" fmla="*/ 23 w 104"/>
              <a:gd name="T11" fmla="*/ 58 h 105"/>
              <a:gd name="T12" fmla="*/ 45 w 104"/>
              <a:gd name="T13" fmla="*/ 58 h 105"/>
              <a:gd name="T14" fmla="*/ 45 w 104"/>
              <a:gd name="T15" fmla="*/ 82 h 105"/>
              <a:gd name="T16" fmla="*/ 58 w 104"/>
              <a:gd name="T17" fmla="*/ 82 h 105"/>
              <a:gd name="T18" fmla="*/ 58 w 104"/>
              <a:gd name="T19" fmla="*/ 58 h 105"/>
              <a:gd name="T20" fmla="*/ 80 w 104"/>
              <a:gd name="T21" fmla="*/ 58 h 105"/>
              <a:gd name="T22" fmla="*/ 80 w 104"/>
              <a:gd name="T23" fmla="*/ 46 h 105"/>
              <a:gd name="T24" fmla="*/ 58 w 104"/>
              <a:gd name="T25" fmla="*/ 46 h 105"/>
              <a:gd name="T26" fmla="*/ 52 w 104"/>
              <a:gd name="T27" fmla="*/ 0 h 105"/>
              <a:gd name="T28" fmla="*/ 0 w 104"/>
              <a:gd name="T29" fmla="*/ 52 h 105"/>
              <a:gd name="T30" fmla="*/ 52 w 104"/>
              <a:gd name="T31" fmla="*/ 105 h 105"/>
              <a:gd name="T32" fmla="*/ 104 w 104"/>
              <a:gd name="T33" fmla="*/ 52 h 105"/>
              <a:gd name="T34" fmla="*/ 52 w 104"/>
              <a:gd name="T35" fmla="*/ 0 h 105"/>
              <a:gd name="T36" fmla="*/ 52 w 104"/>
              <a:gd name="T37" fmla="*/ 93 h 105"/>
              <a:gd name="T38" fmla="*/ 11 w 104"/>
              <a:gd name="T39" fmla="*/ 52 h 105"/>
              <a:gd name="T40" fmla="*/ 52 w 104"/>
              <a:gd name="T41" fmla="*/ 12 h 105"/>
              <a:gd name="T42" fmla="*/ 92 w 104"/>
              <a:gd name="T43" fmla="*/ 52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8" y="46"/>
                </a:moveTo>
                <a:cubicBezTo>
                  <a:pt x="58" y="23"/>
                  <a:pt x="58" y="23"/>
                  <a:pt x="58" y="23"/>
                </a:cubicBezTo>
                <a:cubicBezTo>
                  <a:pt x="45" y="23"/>
                  <a:pt x="45" y="23"/>
                  <a:pt x="45" y="23"/>
                </a:cubicBezTo>
                <a:cubicBezTo>
                  <a:pt x="45" y="46"/>
                  <a:pt x="45" y="46"/>
                  <a:pt x="45" y="46"/>
                </a:cubicBezTo>
                <a:cubicBezTo>
                  <a:pt x="23" y="46"/>
                  <a:pt x="23" y="46"/>
                  <a:pt x="23" y="46"/>
                </a:cubicBezTo>
                <a:cubicBezTo>
                  <a:pt x="23" y="58"/>
                  <a:pt x="23" y="58"/>
                  <a:pt x="23" y="58"/>
                </a:cubicBezTo>
                <a:cubicBezTo>
                  <a:pt x="45" y="58"/>
                  <a:pt x="45" y="58"/>
                  <a:pt x="45" y="58"/>
                </a:cubicBezTo>
                <a:cubicBezTo>
                  <a:pt x="45" y="82"/>
                  <a:pt x="45" y="82"/>
                  <a:pt x="45" y="82"/>
                </a:cubicBezTo>
                <a:cubicBezTo>
                  <a:pt x="58" y="82"/>
                  <a:pt x="58" y="82"/>
                  <a:pt x="58" y="82"/>
                </a:cubicBezTo>
                <a:cubicBezTo>
                  <a:pt x="58" y="58"/>
                  <a:pt x="58" y="58"/>
                  <a:pt x="58" y="58"/>
                </a:cubicBezTo>
                <a:cubicBezTo>
                  <a:pt x="80" y="58"/>
                  <a:pt x="80" y="58"/>
                  <a:pt x="80" y="58"/>
                </a:cubicBezTo>
                <a:cubicBezTo>
                  <a:pt x="80" y="46"/>
                  <a:pt x="80" y="46"/>
                  <a:pt x="80" y="46"/>
                </a:cubicBezTo>
                <a:lnTo>
                  <a:pt x="58" y="46"/>
                </a:lnTo>
                <a:close/>
                <a:moveTo>
                  <a:pt x="52" y="0"/>
                </a:moveTo>
                <a:cubicBezTo>
                  <a:pt x="23" y="0"/>
                  <a:pt x="0" y="24"/>
                  <a:pt x="0" y="52"/>
                </a:cubicBezTo>
                <a:cubicBezTo>
                  <a:pt x="0" y="81"/>
                  <a:pt x="23" y="105"/>
                  <a:pt x="52" y="105"/>
                </a:cubicBezTo>
                <a:cubicBezTo>
                  <a:pt x="81" y="105"/>
                  <a:pt x="104" y="81"/>
                  <a:pt x="104" y="52"/>
                </a:cubicBezTo>
                <a:cubicBezTo>
                  <a:pt x="104" y="24"/>
                  <a:pt x="81" y="0"/>
                  <a:pt x="52" y="0"/>
                </a:cubicBezTo>
                <a:close/>
                <a:moveTo>
                  <a:pt x="52" y="93"/>
                </a:moveTo>
                <a:cubicBezTo>
                  <a:pt x="29" y="93"/>
                  <a:pt x="11" y="75"/>
                  <a:pt x="11" y="52"/>
                </a:cubicBezTo>
                <a:cubicBezTo>
                  <a:pt x="11" y="30"/>
                  <a:pt x="29" y="12"/>
                  <a:pt x="52" y="12"/>
                </a:cubicBezTo>
                <a:cubicBezTo>
                  <a:pt x="74" y="12"/>
                  <a:pt x="92" y="30"/>
                  <a:pt x="92" y="52"/>
                </a:cubicBezTo>
                <a:cubicBezTo>
                  <a:pt x="92" y="75"/>
                  <a:pt x="74" y="93"/>
                  <a:pt x="52" y="93"/>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63" name="矩形 62"/>
          <p:cNvSpPr/>
          <p:nvPr/>
        </p:nvSpPr>
        <p:spPr>
          <a:xfrm>
            <a:off x="5410200" y="4027488"/>
            <a:ext cx="2832100" cy="398462"/>
          </a:xfrm>
          <a:prstGeom prst="rect">
            <a:avLst/>
          </a:prstGeom>
          <a:noFill/>
          <a:ln w="9525">
            <a:noFill/>
          </a:ln>
        </p:spPr>
        <p:txBody>
          <a:bodyPr>
            <a:spAutoFit/>
          </a:bodyPr>
          <a:p>
            <a:pPr algn="just">
              <a:lnSpc>
                <a:spcPts val="1200"/>
              </a:lnSpc>
            </a:pPr>
            <a:r>
              <a:rPr lang="zh-CN" altLang="en-US" sz="1400" dirty="0">
                <a:latin typeface="微软雅黑" panose="020B0503020204020204" pitchFamily="34" charset="-122"/>
                <a:ea typeface="微软雅黑" panose="020B0503020204020204" pitchFamily="34" charset="-122"/>
              </a:rPr>
              <a:t>执行：运行或模拟动态模型的含义是什么。</a:t>
            </a:r>
            <a:endParaRPr lang="zh-CN" altLang="en-US" sz="1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63625" y="893763"/>
            <a:ext cx="7253288" cy="830262"/>
          </a:xfrm>
          <a:prstGeom prst="rect">
            <a:avLst/>
          </a:prstGeom>
          <a:noFill/>
          <a:ln w="9525">
            <a:noFill/>
          </a:ln>
        </p:spPr>
        <p:txBody>
          <a:bodyPr>
            <a:spAutoFit/>
          </a:bodyPr>
          <a:p>
            <a:r>
              <a:rPr lang="zh-CN" altLang="en-US" sz="1600" dirty="0">
                <a:latin typeface="微软雅黑" panose="020B0503020204020204" pitchFamily="34" charset="-122"/>
                <a:ea typeface="微软雅黑" panose="020B0503020204020204" pitchFamily="34" charset="-122"/>
              </a:rPr>
              <a:t>不能简单地把UML的构造块按随机的方式放在一起。像任何语言一样，UML有一套规则，这些规则描述了一个结构良好的模型看起来应该像什么，UML有用于描述如下事物的语义规则：</a:t>
            </a:r>
            <a:endParaRPr lang="zh-CN" altLang="en-US" sz="1600" dirty="0">
              <a:latin typeface="微软雅黑" panose="020B0503020204020204" pitchFamily="34" charset="-122"/>
              <a:ea typeface="微软雅黑" panose="020B0503020204020204" pitchFamily="34" charset="-122"/>
            </a:endParaRPr>
          </a:p>
        </p:txBody>
      </p:sp>
      <p:pic>
        <p:nvPicPr>
          <p:cNvPr id="45078" name="图片 31"/>
          <p:cNvPicPr>
            <a:picLocks noChangeAspect="1"/>
          </p:cNvPicPr>
          <p:nvPr/>
        </p:nvPicPr>
        <p:blipFill>
          <a:blip r:embed="rId1"/>
          <a:stretch>
            <a:fillRect/>
          </a:stretch>
        </p:blipFill>
        <p:spPr>
          <a:xfrm>
            <a:off x="8034338" y="-1587"/>
            <a:ext cx="1109662" cy="771525"/>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charRg st="0" end="85"/>
                                            </p:txEl>
                                          </p:spTgt>
                                        </p:tgtEl>
                                        <p:attrNameLst>
                                          <p:attrName>style.visibility</p:attrName>
                                        </p:attrNameLst>
                                      </p:cBhvr>
                                      <p:to>
                                        <p:strVal val="visible"/>
                                      </p:to>
                                    </p:set>
                                    <p:anim calcmode="lin" valueType="num">
                                      <p:cBhvr>
                                        <p:cTn id="20" dur="1" fill="hold"/>
                                        <p:tgtEl>
                                          <p:spTgt spid="2">
                                            <p:txEl>
                                              <p:charRg st="0" end="85"/>
                                            </p:txEl>
                                          </p:spTgt>
                                        </p:tgtEl>
                                      </p:cBhvr>
                                    </p:anim>
                                  </p:childTnLst>
                                </p:cTn>
                              </p:par>
                            </p:childTnLst>
                          </p:cTn>
                        </p:par>
                        <p:par>
                          <p:cTn id="21" fill="hold">
                            <p:stCondLst>
                              <p:cond delay="0"/>
                            </p:stCondLst>
                            <p:childTnLst>
                              <p:par>
                                <p:cTn id="22" presetID="12" presetClass="entr" presetSubtype="4"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400"/>
                                        <p:tgtEl>
                                          <p:spTgt spid="35"/>
                                        </p:tgtEl>
                                        <p:attrNameLst>
                                          <p:attrName>ppt_y</p:attrName>
                                        </p:attrNameLst>
                                      </p:cBhvr>
                                      <p:tavLst>
                                        <p:tav tm="0">
                                          <p:val>
                                            <p:strVal val="#ppt_y+#ppt_h*1.125000"/>
                                          </p:val>
                                        </p:tav>
                                        <p:tav tm="100000">
                                          <p:val>
                                            <p:strVal val="#ppt_y"/>
                                          </p:val>
                                        </p:tav>
                                      </p:tavLst>
                                    </p:anim>
                                    <p:animEffect transition="in" filter="wipe(up)">
                                      <p:cBhvr>
                                        <p:cTn id="25" dur="400"/>
                                        <p:tgtEl>
                                          <p:spTgt spid="35"/>
                                        </p:tgtEl>
                                      </p:cBhvr>
                                    </p:animEffect>
                                  </p:childTnLst>
                                </p:cTn>
                              </p:par>
                            </p:childTnLst>
                          </p:cTn>
                        </p:par>
                        <p:par>
                          <p:cTn id="26" fill="hold">
                            <p:stCondLst>
                              <p:cond delay="500"/>
                            </p:stCondLst>
                            <p:childTnLst>
                              <p:par>
                                <p:cTn id="27" presetID="12" presetClass="entr" presetSubtype="8"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p:cTn id="29" dur="400"/>
                                        <p:tgtEl>
                                          <p:spTgt spid="38"/>
                                        </p:tgtEl>
                                        <p:attrNameLst>
                                          <p:attrName>ppt_x</p:attrName>
                                        </p:attrNameLst>
                                      </p:cBhvr>
                                      <p:tavLst>
                                        <p:tav tm="0">
                                          <p:val>
                                            <p:strVal val="#ppt_x-#ppt_w*1.125000"/>
                                          </p:val>
                                        </p:tav>
                                        <p:tav tm="100000">
                                          <p:val>
                                            <p:strVal val="#ppt_x"/>
                                          </p:val>
                                        </p:tav>
                                      </p:tavLst>
                                    </p:anim>
                                    <p:animEffect transition="in" filter="wipe(right)">
                                      <p:cBhvr>
                                        <p:cTn id="30" dur="400"/>
                                        <p:tgtEl>
                                          <p:spTgt spid="38"/>
                                        </p:tgtEl>
                                      </p:cBhvr>
                                    </p:animEffect>
                                  </p:childTnLst>
                                </p:cTn>
                              </p:par>
                            </p:childTnLst>
                          </p:cTn>
                        </p:par>
                        <p:par>
                          <p:cTn id="31" fill="hold">
                            <p:stCondLst>
                              <p:cond delay="1000"/>
                            </p:stCondLst>
                            <p:childTnLst>
                              <p:par>
                                <p:cTn id="32" presetID="1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p:cTn id="34" dur="400"/>
                                        <p:tgtEl>
                                          <p:spTgt spid="41"/>
                                        </p:tgtEl>
                                        <p:attrNameLst>
                                          <p:attrName>ppt_x</p:attrName>
                                        </p:attrNameLst>
                                      </p:cBhvr>
                                      <p:tavLst>
                                        <p:tav tm="0">
                                          <p:val>
                                            <p:strVal val="#ppt_x-#ppt_w*1.125000"/>
                                          </p:val>
                                        </p:tav>
                                        <p:tav tm="100000">
                                          <p:val>
                                            <p:strVal val="#ppt_x"/>
                                          </p:val>
                                        </p:tav>
                                      </p:tavLst>
                                    </p:anim>
                                    <p:animEffect transition="in" filter="wipe(right)">
                                      <p:cBhvr>
                                        <p:cTn id="35" dur="400"/>
                                        <p:tgtEl>
                                          <p:spTgt spid="41"/>
                                        </p:tgtEl>
                                      </p:cBhvr>
                                    </p:animEffect>
                                  </p:childTnLst>
                                </p:cTn>
                              </p:par>
                            </p:childTnLst>
                          </p:cTn>
                        </p:par>
                        <p:par>
                          <p:cTn id="36" fill="hold">
                            <p:stCondLst>
                              <p:cond delay="1500"/>
                            </p:stCondLst>
                            <p:childTnLst>
                              <p:par>
                                <p:cTn id="37" presetID="12" presetClass="entr" presetSubtype="8"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400"/>
                                        <p:tgtEl>
                                          <p:spTgt spid="44"/>
                                        </p:tgtEl>
                                        <p:attrNameLst>
                                          <p:attrName>ppt_x</p:attrName>
                                        </p:attrNameLst>
                                      </p:cBhvr>
                                      <p:tavLst>
                                        <p:tav tm="0">
                                          <p:val>
                                            <p:strVal val="#ppt_x-#ppt_w*1.125000"/>
                                          </p:val>
                                        </p:tav>
                                        <p:tav tm="100000">
                                          <p:val>
                                            <p:strVal val="#ppt_x"/>
                                          </p:val>
                                        </p:tav>
                                      </p:tavLst>
                                    </p:anim>
                                    <p:animEffect transition="in" filter="wipe(right)">
                                      <p:cBhvr>
                                        <p:cTn id="40" dur="400"/>
                                        <p:tgtEl>
                                          <p:spTgt spid="44"/>
                                        </p:tgtEl>
                                      </p:cBhvr>
                                    </p:animEffect>
                                  </p:childTnLst>
                                </p:cTn>
                              </p:par>
                            </p:childTnLst>
                          </p:cTn>
                        </p:par>
                        <p:par>
                          <p:cTn id="41" fill="hold">
                            <p:stCondLst>
                              <p:cond delay="2000"/>
                            </p:stCondLst>
                            <p:childTnLst>
                              <p:par>
                                <p:cTn id="42" presetID="12" presetClass="entr" presetSubtype="8"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p:cTn id="44" dur="400"/>
                                        <p:tgtEl>
                                          <p:spTgt spid="47"/>
                                        </p:tgtEl>
                                        <p:attrNameLst>
                                          <p:attrName>ppt_x</p:attrName>
                                        </p:attrNameLst>
                                      </p:cBhvr>
                                      <p:tavLst>
                                        <p:tav tm="0">
                                          <p:val>
                                            <p:strVal val="#ppt_x-#ppt_w*1.125000"/>
                                          </p:val>
                                        </p:tav>
                                        <p:tav tm="100000">
                                          <p:val>
                                            <p:strVal val="#ppt_x"/>
                                          </p:val>
                                        </p:tav>
                                      </p:tavLst>
                                    </p:anim>
                                    <p:animEffect transition="in" filter="wipe(right)">
                                      <p:cBhvr>
                                        <p:cTn id="45" dur="400"/>
                                        <p:tgtEl>
                                          <p:spTgt spid="47"/>
                                        </p:tgtEl>
                                      </p:cBhvr>
                                    </p:animEffect>
                                  </p:childTnLst>
                                </p:cTn>
                              </p:par>
                            </p:childTnLst>
                          </p:cTn>
                        </p:par>
                        <p:par>
                          <p:cTn id="46" fill="hold">
                            <p:stCondLst>
                              <p:cond delay="2500"/>
                            </p:stCondLst>
                            <p:childTnLst>
                              <p:par>
                                <p:cTn id="47" presetID="53" presetClass="entr" presetSubtype="16"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200" fill="hold"/>
                                        <p:tgtEl>
                                          <p:spTgt spid="54"/>
                                        </p:tgtEl>
                                        <p:attrNameLst>
                                          <p:attrName>ppt_w</p:attrName>
                                        </p:attrNameLst>
                                      </p:cBhvr>
                                      <p:tavLst>
                                        <p:tav tm="0">
                                          <p:val>
                                            <p:fltVal val="0.000000"/>
                                          </p:val>
                                        </p:tav>
                                        <p:tav tm="100000">
                                          <p:val>
                                            <p:strVal val="#ppt_w"/>
                                          </p:val>
                                        </p:tav>
                                      </p:tavLst>
                                    </p:anim>
                                    <p:anim calcmode="lin" valueType="num">
                                      <p:cBhvr>
                                        <p:cTn id="50" dur="200" fill="hold"/>
                                        <p:tgtEl>
                                          <p:spTgt spid="54"/>
                                        </p:tgtEl>
                                        <p:attrNameLst>
                                          <p:attrName>ppt_h</p:attrName>
                                        </p:attrNameLst>
                                      </p:cBhvr>
                                      <p:tavLst>
                                        <p:tav tm="0">
                                          <p:val>
                                            <p:fltVal val="0.000000"/>
                                          </p:val>
                                        </p:tav>
                                        <p:tav tm="100000">
                                          <p:val>
                                            <p:strVal val="#ppt_h"/>
                                          </p:val>
                                        </p:tav>
                                      </p:tavLst>
                                    </p:anim>
                                    <p:animEffect transition="in" filter="fade">
                                      <p:cBhvr>
                                        <p:cTn id="51" dur="200"/>
                                        <p:tgtEl>
                                          <p:spTgt spid="54"/>
                                        </p:tgtEl>
                                      </p:cBhvr>
                                    </p:animEffect>
                                  </p:childTnLst>
                                </p:cTn>
                              </p:par>
                              <p:par>
                                <p:cTn id="52" presetID="6" presetClass="emph" presetSubtype="0" autoRev="1" fill="hold" nodeType="withEffect">
                                  <p:stCondLst>
                                    <p:cond delay="150"/>
                                  </p:stCondLst>
                                  <p:childTnLst>
                                    <p:animScale>
                                      <p:cBhvr>
                                        <p:cTn id="53" dur="100" fill="hold"/>
                                        <p:tgtEl>
                                          <p:spTgt spid="54"/>
                                        </p:tgtEl>
                                      </p:cBhvr>
                                      <p:by x="130000" y="130000"/>
                                    </p:animScale>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childTnLst>
                          </p:cTn>
                        </p:par>
                        <p:par>
                          <p:cTn id="58" fill="hold">
                            <p:stCondLst>
                              <p:cond delay="3500"/>
                            </p:stCondLst>
                            <p:childTnLst>
                              <p:par>
                                <p:cTn id="59" presetID="53" presetClass="entr" presetSubtype="16"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200" fill="hold"/>
                                        <p:tgtEl>
                                          <p:spTgt spid="56"/>
                                        </p:tgtEl>
                                        <p:attrNameLst>
                                          <p:attrName>ppt_w</p:attrName>
                                        </p:attrNameLst>
                                      </p:cBhvr>
                                      <p:tavLst>
                                        <p:tav tm="0">
                                          <p:val>
                                            <p:fltVal val="0.000000"/>
                                          </p:val>
                                        </p:tav>
                                        <p:tav tm="100000">
                                          <p:val>
                                            <p:strVal val="#ppt_w"/>
                                          </p:val>
                                        </p:tav>
                                      </p:tavLst>
                                    </p:anim>
                                    <p:anim calcmode="lin" valueType="num">
                                      <p:cBhvr>
                                        <p:cTn id="62" dur="200" fill="hold"/>
                                        <p:tgtEl>
                                          <p:spTgt spid="56"/>
                                        </p:tgtEl>
                                        <p:attrNameLst>
                                          <p:attrName>ppt_h</p:attrName>
                                        </p:attrNameLst>
                                      </p:cBhvr>
                                      <p:tavLst>
                                        <p:tav tm="0">
                                          <p:val>
                                            <p:fltVal val="0.000000"/>
                                          </p:val>
                                        </p:tav>
                                        <p:tav tm="100000">
                                          <p:val>
                                            <p:strVal val="#ppt_h"/>
                                          </p:val>
                                        </p:tav>
                                      </p:tavLst>
                                    </p:anim>
                                    <p:animEffect transition="in" filter="fade">
                                      <p:cBhvr>
                                        <p:cTn id="63" dur="200"/>
                                        <p:tgtEl>
                                          <p:spTgt spid="56"/>
                                        </p:tgtEl>
                                      </p:cBhvr>
                                    </p:animEffect>
                                  </p:childTnLst>
                                </p:cTn>
                              </p:par>
                              <p:par>
                                <p:cTn id="64" presetID="6" presetClass="emph" presetSubtype="0" autoRev="1" fill="hold" nodeType="withEffect">
                                  <p:stCondLst>
                                    <p:cond delay="150"/>
                                  </p:stCondLst>
                                  <p:childTnLst>
                                    <p:animScale>
                                      <p:cBhvr>
                                        <p:cTn id="65" dur="100" fill="hold"/>
                                        <p:tgtEl>
                                          <p:spTgt spid="56"/>
                                        </p:tgtEl>
                                      </p:cBhvr>
                                      <p:by x="130000" y="130000"/>
                                    </p:animScale>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500"/>
                                        <p:tgtEl>
                                          <p:spTgt spid="57"/>
                                        </p:tgtEl>
                                      </p:cBhvr>
                                    </p:animEffect>
                                  </p:childTnLst>
                                </p:cTn>
                              </p:par>
                            </p:childTnLst>
                          </p:cTn>
                        </p:par>
                        <p:par>
                          <p:cTn id="70" fill="hold">
                            <p:stCondLst>
                              <p:cond delay="4500"/>
                            </p:stCondLst>
                            <p:childTnLst>
                              <p:par>
                                <p:cTn id="71" presetID="53" presetClass="entr" presetSubtype="16" fill="hold" nodeType="after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p:cTn id="73" dur="200" fill="hold"/>
                                        <p:tgtEl>
                                          <p:spTgt spid="58"/>
                                        </p:tgtEl>
                                        <p:attrNameLst>
                                          <p:attrName>ppt_w</p:attrName>
                                        </p:attrNameLst>
                                      </p:cBhvr>
                                      <p:tavLst>
                                        <p:tav tm="0">
                                          <p:val>
                                            <p:fltVal val="0.000000"/>
                                          </p:val>
                                        </p:tav>
                                        <p:tav tm="100000">
                                          <p:val>
                                            <p:strVal val="#ppt_w"/>
                                          </p:val>
                                        </p:tav>
                                      </p:tavLst>
                                    </p:anim>
                                    <p:anim calcmode="lin" valueType="num">
                                      <p:cBhvr>
                                        <p:cTn id="74" dur="200" fill="hold"/>
                                        <p:tgtEl>
                                          <p:spTgt spid="58"/>
                                        </p:tgtEl>
                                        <p:attrNameLst>
                                          <p:attrName>ppt_h</p:attrName>
                                        </p:attrNameLst>
                                      </p:cBhvr>
                                      <p:tavLst>
                                        <p:tav tm="0">
                                          <p:val>
                                            <p:fltVal val="0.000000"/>
                                          </p:val>
                                        </p:tav>
                                        <p:tav tm="100000">
                                          <p:val>
                                            <p:strVal val="#ppt_h"/>
                                          </p:val>
                                        </p:tav>
                                      </p:tavLst>
                                    </p:anim>
                                    <p:animEffect transition="in" filter="fade">
                                      <p:cBhvr>
                                        <p:cTn id="75" dur="200"/>
                                        <p:tgtEl>
                                          <p:spTgt spid="58"/>
                                        </p:tgtEl>
                                      </p:cBhvr>
                                    </p:animEffect>
                                  </p:childTnLst>
                                </p:cTn>
                              </p:par>
                              <p:par>
                                <p:cTn id="76" presetID="6" presetClass="emph" presetSubtype="0" autoRev="1" fill="hold" nodeType="withEffect">
                                  <p:stCondLst>
                                    <p:cond delay="150"/>
                                  </p:stCondLst>
                                  <p:childTnLst>
                                    <p:animScale>
                                      <p:cBhvr>
                                        <p:cTn id="77" dur="100" fill="hold"/>
                                        <p:tgtEl>
                                          <p:spTgt spid="58"/>
                                        </p:tgtEl>
                                      </p:cBhvr>
                                      <p:by x="130000" y="130000"/>
                                    </p:animScale>
                                  </p:childTnLst>
                                </p:cTn>
                              </p:par>
                            </p:childTnLst>
                          </p:cTn>
                        </p:par>
                        <p:par>
                          <p:cTn id="78" fill="hold">
                            <p:stCondLst>
                              <p:cond delay="5000"/>
                            </p:stCondLst>
                            <p:childTnLst>
                              <p:par>
                                <p:cTn id="79" presetID="10" presetClass="entr" presetSubtype="0" fill="hold" grpId="0" nodeType="after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childTnLst>
                          </p:cTn>
                        </p:par>
                        <p:par>
                          <p:cTn id="82" fill="hold">
                            <p:stCondLst>
                              <p:cond delay="5500"/>
                            </p:stCondLst>
                            <p:childTnLst>
                              <p:par>
                                <p:cTn id="83" presetID="53" presetClass="entr" presetSubtype="16" fill="hold" nodeType="afterEffect">
                                  <p:stCondLst>
                                    <p:cond delay="0"/>
                                  </p:stCondLst>
                                  <p:childTnLst>
                                    <p:set>
                                      <p:cBhvr>
                                        <p:cTn id="84" dur="1" fill="hold">
                                          <p:stCondLst>
                                            <p:cond delay="0"/>
                                          </p:stCondLst>
                                        </p:cTn>
                                        <p:tgtEl>
                                          <p:spTgt spid="60"/>
                                        </p:tgtEl>
                                        <p:attrNameLst>
                                          <p:attrName>style.visibility</p:attrName>
                                        </p:attrNameLst>
                                      </p:cBhvr>
                                      <p:to>
                                        <p:strVal val="visible"/>
                                      </p:to>
                                    </p:set>
                                    <p:anim calcmode="lin" valueType="num">
                                      <p:cBhvr>
                                        <p:cTn id="85" dur="200" fill="hold"/>
                                        <p:tgtEl>
                                          <p:spTgt spid="60"/>
                                        </p:tgtEl>
                                        <p:attrNameLst>
                                          <p:attrName>ppt_w</p:attrName>
                                        </p:attrNameLst>
                                      </p:cBhvr>
                                      <p:tavLst>
                                        <p:tav tm="0">
                                          <p:val>
                                            <p:fltVal val="0.000000"/>
                                          </p:val>
                                        </p:tav>
                                        <p:tav tm="100000">
                                          <p:val>
                                            <p:strVal val="#ppt_w"/>
                                          </p:val>
                                        </p:tav>
                                      </p:tavLst>
                                    </p:anim>
                                    <p:anim calcmode="lin" valueType="num">
                                      <p:cBhvr>
                                        <p:cTn id="86" dur="200" fill="hold"/>
                                        <p:tgtEl>
                                          <p:spTgt spid="60"/>
                                        </p:tgtEl>
                                        <p:attrNameLst>
                                          <p:attrName>ppt_h</p:attrName>
                                        </p:attrNameLst>
                                      </p:cBhvr>
                                      <p:tavLst>
                                        <p:tav tm="0">
                                          <p:val>
                                            <p:fltVal val="0.000000"/>
                                          </p:val>
                                        </p:tav>
                                        <p:tav tm="100000">
                                          <p:val>
                                            <p:strVal val="#ppt_h"/>
                                          </p:val>
                                        </p:tav>
                                      </p:tavLst>
                                    </p:anim>
                                    <p:animEffect transition="in" filter="fade">
                                      <p:cBhvr>
                                        <p:cTn id="87" dur="200"/>
                                        <p:tgtEl>
                                          <p:spTgt spid="60"/>
                                        </p:tgtEl>
                                      </p:cBhvr>
                                    </p:animEffect>
                                  </p:childTnLst>
                                </p:cTn>
                              </p:par>
                              <p:par>
                                <p:cTn id="88" presetID="6" presetClass="emph" presetSubtype="0" autoRev="1" fill="hold" nodeType="withEffect">
                                  <p:stCondLst>
                                    <p:cond delay="150"/>
                                  </p:stCondLst>
                                  <p:childTnLst>
                                    <p:animScale>
                                      <p:cBhvr>
                                        <p:cTn id="89" dur="100" fill="hold"/>
                                        <p:tgtEl>
                                          <p:spTgt spid="60"/>
                                        </p:tgtEl>
                                      </p:cBhvr>
                                      <p:by x="130000" y="130000"/>
                                    </p:animScale>
                                  </p:childTnLst>
                                </p:cTn>
                              </p:par>
                            </p:childTnLst>
                          </p:cTn>
                        </p:par>
                        <p:par>
                          <p:cTn id="90" fill="hold">
                            <p:stCondLst>
                              <p:cond delay="6000"/>
                            </p:stCondLst>
                            <p:childTnLst>
                              <p:par>
                                <p:cTn id="91" presetID="10" presetClass="entr" presetSubtype="0" fill="hold" grpId="0" nodeType="after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childTnLst>
                          </p:cTn>
                        </p:par>
                        <p:par>
                          <p:cTn id="94" fill="hold">
                            <p:stCondLst>
                              <p:cond delay="6500"/>
                            </p:stCondLst>
                            <p:childTnLst>
                              <p:par>
                                <p:cTn id="95" presetID="53" presetClass="entr" presetSubtype="16" fill="hold" nodeType="afterEffect">
                                  <p:stCondLst>
                                    <p:cond delay="0"/>
                                  </p:stCondLst>
                                  <p:childTnLst>
                                    <p:set>
                                      <p:cBhvr>
                                        <p:cTn id="96" dur="1" fill="hold">
                                          <p:stCondLst>
                                            <p:cond delay="0"/>
                                          </p:stCondLst>
                                        </p:cTn>
                                        <p:tgtEl>
                                          <p:spTgt spid="62"/>
                                        </p:tgtEl>
                                        <p:attrNameLst>
                                          <p:attrName>style.visibility</p:attrName>
                                        </p:attrNameLst>
                                      </p:cBhvr>
                                      <p:to>
                                        <p:strVal val="visible"/>
                                      </p:to>
                                    </p:set>
                                    <p:anim calcmode="lin" valueType="num">
                                      <p:cBhvr>
                                        <p:cTn id="97" dur="200" fill="hold"/>
                                        <p:tgtEl>
                                          <p:spTgt spid="62"/>
                                        </p:tgtEl>
                                        <p:attrNameLst>
                                          <p:attrName>ppt_w</p:attrName>
                                        </p:attrNameLst>
                                      </p:cBhvr>
                                      <p:tavLst>
                                        <p:tav tm="0">
                                          <p:val>
                                            <p:fltVal val="0.000000"/>
                                          </p:val>
                                        </p:tav>
                                        <p:tav tm="100000">
                                          <p:val>
                                            <p:strVal val="#ppt_w"/>
                                          </p:val>
                                        </p:tav>
                                      </p:tavLst>
                                    </p:anim>
                                    <p:anim calcmode="lin" valueType="num">
                                      <p:cBhvr>
                                        <p:cTn id="98" dur="200" fill="hold"/>
                                        <p:tgtEl>
                                          <p:spTgt spid="62"/>
                                        </p:tgtEl>
                                        <p:attrNameLst>
                                          <p:attrName>ppt_h</p:attrName>
                                        </p:attrNameLst>
                                      </p:cBhvr>
                                      <p:tavLst>
                                        <p:tav tm="0">
                                          <p:val>
                                            <p:fltVal val="0.000000"/>
                                          </p:val>
                                        </p:tav>
                                        <p:tav tm="100000">
                                          <p:val>
                                            <p:strVal val="#ppt_h"/>
                                          </p:val>
                                        </p:tav>
                                      </p:tavLst>
                                    </p:anim>
                                    <p:animEffect transition="in" filter="fade">
                                      <p:cBhvr>
                                        <p:cTn id="99" dur="200"/>
                                        <p:tgtEl>
                                          <p:spTgt spid="62"/>
                                        </p:tgtEl>
                                      </p:cBhvr>
                                    </p:animEffect>
                                  </p:childTnLst>
                                </p:cTn>
                              </p:par>
                              <p:par>
                                <p:cTn id="100" presetID="6" presetClass="emph" presetSubtype="0" autoRev="1" fill="hold" nodeType="withEffect">
                                  <p:stCondLst>
                                    <p:cond delay="150"/>
                                  </p:stCondLst>
                                  <p:childTnLst>
                                    <p:animScale>
                                      <p:cBhvr>
                                        <p:cTn id="101" dur="100" fill="hold"/>
                                        <p:tgtEl>
                                          <p:spTgt spid="62"/>
                                        </p:tgtEl>
                                      </p:cBhvr>
                                      <p:by x="130000" y="130000"/>
                                    </p:animScale>
                                  </p:childTnLst>
                                </p:cTn>
                              </p:par>
                            </p:childTnLst>
                          </p:cTn>
                        </p:par>
                        <p:par>
                          <p:cTn id="102" fill="hold">
                            <p:stCondLst>
                              <p:cond delay="7000"/>
                            </p:stCondLst>
                            <p:childTnLst>
                              <p:par>
                                <p:cTn id="103" presetID="10" presetClass="entr" presetSubtype="0" fill="hold" grpId="0" nodeType="after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fade">
                                      <p:cBhvr>
                                        <p:cTn id="10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55" grpId="0"/>
      <p:bldP spid="57" grpId="0"/>
      <p:bldP spid="59" grpId="0"/>
      <p:bldP spid="61" grpId="0"/>
      <p:bldP spid="6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4144963"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UML中的公共机制</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35" name="矩形 34"/>
          <p:cNvSpPr/>
          <p:nvPr/>
        </p:nvSpPr>
        <p:spPr>
          <a:xfrm>
            <a:off x="2603500" y="2060575"/>
            <a:ext cx="2016125" cy="244475"/>
          </a:xfrm>
          <a:prstGeom prst="rect">
            <a:avLst/>
          </a:prstGeom>
          <a:noFill/>
          <a:ln w="9525">
            <a:noFill/>
          </a:ln>
        </p:spPr>
        <p:txBody>
          <a:bodyPr>
            <a:spAutoFit/>
          </a:bodyPr>
          <a:p>
            <a:pPr algn="just">
              <a:lnSpc>
                <a:spcPts val="1200"/>
              </a:lnSpc>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、（规约）规格目录</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6" name="矩形 35"/>
          <p:cNvSpPr/>
          <p:nvPr/>
        </p:nvSpPr>
        <p:spPr>
          <a:xfrm>
            <a:off x="755650" y="3340100"/>
            <a:ext cx="2016125" cy="400050"/>
          </a:xfrm>
          <a:prstGeom prst="rect">
            <a:avLst/>
          </a:prstGeom>
          <a:noFill/>
          <a:ln w="9525">
            <a:noFill/>
          </a:ln>
        </p:spPr>
        <p:txBody>
          <a:bodyPr>
            <a:spAutoFit/>
          </a:bodyPr>
          <a:p>
            <a:pPr algn="just">
              <a:lnSpc>
                <a:spcPts val="1200"/>
              </a:lnSpc>
            </a:pPr>
            <a:r>
              <a:rPr lang="en-US" altLang="zh-CN" sz="1400" dirty="0">
                <a:solidFill>
                  <a:srgbClr val="000000"/>
                </a:solidFill>
                <a:latin typeface="微软雅黑" panose="020B0503020204020204" pitchFamily="34" charset="-122"/>
                <a:ea typeface="微软雅黑" panose="020B0503020204020204" pitchFamily="34" charset="-122"/>
              </a:rPr>
              <a:t>2</a:t>
            </a:r>
            <a:r>
              <a:rPr lang="zh-CN" altLang="en-US" sz="1400" dirty="0">
                <a:solidFill>
                  <a:srgbClr val="000000"/>
                </a:solidFill>
                <a:latin typeface="微软雅黑" panose="020B0503020204020204" pitchFamily="34" charset="-122"/>
                <a:ea typeface="微软雅黑" panose="020B0503020204020204" pitchFamily="34" charset="-122"/>
              </a:rPr>
              <a:t>、修饰</a:t>
            </a:r>
            <a:endParaRPr lang="zh-CN" altLang="en-US" sz="1400" dirty="0">
              <a:solidFill>
                <a:srgbClr val="000000"/>
              </a:solidFill>
              <a:latin typeface="微软雅黑" panose="020B0503020204020204" pitchFamily="34" charset="-122"/>
              <a:ea typeface="微软雅黑" panose="020B0503020204020204" pitchFamily="34" charset="-122"/>
            </a:endParaRPr>
          </a:p>
          <a:p>
            <a:pPr algn="just">
              <a:lnSpc>
                <a:spcPts val="1200"/>
              </a:lnSpc>
            </a:pP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7" name="矩形 36"/>
          <p:cNvSpPr/>
          <p:nvPr/>
        </p:nvSpPr>
        <p:spPr>
          <a:xfrm>
            <a:off x="4451350" y="3340100"/>
            <a:ext cx="2016125" cy="246063"/>
          </a:xfrm>
          <a:prstGeom prst="rect">
            <a:avLst/>
          </a:prstGeom>
          <a:noFill/>
          <a:ln w="9525">
            <a:noFill/>
          </a:ln>
        </p:spPr>
        <p:txBody>
          <a:bodyPr>
            <a:spAutoFit/>
          </a:bodyPr>
          <a:p>
            <a:pPr algn="just">
              <a:lnSpc>
                <a:spcPts val="1200"/>
              </a:lnSpc>
            </a:pPr>
            <a:r>
              <a:rPr lang="en-US" altLang="zh-CN" sz="1400" dirty="0">
                <a:solidFill>
                  <a:srgbClr val="000000"/>
                </a:solidFill>
                <a:latin typeface="微软雅黑" panose="020B0503020204020204" pitchFamily="34" charset="-122"/>
                <a:ea typeface="微软雅黑" panose="020B0503020204020204" pitchFamily="34" charset="-122"/>
              </a:rPr>
              <a:t>4</a:t>
            </a:r>
            <a:r>
              <a:rPr lang="zh-CN" altLang="en-US" sz="1400" dirty="0">
                <a:solidFill>
                  <a:srgbClr val="000000"/>
                </a:solidFill>
                <a:latin typeface="微软雅黑" panose="020B0503020204020204" pitchFamily="34" charset="-122"/>
                <a:ea typeface="微软雅黑" panose="020B0503020204020204" pitchFamily="34" charset="-122"/>
              </a:rPr>
              <a:t>、扩展机制</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8" name="矩形 37"/>
          <p:cNvSpPr/>
          <p:nvPr/>
        </p:nvSpPr>
        <p:spPr>
          <a:xfrm>
            <a:off x="6300788" y="2058988"/>
            <a:ext cx="2016125" cy="246062"/>
          </a:xfrm>
          <a:prstGeom prst="rect">
            <a:avLst/>
          </a:prstGeom>
          <a:noFill/>
          <a:ln w="9525">
            <a:noFill/>
          </a:ln>
        </p:spPr>
        <p:txBody>
          <a:bodyPr>
            <a:spAutoFit/>
          </a:bodyPr>
          <a:p>
            <a:pPr algn="just">
              <a:lnSpc>
                <a:spcPts val="1200"/>
              </a:lnSpc>
            </a:pPr>
            <a:r>
              <a:rPr lang="en-US" altLang="zh-CN" sz="1400" dirty="0">
                <a:solidFill>
                  <a:srgbClr val="000000"/>
                </a:solidFill>
                <a:latin typeface="微软雅黑" panose="020B0503020204020204" pitchFamily="34" charset="-122"/>
                <a:ea typeface="微软雅黑" panose="020B0503020204020204" pitchFamily="34" charset="-122"/>
              </a:rPr>
              <a:t>3</a:t>
            </a:r>
            <a:r>
              <a:rPr lang="zh-CN" altLang="en-US" sz="1400" dirty="0">
                <a:solidFill>
                  <a:srgbClr val="000000"/>
                </a:solidFill>
                <a:latin typeface="微软雅黑" panose="020B0503020204020204" pitchFamily="34" charset="-122"/>
                <a:ea typeface="微软雅黑" panose="020B0503020204020204" pitchFamily="34" charset="-122"/>
              </a:rPr>
              <a:t>、通用划分</a:t>
            </a:r>
            <a:endParaRPr lang="zh-CN" altLang="en-US" sz="1400" dirty="0">
              <a:solidFill>
                <a:srgbClr val="000000"/>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055688" y="1846263"/>
            <a:ext cx="1522412" cy="1516062"/>
            <a:chOff x="1106612" y="1563638"/>
            <a:chExt cx="1521172" cy="1515388"/>
          </a:xfrm>
        </p:grpSpPr>
        <p:grpSp>
          <p:nvGrpSpPr>
            <p:cNvPr id="46107" name="组合 39"/>
            <p:cNvGrpSpPr/>
            <p:nvPr/>
          </p:nvGrpSpPr>
          <p:grpSpPr>
            <a:xfrm>
              <a:off x="1106612" y="1563638"/>
              <a:ext cx="1521172" cy="1515388"/>
              <a:chOff x="1106612" y="1563638"/>
              <a:chExt cx="1670050" cy="1663700"/>
            </a:xfrm>
          </p:grpSpPr>
          <p:sp>
            <p:nvSpPr>
              <p:cNvPr id="42" name="Freeform 11"/>
              <p:cNvSpPr>
                <a:spLocks noEditPoints="1"/>
              </p:cNvSpPr>
              <p:nvPr/>
            </p:nvSpPr>
            <p:spPr bwMode="auto">
              <a:xfrm>
                <a:off x="1106612" y="1563638"/>
                <a:ext cx="1670050" cy="1663700"/>
              </a:xfrm>
              <a:custGeom>
                <a:avLst/>
                <a:gdLst>
                  <a:gd name="T0" fmla="*/ 57 w 164"/>
                  <a:gd name="T1" fmla="*/ 4 h 165"/>
                  <a:gd name="T2" fmla="*/ 51 w 164"/>
                  <a:gd name="T3" fmla="*/ 29 h 165"/>
                  <a:gd name="T4" fmla="*/ 29 w 164"/>
                  <a:gd name="T5" fmla="*/ 19 h 165"/>
                  <a:gd name="T6" fmla="*/ 33 w 164"/>
                  <a:gd name="T7" fmla="*/ 45 h 165"/>
                  <a:gd name="T8" fmla="*/ 9 w 164"/>
                  <a:gd name="T9" fmla="*/ 45 h 165"/>
                  <a:gd name="T10" fmla="*/ 22 w 164"/>
                  <a:gd name="T11" fmla="*/ 66 h 165"/>
                  <a:gd name="T12" fmla="*/ 0 w 164"/>
                  <a:gd name="T13" fmla="*/ 75 h 165"/>
                  <a:gd name="T14" fmla="*/ 21 w 164"/>
                  <a:gd name="T15" fmla="*/ 91 h 165"/>
                  <a:gd name="T16" fmla="*/ 3 w 164"/>
                  <a:gd name="T17" fmla="*/ 107 h 165"/>
                  <a:gd name="T18" fmla="*/ 28 w 164"/>
                  <a:gd name="T19" fmla="*/ 113 h 165"/>
                  <a:gd name="T20" fmla="*/ 19 w 164"/>
                  <a:gd name="T21" fmla="*/ 136 h 165"/>
                  <a:gd name="T22" fmla="*/ 44 w 164"/>
                  <a:gd name="T23" fmla="*/ 132 h 165"/>
                  <a:gd name="T24" fmla="*/ 44 w 164"/>
                  <a:gd name="T25" fmla="*/ 156 h 165"/>
                  <a:gd name="T26" fmla="*/ 66 w 164"/>
                  <a:gd name="T27" fmla="*/ 142 h 165"/>
                  <a:gd name="T28" fmla="*/ 75 w 164"/>
                  <a:gd name="T29" fmla="*/ 165 h 165"/>
                  <a:gd name="T30" fmla="*/ 90 w 164"/>
                  <a:gd name="T31" fmla="*/ 144 h 165"/>
                  <a:gd name="T32" fmla="*/ 107 w 164"/>
                  <a:gd name="T33" fmla="*/ 161 h 165"/>
                  <a:gd name="T34" fmla="*/ 113 w 164"/>
                  <a:gd name="T35" fmla="*/ 136 h 165"/>
                  <a:gd name="T36" fmla="*/ 135 w 164"/>
                  <a:gd name="T37" fmla="*/ 146 h 165"/>
                  <a:gd name="T38" fmla="*/ 131 w 164"/>
                  <a:gd name="T39" fmla="*/ 120 h 165"/>
                  <a:gd name="T40" fmla="*/ 155 w 164"/>
                  <a:gd name="T41" fmla="*/ 121 h 165"/>
                  <a:gd name="T42" fmla="*/ 142 w 164"/>
                  <a:gd name="T43" fmla="*/ 99 h 165"/>
                  <a:gd name="T44" fmla="*/ 164 w 164"/>
                  <a:gd name="T45" fmla="*/ 90 h 165"/>
                  <a:gd name="T46" fmla="*/ 143 w 164"/>
                  <a:gd name="T47" fmla="*/ 75 h 165"/>
                  <a:gd name="T48" fmla="*/ 161 w 164"/>
                  <a:gd name="T49" fmla="*/ 58 h 165"/>
                  <a:gd name="T50" fmla="*/ 136 w 164"/>
                  <a:gd name="T51" fmla="*/ 52 h 165"/>
                  <a:gd name="T52" fmla="*/ 145 w 164"/>
                  <a:gd name="T53" fmla="*/ 30 h 165"/>
                  <a:gd name="T54" fmla="*/ 120 w 164"/>
                  <a:gd name="T55" fmla="*/ 34 h 165"/>
                  <a:gd name="T56" fmla="*/ 120 w 164"/>
                  <a:gd name="T57" fmla="*/ 9 h 165"/>
                  <a:gd name="T58" fmla="*/ 98 w 164"/>
                  <a:gd name="T59" fmla="*/ 23 h 165"/>
                  <a:gd name="T60" fmla="*/ 89 w 164"/>
                  <a:gd name="T61" fmla="*/ 0 h 165"/>
                  <a:gd name="T62" fmla="*/ 74 w 164"/>
                  <a:gd name="T63" fmla="*/ 21 h 165"/>
                  <a:gd name="T64" fmla="*/ 69 w 164"/>
                  <a:gd name="T65" fmla="*/ 35 h 165"/>
                  <a:gd name="T66" fmla="*/ 95 w 164"/>
                  <a:gd name="T67" fmla="*/ 130 h 165"/>
                  <a:gd name="T68" fmla="*/ 69 w 164"/>
                  <a:gd name="T69" fmla="*/ 3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5">
                    <a:moveTo>
                      <a:pt x="64" y="2"/>
                    </a:moveTo>
                    <a:cubicBezTo>
                      <a:pt x="57" y="4"/>
                      <a:pt x="57" y="4"/>
                      <a:pt x="57" y="4"/>
                    </a:cubicBezTo>
                    <a:cubicBezTo>
                      <a:pt x="58" y="25"/>
                      <a:pt x="58" y="25"/>
                      <a:pt x="58" y="25"/>
                    </a:cubicBezTo>
                    <a:cubicBezTo>
                      <a:pt x="56" y="26"/>
                      <a:pt x="53" y="28"/>
                      <a:pt x="51" y="29"/>
                    </a:cubicBezTo>
                    <a:cubicBezTo>
                      <a:pt x="35" y="15"/>
                      <a:pt x="35" y="15"/>
                      <a:pt x="35" y="15"/>
                    </a:cubicBezTo>
                    <a:cubicBezTo>
                      <a:pt x="29" y="19"/>
                      <a:pt x="29" y="19"/>
                      <a:pt x="29" y="19"/>
                    </a:cubicBezTo>
                    <a:cubicBezTo>
                      <a:pt x="38" y="39"/>
                      <a:pt x="38" y="39"/>
                      <a:pt x="38" y="39"/>
                    </a:cubicBezTo>
                    <a:cubicBezTo>
                      <a:pt x="36" y="41"/>
                      <a:pt x="34" y="43"/>
                      <a:pt x="33" y="45"/>
                    </a:cubicBezTo>
                    <a:cubicBezTo>
                      <a:pt x="12" y="38"/>
                      <a:pt x="12" y="38"/>
                      <a:pt x="12" y="38"/>
                    </a:cubicBezTo>
                    <a:cubicBezTo>
                      <a:pt x="9" y="45"/>
                      <a:pt x="9" y="45"/>
                      <a:pt x="9" y="45"/>
                    </a:cubicBezTo>
                    <a:cubicBezTo>
                      <a:pt x="25" y="59"/>
                      <a:pt x="25" y="59"/>
                      <a:pt x="25" y="59"/>
                    </a:cubicBezTo>
                    <a:cubicBezTo>
                      <a:pt x="24" y="61"/>
                      <a:pt x="23" y="64"/>
                      <a:pt x="22" y="66"/>
                    </a:cubicBezTo>
                    <a:cubicBezTo>
                      <a:pt x="1" y="68"/>
                      <a:pt x="1" y="68"/>
                      <a:pt x="1" y="68"/>
                    </a:cubicBezTo>
                    <a:cubicBezTo>
                      <a:pt x="0" y="75"/>
                      <a:pt x="0" y="75"/>
                      <a:pt x="0" y="75"/>
                    </a:cubicBezTo>
                    <a:cubicBezTo>
                      <a:pt x="20" y="83"/>
                      <a:pt x="20" y="83"/>
                      <a:pt x="20" y="83"/>
                    </a:cubicBezTo>
                    <a:cubicBezTo>
                      <a:pt x="20" y="85"/>
                      <a:pt x="20" y="88"/>
                      <a:pt x="21" y="91"/>
                    </a:cubicBezTo>
                    <a:cubicBezTo>
                      <a:pt x="1" y="100"/>
                      <a:pt x="1" y="100"/>
                      <a:pt x="1" y="100"/>
                    </a:cubicBezTo>
                    <a:cubicBezTo>
                      <a:pt x="3" y="107"/>
                      <a:pt x="3" y="107"/>
                      <a:pt x="3" y="107"/>
                    </a:cubicBezTo>
                    <a:cubicBezTo>
                      <a:pt x="25" y="106"/>
                      <a:pt x="25" y="106"/>
                      <a:pt x="25" y="106"/>
                    </a:cubicBezTo>
                    <a:cubicBezTo>
                      <a:pt x="26" y="109"/>
                      <a:pt x="27" y="111"/>
                      <a:pt x="28" y="113"/>
                    </a:cubicBezTo>
                    <a:cubicBezTo>
                      <a:pt x="14" y="130"/>
                      <a:pt x="14" y="130"/>
                      <a:pt x="14" y="130"/>
                    </a:cubicBezTo>
                    <a:cubicBezTo>
                      <a:pt x="19" y="136"/>
                      <a:pt x="19" y="136"/>
                      <a:pt x="19" y="136"/>
                    </a:cubicBezTo>
                    <a:cubicBezTo>
                      <a:pt x="38" y="126"/>
                      <a:pt x="38" y="126"/>
                      <a:pt x="38" y="126"/>
                    </a:cubicBezTo>
                    <a:cubicBezTo>
                      <a:pt x="40" y="128"/>
                      <a:pt x="42" y="130"/>
                      <a:pt x="44" y="132"/>
                    </a:cubicBezTo>
                    <a:cubicBezTo>
                      <a:pt x="38" y="152"/>
                      <a:pt x="38" y="152"/>
                      <a:pt x="38" y="152"/>
                    </a:cubicBezTo>
                    <a:cubicBezTo>
                      <a:pt x="44" y="156"/>
                      <a:pt x="44" y="156"/>
                      <a:pt x="44" y="156"/>
                    </a:cubicBezTo>
                    <a:cubicBezTo>
                      <a:pt x="58" y="140"/>
                      <a:pt x="58" y="140"/>
                      <a:pt x="58" y="140"/>
                    </a:cubicBezTo>
                    <a:cubicBezTo>
                      <a:pt x="61" y="141"/>
                      <a:pt x="63" y="142"/>
                      <a:pt x="66" y="142"/>
                    </a:cubicBezTo>
                    <a:cubicBezTo>
                      <a:pt x="68" y="164"/>
                      <a:pt x="68" y="164"/>
                      <a:pt x="68" y="164"/>
                    </a:cubicBezTo>
                    <a:cubicBezTo>
                      <a:pt x="75" y="165"/>
                      <a:pt x="75" y="165"/>
                      <a:pt x="75" y="165"/>
                    </a:cubicBezTo>
                    <a:cubicBezTo>
                      <a:pt x="82" y="144"/>
                      <a:pt x="82" y="144"/>
                      <a:pt x="82" y="144"/>
                    </a:cubicBezTo>
                    <a:cubicBezTo>
                      <a:pt x="85" y="145"/>
                      <a:pt x="87" y="144"/>
                      <a:pt x="90" y="144"/>
                    </a:cubicBezTo>
                    <a:cubicBezTo>
                      <a:pt x="100" y="163"/>
                      <a:pt x="100" y="163"/>
                      <a:pt x="100" y="163"/>
                    </a:cubicBezTo>
                    <a:cubicBezTo>
                      <a:pt x="107" y="161"/>
                      <a:pt x="107" y="161"/>
                      <a:pt x="107" y="161"/>
                    </a:cubicBezTo>
                    <a:cubicBezTo>
                      <a:pt x="106" y="140"/>
                      <a:pt x="106" y="140"/>
                      <a:pt x="106" y="140"/>
                    </a:cubicBezTo>
                    <a:cubicBezTo>
                      <a:pt x="108" y="139"/>
                      <a:pt x="111" y="138"/>
                      <a:pt x="113" y="136"/>
                    </a:cubicBezTo>
                    <a:cubicBezTo>
                      <a:pt x="129" y="150"/>
                      <a:pt x="129" y="150"/>
                      <a:pt x="129" y="150"/>
                    </a:cubicBezTo>
                    <a:cubicBezTo>
                      <a:pt x="135" y="146"/>
                      <a:pt x="135" y="146"/>
                      <a:pt x="135" y="146"/>
                    </a:cubicBezTo>
                    <a:cubicBezTo>
                      <a:pt x="126" y="126"/>
                      <a:pt x="126" y="126"/>
                      <a:pt x="126" y="126"/>
                    </a:cubicBezTo>
                    <a:cubicBezTo>
                      <a:pt x="128" y="124"/>
                      <a:pt x="129" y="123"/>
                      <a:pt x="131" y="120"/>
                    </a:cubicBezTo>
                    <a:cubicBezTo>
                      <a:pt x="151" y="127"/>
                      <a:pt x="151" y="127"/>
                      <a:pt x="151" y="127"/>
                    </a:cubicBezTo>
                    <a:cubicBezTo>
                      <a:pt x="155" y="121"/>
                      <a:pt x="155" y="121"/>
                      <a:pt x="155" y="121"/>
                    </a:cubicBezTo>
                    <a:cubicBezTo>
                      <a:pt x="139" y="106"/>
                      <a:pt x="139" y="106"/>
                      <a:pt x="139" y="106"/>
                    </a:cubicBezTo>
                    <a:cubicBezTo>
                      <a:pt x="140" y="104"/>
                      <a:pt x="141" y="101"/>
                      <a:pt x="142" y="99"/>
                    </a:cubicBezTo>
                    <a:cubicBezTo>
                      <a:pt x="163" y="97"/>
                      <a:pt x="163" y="97"/>
                      <a:pt x="163" y="97"/>
                    </a:cubicBezTo>
                    <a:cubicBezTo>
                      <a:pt x="164" y="90"/>
                      <a:pt x="164" y="90"/>
                      <a:pt x="164" y="90"/>
                    </a:cubicBezTo>
                    <a:cubicBezTo>
                      <a:pt x="144" y="82"/>
                      <a:pt x="144" y="82"/>
                      <a:pt x="144" y="82"/>
                    </a:cubicBezTo>
                    <a:cubicBezTo>
                      <a:pt x="144" y="80"/>
                      <a:pt x="144" y="77"/>
                      <a:pt x="143" y="75"/>
                    </a:cubicBezTo>
                    <a:cubicBezTo>
                      <a:pt x="162" y="65"/>
                      <a:pt x="162" y="65"/>
                      <a:pt x="162" y="65"/>
                    </a:cubicBezTo>
                    <a:cubicBezTo>
                      <a:pt x="161" y="58"/>
                      <a:pt x="161" y="58"/>
                      <a:pt x="161" y="58"/>
                    </a:cubicBezTo>
                    <a:cubicBezTo>
                      <a:pt x="139" y="59"/>
                      <a:pt x="139" y="59"/>
                      <a:pt x="139" y="59"/>
                    </a:cubicBezTo>
                    <a:cubicBezTo>
                      <a:pt x="138" y="56"/>
                      <a:pt x="137" y="54"/>
                      <a:pt x="136" y="52"/>
                    </a:cubicBezTo>
                    <a:cubicBezTo>
                      <a:pt x="150" y="35"/>
                      <a:pt x="150" y="35"/>
                      <a:pt x="150" y="35"/>
                    </a:cubicBezTo>
                    <a:cubicBezTo>
                      <a:pt x="145" y="30"/>
                      <a:pt x="145" y="30"/>
                      <a:pt x="145" y="30"/>
                    </a:cubicBezTo>
                    <a:cubicBezTo>
                      <a:pt x="126" y="39"/>
                      <a:pt x="126" y="39"/>
                      <a:pt x="126" y="39"/>
                    </a:cubicBezTo>
                    <a:cubicBezTo>
                      <a:pt x="124" y="37"/>
                      <a:pt x="122" y="35"/>
                      <a:pt x="120" y="34"/>
                    </a:cubicBezTo>
                    <a:cubicBezTo>
                      <a:pt x="126" y="13"/>
                      <a:pt x="126" y="13"/>
                      <a:pt x="126" y="13"/>
                    </a:cubicBezTo>
                    <a:cubicBezTo>
                      <a:pt x="120" y="9"/>
                      <a:pt x="120" y="9"/>
                      <a:pt x="120" y="9"/>
                    </a:cubicBezTo>
                    <a:cubicBezTo>
                      <a:pt x="106" y="25"/>
                      <a:pt x="106" y="25"/>
                      <a:pt x="106" y="25"/>
                    </a:cubicBezTo>
                    <a:cubicBezTo>
                      <a:pt x="103" y="24"/>
                      <a:pt x="101" y="23"/>
                      <a:pt x="98" y="23"/>
                    </a:cubicBezTo>
                    <a:cubicBezTo>
                      <a:pt x="96" y="1"/>
                      <a:pt x="96" y="1"/>
                      <a:pt x="96" y="1"/>
                    </a:cubicBezTo>
                    <a:cubicBezTo>
                      <a:pt x="89" y="0"/>
                      <a:pt x="89" y="0"/>
                      <a:pt x="89" y="0"/>
                    </a:cubicBezTo>
                    <a:cubicBezTo>
                      <a:pt x="82" y="21"/>
                      <a:pt x="82" y="21"/>
                      <a:pt x="82" y="21"/>
                    </a:cubicBezTo>
                    <a:cubicBezTo>
                      <a:pt x="79" y="21"/>
                      <a:pt x="77" y="21"/>
                      <a:pt x="74" y="21"/>
                    </a:cubicBezTo>
                    <a:cubicBezTo>
                      <a:pt x="64" y="2"/>
                      <a:pt x="64" y="2"/>
                      <a:pt x="64" y="2"/>
                    </a:cubicBezTo>
                    <a:close/>
                    <a:moveTo>
                      <a:pt x="69" y="35"/>
                    </a:moveTo>
                    <a:cubicBezTo>
                      <a:pt x="43" y="42"/>
                      <a:pt x="27" y="69"/>
                      <a:pt x="34" y="95"/>
                    </a:cubicBezTo>
                    <a:cubicBezTo>
                      <a:pt x="41" y="121"/>
                      <a:pt x="68" y="137"/>
                      <a:pt x="95" y="130"/>
                    </a:cubicBezTo>
                    <a:cubicBezTo>
                      <a:pt x="121" y="123"/>
                      <a:pt x="137" y="96"/>
                      <a:pt x="130" y="70"/>
                    </a:cubicBezTo>
                    <a:cubicBezTo>
                      <a:pt x="122" y="43"/>
                      <a:pt x="95" y="28"/>
                      <a:pt x="69" y="35"/>
                    </a:cubicBez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43" name="椭圆 42"/>
              <p:cNvSpPr/>
              <p:nvPr/>
            </p:nvSpPr>
            <p:spPr>
              <a:xfrm rot="20170909">
                <a:off x="1508886" y="1962577"/>
                <a:ext cx="865501" cy="865822"/>
              </a:xfrm>
              <a:prstGeom prst="ellipse">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sp>
          <p:nvSpPr>
            <p:cNvPr id="41" name="标题层"/>
            <p:cNvSpPr txBox="1"/>
            <p:nvPr/>
          </p:nvSpPr>
          <p:spPr bwMode="auto">
            <a:xfrm>
              <a:off x="1558680" y="2060304"/>
              <a:ext cx="617035" cy="522056"/>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rPr>
                <a:t>01</a:t>
              </a:r>
              <a:endParaRPr kumimoji="0" lang="zh-CN" altLang="en-US"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44" name="组合 43"/>
          <p:cNvGrpSpPr/>
          <p:nvPr/>
        </p:nvGrpSpPr>
        <p:grpSpPr>
          <a:xfrm>
            <a:off x="4699000" y="1814513"/>
            <a:ext cx="1520825" cy="1516062"/>
            <a:chOff x="1106612" y="1563638"/>
            <a:chExt cx="1521172" cy="1515388"/>
          </a:xfrm>
        </p:grpSpPr>
        <p:grpSp>
          <p:nvGrpSpPr>
            <p:cNvPr id="46103" name="组合 44"/>
            <p:cNvGrpSpPr/>
            <p:nvPr/>
          </p:nvGrpSpPr>
          <p:grpSpPr>
            <a:xfrm>
              <a:off x="1106612" y="1563638"/>
              <a:ext cx="1521172" cy="1515388"/>
              <a:chOff x="1106612" y="1563638"/>
              <a:chExt cx="1670050" cy="1663700"/>
            </a:xfrm>
          </p:grpSpPr>
          <p:sp>
            <p:nvSpPr>
              <p:cNvPr id="47" name="Freeform 11"/>
              <p:cNvSpPr>
                <a:spLocks noEditPoints="1"/>
              </p:cNvSpPr>
              <p:nvPr/>
            </p:nvSpPr>
            <p:spPr bwMode="auto">
              <a:xfrm>
                <a:off x="1106612" y="1563638"/>
                <a:ext cx="1670050" cy="1663700"/>
              </a:xfrm>
              <a:custGeom>
                <a:avLst/>
                <a:gdLst>
                  <a:gd name="T0" fmla="*/ 57 w 164"/>
                  <a:gd name="T1" fmla="*/ 4 h 165"/>
                  <a:gd name="T2" fmla="*/ 51 w 164"/>
                  <a:gd name="T3" fmla="*/ 29 h 165"/>
                  <a:gd name="T4" fmla="*/ 29 w 164"/>
                  <a:gd name="T5" fmla="*/ 19 h 165"/>
                  <a:gd name="T6" fmla="*/ 33 w 164"/>
                  <a:gd name="T7" fmla="*/ 45 h 165"/>
                  <a:gd name="T8" fmla="*/ 9 w 164"/>
                  <a:gd name="T9" fmla="*/ 45 h 165"/>
                  <a:gd name="T10" fmla="*/ 22 w 164"/>
                  <a:gd name="T11" fmla="*/ 66 h 165"/>
                  <a:gd name="T12" fmla="*/ 0 w 164"/>
                  <a:gd name="T13" fmla="*/ 75 h 165"/>
                  <a:gd name="T14" fmla="*/ 21 w 164"/>
                  <a:gd name="T15" fmla="*/ 91 h 165"/>
                  <a:gd name="T16" fmla="*/ 3 w 164"/>
                  <a:gd name="T17" fmla="*/ 107 h 165"/>
                  <a:gd name="T18" fmla="*/ 28 w 164"/>
                  <a:gd name="T19" fmla="*/ 113 h 165"/>
                  <a:gd name="T20" fmla="*/ 19 w 164"/>
                  <a:gd name="T21" fmla="*/ 136 h 165"/>
                  <a:gd name="T22" fmla="*/ 44 w 164"/>
                  <a:gd name="T23" fmla="*/ 132 h 165"/>
                  <a:gd name="T24" fmla="*/ 44 w 164"/>
                  <a:gd name="T25" fmla="*/ 156 h 165"/>
                  <a:gd name="T26" fmla="*/ 66 w 164"/>
                  <a:gd name="T27" fmla="*/ 142 h 165"/>
                  <a:gd name="T28" fmla="*/ 75 w 164"/>
                  <a:gd name="T29" fmla="*/ 165 h 165"/>
                  <a:gd name="T30" fmla="*/ 90 w 164"/>
                  <a:gd name="T31" fmla="*/ 144 h 165"/>
                  <a:gd name="T32" fmla="*/ 107 w 164"/>
                  <a:gd name="T33" fmla="*/ 161 h 165"/>
                  <a:gd name="T34" fmla="*/ 113 w 164"/>
                  <a:gd name="T35" fmla="*/ 136 h 165"/>
                  <a:gd name="T36" fmla="*/ 135 w 164"/>
                  <a:gd name="T37" fmla="*/ 146 h 165"/>
                  <a:gd name="T38" fmla="*/ 131 w 164"/>
                  <a:gd name="T39" fmla="*/ 120 h 165"/>
                  <a:gd name="T40" fmla="*/ 155 w 164"/>
                  <a:gd name="T41" fmla="*/ 121 h 165"/>
                  <a:gd name="T42" fmla="*/ 142 w 164"/>
                  <a:gd name="T43" fmla="*/ 99 h 165"/>
                  <a:gd name="T44" fmla="*/ 164 w 164"/>
                  <a:gd name="T45" fmla="*/ 90 h 165"/>
                  <a:gd name="T46" fmla="*/ 143 w 164"/>
                  <a:gd name="T47" fmla="*/ 75 h 165"/>
                  <a:gd name="T48" fmla="*/ 161 w 164"/>
                  <a:gd name="T49" fmla="*/ 58 h 165"/>
                  <a:gd name="T50" fmla="*/ 136 w 164"/>
                  <a:gd name="T51" fmla="*/ 52 h 165"/>
                  <a:gd name="T52" fmla="*/ 145 w 164"/>
                  <a:gd name="T53" fmla="*/ 30 h 165"/>
                  <a:gd name="T54" fmla="*/ 120 w 164"/>
                  <a:gd name="T55" fmla="*/ 34 h 165"/>
                  <a:gd name="T56" fmla="*/ 120 w 164"/>
                  <a:gd name="T57" fmla="*/ 9 h 165"/>
                  <a:gd name="T58" fmla="*/ 98 w 164"/>
                  <a:gd name="T59" fmla="*/ 23 h 165"/>
                  <a:gd name="T60" fmla="*/ 89 w 164"/>
                  <a:gd name="T61" fmla="*/ 0 h 165"/>
                  <a:gd name="T62" fmla="*/ 74 w 164"/>
                  <a:gd name="T63" fmla="*/ 21 h 165"/>
                  <a:gd name="T64" fmla="*/ 69 w 164"/>
                  <a:gd name="T65" fmla="*/ 35 h 165"/>
                  <a:gd name="T66" fmla="*/ 95 w 164"/>
                  <a:gd name="T67" fmla="*/ 130 h 165"/>
                  <a:gd name="T68" fmla="*/ 69 w 164"/>
                  <a:gd name="T69" fmla="*/ 3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5">
                    <a:moveTo>
                      <a:pt x="64" y="2"/>
                    </a:moveTo>
                    <a:cubicBezTo>
                      <a:pt x="57" y="4"/>
                      <a:pt x="57" y="4"/>
                      <a:pt x="57" y="4"/>
                    </a:cubicBezTo>
                    <a:cubicBezTo>
                      <a:pt x="58" y="25"/>
                      <a:pt x="58" y="25"/>
                      <a:pt x="58" y="25"/>
                    </a:cubicBezTo>
                    <a:cubicBezTo>
                      <a:pt x="56" y="26"/>
                      <a:pt x="53" y="28"/>
                      <a:pt x="51" y="29"/>
                    </a:cubicBezTo>
                    <a:cubicBezTo>
                      <a:pt x="35" y="15"/>
                      <a:pt x="35" y="15"/>
                      <a:pt x="35" y="15"/>
                    </a:cubicBezTo>
                    <a:cubicBezTo>
                      <a:pt x="29" y="19"/>
                      <a:pt x="29" y="19"/>
                      <a:pt x="29" y="19"/>
                    </a:cubicBezTo>
                    <a:cubicBezTo>
                      <a:pt x="38" y="39"/>
                      <a:pt x="38" y="39"/>
                      <a:pt x="38" y="39"/>
                    </a:cubicBezTo>
                    <a:cubicBezTo>
                      <a:pt x="36" y="41"/>
                      <a:pt x="34" y="43"/>
                      <a:pt x="33" y="45"/>
                    </a:cubicBezTo>
                    <a:cubicBezTo>
                      <a:pt x="12" y="38"/>
                      <a:pt x="12" y="38"/>
                      <a:pt x="12" y="38"/>
                    </a:cubicBezTo>
                    <a:cubicBezTo>
                      <a:pt x="9" y="45"/>
                      <a:pt x="9" y="45"/>
                      <a:pt x="9" y="45"/>
                    </a:cubicBezTo>
                    <a:cubicBezTo>
                      <a:pt x="25" y="59"/>
                      <a:pt x="25" y="59"/>
                      <a:pt x="25" y="59"/>
                    </a:cubicBezTo>
                    <a:cubicBezTo>
                      <a:pt x="24" y="61"/>
                      <a:pt x="23" y="64"/>
                      <a:pt x="22" y="66"/>
                    </a:cubicBezTo>
                    <a:cubicBezTo>
                      <a:pt x="1" y="68"/>
                      <a:pt x="1" y="68"/>
                      <a:pt x="1" y="68"/>
                    </a:cubicBezTo>
                    <a:cubicBezTo>
                      <a:pt x="0" y="75"/>
                      <a:pt x="0" y="75"/>
                      <a:pt x="0" y="75"/>
                    </a:cubicBezTo>
                    <a:cubicBezTo>
                      <a:pt x="20" y="83"/>
                      <a:pt x="20" y="83"/>
                      <a:pt x="20" y="83"/>
                    </a:cubicBezTo>
                    <a:cubicBezTo>
                      <a:pt x="20" y="85"/>
                      <a:pt x="20" y="88"/>
                      <a:pt x="21" y="91"/>
                    </a:cubicBezTo>
                    <a:cubicBezTo>
                      <a:pt x="1" y="100"/>
                      <a:pt x="1" y="100"/>
                      <a:pt x="1" y="100"/>
                    </a:cubicBezTo>
                    <a:cubicBezTo>
                      <a:pt x="3" y="107"/>
                      <a:pt x="3" y="107"/>
                      <a:pt x="3" y="107"/>
                    </a:cubicBezTo>
                    <a:cubicBezTo>
                      <a:pt x="25" y="106"/>
                      <a:pt x="25" y="106"/>
                      <a:pt x="25" y="106"/>
                    </a:cubicBezTo>
                    <a:cubicBezTo>
                      <a:pt x="26" y="109"/>
                      <a:pt x="27" y="111"/>
                      <a:pt x="28" y="113"/>
                    </a:cubicBezTo>
                    <a:cubicBezTo>
                      <a:pt x="14" y="130"/>
                      <a:pt x="14" y="130"/>
                      <a:pt x="14" y="130"/>
                    </a:cubicBezTo>
                    <a:cubicBezTo>
                      <a:pt x="19" y="136"/>
                      <a:pt x="19" y="136"/>
                      <a:pt x="19" y="136"/>
                    </a:cubicBezTo>
                    <a:cubicBezTo>
                      <a:pt x="38" y="126"/>
                      <a:pt x="38" y="126"/>
                      <a:pt x="38" y="126"/>
                    </a:cubicBezTo>
                    <a:cubicBezTo>
                      <a:pt x="40" y="128"/>
                      <a:pt x="42" y="130"/>
                      <a:pt x="44" y="132"/>
                    </a:cubicBezTo>
                    <a:cubicBezTo>
                      <a:pt x="38" y="152"/>
                      <a:pt x="38" y="152"/>
                      <a:pt x="38" y="152"/>
                    </a:cubicBezTo>
                    <a:cubicBezTo>
                      <a:pt x="44" y="156"/>
                      <a:pt x="44" y="156"/>
                      <a:pt x="44" y="156"/>
                    </a:cubicBezTo>
                    <a:cubicBezTo>
                      <a:pt x="58" y="140"/>
                      <a:pt x="58" y="140"/>
                      <a:pt x="58" y="140"/>
                    </a:cubicBezTo>
                    <a:cubicBezTo>
                      <a:pt x="61" y="141"/>
                      <a:pt x="63" y="142"/>
                      <a:pt x="66" y="142"/>
                    </a:cubicBezTo>
                    <a:cubicBezTo>
                      <a:pt x="68" y="164"/>
                      <a:pt x="68" y="164"/>
                      <a:pt x="68" y="164"/>
                    </a:cubicBezTo>
                    <a:cubicBezTo>
                      <a:pt x="75" y="165"/>
                      <a:pt x="75" y="165"/>
                      <a:pt x="75" y="165"/>
                    </a:cubicBezTo>
                    <a:cubicBezTo>
                      <a:pt x="82" y="144"/>
                      <a:pt x="82" y="144"/>
                      <a:pt x="82" y="144"/>
                    </a:cubicBezTo>
                    <a:cubicBezTo>
                      <a:pt x="85" y="145"/>
                      <a:pt x="87" y="144"/>
                      <a:pt x="90" y="144"/>
                    </a:cubicBezTo>
                    <a:cubicBezTo>
                      <a:pt x="100" y="163"/>
                      <a:pt x="100" y="163"/>
                      <a:pt x="100" y="163"/>
                    </a:cubicBezTo>
                    <a:cubicBezTo>
                      <a:pt x="107" y="161"/>
                      <a:pt x="107" y="161"/>
                      <a:pt x="107" y="161"/>
                    </a:cubicBezTo>
                    <a:cubicBezTo>
                      <a:pt x="106" y="140"/>
                      <a:pt x="106" y="140"/>
                      <a:pt x="106" y="140"/>
                    </a:cubicBezTo>
                    <a:cubicBezTo>
                      <a:pt x="108" y="139"/>
                      <a:pt x="111" y="138"/>
                      <a:pt x="113" y="136"/>
                    </a:cubicBezTo>
                    <a:cubicBezTo>
                      <a:pt x="129" y="150"/>
                      <a:pt x="129" y="150"/>
                      <a:pt x="129" y="150"/>
                    </a:cubicBezTo>
                    <a:cubicBezTo>
                      <a:pt x="135" y="146"/>
                      <a:pt x="135" y="146"/>
                      <a:pt x="135" y="146"/>
                    </a:cubicBezTo>
                    <a:cubicBezTo>
                      <a:pt x="126" y="126"/>
                      <a:pt x="126" y="126"/>
                      <a:pt x="126" y="126"/>
                    </a:cubicBezTo>
                    <a:cubicBezTo>
                      <a:pt x="128" y="124"/>
                      <a:pt x="129" y="123"/>
                      <a:pt x="131" y="120"/>
                    </a:cubicBezTo>
                    <a:cubicBezTo>
                      <a:pt x="151" y="127"/>
                      <a:pt x="151" y="127"/>
                      <a:pt x="151" y="127"/>
                    </a:cubicBezTo>
                    <a:cubicBezTo>
                      <a:pt x="155" y="121"/>
                      <a:pt x="155" y="121"/>
                      <a:pt x="155" y="121"/>
                    </a:cubicBezTo>
                    <a:cubicBezTo>
                      <a:pt x="139" y="106"/>
                      <a:pt x="139" y="106"/>
                      <a:pt x="139" y="106"/>
                    </a:cubicBezTo>
                    <a:cubicBezTo>
                      <a:pt x="140" y="104"/>
                      <a:pt x="141" y="101"/>
                      <a:pt x="142" y="99"/>
                    </a:cubicBezTo>
                    <a:cubicBezTo>
                      <a:pt x="163" y="97"/>
                      <a:pt x="163" y="97"/>
                      <a:pt x="163" y="97"/>
                    </a:cubicBezTo>
                    <a:cubicBezTo>
                      <a:pt x="164" y="90"/>
                      <a:pt x="164" y="90"/>
                      <a:pt x="164" y="90"/>
                    </a:cubicBezTo>
                    <a:cubicBezTo>
                      <a:pt x="144" y="82"/>
                      <a:pt x="144" y="82"/>
                      <a:pt x="144" y="82"/>
                    </a:cubicBezTo>
                    <a:cubicBezTo>
                      <a:pt x="144" y="80"/>
                      <a:pt x="144" y="77"/>
                      <a:pt x="143" y="75"/>
                    </a:cubicBezTo>
                    <a:cubicBezTo>
                      <a:pt x="162" y="65"/>
                      <a:pt x="162" y="65"/>
                      <a:pt x="162" y="65"/>
                    </a:cubicBezTo>
                    <a:cubicBezTo>
                      <a:pt x="161" y="58"/>
                      <a:pt x="161" y="58"/>
                      <a:pt x="161" y="58"/>
                    </a:cubicBezTo>
                    <a:cubicBezTo>
                      <a:pt x="139" y="59"/>
                      <a:pt x="139" y="59"/>
                      <a:pt x="139" y="59"/>
                    </a:cubicBezTo>
                    <a:cubicBezTo>
                      <a:pt x="138" y="56"/>
                      <a:pt x="137" y="54"/>
                      <a:pt x="136" y="52"/>
                    </a:cubicBezTo>
                    <a:cubicBezTo>
                      <a:pt x="150" y="35"/>
                      <a:pt x="150" y="35"/>
                      <a:pt x="150" y="35"/>
                    </a:cubicBezTo>
                    <a:cubicBezTo>
                      <a:pt x="145" y="30"/>
                      <a:pt x="145" y="30"/>
                      <a:pt x="145" y="30"/>
                    </a:cubicBezTo>
                    <a:cubicBezTo>
                      <a:pt x="126" y="39"/>
                      <a:pt x="126" y="39"/>
                      <a:pt x="126" y="39"/>
                    </a:cubicBezTo>
                    <a:cubicBezTo>
                      <a:pt x="124" y="37"/>
                      <a:pt x="122" y="35"/>
                      <a:pt x="120" y="34"/>
                    </a:cubicBezTo>
                    <a:cubicBezTo>
                      <a:pt x="126" y="13"/>
                      <a:pt x="126" y="13"/>
                      <a:pt x="126" y="13"/>
                    </a:cubicBezTo>
                    <a:cubicBezTo>
                      <a:pt x="120" y="9"/>
                      <a:pt x="120" y="9"/>
                      <a:pt x="120" y="9"/>
                    </a:cubicBezTo>
                    <a:cubicBezTo>
                      <a:pt x="106" y="25"/>
                      <a:pt x="106" y="25"/>
                      <a:pt x="106" y="25"/>
                    </a:cubicBezTo>
                    <a:cubicBezTo>
                      <a:pt x="103" y="24"/>
                      <a:pt x="101" y="23"/>
                      <a:pt x="98" y="23"/>
                    </a:cubicBezTo>
                    <a:cubicBezTo>
                      <a:pt x="96" y="1"/>
                      <a:pt x="96" y="1"/>
                      <a:pt x="96" y="1"/>
                    </a:cubicBezTo>
                    <a:cubicBezTo>
                      <a:pt x="89" y="0"/>
                      <a:pt x="89" y="0"/>
                      <a:pt x="89" y="0"/>
                    </a:cubicBezTo>
                    <a:cubicBezTo>
                      <a:pt x="82" y="21"/>
                      <a:pt x="82" y="21"/>
                      <a:pt x="82" y="21"/>
                    </a:cubicBezTo>
                    <a:cubicBezTo>
                      <a:pt x="79" y="21"/>
                      <a:pt x="77" y="21"/>
                      <a:pt x="74" y="21"/>
                    </a:cubicBezTo>
                    <a:cubicBezTo>
                      <a:pt x="64" y="2"/>
                      <a:pt x="64" y="2"/>
                      <a:pt x="64" y="2"/>
                    </a:cubicBezTo>
                    <a:close/>
                    <a:moveTo>
                      <a:pt x="69" y="35"/>
                    </a:moveTo>
                    <a:cubicBezTo>
                      <a:pt x="43" y="42"/>
                      <a:pt x="27" y="69"/>
                      <a:pt x="34" y="95"/>
                    </a:cubicBezTo>
                    <a:cubicBezTo>
                      <a:pt x="41" y="121"/>
                      <a:pt x="68" y="137"/>
                      <a:pt x="95" y="130"/>
                    </a:cubicBezTo>
                    <a:cubicBezTo>
                      <a:pt x="121" y="123"/>
                      <a:pt x="137" y="96"/>
                      <a:pt x="130" y="70"/>
                    </a:cubicBezTo>
                    <a:cubicBezTo>
                      <a:pt x="122" y="43"/>
                      <a:pt x="95" y="28"/>
                      <a:pt x="69" y="35"/>
                    </a:cubicBezTo>
                    <a:close/>
                  </a:path>
                </a:pathLst>
              </a:cu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48" name="椭圆 47"/>
              <p:cNvSpPr/>
              <p:nvPr/>
            </p:nvSpPr>
            <p:spPr>
              <a:xfrm rot="20170909">
                <a:off x="1509307" y="1962577"/>
                <a:ext cx="864661" cy="865822"/>
              </a:xfrm>
              <a:prstGeom prst="ellipse">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sp>
          <p:nvSpPr>
            <p:cNvPr id="46" name="标题层"/>
            <p:cNvSpPr txBox="1"/>
            <p:nvPr/>
          </p:nvSpPr>
          <p:spPr bwMode="auto">
            <a:xfrm>
              <a:off x="1557565" y="2060304"/>
              <a:ext cx="619266" cy="522056"/>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rPr>
                <a:t>03</a:t>
              </a:r>
              <a:endParaRPr kumimoji="0" lang="zh-CN" altLang="en-US"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49" name="组合 48"/>
          <p:cNvGrpSpPr/>
          <p:nvPr/>
        </p:nvGrpSpPr>
        <p:grpSpPr>
          <a:xfrm>
            <a:off x="2851150" y="2840038"/>
            <a:ext cx="1520825" cy="1516062"/>
            <a:chOff x="1106612" y="1563638"/>
            <a:chExt cx="1521172" cy="1515388"/>
          </a:xfrm>
        </p:grpSpPr>
        <p:grpSp>
          <p:nvGrpSpPr>
            <p:cNvPr id="46099" name="组合 49"/>
            <p:cNvGrpSpPr/>
            <p:nvPr/>
          </p:nvGrpSpPr>
          <p:grpSpPr>
            <a:xfrm>
              <a:off x="1106612" y="1563638"/>
              <a:ext cx="1521172" cy="1515388"/>
              <a:chOff x="1106612" y="1563638"/>
              <a:chExt cx="1670050" cy="1663700"/>
            </a:xfrm>
          </p:grpSpPr>
          <p:sp>
            <p:nvSpPr>
              <p:cNvPr id="52" name="Freeform 11"/>
              <p:cNvSpPr>
                <a:spLocks noEditPoints="1"/>
              </p:cNvSpPr>
              <p:nvPr/>
            </p:nvSpPr>
            <p:spPr bwMode="auto">
              <a:xfrm>
                <a:off x="1106612" y="1563638"/>
                <a:ext cx="1670050" cy="1663700"/>
              </a:xfrm>
              <a:custGeom>
                <a:avLst/>
                <a:gdLst>
                  <a:gd name="T0" fmla="*/ 57 w 164"/>
                  <a:gd name="T1" fmla="*/ 4 h 165"/>
                  <a:gd name="T2" fmla="*/ 51 w 164"/>
                  <a:gd name="T3" fmla="*/ 29 h 165"/>
                  <a:gd name="T4" fmla="*/ 29 w 164"/>
                  <a:gd name="T5" fmla="*/ 19 h 165"/>
                  <a:gd name="T6" fmla="*/ 33 w 164"/>
                  <a:gd name="T7" fmla="*/ 45 h 165"/>
                  <a:gd name="T8" fmla="*/ 9 w 164"/>
                  <a:gd name="T9" fmla="*/ 45 h 165"/>
                  <a:gd name="T10" fmla="*/ 22 w 164"/>
                  <a:gd name="T11" fmla="*/ 66 h 165"/>
                  <a:gd name="T12" fmla="*/ 0 w 164"/>
                  <a:gd name="T13" fmla="*/ 75 h 165"/>
                  <a:gd name="T14" fmla="*/ 21 w 164"/>
                  <a:gd name="T15" fmla="*/ 91 h 165"/>
                  <a:gd name="T16" fmla="*/ 3 w 164"/>
                  <a:gd name="T17" fmla="*/ 107 h 165"/>
                  <a:gd name="T18" fmla="*/ 28 w 164"/>
                  <a:gd name="T19" fmla="*/ 113 h 165"/>
                  <a:gd name="T20" fmla="*/ 19 w 164"/>
                  <a:gd name="T21" fmla="*/ 136 h 165"/>
                  <a:gd name="T22" fmla="*/ 44 w 164"/>
                  <a:gd name="T23" fmla="*/ 132 h 165"/>
                  <a:gd name="T24" fmla="*/ 44 w 164"/>
                  <a:gd name="T25" fmla="*/ 156 h 165"/>
                  <a:gd name="T26" fmla="*/ 66 w 164"/>
                  <a:gd name="T27" fmla="*/ 142 h 165"/>
                  <a:gd name="T28" fmla="*/ 75 w 164"/>
                  <a:gd name="T29" fmla="*/ 165 h 165"/>
                  <a:gd name="T30" fmla="*/ 90 w 164"/>
                  <a:gd name="T31" fmla="*/ 144 h 165"/>
                  <a:gd name="T32" fmla="*/ 107 w 164"/>
                  <a:gd name="T33" fmla="*/ 161 h 165"/>
                  <a:gd name="T34" fmla="*/ 113 w 164"/>
                  <a:gd name="T35" fmla="*/ 136 h 165"/>
                  <a:gd name="T36" fmla="*/ 135 w 164"/>
                  <a:gd name="T37" fmla="*/ 146 h 165"/>
                  <a:gd name="T38" fmla="*/ 131 w 164"/>
                  <a:gd name="T39" fmla="*/ 120 h 165"/>
                  <a:gd name="T40" fmla="*/ 155 w 164"/>
                  <a:gd name="T41" fmla="*/ 121 h 165"/>
                  <a:gd name="T42" fmla="*/ 142 w 164"/>
                  <a:gd name="T43" fmla="*/ 99 h 165"/>
                  <a:gd name="T44" fmla="*/ 164 w 164"/>
                  <a:gd name="T45" fmla="*/ 90 h 165"/>
                  <a:gd name="T46" fmla="*/ 143 w 164"/>
                  <a:gd name="T47" fmla="*/ 75 h 165"/>
                  <a:gd name="T48" fmla="*/ 161 w 164"/>
                  <a:gd name="T49" fmla="*/ 58 h 165"/>
                  <a:gd name="T50" fmla="*/ 136 w 164"/>
                  <a:gd name="T51" fmla="*/ 52 h 165"/>
                  <a:gd name="T52" fmla="*/ 145 w 164"/>
                  <a:gd name="T53" fmla="*/ 30 h 165"/>
                  <a:gd name="T54" fmla="*/ 120 w 164"/>
                  <a:gd name="T55" fmla="*/ 34 h 165"/>
                  <a:gd name="T56" fmla="*/ 120 w 164"/>
                  <a:gd name="T57" fmla="*/ 9 h 165"/>
                  <a:gd name="T58" fmla="*/ 98 w 164"/>
                  <a:gd name="T59" fmla="*/ 23 h 165"/>
                  <a:gd name="T60" fmla="*/ 89 w 164"/>
                  <a:gd name="T61" fmla="*/ 0 h 165"/>
                  <a:gd name="T62" fmla="*/ 74 w 164"/>
                  <a:gd name="T63" fmla="*/ 21 h 165"/>
                  <a:gd name="T64" fmla="*/ 69 w 164"/>
                  <a:gd name="T65" fmla="*/ 35 h 165"/>
                  <a:gd name="T66" fmla="*/ 95 w 164"/>
                  <a:gd name="T67" fmla="*/ 130 h 165"/>
                  <a:gd name="T68" fmla="*/ 69 w 164"/>
                  <a:gd name="T69" fmla="*/ 3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5">
                    <a:moveTo>
                      <a:pt x="64" y="2"/>
                    </a:moveTo>
                    <a:cubicBezTo>
                      <a:pt x="57" y="4"/>
                      <a:pt x="57" y="4"/>
                      <a:pt x="57" y="4"/>
                    </a:cubicBezTo>
                    <a:cubicBezTo>
                      <a:pt x="58" y="25"/>
                      <a:pt x="58" y="25"/>
                      <a:pt x="58" y="25"/>
                    </a:cubicBezTo>
                    <a:cubicBezTo>
                      <a:pt x="56" y="26"/>
                      <a:pt x="53" y="28"/>
                      <a:pt x="51" y="29"/>
                    </a:cubicBezTo>
                    <a:cubicBezTo>
                      <a:pt x="35" y="15"/>
                      <a:pt x="35" y="15"/>
                      <a:pt x="35" y="15"/>
                    </a:cubicBezTo>
                    <a:cubicBezTo>
                      <a:pt x="29" y="19"/>
                      <a:pt x="29" y="19"/>
                      <a:pt x="29" y="19"/>
                    </a:cubicBezTo>
                    <a:cubicBezTo>
                      <a:pt x="38" y="39"/>
                      <a:pt x="38" y="39"/>
                      <a:pt x="38" y="39"/>
                    </a:cubicBezTo>
                    <a:cubicBezTo>
                      <a:pt x="36" y="41"/>
                      <a:pt x="34" y="43"/>
                      <a:pt x="33" y="45"/>
                    </a:cubicBezTo>
                    <a:cubicBezTo>
                      <a:pt x="12" y="38"/>
                      <a:pt x="12" y="38"/>
                      <a:pt x="12" y="38"/>
                    </a:cubicBezTo>
                    <a:cubicBezTo>
                      <a:pt x="9" y="45"/>
                      <a:pt x="9" y="45"/>
                      <a:pt x="9" y="45"/>
                    </a:cubicBezTo>
                    <a:cubicBezTo>
                      <a:pt x="25" y="59"/>
                      <a:pt x="25" y="59"/>
                      <a:pt x="25" y="59"/>
                    </a:cubicBezTo>
                    <a:cubicBezTo>
                      <a:pt x="24" y="61"/>
                      <a:pt x="23" y="64"/>
                      <a:pt x="22" y="66"/>
                    </a:cubicBezTo>
                    <a:cubicBezTo>
                      <a:pt x="1" y="68"/>
                      <a:pt x="1" y="68"/>
                      <a:pt x="1" y="68"/>
                    </a:cubicBezTo>
                    <a:cubicBezTo>
                      <a:pt x="0" y="75"/>
                      <a:pt x="0" y="75"/>
                      <a:pt x="0" y="75"/>
                    </a:cubicBezTo>
                    <a:cubicBezTo>
                      <a:pt x="20" y="83"/>
                      <a:pt x="20" y="83"/>
                      <a:pt x="20" y="83"/>
                    </a:cubicBezTo>
                    <a:cubicBezTo>
                      <a:pt x="20" y="85"/>
                      <a:pt x="20" y="88"/>
                      <a:pt x="21" y="91"/>
                    </a:cubicBezTo>
                    <a:cubicBezTo>
                      <a:pt x="1" y="100"/>
                      <a:pt x="1" y="100"/>
                      <a:pt x="1" y="100"/>
                    </a:cubicBezTo>
                    <a:cubicBezTo>
                      <a:pt x="3" y="107"/>
                      <a:pt x="3" y="107"/>
                      <a:pt x="3" y="107"/>
                    </a:cubicBezTo>
                    <a:cubicBezTo>
                      <a:pt x="25" y="106"/>
                      <a:pt x="25" y="106"/>
                      <a:pt x="25" y="106"/>
                    </a:cubicBezTo>
                    <a:cubicBezTo>
                      <a:pt x="26" y="109"/>
                      <a:pt x="27" y="111"/>
                      <a:pt x="28" y="113"/>
                    </a:cubicBezTo>
                    <a:cubicBezTo>
                      <a:pt x="14" y="130"/>
                      <a:pt x="14" y="130"/>
                      <a:pt x="14" y="130"/>
                    </a:cubicBezTo>
                    <a:cubicBezTo>
                      <a:pt x="19" y="136"/>
                      <a:pt x="19" y="136"/>
                      <a:pt x="19" y="136"/>
                    </a:cubicBezTo>
                    <a:cubicBezTo>
                      <a:pt x="38" y="126"/>
                      <a:pt x="38" y="126"/>
                      <a:pt x="38" y="126"/>
                    </a:cubicBezTo>
                    <a:cubicBezTo>
                      <a:pt x="40" y="128"/>
                      <a:pt x="42" y="130"/>
                      <a:pt x="44" y="132"/>
                    </a:cubicBezTo>
                    <a:cubicBezTo>
                      <a:pt x="38" y="152"/>
                      <a:pt x="38" y="152"/>
                      <a:pt x="38" y="152"/>
                    </a:cubicBezTo>
                    <a:cubicBezTo>
                      <a:pt x="44" y="156"/>
                      <a:pt x="44" y="156"/>
                      <a:pt x="44" y="156"/>
                    </a:cubicBezTo>
                    <a:cubicBezTo>
                      <a:pt x="58" y="140"/>
                      <a:pt x="58" y="140"/>
                      <a:pt x="58" y="140"/>
                    </a:cubicBezTo>
                    <a:cubicBezTo>
                      <a:pt x="61" y="141"/>
                      <a:pt x="63" y="142"/>
                      <a:pt x="66" y="142"/>
                    </a:cubicBezTo>
                    <a:cubicBezTo>
                      <a:pt x="68" y="164"/>
                      <a:pt x="68" y="164"/>
                      <a:pt x="68" y="164"/>
                    </a:cubicBezTo>
                    <a:cubicBezTo>
                      <a:pt x="75" y="165"/>
                      <a:pt x="75" y="165"/>
                      <a:pt x="75" y="165"/>
                    </a:cubicBezTo>
                    <a:cubicBezTo>
                      <a:pt x="82" y="144"/>
                      <a:pt x="82" y="144"/>
                      <a:pt x="82" y="144"/>
                    </a:cubicBezTo>
                    <a:cubicBezTo>
                      <a:pt x="85" y="145"/>
                      <a:pt x="87" y="144"/>
                      <a:pt x="90" y="144"/>
                    </a:cubicBezTo>
                    <a:cubicBezTo>
                      <a:pt x="100" y="163"/>
                      <a:pt x="100" y="163"/>
                      <a:pt x="100" y="163"/>
                    </a:cubicBezTo>
                    <a:cubicBezTo>
                      <a:pt x="107" y="161"/>
                      <a:pt x="107" y="161"/>
                      <a:pt x="107" y="161"/>
                    </a:cubicBezTo>
                    <a:cubicBezTo>
                      <a:pt x="106" y="140"/>
                      <a:pt x="106" y="140"/>
                      <a:pt x="106" y="140"/>
                    </a:cubicBezTo>
                    <a:cubicBezTo>
                      <a:pt x="108" y="139"/>
                      <a:pt x="111" y="138"/>
                      <a:pt x="113" y="136"/>
                    </a:cubicBezTo>
                    <a:cubicBezTo>
                      <a:pt x="129" y="150"/>
                      <a:pt x="129" y="150"/>
                      <a:pt x="129" y="150"/>
                    </a:cubicBezTo>
                    <a:cubicBezTo>
                      <a:pt x="135" y="146"/>
                      <a:pt x="135" y="146"/>
                      <a:pt x="135" y="146"/>
                    </a:cubicBezTo>
                    <a:cubicBezTo>
                      <a:pt x="126" y="126"/>
                      <a:pt x="126" y="126"/>
                      <a:pt x="126" y="126"/>
                    </a:cubicBezTo>
                    <a:cubicBezTo>
                      <a:pt x="128" y="124"/>
                      <a:pt x="129" y="123"/>
                      <a:pt x="131" y="120"/>
                    </a:cubicBezTo>
                    <a:cubicBezTo>
                      <a:pt x="151" y="127"/>
                      <a:pt x="151" y="127"/>
                      <a:pt x="151" y="127"/>
                    </a:cubicBezTo>
                    <a:cubicBezTo>
                      <a:pt x="155" y="121"/>
                      <a:pt x="155" y="121"/>
                      <a:pt x="155" y="121"/>
                    </a:cubicBezTo>
                    <a:cubicBezTo>
                      <a:pt x="139" y="106"/>
                      <a:pt x="139" y="106"/>
                      <a:pt x="139" y="106"/>
                    </a:cubicBezTo>
                    <a:cubicBezTo>
                      <a:pt x="140" y="104"/>
                      <a:pt x="141" y="101"/>
                      <a:pt x="142" y="99"/>
                    </a:cubicBezTo>
                    <a:cubicBezTo>
                      <a:pt x="163" y="97"/>
                      <a:pt x="163" y="97"/>
                      <a:pt x="163" y="97"/>
                    </a:cubicBezTo>
                    <a:cubicBezTo>
                      <a:pt x="164" y="90"/>
                      <a:pt x="164" y="90"/>
                      <a:pt x="164" y="90"/>
                    </a:cubicBezTo>
                    <a:cubicBezTo>
                      <a:pt x="144" y="82"/>
                      <a:pt x="144" y="82"/>
                      <a:pt x="144" y="82"/>
                    </a:cubicBezTo>
                    <a:cubicBezTo>
                      <a:pt x="144" y="80"/>
                      <a:pt x="144" y="77"/>
                      <a:pt x="143" y="75"/>
                    </a:cubicBezTo>
                    <a:cubicBezTo>
                      <a:pt x="162" y="65"/>
                      <a:pt x="162" y="65"/>
                      <a:pt x="162" y="65"/>
                    </a:cubicBezTo>
                    <a:cubicBezTo>
                      <a:pt x="161" y="58"/>
                      <a:pt x="161" y="58"/>
                      <a:pt x="161" y="58"/>
                    </a:cubicBezTo>
                    <a:cubicBezTo>
                      <a:pt x="139" y="59"/>
                      <a:pt x="139" y="59"/>
                      <a:pt x="139" y="59"/>
                    </a:cubicBezTo>
                    <a:cubicBezTo>
                      <a:pt x="138" y="56"/>
                      <a:pt x="137" y="54"/>
                      <a:pt x="136" y="52"/>
                    </a:cubicBezTo>
                    <a:cubicBezTo>
                      <a:pt x="150" y="35"/>
                      <a:pt x="150" y="35"/>
                      <a:pt x="150" y="35"/>
                    </a:cubicBezTo>
                    <a:cubicBezTo>
                      <a:pt x="145" y="30"/>
                      <a:pt x="145" y="30"/>
                      <a:pt x="145" y="30"/>
                    </a:cubicBezTo>
                    <a:cubicBezTo>
                      <a:pt x="126" y="39"/>
                      <a:pt x="126" y="39"/>
                      <a:pt x="126" y="39"/>
                    </a:cubicBezTo>
                    <a:cubicBezTo>
                      <a:pt x="124" y="37"/>
                      <a:pt x="122" y="35"/>
                      <a:pt x="120" y="34"/>
                    </a:cubicBezTo>
                    <a:cubicBezTo>
                      <a:pt x="126" y="13"/>
                      <a:pt x="126" y="13"/>
                      <a:pt x="126" y="13"/>
                    </a:cubicBezTo>
                    <a:cubicBezTo>
                      <a:pt x="120" y="9"/>
                      <a:pt x="120" y="9"/>
                      <a:pt x="120" y="9"/>
                    </a:cubicBezTo>
                    <a:cubicBezTo>
                      <a:pt x="106" y="25"/>
                      <a:pt x="106" y="25"/>
                      <a:pt x="106" y="25"/>
                    </a:cubicBezTo>
                    <a:cubicBezTo>
                      <a:pt x="103" y="24"/>
                      <a:pt x="101" y="23"/>
                      <a:pt x="98" y="23"/>
                    </a:cubicBezTo>
                    <a:cubicBezTo>
                      <a:pt x="96" y="1"/>
                      <a:pt x="96" y="1"/>
                      <a:pt x="96" y="1"/>
                    </a:cubicBezTo>
                    <a:cubicBezTo>
                      <a:pt x="89" y="0"/>
                      <a:pt x="89" y="0"/>
                      <a:pt x="89" y="0"/>
                    </a:cubicBezTo>
                    <a:cubicBezTo>
                      <a:pt x="82" y="21"/>
                      <a:pt x="82" y="21"/>
                      <a:pt x="82" y="21"/>
                    </a:cubicBezTo>
                    <a:cubicBezTo>
                      <a:pt x="79" y="21"/>
                      <a:pt x="77" y="21"/>
                      <a:pt x="74" y="21"/>
                    </a:cubicBezTo>
                    <a:cubicBezTo>
                      <a:pt x="64" y="2"/>
                      <a:pt x="64" y="2"/>
                      <a:pt x="64" y="2"/>
                    </a:cubicBezTo>
                    <a:close/>
                    <a:moveTo>
                      <a:pt x="69" y="35"/>
                    </a:moveTo>
                    <a:cubicBezTo>
                      <a:pt x="43" y="42"/>
                      <a:pt x="27" y="69"/>
                      <a:pt x="34" y="95"/>
                    </a:cubicBezTo>
                    <a:cubicBezTo>
                      <a:pt x="41" y="121"/>
                      <a:pt x="68" y="137"/>
                      <a:pt x="95" y="130"/>
                    </a:cubicBezTo>
                    <a:cubicBezTo>
                      <a:pt x="121" y="123"/>
                      <a:pt x="137" y="96"/>
                      <a:pt x="130" y="70"/>
                    </a:cubicBezTo>
                    <a:cubicBezTo>
                      <a:pt x="122" y="43"/>
                      <a:pt x="95" y="28"/>
                      <a:pt x="69" y="35"/>
                    </a:cubicBezTo>
                    <a:close/>
                  </a:path>
                </a:pathLst>
              </a:cu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53" name="椭圆 52"/>
              <p:cNvSpPr/>
              <p:nvPr/>
            </p:nvSpPr>
            <p:spPr>
              <a:xfrm rot="20170909">
                <a:off x="1509307" y="1962577"/>
                <a:ext cx="864661" cy="865822"/>
              </a:xfrm>
              <a:prstGeom prst="ellipse">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sp>
          <p:nvSpPr>
            <p:cNvPr id="51" name="标题层"/>
            <p:cNvSpPr txBox="1"/>
            <p:nvPr/>
          </p:nvSpPr>
          <p:spPr bwMode="auto">
            <a:xfrm>
              <a:off x="1557565" y="2060304"/>
              <a:ext cx="619266" cy="522056"/>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rPr>
                <a:t>02</a:t>
              </a:r>
              <a:endParaRPr kumimoji="0" lang="zh-CN" altLang="en-US"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54" name="组合 53"/>
          <p:cNvGrpSpPr/>
          <p:nvPr/>
        </p:nvGrpSpPr>
        <p:grpSpPr>
          <a:xfrm>
            <a:off x="6546850" y="2840038"/>
            <a:ext cx="1522413" cy="1516062"/>
            <a:chOff x="1106612" y="1563638"/>
            <a:chExt cx="1521172" cy="1515388"/>
          </a:xfrm>
        </p:grpSpPr>
        <p:grpSp>
          <p:nvGrpSpPr>
            <p:cNvPr id="46095" name="组合 54"/>
            <p:cNvGrpSpPr/>
            <p:nvPr/>
          </p:nvGrpSpPr>
          <p:grpSpPr>
            <a:xfrm>
              <a:off x="1106612" y="1563638"/>
              <a:ext cx="1521172" cy="1515388"/>
              <a:chOff x="1106612" y="1563638"/>
              <a:chExt cx="1670050" cy="1663700"/>
            </a:xfrm>
          </p:grpSpPr>
          <p:sp>
            <p:nvSpPr>
              <p:cNvPr id="57" name="Freeform 11"/>
              <p:cNvSpPr>
                <a:spLocks noEditPoints="1"/>
              </p:cNvSpPr>
              <p:nvPr/>
            </p:nvSpPr>
            <p:spPr bwMode="auto">
              <a:xfrm>
                <a:off x="1106612" y="1563638"/>
                <a:ext cx="1670050" cy="1663700"/>
              </a:xfrm>
              <a:custGeom>
                <a:avLst/>
                <a:gdLst>
                  <a:gd name="T0" fmla="*/ 57 w 164"/>
                  <a:gd name="T1" fmla="*/ 4 h 165"/>
                  <a:gd name="T2" fmla="*/ 51 w 164"/>
                  <a:gd name="T3" fmla="*/ 29 h 165"/>
                  <a:gd name="T4" fmla="*/ 29 w 164"/>
                  <a:gd name="T5" fmla="*/ 19 h 165"/>
                  <a:gd name="T6" fmla="*/ 33 w 164"/>
                  <a:gd name="T7" fmla="*/ 45 h 165"/>
                  <a:gd name="T8" fmla="*/ 9 w 164"/>
                  <a:gd name="T9" fmla="*/ 45 h 165"/>
                  <a:gd name="T10" fmla="*/ 22 w 164"/>
                  <a:gd name="T11" fmla="*/ 66 h 165"/>
                  <a:gd name="T12" fmla="*/ 0 w 164"/>
                  <a:gd name="T13" fmla="*/ 75 h 165"/>
                  <a:gd name="T14" fmla="*/ 21 w 164"/>
                  <a:gd name="T15" fmla="*/ 91 h 165"/>
                  <a:gd name="T16" fmla="*/ 3 w 164"/>
                  <a:gd name="T17" fmla="*/ 107 h 165"/>
                  <a:gd name="T18" fmla="*/ 28 w 164"/>
                  <a:gd name="T19" fmla="*/ 113 h 165"/>
                  <a:gd name="T20" fmla="*/ 19 w 164"/>
                  <a:gd name="T21" fmla="*/ 136 h 165"/>
                  <a:gd name="T22" fmla="*/ 44 w 164"/>
                  <a:gd name="T23" fmla="*/ 132 h 165"/>
                  <a:gd name="T24" fmla="*/ 44 w 164"/>
                  <a:gd name="T25" fmla="*/ 156 h 165"/>
                  <a:gd name="T26" fmla="*/ 66 w 164"/>
                  <a:gd name="T27" fmla="*/ 142 h 165"/>
                  <a:gd name="T28" fmla="*/ 75 w 164"/>
                  <a:gd name="T29" fmla="*/ 165 h 165"/>
                  <a:gd name="T30" fmla="*/ 90 w 164"/>
                  <a:gd name="T31" fmla="*/ 144 h 165"/>
                  <a:gd name="T32" fmla="*/ 107 w 164"/>
                  <a:gd name="T33" fmla="*/ 161 h 165"/>
                  <a:gd name="T34" fmla="*/ 113 w 164"/>
                  <a:gd name="T35" fmla="*/ 136 h 165"/>
                  <a:gd name="T36" fmla="*/ 135 w 164"/>
                  <a:gd name="T37" fmla="*/ 146 h 165"/>
                  <a:gd name="T38" fmla="*/ 131 w 164"/>
                  <a:gd name="T39" fmla="*/ 120 h 165"/>
                  <a:gd name="T40" fmla="*/ 155 w 164"/>
                  <a:gd name="T41" fmla="*/ 121 h 165"/>
                  <a:gd name="T42" fmla="*/ 142 w 164"/>
                  <a:gd name="T43" fmla="*/ 99 h 165"/>
                  <a:gd name="T44" fmla="*/ 164 w 164"/>
                  <a:gd name="T45" fmla="*/ 90 h 165"/>
                  <a:gd name="T46" fmla="*/ 143 w 164"/>
                  <a:gd name="T47" fmla="*/ 75 h 165"/>
                  <a:gd name="T48" fmla="*/ 161 w 164"/>
                  <a:gd name="T49" fmla="*/ 58 h 165"/>
                  <a:gd name="T50" fmla="*/ 136 w 164"/>
                  <a:gd name="T51" fmla="*/ 52 h 165"/>
                  <a:gd name="T52" fmla="*/ 145 w 164"/>
                  <a:gd name="T53" fmla="*/ 30 h 165"/>
                  <a:gd name="T54" fmla="*/ 120 w 164"/>
                  <a:gd name="T55" fmla="*/ 34 h 165"/>
                  <a:gd name="T56" fmla="*/ 120 w 164"/>
                  <a:gd name="T57" fmla="*/ 9 h 165"/>
                  <a:gd name="T58" fmla="*/ 98 w 164"/>
                  <a:gd name="T59" fmla="*/ 23 h 165"/>
                  <a:gd name="T60" fmla="*/ 89 w 164"/>
                  <a:gd name="T61" fmla="*/ 0 h 165"/>
                  <a:gd name="T62" fmla="*/ 74 w 164"/>
                  <a:gd name="T63" fmla="*/ 21 h 165"/>
                  <a:gd name="T64" fmla="*/ 69 w 164"/>
                  <a:gd name="T65" fmla="*/ 35 h 165"/>
                  <a:gd name="T66" fmla="*/ 95 w 164"/>
                  <a:gd name="T67" fmla="*/ 130 h 165"/>
                  <a:gd name="T68" fmla="*/ 69 w 164"/>
                  <a:gd name="T69" fmla="*/ 3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5">
                    <a:moveTo>
                      <a:pt x="64" y="2"/>
                    </a:moveTo>
                    <a:cubicBezTo>
                      <a:pt x="57" y="4"/>
                      <a:pt x="57" y="4"/>
                      <a:pt x="57" y="4"/>
                    </a:cubicBezTo>
                    <a:cubicBezTo>
                      <a:pt x="58" y="25"/>
                      <a:pt x="58" y="25"/>
                      <a:pt x="58" y="25"/>
                    </a:cubicBezTo>
                    <a:cubicBezTo>
                      <a:pt x="56" y="26"/>
                      <a:pt x="53" y="28"/>
                      <a:pt x="51" y="29"/>
                    </a:cubicBezTo>
                    <a:cubicBezTo>
                      <a:pt x="35" y="15"/>
                      <a:pt x="35" y="15"/>
                      <a:pt x="35" y="15"/>
                    </a:cubicBezTo>
                    <a:cubicBezTo>
                      <a:pt x="29" y="19"/>
                      <a:pt x="29" y="19"/>
                      <a:pt x="29" y="19"/>
                    </a:cubicBezTo>
                    <a:cubicBezTo>
                      <a:pt x="38" y="39"/>
                      <a:pt x="38" y="39"/>
                      <a:pt x="38" y="39"/>
                    </a:cubicBezTo>
                    <a:cubicBezTo>
                      <a:pt x="36" y="41"/>
                      <a:pt x="34" y="43"/>
                      <a:pt x="33" y="45"/>
                    </a:cubicBezTo>
                    <a:cubicBezTo>
                      <a:pt x="12" y="38"/>
                      <a:pt x="12" y="38"/>
                      <a:pt x="12" y="38"/>
                    </a:cubicBezTo>
                    <a:cubicBezTo>
                      <a:pt x="9" y="45"/>
                      <a:pt x="9" y="45"/>
                      <a:pt x="9" y="45"/>
                    </a:cubicBezTo>
                    <a:cubicBezTo>
                      <a:pt x="25" y="59"/>
                      <a:pt x="25" y="59"/>
                      <a:pt x="25" y="59"/>
                    </a:cubicBezTo>
                    <a:cubicBezTo>
                      <a:pt x="24" y="61"/>
                      <a:pt x="23" y="64"/>
                      <a:pt x="22" y="66"/>
                    </a:cubicBezTo>
                    <a:cubicBezTo>
                      <a:pt x="1" y="68"/>
                      <a:pt x="1" y="68"/>
                      <a:pt x="1" y="68"/>
                    </a:cubicBezTo>
                    <a:cubicBezTo>
                      <a:pt x="0" y="75"/>
                      <a:pt x="0" y="75"/>
                      <a:pt x="0" y="75"/>
                    </a:cubicBezTo>
                    <a:cubicBezTo>
                      <a:pt x="20" y="83"/>
                      <a:pt x="20" y="83"/>
                      <a:pt x="20" y="83"/>
                    </a:cubicBezTo>
                    <a:cubicBezTo>
                      <a:pt x="20" y="85"/>
                      <a:pt x="20" y="88"/>
                      <a:pt x="21" y="91"/>
                    </a:cubicBezTo>
                    <a:cubicBezTo>
                      <a:pt x="1" y="100"/>
                      <a:pt x="1" y="100"/>
                      <a:pt x="1" y="100"/>
                    </a:cubicBezTo>
                    <a:cubicBezTo>
                      <a:pt x="3" y="107"/>
                      <a:pt x="3" y="107"/>
                      <a:pt x="3" y="107"/>
                    </a:cubicBezTo>
                    <a:cubicBezTo>
                      <a:pt x="25" y="106"/>
                      <a:pt x="25" y="106"/>
                      <a:pt x="25" y="106"/>
                    </a:cubicBezTo>
                    <a:cubicBezTo>
                      <a:pt x="26" y="109"/>
                      <a:pt x="27" y="111"/>
                      <a:pt x="28" y="113"/>
                    </a:cubicBezTo>
                    <a:cubicBezTo>
                      <a:pt x="14" y="130"/>
                      <a:pt x="14" y="130"/>
                      <a:pt x="14" y="130"/>
                    </a:cubicBezTo>
                    <a:cubicBezTo>
                      <a:pt x="19" y="136"/>
                      <a:pt x="19" y="136"/>
                      <a:pt x="19" y="136"/>
                    </a:cubicBezTo>
                    <a:cubicBezTo>
                      <a:pt x="38" y="126"/>
                      <a:pt x="38" y="126"/>
                      <a:pt x="38" y="126"/>
                    </a:cubicBezTo>
                    <a:cubicBezTo>
                      <a:pt x="40" y="128"/>
                      <a:pt x="42" y="130"/>
                      <a:pt x="44" y="132"/>
                    </a:cubicBezTo>
                    <a:cubicBezTo>
                      <a:pt x="38" y="152"/>
                      <a:pt x="38" y="152"/>
                      <a:pt x="38" y="152"/>
                    </a:cubicBezTo>
                    <a:cubicBezTo>
                      <a:pt x="44" y="156"/>
                      <a:pt x="44" y="156"/>
                      <a:pt x="44" y="156"/>
                    </a:cubicBezTo>
                    <a:cubicBezTo>
                      <a:pt x="58" y="140"/>
                      <a:pt x="58" y="140"/>
                      <a:pt x="58" y="140"/>
                    </a:cubicBezTo>
                    <a:cubicBezTo>
                      <a:pt x="61" y="141"/>
                      <a:pt x="63" y="142"/>
                      <a:pt x="66" y="142"/>
                    </a:cubicBezTo>
                    <a:cubicBezTo>
                      <a:pt x="68" y="164"/>
                      <a:pt x="68" y="164"/>
                      <a:pt x="68" y="164"/>
                    </a:cubicBezTo>
                    <a:cubicBezTo>
                      <a:pt x="75" y="165"/>
                      <a:pt x="75" y="165"/>
                      <a:pt x="75" y="165"/>
                    </a:cubicBezTo>
                    <a:cubicBezTo>
                      <a:pt x="82" y="144"/>
                      <a:pt x="82" y="144"/>
                      <a:pt x="82" y="144"/>
                    </a:cubicBezTo>
                    <a:cubicBezTo>
                      <a:pt x="85" y="145"/>
                      <a:pt x="87" y="144"/>
                      <a:pt x="90" y="144"/>
                    </a:cubicBezTo>
                    <a:cubicBezTo>
                      <a:pt x="100" y="163"/>
                      <a:pt x="100" y="163"/>
                      <a:pt x="100" y="163"/>
                    </a:cubicBezTo>
                    <a:cubicBezTo>
                      <a:pt x="107" y="161"/>
                      <a:pt x="107" y="161"/>
                      <a:pt x="107" y="161"/>
                    </a:cubicBezTo>
                    <a:cubicBezTo>
                      <a:pt x="106" y="140"/>
                      <a:pt x="106" y="140"/>
                      <a:pt x="106" y="140"/>
                    </a:cubicBezTo>
                    <a:cubicBezTo>
                      <a:pt x="108" y="139"/>
                      <a:pt x="111" y="138"/>
                      <a:pt x="113" y="136"/>
                    </a:cubicBezTo>
                    <a:cubicBezTo>
                      <a:pt x="129" y="150"/>
                      <a:pt x="129" y="150"/>
                      <a:pt x="129" y="150"/>
                    </a:cubicBezTo>
                    <a:cubicBezTo>
                      <a:pt x="135" y="146"/>
                      <a:pt x="135" y="146"/>
                      <a:pt x="135" y="146"/>
                    </a:cubicBezTo>
                    <a:cubicBezTo>
                      <a:pt x="126" y="126"/>
                      <a:pt x="126" y="126"/>
                      <a:pt x="126" y="126"/>
                    </a:cubicBezTo>
                    <a:cubicBezTo>
                      <a:pt x="128" y="124"/>
                      <a:pt x="129" y="123"/>
                      <a:pt x="131" y="120"/>
                    </a:cubicBezTo>
                    <a:cubicBezTo>
                      <a:pt x="151" y="127"/>
                      <a:pt x="151" y="127"/>
                      <a:pt x="151" y="127"/>
                    </a:cubicBezTo>
                    <a:cubicBezTo>
                      <a:pt x="155" y="121"/>
                      <a:pt x="155" y="121"/>
                      <a:pt x="155" y="121"/>
                    </a:cubicBezTo>
                    <a:cubicBezTo>
                      <a:pt x="139" y="106"/>
                      <a:pt x="139" y="106"/>
                      <a:pt x="139" y="106"/>
                    </a:cubicBezTo>
                    <a:cubicBezTo>
                      <a:pt x="140" y="104"/>
                      <a:pt x="141" y="101"/>
                      <a:pt x="142" y="99"/>
                    </a:cubicBezTo>
                    <a:cubicBezTo>
                      <a:pt x="163" y="97"/>
                      <a:pt x="163" y="97"/>
                      <a:pt x="163" y="97"/>
                    </a:cubicBezTo>
                    <a:cubicBezTo>
                      <a:pt x="164" y="90"/>
                      <a:pt x="164" y="90"/>
                      <a:pt x="164" y="90"/>
                    </a:cubicBezTo>
                    <a:cubicBezTo>
                      <a:pt x="144" y="82"/>
                      <a:pt x="144" y="82"/>
                      <a:pt x="144" y="82"/>
                    </a:cubicBezTo>
                    <a:cubicBezTo>
                      <a:pt x="144" y="80"/>
                      <a:pt x="144" y="77"/>
                      <a:pt x="143" y="75"/>
                    </a:cubicBezTo>
                    <a:cubicBezTo>
                      <a:pt x="162" y="65"/>
                      <a:pt x="162" y="65"/>
                      <a:pt x="162" y="65"/>
                    </a:cubicBezTo>
                    <a:cubicBezTo>
                      <a:pt x="161" y="58"/>
                      <a:pt x="161" y="58"/>
                      <a:pt x="161" y="58"/>
                    </a:cubicBezTo>
                    <a:cubicBezTo>
                      <a:pt x="139" y="59"/>
                      <a:pt x="139" y="59"/>
                      <a:pt x="139" y="59"/>
                    </a:cubicBezTo>
                    <a:cubicBezTo>
                      <a:pt x="138" y="56"/>
                      <a:pt x="137" y="54"/>
                      <a:pt x="136" y="52"/>
                    </a:cubicBezTo>
                    <a:cubicBezTo>
                      <a:pt x="150" y="35"/>
                      <a:pt x="150" y="35"/>
                      <a:pt x="150" y="35"/>
                    </a:cubicBezTo>
                    <a:cubicBezTo>
                      <a:pt x="145" y="30"/>
                      <a:pt x="145" y="30"/>
                      <a:pt x="145" y="30"/>
                    </a:cubicBezTo>
                    <a:cubicBezTo>
                      <a:pt x="126" y="39"/>
                      <a:pt x="126" y="39"/>
                      <a:pt x="126" y="39"/>
                    </a:cubicBezTo>
                    <a:cubicBezTo>
                      <a:pt x="124" y="37"/>
                      <a:pt x="122" y="35"/>
                      <a:pt x="120" y="34"/>
                    </a:cubicBezTo>
                    <a:cubicBezTo>
                      <a:pt x="126" y="13"/>
                      <a:pt x="126" y="13"/>
                      <a:pt x="126" y="13"/>
                    </a:cubicBezTo>
                    <a:cubicBezTo>
                      <a:pt x="120" y="9"/>
                      <a:pt x="120" y="9"/>
                      <a:pt x="120" y="9"/>
                    </a:cubicBezTo>
                    <a:cubicBezTo>
                      <a:pt x="106" y="25"/>
                      <a:pt x="106" y="25"/>
                      <a:pt x="106" y="25"/>
                    </a:cubicBezTo>
                    <a:cubicBezTo>
                      <a:pt x="103" y="24"/>
                      <a:pt x="101" y="23"/>
                      <a:pt x="98" y="23"/>
                    </a:cubicBezTo>
                    <a:cubicBezTo>
                      <a:pt x="96" y="1"/>
                      <a:pt x="96" y="1"/>
                      <a:pt x="96" y="1"/>
                    </a:cubicBezTo>
                    <a:cubicBezTo>
                      <a:pt x="89" y="0"/>
                      <a:pt x="89" y="0"/>
                      <a:pt x="89" y="0"/>
                    </a:cubicBezTo>
                    <a:cubicBezTo>
                      <a:pt x="82" y="21"/>
                      <a:pt x="82" y="21"/>
                      <a:pt x="82" y="21"/>
                    </a:cubicBezTo>
                    <a:cubicBezTo>
                      <a:pt x="79" y="21"/>
                      <a:pt x="77" y="21"/>
                      <a:pt x="74" y="21"/>
                    </a:cubicBezTo>
                    <a:cubicBezTo>
                      <a:pt x="64" y="2"/>
                      <a:pt x="64" y="2"/>
                      <a:pt x="64" y="2"/>
                    </a:cubicBezTo>
                    <a:close/>
                    <a:moveTo>
                      <a:pt x="69" y="35"/>
                    </a:moveTo>
                    <a:cubicBezTo>
                      <a:pt x="43" y="42"/>
                      <a:pt x="27" y="69"/>
                      <a:pt x="34" y="95"/>
                    </a:cubicBezTo>
                    <a:cubicBezTo>
                      <a:pt x="41" y="121"/>
                      <a:pt x="68" y="137"/>
                      <a:pt x="95" y="130"/>
                    </a:cubicBezTo>
                    <a:cubicBezTo>
                      <a:pt x="121" y="123"/>
                      <a:pt x="137" y="96"/>
                      <a:pt x="130" y="70"/>
                    </a:cubicBezTo>
                    <a:cubicBezTo>
                      <a:pt x="122" y="43"/>
                      <a:pt x="95" y="28"/>
                      <a:pt x="69" y="35"/>
                    </a:cubicBezTo>
                    <a:close/>
                  </a:path>
                </a:pathLst>
              </a:cu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58" name="椭圆 57"/>
              <p:cNvSpPr/>
              <p:nvPr/>
            </p:nvSpPr>
            <p:spPr>
              <a:xfrm rot="20170909">
                <a:off x="1508887" y="1962577"/>
                <a:ext cx="865500" cy="865822"/>
              </a:xfrm>
              <a:prstGeom prst="ellipse">
                <a:avLst/>
              </a:prstGeom>
              <a:gradFill flip="none" rotWithShape="1">
                <a:gsLst>
                  <a:gs pos="0">
                    <a:sysClr val="window" lastClr="FFFFFF"/>
                  </a:gs>
                  <a:gs pos="100000">
                    <a:sysClr val="window" lastClr="FFFFFF">
                      <a:lumMod val="85000"/>
                    </a:sysClr>
                  </a:gs>
                </a:gsLst>
                <a:lin ang="18900000" scaled="1"/>
                <a:tileRect/>
              </a:gradFill>
              <a:ln w="12700" cap="flat" cmpd="sng" algn="ctr">
                <a:solidFill>
                  <a:sysClr val="window" lastClr="FFFFFF"/>
                </a:solidFill>
                <a:prstDash val="solid"/>
              </a:ln>
              <a:effectLst>
                <a:outerShdw blurRad="152400" dist="63500" dir="8100000" algn="tr" rotWithShape="0">
                  <a:prstClr val="black">
                    <a:alpha val="26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sp>
          <p:nvSpPr>
            <p:cNvPr id="56" name="标题层"/>
            <p:cNvSpPr txBox="1"/>
            <p:nvPr/>
          </p:nvSpPr>
          <p:spPr bwMode="auto">
            <a:xfrm>
              <a:off x="1558681" y="2060304"/>
              <a:ext cx="617034" cy="522056"/>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rPr>
                <a:t>04</a:t>
              </a:r>
              <a:endParaRPr kumimoji="0" lang="zh-CN" altLang="en-US" sz="2800" kern="0" cap="none" spc="0" normalizeH="0" baseline="0" noProof="1">
                <a:solidFill>
                  <a:prstClr val="black"/>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sp>
        <p:nvSpPr>
          <p:cNvPr id="2" name="文本框 1"/>
          <p:cNvSpPr txBox="1"/>
          <p:nvPr/>
        </p:nvSpPr>
        <p:spPr>
          <a:xfrm>
            <a:off x="1057275" y="1016000"/>
            <a:ext cx="7908925" cy="830263"/>
          </a:xfrm>
          <a:prstGeom prst="rect">
            <a:avLst/>
          </a:prstGeom>
          <a:noFill/>
          <a:ln w="9525">
            <a:noFill/>
          </a:ln>
        </p:spPr>
        <p:txBody>
          <a:bodyPr>
            <a:spAutoFit/>
          </a:bodyPr>
          <a:p>
            <a:r>
              <a:rPr lang="zh-CN" altLang="en-US" sz="1600" dirty="0">
                <a:latin typeface="微软雅黑" panose="020B0503020204020204" pitchFamily="34" charset="-122"/>
                <a:ea typeface="微软雅黑" panose="020B0503020204020204" pitchFamily="34" charset="-122"/>
              </a:rPr>
              <a:t>UML的公共机制定义了结构模式，这种结构模式描述了一个结构良好的模型看起来应该像什么，（就像建筑定义了自己的风格）UML有4种贯穿整个语言且一致应用的公共机制，因此使得UML变得较为简单。</a:t>
            </a:r>
            <a:endParaRPr lang="zh-CN" altLang="en-US" sz="1600" dirty="0">
              <a:latin typeface="微软雅黑" panose="020B0503020204020204" pitchFamily="34" charset="-122"/>
              <a:ea typeface="微软雅黑" panose="020B0503020204020204" pitchFamily="34" charset="-122"/>
            </a:endParaRPr>
          </a:p>
        </p:txBody>
      </p:sp>
      <p:pic>
        <p:nvPicPr>
          <p:cNvPr id="46094" name="图片 29"/>
          <p:cNvPicPr>
            <a:picLocks noChangeAspect="1"/>
          </p:cNvPicPr>
          <p:nvPr/>
        </p:nvPicPr>
        <p:blipFill>
          <a:blip r:embed="rId1"/>
          <a:stretch>
            <a:fillRect/>
          </a:stretch>
        </p:blipFill>
        <p:spPr>
          <a:xfrm>
            <a:off x="8034338" y="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charRg st="0" end="95"/>
                                            </p:txEl>
                                          </p:spTgt>
                                        </p:tgtEl>
                                        <p:attrNameLst>
                                          <p:attrName>style.visibility</p:attrName>
                                        </p:attrNameLst>
                                      </p:cBhvr>
                                      <p:to>
                                        <p:strVal val="visible"/>
                                      </p:to>
                                    </p:set>
                                    <p:anim calcmode="lin" valueType="num">
                                      <p:cBhvr>
                                        <p:cTn id="20" dur="1" fill="hold"/>
                                        <p:tgtEl>
                                          <p:spTgt spid="2">
                                            <p:txEl>
                                              <p:charRg st="0" end="95"/>
                                            </p:txEl>
                                          </p:spTgt>
                                        </p:tgtEl>
                                      </p:cBhvr>
                                    </p:anim>
                                  </p:childTnLst>
                                </p:cTn>
                              </p:par>
                            </p:childTnLst>
                          </p:cTn>
                        </p:par>
                        <p:par>
                          <p:cTn id="21" fill="hold">
                            <p:stCondLst>
                              <p:cond delay="0"/>
                            </p:stCondLst>
                            <p:childTnLst>
                              <p:par>
                                <p:cTn id="22" presetID="53" presetClass="entr" presetSubtype="16"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500" fill="hold"/>
                                        <p:tgtEl>
                                          <p:spTgt spid="39"/>
                                        </p:tgtEl>
                                        <p:attrNameLst>
                                          <p:attrName>ppt_w</p:attrName>
                                        </p:attrNameLst>
                                      </p:cBhvr>
                                      <p:tavLst>
                                        <p:tav tm="0">
                                          <p:val>
                                            <p:fltVal val="0.000000"/>
                                          </p:val>
                                        </p:tav>
                                        <p:tav tm="100000">
                                          <p:val>
                                            <p:strVal val="#ppt_w"/>
                                          </p:val>
                                        </p:tav>
                                      </p:tavLst>
                                    </p:anim>
                                    <p:anim calcmode="lin" valueType="num">
                                      <p:cBhvr>
                                        <p:cTn id="25" dur="1500" fill="hold"/>
                                        <p:tgtEl>
                                          <p:spTgt spid="39"/>
                                        </p:tgtEl>
                                        <p:attrNameLst>
                                          <p:attrName>ppt_h</p:attrName>
                                        </p:attrNameLst>
                                      </p:cBhvr>
                                      <p:tavLst>
                                        <p:tav tm="0">
                                          <p:val>
                                            <p:fltVal val="0.000000"/>
                                          </p:val>
                                        </p:tav>
                                        <p:tav tm="100000">
                                          <p:val>
                                            <p:strVal val="#ppt_h"/>
                                          </p:val>
                                        </p:tav>
                                      </p:tavLst>
                                    </p:anim>
                                    <p:animEffect transition="in" filter="fade">
                                      <p:cBhvr>
                                        <p:cTn id="26" dur="1500"/>
                                        <p:tgtEl>
                                          <p:spTgt spid="39"/>
                                        </p:tgtEl>
                                      </p:cBhvr>
                                    </p:animEffect>
                                  </p:childTnLst>
                                </p:cTn>
                              </p:par>
                              <p:par>
                                <p:cTn id="27" presetID="8" presetClass="emph" presetSubtype="0" fill="hold" nodeType="withEffect">
                                  <p:stCondLst>
                                    <p:cond delay="0"/>
                                  </p:stCondLst>
                                  <p:childTnLst>
                                    <p:animRot by="21600000">
                                      <p:cBhvr>
                                        <p:cTn id="28" dur="2000" fill="hold"/>
                                        <p:tgtEl>
                                          <p:spTgt spid="39"/>
                                        </p:tgtEl>
                                        <p:attrNameLst>
                                          <p:attrName>r</p:attrName>
                                        </p:attrNameLst>
                                      </p:cBhvr>
                                    </p:animRot>
                                  </p:childTnLst>
                                </p:cTn>
                              </p:par>
                              <p:par>
                                <p:cTn id="29" presetID="53" presetClass="entr" presetSubtype="16" fill="hold" nodeType="withEffect">
                                  <p:stCondLst>
                                    <p:cond delay="600"/>
                                  </p:stCondLst>
                                  <p:childTnLst>
                                    <p:set>
                                      <p:cBhvr>
                                        <p:cTn id="30" dur="1" fill="hold">
                                          <p:stCondLst>
                                            <p:cond delay="0"/>
                                          </p:stCondLst>
                                        </p:cTn>
                                        <p:tgtEl>
                                          <p:spTgt spid="49"/>
                                        </p:tgtEl>
                                        <p:attrNameLst>
                                          <p:attrName>style.visibility</p:attrName>
                                        </p:attrNameLst>
                                      </p:cBhvr>
                                      <p:to>
                                        <p:strVal val="visible"/>
                                      </p:to>
                                    </p:set>
                                    <p:anim calcmode="lin" valueType="num">
                                      <p:cBhvr>
                                        <p:cTn id="31" dur="1500" fill="hold"/>
                                        <p:tgtEl>
                                          <p:spTgt spid="49"/>
                                        </p:tgtEl>
                                        <p:attrNameLst>
                                          <p:attrName>ppt_w</p:attrName>
                                        </p:attrNameLst>
                                      </p:cBhvr>
                                      <p:tavLst>
                                        <p:tav tm="0">
                                          <p:val>
                                            <p:fltVal val="0.000000"/>
                                          </p:val>
                                        </p:tav>
                                        <p:tav tm="100000">
                                          <p:val>
                                            <p:strVal val="#ppt_w"/>
                                          </p:val>
                                        </p:tav>
                                      </p:tavLst>
                                    </p:anim>
                                    <p:anim calcmode="lin" valueType="num">
                                      <p:cBhvr>
                                        <p:cTn id="32" dur="1500" fill="hold"/>
                                        <p:tgtEl>
                                          <p:spTgt spid="49"/>
                                        </p:tgtEl>
                                        <p:attrNameLst>
                                          <p:attrName>ppt_h</p:attrName>
                                        </p:attrNameLst>
                                      </p:cBhvr>
                                      <p:tavLst>
                                        <p:tav tm="0">
                                          <p:val>
                                            <p:fltVal val="0.000000"/>
                                          </p:val>
                                        </p:tav>
                                        <p:tav tm="100000">
                                          <p:val>
                                            <p:strVal val="#ppt_h"/>
                                          </p:val>
                                        </p:tav>
                                      </p:tavLst>
                                    </p:anim>
                                    <p:animEffect transition="in" filter="fade">
                                      <p:cBhvr>
                                        <p:cTn id="33" dur="1500"/>
                                        <p:tgtEl>
                                          <p:spTgt spid="49"/>
                                        </p:tgtEl>
                                      </p:cBhvr>
                                    </p:animEffect>
                                  </p:childTnLst>
                                </p:cTn>
                              </p:par>
                              <p:par>
                                <p:cTn id="34" presetID="8" presetClass="emph" presetSubtype="0" fill="hold" nodeType="withEffect">
                                  <p:stCondLst>
                                    <p:cond delay="600"/>
                                  </p:stCondLst>
                                  <p:childTnLst>
                                    <p:animRot by="21600000">
                                      <p:cBhvr>
                                        <p:cTn id="35" dur="2000" fill="hold"/>
                                        <p:tgtEl>
                                          <p:spTgt spid="49"/>
                                        </p:tgtEl>
                                        <p:attrNameLst>
                                          <p:attrName>r</p:attrName>
                                        </p:attrNameLst>
                                      </p:cBhvr>
                                    </p:animRot>
                                  </p:childTnLst>
                                </p:cTn>
                              </p:par>
                              <p:par>
                                <p:cTn id="36" presetID="53" presetClass="entr" presetSubtype="16" fill="hold" nodeType="withEffect">
                                  <p:stCondLst>
                                    <p:cond delay="1200"/>
                                  </p:stCondLst>
                                  <p:childTnLst>
                                    <p:set>
                                      <p:cBhvr>
                                        <p:cTn id="37" dur="1" fill="hold">
                                          <p:stCondLst>
                                            <p:cond delay="0"/>
                                          </p:stCondLst>
                                        </p:cTn>
                                        <p:tgtEl>
                                          <p:spTgt spid="44"/>
                                        </p:tgtEl>
                                        <p:attrNameLst>
                                          <p:attrName>style.visibility</p:attrName>
                                        </p:attrNameLst>
                                      </p:cBhvr>
                                      <p:to>
                                        <p:strVal val="visible"/>
                                      </p:to>
                                    </p:set>
                                    <p:anim calcmode="lin" valueType="num">
                                      <p:cBhvr>
                                        <p:cTn id="38" dur="1500" fill="hold"/>
                                        <p:tgtEl>
                                          <p:spTgt spid="44"/>
                                        </p:tgtEl>
                                        <p:attrNameLst>
                                          <p:attrName>ppt_w</p:attrName>
                                        </p:attrNameLst>
                                      </p:cBhvr>
                                      <p:tavLst>
                                        <p:tav tm="0">
                                          <p:val>
                                            <p:fltVal val="0.000000"/>
                                          </p:val>
                                        </p:tav>
                                        <p:tav tm="100000">
                                          <p:val>
                                            <p:strVal val="#ppt_w"/>
                                          </p:val>
                                        </p:tav>
                                      </p:tavLst>
                                    </p:anim>
                                    <p:anim calcmode="lin" valueType="num">
                                      <p:cBhvr>
                                        <p:cTn id="39" dur="1500" fill="hold"/>
                                        <p:tgtEl>
                                          <p:spTgt spid="44"/>
                                        </p:tgtEl>
                                        <p:attrNameLst>
                                          <p:attrName>ppt_h</p:attrName>
                                        </p:attrNameLst>
                                      </p:cBhvr>
                                      <p:tavLst>
                                        <p:tav tm="0">
                                          <p:val>
                                            <p:fltVal val="0.000000"/>
                                          </p:val>
                                        </p:tav>
                                        <p:tav tm="100000">
                                          <p:val>
                                            <p:strVal val="#ppt_h"/>
                                          </p:val>
                                        </p:tav>
                                      </p:tavLst>
                                    </p:anim>
                                    <p:animEffect transition="in" filter="fade">
                                      <p:cBhvr>
                                        <p:cTn id="40" dur="1500"/>
                                        <p:tgtEl>
                                          <p:spTgt spid="44"/>
                                        </p:tgtEl>
                                      </p:cBhvr>
                                    </p:animEffect>
                                  </p:childTnLst>
                                </p:cTn>
                              </p:par>
                              <p:par>
                                <p:cTn id="41" presetID="8" presetClass="emph" presetSubtype="0" fill="hold" nodeType="withEffect">
                                  <p:stCondLst>
                                    <p:cond delay="1200"/>
                                  </p:stCondLst>
                                  <p:childTnLst>
                                    <p:animRot by="21600000">
                                      <p:cBhvr>
                                        <p:cTn id="42" dur="2000" fill="hold"/>
                                        <p:tgtEl>
                                          <p:spTgt spid="44"/>
                                        </p:tgtEl>
                                        <p:attrNameLst>
                                          <p:attrName>r</p:attrName>
                                        </p:attrNameLst>
                                      </p:cBhvr>
                                    </p:animRot>
                                  </p:childTnLst>
                                </p:cTn>
                              </p:par>
                              <p:par>
                                <p:cTn id="43" presetID="53" presetClass="entr" presetSubtype="16" fill="hold" nodeType="withEffect">
                                  <p:stCondLst>
                                    <p:cond delay="1800"/>
                                  </p:stCondLst>
                                  <p:childTnLst>
                                    <p:set>
                                      <p:cBhvr>
                                        <p:cTn id="44" dur="1" fill="hold">
                                          <p:stCondLst>
                                            <p:cond delay="0"/>
                                          </p:stCondLst>
                                        </p:cTn>
                                        <p:tgtEl>
                                          <p:spTgt spid="54"/>
                                        </p:tgtEl>
                                        <p:attrNameLst>
                                          <p:attrName>style.visibility</p:attrName>
                                        </p:attrNameLst>
                                      </p:cBhvr>
                                      <p:to>
                                        <p:strVal val="visible"/>
                                      </p:to>
                                    </p:set>
                                    <p:anim calcmode="lin" valueType="num">
                                      <p:cBhvr>
                                        <p:cTn id="45" dur="1500" fill="hold"/>
                                        <p:tgtEl>
                                          <p:spTgt spid="54"/>
                                        </p:tgtEl>
                                        <p:attrNameLst>
                                          <p:attrName>ppt_w</p:attrName>
                                        </p:attrNameLst>
                                      </p:cBhvr>
                                      <p:tavLst>
                                        <p:tav tm="0">
                                          <p:val>
                                            <p:fltVal val="0.000000"/>
                                          </p:val>
                                        </p:tav>
                                        <p:tav tm="100000">
                                          <p:val>
                                            <p:strVal val="#ppt_w"/>
                                          </p:val>
                                        </p:tav>
                                      </p:tavLst>
                                    </p:anim>
                                    <p:anim calcmode="lin" valueType="num">
                                      <p:cBhvr>
                                        <p:cTn id="46" dur="1500" fill="hold"/>
                                        <p:tgtEl>
                                          <p:spTgt spid="54"/>
                                        </p:tgtEl>
                                        <p:attrNameLst>
                                          <p:attrName>ppt_h</p:attrName>
                                        </p:attrNameLst>
                                      </p:cBhvr>
                                      <p:tavLst>
                                        <p:tav tm="0">
                                          <p:val>
                                            <p:fltVal val="0.000000"/>
                                          </p:val>
                                        </p:tav>
                                        <p:tav tm="100000">
                                          <p:val>
                                            <p:strVal val="#ppt_h"/>
                                          </p:val>
                                        </p:tav>
                                      </p:tavLst>
                                    </p:anim>
                                    <p:animEffect transition="in" filter="fade">
                                      <p:cBhvr>
                                        <p:cTn id="47" dur="1500"/>
                                        <p:tgtEl>
                                          <p:spTgt spid="54"/>
                                        </p:tgtEl>
                                      </p:cBhvr>
                                    </p:animEffect>
                                  </p:childTnLst>
                                </p:cTn>
                              </p:par>
                              <p:par>
                                <p:cTn id="48" presetID="8" presetClass="emph" presetSubtype="0" fill="hold" nodeType="withEffect">
                                  <p:stCondLst>
                                    <p:cond delay="1800"/>
                                  </p:stCondLst>
                                  <p:childTnLst>
                                    <p:animRot by="21600000">
                                      <p:cBhvr>
                                        <p:cTn id="49" dur="2000" fill="hold"/>
                                        <p:tgtEl>
                                          <p:spTgt spid="54"/>
                                        </p:tgtEl>
                                        <p:attrNameLst>
                                          <p:attrName>r</p:attrName>
                                        </p:attrNameLst>
                                      </p:cBhvr>
                                    </p:animRot>
                                  </p:childTnLst>
                                </p:cTn>
                              </p:par>
                            </p:childTnLst>
                          </p:cTn>
                        </p:par>
                        <p:par>
                          <p:cTn id="50" fill="hold">
                            <p:stCondLst>
                              <p:cond delay="1500"/>
                            </p:stCondLst>
                            <p:childTnLst>
                              <p:par>
                                <p:cTn id="51" presetID="12" presetClass="entr" presetSubtype="8"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p:tgtEl>
                                          <p:spTgt spid="35"/>
                                        </p:tgtEl>
                                        <p:attrNameLst>
                                          <p:attrName>ppt_x</p:attrName>
                                        </p:attrNameLst>
                                      </p:cBhvr>
                                      <p:tavLst>
                                        <p:tav tm="0">
                                          <p:val>
                                            <p:strVal val="#ppt_x-#ppt_w*1.125000"/>
                                          </p:val>
                                        </p:tav>
                                        <p:tav tm="100000">
                                          <p:val>
                                            <p:strVal val="#ppt_x"/>
                                          </p:val>
                                        </p:tav>
                                      </p:tavLst>
                                    </p:anim>
                                    <p:animEffect transition="in" filter="wipe(right)">
                                      <p:cBhvr>
                                        <p:cTn id="54" dur="500"/>
                                        <p:tgtEl>
                                          <p:spTgt spid="35"/>
                                        </p:tgtEl>
                                      </p:cBhvr>
                                    </p:animEffect>
                                  </p:childTnLst>
                                </p:cTn>
                              </p:par>
                            </p:childTnLst>
                          </p:cTn>
                        </p:par>
                        <p:par>
                          <p:cTn id="55" fill="hold">
                            <p:stCondLst>
                              <p:cond delay="2000"/>
                            </p:stCondLst>
                            <p:childTnLst>
                              <p:par>
                                <p:cTn id="56" presetID="12" presetClass="entr" presetSubtype="2"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p:tgtEl>
                                          <p:spTgt spid="36"/>
                                        </p:tgtEl>
                                        <p:attrNameLst>
                                          <p:attrName>ppt_x</p:attrName>
                                        </p:attrNameLst>
                                      </p:cBhvr>
                                      <p:tavLst>
                                        <p:tav tm="0">
                                          <p:val>
                                            <p:strVal val="#ppt_x+#ppt_w*1.125000"/>
                                          </p:val>
                                        </p:tav>
                                        <p:tav tm="100000">
                                          <p:val>
                                            <p:strVal val="#ppt_x"/>
                                          </p:val>
                                        </p:tav>
                                      </p:tavLst>
                                    </p:anim>
                                    <p:animEffect transition="in" filter="wipe(left)">
                                      <p:cBhvr>
                                        <p:cTn id="59" dur="500"/>
                                        <p:tgtEl>
                                          <p:spTgt spid="36"/>
                                        </p:tgtEl>
                                      </p:cBhvr>
                                    </p:animEffect>
                                  </p:childTnLst>
                                </p:cTn>
                              </p:par>
                            </p:childTnLst>
                          </p:cTn>
                        </p:par>
                        <p:par>
                          <p:cTn id="60" fill="hold">
                            <p:stCondLst>
                              <p:cond delay="2500"/>
                            </p:stCondLst>
                            <p:childTnLst>
                              <p:par>
                                <p:cTn id="61" presetID="1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p:cTn id="63" dur="500"/>
                                        <p:tgtEl>
                                          <p:spTgt spid="38"/>
                                        </p:tgtEl>
                                        <p:attrNameLst>
                                          <p:attrName>ppt_x</p:attrName>
                                        </p:attrNameLst>
                                      </p:cBhvr>
                                      <p:tavLst>
                                        <p:tav tm="0">
                                          <p:val>
                                            <p:strVal val="#ppt_x-#ppt_w*1.125000"/>
                                          </p:val>
                                        </p:tav>
                                        <p:tav tm="100000">
                                          <p:val>
                                            <p:strVal val="#ppt_x"/>
                                          </p:val>
                                        </p:tav>
                                      </p:tavLst>
                                    </p:anim>
                                    <p:animEffect transition="in" filter="wipe(right)">
                                      <p:cBhvr>
                                        <p:cTn id="64" dur="500"/>
                                        <p:tgtEl>
                                          <p:spTgt spid="38"/>
                                        </p:tgtEl>
                                      </p:cBhvr>
                                    </p:animEffect>
                                  </p:childTnLst>
                                </p:cTn>
                              </p:par>
                            </p:childTnLst>
                          </p:cTn>
                        </p:par>
                        <p:par>
                          <p:cTn id="65" fill="hold">
                            <p:stCondLst>
                              <p:cond delay="3000"/>
                            </p:stCondLst>
                            <p:childTnLst>
                              <p:par>
                                <p:cTn id="66" presetID="12" presetClass="entr" presetSubtype="2"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p:cTn id="68" dur="500"/>
                                        <p:tgtEl>
                                          <p:spTgt spid="37"/>
                                        </p:tgtEl>
                                        <p:attrNameLst>
                                          <p:attrName>ppt_x</p:attrName>
                                        </p:attrNameLst>
                                      </p:cBhvr>
                                      <p:tavLst>
                                        <p:tav tm="0">
                                          <p:val>
                                            <p:strVal val="#ppt_x+#ppt_w*1.125000"/>
                                          </p:val>
                                        </p:tav>
                                        <p:tav tm="100000">
                                          <p:val>
                                            <p:strVal val="#ppt_x"/>
                                          </p:val>
                                        </p:tav>
                                      </p:tavLst>
                                    </p:anim>
                                    <p:animEffect transition="in" filter="wipe(left)">
                                      <p:cBhvr>
                                        <p:cTn id="6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35" grpId="0"/>
      <p:bldP spid="36" grpId="0"/>
      <p:bldP spid="37" grpId="0"/>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9020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UML中的公共机制</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8" name="组合 7"/>
          <p:cNvGrpSpPr/>
          <p:nvPr/>
        </p:nvGrpSpPr>
        <p:grpSpPr>
          <a:xfrm>
            <a:off x="4027488" y="2401888"/>
            <a:ext cx="950912" cy="950912"/>
            <a:chOff x="4171430" y="2267215"/>
            <a:chExt cx="951559" cy="951559"/>
          </a:xfrm>
        </p:grpSpPr>
        <p:sp>
          <p:nvSpPr>
            <p:cNvPr id="9" name="圆角矩形 8"/>
            <p:cNvSpPr/>
            <p:nvPr/>
          </p:nvSpPr>
          <p:spPr>
            <a:xfrm>
              <a:off x="4171430" y="2267215"/>
              <a:ext cx="951559" cy="951559"/>
            </a:xfrm>
            <a:prstGeom prst="roundRect">
              <a:avLst>
                <a:gd name="adj" fmla="val 12663"/>
              </a:avLst>
            </a:prstGeom>
            <a:gradFill flip="none" rotWithShape="1">
              <a:gsLst>
                <a:gs pos="0">
                  <a:schemeClr val="bg1"/>
                </a:gs>
                <a:gs pos="100000">
                  <a:schemeClr val="bg1">
                    <a:lumMod val="85000"/>
                  </a:schemeClr>
                </a:gs>
              </a:gsLst>
              <a:lin ang="189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mn-lt"/>
                <a:ea typeface="+mn-ea"/>
                <a:cs typeface="+mn-cs"/>
              </a:endParaRPr>
            </a:p>
          </p:txBody>
        </p:sp>
        <p:sp>
          <p:nvSpPr>
            <p:cNvPr id="10" name="Freeform 6"/>
            <p:cNvSpPr>
              <a:spLocks noEditPoints="1"/>
            </p:cNvSpPr>
            <p:nvPr/>
          </p:nvSpPr>
          <p:spPr bwMode="auto">
            <a:xfrm>
              <a:off x="4385888" y="2543628"/>
              <a:ext cx="522643" cy="398733"/>
            </a:xfrm>
            <a:custGeom>
              <a:avLst/>
              <a:gdLst>
                <a:gd name="T0" fmla="*/ 36 w 113"/>
                <a:gd name="T1" fmla="*/ 11 h 86"/>
                <a:gd name="T2" fmla="*/ 106 w 113"/>
                <a:gd name="T3" fmla="*/ 32 h 86"/>
                <a:gd name="T4" fmla="*/ 102 w 113"/>
                <a:gd name="T5" fmla="*/ 35 h 86"/>
                <a:gd name="T6" fmla="*/ 99 w 113"/>
                <a:gd name="T7" fmla="*/ 39 h 86"/>
                <a:gd name="T8" fmla="*/ 95 w 113"/>
                <a:gd name="T9" fmla="*/ 43 h 86"/>
                <a:gd name="T10" fmla="*/ 91 w 113"/>
                <a:gd name="T11" fmla="*/ 86 h 86"/>
                <a:gd name="T12" fmla="*/ 91 w 113"/>
                <a:gd name="T13" fmla="*/ 47 h 86"/>
                <a:gd name="T14" fmla="*/ 81 w 113"/>
                <a:gd name="T15" fmla="*/ 86 h 86"/>
                <a:gd name="T16" fmla="*/ 77 w 113"/>
                <a:gd name="T17" fmla="*/ 59 h 86"/>
                <a:gd name="T18" fmla="*/ 74 w 113"/>
                <a:gd name="T19" fmla="*/ 56 h 86"/>
                <a:gd name="T20" fmla="*/ 70 w 113"/>
                <a:gd name="T21" fmla="*/ 86 h 86"/>
                <a:gd name="T22" fmla="*/ 70 w 113"/>
                <a:gd name="T23" fmla="*/ 54 h 86"/>
                <a:gd name="T24" fmla="*/ 59 w 113"/>
                <a:gd name="T25" fmla="*/ 86 h 86"/>
                <a:gd name="T26" fmla="*/ 56 w 113"/>
                <a:gd name="T27" fmla="*/ 65 h 86"/>
                <a:gd name="T28" fmla="*/ 52 w 113"/>
                <a:gd name="T29" fmla="*/ 68 h 86"/>
                <a:gd name="T30" fmla="*/ 48 w 113"/>
                <a:gd name="T31" fmla="*/ 86 h 86"/>
                <a:gd name="T32" fmla="*/ 48 w 113"/>
                <a:gd name="T33" fmla="*/ 71 h 86"/>
                <a:gd name="T34" fmla="*/ 38 w 113"/>
                <a:gd name="T35" fmla="*/ 86 h 86"/>
                <a:gd name="T36" fmla="*/ 34 w 113"/>
                <a:gd name="T37" fmla="*/ 70 h 86"/>
                <a:gd name="T38" fmla="*/ 31 w 113"/>
                <a:gd name="T39" fmla="*/ 67 h 86"/>
                <a:gd name="T40" fmla="*/ 27 w 113"/>
                <a:gd name="T41" fmla="*/ 86 h 86"/>
                <a:gd name="T42" fmla="*/ 27 w 113"/>
                <a:gd name="T43" fmla="*/ 67 h 86"/>
                <a:gd name="T44" fmla="*/ 16 w 113"/>
                <a:gd name="T45" fmla="*/ 86 h 86"/>
                <a:gd name="T46" fmla="*/ 5 w 113"/>
                <a:gd name="T47" fmla="*/ 79 h 86"/>
                <a:gd name="T48" fmla="*/ 2 w 113"/>
                <a:gd name="T49" fmla="*/ 76 h 86"/>
                <a:gd name="T50" fmla="*/ 0 w 113"/>
                <a:gd name="T51" fmla="*/ 58 h 86"/>
                <a:gd name="T52" fmla="*/ 38 w 113"/>
                <a:gd name="T53" fmla="*/ 64 h 86"/>
                <a:gd name="T54" fmla="*/ 70 w 113"/>
                <a:gd name="T55" fmla="*/ 45 h 86"/>
                <a:gd name="T56" fmla="*/ 82 w 113"/>
                <a:gd name="T57" fmla="*/ 46 h 86"/>
                <a:gd name="T58" fmla="*/ 111 w 113"/>
                <a:gd name="T59" fmla="*/ 13 h 86"/>
                <a:gd name="T60" fmla="*/ 89 w 113"/>
                <a:gd name="T61" fmla="*/ 10 h 86"/>
                <a:gd name="T62" fmla="*/ 74 w 113"/>
                <a:gd name="T63" fmla="*/ 31 h 86"/>
                <a:gd name="T64" fmla="*/ 42 w 113"/>
                <a:gd name="T65" fmla="*/ 49 h 86"/>
                <a:gd name="T66" fmla="*/ 25 w 113"/>
                <a:gd name="T67" fmla="*/ 43 h 86"/>
                <a:gd name="T68" fmla="*/ 13 w 113"/>
                <a:gd name="T69" fmla="*/ 86 h 86"/>
                <a:gd name="T70" fmla="*/ 13 w 113"/>
                <a:gd name="T71" fmla="*/ 75 h 86"/>
                <a:gd name="T72" fmla="*/ 31 w 113"/>
                <a:gd name="T73" fmla="*/ 12 h 86"/>
                <a:gd name="T74" fmla="*/ 49 w 113"/>
                <a:gd name="T75" fmla="*/ 19 h 86"/>
                <a:gd name="T76" fmla="*/ 39 w 113"/>
                <a:gd name="T77" fmla="*/ 19 h 86"/>
                <a:gd name="T78" fmla="*/ 43 w 113"/>
                <a:gd name="T79" fmla="*/ 44 h 86"/>
                <a:gd name="T80" fmla="*/ 34 w 113"/>
                <a:gd name="T81" fmla="*/ 31 h 86"/>
                <a:gd name="T82" fmla="*/ 20 w 113"/>
                <a:gd name="T83" fmla="*/ 38 h 86"/>
                <a:gd name="T84" fmla="*/ 30 w 113"/>
                <a:gd name="T85" fmla="*/ 17 h 86"/>
                <a:gd name="T86" fmla="*/ 21 w 113"/>
                <a:gd name="T87" fmla="*/ 2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86">
                  <a:moveTo>
                    <a:pt x="36" y="2"/>
                  </a:moveTo>
                  <a:cubicBezTo>
                    <a:pt x="39" y="2"/>
                    <a:pt x="41" y="4"/>
                    <a:pt x="41" y="6"/>
                  </a:cubicBezTo>
                  <a:cubicBezTo>
                    <a:pt x="41" y="9"/>
                    <a:pt x="39" y="11"/>
                    <a:pt x="36" y="11"/>
                  </a:cubicBezTo>
                  <a:cubicBezTo>
                    <a:pt x="34" y="11"/>
                    <a:pt x="32" y="9"/>
                    <a:pt x="32" y="6"/>
                  </a:cubicBezTo>
                  <a:cubicBezTo>
                    <a:pt x="32" y="4"/>
                    <a:pt x="34" y="2"/>
                    <a:pt x="36" y="2"/>
                  </a:cubicBezTo>
                  <a:close/>
                  <a:moveTo>
                    <a:pt x="106" y="32"/>
                  </a:moveTo>
                  <a:cubicBezTo>
                    <a:pt x="106" y="86"/>
                    <a:pt x="106" y="86"/>
                    <a:pt x="106" y="86"/>
                  </a:cubicBezTo>
                  <a:cubicBezTo>
                    <a:pt x="102" y="86"/>
                    <a:pt x="102" y="86"/>
                    <a:pt x="102" y="86"/>
                  </a:cubicBezTo>
                  <a:cubicBezTo>
                    <a:pt x="102" y="35"/>
                    <a:pt x="102" y="35"/>
                    <a:pt x="102" y="35"/>
                  </a:cubicBezTo>
                  <a:cubicBezTo>
                    <a:pt x="105" y="32"/>
                    <a:pt x="105" y="32"/>
                    <a:pt x="105" y="32"/>
                  </a:cubicBezTo>
                  <a:cubicBezTo>
                    <a:pt x="106" y="32"/>
                    <a:pt x="106" y="32"/>
                    <a:pt x="106" y="32"/>
                  </a:cubicBezTo>
                  <a:close/>
                  <a:moveTo>
                    <a:pt x="99" y="39"/>
                  </a:moveTo>
                  <a:cubicBezTo>
                    <a:pt x="99" y="86"/>
                    <a:pt x="99" y="86"/>
                    <a:pt x="99" y="86"/>
                  </a:cubicBezTo>
                  <a:cubicBezTo>
                    <a:pt x="97" y="86"/>
                    <a:pt x="96" y="86"/>
                    <a:pt x="95" y="86"/>
                  </a:cubicBezTo>
                  <a:cubicBezTo>
                    <a:pt x="95" y="43"/>
                    <a:pt x="95" y="43"/>
                    <a:pt x="95" y="43"/>
                  </a:cubicBezTo>
                  <a:cubicBezTo>
                    <a:pt x="99" y="39"/>
                    <a:pt x="99" y="39"/>
                    <a:pt x="99" y="39"/>
                  </a:cubicBezTo>
                  <a:close/>
                  <a:moveTo>
                    <a:pt x="91" y="47"/>
                  </a:moveTo>
                  <a:cubicBezTo>
                    <a:pt x="91" y="86"/>
                    <a:pt x="91" y="86"/>
                    <a:pt x="91" y="86"/>
                  </a:cubicBezTo>
                  <a:cubicBezTo>
                    <a:pt x="90" y="86"/>
                    <a:pt x="89" y="86"/>
                    <a:pt x="88" y="86"/>
                  </a:cubicBezTo>
                  <a:cubicBezTo>
                    <a:pt x="88" y="51"/>
                    <a:pt x="88" y="51"/>
                    <a:pt x="88" y="51"/>
                  </a:cubicBezTo>
                  <a:cubicBezTo>
                    <a:pt x="91" y="47"/>
                    <a:pt x="91" y="47"/>
                    <a:pt x="91" y="47"/>
                  </a:cubicBezTo>
                  <a:close/>
                  <a:moveTo>
                    <a:pt x="84" y="55"/>
                  </a:moveTo>
                  <a:cubicBezTo>
                    <a:pt x="84" y="86"/>
                    <a:pt x="84" y="86"/>
                    <a:pt x="84" y="86"/>
                  </a:cubicBezTo>
                  <a:cubicBezTo>
                    <a:pt x="83" y="86"/>
                    <a:pt x="82" y="86"/>
                    <a:pt x="81" y="86"/>
                  </a:cubicBezTo>
                  <a:cubicBezTo>
                    <a:pt x="81" y="59"/>
                    <a:pt x="81" y="59"/>
                    <a:pt x="81" y="59"/>
                  </a:cubicBezTo>
                  <a:cubicBezTo>
                    <a:pt x="84" y="55"/>
                    <a:pt x="84" y="55"/>
                    <a:pt x="84" y="55"/>
                  </a:cubicBezTo>
                  <a:close/>
                  <a:moveTo>
                    <a:pt x="77" y="59"/>
                  </a:moveTo>
                  <a:cubicBezTo>
                    <a:pt x="77" y="86"/>
                    <a:pt x="77" y="86"/>
                    <a:pt x="77" y="86"/>
                  </a:cubicBezTo>
                  <a:cubicBezTo>
                    <a:pt x="76" y="86"/>
                    <a:pt x="75" y="86"/>
                    <a:pt x="74" y="86"/>
                  </a:cubicBezTo>
                  <a:cubicBezTo>
                    <a:pt x="74" y="56"/>
                    <a:pt x="74" y="56"/>
                    <a:pt x="74" y="56"/>
                  </a:cubicBezTo>
                  <a:cubicBezTo>
                    <a:pt x="77" y="59"/>
                    <a:pt x="77" y="59"/>
                    <a:pt x="77" y="59"/>
                  </a:cubicBezTo>
                  <a:close/>
                  <a:moveTo>
                    <a:pt x="70" y="54"/>
                  </a:moveTo>
                  <a:cubicBezTo>
                    <a:pt x="70" y="86"/>
                    <a:pt x="70" y="86"/>
                    <a:pt x="70" y="86"/>
                  </a:cubicBezTo>
                  <a:cubicBezTo>
                    <a:pt x="69" y="86"/>
                    <a:pt x="68" y="86"/>
                    <a:pt x="66" y="86"/>
                  </a:cubicBezTo>
                  <a:cubicBezTo>
                    <a:pt x="66" y="57"/>
                    <a:pt x="66" y="57"/>
                    <a:pt x="66" y="57"/>
                  </a:cubicBezTo>
                  <a:cubicBezTo>
                    <a:pt x="70" y="54"/>
                    <a:pt x="70" y="54"/>
                    <a:pt x="70" y="54"/>
                  </a:cubicBezTo>
                  <a:close/>
                  <a:moveTo>
                    <a:pt x="63" y="59"/>
                  </a:moveTo>
                  <a:cubicBezTo>
                    <a:pt x="63" y="86"/>
                    <a:pt x="63" y="86"/>
                    <a:pt x="63" y="86"/>
                  </a:cubicBezTo>
                  <a:cubicBezTo>
                    <a:pt x="62" y="86"/>
                    <a:pt x="60" y="86"/>
                    <a:pt x="59" y="86"/>
                  </a:cubicBezTo>
                  <a:cubicBezTo>
                    <a:pt x="59" y="62"/>
                    <a:pt x="59" y="62"/>
                    <a:pt x="59" y="62"/>
                  </a:cubicBezTo>
                  <a:cubicBezTo>
                    <a:pt x="63" y="59"/>
                    <a:pt x="63" y="59"/>
                    <a:pt x="63" y="59"/>
                  </a:cubicBezTo>
                  <a:close/>
                  <a:moveTo>
                    <a:pt x="56" y="65"/>
                  </a:moveTo>
                  <a:cubicBezTo>
                    <a:pt x="56" y="86"/>
                    <a:pt x="56" y="86"/>
                    <a:pt x="56" y="86"/>
                  </a:cubicBezTo>
                  <a:cubicBezTo>
                    <a:pt x="54" y="86"/>
                    <a:pt x="53" y="86"/>
                    <a:pt x="52" y="86"/>
                  </a:cubicBezTo>
                  <a:cubicBezTo>
                    <a:pt x="52" y="68"/>
                    <a:pt x="52" y="68"/>
                    <a:pt x="52" y="68"/>
                  </a:cubicBezTo>
                  <a:cubicBezTo>
                    <a:pt x="56" y="65"/>
                    <a:pt x="56" y="65"/>
                    <a:pt x="56" y="65"/>
                  </a:cubicBezTo>
                  <a:close/>
                  <a:moveTo>
                    <a:pt x="48" y="71"/>
                  </a:moveTo>
                  <a:cubicBezTo>
                    <a:pt x="48" y="86"/>
                    <a:pt x="48" y="86"/>
                    <a:pt x="48" y="86"/>
                  </a:cubicBezTo>
                  <a:cubicBezTo>
                    <a:pt x="47" y="86"/>
                    <a:pt x="46" y="86"/>
                    <a:pt x="45" y="86"/>
                  </a:cubicBezTo>
                  <a:cubicBezTo>
                    <a:pt x="45" y="73"/>
                    <a:pt x="45" y="73"/>
                    <a:pt x="45" y="73"/>
                  </a:cubicBezTo>
                  <a:cubicBezTo>
                    <a:pt x="48" y="71"/>
                    <a:pt x="48" y="71"/>
                    <a:pt x="48" y="71"/>
                  </a:cubicBezTo>
                  <a:close/>
                  <a:moveTo>
                    <a:pt x="41" y="75"/>
                  </a:moveTo>
                  <a:cubicBezTo>
                    <a:pt x="41" y="86"/>
                    <a:pt x="41" y="86"/>
                    <a:pt x="41" y="86"/>
                  </a:cubicBezTo>
                  <a:cubicBezTo>
                    <a:pt x="40" y="86"/>
                    <a:pt x="39" y="86"/>
                    <a:pt x="38" y="86"/>
                  </a:cubicBezTo>
                  <a:cubicBezTo>
                    <a:pt x="38" y="72"/>
                    <a:pt x="38" y="72"/>
                    <a:pt x="38" y="72"/>
                  </a:cubicBezTo>
                  <a:cubicBezTo>
                    <a:pt x="41" y="75"/>
                    <a:pt x="41" y="75"/>
                    <a:pt x="41" y="75"/>
                  </a:cubicBezTo>
                  <a:close/>
                  <a:moveTo>
                    <a:pt x="34" y="70"/>
                  </a:moveTo>
                  <a:cubicBezTo>
                    <a:pt x="34" y="86"/>
                    <a:pt x="34" y="86"/>
                    <a:pt x="34" y="86"/>
                  </a:cubicBezTo>
                  <a:cubicBezTo>
                    <a:pt x="33" y="86"/>
                    <a:pt x="32" y="86"/>
                    <a:pt x="31" y="86"/>
                  </a:cubicBezTo>
                  <a:cubicBezTo>
                    <a:pt x="31" y="67"/>
                    <a:pt x="31" y="67"/>
                    <a:pt x="31" y="67"/>
                  </a:cubicBezTo>
                  <a:cubicBezTo>
                    <a:pt x="34" y="70"/>
                    <a:pt x="34" y="70"/>
                    <a:pt x="34" y="70"/>
                  </a:cubicBezTo>
                  <a:close/>
                  <a:moveTo>
                    <a:pt x="27" y="67"/>
                  </a:moveTo>
                  <a:cubicBezTo>
                    <a:pt x="27" y="86"/>
                    <a:pt x="27" y="86"/>
                    <a:pt x="27" y="86"/>
                  </a:cubicBezTo>
                  <a:cubicBezTo>
                    <a:pt x="26" y="86"/>
                    <a:pt x="25" y="86"/>
                    <a:pt x="23" y="86"/>
                  </a:cubicBezTo>
                  <a:cubicBezTo>
                    <a:pt x="23" y="69"/>
                    <a:pt x="23" y="69"/>
                    <a:pt x="23" y="69"/>
                  </a:cubicBezTo>
                  <a:cubicBezTo>
                    <a:pt x="27" y="67"/>
                    <a:pt x="27" y="67"/>
                    <a:pt x="27" y="67"/>
                  </a:cubicBezTo>
                  <a:close/>
                  <a:moveTo>
                    <a:pt x="20" y="71"/>
                  </a:moveTo>
                  <a:cubicBezTo>
                    <a:pt x="20" y="86"/>
                    <a:pt x="20" y="86"/>
                    <a:pt x="20" y="86"/>
                  </a:cubicBezTo>
                  <a:cubicBezTo>
                    <a:pt x="19" y="86"/>
                    <a:pt x="17" y="86"/>
                    <a:pt x="16" y="86"/>
                  </a:cubicBezTo>
                  <a:cubicBezTo>
                    <a:pt x="16" y="73"/>
                    <a:pt x="16" y="73"/>
                    <a:pt x="16" y="73"/>
                  </a:cubicBezTo>
                  <a:cubicBezTo>
                    <a:pt x="20" y="71"/>
                    <a:pt x="20" y="71"/>
                    <a:pt x="20" y="71"/>
                  </a:cubicBezTo>
                  <a:close/>
                  <a:moveTo>
                    <a:pt x="5" y="79"/>
                  </a:moveTo>
                  <a:cubicBezTo>
                    <a:pt x="5" y="86"/>
                    <a:pt x="5" y="86"/>
                    <a:pt x="5" y="86"/>
                  </a:cubicBezTo>
                  <a:cubicBezTo>
                    <a:pt x="2" y="86"/>
                    <a:pt x="2" y="86"/>
                    <a:pt x="2" y="86"/>
                  </a:cubicBezTo>
                  <a:cubicBezTo>
                    <a:pt x="2" y="76"/>
                    <a:pt x="2" y="76"/>
                    <a:pt x="2" y="76"/>
                  </a:cubicBezTo>
                  <a:cubicBezTo>
                    <a:pt x="4" y="80"/>
                    <a:pt x="4" y="80"/>
                    <a:pt x="4" y="80"/>
                  </a:cubicBezTo>
                  <a:cubicBezTo>
                    <a:pt x="5" y="79"/>
                    <a:pt x="5" y="79"/>
                    <a:pt x="5" y="79"/>
                  </a:cubicBezTo>
                  <a:close/>
                  <a:moveTo>
                    <a:pt x="0" y="58"/>
                  </a:moveTo>
                  <a:cubicBezTo>
                    <a:pt x="7" y="70"/>
                    <a:pt x="7" y="70"/>
                    <a:pt x="7" y="70"/>
                  </a:cubicBezTo>
                  <a:cubicBezTo>
                    <a:pt x="29" y="57"/>
                    <a:pt x="29" y="57"/>
                    <a:pt x="29" y="57"/>
                  </a:cubicBezTo>
                  <a:cubicBezTo>
                    <a:pt x="38" y="64"/>
                    <a:pt x="38" y="64"/>
                    <a:pt x="38" y="64"/>
                  </a:cubicBezTo>
                  <a:cubicBezTo>
                    <a:pt x="42" y="66"/>
                    <a:pt x="42" y="66"/>
                    <a:pt x="42" y="66"/>
                  </a:cubicBezTo>
                  <a:cubicBezTo>
                    <a:pt x="46" y="63"/>
                    <a:pt x="46" y="63"/>
                    <a:pt x="46" y="63"/>
                  </a:cubicBezTo>
                  <a:cubicBezTo>
                    <a:pt x="70" y="45"/>
                    <a:pt x="70" y="45"/>
                    <a:pt x="70" y="45"/>
                  </a:cubicBezTo>
                  <a:cubicBezTo>
                    <a:pt x="73" y="47"/>
                    <a:pt x="73" y="47"/>
                    <a:pt x="73" y="47"/>
                  </a:cubicBezTo>
                  <a:cubicBezTo>
                    <a:pt x="78" y="51"/>
                    <a:pt x="78" y="51"/>
                    <a:pt x="78" y="51"/>
                  </a:cubicBezTo>
                  <a:cubicBezTo>
                    <a:pt x="82" y="46"/>
                    <a:pt x="82" y="46"/>
                    <a:pt x="82" y="46"/>
                  </a:cubicBezTo>
                  <a:cubicBezTo>
                    <a:pt x="104" y="22"/>
                    <a:pt x="104" y="22"/>
                    <a:pt x="104" y="22"/>
                  </a:cubicBezTo>
                  <a:cubicBezTo>
                    <a:pt x="109" y="26"/>
                    <a:pt x="109" y="26"/>
                    <a:pt x="109" y="26"/>
                  </a:cubicBezTo>
                  <a:cubicBezTo>
                    <a:pt x="111" y="13"/>
                    <a:pt x="111" y="13"/>
                    <a:pt x="111" y="13"/>
                  </a:cubicBezTo>
                  <a:cubicBezTo>
                    <a:pt x="113" y="0"/>
                    <a:pt x="113" y="0"/>
                    <a:pt x="113" y="0"/>
                  </a:cubicBezTo>
                  <a:cubicBezTo>
                    <a:pt x="101" y="5"/>
                    <a:pt x="101" y="5"/>
                    <a:pt x="101" y="5"/>
                  </a:cubicBezTo>
                  <a:cubicBezTo>
                    <a:pt x="89" y="10"/>
                    <a:pt x="89" y="10"/>
                    <a:pt x="89" y="10"/>
                  </a:cubicBezTo>
                  <a:cubicBezTo>
                    <a:pt x="93" y="13"/>
                    <a:pt x="93" y="13"/>
                    <a:pt x="93" y="13"/>
                  </a:cubicBezTo>
                  <a:cubicBezTo>
                    <a:pt x="76" y="32"/>
                    <a:pt x="76" y="32"/>
                    <a:pt x="76" y="32"/>
                  </a:cubicBezTo>
                  <a:cubicBezTo>
                    <a:pt x="74" y="31"/>
                    <a:pt x="74" y="31"/>
                    <a:pt x="74" y="31"/>
                  </a:cubicBezTo>
                  <a:cubicBezTo>
                    <a:pt x="70" y="28"/>
                    <a:pt x="70" y="28"/>
                    <a:pt x="70" y="28"/>
                  </a:cubicBezTo>
                  <a:cubicBezTo>
                    <a:pt x="65" y="31"/>
                    <a:pt x="65" y="31"/>
                    <a:pt x="65" y="31"/>
                  </a:cubicBezTo>
                  <a:cubicBezTo>
                    <a:pt x="42" y="49"/>
                    <a:pt x="42" y="49"/>
                    <a:pt x="42" y="49"/>
                  </a:cubicBezTo>
                  <a:cubicBezTo>
                    <a:pt x="33" y="43"/>
                    <a:pt x="33" y="43"/>
                    <a:pt x="33" y="43"/>
                  </a:cubicBezTo>
                  <a:cubicBezTo>
                    <a:pt x="29" y="41"/>
                    <a:pt x="29" y="41"/>
                    <a:pt x="29" y="41"/>
                  </a:cubicBezTo>
                  <a:cubicBezTo>
                    <a:pt x="25" y="43"/>
                    <a:pt x="25" y="43"/>
                    <a:pt x="25" y="43"/>
                  </a:cubicBezTo>
                  <a:cubicBezTo>
                    <a:pt x="0" y="58"/>
                    <a:pt x="0" y="58"/>
                    <a:pt x="0" y="58"/>
                  </a:cubicBezTo>
                  <a:close/>
                  <a:moveTo>
                    <a:pt x="13" y="75"/>
                  </a:moveTo>
                  <a:cubicBezTo>
                    <a:pt x="13" y="86"/>
                    <a:pt x="13" y="86"/>
                    <a:pt x="13" y="86"/>
                  </a:cubicBezTo>
                  <a:cubicBezTo>
                    <a:pt x="11" y="86"/>
                    <a:pt x="10" y="86"/>
                    <a:pt x="9" y="86"/>
                  </a:cubicBezTo>
                  <a:cubicBezTo>
                    <a:pt x="9" y="77"/>
                    <a:pt x="9" y="77"/>
                    <a:pt x="9" y="77"/>
                  </a:cubicBezTo>
                  <a:cubicBezTo>
                    <a:pt x="13" y="75"/>
                    <a:pt x="13" y="75"/>
                    <a:pt x="13" y="75"/>
                  </a:cubicBezTo>
                  <a:close/>
                  <a:moveTo>
                    <a:pt x="21" y="22"/>
                  </a:moveTo>
                  <a:cubicBezTo>
                    <a:pt x="23" y="17"/>
                    <a:pt x="23" y="17"/>
                    <a:pt x="23" y="17"/>
                  </a:cubicBezTo>
                  <a:cubicBezTo>
                    <a:pt x="31" y="12"/>
                    <a:pt x="31" y="12"/>
                    <a:pt x="31" y="12"/>
                  </a:cubicBezTo>
                  <a:cubicBezTo>
                    <a:pt x="41" y="12"/>
                    <a:pt x="41" y="12"/>
                    <a:pt x="41" y="12"/>
                  </a:cubicBezTo>
                  <a:cubicBezTo>
                    <a:pt x="43" y="19"/>
                    <a:pt x="43" y="19"/>
                    <a:pt x="43" y="19"/>
                  </a:cubicBezTo>
                  <a:cubicBezTo>
                    <a:pt x="49" y="19"/>
                    <a:pt x="49" y="19"/>
                    <a:pt x="49" y="19"/>
                  </a:cubicBezTo>
                  <a:cubicBezTo>
                    <a:pt x="49" y="21"/>
                    <a:pt x="49" y="21"/>
                    <a:pt x="49" y="21"/>
                  </a:cubicBezTo>
                  <a:cubicBezTo>
                    <a:pt x="41" y="22"/>
                    <a:pt x="41" y="22"/>
                    <a:pt x="41" y="22"/>
                  </a:cubicBezTo>
                  <a:cubicBezTo>
                    <a:pt x="39" y="19"/>
                    <a:pt x="39" y="19"/>
                    <a:pt x="39" y="19"/>
                  </a:cubicBezTo>
                  <a:cubicBezTo>
                    <a:pt x="37" y="26"/>
                    <a:pt x="37" y="26"/>
                    <a:pt x="37" y="26"/>
                  </a:cubicBezTo>
                  <a:cubicBezTo>
                    <a:pt x="43" y="33"/>
                    <a:pt x="43" y="33"/>
                    <a:pt x="43" y="33"/>
                  </a:cubicBezTo>
                  <a:cubicBezTo>
                    <a:pt x="43" y="44"/>
                    <a:pt x="43" y="44"/>
                    <a:pt x="43" y="44"/>
                  </a:cubicBezTo>
                  <a:cubicBezTo>
                    <a:pt x="41" y="44"/>
                    <a:pt x="41" y="44"/>
                    <a:pt x="41" y="44"/>
                  </a:cubicBezTo>
                  <a:cubicBezTo>
                    <a:pt x="39" y="35"/>
                    <a:pt x="39" y="35"/>
                    <a:pt x="39" y="35"/>
                  </a:cubicBezTo>
                  <a:cubicBezTo>
                    <a:pt x="34" y="31"/>
                    <a:pt x="34" y="31"/>
                    <a:pt x="34" y="31"/>
                  </a:cubicBezTo>
                  <a:cubicBezTo>
                    <a:pt x="32" y="33"/>
                    <a:pt x="31" y="38"/>
                    <a:pt x="31" y="38"/>
                  </a:cubicBezTo>
                  <a:cubicBezTo>
                    <a:pt x="21" y="40"/>
                    <a:pt x="21" y="40"/>
                    <a:pt x="21" y="40"/>
                  </a:cubicBezTo>
                  <a:cubicBezTo>
                    <a:pt x="20" y="38"/>
                    <a:pt x="20" y="38"/>
                    <a:pt x="20" y="38"/>
                  </a:cubicBezTo>
                  <a:cubicBezTo>
                    <a:pt x="27" y="35"/>
                    <a:pt x="27" y="35"/>
                    <a:pt x="27" y="35"/>
                  </a:cubicBezTo>
                  <a:cubicBezTo>
                    <a:pt x="29" y="25"/>
                    <a:pt x="29" y="25"/>
                    <a:pt x="29" y="25"/>
                  </a:cubicBezTo>
                  <a:cubicBezTo>
                    <a:pt x="30" y="17"/>
                    <a:pt x="30" y="17"/>
                    <a:pt x="30" y="17"/>
                  </a:cubicBezTo>
                  <a:cubicBezTo>
                    <a:pt x="26" y="18"/>
                    <a:pt x="26" y="18"/>
                    <a:pt x="26" y="18"/>
                  </a:cubicBezTo>
                  <a:cubicBezTo>
                    <a:pt x="23" y="24"/>
                    <a:pt x="23" y="24"/>
                    <a:pt x="23" y="24"/>
                  </a:cubicBezTo>
                  <a:lnTo>
                    <a:pt x="21" y="22"/>
                  </a:lnTo>
                  <a:close/>
                </a:path>
              </a:pathLst>
            </a:custGeom>
            <a:solidFill>
              <a:schemeClr val="tx1"/>
            </a:solidFill>
            <a:ln>
              <a:noFill/>
            </a:ln>
            <a:effectLst>
              <a:outerShdw blurRad="25400" dist="254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black"/>
                </a:solidFill>
                <a:effectLst/>
                <a:uLnTx/>
                <a:uFillTx/>
                <a:latin typeface="Calibri" panose="020F0502020204030204" pitchFamily="34" charset="0"/>
                <a:ea typeface="宋体" panose="02010600030101010101" pitchFamily="2" charset="-122"/>
                <a:cs typeface="+mn-cs"/>
              </a:endParaRPr>
            </a:p>
          </p:txBody>
        </p:sp>
      </p:grpSp>
      <p:grpSp>
        <p:nvGrpSpPr>
          <p:cNvPr id="11" name="组合 10"/>
          <p:cNvGrpSpPr/>
          <p:nvPr/>
        </p:nvGrpSpPr>
        <p:grpSpPr>
          <a:xfrm>
            <a:off x="3273425" y="1482725"/>
            <a:ext cx="1728788" cy="784225"/>
            <a:chOff x="3417367" y="1348728"/>
            <a:chExt cx="1728788" cy="784225"/>
          </a:xfrm>
        </p:grpSpPr>
        <p:sp>
          <p:nvSpPr>
            <p:cNvPr id="12" name="Freeform 8"/>
            <p:cNvSpPr/>
            <p:nvPr/>
          </p:nvSpPr>
          <p:spPr bwMode="auto">
            <a:xfrm>
              <a:off x="3417367" y="1348728"/>
              <a:ext cx="1728788" cy="784225"/>
            </a:xfrm>
            <a:custGeom>
              <a:avLst/>
              <a:gdLst>
                <a:gd name="T0" fmla="*/ 331 w 461"/>
                <a:gd name="T1" fmla="*/ 0 h 209"/>
                <a:gd name="T2" fmla="*/ 201 w 461"/>
                <a:gd name="T3" fmla="*/ 24 h 209"/>
                <a:gd name="T4" fmla="*/ 187 w 461"/>
                <a:gd name="T5" fmla="*/ 29 h 209"/>
                <a:gd name="T6" fmla="*/ 174 w 461"/>
                <a:gd name="T7" fmla="*/ 35 h 209"/>
                <a:gd name="T8" fmla="*/ 0 w 461"/>
                <a:gd name="T9" fmla="*/ 209 h 209"/>
                <a:gd name="T10" fmla="*/ 174 w 461"/>
                <a:gd name="T11" fmla="*/ 209 h 209"/>
                <a:gd name="T12" fmla="*/ 187 w 461"/>
                <a:gd name="T13" fmla="*/ 209 h 209"/>
                <a:gd name="T14" fmla="*/ 201 w 461"/>
                <a:gd name="T15" fmla="*/ 209 h 209"/>
                <a:gd name="T16" fmla="*/ 461 w 461"/>
                <a:gd name="T17" fmla="*/ 209 h 209"/>
                <a:gd name="T18" fmla="*/ 461 w 461"/>
                <a:gd name="T19" fmla="*/ 24 h 209"/>
                <a:gd name="T20" fmla="*/ 331 w 461"/>
                <a:gd name="T2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1" h="209">
                  <a:moveTo>
                    <a:pt x="331" y="0"/>
                  </a:moveTo>
                  <a:cubicBezTo>
                    <a:pt x="285" y="0"/>
                    <a:pt x="241" y="8"/>
                    <a:pt x="201" y="24"/>
                  </a:cubicBezTo>
                  <a:cubicBezTo>
                    <a:pt x="196" y="26"/>
                    <a:pt x="192" y="27"/>
                    <a:pt x="187" y="29"/>
                  </a:cubicBezTo>
                  <a:cubicBezTo>
                    <a:pt x="183" y="31"/>
                    <a:pt x="178" y="33"/>
                    <a:pt x="174" y="35"/>
                  </a:cubicBezTo>
                  <a:cubicBezTo>
                    <a:pt x="98" y="71"/>
                    <a:pt x="36" y="133"/>
                    <a:pt x="0" y="209"/>
                  </a:cubicBezTo>
                  <a:cubicBezTo>
                    <a:pt x="174" y="209"/>
                    <a:pt x="174" y="209"/>
                    <a:pt x="174" y="209"/>
                  </a:cubicBezTo>
                  <a:cubicBezTo>
                    <a:pt x="187" y="209"/>
                    <a:pt x="187" y="209"/>
                    <a:pt x="187" y="209"/>
                  </a:cubicBezTo>
                  <a:cubicBezTo>
                    <a:pt x="201" y="209"/>
                    <a:pt x="201" y="209"/>
                    <a:pt x="201" y="209"/>
                  </a:cubicBezTo>
                  <a:cubicBezTo>
                    <a:pt x="461" y="209"/>
                    <a:pt x="461" y="209"/>
                    <a:pt x="461" y="209"/>
                  </a:cubicBezTo>
                  <a:cubicBezTo>
                    <a:pt x="461" y="24"/>
                    <a:pt x="461" y="24"/>
                    <a:pt x="461" y="24"/>
                  </a:cubicBezTo>
                  <a:cubicBezTo>
                    <a:pt x="420" y="8"/>
                    <a:pt x="377" y="0"/>
                    <a:pt x="331" y="0"/>
                  </a:cubicBezTo>
                  <a:close/>
                </a:path>
              </a:pathLst>
            </a:custGeom>
            <a:solidFill>
              <a:schemeClr val="tx1">
                <a:lumMod val="65000"/>
                <a:lumOff val="35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800" b="0" i="0" u="none" strike="noStrike" kern="1200" cap="none" spc="0" normalizeH="0" baseline="0" noProof="1">
                <a:ln>
                  <a:noFill/>
                </a:ln>
                <a:solidFill>
                  <a:prstClr val="white"/>
                </a:solidFill>
                <a:effectLst/>
                <a:uLnTx/>
                <a:uFillTx/>
                <a:latin typeface="Chelsea" panose="02000500000000000000" pitchFamily="2" charset="0"/>
                <a:ea typeface="+mn-ea"/>
                <a:cs typeface="+mn-cs"/>
              </a:endParaRPr>
            </a:p>
          </p:txBody>
        </p:sp>
        <p:sp>
          <p:nvSpPr>
            <p:cNvPr id="13" name="标题层"/>
            <p:cNvSpPr txBox="1"/>
            <p:nvPr/>
          </p:nvSpPr>
          <p:spPr bwMode="auto">
            <a:xfrm>
              <a:off x="4434955" y="1518591"/>
              <a:ext cx="617537" cy="523875"/>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01</a:t>
              </a:r>
              <a:endParaRPr kumimoji="0" lang="zh-CN" altLang="en-US"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14" name="组合 13"/>
          <p:cNvGrpSpPr/>
          <p:nvPr/>
        </p:nvGrpSpPr>
        <p:grpSpPr>
          <a:xfrm>
            <a:off x="5086350" y="1630363"/>
            <a:ext cx="782638" cy="1725612"/>
            <a:chOff x="5229523" y="1496513"/>
            <a:chExt cx="782637" cy="1725613"/>
          </a:xfrm>
        </p:grpSpPr>
        <p:sp>
          <p:nvSpPr>
            <p:cNvPr id="15" name="Freeform 6"/>
            <p:cNvSpPr/>
            <p:nvPr/>
          </p:nvSpPr>
          <p:spPr bwMode="auto">
            <a:xfrm rot="16200000">
              <a:off x="4758035" y="1968001"/>
              <a:ext cx="1725613" cy="782637"/>
            </a:xfrm>
            <a:custGeom>
              <a:avLst/>
              <a:gdLst>
                <a:gd name="T0" fmla="*/ 287 w 460"/>
                <a:gd name="T1" fmla="*/ 0 h 209"/>
                <a:gd name="T2" fmla="*/ 273 w 460"/>
                <a:gd name="T3" fmla="*/ 0 h 209"/>
                <a:gd name="T4" fmla="*/ 260 w 460"/>
                <a:gd name="T5" fmla="*/ 0 h 209"/>
                <a:gd name="T6" fmla="*/ 0 w 460"/>
                <a:gd name="T7" fmla="*/ 0 h 209"/>
                <a:gd name="T8" fmla="*/ 0 w 460"/>
                <a:gd name="T9" fmla="*/ 185 h 209"/>
                <a:gd name="T10" fmla="*/ 130 w 460"/>
                <a:gd name="T11" fmla="*/ 209 h 209"/>
                <a:gd name="T12" fmla="*/ 260 w 460"/>
                <a:gd name="T13" fmla="*/ 185 h 209"/>
                <a:gd name="T14" fmla="*/ 273 w 460"/>
                <a:gd name="T15" fmla="*/ 179 h 209"/>
                <a:gd name="T16" fmla="*/ 287 w 460"/>
                <a:gd name="T17" fmla="*/ 173 h 209"/>
                <a:gd name="T18" fmla="*/ 460 w 460"/>
                <a:gd name="T19" fmla="*/ 0 h 209"/>
                <a:gd name="T20" fmla="*/ 287 w 460"/>
                <a:gd name="T2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 h="209">
                  <a:moveTo>
                    <a:pt x="287" y="0"/>
                  </a:moveTo>
                  <a:cubicBezTo>
                    <a:pt x="273" y="0"/>
                    <a:pt x="273" y="0"/>
                    <a:pt x="273" y="0"/>
                  </a:cubicBezTo>
                  <a:cubicBezTo>
                    <a:pt x="260" y="0"/>
                    <a:pt x="260" y="0"/>
                    <a:pt x="260" y="0"/>
                  </a:cubicBezTo>
                  <a:cubicBezTo>
                    <a:pt x="0" y="0"/>
                    <a:pt x="0" y="0"/>
                    <a:pt x="0" y="0"/>
                  </a:cubicBezTo>
                  <a:cubicBezTo>
                    <a:pt x="0" y="185"/>
                    <a:pt x="0" y="185"/>
                    <a:pt x="0" y="185"/>
                  </a:cubicBezTo>
                  <a:cubicBezTo>
                    <a:pt x="40" y="200"/>
                    <a:pt x="84" y="209"/>
                    <a:pt x="130" y="209"/>
                  </a:cubicBezTo>
                  <a:cubicBezTo>
                    <a:pt x="176" y="209"/>
                    <a:pt x="219" y="200"/>
                    <a:pt x="260" y="185"/>
                  </a:cubicBezTo>
                  <a:cubicBezTo>
                    <a:pt x="264" y="183"/>
                    <a:pt x="269" y="181"/>
                    <a:pt x="273" y="179"/>
                  </a:cubicBezTo>
                  <a:cubicBezTo>
                    <a:pt x="278" y="178"/>
                    <a:pt x="282" y="176"/>
                    <a:pt x="287" y="173"/>
                  </a:cubicBezTo>
                  <a:cubicBezTo>
                    <a:pt x="363" y="137"/>
                    <a:pt x="424" y="76"/>
                    <a:pt x="460" y="0"/>
                  </a:cubicBezTo>
                  <a:lnTo>
                    <a:pt x="287" y="0"/>
                  </a:lnTo>
                  <a:close/>
                </a:path>
              </a:pathLst>
            </a:custGeom>
            <a:solidFill>
              <a:schemeClr val="tx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800" b="0" i="0" u="none" strike="noStrike" kern="1200" cap="none" spc="0" normalizeH="0" baseline="0" noProof="1">
                <a:ln>
                  <a:noFill/>
                </a:ln>
                <a:solidFill>
                  <a:prstClr val="white"/>
                </a:solidFill>
                <a:effectLst/>
                <a:uLnTx/>
                <a:uFillTx/>
                <a:latin typeface="Chelsea" panose="02000500000000000000" pitchFamily="2" charset="0"/>
                <a:ea typeface="+mn-ea"/>
                <a:cs typeface="+mn-cs"/>
              </a:endParaRPr>
            </a:p>
          </p:txBody>
        </p:sp>
        <p:sp>
          <p:nvSpPr>
            <p:cNvPr id="16" name="标题层"/>
            <p:cNvSpPr txBox="1"/>
            <p:nvPr/>
          </p:nvSpPr>
          <p:spPr bwMode="auto">
            <a:xfrm>
              <a:off x="5291436" y="2696664"/>
              <a:ext cx="617536" cy="523875"/>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02</a:t>
              </a:r>
              <a:endParaRPr kumimoji="0" lang="zh-CN" altLang="en-US"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17" name="组合 16"/>
          <p:cNvGrpSpPr/>
          <p:nvPr/>
        </p:nvGrpSpPr>
        <p:grpSpPr>
          <a:xfrm>
            <a:off x="4027488" y="3444875"/>
            <a:ext cx="1725612" cy="782638"/>
            <a:chOff x="4171430" y="3310878"/>
            <a:chExt cx="1725613" cy="782637"/>
          </a:xfrm>
        </p:grpSpPr>
        <p:sp>
          <p:nvSpPr>
            <p:cNvPr id="18" name="Freeform 6"/>
            <p:cNvSpPr/>
            <p:nvPr/>
          </p:nvSpPr>
          <p:spPr bwMode="auto">
            <a:xfrm>
              <a:off x="4171430" y="3310878"/>
              <a:ext cx="1725613" cy="782637"/>
            </a:xfrm>
            <a:custGeom>
              <a:avLst/>
              <a:gdLst>
                <a:gd name="T0" fmla="*/ 287 w 460"/>
                <a:gd name="T1" fmla="*/ 0 h 209"/>
                <a:gd name="T2" fmla="*/ 273 w 460"/>
                <a:gd name="T3" fmla="*/ 0 h 209"/>
                <a:gd name="T4" fmla="*/ 260 w 460"/>
                <a:gd name="T5" fmla="*/ 0 h 209"/>
                <a:gd name="T6" fmla="*/ 0 w 460"/>
                <a:gd name="T7" fmla="*/ 0 h 209"/>
                <a:gd name="T8" fmla="*/ 0 w 460"/>
                <a:gd name="T9" fmla="*/ 185 h 209"/>
                <a:gd name="T10" fmla="*/ 130 w 460"/>
                <a:gd name="T11" fmla="*/ 209 h 209"/>
                <a:gd name="T12" fmla="*/ 260 w 460"/>
                <a:gd name="T13" fmla="*/ 185 h 209"/>
                <a:gd name="T14" fmla="*/ 273 w 460"/>
                <a:gd name="T15" fmla="*/ 179 h 209"/>
                <a:gd name="T16" fmla="*/ 287 w 460"/>
                <a:gd name="T17" fmla="*/ 173 h 209"/>
                <a:gd name="T18" fmla="*/ 460 w 460"/>
                <a:gd name="T19" fmla="*/ 0 h 209"/>
                <a:gd name="T20" fmla="*/ 287 w 460"/>
                <a:gd name="T2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 h="209">
                  <a:moveTo>
                    <a:pt x="287" y="0"/>
                  </a:moveTo>
                  <a:cubicBezTo>
                    <a:pt x="273" y="0"/>
                    <a:pt x="273" y="0"/>
                    <a:pt x="273" y="0"/>
                  </a:cubicBezTo>
                  <a:cubicBezTo>
                    <a:pt x="260" y="0"/>
                    <a:pt x="260" y="0"/>
                    <a:pt x="260" y="0"/>
                  </a:cubicBezTo>
                  <a:cubicBezTo>
                    <a:pt x="0" y="0"/>
                    <a:pt x="0" y="0"/>
                    <a:pt x="0" y="0"/>
                  </a:cubicBezTo>
                  <a:cubicBezTo>
                    <a:pt x="0" y="185"/>
                    <a:pt x="0" y="185"/>
                    <a:pt x="0" y="185"/>
                  </a:cubicBezTo>
                  <a:cubicBezTo>
                    <a:pt x="40" y="200"/>
                    <a:pt x="84" y="209"/>
                    <a:pt x="130" y="209"/>
                  </a:cubicBezTo>
                  <a:cubicBezTo>
                    <a:pt x="176" y="209"/>
                    <a:pt x="219" y="200"/>
                    <a:pt x="260" y="185"/>
                  </a:cubicBezTo>
                  <a:cubicBezTo>
                    <a:pt x="264" y="183"/>
                    <a:pt x="269" y="181"/>
                    <a:pt x="273" y="179"/>
                  </a:cubicBezTo>
                  <a:cubicBezTo>
                    <a:pt x="278" y="178"/>
                    <a:pt x="282" y="176"/>
                    <a:pt x="287" y="173"/>
                  </a:cubicBezTo>
                  <a:cubicBezTo>
                    <a:pt x="363" y="137"/>
                    <a:pt x="424" y="76"/>
                    <a:pt x="460" y="0"/>
                  </a:cubicBezTo>
                  <a:lnTo>
                    <a:pt x="287" y="0"/>
                  </a:lnTo>
                  <a:close/>
                </a:path>
              </a:pathLst>
            </a:custGeom>
            <a:solidFill>
              <a:schemeClr val="tx1">
                <a:lumMod val="65000"/>
                <a:lumOff val="35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800" b="0" i="0" u="none" strike="noStrike" kern="1200" cap="none" spc="0" normalizeH="0" baseline="0" noProof="1">
                <a:ln>
                  <a:noFill/>
                </a:ln>
                <a:solidFill>
                  <a:prstClr val="white"/>
                </a:solidFill>
                <a:effectLst/>
                <a:uLnTx/>
                <a:uFillTx/>
                <a:latin typeface="Chelsea" panose="02000500000000000000" pitchFamily="2" charset="0"/>
                <a:ea typeface="+mn-ea"/>
                <a:cs typeface="+mn-cs"/>
              </a:endParaRPr>
            </a:p>
          </p:txBody>
        </p:sp>
        <p:sp>
          <p:nvSpPr>
            <p:cNvPr id="19" name="标题层"/>
            <p:cNvSpPr txBox="1"/>
            <p:nvPr/>
          </p:nvSpPr>
          <p:spPr bwMode="auto">
            <a:xfrm>
              <a:off x="4171430" y="3441053"/>
              <a:ext cx="617537" cy="522287"/>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03</a:t>
              </a:r>
              <a:endParaRPr kumimoji="0" lang="zh-CN" altLang="en-US"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grpSp>
        <p:nvGrpSpPr>
          <p:cNvPr id="20" name="组合 19"/>
          <p:cNvGrpSpPr/>
          <p:nvPr/>
        </p:nvGrpSpPr>
        <p:grpSpPr>
          <a:xfrm>
            <a:off x="3152775" y="2363788"/>
            <a:ext cx="782638" cy="1725612"/>
            <a:chOff x="3296644" y="2229890"/>
            <a:chExt cx="782637" cy="1725613"/>
          </a:xfrm>
        </p:grpSpPr>
        <p:sp>
          <p:nvSpPr>
            <p:cNvPr id="21" name="Freeform 6"/>
            <p:cNvSpPr/>
            <p:nvPr/>
          </p:nvSpPr>
          <p:spPr bwMode="auto">
            <a:xfrm rot="5400000">
              <a:off x="2825156" y="2701378"/>
              <a:ext cx="1725613" cy="782637"/>
            </a:xfrm>
            <a:custGeom>
              <a:avLst/>
              <a:gdLst>
                <a:gd name="T0" fmla="*/ 287 w 460"/>
                <a:gd name="T1" fmla="*/ 0 h 209"/>
                <a:gd name="T2" fmla="*/ 273 w 460"/>
                <a:gd name="T3" fmla="*/ 0 h 209"/>
                <a:gd name="T4" fmla="*/ 260 w 460"/>
                <a:gd name="T5" fmla="*/ 0 h 209"/>
                <a:gd name="T6" fmla="*/ 0 w 460"/>
                <a:gd name="T7" fmla="*/ 0 h 209"/>
                <a:gd name="T8" fmla="*/ 0 w 460"/>
                <a:gd name="T9" fmla="*/ 185 h 209"/>
                <a:gd name="T10" fmla="*/ 130 w 460"/>
                <a:gd name="T11" fmla="*/ 209 h 209"/>
                <a:gd name="T12" fmla="*/ 260 w 460"/>
                <a:gd name="T13" fmla="*/ 185 h 209"/>
                <a:gd name="T14" fmla="*/ 273 w 460"/>
                <a:gd name="T15" fmla="*/ 179 h 209"/>
                <a:gd name="T16" fmla="*/ 287 w 460"/>
                <a:gd name="T17" fmla="*/ 173 h 209"/>
                <a:gd name="T18" fmla="*/ 460 w 460"/>
                <a:gd name="T19" fmla="*/ 0 h 209"/>
                <a:gd name="T20" fmla="*/ 287 w 460"/>
                <a:gd name="T2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0" h="209">
                  <a:moveTo>
                    <a:pt x="287" y="0"/>
                  </a:moveTo>
                  <a:cubicBezTo>
                    <a:pt x="273" y="0"/>
                    <a:pt x="273" y="0"/>
                    <a:pt x="273" y="0"/>
                  </a:cubicBezTo>
                  <a:cubicBezTo>
                    <a:pt x="260" y="0"/>
                    <a:pt x="260" y="0"/>
                    <a:pt x="260" y="0"/>
                  </a:cubicBezTo>
                  <a:cubicBezTo>
                    <a:pt x="0" y="0"/>
                    <a:pt x="0" y="0"/>
                    <a:pt x="0" y="0"/>
                  </a:cubicBezTo>
                  <a:cubicBezTo>
                    <a:pt x="0" y="185"/>
                    <a:pt x="0" y="185"/>
                    <a:pt x="0" y="185"/>
                  </a:cubicBezTo>
                  <a:cubicBezTo>
                    <a:pt x="40" y="200"/>
                    <a:pt x="84" y="209"/>
                    <a:pt x="130" y="209"/>
                  </a:cubicBezTo>
                  <a:cubicBezTo>
                    <a:pt x="176" y="209"/>
                    <a:pt x="219" y="200"/>
                    <a:pt x="260" y="185"/>
                  </a:cubicBezTo>
                  <a:cubicBezTo>
                    <a:pt x="264" y="183"/>
                    <a:pt x="269" y="181"/>
                    <a:pt x="273" y="179"/>
                  </a:cubicBezTo>
                  <a:cubicBezTo>
                    <a:pt x="278" y="178"/>
                    <a:pt x="282" y="176"/>
                    <a:pt x="287" y="173"/>
                  </a:cubicBezTo>
                  <a:cubicBezTo>
                    <a:pt x="363" y="137"/>
                    <a:pt x="424" y="76"/>
                    <a:pt x="460" y="0"/>
                  </a:cubicBezTo>
                  <a:lnTo>
                    <a:pt x="287" y="0"/>
                  </a:lnTo>
                  <a:close/>
                </a:path>
              </a:pathLst>
            </a:custGeom>
            <a:solidFill>
              <a:schemeClr val="tx2"/>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800" b="0" i="0" u="none" strike="noStrike" kern="1200" cap="none" spc="0" normalizeH="0" baseline="0" noProof="1">
                <a:ln>
                  <a:noFill/>
                </a:ln>
                <a:solidFill>
                  <a:prstClr val="white"/>
                </a:solidFill>
                <a:effectLst/>
                <a:uLnTx/>
                <a:uFillTx/>
                <a:latin typeface="Chelsea" panose="02000500000000000000" pitchFamily="2" charset="0"/>
                <a:ea typeface="+mn-ea"/>
                <a:cs typeface="+mn-cs"/>
              </a:endParaRPr>
            </a:p>
          </p:txBody>
        </p:sp>
        <p:sp>
          <p:nvSpPr>
            <p:cNvPr id="22" name="标题层"/>
            <p:cNvSpPr txBox="1"/>
            <p:nvPr/>
          </p:nvSpPr>
          <p:spPr bwMode="auto">
            <a:xfrm>
              <a:off x="3417294" y="2229890"/>
              <a:ext cx="617537" cy="523875"/>
            </a:xfrm>
            <a:prstGeom prst="rect">
              <a:avLst/>
            </a:prstGeom>
            <a:noFill/>
            <a:effectLst>
              <a:outerShdw blurRad="12700" dist="12700" dir="4380000" algn="tl" rotWithShape="0">
                <a:prstClr val="black">
                  <a:alpha val="40000"/>
                </a:prstClr>
              </a:outerShdw>
            </a:effectLst>
          </p:spPr>
          <p:txBody>
            <a:bodyPr>
              <a:spAutoFit/>
            </a:bodyPr>
            <a:lstStyle/>
            <a:p>
              <a:pPr marR="0" algn="ctr" defTabSz="914400" fontAlgn="auto">
                <a:buClrTx/>
                <a:buSzTx/>
                <a:buFontTx/>
                <a:buNone/>
                <a:defRPr/>
              </a:pPr>
              <a:r>
                <a:rPr kumimoji="0" lang="en-US" altLang="zh-CN"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rPr>
                <a:t>04</a:t>
              </a:r>
              <a:endParaRPr kumimoji="0" lang="zh-CN" altLang="en-US" sz="2800" kern="0" cap="none" spc="0" normalizeH="0" baseline="0" noProof="1">
                <a:solidFill>
                  <a:sysClr val="window" lastClr="FFFFFF"/>
                </a:solidFill>
                <a:latin typeface="Impact" panose="020B0806030902050204" pitchFamily="34" charset="0"/>
                <a:ea typeface="微软雅黑" panose="020B0503020204020204" pitchFamily="34" charset="-122"/>
                <a:cs typeface="Arial" panose="020B0604020202020204" pitchFamily="34" charset="0"/>
                <a:sym typeface="+mn-ea"/>
              </a:endParaRPr>
            </a:p>
          </p:txBody>
        </p:sp>
      </p:grpSp>
      <p:cxnSp>
        <p:nvCxnSpPr>
          <p:cNvPr id="23" name="直接连接符 22"/>
          <p:cNvCxnSpPr/>
          <p:nvPr/>
        </p:nvCxnSpPr>
        <p:spPr>
          <a:xfrm>
            <a:off x="3060700" y="2020888"/>
            <a:ext cx="620713" cy="0"/>
          </a:xfrm>
          <a:prstGeom prst="line">
            <a:avLst/>
          </a:prstGeom>
          <a:ln w="9525" cap="flat" cmpd="sng">
            <a:solidFill>
              <a:srgbClr val="000000"/>
            </a:solidFill>
            <a:prstDash val="sysDash"/>
            <a:headEnd type="oval" w="med" len="med"/>
            <a:tailEnd type="oval" w="med" len="med"/>
          </a:ln>
        </p:spPr>
      </p:cxnSp>
      <p:sp>
        <p:nvSpPr>
          <p:cNvPr id="24" name="矩形 23"/>
          <p:cNvSpPr/>
          <p:nvPr/>
        </p:nvSpPr>
        <p:spPr>
          <a:xfrm>
            <a:off x="900113" y="1743075"/>
            <a:ext cx="2016125" cy="246063"/>
          </a:xfrm>
          <a:prstGeom prst="rect">
            <a:avLst/>
          </a:prstGeom>
          <a:noFill/>
          <a:ln w="9525">
            <a:noFill/>
          </a:ln>
        </p:spPr>
        <p:txBody>
          <a:bodyPr>
            <a:spAutoFit/>
          </a:bodyPr>
          <a:p>
            <a:pPr algn="just">
              <a:lnSpc>
                <a:spcPts val="1200"/>
              </a:lnSpc>
            </a:pPr>
            <a:r>
              <a:rPr lang="en-US" altLang="zh-CN" sz="1400" dirty="0">
                <a:solidFill>
                  <a:srgbClr val="000000"/>
                </a:solidFill>
                <a:latin typeface="微软雅黑" panose="020B0503020204020204" pitchFamily="34" charset="-122"/>
                <a:ea typeface="微软雅黑" panose="020B0503020204020204" pitchFamily="34" charset="-122"/>
              </a:rPr>
              <a:t>1</a:t>
            </a:r>
            <a:r>
              <a:rPr lang="zh-CN" altLang="en-US" sz="1400" dirty="0">
                <a:solidFill>
                  <a:srgbClr val="000000"/>
                </a:solidFill>
                <a:latin typeface="微软雅黑" panose="020B0503020204020204" pitchFamily="34" charset="-122"/>
                <a:ea typeface="微软雅黑" panose="020B0503020204020204" pitchFamily="34" charset="-122"/>
              </a:rPr>
              <a:t>、（规约）规格目录</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5441950" y="2020888"/>
            <a:ext cx="622300" cy="0"/>
          </a:xfrm>
          <a:prstGeom prst="line">
            <a:avLst/>
          </a:prstGeom>
          <a:ln w="9525" cap="flat" cmpd="sng">
            <a:solidFill>
              <a:srgbClr val="000000"/>
            </a:solidFill>
            <a:prstDash val="sysDash"/>
            <a:headEnd type="oval" w="med" len="med"/>
            <a:tailEnd type="oval" w="med" len="med"/>
          </a:ln>
        </p:spPr>
      </p:cxnSp>
      <p:sp>
        <p:nvSpPr>
          <p:cNvPr id="26" name="矩形 25"/>
          <p:cNvSpPr/>
          <p:nvPr/>
        </p:nvSpPr>
        <p:spPr>
          <a:xfrm>
            <a:off x="6227763" y="1743075"/>
            <a:ext cx="2016125" cy="1016000"/>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①　UML不只是一种图形语言。实际上，在它的图形表示法的每部分背后都有一个规格说明，这个规格说明提供了对构造块的语法和语义的文字叙述。</a:t>
            </a:r>
            <a:endParaRPr lang="zh-CN" altLang="en-US" sz="1200" dirty="0">
              <a:solidFill>
                <a:srgbClr val="000000"/>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441950" y="3590925"/>
            <a:ext cx="622300" cy="0"/>
          </a:xfrm>
          <a:prstGeom prst="line">
            <a:avLst/>
          </a:prstGeom>
          <a:ln w="9525" cap="flat" cmpd="sng">
            <a:solidFill>
              <a:srgbClr val="000000"/>
            </a:solidFill>
            <a:prstDash val="sysDash"/>
            <a:headEnd type="oval" w="med" len="med"/>
            <a:tailEnd type="oval" w="med" len="med"/>
          </a:ln>
        </p:spPr>
      </p:cxnSp>
      <p:sp>
        <p:nvSpPr>
          <p:cNvPr id="28" name="矩形 27"/>
          <p:cNvSpPr/>
          <p:nvPr/>
        </p:nvSpPr>
        <p:spPr>
          <a:xfrm>
            <a:off x="6227763" y="3352800"/>
            <a:ext cx="2016125" cy="706438"/>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② UML的图形表示法用来对系统进行可视化；UML的规格说明用来描述系统的细节 。</a:t>
            </a:r>
            <a:endParaRPr lang="zh-CN" altLang="en-US" sz="1200" dirty="0">
              <a:solidFill>
                <a:srgbClr val="000000"/>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3060700" y="3590925"/>
            <a:ext cx="620713" cy="0"/>
          </a:xfrm>
          <a:prstGeom prst="line">
            <a:avLst/>
          </a:prstGeom>
          <a:ln w="9525" cap="flat" cmpd="sng">
            <a:solidFill>
              <a:srgbClr val="000000"/>
            </a:solidFill>
            <a:prstDash val="sysDash"/>
            <a:headEnd type="oval" w="med" len="med"/>
            <a:tailEnd type="oval" w="med" len="med"/>
          </a:ln>
        </p:spPr>
      </p:cxnSp>
      <p:sp>
        <p:nvSpPr>
          <p:cNvPr id="30" name="矩形 29"/>
          <p:cNvSpPr/>
          <p:nvPr/>
        </p:nvSpPr>
        <p:spPr>
          <a:xfrm>
            <a:off x="900113" y="3352800"/>
            <a:ext cx="2016125" cy="1322388"/>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③ UML的规格说明提供了一个语义底版，它包含了一个系统的各个模型的所有部分，并且各部分相互联系，并保持一致。因此，UML图只不过是对底版的简单视觉投影，每一个图展示了系统的一个特定的关注方面。</a:t>
            </a:r>
            <a:endParaRPr lang="zh-CN" altLang="en-US" sz="1200" dirty="0">
              <a:solidFill>
                <a:srgbClr val="000000"/>
              </a:solidFill>
              <a:latin typeface="微软雅黑" panose="020B0503020204020204" pitchFamily="34" charset="-122"/>
              <a:ea typeface="微软雅黑" panose="020B0503020204020204" pitchFamily="34" charset="-122"/>
            </a:endParaRPr>
          </a:p>
        </p:txBody>
      </p:sp>
      <p:pic>
        <p:nvPicPr>
          <p:cNvPr id="47122" name="图片 30"/>
          <p:cNvPicPr>
            <a:picLocks noChangeAspect="1"/>
          </p:cNvPicPr>
          <p:nvPr/>
        </p:nvPicPr>
        <p:blipFill>
          <a:blip r:embed="rId1"/>
          <a:stretch>
            <a:fillRect/>
          </a:stretch>
        </p:blipFill>
        <p:spPr>
          <a:xfrm>
            <a:off x="8034338" y="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200" fill="hold"/>
                                        <p:tgtEl>
                                          <p:spTgt spid="8"/>
                                        </p:tgtEl>
                                        <p:attrNameLst>
                                          <p:attrName>ppt_w</p:attrName>
                                        </p:attrNameLst>
                                      </p:cBhvr>
                                      <p:tavLst>
                                        <p:tav tm="0">
                                          <p:val>
                                            <p:fltVal val="0.000000"/>
                                          </p:val>
                                        </p:tav>
                                        <p:tav tm="100000">
                                          <p:val>
                                            <p:strVal val="#ppt_w"/>
                                          </p:val>
                                        </p:tav>
                                      </p:tavLst>
                                    </p:anim>
                                    <p:anim calcmode="lin" valueType="num">
                                      <p:cBhvr>
                                        <p:cTn id="20" dur="200" fill="hold"/>
                                        <p:tgtEl>
                                          <p:spTgt spid="8"/>
                                        </p:tgtEl>
                                        <p:attrNameLst>
                                          <p:attrName>ppt_h</p:attrName>
                                        </p:attrNameLst>
                                      </p:cBhvr>
                                      <p:tavLst>
                                        <p:tav tm="0">
                                          <p:val>
                                            <p:fltVal val="0.000000"/>
                                          </p:val>
                                        </p:tav>
                                        <p:tav tm="100000">
                                          <p:val>
                                            <p:strVal val="#ppt_h"/>
                                          </p:val>
                                        </p:tav>
                                      </p:tavLst>
                                    </p:anim>
                                    <p:animEffect transition="in" filter="fade">
                                      <p:cBhvr>
                                        <p:cTn id="21" dur="200"/>
                                        <p:tgtEl>
                                          <p:spTgt spid="8"/>
                                        </p:tgtEl>
                                      </p:cBhvr>
                                    </p:animEffect>
                                  </p:childTnLst>
                                </p:cTn>
                              </p:par>
                              <p:par>
                                <p:cTn id="22" presetID="6" presetClass="emph" presetSubtype="0" autoRev="1" fill="hold" nodeType="withEffect">
                                  <p:stCondLst>
                                    <p:cond delay="150"/>
                                  </p:stCondLst>
                                  <p:childTnLst>
                                    <p:animScale>
                                      <p:cBhvr>
                                        <p:cTn id="23" dur="100" fill="hold"/>
                                        <p:tgtEl>
                                          <p:spTgt spid="8"/>
                                        </p:tgtEl>
                                      </p:cBhvr>
                                      <p:by x="130000" y="130000"/>
                                    </p:animScale>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p:tgtEl>
                                          <p:spTgt spid="11"/>
                                        </p:tgtEl>
                                        <p:attrNameLst>
                                          <p:attrName>ppt_x</p:attrName>
                                        </p:attrNameLst>
                                      </p:cBhvr>
                                      <p:tavLst>
                                        <p:tav tm="0">
                                          <p:val>
                                            <p:strVal val="#ppt_x-#ppt_w*1.125000"/>
                                          </p:val>
                                        </p:tav>
                                        <p:tav tm="100000">
                                          <p:val>
                                            <p:strVal val="#ppt_x"/>
                                          </p:val>
                                        </p:tav>
                                      </p:tavLst>
                                    </p:anim>
                                    <p:animEffect transition="in" filter="wipe(right)">
                                      <p:cBhvr>
                                        <p:cTn id="28" dur="500"/>
                                        <p:tgtEl>
                                          <p:spTgt spid="11"/>
                                        </p:tgtEl>
                                      </p:cBhvr>
                                    </p:animEffect>
                                  </p:childTnLst>
                                </p:cTn>
                              </p:par>
                            </p:childTnLst>
                          </p:cTn>
                        </p:par>
                        <p:par>
                          <p:cTn id="29" fill="hold">
                            <p:stCondLst>
                              <p:cond delay="2500"/>
                            </p:stCondLst>
                            <p:childTnLst>
                              <p:par>
                                <p:cTn id="30" presetID="12"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p:tgtEl>
                                          <p:spTgt spid="14"/>
                                        </p:tgtEl>
                                        <p:attrNameLst>
                                          <p:attrName>ppt_y</p:attrName>
                                        </p:attrNameLst>
                                      </p:cBhvr>
                                      <p:tavLst>
                                        <p:tav tm="0">
                                          <p:val>
                                            <p:strVal val="#ppt_y-#ppt_h*1.125000"/>
                                          </p:val>
                                        </p:tav>
                                        <p:tav tm="100000">
                                          <p:val>
                                            <p:strVal val="#ppt_y"/>
                                          </p:val>
                                        </p:tav>
                                      </p:tavLst>
                                    </p:anim>
                                    <p:animEffect transition="in" filter="wipe(down)">
                                      <p:cBhvr>
                                        <p:cTn id="33" dur="500"/>
                                        <p:tgtEl>
                                          <p:spTgt spid="14"/>
                                        </p:tgtEl>
                                      </p:cBhvr>
                                    </p:animEffect>
                                  </p:childTnLst>
                                </p:cTn>
                              </p:par>
                            </p:childTnLst>
                          </p:cTn>
                        </p:par>
                        <p:par>
                          <p:cTn id="34" fill="hold">
                            <p:stCondLst>
                              <p:cond delay="3000"/>
                            </p:stCondLst>
                            <p:childTnLst>
                              <p:par>
                                <p:cTn id="35" presetID="12" presetClass="entr" presetSubtype="2"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p:tgtEl>
                                          <p:spTgt spid="17"/>
                                        </p:tgtEl>
                                        <p:attrNameLst>
                                          <p:attrName>ppt_x</p:attrName>
                                        </p:attrNameLst>
                                      </p:cBhvr>
                                      <p:tavLst>
                                        <p:tav tm="0">
                                          <p:val>
                                            <p:strVal val="#ppt_x+#ppt_w*1.125000"/>
                                          </p:val>
                                        </p:tav>
                                        <p:tav tm="100000">
                                          <p:val>
                                            <p:strVal val="#ppt_x"/>
                                          </p:val>
                                        </p:tav>
                                      </p:tavLst>
                                    </p:anim>
                                    <p:animEffect transition="in" filter="wipe(left)">
                                      <p:cBhvr>
                                        <p:cTn id="38" dur="500"/>
                                        <p:tgtEl>
                                          <p:spTgt spid="17"/>
                                        </p:tgtEl>
                                      </p:cBhvr>
                                    </p:animEffect>
                                  </p:childTnLst>
                                </p:cTn>
                              </p:par>
                            </p:childTnLst>
                          </p:cTn>
                        </p:par>
                        <p:par>
                          <p:cTn id="39" fill="hold">
                            <p:stCondLst>
                              <p:cond delay="3500"/>
                            </p:stCondLst>
                            <p:childTnLst>
                              <p:par>
                                <p:cTn id="40" presetID="12" presetClass="entr" presetSubtype="4"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p:tgtEl>
                                          <p:spTgt spid="20"/>
                                        </p:tgtEl>
                                        <p:attrNameLst>
                                          <p:attrName>ppt_y</p:attrName>
                                        </p:attrNameLst>
                                      </p:cBhvr>
                                      <p:tavLst>
                                        <p:tav tm="0">
                                          <p:val>
                                            <p:strVal val="#ppt_y+#ppt_h*1.125000"/>
                                          </p:val>
                                        </p:tav>
                                        <p:tav tm="100000">
                                          <p:val>
                                            <p:strVal val="#ppt_y"/>
                                          </p:val>
                                        </p:tav>
                                      </p:tavLst>
                                    </p:anim>
                                    <p:animEffect transition="in" filter="wipe(up)">
                                      <p:cBhvr>
                                        <p:cTn id="43" dur="500"/>
                                        <p:tgtEl>
                                          <p:spTgt spid="20"/>
                                        </p:tgtEl>
                                      </p:cBhvr>
                                    </p:animEffect>
                                  </p:childTnLst>
                                </p:cTn>
                              </p:par>
                            </p:childTnLst>
                          </p:cTn>
                        </p:par>
                        <p:par>
                          <p:cTn id="44" fill="hold">
                            <p:stCondLst>
                              <p:cond delay="4000"/>
                            </p:stCondLst>
                            <p:childTnLst>
                              <p:par>
                                <p:cTn id="45" presetID="22" presetClass="entr" presetSubtype="2"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right)">
                                      <p:cBhvr>
                                        <p:cTn id="47" dur="300"/>
                                        <p:tgtEl>
                                          <p:spTgt spid="23"/>
                                        </p:tgtEl>
                                      </p:cBhvr>
                                    </p:animEffect>
                                  </p:childTnLst>
                                </p:cTn>
                              </p:par>
                            </p:childTnLst>
                          </p:cTn>
                        </p:par>
                        <p:par>
                          <p:cTn id="48" fill="hold">
                            <p:stCondLst>
                              <p:cond delay="4500"/>
                            </p:stCondLst>
                            <p:childTnLst>
                              <p:par>
                                <p:cTn id="49" presetID="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300" fill="hold"/>
                                        <p:tgtEl>
                                          <p:spTgt spid="24"/>
                                        </p:tgtEl>
                                        <p:attrNameLst>
                                          <p:attrName>ppt_x</p:attrName>
                                        </p:attrNameLst>
                                      </p:cBhvr>
                                      <p:tavLst>
                                        <p:tav tm="0">
                                          <p:val>
                                            <p:strVal val="0-#ppt_w/2"/>
                                          </p:val>
                                        </p:tav>
                                        <p:tav tm="100000">
                                          <p:val>
                                            <p:strVal val="#ppt_x"/>
                                          </p:val>
                                        </p:tav>
                                      </p:tavLst>
                                    </p:anim>
                                    <p:anim calcmode="lin" valueType="num">
                                      <p:cBhvr>
                                        <p:cTn id="52" dur="300" fill="hold"/>
                                        <p:tgtEl>
                                          <p:spTgt spid="24"/>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2" presetClass="entr" presetSubtype="8"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300"/>
                                        <p:tgtEl>
                                          <p:spTgt spid="25"/>
                                        </p:tgtEl>
                                      </p:cBhvr>
                                    </p:animEffect>
                                  </p:childTnLst>
                                </p:cTn>
                              </p:par>
                            </p:childTnLst>
                          </p:cTn>
                        </p:par>
                        <p:par>
                          <p:cTn id="57" fill="hold">
                            <p:stCondLst>
                              <p:cond delay="5500"/>
                            </p:stCondLst>
                            <p:childTnLst>
                              <p:par>
                                <p:cTn id="58" presetID="2" presetClass="entr" presetSubtype="2"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p:cTn id="60" dur="300" fill="hold"/>
                                        <p:tgtEl>
                                          <p:spTgt spid="26"/>
                                        </p:tgtEl>
                                        <p:attrNameLst>
                                          <p:attrName>ppt_x</p:attrName>
                                        </p:attrNameLst>
                                      </p:cBhvr>
                                      <p:tavLst>
                                        <p:tav tm="0">
                                          <p:val>
                                            <p:strVal val="1+#ppt_w/2"/>
                                          </p:val>
                                        </p:tav>
                                        <p:tav tm="100000">
                                          <p:val>
                                            <p:strVal val="#ppt_x"/>
                                          </p:val>
                                        </p:tav>
                                      </p:tavLst>
                                    </p:anim>
                                    <p:anim calcmode="lin" valueType="num">
                                      <p:cBhvr>
                                        <p:cTn id="61" dur="300" fill="hold"/>
                                        <p:tgtEl>
                                          <p:spTgt spid="26"/>
                                        </p:tgtEl>
                                        <p:attrNameLst>
                                          <p:attrName>ppt_y</p:attrName>
                                        </p:attrNameLst>
                                      </p:cBhvr>
                                      <p:tavLst>
                                        <p:tav tm="0">
                                          <p:val>
                                            <p:strVal val="#ppt_y"/>
                                          </p:val>
                                        </p:tav>
                                        <p:tav tm="100000">
                                          <p:val>
                                            <p:strVal val="#ppt_y"/>
                                          </p:val>
                                        </p:tav>
                                      </p:tavLst>
                                    </p:anim>
                                  </p:childTnLst>
                                </p:cTn>
                              </p:par>
                            </p:childTnLst>
                          </p:cTn>
                        </p:par>
                        <p:par>
                          <p:cTn id="62" fill="hold">
                            <p:stCondLst>
                              <p:cond delay="6000"/>
                            </p:stCondLst>
                            <p:childTnLst>
                              <p:par>
                                <p:cTn id="63" presetID="22" presetClass="entr" presetSubtype="8" fill="hold"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left)">
                                      <p:cBhvr>
                                        <p:cTn id="65" dur="300"/>
                                        <p:tgtEl>
                                          <p:spTgt spid="27"/>
                                        </p:tgtEl>
                                      </p:cBhvr>
                                    </p:animEffect>
                                  </p:childTnLst>
                                </p:cTn>
                              </p:par>
                            </p:childTnLst>
                          </p:cTn>
                        </p:par>
                        <p:par>
                          <p:cTn id="66" fill="hold">
                            <p:stCondLst>
                              <p:cond delay="6500"/>
                            </p:stCondLst>
                            <p:childTnLst>
                              <p:par>
                                <p:cTn id="67" presetID="2" presetClass="entr" presetSubtype="2"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300" fill="hold"/>
                                        <p:tgtEl>
                                          <p:spTgt spid="28"/>
                                        </p:tgtEl>
                                        <p:attrNameLst>
                                          <p:attrName>ppt_x</p:attrName>
                                        </p:attrNameLst>
                                      </p:cBhvr>
                                      <p:tavLst>
                                        <p:tav tm="0">
                                          <p:val>
                                            <p:strVal val="1+#ppt_w/2"/>
                                          </p:val>
                                        </p:tav>
                                        <p:tav tm="100000">
                                          <p:val>
                                            <p:strVal val="#ppt_x"/>
                                          </p:val>
                                        </p:tav>
                                      </p:tavLst>
                                    </p:anim>
                                    <p:anim calcmode="lin" valueType="num">
                                      <p:cBhvr>
                                        <p:cTn id="70" dur="3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7000"/>
                            </p:stCondLst>
                            <p:childTnLst>
                              <p:par>
                                <p:cTn id="72" presetID="22" presetClass="entr" presetSubtype="2" fill="hold"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right)">
                                      <p:cBhvr>
                                        <p:cTn id="74" dur="300"/>
                                        <p:tgtEl>
                                          <p:spTgt spid="29"/>
                                        </p:tgtEl>
                                      </p:cBhvr>
                                    </p:animEffect>
                                  </p:childTnLst>
                                </p:cTn>
                              </p:par>
                            </p:childTnLst>
                          </p:cTn>
                        </p:par>
                        <p:par>
                          <p:cTn id="75" fill="hold">
                            <p:stCondLst>
                              <p:cond delay="7500"/>
                            </p:stCondLst>
                            <p:childTnLst>
                              <p:par>
                                <p:cTn id="76" presetID="2" presetClass="entr" presetSubtype="8" fill="hold" grpId="0" nodeType="after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300" fill="hold"/>
                                        <p:tgtEl>
                                          <p:spTgt spid="30"/>
                                        </p:tgtEl>
                                        <p:attrNameLst>
                                          <p:attrName>ppt_x</p:attrName>
                                        </p:attrNameLst>
                                      </p:cBhvr>
                                      <p:tavLst>
                                        <p:tav tm="0">
                                          <p:val>
                                            <p:strVal val="0-#ppt_w/2"/>
                                          </p:val>
                                        </p:tav>
                                        <p:tav tm="100000">
                                          <p:val>
                                            <p:strVal val="#ppt_x"/>
                                          </p:val>
                                        </p:tav>
                                      </p:tavLst>
                                    </p:anim>
                                    <p:anim calcmode="lin" valueType="num">
                                      <p:cBhvr>
                                        <p:cTn id="79" dur="3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24" grpId="0"/>
      <p:bldP spid="26" grpId="0"/>
      <p:bldP spid="28" grpId="0"/>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4052888"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UML中的公共机制</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071563" y="1162050"/>
            <a:ext cx="7877175" cy="1752600"/>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2、修饰：</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UML表示法中的每一个元素都有一个基本符号，可以把各种修饰细节加到这个符号上。</a:t>
            </a:r>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例如右图的类图中，类名用斜体字表示抽象类，方法名前 加上各种符号——（表示私有类型的），+（表示公有类型的），#（表示保护类型的）。这就是一种修饰。</a:t>
            </a:r>
            <a:endParaRPr lang="zh-CN" altLang="en-US" sz="1800" dirty="0">
              <a:latin typeface="微软雅黑" panose="020B0503020204020204" pitchFamily="34" charset="-122"/>
              <a:ea typeface="微软雅黑" panose="020B0503020204020204" pitchFamily="34" charset="-122"/>
            </a:endParaRPr>
          </a:p>
        </p:txBody>
      </p:sp>
      <p:pic>
        <p:nvPicPr>
          <p:cNvPr id="1073742862" name="图片 5" descr="20160226162350241"/>
          <p:cNvPicPr>
            <a:picLocks noChangeAspect="1"/>
          </p:cNvPicPr>
          <p:nvPr/>
        </p:nvPicPr>
        <p:blipFill>
          <a:blip r:embed="rId1"/>
          <a:stretch>
            <a:fillRect/>
          </a:stretch>
        </p:blipFill>
        <p:spPr>
          <a:xfrm>
            <a:off x="1071563" y="2914650"/>
            <a:ext cx="1414462" cy="1497013"/>
          </a:xfrm>
          <a:prstGeom prst="rect">
            <a:avLst/>
          </a:prstGeom>
          <a:noFill/>
          <a:ln w="9525">
            <a:noFill/>
          </a:ln>
        </p:spPr>
      </p:pic>
      <p:pic>
        <p:nvPicPr>
          <p:cNvPr id="48135" name="图片 7"/>
          <p:cNvPicPr>
            <a:picLocks noChangeAspect="1"/>
          </p:cNvPicPr>
          <p:nvPr/>
        </p:nvPicPr>
        <p:blipFill>
          <a:blip r:embed="rId2"/>
          <a:stretch>
            <a:fillRect/>
          </a:stretch>
        </p:blipFill>
        <p:spPr>
          <a:xfrm>
            <a:off x="8034338" y="0"/>
            <a:ext cx="1109662" cy="773113"/>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charRg st="0" end="6"/>
                                            </p:txEl>
                                          </p:spTgt>
                                        </p:tgtEl>
                                        <p:attrNameLst>
                                          <p:attrName>style.visibility</p:attrName>
                                        </p:attrNameLst>
                                      </p:cBhvr>
                                      <p:to>
                                        <p:strVal val="visible"/>
                                      </p:to>
                                    </p:set>
                                    <p:anim calcmode="lin" valueType="num">
                                      <p:cBhvr>
                                        <p:cTn id="20" dur="1" fill="hold"/>
                                        <p:tgtEl>
                                          <p:spTgt spid="2">
                                            <p:txEl>
                                              <p:charRg st="0" end="6"/>
                                            </p:txEl>
                                          </p:spTgt>
                                        </p:tgtEl>
                                      </p:cBhvr>
                                    </p:anim>
                                  </p:childTnLst>
                                </p:cTn>
                              </p:par>
                              <p:par>
                                <p:cTn id="21" presetID="24" presetClass="entr" presetSubtype="0" fill="hold" nodeType="withEffect">
                                  <p:stCondLst>
                                    <p:cond delay="0"/>
                                  </p:stCondLst>
                                  <p:childTnLst>
                                    <p:set>
                                      <p:cBhvr>
                                        <p:cTn id="22" dur="1" fill="hold">
                                          <p:stCondLst>
                                            <p:cond delay="0"/>
                                          </p:stCondLst>
                                        </p:cTn>
                                        <p:tgtEl>
                                          <p:spTgt spid="2">
                                            <p:txEl>
                                              <p:charRg st="6" end="46"/>
                                            </p:txEl>
                                          </p:spTgt>
                                        </p:tgtEl>
                                        <p:attrNameLst>
                                          <p:attrName>style.visibility</p:attrName>
                                        </p:attrNameLst>
                                      </p:cBhvr>
                                      <p:to>
                                        <p:strVal val="visible"/>
                                      </p:to>
                                    </p:set>
                                    <p:anim calcmode="lin" valueType="num">
                                      <p:cBhvr>
                                        <p:cTn id="23" dur="1" fill="hold"/>
                                        <p:tgtEl>
                                          <p:spTgt spid="2">
                                            <p:txEl>
                                              <p:charRg st="6" end="46"/>
                                            </p:txEl>
                                          </p:spTgt>
                                        </p:tgtEl>
                                      </p:cBhvr>
                                    </p:anim>
                                  </p:childTnLst>
                                </p:cTn>
                              </p:par>
                              <p:par>
                                <p:cTn id="24" presetID="24" presetClass="entr" presetSubtype="0" fill="hold" nodeType="withEffect">
                                  <p:stCondLst>
                                    <p:cond delay="0"/>
                                  </p:stCondLst>
                                  <p:childTnLst>
                                    <p:set>
                                      <p:cBhvr>
                                        <p:cTn id="25" dur="1" fill="hold">
                                          <p:stCondLst>
                                            <p:cond delay="0"/>
                                          </p:stCondLst>
                                        </p:cTn>
                                        <p:tgtEl>
                                          <p:spTgt spid="2">
                                            <p:txEl>
                                              <p:charRg st="46" end="121"/>
                                            </p:txEl>
                                          </p:spTgt>
                                        </p:tgtEl>
                                        <p:attrNameLst>
                                          <p:attrName>style.visibility</p:attrName>
                                        </p:attrNameLst>
                                      </p:cBhvr>
                                      <p:to>
                                        <p:strVal val="visible"/>
                                      </p:to>
                                    </p:set>
                                    <p:anim calcmode="lin" valueType="num">
                                      <p:cBhvr>
                                        <p:cTn id="26" dur="1" fill="hold"/>
                                        <p:tgtEl>
                                          <p:spTgt spid="2">
                                            <p:txEl>
                                              <p:charRg st="46" end="121"/>
                                            </p:txEl>
                                          </p:spTgt>
                                        </p:tgtEl>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nodeType="clickEffect">
                                  <p:stCondLst>
                                    <p:cond delay="0"/>
                                  </p:stCondLst>
                                  <p:childTnLst>
                                    <p:set>
                                      <p:cBhvr>
                                        <p:cTn id="30" dur="1" fill="hold">
                                          <p:stCondLst>
                                            <p:cond delay="0"/>
                                          </p:stCondLst>
                                        </p:cTn>
                                        <p:tgtEl>
                                          <p:spTgt spid="1073742862"/>
                                        </p:tgtEl>
                                        <p:attrNameLst>
                                          <p:attrName>style.visibility</p:attrName>
                                        </p:attrNameLst>
                                      </p:cBhvr>
                                      <p:to>
                                        <p:strVal val="visible"/>
                                      </p:to>
                                    </p:set>
                                    <p:anim calcmode="lin" valueType="num">
                                      <p:cBhvr>
                                        <p:cTn id="31" dur="1" fill="hold"/>
                                        <p:tgtEl>
                                          <p:spTgt spid="107374286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2902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中的公共机制</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73" name="组合 72"/>
          <p:cNvGrpSpPr/>
          <p:nvPr/>
        </p:nvGrpSpPr>
        <p:grpSpPr>
          <a:xfrm>
            <a:off x="8289925" y="989013"/>
            <a:ext cx="352425" cy="1149350"/>
            <a:chOff x="8289926" y="988408"/>
            <a:chExt cx="352425" cy="1150144"/>
          </a:xfrm>
        </p:grpSpPr>
        <p:sp>
          <p:nvSpPr>
            <p:cNvPr id="74" name="任意多边形 73"/>
            <p:cNvSpPr/>
            <p:nvPr/>
          </p:nvSpPr>
          <p:spPr>
            <a:xfrm>
              <a:off x="8289926" y="1167919"/>
              <a:ext cx="352425" cy="843545"/>
            </a:xfrm>
            <a:custGeom>
              <a:avLst/>
              <a:gdLst>
                <a:gd name="connsiteX0" fmla="*/ 142875 w 352425"/>
                <a:gd name="connsiteY0" fmla="*/ 1123950 h 1123950"/>
                <a:gd name="connsiteX1" fmla="*/ 352425 w 352425"/>
                <a:gd name="connsiteY1" fmla="*/ 1085850 h 1123950"/>
                <a:gd name="connsiteX2" fmla="*/ 290513 w 352425"/>
                <a:gd name="connsiteY2" fmla="*/ 0 h 1123950"/>
                <a:gd name="connsiteX3" fmla="*/ 0 w 352425"/>
                <a:gd name="connsiteY3" fmla="*/ 71438 h 1123950"/>
                <a:gd name="connsiteX4" fmla="*/ 142875 w 352425"/>
                <a:gd name="connsiteY4" fmla="*/ 1123950 h 112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25" h="1123950">
                  <a:moveTo>
                    <a:pt x="142875" y="1123950"/>
                  </a:moveTo>
                  <a:lnTo>
                    <a:pt x="352425" y="1085850"/>
                  </a:lnTo>
                  <a:lnTo>
                    <a:pt x="290513" y="0"/>
                  </a:lnTo>
                  <a:lnTo>
                    <a:pt x="0" y="71438"/>
                  </a:lnTo>
                  <a:lnTo>
                    <a:pt x="142875" y="1123950"/>
                  </a:lnTo>
                  <a:close/>
                </a:path>
              </a:pathLst>
            </a:custGeom>
            <a:solidFill>
              <a:srgbClr val="046FB6">
                <a:lumMod val="7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pic>
          <p:nvPicPr>
            <p:cNvPr id="49192" name="图片 42"/>
            <p:cNvPicPr>
              <a:picLocks noChangeAspect="1"/>
            </p:cNvPicPr>
            <p:nvPr/>
          </p:nvPicPr>
          <p:blipFill>
            <a:blip r:embed="rId1"/>
            <a:srcRect l="39696" r="-2"/>
            <a:stretch>
              <a:fillRect/>
            </a:stretch>
          </p:blipFill>
          <p:spPr>
            <a:xfrm rot="-199893" flipH="1">
              <a:off x="8537576" y="988408"/>
              <a:ext cx="73025" cy="1150144"/>
            </a:xfrm>
            <a:prstGeom prst="rect">
              <a:avLst/>
            </a:prstGeom>
            <a:noFill/>
            <a:ln w="9525">
              <a:noFill/>
            </a:ln>
          </p:spPr>
        </p:pic>
      </p:grpSp>
      <p:grpSp>
        <p:nvGrpSpPr>
          <p:cNvPr id="76" name="组合 75"/>
          <p:cNvGrpSpPr/>
          <p:nvPr/>
        </p:nvGrpSpPr>
        <p:grpSpPr>
          <a:xfrm>
            <a:off x="8289925" y="2068513"/>
            <a:ext cx="352425" cy="1150937"/>
            <a:chOff x="8289926" y="2068843"/>
            <a:chExt cx="352425" cy="1151334"/>
          </a:xfrm>
        </p:grpSpPr>
        <p:sp>
          <p:nvSpPr>
            <p:cNvPr id="77" name="任意多边形 76"/>
            <p:cNvSpPr/>
            <p:nvPr/>
          </p:nvSpPr>
          <p:spPr>
            <a:xfrm>
              <a:off x="8289926" y="2222883"/>
              <a:ext cx="352425" cy="843254"/>
            </a:xfrm>
            <a:custGeom>
              <a:avLst/>
              <a:gdLst>
                <a:gd name="connsiteX0" fmla="*/ 142875 w 352425"/>
                <a:gd name="connsiteY0" fmla="*/ 1123950 h 1123950"/>
                <a:gd name="connsiteX1" fmla="*/ 352425 w 352425"/>
                <a:gd name="connsiteY1" fmla="*/ 1085850 h 1123950"/>
                <a:gd name="connsiteX2" fmla="*/ 290513 w 352425"/>
                <a:gd name="connsiteY2" fmla="*/ 0 h 1123950"/>
                <a:gd name="connsiteX3" fmla="*/ 0 w 352425"/>
                <a:gd name="connsiteY3" fmla="*/ 71438 h 1123950"/>
                <a:gd name="connsiteX4" fmla="*/ 142875 w 352425"/>
                <a:gd name="connsiteY4" fmla="*/ 1123950 h 112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25" h="1123950">
                  <a:moveTo>
                    <a:pt x="142875" y="1123950"/>
                  </a:moveTo>
                  <a:lnTo>
                    <a:pt x="352425" y="1085850"/>
                  </a:lnTo>
                  <a:lnTo>
                    <a:pt x="290513" y="0"/>
                  </a:lnTo>
                  <a:lnTo>
                    <a:pt x="0" y="71438"/>
                  </a:lnTo>
                  <a:lnTo>
                    <a:pt x="142875" y="1123950"/>
                  </a:lnTo>
                  <a:close/>
                </a:path>
              </a:pathLst>
            </a:custGeom>
            <a:solidFill>
              <a:srgbClr val="046FB6">
                <a:lumMod val="7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pic>
          <p:nvPicPr>
            <p:cNvPr id="49190" name="图片 44"/>
            <p:cNvPicPr>
              <a:picLocks noChangeAspect="1"/>
            </p:cNvPicPr>
            <p:nvPr/>
          </p:nvPicPr>
          <p:blipFill>
            <a:blip r:embed="rId1"/>
            <a:srcRect l="39696" r="-2"/>
            <a:stretch>
              <a:fillRect/>
            </a:stretch>
          </p:blipFill>
          <p:spPr>
            <a:xfrm rot="-199893" flipH="1">
              <a:off x="8540751" y="2068843"/>
              <a:ext cx="73025" cy="1151334"/>
            </a:xfrm>
            <a:prstGeom prst="rect">
              <a:avLst/>
            </a:prstGeom>
            <a:noFill/>
            <a:ln w="9525">
              <a:noFill/>
            </a:ln>
          </p:spPr>
        </p:pic>
      </p:grpSp>
      <p:grpSp>
        <p:nvGrpSpPr>
          <p:cNvPr id="79" name="组合 78"/>
          <p:cNvGrpSpPr/>
          <p:nvPr/>
        </p:nvGrpSpPr>
        <p:grpSpPr>
          <a:xfrm>
            <a:off x="8289925" y="3076575"/>
            <a:ext cx="352425" cy="1150938"/>
            <a:chOff x="8289926" y="3199210"/>
            <a:chExt cx="352425" cy="1151334"/>
          </a:xfrm>
        </p:grpSpPr>
        <p:sp>
          <p:nvSpPr>
            <p:cNvPr id="80" name="任意多边形 79"/>
            <p:cNvSpPr/>
            <p:nvPr/>
          </p:nvSpPr>
          <p:spPr>
            <a:xfrm>
              <a:off x="8289926" y="3391364"/>
              <a:ext cx="352425" cy="843252"/>
            </a:xfrm>
            <a:custGeom>
              <a:avLst/>
              <a:gdLst>
                <a:gd name="connsiteX0" fmla="*/ 142875 w 352425"/>
                <a:gd name="connsiteY0" fmla="*/ 1123950 h 1123950"/>
                <a:gd name="connsiteX1" fmla="*/ 352425 w 352425"/>
                <a:gd name="connsiteY1" fmla="*/ 1085850 h 1123950"/>
                <a:gd name="connsiteX2" fmla="*/ 290513 w 352425"/>
                <a:gd name="connsiteY2" fmla="*/ 0 h 1123950"/>
                <a:gd name="connsiteX3" fmla="*/ 0 w 352425"/>
                <a:gd name="connsiteY3" fmla="*/ 71438 h 1123950"/>
                <a:gd name="connsiteX4" fmla="*/ 142875 w 352425"/>
                <a:gd name="connsiteY4" fmla="*/ 1123950 h 1123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25" h="1123950">
                  <a:moveTo>
                    <a:pt x="142875" y="1123950"/>
                  </a:moveTo>
                  <a:lnTo>
                    <a:pt x="352425" y="1085850"/>
                  </a:lnTo>
                  <a:lnTo>
                    <a:pt x="290513" y="0"/>
                  </a:lnTo>
                  <a:lnTo>
                    <a:pt x="0" y="71438"/>
                  </a:lnTo>
                  <a:lnTo>
                    <a:pt x="142875" y="1123950"/>
                  </a:lnTo>
                  <a:close/>
                </a:path>
              </a:pathLst>
            </a:custGeom>
            <a:solidFill>
              <a:srgbClr val="046FB6">
                <a:lumMod val="7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pic>
          <p:nvPicPr>
            <p:cNvPr id="49188" name="图片 45"/>
            <p:cNvPicPr>
              <a:picLocks noChangeAspect="1"/>
            </p:cNvPicPr>
            <p:nvPr/>
          </p:nvPicPr>
          <p:blipFill>
            <a:blip r:embed="rId1"/>
            <a:srcRect l="39696" r="-2"/>
            <a:stretch>
              <a:fillRect/>
            </a:stretch>
          </p:blipFill>
          <p:spPr>
            <a:xfrm rot="-199893" flipH="1">
              <a:off x="8534401" y="3199210"/>
              <a:ext cx="73025" cy="1151334"/>
            </a:xfrm>
            <a:prstGeom prst="rect">
              <a:avLst/>
            </a:prstGeom>
            <a:noFill/>
            <a:ln w="9525">
              <a:noFill/>
            </a:ln>
          </p:spPr>
        </p:pic>
      </p:grpSp>
      <p:sp>
        <p:nvSpPr>
          <p:cNvPr id="82" name="任意多边形 81"/>
          <p:cNvSpPr/>
          <p:nvPr/>
        </p:nvSpPr>
        <p:spPr>
          <a:xfrm rot="20828725">
            <a:off x="5184775" y="1441450"/>
            <a:ext cx="3292475" cy="833438"/>
          </a:xfrm>
          <a:custGeom>
            <a:avLst/>
            <a:gdLst>
              <a:gd name="connsiteX0" fmla="*/ 3351568 w 3351568"/>
              <a:gd name="connsiteY0" fmla="*/ 0 h 1111566"/>
              <a:gd name="connsiteX1" fmla="*/ 3294671 w 3351568"/>
              <a:gd name="connsiteY1" fmla="*/ 1111566 h 1111566"/>
              <a:gd name="connsiteX2" fmla="*/ 0 w 3351568"/>
              <a:gd name="connsiteY2" fmla="*/ 1111566 h 1111566"/>
              <a:gd name="connsiteX3" fmla="*/ 185074 w 3351568"/>
              <a:gd name="connsiteY3" fmla="*/ 1942 h 1111566"/>
              <a:gd name="connsiteX4" fmla="*/ 181244 w 3351568"/>
              <a:gd name="connsiteY4" fmla="*/ 0 h 1111566"/>
              <a:gd name="connsiteX0-1" fmla="*/ 3292202 w 3292202"/>
              <a:gd name="connsiteY0-2" fmla="*/ 0 h 1111566"/>
              <a:gd name="connsiteX1-3" fmla="*/ 3235305 w 3292202"/>
              <a:gd name="connsiteY1-4" fmla="*/ 1111566 h 1111566"/>
              <a:gd name="connsiteX2-5" fmla="*/ 0 w 3292202"/>
              <a:gd name="connsiteY2-6" fmla="*/ 1109933 h 1111566"/>
              <a:gd name="connsiteX3-7" fmla="*/ 125708 w 3292202"/>
              <a:gd name="connsiteY3-8" fmla="*/ 1942 h 1111566"/>
              <a:gd name="connsiteX4-9" fmla="*/ 121878 w 3292202"/>
              <a:gd name="connsiteY4-10" fmla="*/ 0 h 1111566"/>
              <a:gd name="connsiteX5" fmla="*/ 3292202 w 3292202"/>
              <a:gd name="connsiteY5" fmla="*/ 0 h 11115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3292202" h="1111566">
                <a:moveTo>
                  <a:pt x="3292202" y="0"/>
                </a:moveTo>
                <a:lnTo>
                  <a:pt x="3235305" y="1111566"/>
                </a:lnTo>
                <a:lnTo>
                  <a:pt x="0" y="1109933"/>
                </a:lnTo>
                <a:lnTo>
                  <a:pt x="125708" y="1942"/>
                </a:lnTo>
                <a:lnTo>
                  <a:pt x="121878" y="0"/>
                </a:lnTo>
                <a:lnTo>
                  <a:pt x="3292202" y="0"/>
                </a:lnTo>
                <a:close/>
              </a:path>
            </a:pathLst>
          </a:custGeom>
          <a:solidFill>
            <a:srgbClr val="046FB6"/>
          </a:solidFill>
          <a:ln w="12700" cap="flat" cmpd="sng" algn="ctr">
            <a:noFill/>
            <a:prstDash val="solid"/>
            <a:miter lim="800000"/>
          </a:ln>
          <a:effectLst/>
        </p:spPr>
        <p:txBody>
          <a:bodyPr lIns="180000" rIns="18000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类和对象二分法（class/object dichotomy）</a:t>
            </a:r>
            <a:endPar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3" name="任意多边形 82"/>
          <p:cNvSpPr/>
          <p:nvPr/>
        </p:nvSpPr>
        <p:spPr>
          <a:xfrm rot="20828725">
            <a:off x="5189538" y="2495550"/>
            <a:ext cx="3287713" cy="833438"/>
          </a:xfrm>
          <a:custGeom>
            <a:avLst/>
            <a:gdLst>
              <a:gd name="connsiteX0" fmla="*/ 3351568 w 3351568"/>
              <a:gd name="connsiteY0" fmla="*/ 0 h 1111566"/>
              <a:gd name="connsiteX1" fmla="*/ 3294671 w 3351568"/>
              <a:gd name="connsiteY1" fmla="*/ 1111566 h 1111566"/>
              <a:gd name="connsiteX2" fmla="*/ 0 w 3351568"/>
              <a:gd name="connsiteY2" fmla="*/ 1111566 h 1111566"/>
              <a:gd name="connsiteX3" fmla="*/ 185074 w 3351568"/>
              <a:gd name="connsiteY3" fmla="*/ 1942 h 1111566"/>
              <a:gd name="connsiteX4" fmla="*/ 181244 w 3351568"/>
              <a:gd name="connsiteY4" fmla="*/ 0 h 1111566"/>
              <a:gd name="connsiteX0-1" fmla="*/ 3351568 w 3351568"/>
              <a:gd name="connsiteY0-2" fmla="*/ 0 h 1111566"/>
              <a:gd name="connsiteX1-3" fmla="*/ 3294671 w 3351568"/>
              <a:gd name="connsiteY1-4" fmla="*/ 1111566 h 1111566"/>
              <a:gd name="connsiteX2-5" fmla="*/ 115933 w 3351568"/>
              <a:gd name="connsiteY2-6" fmla="*/ 1091823 h 1111566"/>
              <a:gd name="connsiteX3-7" fmla="*/ 0 w 3351568"/>
              <a:gd name="connsiteY3-8" fmla="*/ 1111566 h 1111566"/>
              <a:gd name="connsiteX4-9" fmla="*/ 185074 w 3351568"/>
              <a:gd name="connsiteY4-10" fmla="*/ 1942 h 1111566"/>
              <a:gd name="connsiteX5" fmla="*/ 181244 w 3351568"/>
              <a:gd name="connsiteY5" fmla="*/ 0 h 1111566"/>
              <a:gd name="connsiteX6" fmla="*/ 3351568 w 3351568"/>
              <a:gd name="connsiteY6" fmla="*/ 0 h 1111566"/>
              <a:gd name="connsiteX0-11" fmla="*/ 3287396 w 3287396"/>
              <a:gd name="connsiteY0-12" fmla="*/ 0 h 1111566"/>
              <a:gd name="connsiteX1-13" fmla="*/ 3230499 w 3287396"/>
              <a:gd name="connsiteY1-14" fmla="*/ 1111566 h 1111566"/>
              <a:gd name="connsiteX2-15" fmla="*/ 51761 w 3287396"/>
              <a:gd name="connsiteY2-16" fmla="*/ 1091823 h 1111566"/>
              <a:gd name="connsiteX3-17" fmla="*/ 0 w 3287396"/>
              <a:gd name="connsiteY3-18" fmla="*/ 1081847 h 1111566"/>
              <a:gd name="connsiteX4-19" fmla="*/ 120902 w 3287396"/>
              <a:gd name="connsiteY4-20" fmla="*/ 1942 h 1111566"/>
              <a:gd name="connsiteX5-21" fmla="*/ 117072 w 3287396"/>
              <a:gd name="connsiteY5-22" fmla="*/ 0 h 1111566"/>
              <a:gd name="connsiteX6-23" fmla="*/ 3287396 w 3287396"/>
              <a:gd name="connsiteY6-24" fmla="*/ 0 h 11115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23" y="connsiteY6-24"/>
              </a:cxn>
            </a:cxnLst>
            <a:rect l="l" t="t" r="r" b="b"/>
            <a:pathLst>
              <a:path w="3287396" h="1111566">
                <a:moveTo>
                  <a:pt x="3287396" y="0"/>
                </a:moveTo>
                <a:lnTo>
                  <a:pt x="3230499" y="1111566"/>
                </a:lnTo>
                <a:lnTo>
                  <a:pt x="51761" y="1091823"/>
                </a:lnTo>
                <a:lnTo>
                  <a:pt x="0" y="1081847"/>
                </a:lnTo>
                <a:lnTo>
                  <a:pt x="120902" y="1942"/>
                </a:lnTo>
                <a:lnTo>
                  <a:pt x="117072" y="0"/>
                </a:lnTo>
                <a:lnTo>
                  <a:pt x="3287396" y="0"/>
                </a:lnTo>
                <a:close/>
              </a:path>
            </a:pathLst>
          </a:custGeom>
          <a:solidFill>
            <a:srgbClr val="046FB6"/>
          </a:solidFill>
          <a:ln w="12700" cap="flat" cmpd="sng" algn="ctr">
            <a:noFill/>
            <a:prstDash val="solid"/>
            <a:miter lim="800000"/>
          </a:ln>
          <a:effectLst/>
        </p:spPr>
        <p:txBody>
          <a:bodyPr lIns="180000" rIns="18000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接口和实现二分法（interface/realization dichotomy）</a:t>
            </a:r>
            <a:endParaRPr kumimoji="0" lang="zh-CN" altLang="en-US" sz="16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4" name="任意多边形 83"/>
          <p:cNvSpPr/>
          <p:nvPr/>
        </p:nvSpPr>
        <p:spPr>
          <a:xfrm rot="20828725">
            <a:off x="5187950" y="3529013"/>
            <a:ext cx="3289300" cy="833438"/>
          </a:xfrm>
          <a:custGeom>
            <a:avLst/>
            <a:gdLst>
              <a:gd name="connsiteX0" fmla="*/ 3351568 w 3351568"/>
              <a:gd name="connsiteY0" fmla="*/ 0 h 1111566"/>
              <a:gd name="connsiteX1" fmla="*/ 3294671 w 3351568"/>
              <a:gd name="connsiteY1" fmla="*/ 1111566 h 1111566"/>
              <a:gd name="connsiteX2" fmla="*/ 0 w 3351568"/>
              <a:gd name="connsiteY2" fmla="*/ 1111566 h 1111566"/>
              <a:gd name="connsiteX3" fmla="*/ 185074 w 3351568"/>
              <a:gd name="connsiteY3" fmla="*/ 1942 h 1111566"/>
              <a:gd name="connsiteX4" fmla="*/ 181244 w 3351568"/>
              <a:gd name="connsiteY4" fmla="*/ 0 h 1111566"/>
              <a:gd name="connsiteX0-1" fmla="*/ 3288997 w 3288997"/>
              <a:gd name="connsiteY0-2" fmla="*/ 0 h 1111566"/>
              <a:gd name="connsiteX1-3" fmla="*/ 3232100 w 3288997"/>
              <a:gd name="connsiteY1-4" fmla="*/ 1111566 h 1111566"/>
              <a:gd name="connsiteX2-5" fmla="*/ 0 w 3288997"/>
              <a:gd name="connsiteY2-6" fmla="*/ 1091208 h 1111566"/>
              <a:gd name="connsiteX3-7" fmla="*/ 122503 w 3288997"/>
              <a:gd name="connsiteY3-8" fmla="*/ 1942 h 1111566"/>
              <a:gd name="connsiteX4-9" fmla="*/ 118673 w 3288997"/>
              <a:gd name="connsiteY4-10" fmla="*/ 0 h 1111566"/>
              <a:gd name="connsiteX5" fmla="*/ 3288997 w 3288997"/>
              <a:gd name="connsiteY5" fmla="*/ 0 h 11115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3288997" h="1111566">
                <a:moveTo>
                  <a:pt x="3288997" y="0"/>
                </a:moveTo>
                <a:lnTo>
                  <a:pt x="3232100" y="1111566"/>
                </a:lnTo>
                <a:lnTo>
                  <a:pt x="0" y="1091208"/>
                </a:lnTo>
                <a:lnTo>
                  <a:pt x="122503" y="1942"/>
                </a:lnTo>
                <a:lnTo>
                  <a:pt x="118673" y="0"/>
                </a:lnTo>
                <a:lnTo>
                  <a:pt x="3288997" y="0"/>
                </a:lnTo>
                <a:close/>
              </a:path>
            </a:pathLst>
          </a:custGeom>
          <a:solidFill>
            <a:srgbClr val="046FB6"/>
          </a:solidFill>
          <a:ln w="12700" cap="flat" cmpd="sng" algn="ctr">
            <a:noFill/>
            <a:prstDash val="solid"/>
            <a:miter lim="800000"/>
          </a:ln>
          <a:effectLst/>
        </p:spPr>
        <p:txBody>
          <a:bodyPr lIns="180000" rIns="18000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rPr>
              <a:t>类型和角色二分法</a:t>
            </a:r>
            <a:endPar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5" name="TextBox 59"/>
          <p:cNvSpPr txBox="1"/>
          <p:nvPr/>
        </p:nvSpPr>
        <p:spPr>
          <a:xfrm>
            <a:off x="31750" y="1420813"/>
            <a:ext cx="4729163" cy="2982912"/>
          </a:xfrm>
          <a:prstGeom prst="rect">
            <a:avLst/>
          </a:prstGeom>
          <a:noFill/>
          <a:ln w="9525">
            <a:noFill/>
          </a:ln>
        </p:spPr>
        <p:txBody>
          <a:bodyPr lIns="108000" rIns="108000" anchor="ctr"/>
          <a:p>
            <a:pPr algn="just">
              <a:lnSpc>
                <a:spcPct val="130000"/>
              </a:lnSpc>
              <a:spcBef>
                <a:spcPts val="600"/>
              </a:spcBef>
            </a:pPr>
            <a:r>
              <a:rPr lang="zh-CN" altLang="en-US" sz="1400" dirty="0">
                <a:latin typeface="幼圆" panose="02010509060101010101" pitchFamily="49" charset="-122"/>
                <a:ea typeface="幼圆" panose="02010509060101010101" pitchFamily="49" charset="-122"/>
              </a:rPr>
              <a:t>①　类是一个抽象，对象是这种抽象的一个具体表现。在UML中，可以对类和对象建立模型。UML的每一个构造块几乎都存在像类/对象这样的二分法。例如：用例和用例实例（场景），构件和构件实例，节点和节点实例等。</a:t>
            </a:r>
            <a:endParaRPr lang="zh-CN" altLang="en-US" sz="1400" dirty="0">
              <a:latin typeface="幼圆" panose="02010509060101010101" pitchFamily="49" charset="-122"/>
              <a:ea typeface="幼圆" panose="02010509060101010101" pitchFamily="49" charset="-122"/>
            </a:endParaRPr>
          </a:p>
          <a:p>
            <a:pPr algn="just">
              <a:lnSpc>
                <a:spcPct val="130000"/>
              </a:lnSpc>
              <a:spcBef>
                <a:spcPts val="600"/>
              </a:spcBef>
            </a:pPr>
            <a:r>
              <a:rPr lang="zh-CN" altLang="en-US" sz="1400" dirty="0">
                <a:latin typeface="幼圆" panose="02010509060101010101" pitchFamily="49" charset="-122"/>
                <a:ea typeface="幼圆" panose="02010509060101010101" pitchFamily="49" charset="-122"/>
              </a:rPr>
              <a:t>②　接口声明了一个契约，而实现则表示了对该契约的具体实施，它负责如实地实现接口的完整语义。在UML中，既可以对接口建模又可以对它们的实现建模。几乎每一个UML的构造块都有像接口/实现这样的二分法。例如：用例和实现它们的协作，操作和实现它们的方法。</a:t>
            </a:r>
            <a:endParaRPr lang="zh-CN" altLang="en-US" sz="1400" dirty="0">
              <a:latin typeface="幼圆" panose="02010509060101010101" pitchFamily="49" charset="-122"/>
              <a:ea typeface="幼圆" panose="02010509060101010101" pitchFamily="49" charset="-122"/>
            </a:endParaRPr>
          </a:p>
          <a:p>
            <a:pPr algn="just">
              <a:lnSpc>
                <a:spcPct val="130000"/>
              </a:lnSpc>
              <a:spcBef>
                <a:spcPts val="600"/>
              </a:spcBef>
            </a:pPr>
            <a:r>
              <a:rPr lang="zh-CN" altLang="en-US" sz="1400" dirty="0">
                <a:latin typeface="幼圆" panose="02010509060101010101" pitchFamily="49" charset="-122"/>
                <a:ea typeface="幼圆" panose="02010509060101010101" pitchFamily="49" charset="-122"/>
              </a:rPr>
              <a:t>③　类型声明了实体的种类（如对象、属性或参数），角色描述了实体在语境中的含义（如类、构件或协作等）。任何作为其他实体结构中的一部分的实体（例如属性）都具有两个特性：从它固有的类型派生出一些含义，从它在语境中的角色派生出一些含义</a:t>
            </a:r>
            <a:endParaRPr lang="zh-CN" altLang="en-US" sz="1400" dirty="0">
              <a:latin typeface="幼圆" panose="02010509060101010101" pitchFamily="49" charset="-122"/>
              <a:ea typeface="幼圆" panose="02010509060101010101" pitchFamily="49" charset="-122"/>
            </a:endParaRPr>
          </a:p>
        </p:txBody>
      </p:sp>
      <p:cxnSp>
        <p:nvCxnSpPr>
          <p:cNvPr id="88" name="直接连接符 87"/>
          <p:cNvCxnSpPr/>
          <p:nvPr/>
        </p:nvCxnSpPr>
        <p:spPr>
          <a:xfrm>
            <a:off x="463550" y="1223963"/>
            <a:ext cx="0" cy="219075"/>
          </a:xfrm>
          <a:prstGeom prst="line">
            <a:avLst/>
          </a:prstGeom>
          <a:ln w="12700" cap="flat" cmpd="sng">
            <a:solidFill>
              <a:srgbClr val="046FB6"/>
            </a:solidFill>
            <a:prstDash val="solid"/>
            <a:miter/>
            <a:headEnd type="none" w="med" len="med"/>
            <a:tailEnd type="none" w="med" len="med"/>
          </a:ln>
        </p:spPr>
      </p:cxnSp>
      <p:cxnSp>
        <p:nvCxnSpPr>
          <p:cNvPr id="89" name="直接连接符 88"/>
          <p:cNvCxnSpPr/>
          <p:nvPr/>
        </p:nvCxnSpPr>
        <p:spPr>
          <a:xfrm>
            <a:off x="457200" y="1223963"/>
            <a:ext cx="330200" cy="0"/>
          </a:xfrm>
          <a:prstGeom prst="line">
            <a:avLst/>
          </a:prstGeom>
          <a:ln w="12700" cap="flat" cmpd="sng">
            <a:solidFill>
              <a:srgbClr val="046FB6"/>
            </a:solidFill>
            <a:prstDash val="solid"/>
            <a:miter/>
            <a:headEnd type="none" w="med" len="med"/>
            <a:tailEnd type="none" w="med" len="med"/>
          </a:ln>
        </p:spPr>
      </p:cxnSp>
      <p:cxnSp>
        <p:nvCxnSpPr>
          <p:cNvPr id="92" name="直接连接符 91"/>
          <p:cNvCxnSpPr/>
          <p:nvPr/>
        </p:nvCxnSpPr>
        <p:spPr>
          <a:xfrm flipH="1" flipV="1">
            <a:off x="3984625" y="4425950"/>
            <a:ext cx="0" cy="217488"/>
          </a:xfrm>
          <a:prstGeom prst="line">
            <a:avLst/>
          </a:prstGeom>
          <a:ln w="12700" cap="flat" cmpd="sng">
            <a:solidFill>
              <a:srgbClr val="046FB6"/>
            </a:solidFill>
            <a:prstDash val="solid"/>
            <a:miter/>
            <a:headEnd type="none" w="med" len="med"/>
            <a:tailEnd type="none" w="med" len="med"/>
          </a:ln>
        </p:spPr>
      </p:cxnSp>
      <p:cxnSp>
        <p:nvCxnSpPr>
          <p:cNvPr id="93" name="直接连接符 92"/>
          <p:cNvCxnSpPr/>
          <p:nvPr/>
        </p:nvCxnSpPr>
        <p:spPr>
          <a:xfrm flipH="1" flipV="1">
            <a:off x="3660775" y="4643438"/>
            <a:ext cx="330200" cy="0"/>
          </a:xfrm>
          <a:prstGeom prst="line">
            <a:avLst/>
          </a:prstGeom>
          <a:ln w="12700" cap="flat" cmpd="sng">
            <a:solidFill>
              <a:srgbClr val="046FB6"/>
            </a:solidFill>
            <a:prstDash val="solid"/>
            <a:miter/>
            <a:headEnd type="none" w="med" len="med"/>
            <a:tailEnd type="none" w="med" len="med"/>
          </a:ln>
        </p:spPr>
      </p:cxnSp>
      <p:grpSp>
        <p:nvGrpSpPr>
          <p:cNvPr id="94" name="组合 93"/>
          <p:cNvGrpSpPr/>
          <p:nvPr/>
        </p:nvGrpSpPr>
        <p:grpSpPr>
          <a:xfrm>
            <a:off x="4635500" y="3513138"/>
            <a:ext cx="708025" cy="1214437"/>
            <a:chOff x="4635500" y="3512344"/>
            <a:chExt cx="708026" cy="1214438"/>
          </a:xfrm>
        </p:grpSpPr>
        <p:sp>
          <p:nvSpPr>
            <p:cNvPr id="95" name="任意多边形 94"/>
            <p:cNvSpPr/>
            <p:nvPr/>
          </p:nvSpPr>
          <p:spPr>
            <a:xfrm>
              <a:off x="4635500" y="3691731"/>
              <a:ext cx="412751" cy="869951"/>
            </a:xfrm>
            <a:custGeom>
              <a:avLst/>
              <a:gdLst>
                <a:gd name="connsiteX0" fmla="*/ 254000 w 412750"/>
                <a:gd name="connsiteY0" fmla="*/ 1158875 h 1158875"/>
                <a:gd name="connsiteX1" fmla="*/ 0 w 412750"/>
                <a:gd name="connsiteY1" fmla="*/ 619125 h 1158875"/>
                <a:gd name="connsiteX2" fmla="*/ 3175 w 412750"/>
                <a:gd name="connsiteY2" fmla="*/ 63500 h 1158875"/>
                <a:gd name="connsiteX3" fmla="*/ 263525 w 412750"/>
                <a:gd name="connsiteY3" fmla="*/ 0 h 1158875"/>
                <a:gd name="connsiteX4" fmla="*/ 412750 w 412750"/>
                <a:gd name="connsiteY4" fmla="*/ 1104900 h 1158875"/>
                <a:gd name="connsiteX5" fmla="*/ 254000 w 412750"/>
                <a:gd name="connsiteY5" fmla="*/ 1158875 h 11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750" h="1158875">
                  <a:moveTo>
                    <a:pt x="254000" y="1158875"/>
                  </a:moveTo>
                  <a:lnTo>
                    <a:pt x="0" y="619125"/>
                  </a:lnTo>
                  <a:cubicBezTo>
                    <a:pt x="1058" y="433917"/>
                    <a:pt x="2117" y="248708"/>
                    <a:pt x="3175" y="63500"/>
                  </a:cubicBezTo>
                  <a:lnTo>
                    <a:pt x="263525" y="0"/>
                  </a:lnTo>
                  <a:lnTo>
                    <a:pt x="412750" y="1104900"/>
                  </a:lnTo>
                  <a:lnTo>
                    <a:pt x="254000" y="1158875"/>
                  </a:lnTo>
                  <a:close/>
                </a:path>
              </a:pathLst>
            </a:custGeom>
            <a:solidFill>
              <a:srgbClr val="046FB6"/>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sp>
          <p:nvSpPr>
            <p:cNvPr id="96" name="任意多边形 95"/>
            <p:cNvSpPr/>
            <p:nvPr/>
          </p:nvSpPr>
          <p:spPr>
            <a:xfrm>
              <a:off x="4749800" y="3694906"/>
              <a:ext cx="171450" cy="123825"/>
            </a:xfrm>
            <a:custGeom>
              <a:avLst/>
              <a:gdLst>
                <a:gd name="connsiteX0" fmla="*/ 0 w 171450"/>
                <a:gd name="connsiteY0" fmla="*/ 111125 h 165100"/>
                <a:gd name="connsiteX1" fmla="*/ 149225 w 171450"/>
                <a:gd name="connsiteY1" fmla="*/ 0 h 165100"/>
                <a:gd name="connsiteX2" fmla="*/ 171450 w 171450"/>
                <a:gd name="connsiteY2" fmla="*/ 165100 h 165100"/>
                <a:gd name="connsiteX3" fmla="*/ 0 w 171450"/>
                <a:gd name="connsiteY3" fmla="*/ 111125 h 165100"/>
              </a:gdLst>
              <a:ahLst/>
              <a:cxnLst>
                <a:cxn ang="0">
                  <a:pos x="connsiteX0" y="connsiteY0"/>
                </a:cxn>
                <a:cxn ang="0">
                  <a:pos x="connsiteX1" y="connsiteY1"/>
                </a:cxn>
                <a:cxn ang="0">
                  <a:pos x="connsiteX2" y="connsiteY2"/>
                </a:cxn>
                <a:cxn ang="0">
                  <a:pos x="connsiteX3" y="connsiteY3"/>
                </a:cxn>
              </a:cxnLst>
              <a:rect l="l" t="t" r="r" b="b"/>
              <a:pathLst>
                <a:path w="171450" h="165100">
                  <a:moveTo>
                    <a:pt x="0" y="111125"/>
                  </a:moveTo>
                  <a:lnTo>
                    <a:pt x="149225" y="0"/>
                  </a:lnTo>
                  <a:lnTo>
                    <a:pt x="171450" y="165100"/>
                  </a:lnTo>
                  <a:lnTo>
                    <a:pt x="0" y="111125"/>
                  </a:lnTo>
                  <a:close/>
                </a:path>
              </a:pathLst>
            </a:custGeom>
            <a:solidFill>
              <a:srgbClr val="046FB6">
                <a:lumMod val="7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sp>
          <p:nvSpPr>
            <p:cNvPr id="97" name="任意多边形 96"/>
            <p:cNvSpPr/>
            <p:nvPr/>
          </p:nvSpPr>
          <p:spPr>
            <a:xfrm>
              <a:off x="4743450" y="3782219"/>
              <a:ext cx="600076" cy="944563"/>
            </a:xfrm>
            <a:custGeom>
              <a:avLst/>
              <a:gdLst>
                <a:gd name="connsiteX0" fmla="*/ 0 w 600075"/>
                <a:gd name="connsiteY0" fmla="*/ 0 h 1260475"/>
                <a:gd name="connsiteX1" fmla="*/ 215900 w 600075"/>
                <a:gd name="connsiteY1" fmla="*/ 1149350 h 1260475"/>
                <a:gd name="connsiteX2" fmla="*/ 600075 w 600075"/>
                <a:gd name="connsiteY2" fmla="*/ 1260475 h 1260475"/>
                <a:gd name="connsiteX3" fmla="*/ 533400 w 600075"/>
                <a:gd name="connsiteY3" fmla="*/ 133350 h 1260475"/>
                <a:gd name="connsiteX4" fmla="*/ 0 w 600075"/>
                <a:gd name="connsiteY4" fmla="*/ 0 h 126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1260475">
                  <a:moveTo>
                    <a:pt x="0" y="0"/>
                  </a:moveTo>
                  <a:lnTo>
                    <a:pt x="215900" y="1149350"/>
                  </a:lnTo>
                  <a:lnTo>
                    <a:pt x="600075" y="1260475"/>
                  </a:lnTo>
                  <a:lnTo>
                    <a:pt x="533400" y="133350"/>
                  </a:lnTo>
                  <a:lnTo>
                    <a:pt x="0" y="0"/>
                  </a:lnTo>
                  <a:close/>
                </a:path>
              </a:pathLst>
            </a:custGeom>
            <a:solidFill>
              <a:srgbClr val="046FB6">
                <a:lumMod val="60000"/>
                <a:lumOff val="40000"/>
              </a:srgbClr>
            </a:solidFill>
            <a:ln w="12700" cap="flat" cmpd="sng" algn="ctr">
              <a:noFill/>
              <a:prstDash val="solid"/>
              <a:miter lim="800000"/>
            </a:ln>
            <a:effectLst/>
          </p:spPr>
          <p:txBody>
            <a:bodyPr lIns="108000" rIns="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FFFFFF"/>
                  </a:solidFill>
                  <a:effectLst/>
                  <a:uLnTx/>
                  <a:uFillTx/>
                  <a:latin typeface="Arial Rounded MT Bold" pitchFamily="34" charset="0"/>
                  <a:ea typeface="幼圆" panose="02010509060101010101" pitchFamily="49" charset="-122"/>
                  <a:cs typeface="+mn-cs"/>
                  <a:sym typeface="+mn-ea"/>
                </a:rPr>
                <a:t>03</a:t>
              </a:r>
              <a:endParaRPr kumimoji="0" lang="zh-CN" altLang="en-US" sz="2400" b="0" i="0" u="none" strike="noStrike" kern="0" cap="none" spc="0" normalizeH="0" baseline="0" noProof="0" dirty="0">
                <a:ln>
                  <a:noFill/>
                </a:ln>
                <a:solidFill>
                  <a:srgbClr val="FFFFFF"/>
                </a:solidFill>
                <a:effectLst/>
                <a:uLnTx/>
                <a:uFillTx/>
                <a:latin typeface="Arial Rounded MT Bold" pitchFamily="34" charset="0"/>
                <a:ea typeface="幼圆" panose="02010509060101010101" pitchFamily="49" charset="-122"/>
                <a:cs typeface="+mn-cs"/>
                <a:sym typeface="+mn-ea"/>
              </a:endParaRPr>
            </a:p>
          </p:txBody>
        </p:sp>
        <p:pic>
          <p:nvPicPr>
            <p:cNvPr id="49186" name="图片 35"/>
            <p:cNvPicPr>
              <a:picLocks noChangeAspect="1"/>
            </p:cNvPicPr>
            <p:nvPr/>
          </p:nvPicPr>
          <p:blipFill>
            <a:blip r:embed="rId1"/>
            <a:srcRect l="39696" r="-2"/>
            <a:stretch>
              <a:fillRect/>
            </a:stretch>
          </p:blipFill>
          <p:spPr>
            <a:xfrm>
              <a:off x="4638676" y="3512344"/>
              <a:ext cx="73025" cy="976313"/>
            </a:xfrm>
            <a:prstGeom prst="rect">
              <a:avLst/>
            </a:prstGeom>
            <a:noFill/>
            <a:ln w="9525">
              <a:noFill/>
            </a:ln>
          </p:spPr>
        </p:pic>
      </p:grpSp>
      <p:grpSp>
        <p:nvGrpSpPr>
          <p:cNvPr id="99" name="组合 98"/>
          <p:cNvGrpSpPr/>
          <p:nvPr/>
        </p:nvGrpSpPr>
        <p:grpSpPr>
          <a:xfrm>
            <a:off x="4643438" y="1397000"/>
            <a:ext cx="708025" cy="1246188"/>
            <a:chOff x="4714663" y="1085638"/>
            <a:chExt cx="708026" cy="1246584"/>
          </a:xfrm>
        </p:grpSpPr>
        <p:grpSp>
          <p:nvGrpSpPr>
            <p:cNvPr id="49178" name="组合 99"/>
            <p:cNvGrpSpPr/>
            <p:nvPr/>
          </p:nvGrpSpPr>
          <p:grpSpPr>
            <a:xfrm>
              <a:off x="4714663" y="1085638"/>
              <a:ext cx="412750" cy="1082278"/>
              <a:chOff x="4635500" y="1379935"/>
              <a:chExt cx="412750" cy="1082278"/>
            </a:xfrm>
          </p:grpSpPr>
          <p:sp>
            <p:nvSpPr>
              <p:cNvPr id="103" name="任意多边形 102"/>
              <p:cNvSpPr/>
              <p:nvPr/>
            </p:nvSpPr>
            <p:spPr>
              <a:xfrm>
                <a:off x="4635500" y="1592728"/>
                <a:ext cx="412751" cy="870227"/>
              </a:xfrm>
              <a:custGeom>
                <a:avLst/>
                <a:gdLst>
                  <a:gd name="connsiteX0" fmla="*/ 254000 w 412750"/>
                  <a:gd name="connsiteY0" fmla="*/ 1158875 h 1158875"/>
                  <a:gd name="connsiteX1" fmla="*/ 0 w 412750"/>
                  <a:gd name="connsiteY1" fmla="*/ 619125 h 1158875"/>
                  <a:gd name="connsiteX2" fmla="*/ 3175 w 412750"/>
                  <a:gd name="connsiteY2" fmla="*/ 63500 h 1158875"/>
                  <a:gd name="connsiteX3" fmla="*/ 263525 w 412750"/>
                  <a:gd name="connsiteY3" fmla="*/ 0 h 1158875"/>
                  <a:gd name="connsiteX4" fmla="*/ 412750 w 412750"/>
                  <a:gd name="connsiteY4" fmla="*/ 1104900 h 1158875"/>
                  <a:gd name="connsiteX5" fmla="*/ 254000 w 412750"/>
                  <a:gd name="connsiteY5" fmla="*/ 1158875 h 11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750" h="1158875">
                    <a:moveTo>
                      <a:pt x="254000" y="1158875"/>
                    </a:moveTo>
                    <a:lnTo>
                      <a:pt x="0" y="619125"/>
                    </a:lnTo>
                    <a:cubicBezTo>
                      <a:pt x="1058" y="433917"/>
                      <a:pt x="2117" y="248708"/>
                      <a:pt x="3175" y="63500"/>
                    </a:cubicBezTo>
                    <a:lnTo>
                      <a:pt x="263525" y="0"/>
                    </a:lnTo>
                    <a:lnTo>
                      <a:pt x="412750" y="1104900"/>
                    </a:lnTo>
                    <a:lnTo>
                      <a:pt x="254000" y="1158875"/>
                    </a:lnTo>
                    <a:close/>
                  </a:path>
                </a:pathLst>
              </a:custGeom>
              <a:solidFill>
                <a:srgbClr val="046FB6"/>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pic>
            <p:nvPicPr>
              <p:cNvPr id="49182" name="图片 2"/>
              <p:cNvPicPr>
                <a:picLocks noChangeAspect="1"/>
              </p:cNvPicPr>
              <p:nvPr/>
            </p:nvPicPr>
            <p:blipFill>
              <a:blip r:embed="rId1"/>
              <a:srcRect l="39696" r="-2"/>
              <a:stretch>
                <a:fillRect/>
              </a:stretch>
            </p:blipFill>
            <p:spPr>
              <a:xfrm>
                <a:off x="4638676" y="1379935"/>
                <a:ext cx="73025" cy="977503"/>
              </a:xfrm>
              <a:prstGeom prst="rect">
                <a:avLst/>
              </a:prstGeom>
              <a:noFill/>
              <a:ln w="9525">
                <a:noFill/>
              </a:ln>
            </p:spPr>
          </p:pic>
        </p:grpSp>
        <p:sp>
          <p:nvSpPr>
            <p:cNvPr id="101" name="任意多边形 100"/>
            <p:cNvSpPr/>
            <p:nvPr/>
          </p:nvSpPr>
          <p:spPr>
            <a:xfrm>
              <a:off x="4828963" y="1301607"/>
              <a:ext cx="171450" cy="123864"/>
            </a:xfrm>
            <a:custGeom>
              <a:avLst/>
              <a:gdLst>
                <a:gd name="connsiteX0" fmla="*/ 0 w 171450"/>
                <a:gd name="connsiteY0" fmla="*/ 111125 h 165100"/>
                <a:gd name="connsiteX1" fmla="*/ 149225 w 171450"/>
                <a:gd name="connsiteY1" fmla="*/ 0 h 165100"/>
                <a:gd name="connsiteX2" fmla="*/ 171450 w 171450"/>
                <a:gd name="connsiteY2" fmla="*/ 165100 h 165100"/>
                <a:gd name="connsiteX3" fmla="*/ 0 w 171450"/>
                <a:gd name="connsiteY3" fmla="*/ 111125 h 165100"/>
              </a:gdLst>
              <a:ahLst/>
              <a:cxnLst>
                <a:cxn ang="0">
                  <a:pos x="connsiteX0" y="connsiteY0"/>
                </a:cxn>
                <a:cxn ang="0">
                  <a:pos x="connsiteX1" y="connsiteY1"/>
                </a:cxn>
                <a:cxn ang="0">
                  <a:pos x="connsiteX2" y="connsiteY2"/>
                </a:cxn>
                <a:cxn ang="0">
                  <a:pos x="connsiteX3" y="connsiteY3"/>
                </a:cxn>
              </a:cxnLst>
              <a:rect l="l" t="t" r="r" b="b"/>
              <a:pathLst>
                <a:path w="171450" h="165100">
                  <a:moveTo>
                    <a:pt x="0" y="111125"/>
                  </a:moveTo>
                  <a:lnTo>
                    <a:pt x="149225" y="0"/>
                  </a:lnTo>
                  <a:lnTo>
                    <a:pt x="171450" y="165100"/>
                  </a:lnTo>
                  <a:lnTo>
                    <a:pt x="0" y="111125"/>
                  </a:lnTo>
                  <a:close/>
                </a:path>
              </a:pathLst>
            </a:custGeom>
            <a:solidFill>
              <a:srgbClr val="046FB6">
                <a:lumMod val="7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sp>
          <p:nvSpPr>
            <p:cNvPr id="102" name="任意多边形 101"/>
            <p:cNvSpPr/>
            <p:nvPr/>
          </p:nvSpPr>
          <p:spPr>
            <a:xfrm>
              <a:off x="4822613" y="1387359"/>
              <a:ext cx="600076" cy="944863"/>
            </a:xfrm>
            <a:custGeom>
              <a:avLst/>
              <a:gdLst>
                <a:gd name="connsiteX0" fmla="*/ 0 w 600075"/>
                <a:gd name="connsiteY0" fmla="*/ 0 h 1260475"/>
                <a:gd name="connsiteX1" fmla="*/ 215900 w 600075"/>
                <a:gd name="connsiteY1" fmla="*/ 1149350 h 1260475"/>
                <a:gd name="connsiteX2" fmla="*/ 600075 w 600075"/>
                <a:gd name="connsiteY2" fmla="*/ 1260475 h 1260475"/>
                <a:gd name="connsiteX3" fmla="*/ 533400 w 600075"/>
                <a:gd name="connsiteY3" fmla="*/ 133350 h 1260475"/>
                <a:gd name="connsiteX4" fmla="*/ 0 w 600075"/>
                <a:gd name="connsiteY4" fmla="*/ 0 h 126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1260475">
                  <a:moveTo>
                    <a:pt x="0" y="0"/>
                  </a:moveTo>
                  <a:lnTo>
                    <a:pt x="215900" y="1149350"/>
                  </a:lnTo>
                  <a:lnTo>
                    <a:pt x="600075" y="1260475"/>
                  </a:lnTo>
                  <a:lnTo>
                    <a:pt x="533400" y="133350"/>
                  </a:lnTo>
                  <a:lnTo>
                    <a:pt x="0" y="0"/>
                  </a:lnTo>
                  <a:close/>
                </a:path>
              </a:pathLst>
            </a:custGeom>
            <a:solidFill>
              <a:srgbClr val="046FB6">
                <a:lumMod val="60000"/>
                <a:lumOff val="40000"/>
              </a:srgbClr>
            </a:solidFill>
            <a:ln w="12700" cap="flat" cmpd="sng" algn="ctr">
              <a:noFill/>
              <a:prstDash val="solid"/>
              <a:miter lim="800000"/>
            </a:ln>
            <a:effectLst/>
          </p:spPr>
          <p:txBody>
            <a:bodyPr lIns="108000" rIns="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FFFFFF"/>
                  </a:solidFill>
                  <a:effectLst/>
                  <a:uLnTx/>
                  <a:uFillTx/>
                  <a:latin typeface="Arial Rounded MT Bold" pitchFamily="34" charset="0"/>
                  <a:ea typeface="幼圆" panose="02010509060101010101" pitchFamily="49" charset="-122"/>
                  <a:cs typeface="+mn-cs"/>
                  <a:sym typeface="+mn-ea"/>
                </a:rPr>
                <a:t>01</a:t>
              </a:r>
              <a:endParaRPr kumimoji="0" lang="zh-CN" altLang="en-US" sz="2400" b="0" i="0" u="none" strike="noStrike" kern="0" cap="none" spc="0" normalizeH="0" baseline="0" noProof="0" dirty="0">
                <a:ln>
                  <a:noFill/>
                </a:ln>
                <a:solidFill>
                  <a:srgbClr val="FFFFFF"/>
                </a:solidFill>
                <a:effectLst/>
                <a:uLnTx/>
                <a:uFillTx/>
                <a:latin typeface="Arial Rounded MT Bold" pitchFamily="34" charset="0"/>
                <a:ea typeface="幼圆" panose="02010509060101010101" pitchFamily="49" charset="-122"/>
                <a:cs typeface="+mn-cs"/>
                <a:sym typeface="+mn-ea"/>
              </a:endParaRPr>
            </a:p>
          </p:txBody>
        </p:sp>
      </p:grpSp>
      <p:grpSp>
        <p:nvGrpSpPr>
          <p:cNvPr id="105" name="组合 104"/>
          <p:cNvGrpSpPr/>
          <p:nvPr/>
        </p:nvGrpSpPr>
        <p:grpSpPr>
          <a:xfrm>
            <a:off x="4643438" y="2427288"/>
            <a:ext cx="708025" cy="1233487"/>
            <a:chOff x="4644008" y="2427734"/>
            <a:chExt cx="708026" cy="1233488"/>
          </a:xfrm>
        </p:grpSpPr>
        <p:grpSp>
          <p:nvGrpSpPr>
            <p:cNvPr id="49173" name="组合 105"/>
            <p:cNvGrpSpPr/>
            <p:nvPr/>
          </p:nvGrpSpPr>
          <p:grpSpPr>
            <a:xfrm>
              <a:off x="4644008" y="2427734"/>
              <a:ext cx="708026" cy="1233488"/>
              <a:chOff x="4635500" y="2443162"/>
              <a:chExt cx="708026" cy="1233488"/>
            </a:xfrm>
          </p:grpSpPr>
          <p:sp>
            <p:nvSpPr>
              <p:cNvPr id="108" name="任意多边形 107"/>
              <p:cNvSpPr/>
              <p:nvPr/>
            </p:nvSpPr>
            <p:spPr>
              <a:xfrm>
                <a:off x="4635500" y="2643187"/>
                <a:ext cx="412751" cy="869951"/>
              </a:xfrm>
              <a:custGeom>
                <a:avLst/>
                <a:gdLst>
                  <a:gd name="connsiteX0" fmla="*/ 254000 w 412750"/>
                  <a:gd name="connsiteY0" fmla="*/ 1158875 h 1158875"/>
                  <a:gd name="connsiteX1" fmla="*/ 0 w 412750"/>
                  <a:gd name="connsiteY1" fmla="*/ 619125 h 1158875"/>
                  <a:gd name="connsiteX2" fmla="*/ 3175 w 412750"/>
                  <a:gd name="connsiteY2" fmla="*/ 63500 h 1158875"/>
                  <a:gd name="connsiteX3" fmla="*/ 263525 w 412750"/>
                  <a:gd name="connsiteY3" fmla="*/ 0 h 1158875"/>
                  <a:gd name="connsiteX4" fmla="*/ 412750 w 412750"/>
                  <a:gd name="connsiteY4" fmla="*/ 1104900 h 1158875"/>
                  <a:gd name="connsiteX5" fmla="*/ 254000 w 412750"/>
                  <a:gd name="connsiteY5" fmla="*/ 1158875 h 11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750" h="1158875">
                    <a:moveTo>
                      <a:pt x="254000" y="1158875"/>
                    </a:moveTo>
                    <a:lnTo>
                      <a:pt x="0" y="619125"/>
                    </a:lnTo>
                    <a:cubicBezTo>
                      <a:pt x="1058" y="433917"/>
                      <a:pt x="2117" y="248708"/>
                      <a:pt x="3175" y="63500"/>
                    </a:cubicBezTo>
                    <a:lnTo>
                      <a:pt x="263525" y="0"/>
                    </a:lnTo>
                    <a:lnTo>
                      <a:pt x="412750" y="1104900"/>
                    </a:lnTo>
                    <a:lnTo>
                      <a:pt x="254000" y="1158875"/>
                    </a:lnTo>
                    <a:close/>
                  </a:path>
                </a:pathLst>
              </a:custGeom>
              <a:solidFill>
                <a:srgbClr val="046FB6"/>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sp>
            <p:nvSpPr>
              <p:cNvPr id="109" name="任意多边形 108"/>
              <p:cNvSpPr/>
              <p:nvPr/>
            </p:nvSpPr>
            <p:spPr>
              <a:xfrm>
                <a:off x="4743450" y="2732087"/>
                <a:ext cx="600076" cy="944563"/>
              </a:xfrm>
              <a:custGeom>
                <a:avLst/>
                <a:gdLst>
                  <a:gd name="connsiteX0" fmla="*/ 0 w 600075"/>
                  <a:gd name="connsiteY0" fmla="*/ 0 h 1260475"/>
                  <a:gd name="connsiteX1" fmla="*/ 215900 w 600075"/>
                  <a:gd name="connsiteY1" fmla="*/ 1149350 h 1260475"/>
                  <a:gd name="connsiteX2" fmla="*/ 600075 w 600075"/>
                  <a:gd name="connsiteY2" fmla="*/ 1260475 h 1260475"/>
                  <a:gd name="connsiteX3" fmla="*/ 533400 w 600075"/>
                  <a:gd name="connsiteY3" fmla="*/ 133350 h 1260475"/>
                  <a:gd name="connsiteX4" fmla="*/ 0 w 600075"/>
                  <a:gd name="connsiteY4" fmla="*/ 0 h 126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1260475">
                    <a:moveTo>
                      <a:pt x="0" y="0"/>
                    </a:moveTo>
                    <a:lnTo>
                      <a:pt x="215900" y="1149350"/>
                    </a:lnTo>
                    <a:lnTo>
                      <a:pt x="600075" y="1260475"/>
                    </a:lnTo>
                    <a:lnTo>
                      <a:pt x="533400" y="133350"/>
                    </a:lnTo>
                    <a:lnTo>
                      <a:pt x="0" y="0"/>
                    </a:lnTo>
                    <a:close/>
                  </a:path>
                </a:pathLst>
              </a:custGeom>
              <a:solidFill>
                <a:srgbClr val="046FB6">
                  <a:lumMod val="60000"/>
                  <a:lumOff val="40000"/>
                </a:srgbClr>
              </a:solidFill>
              <a:ln w="12700" cap="flat" cmpd="sng" algn="ctr">
                <a:noFill/>
                <a:prstDash val="solid"/>
                <a:miter lim="800000"/>
              </a:ln>
              <a:effectLst/>
            </p:spPr>
            <p:txBody>
              <a:bodyPr lIns="108000" rIns="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FFFFFF"/>
                    </a:solidFill>
                    <a:effectLst/>
                    <a:uLnTx/>
                    <a:uFillTx/>
                    <a:latin typeface="Arial Rounded MT Bold" pitchFamily="34" charset="0"/>
                    <a:ea typeface="幼圆" panose="02010509060101010101" pitchFamily="49" charset="-122"/>
                    <a:cs typeface="+mn-cs"/>
                    <a:sym typeface="+mn-ea"/>
                  </a:rPr>
                  <a:t>02</a:t>
                </a:r>
                <a:endParaRPr kumimoji="0" lang="zh-CN" altLang="en-US" sz="2400" b="0" i="0" u="none" strike="noStrike" kern="0" cap="none" spc="0" normalizeH="0" baseline="0" noProof="0" dirty="0">
                  <a:ln>
                    <a:noFill/>
                  </a:ln>
                  <a:solidFill>
                    <a:srgbClr val="FFFFFF"/>
                  </a:solidFill>
                  <a:effectLst/>
                  <a:uLnTx/>
                  <a:uFillTx/>
                  <a:latin typeface="Arial Rounded MT Bold" pitchFamily="34" charset="0"/>
                  <a:ea typeface="幼圆" panose="02010509060101010101" pitchFamily="49" charset="-122"/>
                  <a:cs typeface="+mn-cs"/>
                  <a:sym typeface="+mn-ea"/>
                </a:endParaRPr>
              </a:p>
            </p:txBody>
          </p:sp>
          <p:pic>
            <p:nvPicPr>
              <p:cNvPr id="49177" name="图片 34"/>
              <p:cNvPicPr>
                <a:picLocks noChangeAspect="1"/>
              </p:cNvPicPr>
              <p:nvPr/>
            </p:nvPicPr>
            <p:blipFill>
              <a:blip r:embed="rId1"/>
              <a:srcRect l="39696" r="-2"/>
              <a:stretch>
                <a:fillRect/>
              </a:stretch>
            </p:blipFill>
            <p:spPr>
              <a:xfrm>
                <a:off x="4638676" y="2443162"/>
                <a:ext cx="73025" cy="976313"/>
              </a:xfrm>
              <a:prstGeom prst="rect">
                <a:avLst/>
              </a:prstGeom>
              <a:noFill/>
              <a:ln w="9525">
                <a:noFill/>
              </a:ln>
            </p:spPr>
          </p:pic>
        </p:grpSp>
        <p:sp>
          <p:nvSpPr>
            <p:cNvPr id="107" name="任意多边形 106"/>
            <p:cNvSpPr/>
            <p:nvPr/>
          </p:nvSpPr>
          <p:spPr>
            <a:xfrm>
              <a:off x="4759895" y="2630934"/>
              <a:ext cx="171450" cy="123825"/>
            </a:xfrm>
            <a:custGeom>
              <a:avLst/>
              <a:gdLst>
                <a:gd name="connsiteX0" fmla="*/ 0 w 171450"/>
                <a:gd name="connsiteY0" fmla="*/ 111125 h 165100"/>
                <a:gd name="connsiteX1" fmla="*/ 149225 w 171450"/>
                <a:gd name="connsiteY1" fmla="*/ 0 h 165100"/>
                <a:gd name="connsiteX2" fmla="*/ 171450 w 171450"/>
                <a:gd name="connsiteY2" fmla="*/ 165100 h 165100"/>
                <a:gd name="connsiteX3" fmla="*/ 0 w 171450"/>
                <a:gd name="connsiteY3" fmla="*/ 111125 h 165100"/>
              </a:gdLst>
              <a:ahLst/>
              <a:cxnLst>
                <a:cxn ang="0">
                  <a:pos x="connsiteX0" y="connsiteY0"/>
                </a:cxn>
                <a:cxn ang="0">
                  <a:pos x="connsiteX1" y="connsiteY1"/>
                </a:cxn>
                <a:cxn ang="0">
                  <a:pos x="connsiteX2" y="connsiteY2"/>
                </a:cxn>
                <a:cxn ang="0">
                  <a:pos x="connsiteX3" y="connsiteY3"/>
                </a:cxn>
              </a:cxnLst>
              <a:rect l="l" t="t" r="r" b="b"/>
              <a:pathLst>
                <a:path w="171450" h="165100">
                  <a:moveTo>
                    <a:pt x="0" y="111125"/>
                  </a:moveTo>
                  <a:lnTo>
                    <a:pt x="149225" y="0"/>
                  </a:lnTo>
                  <a:lnTo>
                    <a:pt x="171450" y="165100"/>
                  </a:lnTo>
                  <a:lnTo>
                    <a:pt x="0" y="111125"/>
                  </a:lnTo>
                  <a:close/>
                </a:path>
              </a:pathLst>
            </a:custGeom>
            <a:solidFill>
              <a:srgbClr val="046FB6">
                <a:lumMod val="75000"/>
              </a:srgb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幼圆" panose="02010509060101010101" pitchFamily="49" charset="-122"/>
                <a:cs typeface="+mn-cs"/>
              </a:endParaRPr>
            </a:p>
          </p:txBody>
        </p:sp>
      </p:grpSp>
      <p:sp>
        <p:nvSpPr>
          <p:cNvPr id="2" name="文本框 1"/>
          <p:cNvSpPr txBox="1"/>
          <p:nvPr/>
        </p:nvSpPr>
        <p:spPr>
          <a:xfrm>
            <a:off x="5191125" y="1025525"/>
            <a:ext cx="1722438" cy="368300"/>
          </a:xfrm>
          <a:prstGeom prst="rect">
            <a:avLst/>
          </a:prstGeom>
          <a:noFill/>
          <a:ln w="9525">
            <a:noFill/>
          </a:ln>
        </p:spPr>
        <p:txBody>
          <a:bodyPr>
            <a:spAutoFit/>
          </a:bodyPr>
          <a:p>
            <a:r>
              <a:rPr lang="zh-CN" altLang="en-US" sz="1800" dirty="0">
                <a:latin typeface="微软雅黑" panose="020B0503020204020204" pitchFamily="34" charset="-122"/>
                <a:ea typeface="微软雅黑" panose="020B0503020204020204" pitchFamily="34" charset="-122"/>
              </a:rPr>
              <a:t>3、通用划分：</a:t>
            </a:r>
            <a:endParaRPr lang="zh-CN" altLang="en-US" sz="1800" dirty="0">
              <a:latin typeface="微软雅黑" panose="020B0503020204020204" pitchFamily="34" charset="-122"/>
              <a:ea typeface="微软雅黑" panose="020B0503020204020204" pitchFamily="34" charset="-122"/>
            </a:endParaRPr>
          </a:p>
        </p:txBody>
      </p:sp>
      <p:pic>
        <p:nvPicPr>
          <p:cNvPr id="49172" name="图片 39"/>
          <p:cNvPicPr>
            <a:picLocks noChangeAspect="1"/>
          </p:cNvPicPr>
          <p:nvPr/>
        </p:nvPicPr>
        <p:blipFill>
          <a:blip r:embed="rId2"/>
          <a:stretch>
            <a:fillRect/>
          </a:stretch>
        </p:blipFill>
        <p:spPr>
          <a:xfrm>
            <a:off x="8034338" y="7938"/>
            <a:ext cx="1109662" cy="773112"/>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charRg st="0" end="8"/>
                                            </p:txEl>
                                          </p:spTgt>
                                        </p:tgtEl>
                                        <p:attrNameLst>
                                          <p:attrName>style.visibility</p:attrName>
                                        </p:attrNameLst>
                                      </p:cBhvr>
                                      <p:to>
                                        <p:strVal val="visible"/>
                                      </p:to>
                                    </p:set>
                                    <p:anim calcmode="lin" valueType="num">
                                      <p:cBhvr>
                                        <p:cTn id="20" dur="1" fill="hold"/>
                                        <p:tgtEl>
                                          <p:spTgt spid="2">
                                            <p:txEl>
                                              <p:charRg st="0" end="8"/>
                                            </p:txEl>
                                          </p:spTgt>
                                        </p:tgtEl>
                                      </p:cBhvr>
                                    </p:anim>
                                  </p:childTnLst>
                                </p:cTn>
                              </p:par>
                            </p:childTnLst>
                          </p:cTn>
                        </p:par>
                        <p:par>
                          <p:cTn id="21" fill="hold">
                            <p:stCondLst>
                              <p:cond delay="0"/>
                            </p:stCondLst>
                            <p:childTnLst>
                              <p:par>
                                <p:cTn id="22" presetID="22" presetClass="entr" presetSubtype="2"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wipe(right)">
                                      <p:cBhvr>
                                        <p:cTn id="24" dur="250"/>
                                        <p:tgtEl>
                                          <p:spTgt spid="8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wipe(up)">
                                      <p:cBhvr>
                                        <p:cTn id="28" dur="250"/>
                                        <p:tgtEl>
                                          <p:spTgt spid="88"/>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wipe(left)">
                                      <p:cBhvr>
                                        <p:cTn id="32" dur="250"/>
                                        <p:tgtEl>
                                          <p:spTgt spid="93"/>
                                        </p:tgtEl>
                                      </p:cBhvr>
                                    </p:animEffect>
                                  </p:childTnLst>
                                </p:cTn>
                              </p:par>
                            </p:childTnLst>
                          </p:cTn>
                        </p:par>
                        <p:par>
                          <p:cTn id="33" fill="hold">
                            <p:stCondLst>
                              <p:cond delay="1500"/>
                            </p:stCondLst>
                            <p:childTnLst>
                              <p:par>
                                <p:cTn id="34" presetID="22" presetClass="entr" presetSubtype="4" fill="hold"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down)">
                                      <p:cBhvr>
                                        <p:cTn id="36" dur="250"/>
                                        <p:tgtEl>
                                          <p:spTgt spid="92"/>
                                        </p:tgtEl>
                                      </p:cBhvr>
                                    </p:animEffect>
                                  </p:childTnLst>
                                </p:cTn>
                              </p:par>
                            </p:childTnLst>
                          </p:cTn>
                        </p:par>
                        <p:par>
                          <p:cTn id="37" fill="hold">
                            <p:stCondLst>
                              <p:cond delay="2000"/>
                            </p:stCondLst>
                            <p:childTnLst>
                              <p:par>
                                <p:cTn id="38" presetID="41" presetClass="entr" presetSubtype="0" fill="hold" grpId="0" nodeType="afterEffect">
                                  <p:stCondLst>
                                    <p:cond delay="0"/>
                                  </p:stCondLst>
                                  <p:iterate type="lt">
                                    <p:tmPct val="10000"/>
                                  </p:iterate>
                                  <p:childTnLst>
                                    <p:set>
                                      <p:cBhvr>
                                        <p:cTn id="39" dur="1" fill="hold">
                                          <p:stCondLst>
                                            <p:cond delay="0"/>
                                          </p:stCondLst>
                                        </p:cTn>
                                        <p:tgtEl>
                                          <p:spTgt spid="85"/>
                                        </p:tgtEl>
                                        <p:attrNameLst>
                                          <p:attrName>style.visibility</p:attrName>
                                        </p:attrNameLst>
                                      </p:cBhvr>
                                      <p:to>
                                        <p:strVal val="visible"/>
                                      </p:to>
                                    </p:set>
                                    <p:anim calcmode="lin" valueType="num">
                                      <p:cBhvr>
                                        <p:cTn id="40" dur="50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85"/>
                                        </p:tgtEl>
                                        <p:attrNameLst>
                                          <p:attrName>ppt_y</p:attrName>
                                        </p:attrNameLst>
                                      </p:cBhvr>
                                      <p:tavLst>
                                        <p:tav tm="0">
                                          <p:val>
                                            <p:strVal val="#ppt_y"/>
                                          </p:val>
                                        </p:tav>
                                        <p:tav tm="100000">
                                          <p:val>
                                            <p:strVal val="#ppt_y"/>
                                          </p:val>
                                        </p:tav>
                                      </p:tavLst>
                                    </p:anim>
                                    <p:anim calcmode="lin" valueType="num">
                                      <p:cBhvr>
                                        <p:cTn id="42" dur="50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85"/>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85"/>
                                        </p:tgtEl>
                                      </p:cBhvr>
                                    </p:animEffect>
                                  </p:childTnLst>
                                </p:cTn>
                              </p:par>
                            </p:childTnLst>
                          </p:cTn>
                        </p:par>
                        <p:par>
                          <p:cTn id="45" fill="hold">
                            <p:stCondLst>
                              <p:cond delay="18300"/>
                            </p:stCondLst>
                            <p:childTnLst>
                              <p:par>
                                <p:cTn id="46" presetID="22" presetClass="entr" presetSubtype="8" fill="hold" nodeType="after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wipe(left)">
                                      <p:cBhvr>
                                        <p:cTn id="48" dur="500"/>
                                        <p:tgtEl>
                                          <p:spTgt spid="99"/>
                                        </p:tgtEl>
                                      </p:cBhvr>
                                    </p:animEffect>
                                  </p:childTnLst>
                                </p:cTn>
                              </p:par>
                            </p:childTnLst>
                          </p:cTn>
                        </p:par>
                        <p:par>
                          <p:cTn id="49" fill="hold">
                            <p:stCondLst>
                              <p:cond delay="18800"/>
                            </p:stCondLst>
                            <p:childTnLst>
                              <p:par>
                                <p:cTn id="50" presetID="22" presetClass="entr" presetSubtype="8"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left)">
                                      <p:cBhvr>
                                        <p:cTn id="52" dur="500"/>
                                        <p:tgtEl>
                                          <p:spTgt spid="82"/>
                                        </p:tgtEl>
                                      </p:cBhvr>
                                    </p:animEffect>
                                  </p:childTnLst>
                                </p:cTn>
                              </p:par>
                            </p:childTnLst>
                          </p:cTn>
                        </p:par>
                        <p:par>
                          <p:cTn id="53" fill="hold">
                            <p:stCondLst>
                              <p:cond delay="19300"/>
                            </p:stCondLst>
                            <p:childTnLst>
                              <p:par>
                                <p:cTn id="54" presetID="22" presetClass="entr" presetSubtype="8"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left)">
                                      <p:cBhvr>
                                        <p:cTn id="56" dur="500"/>
                                        <p:tgtEl>
                                          <p:spTgt spid="73"/>
                                        </p:tgtEl>
                                      </p:cBhvr>
                                    </p:animEffect>
                                  </p:childTnLst>
                                </p:cTn>
                              </p:par>
                            </p:childTnLst>
                          </p:cTn>
                        </p:par>
                        <p:par>
                          <p:cTn id="57" fill="hold">
                            <p:stCondLst>
                              <p:cond delay="19800"/>
                            </p:stCondLst>
                            <p:childTnLst>
                              <p:par>
                                <p:cTn id="58" presetID="22" presetClass="entr" presetSubtype="8" fill="hold" nodeType="afterEffect">
                                  <p:stCondLst>
                                    <p:cond delay="0"/>
                                  </p:stCondLst>
                                  <p:childTnLst>
                                    <p:set>
                                      <p:cBhvr>
                                        <p:cTn id="59" dur="1" fill="hold">
                                          <p:stCondLst>
                                            <p:cond delay="0"/>
                                          </p:stCondLst>
                                        </p:cTn>
                                        <p:tgtEl>
                                          <p:spTgt spid="105"/>
                                        </p:tgtEl>
                                        <p:attrNameLst>
                                          <p:attrName>style.visibility</p:attrName>
                                        </p:attrNameLst>
                                      </p:cBhvr>
                                      <p:to>
                                        <p:strVal val="visible"/>
                                      </p:to>
                                    </p:set>
                                    <p:animEffect transition="in" filter="wipe(left)">
                                      <p:cBhvr>
                                        <p:cTn id="60" dur="500"/>
                                        <p:tgtEl>
                                          <p:spTgt spid="105"/>
                                        </p:tgtEl>
                                      </p:cBhvr>
                                    </p:animEffect>
                                  </p:childTnLst>
                                </p:cTn>
                              </p:par>
                            </p:childTnLst>
                          </p:cTn>
                        </p:par>
                        <p:par>
                          <p:cTn id="61" fill="hold">
                            <p:stCondLst>
                              <p:cond delay="20300"/>
                            </p:stCondLst>
                            <p:childTnLst>
                              <p:par>
                                <p:cTn id="62" presetID="22" presetClass="entr" presetSubtype="8" fill="hold" grpId="0" nodeType="after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wipe(left)">
                                      <p:cBhvr>
                                        <p:cTn id="64" dur="500"/>
                                        <p:tgtEl>
                                          <p:spTgt spid="83"/>
                                        </p:tgtEl>
                                      </p:cBhvr>
                                    </p:animEffect>
                                  </p:childTnLst>
                                </p:cTn>
                              </p:par>
                            </p:childTnLst>
                          </p:cTn>
                        </p:par>
                        <p:par>
                          <p:cTn id="65" fill="hold">
                            <p:stCondLst>
                              <p:cond delay="20800"/>
                            </p:stCondLst>
                            <p:childTnLst>
                              <p:par>
                                <p:cTn id="66" presetID="22" presetClass="entr" presetSubtype="8"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left)">
                                      <p:cBhvr>
                                        <p:cTn id="68" dur="500"/>
                                        <p:tgtEl>
                                          <p:spTgt spid="76"/>
                                        </p:tgtEl>
                                      </p:cBhvr>
                                    </p:animEffect>
                                  </p:childTnLst>
                                </p:cTn>
                              </p:par>
                            </p:childTnLst>
                          </p:cTn>
                        </p:par>
                        <p:par>
                          <p:cTn id="69" fill="hold">
                            <p:stCondLst>
                              <p:cond delay="21300"/>
                            </p:stCondLst>
                            <p:childTnLst>
                              <p:par>
                                <p:cTn id="70" presetID="22" presetClass="entr" presetSubtype="8" fill="hold" nodeType="after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wipe(left)">
                                      <p:cBhvr>
                                        <p:cTn id="72" dur="500"/>
                                        <p:tgtEl>
                                          <p:spTgt spid="94"/>
                                        </p:tgtEl>
                                      </p:cBhvr>
                                    </p:animEffect>
                                  </p:childTnLst>
                                </p:cTn>
                              </p:par>
                            </p:childTnLst>
                          </p:cTn>
                        </p:par>
                        <p:par>
                          <p:cTn id="73" fill="hold">
                            <p:stCondLst>
                              <p:cond delay="21800"/>
                            </p:stCondLst>
                            <p:childTnLst>
                              <p:par>
                                <p:cTn id="74" presetID="22" presetClass="entr" presetSubtype="8" fill="hold" grpId="0" nodeType="afterEffect">
                                  <p:stCondLst>
                                    <p:cond delay="0"/>
                                  </p:stCondLst>
                                  <p:childTnLst>
                                    <p:set>
                                      <p:cBhvr>
                                        <p:cTn id="75" dur="1" fill="hold">
                                          <p:stCondLst>
                                            <p:cond delay="0"/>
                                          </p:stCondLst>
                                        </p:cTn>
                                        <p:tgtEl>
                                          <p:spTgt spid="84"/>
                                        </p:tgtEl>
                                        <p:attrNameLst>
                                          <p:attrName>style.visibility</p:attrName>
                                        </p:attrNameLst>
                                      </p:cBhvr>
                                      <p:to>
                                        <p:strVal val="visible"/>
                                      </p:to>
                                    </p:set>
                                    <p:animEffect transition="in" filter="wipe(left)">
                                      <p:cBhvr>
                                        <p:cTn id="76" dur="500"/>
                                        <p:tgtEl>
                                          <p:spTgt spid="84"/>
                                        </p:tgtEl>
                                      </p:cBhvr>
                                    </p:animEffect>
                                  </p:childTnLst>
                                </p:cTn>
                              </p:par>
                            </p:childTnLst>
                          </p:cTn>
                        </p:par>
                        <p:par>
                          <p:cTn id="77" fill="hold">
                            <p:stCondLst>
                              <p:cond delay="22300"/>
                            </p:stCondLst>
                            <p:childTnLst>
                              <p:par>
                                <p:cTn id="78" presetID="22" presetClass="entr" presetSubtype="8" fill="hold" nodeType="after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wipe(left)">
                                      <p:cBhvr>
                                        <p:cTn id="8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82" grpId="0" animBg="1"/>
      <p:bldP spid="83" grpId="0" animBg="1"/>
      <p:bldP spid="84" grpId="0" animBg="1"/>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 name="组合 1"/>
          <p:cNvGrpSpPr/>
          <p:nvPr/>
        </p:nvGrpSpPr>
        <p:grpSpPr>
          <a:xfrm>
            <a:off x="871538" y="1109663"/>
            <a:ext cx="8139112" cy="1427162"/>
            <a:chOff x="1372" y="1748"/>
            <a:chExt cx="3346" cy="1260"/>
          </a:xfrm>
        </p:grpSpPr>
        <p:sp>
          <p:nvSpPr>
            <p:cNvPr id="7175" name="Rectangle 5"/>
            <p:cNvSpPr/>
            <p:nvPr/>
          </p:nvSpPr>
          <p:spPr>
            <a:xfrm>
              <a:off x="1372" y="1748"/>
              <a:ext cx="3346" cy="378"/>
            </a:xfrm>
            <a:prstGeom prst="rect">
              <a:avLst/>
            </a:prstGeom>
            <a:solidFill>
              <a:schemeClr val="bg2"/>
            </a:solidFill>
            <a:ln w="9525">
              <a:noFill/>
            </a:ln>
          </p:spPr>
          <p:txBody>
            <a:bodyPr lIns="144000" tIns="38100" rIns="38100" bIns="38100" anchor="ctr"/>
            <a:p>
              <a:r>
                <a:rPr lang="en-US" altLang="zh-CN" sz="2000" dirty="0">
                  <a:latin typeface="微软雅黑" panose="020B0503020204020204" pitchFamily="34" charset="-122"/>
                  <a:ea typeface="微软雅黑" panose="020B0503020204020204" pitchFamily="34" charset="-122"/>
                  <a:sym typeface="Gill Sans" charset="0"/>
                </a:rPr>
                <a:t>1.2UML</a:t>
              </a:r>
              <a:r>
                <a:rPr lang="zh-CN" altLang="en-US" sz="2000" dirty="0">
                  <a:latin typeface="微软雅黑" panose="020B0503020204020204" pitchFamily="34" charset="-122"/>
                  <a:ea typeface="微软雅黑" panose="020B0503020204020204" pitchFamily="34" charset="-122"/>
                  <a:sym typeface="Gill Sans" charset="0"/>
                </a:rPr>
                <a:t>的前身</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7176" name="矩形 33"/>
            <p:cNvSpPr/>
            <p:nvPr/>
          </p:nvSpPr>
          <p:spPr>
            <a:xfrm>
              <a:off x="1379" y="2384"/>
              <a:ext cx="3175" cy="624"/>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长期以来人们一直在试图创造一种面向对象的可视化的语言和方法，使建模人员能更加直观和严格的描述客观世界，并产生了一些流派，如Yourdan和Coad的OOA，Booch的方法、Rumbaugh的OMT、Jacobson的OOSE方法等。历史发展到今天，Booch、Rumbaugh和Jacobson一起合作，吸收了各种流派的优点和其他一相关领域的成果，终于创造出一种较成熟全面的面向对象建模语言--UML。</a:t>
              </a:r>
              <a:endParaRPr lang="zh-CN" altLang="en-US" sz="1200" dirty="0">
                <a:solidFill>
                  <a:srgbClr val="000000"/>
                </a:solidFill>
                <a:latin typeface="微软雅黑" panose="020B0503020204020204" pitchFamily="34" charset="-122"/>
                <a:ea typeface="微软雅黑" panose="020B0503020204020204" pitchFamily="34" charset="-122"/>
              </a:endParaRPr>
            </a:p>
          </p:txBody>
        </p:sp>
      </p:grpSp>
      <p:pic>
        <p:nvPicPr>
          <p:cNvPr id="7174"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4052888"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UML中的公共机制</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071563" y="1162050"/>
            <a:ext cx="7877175" cy="1752600"/>
          </a:xfrm>
          <a:prstGeom prst="rect">
            <a:avLst/>
          </a:prstGeom>
          <a:noFill/>
          <a:ln w="9525">
            <a:noFill/>
          </a:ln>
        </p:spPr>
        <p:txBody>
          <a:bodyPr>
            <a:spAutoFit/>
          </a:bodyPr>
          <a:p>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、扩展机制：</a:t>
            </a:r>
            <a:endParaRPr lang="zh-CN" altLang="en-US" sz="1800" dirty="0">
              <a:latin typeface="微软雅黑" panose="020B0503020204020204" pitchFamily="34" charset="-122"/>
              <a:ea typeface="微软雅黑" panose="020B0503020204020204" pitchFamily="34" charset="-122"/>
            </a:endParaRPr>
          </a:p>
          <a:p>
            <a:r>
              <a:rPr lang="zh-CN" altLang="zh-CN" sz="1800" dirty="0">
                <a:latin typeface="微软雅黑" panose="020B0503020204020204" pitchFamily="34" charset="-122"/>
                <a:ea typeface="微软雅黑" panose="020B0503020204020204" pitchFamily="34" charset="-122"/>
              </a:rPr>
              <a:t>UML提供了一种绘制软件蓝图的标准语言，但是一种闭合的语言即使表达能力再丰富，也难以表示出各种领域中的各种模型在不同时刻所有可能的细微差别。由于这个原因，UML是目标开发的，使人们能够以受控的方式来扩展该语言。对UML图示符号的扩展。包括：衍型Stereotype 标记值Tagged value 约束Constraint.</a:t>
            </a:r>
            <a:endParaRPr lang="zh-CN" altLang="zh-CN" sz="1800" dirty="0">
              <a:latin typeface="微软雅黑" panose="020B0503020204020204" pitchFamily="34" charset="-122"/>
              <a:ea typeface="微软雅黑" panose="020B0503020204020204" pitchFamily="34" charset="-122"/>
            </a:endParaRPr>
          </a:p>
        </p:txBody>
      </p:sp>
      <p:pic>
        <p:nvPicPr>
          <p:cNvPr id="1073742863" name="图片 6" descr="20160226162404866"/>
          <p:cNvPicPr>
            <a:picLocks noChangeAspect="1"/>
          </p:cNvPicPr>
          <p:nvPr/>
        </p:nvPicPr>
        <p:blipFill>
          <a:blip r:embed="rId1"/>
          <a:stretch>
            <a:fillRect/>
          </a:stretch>
        </p:blipFill>
        <p:spPr>
          <a:xfrm>
            <a:off x="1071563" y="2968625"/>
            <a:ext cx="3514725" cy="1374775"/>
          </a:xfrm>
          <a:prstGeom prst="rect">
            <a:avLst/>
          </a:prstGeom>
          <a:noFill/>
          <a:ln w="9525">
            <a:noFill/>
          </a:ln>
        </p:spPr>
      </p:pic>
      <p:pic>
        <p:nvPicPr>
          <p:cNvPr id="50183" name="图片 7"/>
          <p:cNvPicPr>
            <a:picLocks noChangeAspect="1"/>
          </p:cNvPicPr>
          <p:nvPr/>
        </p:nvPicPr>
        <p:blipFill>
          <a:blip r:embed="rId2"/>
          <a:stretch>
            <a:fillRect/>
          </a:stretch>
        </p:blipFill>
        <p:spPr>
          <a:xfrm>
            <a:off x="8034338" y="4763"/>
            <a:ext cx="1109662" cy="771525"/>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charRg st="8" end="171"/>
                                            </p:txEl>
                                          </p:spTgt>
                                        </p:tgtEl>
                                        <p:attrNameLst>
                                          <p:attrName>style.visibility</p:attrName>
                                        </p:attrNameLst>
                                      </p:cBhvr>
                                      <p:to>
                                        <p:strVal val="visible"/>
                                      </p:to>
                                    </p:set>
                                    <p:anim calcmode="lin" valueType="num">
                                      <p:cBhvr>
                                        <p:cTn id="20" dur="1" fill="hold"/>
                                        <p:tgtEl>
                                          <p:spTgt spid="2">
                                            <p:txEl>
                                              <p:charRg st="8" end="171"/>
                                            </p:txEl>
                                          </p:spTgt>
                                        </p:tgtEl>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2">
                                            <p:txEl>
                                              <p:charRg st="0" end="8"/>
                                            </p:txEl>
                                          </p:spTgt>
                                        </p:tgtEl>
                                        <p:attrNameLst>
                                          <p:attrName>style.visibility</p:attrName>
                                        </p:attrNameLst>
                                      </p:cBhvr>
                                      <p:to>
                                        <p:strVal val="visible"/>
                                      </p:to>
                                    </p:set>
                                    <p:anim calcmode="lin" valueType="num">
                                      <p:cBhvr>
                                        <p:cTn id="25" dur="1" fill="hold"/>
                                        <p:tgtEl>
                                          <p:spTgt spid="2">
                                            <p:txEl>
                                              <p:charRg st="0" end="8"/>
                                            </p:txEl>
                                          </p:spTgt>
                                        </p:tgtEl>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0"/>
                                          </p:stCondLst>
                                        </p:cTn>
                                        <p:tgtEl>
                                          <p:spTgt spid="1073742863"/>
                                        </p:tgtEl>
                                        <p:attrNameLst>
                                          <p:attrName>style.visibility</p:attrName>
                                        </p:attrNameLst>
                                      </p:cBhvr>
                                      <p:to>
                                        <p:strVal val="visible"/>
                                      </p:to>
                                    </p:set>
                                    <p:anim calcmode="lin" valueType="num">
                                      <p:cBhvr>
                                        <p:cTn id="30" dur="1" fill="hold"/>
                                        <p:tgtEl>
                                          <p:spTgt spid="107374286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4250" y="309563"/>
            <a:ext cx="3863975"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中的公共机制</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8" name="组合 27"/>
          <p:cNvGrpSpPr/>
          <p:nvPr/>
        </p:nvGrpSpPr>
        <p:grpSpPr>
          <a:xfrm>
            <a:off x="755650" y="1546225"/>
            <a:ext cx="2592388" cy="3113088"/>
            <a:chOff x="3275855" y="1656966"/>
            <a:chExt cx="2592288" cy="3113169"/>
          </a:xfrm>
        </p:grpSpPr>
        <p:sp>
          <p:nvSpPr>
            <p:cNvPr id="29" name="椭圆 28"/>
            <p:cNvSpPr/>
            <p:nvPr/>
          </p:nvSpPr>
          <p:spPr>
            <a:xfrm>
              <a:off x="3275855" y="4549466"/>
              <a:ext cx="2592288" cy="220669"/>
            </a:xfrm>
            <a:prstGeom prst="ellipse">
              <a:avLst/>
            </a:prstGeom>
            <a:gradFill flip="none" rotWithShape="1">
              <a:gsLst>
                <a:gs pos="0">
                  <a:schemeClr val="tx1">
                    <a:alpha val="53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30" name="矩形 29"/>
            <p:cNvSpPr/>
            <p:nvPr/>
          </p:nvSpPr>
          <p:spPr>
            <a:xfrm>
              <a:off x="3448886" y="1656966"/>
              <a:ext cx="2203365" cy="15018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31" name="圆角矩形 30"/>
            <p:cNvSpPr/>
            <p:nvPr/>
          </p:nvSpPr>
          <p:spPr>
            <a:xfrm>
              <a:off x="3780661" y="1852234"/>
              <a:ext cx="1546165" cy="903311"/>
            </a:xfrm>
            <a:prstGeom prst="roundRect">
              <a:avLst>
                <a:gd name="adj" fmla="val 236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32" name="椭圆 31"/>
            <p:cNvSpPr/>
            <p:nvPr/>
          </p:nvSpPr>
          <p:spPr>
            <a:xfrm>
              <a:off x="3383801" y="1991938"/>
              <a:ext cx="2376396" cy="219081"/>
            </a:xfrm>
            <a:prstGeom prst="ellipse">
              <a:avLst/>
            </a:prstGeom>
            <a:gradFill flip="none" rotWithShape="1">
              <a:gsLst>
                <a:gs pos="0">
                  <a:schemeClr val="tx1">
                    <a:alpha val="53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33" name="矩形 32"/>
            <p:cNvSpPr/>
            <p:nvPr/>
          </p:nvSpPr>
          <p:spPr>
            <a:xfrm>
              <a:off x="3491747" y="1779207"/>
              <a:ext cx="2089069" cy="3222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34" name="矩形 33"/>
            <p:cNvSpPr/>
            <p:nvPr/>
          </p:nvSpPr>
          <p:spPr>
            <a:xfrm>
              <a:off x="3448886" y="2931762"/>
              <a:ext cx="2203365" cy="1728832"/>
            </a:xfrm>
            <a:prstGeom prst="rect">
              <a:avLst/>
            </a:prstGeom>
            <a:solidFill>
              <a:schemeClr val="bg1"/>
            </a:solidFill>
            <a:ln w="127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35" name="TextBox 34"/>
          <p:cNvSpPr txBox="1"/>
          <p:nvPr/>
        </p:nvSpPr>
        <p:spPr>
          <a:xfrm>
            <a:off x="1695450" y="2101850"/>
            <a:ext cx="639763" cy="368300"/>
          </a:xfrm>
          <a:prstGeom prst="rect">
            <a:avLst/>
          </a:prstGeom>
          <a:noFill/>
          <a:ln w="9525">
            <a:noFill/>
          </a:ln>
        </p:spPr>
        <p:txBody>
          <a:bodyPr wrap="none">
            <a:spAutoFit/>
          </a:bodyPr>
          <a:p>
            <a:r>
              <a:rPr lang="en-US" altLang="zh-CN" sz="1800" dirty="0">
                <a:solidFill>
                  <a:srgbClr val="FFFFFF"/>
                </a:solidFill>
                <a:latin typeface="微软雅黑" panose="020B0503020204020204" pitchFamily="34" charset="-122"/>
                <a:ea typeface="微软雅黑" panose="020B0503020204020204" pitchFamily="34" charset="-122"/>
              </a:rPr>
              <a:t>衍型</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43" name="矩形 42"/>
          <p:cNvSpPr/>
          <p:nvPr/>
        </p:nvSpPr>
        <p:spPr>
          <a:xfrm>
            <a:off x="1116013" y="3048000"/>
            <a:ext cx="1838325" cy="1384300"/>
          </a:xfrm>
          <a:prstGeom prst="rect">
            <a:avLst/>
          </a:prstGeom>
          <a:noFill/>
          <a:ln w="9525">
            <a:noFill/>
          </a:ln>
        </p:spPr>
        <p:txBody>
          <a:bodyPr>
            <a:spAutoFit/>
          </a:bodyPr>
          <a:p>
            <a:pPr algn="just"/>
            <a:r>
              <a:rPr lang="zh-CN" altLang="en-US" sz="1400" dirty="0">
                <a:solidFill>
                  <a:srgbClr val="000000"/>
                </a:solidFill>
                <a:latin typeface="微软雅黑" panose="020B0503020204020204" pitchFamily="34" charset="-122"/>
                <a:ea typeface="微软雅黑" panose="020B0503020204020204" pitchFamily="34" charset="-122"/>
              </a:rPr>
              <a:t>扩展了UML的词汇，可以用来创造新的构造块，这个新的构造块既是从现有的构造块派生的，但是针对专门的问题。</a:t>
            </a:r>
            <a:endParaRPr lang="zh-CN" altLang="en-US" sz="1400" dirty="0">
              <a:solidFill>
                <a:srgbClr val="000000"/>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3276600" y="1546225"/>
            <a:ext cx="2590800" cy="3113088"/>
            <a:chOff x="3275855" y="1656966"/>
            <a:chExt cx="2592288" cy="3113169"/>
          </a:xfrm>
        </p:grpSpPr>
        <p:sp>
          <p:nvSpPr>
            <p:cNvPr id="45" name="椭圆 44"/>
            <p:cNvSpPr/>
            <p:nvPr/>
          </p:nvSpPr>
          <p:spPr>
            <a:xfrm>
              <a:off x="3275855" y="4549466"/>
              <a:ext cx="2592288" cy="220669"/>
            </a:xfrm>
            <a:prstGeom prst="ellipse">
              <a:avLst/>
            </a:prstGeom>
            <a:gradFill flip="none" rotWithShape="1">
              <a:gsLst>
                <a:gs pos="0">
                  <a:schemeClr val="tx1">
                    <a:alpha val="53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46" name="矩形 45"/>
            <p:cNvSpPr/>
            <p:nvPr/>
          </p:nvSpPr>
          <p:spPr>
            <a:xfrm>
              <a:off x="3448992" y="1656966"/>
              <a:ext cx="2203127" cy="15018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47" name="圆角矩形 46"/>
            <p:cNvSpPr/>
            <p:nvPr/>
          </p:nvSpPr>
          <p:spPr>
            <a:xfrm>
              <a:off x="3779382" y="1852234"/>
              <a:ext cx="1547113" cy="903311"/>
            </a:xfrm>
            <a:prstGeom prst="roundRect">
              <a:avLst>
                <a:gd name="adj" fmla="val 236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48" name="椭圆 47"/>
            <p:cNvSpPr/>
            <p:nvPr/>
          </p:nvSpPr>
          <p:spPr>
            <a:xfrm>
              <a:off x="3383867" y="1991938"/>
              <a:ext cx="2376264" cy="219081"/>
            </a:xfrm>
            <a:prstGeom prst="ellipse">
              <a:avLst/>
            </a:prstGeom>
            <a:gradFill flip="none" rotWithShape="1">
              <a:gsLst>
                <a:gs pos="0">
                  <a:schemeClr val="tx1">
                    <a:alpha val="53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49" name="矩形 48"/>
            <p:cNvSpPr/>
            <p:nvPr/>
          </p:nvSpPr>
          <p:spPr>
            <a:xfrm>
              <a:off x="3491879" y="1779207"/>
              <a:ext cx="2088762" cy="3222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50" name="矩形 49"/>
            <p:cNvSpPr/>
            <p:nvPr/>
          </p:nvSpPr>
          <p:spPr>
            <a:xfrm>
              <a:off x="3448992" y="2931762"/>
              <a:ext cx="2204716" cy="1728832"/>
            </a:xfrm>
            <a:prstGeom prst="rect">
              <a:avLst/>
            </a:prstGeom>
            <a:solidFill>
              <a:schemeClr val="bg1"/>
            </a:solidFill>
            <a:ln w="127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51" name="TextBox 50"/>
          <p:cNvSpPr txBox="1"/>
          <p:nvPr/>
        </p:nvSpPr>
        <p:spPr>
          <a:xfrm>
            <a:off x="4116388" y="2112963"/>
            <a:ext cx="868362" cy="368300"/>
          </a:xfrm>
          <a:prstGeom prst="rect">
            <a:avLst/>
          </a:prstGeom>
          <a:noFill/>
          <a:ln w="9525">
            <a:noFill/>
          </a:ln>
        </p:spPr>
        <p:txBody>
          <a:bodyPr wrap="none">
            <a:spAutoFit/>
          </a:bodyPr>
          <a:p>
            <a:r>
              <a:rPr lang="en-US" altLang="zh-CN" sz="1800" dirty="0">
                <a:solidFill>
                  <a:srgbClr val="FFFFFF"/>
                </a:solidFill>
                <a:latin typeface="微软雅黑" panose="020B0503020204020204" pitchFamily="34" charset="-122"/>
                <a:ea typeface="微软雅黑" panose="020B0503020204020204" pitchFamily="34" charset="-122"/>
              </a:rPr>
              <a:t>标记值</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52" name="矩形 51"/>
          <p:cNvSpPr/>
          <p:nvPr/>
        </p:nvSpPr>
        <p:spPr>
          <a:xfrm>
            <a:off x="3635375" y="3048000"/>
            <a:ext cx="1839913" cy="738188"/>
          </a:xfrm>
          <a:prstGeom prst="rect">
            <a:avLst/>
          </a:prstGeom>
          <a:noFill/>
          <a:ln w="9525">
            <a:noFill/>
          </a:ln>
        </p:spPr>
        <p:txBody>
          <a:bodyPr>
            <a:spAutoFit/>
          </a:bodyPr>
          <a:p>
            <a:pPr algn="just"/>
            <a:r>
              <a:rPr lang="zh-CN" altLang="en-US" sz="1400" dirty="0">
                <a:solidFill>
                  <a:srgbClr val="000000"/>
                </a:solidFill>
                <a:latin typeface="微软雅黑" panose="020B0503020204020204" pitchFamily="34" charset="-122"/>
                <a:ea typeface="微软雅黑" panose="020B0503020204020204" pitchFamily="34" charset="-122"/>
              </a:rPr>
              <a:t>②　扩展了UML衍型的特性，可以用来创建衍型规约的新信息。</a:t>
            </a:r>
            <a:endParaRPr lang="zh-CN" altLang="en-US" sz="1400" dirty="0">
              <a:solidFill>
                <a:srgbClr val="000000"/>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5759450" y="1546225"/>
            <a:ext cx="2592388" cy="3113088"/>
            <a:chOff x="3275855" y="1656966"/>
            <a:chExt cx="2592288" cy="3113169"/>
          </a:xfrm>
        </p:grpSpPr>
        <p:sp>
          <p:nvSpPr>
            <p:cNvPr id="55" name="椭圆 54"/>
            <p:cNvSpPr/>
            <p:nvPr/>
          </p:nvSpPr>
          <p:spPr>
            <a:xfrm>
              <a:off x="3275855" y="4549466"/>
              <a:ext cx="2592288" cy="220669"/>
            </a:xfrm>
            <a:prstGeom prst="ellipse">
              <a:avLst/>
            </a:prstGeom>
            <a:gradFill flip="none" rotWithShape="1">
              <a:gsLst>
                <a:gs pos="0">
                  <a:schemeClr val="tx1">
                    <a:alpha val="53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56" name="矩形 55"/>
            <p:cNvSpPr/>
            <p:nvPr/>
          </p:nvSpPr>
          <p:spPr>
            <a:xfrm>
              <a:off x="3448886" y="1656966"/>
              <a:ext cx="2203365" cy="15018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57" name="圆角矩形 56"/>
            <p:cNvSpPr/>
            <p:nvPr/>
          </p:nvSpPr>
          <p:spPr>
            <a:xfrm>
              <a:off x="3780661" y="1852234"/>
              <a:ext cx="1546165" cy="903311"/>
            </a:xfrm>
            <a:prstGeom prst="roundRect">
              <a:avLst>
                <a:gd name="adj" fmla="val 23643"/>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58" name="椭圆 57"/>
            <p:cNvSpPr/>
            <p:nvPr/>
          </p:nvSpPr>
          <p:spPr>
            <a:xfrm>
              <a:off x="3383801" y="1991938"/>
              <a:ext cx="2376396" cy="219081"/>
            </a:xfrm>
            <a:prstGeom prst="ellipse">
              <a:avLst/>
            </a:prstGeom>
            <a:gradFill flip="none" rotWithShape="1">
              <a:gsLst>
                <a:gs pos="0">
                  <a:schemeClr val="tx1">
                    <a:alpha val="53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59" name="矩形 58"/>
            <p:cNvSpPr/>
            <p:nvPr/>
          </p:nvSpPr>
          <p:spPr>
            <a:xfrm>
              <a:off x="3491747" y="1779207"/>
              <a:ext cx="2089069" cy="3222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sp>
          <p:nvSpPr>
            <p:cNvPr id="60" name="矩形 59"/>
            <p:cNvSpPr/>
            <p:nvPr/>
          </p:nvSpPr>
          <p:spPr>
            <a:xfrm>
              <a:off x="3448886" y="2931762"/>
              <a:ext cx="2203365" cy="1728832"/>
            </a:xfrm>
            <a:prstGeom prst="rect">
              <a:avLst/>
            </a:prstGeom>
            <a:solidFill>
              <a:schemeClr val="bg1"/>
            </a:solidFill>
            <a:ln w="127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grpSp>
      <p:sp>
        <p:nvSpPr>
          <p:cNvPr id="61" name="TextBox 60"/>
          <p:cNvSpPr txBox="1"/>
          <p:nvPr/>
        </p:nvSpPr>
        <p:spPr>
          <a:xfrm>
            <a:off x="6640513" y="2112963"/>
            <a:ext cx="639762" cy="368300"/>
          </a:xfrm>
          <a:prstGeom prst="rect">
            <a:avLst/>
          </a:prstGeom>
          <a:noFill/>
          <a:ln w="9525">
            <a:noFill/>
          </a:ln>
        </p:spPr>
        <p:txBody>
          <a:bodyPr wrap="none">
            <a:spAutoFit/>
          </a:bodyPr>
          <a:p>
            <a:r>
              <a:rPr lang="en-US" altLang="zh-CN" sz="1800" dirty="0">
                <a:solidFill>
                  <a:srgbClr val="FFFFFF"/>
                </a:solidFill>
                <a:latin typeface="微软雅黑" panose="020B0503020204020204" pitchFamily="34" charset="-122"/>
                <a:ea typeface="微软雅黑" panose="020B0503020204020204" pitchFamily="34" charset="-122"/>
              </a:rPr>
              <a:t>约束</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62" name="矩形 61"/>
          <p:cNvSpPr/>
          <p:nvPr/>
        </p:nvSpPr>
        <p:spPr>
          <a:xfrm>
            <a:off x="6119813" y="3048000"/>
            <a:ext cx="1839912" cy="954088"/>
          </a:xfrm>
          <a:prstGeom prst="rect">
            <a:avLst/>
          </a:prstGeom>
          <a:noFill/>
          <a:ln w="9525">
            <a:noFill/>
          </a:ln>
        </p:spPr>
        <p:txBody>
          <a:bodyPr>
            <a:spAutoFit/>
          </a:bodyPr>
          <a:p>
            <a:pPr algn="just"/>
            <a:r>
              <a:rPr lang="zh-CN" altLang="en-US" sz="1400" dirty="0">
                <a:solidFill>
                  <a:srgbClr val="000000"/>
                </a:solidFill>
                <a:latin typeface="微软雅黑" panose="020B0503020204020204" pitchFamily="34" charset="-122"/>
                <a:ea typeface="微软雅黑" panose="020B0503020204020204" pitchFamily="34" charset="-122"/>
              </a:rPr>
              <a:t>③　扩展了UML构造块的语义，可以用来增加新的规则或修改现有的规则。</a:t>
            </a:r>
            <a:endParaRPr lang="zh-CN" altLang="en-US" sz="1400" dirty="0">
              <a:solidFill>
                <a:srgbClr val="000000"/>
              </a:solidFill>
              <a:latin typeface="微软雅黑" panose="020B0503020204020204" pitchFamily="34" charset="-122"/>
              <a:ea typeface="微软雅黑" panose="020B0503020204020204" pitchFamily="34" charset="-122"/>
            </a:endParaRPr>
          </a:p>
        </p:txBody>
      </p:sp>
      <p:pic>
        <p:nvPicPr>
          <p:cNvPr id="51214" name="图片 35"/>
          <p:cNvPicPr>
            <a:picLocks noChangeAspect="1"/>
          </p:cNvPicPr>
          <p:nvPr/>
        </p:nvPicPr>
        <p:blipFill>
          <a:blip r:embed="rId1"/>
          <a:stretch>
            <a:fillRect/>
          </a:stretch>
        </p:blipFill>
        <p:spPr>
          <a:xfrm>
            <a:off x="8034338" y="0"/>
            <a:ext cx="1109662" cy="773113"/>
          </a:xfrm>
          <a:prstGeom prst="rect">
            <a:avLst/>
          </a:prstGeom>
          <a:noFill/>
          <a:ln w="9525">
            <a:noFill/>
          </a:ln>
        </p:spPr>
      </p:pic>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
                                          </p:val>
                                        </p:tav>
                                        <p:tav tm="100000">
                                          <p:val>
                                            <p:strVal val="#ppt_x"/>
                                          </p:val>
                                        </p:tav>
                                      </p:tavLst>
                                    </p:anim>
                                    <p:anim calcmode="lin" valueType="num">
                                      <p:cBhvr>
                                        <p:cTn id="20" dur="500" fill="hold"/>
                                        <p:tgtEl>
                                          <p:spTgt spid="28"/>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12" presetClass="entr" presetSubtype="1"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p:tgtEl>
                                          <p:spTgt spid="35"/>
                                        </p:tgtEl>
                                        <p:attrNameLst>
                                          <p:attrName>ppt_y</p:attrName>
                                        </p:attrNameLst>
                                      </p:cBhvr>
                                      <p:tavLst>
                                        <p:tav tm="0">
                                          <p:val>
                                            <p:strVal val="#ppt_y-#ppt_h*1.125000"/>
                                          </p:val>
                                        </p:tav>
                                        <p:tav tm="100000">
                                          <p:val>
                                            <p:strVal val="#ppt_y"/>
                                          </p:val>
                                        </p:tav>
                                      </p:tavLst>
                                    </p:anim>
                                    <p:animEffect transition="in" filter="wipe(down)">
                                      <p:cBhvr>
                                        <p:cTn id="25" dur="500"/>
                                        <p:tgtEl>
                                          <p:spTgt spid="35"/>
                                        </p:tgtEl>
                                      </p:cBhvr>
                                    </p:animEffect>
                                  </p:childTnLst>
                                </p:cTn>
                              </p:par>
                              <p:par>
                                <p:cTn id="26" presetID="12" presetClass="entr" presetSubtype="1" fill="hold" grpId="0" nodeType="withEffect">
                                  <p:stCondLst>
                                    <p:cond delay="80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p:tgtEl>
                                          <p:spTgt spid="43"/>
                                        </p:tgtEl>
                                        <p:attrNameLst>
                                          <p:attrName>ppt_y</p:attrName>
                                        </p:attrNameLst>
                                      </p:cBhvr>
                                      <p:tavLst>
                                        <p:tav tm="0">
                                          <p:val>
                                            <p:strVal val="#ppt_y-#ppt_h*1.125000"/>
                                          </p:val>
                                        </p:tav>
                                        <p:tav tm="100000">
                                          <p:val>
                                            <p:strVal val="#ppt_y"/>
                                          </p:val>
                                        </p:tav>
                                      </p:tavLst>
                                    </p:anim>
                                    <p:animEffect transition="in" filter="wipe(down)">
                                      <p:cBhvr>
                                        <p:cTn id="29" dur="500"/>
                                        <p:tgtEl>
                                          <p:spTgt spid="43"/>
                                        </p:tgtEl>
                                      </p:cBhvr>
                                    </p:animEffect>
                                  </p:childTnLst>
                                </p:cTn>
                              </p:par>
                            </p:childTnLst>
                          </p:cTn>
                        </p:par>
                        <p:par>
                          <p:cTn id="30" fill="hold">
                            <p:stCondLst>
                              <p:cond delay="2500"/>
                            </p:stCondLst>
                            <p:childTnLst>
                              <p:par>
                                <p:cTn id="31" presetID="2" presetClass="entr" presetSubtype="1"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ppt_x</p:attrName>
                                        </p:attrNameLst>
                                      </p:cBhvr>
                                      <p:tavLst>
                                        <p:tav tm="0">
                                          <p:val>
                                            <p:strVal val="#ppt_x"/>
                                          </p:val>
                                        </p:tav>
                                        <p:tav tm="100000">
                                          <p:val>
                                            <p:strVal val="#ppt_x"/>
                                          </p:val>
                                        </p:tav>
                                      </p:tavLst>
                                    </p:anim>
                                    <p:anim calcmode="lin" valueType="num">
                                      <p:cBhvr>
                                        <p:cTn id="34" dur="500" fill="hold"/>
                                        <p:tgtEl>
                                          <p:spTgt spid="44"/>
                                        </p:tgtEl>
                                        <p:attrNameLst>
                                          <p:attrName>ppt_y</p:attrName>
                                        </p:attrNameLst>
                                      </p:cBhvr>
                                      <p:tavLst>
                                        <p:tav tm="0">
                                          <p:val>
                                            <p:strVal val="0-#ppt_h/2"/>
                                          </p:val>
                                        </p:tav>
                                        <p:tav tm="100000">
                                          <p:val>
                                            <p:strVal val="#ppt_y"/>
                                          </p:val>
                                        </p:tav>
                                      </p:tavLst>
                                    </p:anim>
                                  </p:childTnLst>
                                </p:cTn>
                              </p:par>
                            </p:childTnLst>
                          </p:cTn>
                        </p:par>
                        <p:par>
                          <p:cTn id="35" fill="hold">
                            <p:stCondLst>
                              <p:cond delay="3000"/>
                            </p:stCondLst>
                            <p:childTnLst>
                              <p:par>
                                <p:cTn id="36" presetID="12" presetClass="entr" presetSubtype="1"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500"/>
                                        <p:tgtEl>
                                          <p:spTgt spid="51"/>
                                        </p:tgtEl>
                                        <p:attrNameLst>
                                          <p:attrName>ppt_y</p:attrName>
                                        </p:attrNameLst>
                                      </p:cBhvr>
                                      <p:tavLst>
                                        <p:tav tm="0">
                                          <p:val>
                                            <p:strVal val="#ppt_y-#ppt_h*1.125000"/>
                                          </p:val>
                                        </p:tav>
                                        <p:tav tm="100000">
                                          <p:val>
                                            <p:strVal val="#ppt_y"/>
                                          </p:val>
                                        </p:tav>
                                      </p:tavLst>
                                    </p:anim>
                                    <p:animEffect transition="in" filter="wipe(down)">
                                      <p:cBhvr>
                                        <p:cTn id="39" dur="500"/>
                                        <p:tgtEl>
                                          <p:spTgt spid="51"/>
                                        </p:tgtEl>
                                      </p:cBhvr>
                                    </p:animEffect>
                                  </p:childTnLst>
                                </p:cTn>
                              </p:par>
                              <p:par>
                                <p:cTn id="40" presetID="12" presetClass="entr" presetSubtype="1" fill="hold" grpId="0" nodeType="withEffect">
                                  <p:stCondLst>
                                    <p:cond delay="80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p:tgtEl>
                                          <p:spTgt spid="52"/>
                                        </p:tgtEl>
                                        <p:attrNameLst>
                                          <p:attrName>ppt_y</p:attrName>
                                        </p:attrNameLst>
                                      </p:cBhvr>
                                      <p:tavLst>
                                        <p:tav tm="0">
                                          <p:val>
                                            <p:strVal val="#ppt_y-#ppt_h*1.125000"/>
                                          </p:val>
                                        </p:tav>
                                        <p:tav tm="100000">
                                          <p:val>
                                            <p:strVal val="#ppt_y"/>
                                          </p:val>
                                        </p:tav>
                                      </p:tavLst>
                                    </p:anim>
                                    <p:animEffect transition="in" filter="wipe(down)">
                                      <p:cBhvr>
                                        <p:cTn id="43" dur="500"/>
                                        <p:tgtEl>
                                          <p:spTgt spid="52"/>
                                        </p:tgtEl>
                                      </p:cBhvr>
                                    </p:animEffect>
                                  </p:childTnLst>
                                </p:cTn>
                              </p:par>
                            </p:childTnLst>
                          </p:cTn>
                        </p:par>
                        <p:par>
                          <p:cTn id="44" fill="hold">
                            <p:stCondLst>
                              <p:cond delay="3500"/>
                            </p:stCondLst>
                            <p:childTnLst>
                              <p:par>
                                <p:cTn id="45" presetID="2" presetClass="entr" presetSubtype="1" fill="hold" nodeType="after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ppt_x</p:attrName>
                                        </p:attrNameLst>
                                      </p:cBhvr>
                                      <p:tavLst>
                                        <p:tav tm="0">
                                          <p:val>
                                            <p:strVal val="#ppt_x"/>
                                          </p:val>
                                        </p:tav>
                                        <p:tav tm="100000">
                                          <p:val>
                                            <p:strVal val="#ppt_x"/>
                                          </p:val>
                                        </p:tav>
                                      </p:tavLst>
                                    </p:anim>
                                    <p:anim calcmode="lin" valueType="num">
                                      <p:cBhvr>
                                        <p:cTn id="48" dur="500" fill="hold"/>
                                        <p:tgtEl>
                                          <p:spTgt spid="54"/>
                                        </p:tgtEl>
                                        <p:attrNameLst>
                                          <p:attrName>ppt_y</p:attrName>
                                        </p:attrNameLst>
                                      </p:cBhvr>
                                      <p:tavLst>
                                        <p:tav tm="0">
                                          <p:val>
                                            <p:strVal val="0-#ppt_h/2"/>
                                          </p:val>
                                        </p:tav>
                                        <p:tav tm="100000">
                                          <p:val>
                                            <p:strVal val="#ppt_y"/>
                                          </p:val>
                                        </p:tav>
                                      </p:tavLst>
                                    </p:anim>
                                  </p:childTnLst>
                                </p:cTn>
                              </p:par>
                            </p:childTnLst>
                          </p:cTn>
                        </p:par>
                        <p:par>
                          <p:cTn id="49" fill="hold">
                            <p:stCondLst>
                              <p:cond delay="4000"/>
                            </p:stCondLst>
                            <p:childTnLst>
                              <p:par>
                                <p:cTn id="50" presetID="12" presetClass="entr" presetSubtype="1"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p:cTn id="52" dur="500"/>
                                        <p:tgtEl>
                                          <p:spTgt spid="61"/>
                                        </p:tgtEl>
                                        <p:attrNameLst>
                                          <p:attrName>ppt_y</p:attrName>
                                        </p:attrNameLst>
                                      </p:cBhvr>
                                      <p:tavLst>
                                        <p:tav tm="0">
                                          <p:val>
                                            <p:strVal val="#ppt_y-#ppt_h*1.125000"/>
                                          </p:val>
                                        </p:tav>
                                        <p:tav tm="100000">
                                          <p:val>
                                            <p:strVal val="#ppt_y"/>
                                          </p:val>
                                        </p:tav>
                                      </p:tavLst>
                                    </p:anim>
                                    <p:animEffect transition="in" filter="wipe(down)">
                                      <p:cBhvr>
                                        <p:cTn id="53" dur="500"/>
                                        <p:tgtEl>
                                          <p:spTgt spid="61"/>
                                        </p:tgtEl>
                                      </p:cBhvr>
                                    </p:animEffect>
                                  </p:childTnLst>
                                </p:cTn>
                              </p:par>
                              <p:par>
                                <p:cTn id="54" presetID="12" presetClass="entr" presetSubtype="1" fill="hold" grpId="0" nodeType="withEffect">
                                  <p:stCondLst>
                                    <p:cond delay="800"/>
                                  </p:stCondLst>
                                  <p:childTnLst>
                                    <p:set>
                                      <p:cBhvr>
                                        <p:cTn id="55" dur="1" fill="hold">
                                          <p:stCondLst>
                                            <p:cond delay="0"/>
                                          </p:stCondLst>
                                        </p:cTn>
                                        <p:tgtEl>
                                          <p:spTgt spid="62"/>
                                        </p:tgtEl>
                                        <p:attrNameLst>
                                          <p:attrName>style.visibility</p:attrName>
                                        </p:attrNameLst>
                                      </p:cBhvr>
                                      <p:to>
                                        <p:strVal val="visible"/>
                                      </p:to>
                                    </p:set>
                                    <p:anim calcmode="lin" valueType="num">
                                      <p:cBhvr>
                                        <p:cTn id="56" dur="500"/>
                                        <p:tgtEl>
                                          <p:spTgt spid="62"/>
                                        </p:tgtEl>
                                        <p:attrNameLst>
                                          <p:attrName>ppt_y</p:attrName>
                                        </p:attrNameLst>
                                      </p:cBhvr>
                                      <p:tavLst>
                                        <p:tav tm="0">
                                          <p:val>
                                            <p:strVal val="#ppt_y-#ppt_h*1.125000"/>
                                          </p:val>
                                        </p:tav>
                                        <p:tav tm="100000">
                                          <p:val>
                                            <p:strVal val="#ppt_y"/>
                                          </p:val>
                                        </p:tav>
                                      </p:tavLst>
                                    </p:anim>
                                    <p:animEffect transition="in" filter="wipe(down)">
                                      <p:cBhvr>
                                        <p:cTn id="5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35" grpId="0"/>
      <p:bldP spid="43" grpId="0"/>
      <p:bldP spid="51" grpId="0"/>
      <p:bldP spid="52" grpId="0"/>
      <p:bldP spid="61" grpId="0"/>
      <p:bldP spid="6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4052888" cy="584200"/>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UML中的公共机制</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071563" y="1162050"/>
            <a:ext cx="7877175" cy="1476375"/>
          </a:xfrm>
          <a:prstGeom prst="rect">
            <a:avLst/>
          </a:prstGeom>
          <a:noFill/>
          <a:ln w="9525">
            <a:noFill/>
          </a:ln>
        </p:spPr>
        <p:txBody>
          <a:bodyPr>
            <a:spAutoFit/>
          </a:bodyPr>
          <a:p>
            <a:r>
              <a:rPr lang="zh-CN" altLang="zh-CN" sz="1800" dirty="0">
                <a:latin typeface="微软雅黑" panose="020B0503020204020204" pitchFamily="34" charset="-122"/>
                <a:ea typeface="微软雅黑" panose="020B0503020204020204" pitchFamily="34" charset="-122"/>
              </a:rPr>
              <a:t>总的来说，这3种扩展机制允许根据项目的需要塑造和培育UML。这些机制也使得UML适合于新的软件技术（例如，很可能出现的功能更强的分布式编程语言）。可以增加新的构造块，修改已存在的构造块的详述，甚至可以改变它们的语义。当然，以受控的方式进行扩展是重要的，这样可不偏离UML的真正目的——信息交流。 </a:t>
            </a:r>
            <a:endParaRPr lang="zh-CN" altLang="zh-CN" sz="1800" dirty="0">
              <a:latin typeface="微软雅黑" panose="020B0503020204020204" pitchFamily="34" charset="-122"/>
              <a:ea typeface="微软雅黑" panose="020B0503020204020204" pitchFamily="34" charset="-122"/>
            </a:endParaRPr>
          </a:p>
        </p:txBody>
      </p:sp>
      <p:pic>
        <p:nvPicPr>
          <p:cNvPr id="52230" name="图片 7"/>
          <p:cNvPicPr>
            <a:picLocks noChangeAspect="1"/>
          </p:cNvPicPr>
          <p:nvPr/>
        </p:nvPicPr>
        <p:blipFill>
          <a:blip r:embed="rId1"/>
          <a:stretch>
            <a:fillRect/>
          </a:stretch>
        </p:blipFill>
        <p:spPr>
          <a:xfrm>
            <a:off x="8034338" y="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charRg st="0" end="149"/>
                                            </p:txEl>
                                          </p:spTgt>
                                        </p:tgtEl>
                                        <p:attrNameLst>
                                          <p:attrName>style.visibility</p:attrName>
                                        </p:attrNameLst>
                                      </p:cBhvr>
                                      <p:to>
                                        <p:strVal val="visible"/>
                                      </p:to>
                                    </p:set>
                                    <p:anim calcmode="lin" valueType="num">
                                      <p:cBhvr>
                                        <p:cTn id="20" dur="1" fill="hold"/>
                                        <p:tgtEl>
                                          <p:spTgt spid="2">
                                            <p:txEl>
                                              <p:charRg st="0" end="14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35"/>
          <p:cNvSpPr txBox="1"/>
          <p:nvPr/>
        </p:nvSpPr>
        <p:spPr>
          <a:xfrm>
            <a:off x="982663" y="538163"/>
            <a:ext cx="2032000" cy="528637"/>
          </a:xfrm>
          <a:prstGeom prst="rect">
            <a:avLst/>
          </a:prstGeom>
          <a:noFill/>
          <a:ln w="9525">
            <a:noFill/>
          </a:ln>
        </p:spPr>
        <p:txBody>
          <a:bodyPr wrap="none">
            <a:spAutoFit/>
          </a:bodyPr>
          <a:p>
            <a:pPr algn="ctr">
              <a:lnSpc>
                <a:spcPts val="3400"/>
              </a:lnSpc>
            </a:pPr>
            <a:r>
              <a:rPr lang="zh-CN" altLang="en-US" sz="3600" dirty="0">
                <a:solidFill>
                  <a:schemeClr val="tx2"/>
                </a:solidFill>
                <a:latin typeface="Impact" panose="020B0806030902050204" pitchFamily="34" charset="0"/>
                <a:ea typeface="微软雅黑" panose="020B0503020204020204" pitchFamily="34" charset="-122"/>
              </a:rPr>
              <a:t>参考资料</a:t>
            </a:r>
            <a:endParaRPr lang="en-US" altLang="zh-CN" sz="3600" dirty="0">
              <a:solidFill>
                <a:schemeClr val="tx2"/>
              </a:solidFill>
              <a:latin typeface="Impact" panose="020B0806030902050204" pitchFamily="34" charset="0"/>
              <a:ea typeface="微软雅黑" panose="020B0503020204020204" pitchFamily="34" charset="-122"/>
            </a:endParaRPr>
          </a:p>
        </p:txBody>
      </p:sp>
      <p:pic>
        <p:nvPicPr>
          <p:cNvPr id="10" name="图片 9"/>
          <p:cNvPicPr>
            <a:picLocks noChangeAspect="1"/>
          </p:cNvPicPr>
          <p:nvPr/>
        </p:nvPicPr>
        <p:blipFill>
          <a:blip r:embed="rId1"/>
          <a:srcRect t="80469"/>
          <a:stretch>
            <a:fillRect/>
          </a:stretch>
        </p:blipFill>
        <p:spPr>
          <a:xfrm>
            <a:off x="1588" y="4138613"/>
            <a:ext cx="9140825" cy="1004887"/>
          </a:xfrm>
          <a:prstGeom prst="rect">
            <a:avLst/>
          </a:prstGeom>
          <a:noFill/>
          <a:ln w="9525">
            <a:noFill/>
          </a:ln>
        </p:spPr>
      </p:pic>
      <p:sp>
        <p:nvSpPr>
          <p:cNvPr id="53252" name="文本框 3"/>
          <p:cNvSpPr txBox="1"/>
          <p:nvPr/>
        </p:nvSpPr>
        <p:spPr>
          <a:xfrm>
            <a:off x="661988" y="2122488"/>
            <a:ext cx="7281862" cy="830262"/>
          </a:xfrm>
          <a:prstGeom prst="rect">
            <a:avLst/>
          </a:prstGeom>
          <a:noFill/>
          <a:ln w="9525">
            <a:noFill/>
          </a:ln>
        </p:spPr>
        <p:txBody>
          <a:bodyPr>
            <a:spAutoFit/>
          </a:bodyPr>
          <a:p>
            <a:r>
              <a:rPr lang="en-US" altLang="zh-CN" sz="2400" dirty="0">
                <a:latin typeface="Calibri" panose="020F0502020204030204" pitchFamily="34" charset="0"/>
              </a:rPr>
              <a:t>《UML</a:t>
            </a:r>
            <a:r>
              <a:rPr lang="zh-CN" altLang="en-US" sz="2400" dirty="0">
                <a:latin typeface="Calibri" panose="020F0502020204030204" pitchFamily="34" charset="0"/>
              </a:rPr>
              <a:t>用户指南  </a:t>
            </a:r>
            <a:r>
              <a:rPr lang="en-US" altLang="zh-CN" sz="2400" dirty="0">
                <a:latin typeface="Calibri" panose="020F0502020204030204" pitchFamily="34" charset="0"/>
              </a:rPr>
              <a:t>》</a:t>
            </a:r>
            <a:r>
              <a:rPr lang="zh-CN" altLang="en-US" sz="2400" dirty="0">
                <a:latin typeface="Calibri" panose="020F0502020204030204" pitchFamily="34" charset="0"/>
              </a:rPr>
              <a:t>  人民邮电出版社</a:t>
            </a:r>
            <a:endParaRPr lang="en-US" altLang="zh-CN" sz="2400" dirty="0">
              <a:latin typeface="Calibri" panose="020F0502020204030204" pitchFamily="34" charset="0"/>
            </a:endParaRPr>
          </a:p>
          <a:p>
            <a:r>
              <a:rPr lang="en-US" altLang="zh-CN" sz="2400" dirty="0">
                <a:latin typeface="Calibri" panose="020F0502020204030204" pitchFamily="34" charset="0"/>
              </a:rPr>
              <a:t>《UML2</a:t>
            </a:r>
            <a:r>
              <a:rPr lang="zh-CN" altLang="en-US" sz="2400" dirty="0">
                <a:latin typeface="Calibri" panose="020F0502020204030204" pitchFamily="34" charset="0"/>
              </a:rPr>
              <a:t>基础、建模与设计教程</a:t>
            </a:r>
            <a:r>
              <a:rPr lang="en-US" altLang="zh-CN" sz="2400" dirty="0">
                <a:latin typeface="Calibri" panose="020F0502020204030204" pitchFamily="34" charset="0"/>
              </a:rPr>
              <a:t>》 </a:t>
            </a:r>
            <a:r>
              <a:rPr lang="zh-CN" altLang="en-US" sz="2400" dirty="0">
                <a:latin typeface="Calibri" panose="020F0502020204030204" pitchFamily="34" charset="0"/>
              </a:rPr>
              <a:t>清华大学出版社</a:t>
            </a:r>
            <a:endParaRPr lang="zh-CN" altLang="en-US" sz="2400" dirty="0">
              <a:latin typeface="Calibri" panose="020F0502020204030204" pitchFamily="34" charset="0"/>
            </a:endParaRPr>
          </a:p>
        </p:txBody>
      </p:sp>
      <p:pic>
        <p:nvPicPr>
          <p:cNvPr id="53253" name="图片 4"/>
          <p:cNvPicPr>
            <a:picLocks noChangeAspect="1"/>
          </p:cNvPicPr>
          <p:nvPr/>
        </p:nvPicPr>
        <p:blipFill>
          <a:blip r:embed="rId2"/>
          <a:stretch>
            <a:fillRect/>
          </a:stretch>
        </p:blipFill>
        <p:spPr>
          <a:xfrm>
            <a:off x="8034338" y="30163"/>
            <a:ext cx="1109662" cy="771525"/>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35"/>
          <p:cNvSpPr txBox="1"/>
          <p:nvPr/>
        </p:nvSpPr>
        <p:spPr>
          <a:xfrm>
            <a:off x="733425" y="635000"/>
            <a:ext cx="3443288" cy="528638"/>
          </a:xfrm>
          <a:prstGeom prst="rect">
            <a:avLst/>
          </a:prstGeom>
          <a:noFill/>
          <a:ln w="9525">
            <a:noFill/>
          </a:ln>
        </p:spPr>
        <p:txBody>
          <a:bodyPr>
            <a:spAutoFit/>
          </a:bodyPr>
          <a:p>
            <a:pPr algn="ctr">
              <a:lnSpc>
                <a:spcPts val="3400"/>
              </a:lnSpc>
            </a:pPr>
            <a:r>
              <a:rPr lang="zh-CN" altLang="en-US" sz="3600" dirty="0">
                <a:solidFill>
                  <a:schemeClr val="tx2"/>
                </a:solidFill>
                <a:latin typeface="Impact" panose="020B0806030902050204" pitchFamily="34" charset="0"/>
                <a:ea typeface="微软雅黑" panose="020B0503020204020204" pitchFamily="34" charset="-122"/>
              </a:rPr>
              <a:t>小组成员分工</a:t>
            </a:r>
            <a:endParaRPr lang="en-US" altLang="zh-CN" sz="3600" dirty="0">
              <a:solidFill>
                <a:schemeClr val="tx2"/>
              </a:solidFill>
              <a:latin typeface="Impact" panose="020B0806030902050204" pitchFamily="34" charset="0"/>
              <a:ea typeface="微软雅黑" panose="020B0503020204020204" pitchFamily="34" charset="-122"/>
            </a:endParaRPr>
          </a:p>
        </p:txBody>
      </p:sp>
      <p:pic>
        <p:nvPicPr>
          <p:cNvPr id="10" name="图片 9"/>
          <p:cNvPicPr>
            <a:picLocks noChangeAspect="1"/>
          </p:cNvPicPr>
          <p:nvPr/>
        </p:nvPicPr>
        <p:blipFill>
          <a:blip r:embed="rId1"/>
          <a:srcRect t="80469"/>
          <a:stretch>
            <a:fillRect/>
          </a:stretch>
        </p:blipFill>
        <p:spPr>
          <a:xfrm>
            <a:off x="1588" y="4138613"/>
            <a:ext cx="9140825" cy="1004887"/>
          </a:xfrm>
          <a:prstGeom prst="rect">
            <a:avLst/>
          </a:prstGeom>
          <a:noFill/>
          <a:ln w="9525">
            <a:noFill/>
          </a:ln>
        </p:spPr>
      </p:pic>
      <p:sp>
        <p:nvSpPr>
          <p:cNvPr id="54276" name="文本框 3"/>
          <p:cNvSpPr txBox="1"/>
          <p:nvPr/>
        </p:nvSpPr>
        <p:spPr>
          <a:xfrm>
            <a:off x="1333500" y="1570038"/>
            <a:ext cx="2843213" cy="1938337"/>
          </a:xfrm>
          <a:prstGeom prst="rect">
            <a:avLst/>
          </a:prstGeom>
          <a:noFill/>
          <a:ln w="9525">
            <a:noFill/>
          </a:ln>
        </p:spPr>
        <p:txBody>
          <a:bodyPr>
            <a:spAutoFit/>
          </a:bodyPr>
          <a:p>
            <a:r>
              <a:rPr lang="zh-CN" altLang="en-US" sz="2000" dirty="0">
                <a:latin typeface="宋体" panose="02010600030101010101" pitchFamily="2" charset="-122"/>
              </a:rPr>
              <a:t>蒋家俊：</a:t>
            </a:r>
            <a:r>
              <a:rPr lang="en-US" altLang="zh-CN" sz="2000" dirty="0">
                <a:latin typeface="宋体" panose="02010600030101010101" pitchFamily="2" charset="-122"/>
              </a:rPr>
              <a:t>PPT</a:t>
            </a:r>
            <a:r>
              <a:rPr lang="zh-CN" altLang="en-US" sz="2000" dirty="0">
                <a:latin typeface="宋体" panose="02010600030101010101" pitchFamily="2" charset="-122"/>
              </a:rPr>
              <a:t>审核</a:t>
            </a:r>
            <a:r>
              <a:rPr lang="en-US" altLang="zh-CN" sz="2000" dirty="0">
                <a:latin typeface="宋体" panose="02010600030101010101" pitchFamily="2" charset="-122"/>
              </a:rPr>
              <a:t>8.9</a:t>
            </a:r>
            <a:endParaRPr lang="en-US" altLang="zh-CN" sz="2000" dirty="0">
              <a:latin typeface="宋体" panose="02010600030101010101" pitchFamily="2" charset="-122"/>
            </a:endParaRPr>
          </a:p>
          <a:p>
            <a:r>
              <a:rPr lang="zh-CN" altLang="en-US" sz="2000" dirty="0">
                <a:latin typeface="宋体" panose="02010600030101010101" pitchFamily="2" charset="-122"/>
              </a:rPr>
              <a:t>李捷：文档资料整理 </a:t>
            </a:r>
            <a:r>
              <a:rPr lang="en-US" altLang="zh-CN" sz="2000" dirty="0">
                <a:latin typeface="宋体" panose="02010600030101010101" pitchFamily="2" charset="-122"/>
              </a:rPr>
              <a:t>8.8</a:t>
            </a:r>
            <a:endParaRPr lang="en-US" altLang="zh-CN" sz="2000" dirty="0">
              <a:latin typeface="宋体" panose="02010600030101010101" pitchFamily="2" charset="-122"/>
            </a:endParaRPr>
          </a:p>
          <a:p>
            <a:r>
              <a:rPr lang="zh-CN" altLang="en-US" sz="2000" dirty="0">
                <a:latin typeface="宋体" panose="02010600030101010101" pitchFamily="2" charset="-122"/>
              </a:rPr>
              <a:t>厉佩强：文档制作</a:t>
            </a:r>
            <a:r>
              <a:rPr lang="en-US" altLang="zh-CN" sz="2000" dirty="0">
                <a:latin typeface="宋体" panose="02010600030101010101" pitchFamily="2" charset="-122"/>
              </a:rPr>
              <a:t>8.7</a:t>
            </a:r>
            <a:endParaRPr lang="en-US" altLang="zh-CN" sz="2000" dirty="0">
              <a:latin typeface="宋体" panose="02010600030101010101" pitchFamily="2" charset="-122"/>
            </a:endParaRPr>
          </a:p>
          <a:p>
            <a:r>
              <a:rPr lang="zh-CN" altLang="en-US" sz="2000" dirty="0">
                <a:latin typeface="宋体" panose="02010600030101010101" pitchFamily="2" charset="-122"/>
              </a:rPr>
              <a:t>周盛：</a:t>
            </a:r>
            <a:r>
              <a:rPr lang="en-US" altLang="zh-CN" sz="2000" dirty="0">
                <a:latin typeface="宋体" panose="02010600030101010101" pitchFamily="2" charset="-122"/>
              </a:rPr>
              <a:t>PPT</a:t>
            </a:r>
            <a:r>
              <a:rPr lang="zh-CN" altLang="en-US" sz="2000" dirty="0">
                <a:latin typeface="宋体" panose="02010600030101010101" pitchFamily="2" charset="-122"/>
              </a:rPr>
              <a:t>制作 </a:t>
            </a:r>
            <a:r>
              <a:rPr lang="en-US" altLang="zh-CN" sz="2000" dirty="0">
                <a:latin typeface="宋体" panose="02010600030101010101" pitchFamily="2" charset="-122"/>
              </a:rPr>
              <a:t>8.7</a:t>
            </a:r>
            <a:endParaRPr lang="en-US" altLang="zh-CN" sz="2000" dirty="0">
              <a:latin typeface="宋体" panose="02010600030101010101" pitchFamily="2" charset="-122"/>
            </a:endParaRPr>
          </a:p>
          <a:p>
            <a:r>
              <a:rPr lang="zh-CN" altLang="en-US" sz="2000" dirty="0">
                <a:latin typeface="宋体" panose="02010600030101010101" pitchFamily="2" charset="-122"/>
              </a:rPr>
              <a:t>朱秉：</a:t>
            </a:r>
            <a:r>
              <a:rPr lang="en-US" altLang="zh-CN" sz="2000" dirty="0">
                <a:latin typeface="宋体" panose="02010600030101010101" pitchFamily="2" charset="-122"/>
              </a:rPr>
              <a:t>PPT</a:t>
            </a:r>
            <a:r>
              <a:rPr lang="zh-CN" altLang="en-US" sz="2000" dirty="0">
                <a:latin typeface="宋体" panose="02010600030101010101" pitchFamily="2" charset="-122"/>
              </a:rPr>
              <a:t>美工 </a:t>
            </a:r>
            <a:r>
              <a:rPr lang="en-US" altLang="zh-CN" sz="2000" dirty="0">
                <a:latin typeface="宋体" panose="02010600030101010101" pitchFamily="2" charset="-122"/>
              </a:rPr>
              <a:t>8.8</a:t>
            </a:r>
            <a:endParaRPr lang="zh-CN" altLang="en-US" sz="2000" dirty="0">
              <a:latin typeface="宋体" panose="02010600030101010101" pitchFamily="2" charset="-122"/>
            </a:endParaRPr>
          </a:p>
        </p:txBody>
      </p:sp>
      <p:pic>
        <p:nvPicPr>
          <p:cNvPr id="54277" name="图片 4"/>
          <p:cNvPicPr>
            <a:picLocks noChangeAspect="1"/>
          </p:cNvPicPr>
          <p:nvPr/>
        </p:nvPicPr>
        <p:blipFill>
          <a:blip r:embed="rId2"/>
          <a:stretch>
            <a:fillRect/>
          </a:stretch>
        </p:blipFill>
        <p:spPr>
          <a:xfrm>
            <a:off x="8032750" y="0"/>
            <a:ext cx="1109663" cy="773113"/>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35"/>
          <p:cNvSpPr txBox="1"/>
          <p:nvPr/>
        </p:nvSpPr>
        <p:spPr>
          <a:xfrm>
            <a:off x="2689225" y="1944688"/>
            <a:ext cx="3702050" cy="965200"/>
          </a:xfrm>
          <a:prstGeom prst="rect">
            <a:avLst/>
          </a:prstGeom>
          <a:noFill/>
          <a:ln w="9525">
            <a:noFill/>
          </a:ln>
        </p:spPr>
        <p:txBody>
          <a:bodyPr wrap="none">
            <a:spAutoFit/>
          </a:bodyPr>
          <a:p>
            <a:pPr algn="ctr">
              <a:lnSpc>
                <a:spcPts val="3400"/>
              </a:lnSpc>
            </a:pPr>
            <a:r>
              <a:rPr lang="en-US" altLang="zh-CN" sz="3600" dirty="0">
                <a:solidFill>
                  <a:schemeClr val="bg1"/>
                </a:solidFill>
                <a:latin typeface="Impact" panose="020B0806030902050204" pitchFamily="34" charset="0"/>
                <a:ea typeface="微软雅黑" panose="020B0503020204020204" pitchFamily="34" charset="-122"/>
              </a:rPr>
              <a:t>THANK  YOU</a:t>
            </a:r>
            <a:endParaRPr lang="en-US" altLang="zh-CN" sz="3600" dirty="0">
              <a:solidFill>
                <a:schemeClr val="bg1"/>
              </a:solidFill>
              <a:latin typeface="Impact" panose="020B0806030902050204" pitchFamily="34" charset="0"/>
              <a:ea typeface="微软雅黑" panose="020B0503020204020204" pitchFamily="34" charset="-122"/>
            </a:endParaRPr>
          </a:p>
          <a:p>
            <a:pPr algn="ctr">
              <a:lnSpc>
                <a:spcPts val="3400"/>
              </a:lnSpc>
            </a:pPr>
            <a:r>
              <a:rPr lang="en-US" altLang="zh-CN" sz="3600" dirty="0">
                <a:solidFill>
                  <a:schemeClr val="bg1"/>
                </a:solidFill>
                <a:latin typeface="Impact" panose="020B0806030902050204" pitchFamily="34" charset="0"/>
                <a:ea typeface="微软雅黑" panose="020B0503020204020204" pitchFamily="34" charset="-122"/>
              </a:rPr>
              <a:t>FOR YOUR listening</a:t>
            </a:r>
            <a:endParaRPr lang="en-US" altLang="zh-CN" sz="3600" dirty="0">
              <a:solidFill>
                <a:schemeClr val="bg1"/>
              </a:solidFill>
              <a:latin typeface="Impact" panose="020B0806030902050204" pitchFamily="34" charset="0"/>
              <a:ea typeface="微软雅黑" panose="020B0503020204020204" pitchFamily="34" charset="-122"/>
            </a:endParaRPr>
          </a:p>
        </p:txBody>
      </p:sp>
      <p:sp>
        <p:nvSpPr>
          <p:cNvPr id="3" name="TextBox 41"/>
          <p:cNvSpPr txBox="1"/>
          <p:nvPr/>
        </p:nvSpPr>
        <p:spPr>
          <a:xfrm>
            <a:off x="2557463" y="2763838"/>
            <a:ext cx="3338513" cy="300038"/>
          </a:xfrm>
          <a:prstGeom prst="rect">
            <a:avLst/>
          </a:prstGeom>
          <a:noFill/>
        </p:spPr>
        <p:txBody>
          <a:bodyPr wrap="none">
            <a:spAutoFit/>
          </a:bodyPr>
          <a:lstStyle/>
          <a:p>
            <a:pPr marR="0" algn="ctr" defTabSz="685800" fontAlgn="auto">
              <a:buClrTx/>
              <a:buSzTx/>
              <a:buFontTx/>
              <a:buNone/>
              <a:defRPr/>
            </a:pPr>
            <a:r>
              <a:rPr kumimoji="0" lang="en-US" altLang="zh-CN" sz="1350" kern="1200" cap="none" spc="0" normalizeH="0" baseline="0" noProof="1">
                <a:solidFill>
                  <a:schemeClr val="bg1"/>
                </a:solidFill>
                <a:latin typeface="Bodoni MT Condensed" pitchFamily="18" charset="0"/>
                <a:ea typeface="+mn-ea"/>
                <a:cs typeface="+mn-cs"/>
                <a:sym typeface="+mn-ea"/>
              </a:rPr>
              <a:t>Business powerpoint template for consulting planning  reporting</a:t>
            </a:r>
            <a:endParaRPr kumimoji="0" lang="zh-CN" altLang="en-US" kern="1200" cap="none" spc="0" normalizeH="0" baseline="0" noProof="1">
              <a:solidFill>
                <a:schemeClr val="bg1"/>
              </a:solidFill>
              <a:latin typeface="Bodoni MT Condensed" pitchFamily="18" charset="0"/>
              <a:ea typeface="宋体" panose="02010600030101010101" pitchFamily="2" charset="-122"/>
              <a:cs typeface="+mn-cs"/>
              <a:sym typeface="+mn-ea"/>
            </a:endParaRPr>
          </a:p>
        </p:txBody>
      </p:sp>
      <p:sp>
        <p:nvSpPr>
          <p:cNvPr id="7" name="TextBox 35"/>
          <p:cNvSpPr txBox="1"/>
          <p:nvPr/>
        </p:nvSpPr>
        <p:spPr>
          <a:xfrm>
            <a:off x="2841625" y="2097088"/>
            <a:ext cx="3702050" cy="965200"/>
          </a:xfrm>
          <a:prstGeom prst="rect">
            <a:avLst/>
          </a:prstGeom>
          <a:noFill/>
          <a:ln w="9525">
            <a:noFill/>
          </a:ln>
        </p:spPr>
        <p:txBody>
          <a:bodyPr wrap="none">
            <a:spAutoFit/>
          </a:bodyPr>
          <a:p>
            <a:pPr algn="ctr">
              <a:lnSpc>
                <a:spcPts val="3400"/>
              </a:lnSpc>
            </a:pPr>
            <a:r>
              <a:rPr lang="en-US" altLang="zh-CN" sz="3600" dirty="0">
                <a:solidFill>
                  <a:schemeClr val="tx2"/>
                </a:solidFill>
                <a:latin typeface="Impact" panose="020B0806030902050204" pitchFamily="34" charset="0"/>
                <a:ea typeface="微软雅黑" panose="020B0503020204020204" pitchFamily="34" charset="-122"/>
              </a:rPr>
              <a:t>THANK  YOU</a:t>
            </a:r>
            <a:endParaRPr lang="en-US" altLang="zh-CN" sz="3600" dirty="0">
              <a:solidFill>
                <a:schemeClr val="tx2"/>
              </a:solidFill>
              <a:latin typeface="Impact" panose="020B0806030902050204" pitchFamily="34" charset="0"/>
              <a:ea typeface="微软雅黑" panose="020B0503020204020204" pitchFamily="34" charset="-122"/>
            </a:endParaRPr>
          </a:p>
          <a:p>
            <a:pPr algn="ctr">
              <a:lnSpc>
                <a:spcPts val="3400"/>
              </a:lnSpc>
            </a:pPr>
            <a:r>
              <a:rPr lang="en-US" altLang="zh-CN" sz="3600" dirty="0">
                <a:solidFill>
                  <a:schemeClr val="tx2"/>
                </a:solidFill>
                <a:latin typeface="Impact" panose="020B0806030902050204" pitchFamily="34" charset="0"/>
                <a:ea typeface="微软雅黑" panose="020B0503020204020204" pitchFamily="34" charset="-122"/>
              </a:rPr>
              <a:t>FOR YOUR listening</a:t>
            </a:r>
            <a:endParaRPr lang="en-US" altLang="zh-CN" sz="3600" dirty="0">
              <a:solidFill>
                <a:schemeClr val="tx2"/>
              </a:solidFill>
              <a:latin typeface="Impact" panose="020B0806030902050204" pitchFamily="34" charset="0"/>
              <a:ea typeface="微软雅黑" panose="020B0503020204020204" pitchFamily="34" charset="-122"/>
            </a:endParaRPr>
          </a:p>
        </p:txBody>
      </p:sp>
      <p:pic>
        <p:nvPicPr>
          <p:cNvPr id="10" name="图片 9"/>
          <p:cNvPicPr>
            <a:picLocks noChangeAspect="1"/>
          </p:cNvPicPr>
          <p:nvPr/>
        </p:nvPicPr>
        <p:blipFill>
          <a:blip r:embed="rId1"/>
          <a:srcRect t="80469"/>
          <a:stretch>
            <a:fillRect/>
          </a:stretch>
        </p:blipFill>
        <p:spPr>
          <a:xfrm>
            <a:off x="1588" y="4138613"/>
            <a:ext cx="9140825" cy="1004887"/>
          </a:xfrm>
          <a:prstGeom prst="rect">
            <a:avLst/>
          </a:prstGeom>
          <a:noFill/>
          <a:ln w="9525">
            <a:noFill/>
          </a:ln>
        </p:spPr>
      </p:pic>
      <p:pic>
        <p:nvPicPr>
          <p:cNvPr id="55302" name="图片 5"/>
          <p:cNvPicPr>
            <a:picLocks noChangeAspect="1"/>
          </p:cNvPicPr>
          <p:nvPr/>
        </p:nvPicPr>
        <p:blipFill>
          <a:blip r:embed="rId2"/>
          <a:stretch>
            <a:fillRect/>
          </a:stretch>
        </p:blipFill>
        <p:spPr>
          <a:xfrm>
            <a:off x="8032750" y="74613"/>
            <a:ext cx="1109663" cy="773112"/>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 name="组合 1"/>
          <p:cNvGrpSpPr/>
          <p:nvPr/>
        </p:nvGrpSpPr>
        <p:grpSpPr>
          <a:xfrm>
            <a:off x="871538" y="1109663"/>
            <a:ext cx="8139112" cy="1273175"/>
            <a:chOff x="1372" y="1748"/>
            <a:chExt cx="3346" cy="1125"/>
          </a:xfrm>
        </p:grpSpPr>
        <p:sp>
          <p:nvSpPr>
            <p:cNvPr id="8199" name="Rectangle 5"/>
            <p:cNvSpPr/>
            <p:nvPr/>
          </p:nvSpPr>
          <p:spPr>
            <a:xfrm>
              <a:off x="1372" y="1748"/>
              <a:ext cx="3346" cy="378"/>
            </a:xfrm>
            <a:prstGeom prst="rect">
              <a:avLst/>
            </a:prstGeom>
            <a:solidFill>
              <a:schemeClr val="bg2"/>
            </a:solidFill>
            <a:ln w="9525">
              <a:noFill/>
            </a:ln>
          </p:spPr>
          <p:txBody>
            <a:bodyPr lIns="144000" tIns="38100" rIns="38100" bIns="38100" anchor="ctr"/>
            <a:p>
              <a:r>
                <a:rPr lang="en-US" altLang="zh-CN" sz="2000" dirty="0">
                  <a:latin typeface="微软雅黑" panose="020B0503020204020204" pitchFamily="34" charset="-122"/>
                  <a:ea typeface="微软雅黑" panose="020B0503020204020204" pitchFamily="34" charset="-122"/>
                  <a:sym typeface="Gill Sans" charset="0"/>
                </a:rPr>
                <a:t>1.2.1</a:t>
              </a:r>
              <a:r>
                <a:rPr lang="zh-CN" altLang="zh-CN" sz="2000" dirty="0">
                  <a:latin typeface="微软雅黑" panose="020B0503020204020204" pitchFamily="34" charset="-122"/>
                  <a:ea typeface="微软雅黑" panose="020B0503020204020204" pitchFamily="34" charset="-122"/>
                  <a:sym typeface="Gill Sans" charset="0"/>
                </a:rPr>
                <a:t>Yourdan</a:t>
              </a:r>
              <a:r>
                <a:rPr lang="zh-CN" altLang="en-US" sz="2000" dirty="0">
                  <a:latin typeface="微软雅黑" panose="020B0503020204020204" pitchFamily="34" charset="-122"/>
                  <a:ea typeface="微软雅黑" panose="020B0503020204020204" pitchFamily="34" charset="-122"/>
                  <a:sym typeface="Gill Sans" charset="0"/>
                </a:rPr>
                <a:t>和</a:t>
              </a:r>
              <a:r>
                <a:rPr lang="zh-CN" altLang="zh-CN" sz="2000" dirty="0">
                  <a:latin typeface="微软雅黑" panose="020B0503020204020204" pitchFamily="34" charset="-122"/>
                  <a:ea typeface="微软雅黑" panose="020B0503020204020204" pitchFamily="34" charset="-122"/>
                  <a:sym typeface="Gill Sans" charset="0"/>
                </a:rPr>
                <a:t>Coad</a:t>
              </a:r>
              <a:r>
                <a:rPr lang="zh-CN" altLang="en-US" sz="2000" dirty="0">
                  <a:latin typeface="微软雅黑" panose="020B0503020204020204" pitchFamily="34" charset="-122"/>
                  <a:ea typeface="微软雅黑" panose="020B0503020204020204" pitchFamily="34" charset="-122"/>
                  <a:sym typeface="Gill Sans" charset="0"/>
                </a:rPr>
                <a:t>的</a:t>
              </a:r>
              <a:r>
                <a:rPr lang="zh-CN" altLang="zh-CN" sz="2000" dirty="0">
                  <a:latin typeface="微软雅黑" panose="020B0503020204020204" pitchFamily="34" charset="-122"/>
                  <a:ea typeface="微软雅黑" panose="020B0503020204020204" pitchFamily="34" charset="-122"/>
                  <a:sym typeface="Gill Sans" charset="0"/>
                </a:rPr>
                <a:t>OOA</a:t>
              </a:r>
              <a:endParaRPr lang="zh-CN" altLang="zh-CN" sz="2000" dirty="0">
                <a:latin typeface="微软雅黑" panose="020B0503020204020204" pitchFamily="34" charset="-122"/>
                <a:ea typeface="微软雅黑" panose="020B0503020204020204" pitchFamily="34" charset="-122"/>
                <a:sym typeface="Gill Sans" charset="0"/>
              </a:endParaRPr>
            </a:p>
          </p:txBody>
        </p:sp>
        <p:sp>
          <p:nvSpPr>
            <p:cNvPr id="8200" name="矩形 33"/>
            <p:cNvSpPr/>
            <p:nvPr/>
          </p:nvSpPr>
          <p:spPr>
            <a:xfrm>
              <a:off x="1379" y="2384"/>
              <a:ext cx="3175" cy="489"/>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Object-Oriented Analysis（面向对象分析方法）是确定需求或者业务的角度，按照面向对象的思想来分析业务。OOA只是对需求中描述的问题，进行模块化的处理，描述问题的本质，区别每个问题的不同点相同点，确定问题中的对象。</a:t>
              </a:r>
              <a:endParaRPr lang="zh-CN" altLang="en-US" sz="1200" dirty="0">
                <a:solidFill>
                  <a:srgbClr val="000000"/>
                </a:solidFill>
                <a:latin typeface="微软雅黑" panose="020B0503020204020204" pitchFamily="34" charset="-122"/>
                <a:ea typeface="微软雅黑" panose="020B0503020204020204" pitchFamily="34" charset="-122"/>
              </a:endParaRPr>
            </a:p>
          </p:txBody>
        </p:sp>
      </p:grpSp>
      <p:pic>
        <p:nvPicPr>
          <p:cNvPr id="8198"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 name="组合 1"/>
          <p:cNvGrpSpPr/>
          <p:nvPr/>
        </p:nvGrpSpPr>
        <p:grpSpPr>
          <a:xfrm>
            <a:off x="871538" y="1109663"/>
            <a:ext cx="8139112" cy="2262187"/>
            <a:chOff x="1372" y="1748"/>
            <a:chExt cx="3346" cy="1170"/>
          </a:xfrm>
        </p:grpSpPr>
        <p:sp>
          <p:nvSpPr>
            <p:cNvPr id="9224" name="Rectangle 5"/>
            <p:cNvSpPr/>
            <p:nvPr/>
          </p:nvSpPr>
          <p:spPr>
            <a:xfrm>
              <a:off x="1372" y="1748"/>
              <a:ext cx="3346" cy="378"/>
            </a:xfrm>
            <a:prstGeom prst="rect">
              <a:avLst/>
            </a:prstGeom>
            <a:solidFill>
              <a:schemeClr val="bg2"/>
            </a:solidFill>
            <a:ln w="9525">
              <a:noFill/>
            </a:ln>
          </p:spPr>
          <p:txBody>
            <a:bodyPr lIns="144000" tIns="38100" rIns="38100" bIns="38100" anchor="ctr"/>
            <a:p>
              <a:r>
                <a:rPr lang="en-US" altLang="zh-CN" sz="2000" dirty="0">
                  <a:latin typeface="微软雅黑" panose="020B0503020204020204" pitchFamily="34" charset="-122"/>
                  <a:ea typeface="微软雅黑" panose="020B0503020204020204" pitchFamily="34" charset="-122"/>
                  <a:sym typeface="Gill Sans" charset="0"/>
                </a:rPr>
                <a:t>1.2.2</a:t>
              </a:r>
              <a:r>
                <a:rPr lang="zh-CN" altLang="zh-CN" sz="2000" dirty="0">
                  <a:latin typeface="微软雅黑" panose="020B0503020204020204" pitchFamily="34" charset="-122"/>
                  <a:ea typeface="微软雅黑" panose="020B0503020204020204" pitchFamily="34" charset="-122"/>
                  <a:sym typeface="Gill Sans" charset="0"/>
                </a:rPr>
                <a:t>Booch</a:t>
              </a:r>
              <a:r>
                <a:rPr lang="zh-CN" altLang="en-US" sz="2000" dirty="0">
                  <a:latin typeface="微软雅黑" panose="020B0503020204020204" pitchFamily="34" charset="-122"/>
                  <a:ea typeface="微软雅黑" panose="020B0503020204020204" pitchFamily="34" charset="-122"/>
                  <a:sym typeface="Gill Sans" charset="0"/>
                </a:rPr>
                <a:t>方法</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9225" name="矩形 33"/>
            <p:cNvSpPr/>
            <p:nvPr/>
          </p:nvSpPr>
          <p:spPr>
            <a:xfrm>
              <a:off x="1384" y="2154"/>
              <a:ext cx="2566" cy="764"/>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Booch方法是早期面向对象的软件开发方法的一种，Booch认为软件开发是一个螺旋上升的过程，每个周期包括4个步骤，分别是标识类和对象、确定类和对象的含义、标识关系、说明每个类的接口和实现。Booch方法的开发模型包括静态模型和动态模型，静态模型分为逻辑模型（类图、对象图）和物理模型（模块图、进程图），描述了系统的构成和结构。动态模型包括状态图和时序图。该方法对每一步都做了详细的描述，描述手段丰富而灵活。</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Booth不仅建立了开发方法，还提出设计人员的技术要求，以及不同开发阶段的人力资源配置。Booch方法的基本模型包括类图与对象图，主张在分析和设计中既使用类图，也使用对象图。Booch方法是在UML出现之前比较普及的一种面向对象的软件设计方法，它包括一个很像UML的图标语言。如果不仔细看，不好看出一个图是Booch还是UML。</a:t>
              </a:r>
              <a:endParaRPr lang="zh-CN" altLang="en-US" sz="1200" dirty="0">
                <a:solidFill>
                  <a:srgbClr val="000000"/>
                </a:solidFill>
                <a:latin typeface="微软雅黑" panose="020B0503020204020204" pitchFamily="34" charset="-122"/>
                <a:ea typeface="微软雅黑" panose="020B0503020204020204" pitchFamily="34" charset="-122"/>
              </a:endParaRPr>
            </a:p>
          </p:txBody>
        </p:sp>
      </p:grpSp>
      <p:pic>
        <p:nvPicPr>
          <p:cNvPr id="9222"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pic>
        <p:nvPicPr>
          <p:cNvPr id="3" name="图片 2"/>
          <p:cNvPicPr>
            <a:picLocks noChangeAspect="1"/>
          </p:cNvPicPr>
          <p:nvPr/>
        </p:nvPicPr>
        <p:blipFill>
          <a:blip r:embed="rId2"/>
          <a:stretch>
            <a:fillRect/>
          </a:stretch>
        </p:blipFill>
        <p:spPr>
          <a:xfrm>
            <a:off x="7400925" y="1109663"/>
            <a:ext cx="1609725" cy="3867150"/>
          </a:xfrm>
          <a:prstGeom prst="rect">
            <a:avLst/>
          </a:prstGeom>
          <a:noFill/>
          <a:ln w="9525">
            <a:noFill/>
          </a:ln>
        </p:spPr>
      </p:pic>
    </p:spTree>
    <p:custDataLst>
      <p:tags r:id="rId3"/>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 name="组合 1"/>
          <p:cNvGrpSpPr/>
          <p:nvPr/>
        </p:nvGrpSpPr>
        <p:grpSpPr>
          <a:xfrm>
            <a:off x="871538" y="1109663"/>
            <a:ext cx="8139112" cy="2811462"/>
            <a:chOff x="1372" y="1748"/>
            <a:chExt cx="3346" cy="2484"/>
          </a:xfrm>
        </p:grpSpPr>
        <p:sp>
          <p:nvSpPr>
            <p:cNvPr id="10248" name="Rectangle 5"/>
            <p:cNvSpPr/>
            <p:nvPr/>
          </p:nvSpPr>
          <p:spPr>
            <a:xfrm>
              <a:off x="1372" y="1748"/>
              <a:ext cx="3346" cy="378"/>
            </a:xfrm>
            <a:prstGeom prst="rect">
              <a:avLst/>
            </a:prstGeom>
            <a:solidFill>
              <a:schemeClr val="bg2"/>
            </a:solidFill>
            <a:ln w="9525">
              <a:noFill/>
            </a:ln>
          </p:spPr>
          <p:txBody>
            <a:bodyPr lIns="144000" tIns="38100" rIns="38100" bIns="38100" anchor="ctr"/>
            <a:p>
              <a:r>
                <a:rPr lang="en-US" altLang="zh-CN" sz="2000" dirty="0">
                  <a:latin typeface="微软雅黑" panose="020B0503020204020204" pitchFamily="34" charset="-122"/>
                  <a:ea typeface="微软雅黑" panose="020B0503020204020204" pitchFamily="34" charset="-122"/>
                  <a:sym typeface="Gill Sans" charset="0"/>
                </a:rPr>
                <a:t>1.2.3</a:t>
              </a:r>
              <a:r>
                <a:rPr lang="zh-CN" altLang="zh-CN" sz="2000" dirty="0">
                  <a:latin typeface="微软雅黑" panose="020B0503020204020204" pitchFamily="34" charset="-122"/>
                  <a:ea typeface="微软雅黑" panose="020B0503020204020204" pitchFamily="34" charset="-122"/>
                  <a:sym typeface="Gill Sans" charset="0"/>
                </a:rPr>
                <a:t>OMT</a:t>
              </a:r>
              <a:r>
                <a:rPr lang="zh-CN" altLang="en-US" sz="2000" dirty="0">
                  <a:latin typeface="微软雅黑" panose="020B0503020204020204" pitchFamily="34" charset="-122"/>
                  <a:ea typeface="微软雅黑" panose="020B0503020204020204" pitchFamily="34" charset="-122"/>
                  <a:sym typeface="Gill Sans" charset="0"/>
                </a:rPr>
                <a:t>方法</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10249" name="矩形 33"/>
            <p:cNvSpPr/>
            <p:nvPr/>
          </p:nvSpPr>
          <p:spPr>
            <a:xfrm>
              <a:off x="1379" y="2384"/>
              <a:ext cx="3175" cy="1848"/>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OMT是Object Modeling Technology的缩写, 意为对象建模技术.</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1991年，James Rumbaugh在&lt;&lt;面向对象的建模与设计&gt;&gt;一书中提出了面向对象分析设计OMT方法。OMT方法的OOA模型包括对象模型、动态模型和功能模型。</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对象模型表示静态的,结构化的"数据"性质,它是对模拟客观世界实体的对象及对象间的关系映射,描述了系统的静态及结构.通常用类图表示。对象模型描述系统中对象的静态结构、对象之间的关系、对象的属性、对象的操作。对象模型表示静态的、结构上的、系统的“数据”特征。对象模型为动态模型和功能模型提供了基本的框架。对象模型用包含对象和类的对象图来表示。</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动态模型表示瞬间的,行为化的系统控制性质,他规定了对象模型中的对象合法化变化序列.通常用状态图表示.动态模型描述与时间和操作顺序有关的系统特征--激发事件、事件序列、确定事件先后关系的状态以及事件和状态的组织。动态模型表示瞬间的、行为上的、系统的“控制”特征。动态模型用状态图来表示，每张状态图显示了系统中一个类的所有对象所允许的状态和事件的顺序。</a:t>
              </a:r>
              <a:endParaRPr lang="zh-CN" altLang="en-US" sz="1200" dirty="0">
                <a:solidFill>
                  <a:srgbClr val="000000"/>
                </a:solidFill>
                <a:latin typeface="微软雅黑" panose="020B0503020204020204" pitchFamily="34" charset="-122"/>
                <a:ea typeface="微软雅黑" panose="020B0503020204020204" pitchFamily="34" charset="-122"/>
              </a:endParaRPr>
            </a:p>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功能模型表示变化的系统的功能性质,它指明了系统应该做什么,因此直接地反映了用户对目标系统的需求,通常用数据流图表示.功能模型描述与值变换有关的系统特征--功能、映射、约束和函数依赖。</a:t>
              </a:r>
              <a:endParaRPr lang="zh-CN" altLang="en-US" sz="1200" dirty="0">
                <a:solidFill>
                  <a:srgbClr val="000000"/>
                </a:solidFill>
                <a:latin typeface="微软雅黑" panose="020B0503020204020204" pitchFamily="34" charset="-122"/>
                <a:ea typeface="微软雅黑" panose="020B0503020204020204" pitchFamily="34" charset="-122"/>
              </a:endParaRPr>
            </a:p>
          </p:txBody>
        </p:sp>
      </p:grpSp>
      <p:pic>
        <p:nvPicPr>
          <p:cNvPr id="10246"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
        <p:nvSpPr>
          <p:cNvPr id="8" name="文本框 7"/>
          <p:cNvSpPr txBox="1"/>
          <p:nvPr/>
        </p:nvSpPr>
        <p:spPr>
          <a:xfrm>
            <a:off x="871538" y="3838575"/>
            <a:ext cx="7934325" cy="1290638"/>
          </a:xfrm>
          <a:prstGeom prst="rect">
            <a:avLst/>
          </a:prstGeom>
          <a:noFill/>
          <a:ln w="9525">
            <a:noFill/>
          </a:ln>
        </p:spPr>
        <p:txBody>
          <a:bodyPr>
            <a:spAutoFit/>
          </a:bodyPr>
          <a:p>
            <a:pPr eaLnBrk="0" hangingPunct="0"/>
            <a:r>
              <a:rPr lang="zh-CN" altLang="en-US" b="1" dirty="0">
                <a:latin typeface="Calibri" panose="020F0502020204030204" pitchFamily="34" charset="0"/>
              </a:rPr>
              <a:t>James Rumbaugh</a:t>
            </a:r>
            <a:r>
              <a:rPr lang="zh-CN" altLang="en-US" dirty="0">
                <a:latin typeface="Calibri" panose="020F0502020204030204" pitchFamily="34" charset="0"/>
              </a:rPr>
              <a:t> 享誉全球的软件开发专家，与Grady booch，ivar jacobson 并成为IBM三剑客，一道开发了统一建模语言（Unified Modeling Language，UML），对象管理组织（Object Management Group，OMG）于 1997 年将 UML 采纳为业界标准建模语言。Jim 一直是引导 UML 未来开发的领袖，他提出了许多有关 UML 的概念，与 Rational 的其他软件领袖一起工作在各个领域。</a:t>
            </a:r>
            <a:endParaRPr lang="zh-CN" altLang="en-US" dirty="0">
              <a:latin typeface="Calibri" panose="020F0502020204030204" pitchFamily="34" charset="0"/>
            </a:endParaRPr>
          </a:p>
          <a:p>
            <a:pPr eaLnBrk="0" hangingPunct="0"/>
            <a:r>
              <a:rPr lang="zh-CN" altLang="en-US" dirty="0">
                <a:latin typeface="Calibri" panose="020F0502020204030204" pitchFamily="34" charset="0"/>
              </a:rPr>
              <a:t>James拥有麻省理工学院的物理学学士学位、加利福尼亚理工学院的天文学硕士学位，以及麻省理工学院的计算机科学博士学位。</a:t>
            </a:r>
            <a:endParaRPr lang="zh-CN" altLang="en-US" dirty="0">
              <a:latin typeface="Calibri" panose="020F0502020204030204" pitchFamily="34" charset="0"/>
            </a:endParaRPr>
          </a:p>
        </p:txBody>
      </p:sp>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charRg st="0" end="236"/>
                                            </p:txEl>
                                          </p:spTgt>
                                        </p:tgtEl>
                                        <p:attrNameLst>
                                          <p:attrName>style.visibility</p:attrName>
                                        </p:attrNameLst>
                                      </p:cBhvr>
                                      <p:to>
                                        <p:strVal val="visible"/>
                                      </p:to>
                                    </p:set>
                                    <p:animEffect transition="in" filter="blinds(horizontal)">
                                      <p:cBhvr>
                                        <p:cTn id="17" dur="500"/>
                                        <p:tgtEl>
                                          <p:spTgt spid="8">
                                            <p:txEl>
                                              <p:charRg st="0" end="23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xEl>
                                              <p:charRg st="236" end="296"/>
                                            </p:txEl>
                                          </p:spTgt>
                                        </p:tgtEl>
                                        <p:attrNameLst>
                                          <p:attrName>style.visibility</p:attrName>
                                        </p:attrNameLst>
                                      </p:cBhvr>
                                      <p:to>
                                        <p:strVal val="visible"/>
                                      </p:to>
                                    </p:set>
                                    <p:animEffect transition="in" filter="blinds(horizontal)">
                                      <p:cBhvr>
                                        <p:cTn id="20" dur="500"/>
                                        <p:tgtEl>
                                          <p:spTgt spid="8">
                                            <p:txEl>
                                              <p:charRg st="236" end="2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5"/>
        </a:solidFill>
        <a:effectLst/>
      </p:bgPr>
    </p:bg>
    <p:spTree>
      <p:nvGrpSpPr>
        <p:cNvPr id="1" name=""/>
        <p:cNvGrpSpPr/>
        <p:nvPr/>
      </p:nvGrpSpPr>
      <p:grpSpPr/>
      <p:sp>
        <p:nvSpPr>
          <p:cNvPr id="5" name="矩形 4"/>
          <p:cNvSpPr/>
          <p:nvPr/>
        </p:nvSpPr>
        <p:spPr>
          <a:xfrm>
            <a:off x="900113" y="368300"/>
            <a:ext cx="84138" cy="44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mn-lt"/>
              <a:ea typeface="+mn-ea"/>
              <a:cs typeface="+mn-cs"/>
            </a:endParaRPr>
          </a:p>
        </p:txBody>
      </p:sp>
      <p:cxnSp>
        <p:nvCxnSpPr>
          <p:cNvPr id="6" name="直接连接符 5"/>
          <p:cNvCxnSpPr/>
          <p:nvPr/>
        </p:nvCxnSpPr>
        <p:spPr>
          <a:xfrm>
            <a:off x="889000" y="842963"/>
            <a:ext cx="7427913"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6475" y="309563"/>
            <a:ext cx="3602038" cy="614363"/>
          </a:xfrm>
          <a:prstGeom prst="rect">
            <a:avLst/>
          </a:prstGeom>
          <a:noFill/>
          <a:effectLst>
            <a:outerShdw blurRad="12700" dist="12700" dir="2700000" algn="tl" rotWithShape="0">
              <a:prstClr val="black">
                <a:alpha val="40000"/>
              </a:prstClr>
            </a:outerShdw>
          </a:effectLst>
        </p:spPr>
        <p:txBody>
          <a:bodyPr>
            <a:spAutoFit/>
          </a:bodyPr>
          <a:lstStyle/>
          <a:p>
            <a:pPr marR="0" defTabSz="914400" fontAlgn="auto">
              <a:buClrTx/>
              <a:buSzTx/>
              <a:buFontTx/>
              <a:buNone/>
              <a:defRPr/>
            </a:pPr>
            <a:r>
              <a:rPr kumimoji="0" lang="en-US" altLang="zh-CN"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UML</a:t>
            </a:r>
            <a:r>
              <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rPr>
              <a:t>介绍</a:t>
            </a:r>
            <a:endParaRPr kumimoji="0" lang="zh-CN" altLang="en-US" sz="3200" b="1" kern="1200" cap="none" spc="0" normalizeH="0" baseline="0" noProof="1">
              <a:solidFill>
                <a:prstClr val="black">
                  <a:lumMod val="65000"/>
                  <a:lumOff val="35000"/>
                </a:prstClr>
              </a:solidFill>
              <a:latin typeface="微软雅黑" panose="020B0503020204020204" pitchFamily="34" charset="-122"/>
              <a:ea typeface="微软雅黑" panose="020B0503020204020204" pitchFamily="34" charset="-122"/>
              <a:cs typeface="+mn-cs"/>
              <a:sym typeface="+mn-ea"/>
            </a:endParaRPr>
          </a:p>
        </p:txBody>
      </p:sp>
      <p:grpSp>
        <p:nvGrpSpPr>
          <p:cNvPr id="2" name="组合 1"/>
          <p:cNvGrpSpPr/>
          <p:nvPr/>
        </p:nvGrpSpPr>
        <p:grpSpPr>
          <a:xfrm>
            <a:off x="871538" y="1109663"/>
            <a:ext cx="8139112" cy="1273175"/>
            <a:chOff x="1372" y="1748"/>
            <a:chExt cx="3346" cy="1125"/>
          </a:xfrm>
        </p:grpSpPr>
        <p:sp>
          <p:nvSpPr>
            <p:cNvPr id="11272" name="Rectangle 5"/>
            <p:cNvSpPr/>
            <p:nvPr/>
          </p:nvSpPr>
          <p:spPr>
            <a:xfrm>
              <a:off x="1372" y="1748"/>
              <a:ext cx="3346" cy="378"/>
            </a:xfrm>
            <a:prstGeom prst="rect">
              <a:avLst/>
            </a:prstGeom>
            <a:solidFill>
              <a:schemeClr val="bg2"/>
            </a:solidFill>
            <a:ln w="9525">
              <a:noFill/>
            </a:ln>
          </p:spPr>
          <p:txBody>
            <a:bodyPr lIns="144000" tIns="38100" rIns="38100" bIns="38100" anchor="ctr"/>
            <a:p>
              <a:r>
                <a:rPr lang="en-US" altLang="zh-CN" sz="2000" dirty="0">
                  <a:latin typeface="微软雅黑" panose="020B0503020204020204" pitchFamily="34" charset="-122"/>
                  <a:ea typeface="微软雅黑" panose="020B0503020204020204" pitchFamily="34" charset="-122"/>
                  <a:sym typeface="Gill Sans" charset="0"/>
                </a:rPr>
                <a:t>1.2.4</a:t>
              </a:r>
              <a:r>
                <a:rPr lang="zh-CN" altLang="zh-CN" sz="2000" dirty="0">
                  <a:latin typeface="微软雅黑" panose="020B0503020204020204" pitchFamily="34" charset="-122"/>
                  <a:ea typeface="微软雅黑" panose="020B0503020204020204" pitchFamily="34" charset="-122"/>
                  <a:sym typeface="Gill Sans" charset="0"/>
                </a:rPr>
                <a:t>OOSE</a:t>
              </a:r>
              <a:r>
                <a:rPr lang="zh-CN" altLang="en-US" sz="2000" dirty="0">
                  <a:latin typeface="微软雅黑" panose="020B0503020204020204" pitchFamily="34" charset="-122"/>
                  <a:ea typeface="微软雅黑" panose="020B0503020204020204" pitchFamily="34" charset="-122"/>
                  <a:sym typeface="Gill Sans" charset="0"/>
                </a:rPr>
                <a:t>方法</a:t>
              </a:r>
              <a:endParaRPr lang="zh-CN" altLang="en-US" sz="2000" dirty="0">
                <a:latin typeface="微软雅黑" panose="020B0503020204020204" pitchFamily="34" charset="-122"/>
                <a:ea typeface="微软雅黑" panose="020B0503020204020204" pitchFamily="34" charset="-122"/>
                <a:sym typeface="Gill Sans" charset="0"/>
              </a:endParaRPr>
            </a:p>
          </p:txBody>
        </p:sp>
        <p:sp>
          <p:nvSpPr>
            <p:cNvPr id="11273" name="矩形 33"/>
            <p:cNvSpPr/>
            <p:nvPr/>
          </p:nvSpPr>
          <p:spPr>
            <a:xfrm>
              <a:off x="1379" y="2384"/>
              <a:ext cx="3175" cy="489"/>
            </a:xfrm>
            <a:prstGeom prst="rect">
              <a:avLst/>
            </a:prstGeom>
            <a:noFill/>
            <a:ln w="9525">
              <a:noFill/>
            </a:ln>
          </p:spPr>
          <p:txBody>
            <a:bodyPr>
              <a:spAutoFit/>
            </a:bodyPr>
            <a:p>
              <a:pPr algn="just">
                <a:lnSpc>
                  <a:spcPts val="1200"/>
                </a:lnSpc>
              </a:pPr>
              <a:r>
                <a:rPr lang="zh-CN" altLang="en-US" sz="1200" dirty="0">
                  <a:solidFill>
                    <a:srgbClr val="000000"/>
                  </a:solidFill>
                  <a:latin typeface="微软雅黑" panose="020B0503020204020204" pitchFamily="34" charset="-122"/>
                  <a:ea typeface="微软雅黑" panose="020B0503020204020204" pitchFamily="34" charset="-122"/>
                </a:rPr>
                <a:t>OOSE（Object-oriented software engineering）即面向对象的软件工程，这是一种在OMT Object Modeling Technology的基础上用于对功能模型进行补充指导系统开发活动的系统方法。OOSE技术已经在很大程度上让位给基于RUPRational Unified Process技术的UMLUnified Modeling Language。</a:t>
              </a:r>
              <a:endParaRPr lang="zh-CN" altLang="en-US" sz="1200" dirty="0">
                <a:solidFill>
                  <a:srgbClr val="000000"/>
                </a:solidFill>
                <a:latin typeface="微软雅黑" panose="020B0503020204020204" pitchFamily="34" charset="-122"/>
                <a:ea typeface="微软雅黑" panose="020B0503020204020204" pitchFamily="34" charset="-122"/>
              </a:endParaRPr>
            </a:p>
          </p:txBody>
        </p:sp>
      </p:grpSp>
      <p:pic>
        <p:nvPicPr>
          <p:cNvPr id="11270" name="图片 15"/>
          <p:cNvPicPr>
            <a:picLocks noChangeAspect="1"/>
          </p:cNvPicPr>
          <p:nvPr/>
        </p:nvPicPr>
        <p:blipFill>
          <a:blip r:embed="rId1"/>
          <a:stretch>
            <a:fillRect/>
          </a:stretch>
        </p:blipFill>
        <p:spPr>
          <a:xfrm>
            <a:off x="7831138" y="31750"/>
            <a:ext cx="1109662" cy="773113"/>
          </a:xfrm>
          <a:prstGeom prst="rect">
            <a:avLst/>
          </a:prstGeom>
          <a:noFill/>
          <a:ln w="9525">
            <a:noFill/>
          </a:ln>
        </p:spPr>
      </p:pic>
      <p:sp>
        <p:nvSpPr>
          <p:cNvPr id="3" name="文本框 2"/>
          <p:cNvSpPr txBox="1"/>
          <p:nvPr/>
        </p:nvSpPr>
        <p:spPr>
          <a:xfrm>
            <a:off x="900113" y="2495550"/>
            <a:ext cx="6813550" cy="2492375"/>
          </a:xfrm>
          <a:prstGeom prst="rect">
            <a:avLst/>
          </a:prstGeom>
          <a:noFill/>
          <a:ln w="9525">
            <a:noFill/>
          </a:ln>
        </p:spPr>
        <p:txBody>
          <a:bodyPr>
            <a:spAutoFit/>
          </a:bodyPr>
          <a:p>
            <a:pPr eaLnBrk="0" hangingPunct="0"/>
            <a:r>
              <a:rPr lang="zh-CN" altLang="en-US" b="1" dirty="0">
                <a:latin typeface="Calibri" panose="020F0502020204030204" pitchFamily="34" charset="0"/>
              </a:rPr>
              <a:t>IvarJacobson</a:t>
            </a:r>
            <a:r>
              <a:rPr lang="zh-CN" altLang="en-US" dirty="0">
                <a:latin typeface="Calibri" panose="020F0502020204030204" pitchFamily="34" charset="0"/>
              </a:rPr>
              <a:t>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endParaRPr lang="zh-CN" altLang="en-US" dirty="0">
              <a:latin typeface="Calibri" panose="020F0502020204030204" pitchFamily="34" charset="0"/>
            </a:endParaRPr>
          </a:p>
          <a:p>
            <a:pPr eaLnBrk="0" hangingPunct="0"/>
            <a:r>
              <a:rPr lang="zh-CN" altLang="en-US" dirty="0">
                <a:latin typeface="Calibri" panose="020F0502020204030204" pitchFamily="34" charset="0"/>
              </a:rPr>
              <a:t>1995年，Jacobson先生加盟了 Rational，在此后的三年中，他与Grady Booch和James Rumbaugh三人一起创造了意义深远的UML，因此，他们三人被成合称为“UML三友”。</a:t>
            </a:r>
            <a:endParaRPr lang="zh-CN" altLang="en-US" dirty="0">
              <a:latin typeface="Calibri" panose="020F0502020204030204" pitchFamily="34" charset="0"/>
            </a:endParaRPr>
          </a:p>
          <a:p>
            <a:pPr eaLnBrk="0" hangingPunct="0"/>
            <a:r>
              <a:rPr lang="zh-CN" altLang="en-US" dirty="0">
                <a:latin typeface="Calibri" panose="020F0502020204030204" pitchFamily="34" charset="0"/>
              </a:rPr>
              <a:t>2003年，Jacobson先生成立了Ivar Jacobson International， 2005年进入中国，成立了雅各布森软件（北京）有限公司。Ivar Jacobson International致力于软件开发新方法的研究，并在2005年提出Essential UP，继续着他的软件传奇。</a:t>
            </a:r>
            <a:endParaRPr lang="zh-CN" altLang="en-US" dirty="0">
              <a:latin typeface="Calibri" panose="020F0502020204030204" pitchFamily="34" charset="0"/>
            </a:endParaRPr>
          </a:p>
          <a:p>
            <a:pPr eaLnBrk="0" hangingPunct="0"/>
            <a:r>
              <a:rPr lang="zh-CN" altLang="en-US" dirty="0">
                <a:latin typeface="Calibri" panose="020F0502020204030204" pitchFamily="34" charset="0"/>
              </a:rPr>
              <a:t>Jacobson先生著作等身，其中像《面向对象软件工程》和《UML语言用户指南》等著作，已经成为殿堂级的软件经典著作。</a:t>
            </a:r>
            <a:endParaRPr lang="zh-CN" altLang="en-US" dirty="0">
              <a:latin typeface="Calibri" panose="020F0502020204030204" pitchFamily="34" charset="0"/>
            </a:endParaRPr>
          </a:p>
        </p:txBody>
      </p:sp>
    </p:spTree>
    <p:custDataLst>
      <p:tags r:id="rId2"/>
    </p:custData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charRg st="0" end="6"/>
                                            </p:txEl>
                                          </p:spTgt>
                                        </p:tgtEl>
                                        <p:attrNameLst>
                                          <p:attrName>style.visibility</p:attrName>
                                        </p:attrNameLst>
                                      </p:cBhvr>
                                      <p:to>
                                        <p:strVal val="visible"/>
                                      </p:to>
                                    </p:set>
                                    <p:animEffect transition="in" filter="checkerboard(across)">
                                      <p:cBhvr>
                                        <p:cTn id="7" dur="500"/>
                                        <p:tgtEl>
                                          <p:spTgt spid="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0" end="243"/>
                                            </p:txEl>
                                          </p:spTgt>
                                        </p:tgtEl>
                                        <p:attrNameLst>
                                          <p:attrName>style.visibility</p:attrName>
                                        </p:attrNameLst>
                                      </p:cBhvr>
                                      <p:to>
                                        <p:strVal val="visible"/>
                                      </p:to>
                                    </p:set>
                                    <p:animEffect transition="in" filter="blinds(horizontal)">
                                      <p:cBhvr>
                                        <p:cTn id="17" dur="500"/>
                                        <p:tgtEl>
                                          <p:spTgt spid="3">
                                            <p:txEl>
                                              <p:charRg st="0" end="24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charRg st="243" end="345"/>
                                            </p:txEl>
                                          </p:spTgt>
                                        </p:tgtEl>
                                        <p:attrNameLst>
                                          <p:attrName>style.visibility</p:attrName>
                                        </p:attrNameLst>
                                      </p:cBhvr>
                                      <p:to>
                                        <p:strVal val="visible"/>
                                      </p:to>
                                    </p:set>
                                    <p:animEffect transition="in" filter="blinds(horizontal)">
                                      <p:cBhvr>
                                        <p:cTn id="20" dur="500"/>
                                        <p:tgtEl>
                                          <p:spTgt spid="3">
                                            <p:txEl>
                                              <p:charRg st="243" end="34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charRg st="345" end="495"/>
                                            </p:txEl>
                                          </p:spTgt>
                                        </p:tgtEl>
                                        <p:attrNameLst>
                                          <p:attrName>style.visibility</p:attrName>
                                        </p:attrNameLst>
                                      </p:cBhvr>
                                      <p:to>
                                        <p:strVal val="visible"/>
                                      </p:to>
                                    </p:set>
                                    <p:animEffect transition="in" filter="blinds(horizontal)">
                                      <p:cBhvr>
                                        <p:cTn id="23" dur="500"/>
                                        <p:tgtEl>
                                          <p:spTgt spid="3">
                                            <p:txEl>
                                              <p:charRg st="345" end="49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charRg st="495" end="555"/>
                                            </p:txEl>
                                          </p:spTgt>
                                        </p:tgtEl>
                                        <p:attrNameLst>
                                          <p:attrName>style.visibility</p:attrName>
                                        </p:attrNameLst>
                                      </p:cBhvr>
                                      <p:to>
                                        <p:strVal val="visible"/>
                                      </p:to>
                                    </p:set>
                                    <p:animEffect transition="in" filter="blinds(horizontal)">
                                      <p:cBhvr>
                                        <p:cTn id="26" dur="500"/>
                                        <p:tgtEl>
                                          <p:spTgt spid="3">
                                            <p:txEl>
                                              <p:charRg st="495" end="5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SELECTED" val="True"/>
</p:tagLst>
</file>

<file path=ppt/tags/tag10.xml><?xml version="1.0" encoding="utf-8"?>
<p:tagLst xmlns:p="http://schemas.openxmlformats.org/presentationml/2006/main">
  <p:tag name="SELECTED" val="True"/>
</p:tagLst>
</file>

<file path=ppt/tags/tag11.xml><?xml version="1.0" encoding="utf-8"?>
<p:tagLst xmlns:p="http://schemas.openxmlformats.org/presentationml/2006/main">
  <p:tag name="SELECTED" val="True"/>
</p:tagLst>
</file>

<file path=ppt/tags/tag12.xml><?xml version="1.0" encoding="utf-8"?>
<p:tagLst xmlns:p="http://schemas.openxmlformats.org/presentationml/2006/main">
  <p:tag name="SELECTED" val="True"/>
</p:tagLst>
</file>

<file path=ppt/tags/tag13.xml><?xml version="1.0" encoding="utf-8"?>
<p:tagLst xmlns:p="http://schemas.openxmlformats.org/presentationml/2006/main">
  <p:tag name="SELECTED" val="True"/>
</p:tagLst>
</file>

<file path=ppt/tags/tag14.xml><?xml version="1.0" encoding="utf-8"?>
<p:tagLst xmlns:p="http://schemas.openxmlformats.org/presentationml/2006/main">
  <p:tag name="SELECTED" val="True"/>
</p:tagLst>
</file>

<file path=ppt/tags/tag15.xml><?xml version="1.0" encoding="utf-8"?>
<p:tagLst xmlns:p="http://schemas.openxmlformats.org/presentationml/2006/main">
  <p:tag name="SELECTED" val="True"/>
</p:tagLst>
</file>

<file path=ppt/tags/tag16.xml><?xml version="1.0" encoding="utf-8"?>
<p:tagLst xmlns:p="http://schemas.openxmlformats.org/presentationml/2006/main">
  <p:tag name="SELECTED" val="True"/>
</p:tagLst>
</file>

<file path=ppt/tags/tag17.xml><?xml version="1.0" encoding="utf-8"?>
<p:tagLst xmlns:p="http://schemas.openxmlformats.org/presentationml/2006/main">
  <p:tag name="SELECTED" val="True"/>
</p:tagLst>
</file>

<file path=ppt/tags/tag18.xml><?xml version="1.0" encoding="utf-8"?>
<p:tagLst xmlns:p="http://schemas.openxmlformats.org/presentationml/2006/main">
  <p:tag name="SELECTED" val="True"/>
</p:tagLst>
</file>

<file path=ppt/tags/tag19.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20.xml><?xml version="1.0" encoding="utf-8"?>
<p:tagLst xmlns:p="http://schemas.openxmlformats.org/presentationml/2006/main">
  <p:tag name="SELECTED" val="True"/>
</p:tagLst>
</file>

<file path=ppt/tags/tag21.xml><?xml version="1.0" encoding="utf-8"?>
<p:tagLst xmlns:p="http://schemas.openxmlformats.org/presentationml/2006/main">
  <p:tag name="SELECTED" val="True"/>
</p:tagLst>
</file>

<file path=ppt/tags/tag22.xml><?xml version="1.0" encoding="utf-8"?>
<p:tagLst xmlns:p="http://schemas.openxmlformats.org/presentationml/2006/main">
  <p:tag name="SELECTED" val="True"/>
</p:tagLst>
</file>

<file path=ppt/tags/tag23.xml><?xml version="1.0" encoding="utf-8"?>
<p:tagLst xmlns:p="http://schemas.openxmlformats.org/presentationml/2006/main">
  <p:tag name="SELECTED" val="True"/>
</p:tagLst>
</file>

<file path=ppt/tags/tag24.xml><?xml version="1.0" encoding="utf-8"?>
<p:tagLst xmlns:p="http://schemas.openxmlformats.org/presentationml/2006/main">
  <p:tag name="SELECTED" val="True"/>
</p:tagLst>
</file>

<file path=ppt/tags/tag25.xml><?xml version="1.0" encoding="utf-8"?>
<p:tagLst xmlns:p="http://schemas.openxmlformats.org/presentationml/2006/main">
  <p:tag name="SELECTED" val="True"/>
</p:tagLst>
</file>

<file path=ppt/tags/tag26.xml><?xml version="1.0" encoding="utf-8"?>
<p:tagLst xmlns:p="http://schemas.openxmlformats.org/presentationml/2006/main">
  <p:tag name="SELECTED" val="True"/>
</p:tagLst>
</file>

<file path=ppt/tags/tag27.xml><?xml version="1.0" encoding="utf-8"?>
<p:tagLst xmlns:p="http://schemas.openxmlformats.org/presentationml/2006/main">
  <p:tag name="SELECTED" val="True"/>
</p:tagLst>
</file>

<file path=ppt/tags/tag28.xml><?xml version="1.0" encoding="utf-8"?>
<p:tagLst xmlns:p="http://schemas.openxmlformats.org/presentationml/2006/main">
  <p:tag name="SELECTED" val="True"/>
</p:tagLst>
</file>

<file path=ppt/tags/tag29.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30.xml><?xml version="1.0" encoding="utf-8"?>
<p:tagLst xmlns:p="http://schemas.openxmlformats.org/presentationml/2006/main">
  <p:tag name="SELECTED" val="True"/>
</p:tagLst>
</file>

<file path=ppt/tags/tag31.xml><?xml version="1.0" encoding="utf-8"?>
<p:tagLst xmlns:p="http://schemas.openxmlformats.org/presentationml/2006/main">
  <p:tag name="SELECTED" val="True"/>
</p:tagLst>
</file>

<file path=ppt/tags/tag32.xml><?xml version="1.0" encoding="utf-8"?>
<p:tagLst xmlns:p="http://schemas.openxmlformats.org/presentationml/2006/main">
  <p:tag name="SELECTED" val="True"/>
</p:tagLst>
</file>

<file path=ppt/tags/tag33.xml><?xml version="1.0" encoding="utf-8"?>
<p:tagLst xmlns:p="http://schemas.openxmlformats.org/presentationml/2006/main">
  <p:tag name="SELECTED" val="True"/>
</p:tagLst>
</file>

<file path=ppt/tags/tag34.xml><?xml version="1.0" encoding="utf-8"?>
<p:tagLst xmlns:p="http://schemas.openxmlformats.org/presentationml/2006/main">
  <p:tag name="SELECTED" val="True"/>
</p:tagLst>
</file>

<file path=ppt/tags/tag35.xml><?xml version="1.0" encoding="utf-8"?>
<p:tagLst xmlns:p="http://schemas.openxmlformats.org/presentationml/2006/main">
  <p:tag name="SELECTED" val="True"/>
</p:tagLst>
</file>

<file path=ppt/tags/tag36.xml><?xml version="1.0" encoding="utf-8"?>
<p:tagLst xmlns:p="http://schemas.openxmlformats.org/presentationml/2006/main">
  <p:tag name="SELECTED" val="True"/>
</p:tagLst>
</file>

<file path=ppt/tags/tag37.xml><?xml version="1.0" encoding="utf-8"?>
<p:tagLst xmlns:p="http://schemas.openxmlformats.org/presentationml/2006/main">
  <p:tag name="SELECTED" val="True"/>
</p:tagLst>
</file>

<file path=ppt/tags/tag38.xml><?xml version="1.0" encoding="utf-8"?>
<p:tagLst xmlns:p="http://schemas.openxmlformats.org/presentationml/2006/main">
  <p:tag name="SELECTED" val="True"/>
</p:tagLst>
</file>

<file path=ppt/tags/tag39.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40.xml><?xml version="1.0" encoding="utf-8"?>
<p:tagLst xmlns:p="http://schemas.openxmlformats.org/presentationml/2006/main">
  <p:tag name="SELECTED" val="True"/>
</p:tagLst>
</file>

<file path=ppt/tags/tag41.xml><?xml version="1.0" encoding="utf-8"?>
<p:tagLst xmlns:p="http://schemas.openxmlformats.org/presentationml/2006/main">
  <p:tag name="SELECTED" val="True"/>
</p:tagLst>
</file>

<file path=ppt/tags/tag42.xml><?xml version="1.0" encoding="utf-8"?>
<p:tagLst xmlns:p="http://schemas.openxmlformats.org/presentationml/2006/main">
  <p:tag name="SELECTED" val="True"/>
</p:tagLst>
</file>

<file path=ppt/tags/tag43.xml><?xml version="1.0" encoding="utf-8"?>
<p:tagLst xmlns:p="http://schemas.openxmlformats.org/presentationml/2006/main">
  <p:tag name="SELECTED" val="True"/>
</p:tagLst>
</file>

<file path=ppt/tags/tag44.xml><?xml version="1.0" encoding="utf-8"?>
<p:tagLst xmlns:p="http://schemas.openxmlformats.org/presentationml/2006/main">
  <p:tag name="SELECTED" val="True"/>
</p:tagLst>
</file>

<file path=ppt/tags/tag45.xml><?xml version="1.0" encoding="utf-8"?>
<p:tagLst xmlns:p="http://schemas.openxmlformats.org/presentationml/2006/main">
  <p:tag name="SELECTED" val="True"/>
</p:tagLst>
</file>

<file path=ppt/tags/tag46.xml><?xml version="1.0" encoding="utf-8"?>
<p:tagLst xmlns:p="http://schemas.openxmlformats.org/presentationml/2006/main">
  <p:tag name="SELECTED" val="True"/>
</p:tagLst>
</file>

<file path=ppt/tags/tag47.xml><?xml version="1.0" encoding="utf-8"?>
<p:tagLst xmlns:p="http://schemas.openxmlformats.org/presentationml/2006/main">
  <p:tag name="SELECTED" val="True"/>
</p:tagLst>
</file>

<file path=ppt/tags/tag48.xml><?xml version="1.0" encoding="utf-8"?>
<p:tagLst xmlns:p="http://schemas.openxmlformats.org/presentationml/2006/main">
  <p:tag name="SELECTED" val="True"/>
</p:tagLst>
</file>

<file path=ppt/tags/tag49.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50.xml><?xml version="1.0" encoding="utf-8"?>
<p:tagLst xmlns:p="http://schemas.openxmlformats.org/presentationml/2006/main">
  <p:tag name="SELECTED" val="True"/>
</p:tagLst>
</file>

<file path=ppt/tags/tag51.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SELECTED" val="True"/>
</p:tagLst>
</file>

<file path=ppt/tags/tag9.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8886</Words>
  <Application>WPS 演示</Application>
  <PresentationFormat/>
  <Paragraphs>540</Paragraphs>
  <Slides>55</Slides>
  <Notes>49</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55</vt:i4>
      </vt:variant>
    </vt:vector>
  </HeadingPairs>
  <TitlesOfParts>
    <vt:vector size="77" baseType="lpstr">
      <vt:lpstr>Arial</vt:lpstr>
      <vt:lpstr>宋体</vt:lpstr>
      <vt:lpstr>Wingdings</vt:lpstr>
      <vt:lpstr>Calibri</vt:lpstr>
      <vt:lpstr>冬青黑体简体中文 W6</vt:lpstr>
      <vt:lpstr>微软雅黑</vt:lpstr>
      <vt:lpstr>Impact</vt:lpstr>
      <vt:lpstr>Modern No. 20</vt:lpstr>
      <vt:lpstr>+mn-ea</vt:lpstr>
      <vt:lpstr>Gill Sans</vt:lpstr>
      <vt:lpstr>幼圆</vt:lpstr>
      <vt:lpstr>Arial Rounded MT Bold</vt:lpstr>
      <vt:lpstr>Bodoni MT Condensed</vt:lpstr>
      <vt:lpstr>黑体</vt:lpstr>
      <vt:lpstr>Calibri</vt:lpstr>
      <vt:lpstr>Chelsea</vt:lpstr>
      <vt:lpstr>Arial</vt:lpstr>
      <vt:lpstr>Arial Unicode MS</vt:lpstr>
      <vt:lpstr>Segoe Print</vt:lpstr>
      <vt:lpstr>Vrinda</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dc:creator>
  <cp:lastModifiedBy>ZhuBing</cp:lastModifiedBy>
  <cp:revision>25</cp:revision>
  <dcterms:created xsi:type="dcterms:W3CDTF">2016-12-14T09:45:00Z</dcterms:created>
  <dcterms:modified xsi:type="dcterms:W3CDTF">2017-11-12T01:30:28Z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