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8" r:id="rId3"/>
    <p:sldId id="263" r:id="rId4"/>
    <p:sldId id="417" r:id="rId5"/>
    <p:sldId id="416" r:id="rId6"/>
    <p:sldId id="312" r:id="rId7"/>
    <p:sldId id="418" r:id="rId8"/>
    <p:sldId id="330" r:id="rId9"/>
    <p:sldId id="332" r:id="rId10"/>
    <p:sldId id="419" r:id="rId11"/>
    <p:sldId id="429" r:id="rId12"/>
    <p:sldId id="270" r:id="rId13"/>
    <p:sldId id="433" r:id="rId14"/>
    <p:sldId id="430" r:id="rId15"/>
    <p:sldId id="431" r:id="rId16"/>
    <p:sldId id="337" r:id="rId17"/>
    <p:sldId id="335" r:id="rId18"/>
    <p:sldId id="424" r:id="rId19"/>
    <p:sldId id="432" r:id="rId20"/>
    <p:sldId id="338" r:id="rId21"/>
    <p:sldId id="425" r:id="rId22"/>
    <p:sldId id="426" r:id="rId23"/>
    <p:sldId id="427" r:id="rId24"/>
    <p:sldId id="428" r:id="rId25"/>
    <p:sldId id="420" r:id="rId26"/>
    <p:sldId id="423" r:id="rId27"/>
    <p:sldId id="422" r:id="rId28"/>
    <p:sldId id="421" r:id="rId29"/>
    <p:sldId id="375" r:id="rId30"/>
    <p:sldId id="377" r:id="rId31"/>
    <p:sldId id="374" r:id="rId32"/>
    <p:sldId id="279" r:id="rId33"/>
    <p:sldId id="28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66" d="100"/>
          <a:sy n="66" d="100"/>
        </p:scale>
        <p:origin x="29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t>2017/12/20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t>‹#›</a:t>
            </a:fld>
            <a:endParaRPr lang="zh-CN" altLang="en-US"/>
          </a:p>
        </p:txBody>
      </p:sp>
    </p:spTree>
    <p:extLst>
      <p:ext uri="{BB962C8B-B14F-4D97-AF65-F5344CB8AC3E}">
        <p14:creationId xmlns:p14="http://schemas.microsoft.com/office/powerpoint/2010/main" val="1932459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algn="r" eaLnBrk="1" hangingPunct="1">
              <a:buFont typeface="Arial" panose="020B0604020202020204" pitchFamily="34" charset="0"/>
              <a:buNone/>
            </a:pPr>
            <a:fld id="{87DFD31C-9177-430D-B62D-68B26D6FEB85}" type="slidenum">
              <a:rPr lang="zh-CN" altLang="en-US" sz="1200">
                <a:latin typeface="Calibri" panose="020F0502020204030204" pitchFamily="34" charset="0"/>
                <a:ea typeface="宋体" panose="02010600030101010101" pitchFamily="2" charset="-122"/>
              </a:rPr>
              <a:t>33</a:t>
            </a:fld>
            <a:endParaRPr lang="zh-CN" altLang="en-US" sz="1200">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CD82B6E9-0666-4E7E-B502-612ED3F2704A}" type="slidenum">
              <a:rPr lang="zh-CN" altLang="en-US" smtClean="0">
                <a:latin typeface="Calibri" panose="020F0502020204030204" pitchFamily="34" charset="0"/>
              </a:rPr>
              <a:t>2</a:t>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lang="zh-CN" altLang="en-US" smtClean="0"/>
              <a:t>12</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25</a:t>
            </a:fld>
            <a:endParaRPr lang="zh-CN" altLang="en-US"/>
          </a:p>
        </p:txBody>
      </p:sp>
    </p:spTree>
    <p:extLst>
      <p:ext uri="{BB962C8B-B14F-4D97-AF65-F5344CB8AC3E}">
        <p14:creationId xmlns:p14="http://schemas.microsoft.com/office/powerpoint/2010/main" val="2403714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29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t>2017/12/20</a:t>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t>‹#›</a:t>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
        <p:nvSpPr>
          <p:cNvPr id="7" name="任意多边形 6"/>
          <p:cNvSpPr/>
          <p:nvPr userDrawn="1">
            <p:custDataLst>
              <p:tags r:id="rId1"/>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2"/>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t>‹#›</a:t>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t>2017/12/20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t>‹#›</a:t>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jpg"/><Relationship Id="rId4"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notesSlide" Target="../notesSlides/notesSlide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25.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1.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6.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81.xml"/><Relationship Id="rId7" Type="http://schemas.openxmlformats.org/officeDocument/2006/relationships/slideLayout" Target="../slideLayouts/slideLayout6.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fontScale="90000"/>
          </a:bodyPr>
          <a:lstStyle/>
          <a:p>
            <a:r>
              <a:rPr lang="en-US" altLang="zh-CN" sz="7200" dirty="0"/>
              <a:t>UML</a:t>
            </a:r>
            <a:r>
              <a:rPr lang="zh-CN" altLang="en-US" sz="7200" dirty="0" smtClean="0"/>
              <a:t>基础</a:t>
            </a:r>
            <a:r>
              <a:rPr lang="en-US" altLang="zh-CN" sz="7200" dirty="0" smtClean="0"/>
              <a:t>III</a:t>
            </a:r>
            <a:r>
              <a:rPr lang="zh-CN" altLang="en-US" sz="7200" dirty="0" smtClean="0"/>
              <a:t>：</a:t>
            </a:r>
            <a:r>
              <a:rPr lang="zh-CN" altLang="en-US" sz="7200" dirty="0"/>
              <a:t>图的详解</a:t>
            </a:r>
          </a:p>
        </p:txBody>
      </p:sp>
      <p:sp>
        <p:nvSpPr>
          <p:cNvPr id="3" name="副标题 2"/>
          <p:cNvSpPr>
            <a:spLocks noGrp="1"/>
          </p:cNvSpPr>
          <p:nvPr>
            <p:ph type="subTitle" idx="1"/>
            <p:custDataLst>
              <p:tags r:id="rId3"/>
            </p:custDataLst>
          </p:nvPr>
        </p:nvSpPr>
        <p:spPr/>
        <p:txBody>
          <a:bodyPr>
            <a:normAutofit fontScale="80000" lnSpcReduction="10000"/>
          </a:bodyPr>
          <a:lstStyle/>
          <a:p>
            <a:r>
              <a:rPr lang="zh-CN" altLang="en-US" sz="3200" dirty="0">
                <a:solidFill>
                  <a:schemeClr val="tx1"/>
                </a:solidFill>
                <a:sym typeface="+mn-ea"/>
              </a:rPr>
              <a:t>PRD-G17    组长：</a:t>
            </a:r>
            <a:r>
              <a:rPr lang="zh-CN" altLang="en-US" sz="3200" dirty="0" smtClean="0">
                <a:solidFill>
                  <a:schemeClr val="tx1"/>
                </a:solidFill>
                <a:sym typeface="+mn-ea"/>
              </a:rPr>
              <a:t>蒋家俊    </a:t>
            </a:r>
            <a:r>
              <a:rPr lang="zh-CN" altLang="en-US" sz="3200" dirty="0">
                <a:solidFill>
                  <a:schemeClr val="tx1"/>
                </a:solidFill>
                <a:sym typeface="+mn-ea"/>
              </a:rPr>
              <a:t>组员：厉佩强 李捷 周盛 朱秉</a:t>
            </a:r>
            <a:endParaRPr lang="zh-CN" altLang="en-US" dirty="0">
              <a:latin typeface="冬青黑体简体中文 W6" pitchFamily="34" charset="-122"/>
              <a:ea typeface="冬青黑体简体中文 W6" pitchFamily="34" charset="-122"/>
            </a:endParaRPr>
          </a:p>
          <a:p>
            <a:endParaRPr lang="zh-CN" altLang="en-US" dirty="0"/>
          </a:p>
        </p:txBody>
      </p:sp>
      <p:pic>
        <p:nvPicPr>
          <p:cNvPr id="4" name="图片 3" descr="17组logo"/>
          <p:cNvPicPr>
            <a:picLocks noChangeAspect="1"/>
          </p:cNvPicPr>
          <p:nvPr/>
        </p:nvPicPr>
        <p:blipFill>
          <a:blip r:embed="rId6"/>
          <a:stretch>
            <a:fillRect/>
          </a:stretch>
        </p:blipFill>
        <p:spPr>
          <a:xfrm>
            <a:off x="9712325" y="124460"/>
            <a:ext cx="2351405" cy="1637030"/>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什么是构件</a:t>
            </a:r>
            <a:endParaRPr lang="zh-CN" altLang="en-US" sz="44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35804" y="1976510"/>
            <a:ext cx="3617996" cy="1718548"/>
          </a:xfrm>
        </p:spPr>
      </p:pic>
      <p:sp>
        <p:nvSpPr>
          <p:cNvPr id="5" name="矩形 4"/>
          <p:cNvSpPr/>
          <p:nvPr/>
        </p:nvSpPr>
        <p:spPr>
          <a:xfrm>
            <a:off x="838200" y="1735932"/>
            <a:ext cx="6625590" cy="5139869"/>
          </a:xfrm>
          <a:prstGeom prst="rect">
            <a:avLst/>
          </a:prstGeom>
        </p:spPr>
        <p:txBody>
          <a:bodyPr wrap="square">
            <a:spAutoFit/>
          </a:bodyPr>
          <a:lstStyle/>
          <a:p>
            <a:r>
              <a:rPr lang="zh-CN" altLang="en-US" sz="2400" dirty="0" smtClean="0">
                <a:solidFill>
                  <a:srgbClr val="333333"/>
                </a:solidFill>
                <a:latin typeface="arial" panose="020B0604020202020204" pitchFamily="34" charset="0"/>
              </a:rPr>
              <a:t>    </a:t>
            </a:r>
            <a:r>
              <a:rPr lang="en-US" altLang="zh-CN" sz="2400" dirty="0" smtClean="0">
                <a:solidFill>
                  <a:srgbClr val="333333"/>
                </a:solidFill>
                <a:latin typeface="arial" panose="020B0604020202020204" pitchFamily="34" charset="0"/>
              </a:rPr>
              <a:t>	</a:t>
            </a:r>
            <a:r>
              <a:rPr lang="zh-CN" altLang="en-US" sz="2400" dirty="0" smtClean="0">
                <a:solidFill>
                  <a:srgbClr val="333333"/>
                </a:solidFill>
                <a:latin typeface="arial" panose="020B0604020202020204" pitchFamily="34" charset="0"/>
              </a:rPr>
              <a:t>构件</a:t>
            </a:r>
            <a:r>
              <a:rPr lang="zh-CN" altLang="en-US" sz="2400" dirty="0">
                <a:solidFill>
                  <a:srgbClr val="333333"/>
                </a:solidFill>
                <a:latin typeface="arial" panose="020B0604020202020204" pitchFamily="34" charset="0"/>
              </a:rPr>
              <a:t>是系统的可替代的物理部分</a:t>
            </a:r>
            <a:r>
              <a:rPr lang="en-US" altLang="zh-CN" sz="2400" dirty="0">
                <a:solidFill>
                  <a:srgbClr val="333333"/>
                </a:solidFill>
                <a:latin typeface="arial" panose="020B0604020202020204" pitchFamily="34" charset="0"/>
              </a:rPr>
              <a:t>,</a:t>
            </a:r>
            <a:r>
              <a:rPr lang="zh-CN" altLang="en-US" sz="2400" dirty="0">
                <a:solidFill>
                  <a:srgbClr val="333333"/>
                </a:solidFill>
                <a:latin typeface="arial" panose="020B0604020202020204" pitchFamily="34" charset="0"/>
              </a:rPr>
              <a:t>它表示的是实际的事物</a:t>
            </a:r>
            <a:r>
              <a:rPr lang="en-US" altLang="zh-CN" sz="2400" dirty="0">
                <a:solidFill>
                  <a:srgbClr val="333333"/>
                </a:solidFill>
                <a:latin typeface="arial" panose="020B0604020202020204" pitchFamily="34" charset="0"/>
              </a:rPr>
              <a:t>.</a:t>
            </a:r>
            <a:r>
              <a:rPr lang="zh-CN" altLang="en-US" sz="2400" dirty="0">
                <a:solidFill>
                  <a:srgbClr val="333333"/>
                </a:solidFill>
                <a:latin typeface="arial" panose="020B0604020202020204" pitchFamily="34" charset="0"/>
              </a:rPr>
              <a:t>构件是定义了良好接口的物理实现单元</a:t>
            </a:r>
            <a:r>
              <a:rPr lang="en-US" altLang="zh-CN" sz="2400" dirty="0" smtClean="0">
                <a:solidFill>
                  <a:srgbClr val="333333"/>
                </a:solidFill>
                <a:latin typeface="arial" panose="020B0604020202020204" pitchFamily="34" charset="0"/>
              </a:rPr>
              <a:t>.</a:t>
            </a:r>
          </a:p>
          <a:p>
            <a:r>
              <a:rPr lang="zh-CN" altLang="en-US" sz="2400" dirty="0" smtClean="0">
                <a:solidFill>
                  <a:srgbClr val="333333"/>
                </a:solidFill>
                <a:latin typeface="arial" panose="020B0604020202020204" pitchFamily="34" charset="0"/>
              </a:rPr>
              <a:t> </a:t>
            </a:r>
            <a:r>
              <a:rPr lang="en-US" altLang="zh-CN" sz="2400" dirty="0">
                <a:solidFill>
                  <a:srgbClr val="333333"/>
                </a:solidFill>
                <a:latin typeface="arial" panose="020B0604020202020204" pitchFamily="34" charset="0"/>
              </a:rPr>
              <a:t>	</a:t>
            </a:r>
            <a:r>
              <a:rPr lang="zh-CN" altLang="en-US" sz="2400" dirty="0" smtClean="0">
                <a:solidFill>
                  <a:srgbClr val="333333"/>
                </a:solidFill>
                <a:latin typeface="arial" panose="020B0604020202020204" pitchFamily="34" charset="0"/>
              </a:rPr>
              <a:t>每个构建可以单独实现一定的功能，为其他构建提供使用接口</a:t>
            </a:r>
            <a:endParaRPr lang="en-US" altLang="zh-CN" sz="2400" dirty="0" smtClean="0">
              <a:solidFill>
                <a:srgbClr val="333333"/>
              </a:solidFill>
              <a:latin typeface="arial" panose="020B0604020202020204" pitchFamily="34" charset="0"/>
            </a:endParaRPr>
          </a:p>
          <a:p>
            <a:r>
              <a:rPr lang="zh-CN" altLang="en-US" sz="2400" dirty="0"/>
              <a:t>一般构件分为</a:t>
            </a:r>
            <a:r>
              <a:rPr lang="zh-CN" altLang="en-US" sz="2400" dirty="0" smtClean="0"/>
              <a:t>：</a:t>
            </a:r>
            <a:endParaRPr lang="en-US" altLang="zh-CN" sz="2400" dirty="0" smtClean="0"/>
          </a:p>
          <a:p>
            <a:r>
              <a:rPr lang="zh-CN" altLang="en-US" sz="2400" dirty="0" smtClean="0"/>
              <a:t>（</a:t>
            </a:r>
            <a:r>
              <a:rPr lang="en-US" altLang="zh-CN" sz="2400" dirty="0"/>
              <a:t>1</a:t>
            </a:r>
            <a:r>
              <a:rPr lang="zh-CN" altLang="en-US" sz="2400" dirty="0"/>
              <a:t>）执行文件：源码编译的结果，可直接运行。</a:t>
            </a:r>
          </a:p>
          <a:p>
            <a:r>
              <a:rPr lang="zh-CN" altLang="en-US" sz="2400" dirty="0"/>
              <a:t>（</a:t>
            </a:r>
            <a:r>
              <a:rPr lang="en-US" altLang="zh-CN" sz="2400" dirty="0"/>
              <a:t>2</a:t>
            </a:r>
            <a:r>
              <a:rPr lang="zh-CN" altLang="en-US" sz="2400" dirty="0"/>
              <a:t>）文件：信息存储体。</a:t>
            </a:r>
          </a:p>
          <a:p>
            <a:r>
              <a:rPr lang="zh-CN" altLang="en-US" sz="2400" dirty="0"/>
              <a:t>（</a:t>
            </a:r>
            <a:r>
              <a:rPr lang="en-US" altLang="zh-CN" sz="2400" dirty="0"/>
              <a:t>3</a:t>
            </a:r>
            <a:r>
              <a:rPr lang="zh-CN" altLang="en-US" sz="2400" dirty="0"/>
              <a:t>）库：类库，动态链接库，数据库</a:t>
            </a:r>
          </a:p>
          <a:p>
            <a:r>
              <a:rPr lang="zh-CN" altLang="en-US" sz="2400" dirty="0"/>
              <a:t>（</a:t>
            </a:r>
            <a:r>
              <a:rPr lang="en-US" altLang="zh-CN" sz="2400" dirty="0"/>
              <a:t>4</a:t>
            </a:r>
            <a:r>
              <a:rPr lang="zh-CN" altLang="en-US" sz="2400" dirty="0"/>
              <a:t>）表：数据库中的表</a:t>
            </a:r>
          </a:p>
          <a:p>
            <a:r>
              <a:rPr lang="zh-CN" altLang="en-US" sz="2400" dirty="0"/>
              <a:t>（</a:t>
            </a:r>
            <a:r>
              <a:rPr lang="en-US" altLang="zh-CN" sz="2400" dirty="0"/>
              <a:t>5</a:t>
            </a:r>
            <a:r>
              <a:rPr lang="zh-CN" altLang="en-US" sz="2400" dirty="0"/>
              <a:t>）文档：文字材料</a:t>
            </a:r>
          </a:p>
          <a:p>
            <a:endParaRPr lang="en-US" altLang="zh-CN" sz="3200" dirty="0">
              <a:solidFill>
                <a:srgbClr val="333333"/>
              </a:solidFill>
              <a:latin typeface="arial" panose="020B0604020202020204" pitchFamily="34" charset="0"/>
            </a:endParaRPr>
          </a:p>
          <a:p>
            <a:r>
              <a:rPr lang="en-US" altLang="zh-CN" sz="3200" dirty="0" smtClean="0">
                <a:solidFill>
                  <a:srgbClr val="333333"/>
                </a:solidFill>
                <a:latin typeface="arial" panose="020B0604020202020204" pitchFamily="34" charset="0"/>
              </a:rPr>
              <a:t>	</a:t>
            </a:r>
            <a:endParaRPr lang="zh-CN" altLang="en-US" sz="3200" dirty="0"/>
          </a:p>
        </p:txBody>
      </p:sp>
    </p:spTree>
    <p:custDataLst>
      <p:tags r:id="rId1"/>
    </p:custDataLst>
    <p:extLst>
      <p:ext uri="{BB962C8B-B14F-4D97-AF65-F5344CB8AC3E}">
        <p14:creationId xmlns:p14="http://schemas.microsoft.com/office/powerpoint/2010/main" val="1251355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构件和类的区别</a:t>
            </a:r>
            <a:endParaRPr lang="zh-CN" altLang="en-US" sz="4400" dirty="0"/>
          </a:p>
        </p:txBody>
      </p:sp>
      <p:sp>
        <p:nvSpPr>
          <p:cNvPr id="5" name="矩形 4"/>
          <p:cNvSpPr/>
          <p:nvPr/>
        </p:nvSpPr>
        <p:spPr>
          <a:xfrm>
            <a:off x="1397067" y="2022509"/>
            <a:ext cx="8787063" cy="3908762"/>
          </a:xfrm>
          <a:prstGeom prst="rect">
            <a:avLst/>
          </a:prstGeom>
        </p:spPr>
        <p:txBody>
          <a:bodyPr wrap="square">
            <a:spAutoFit/>
          </a:bodyPr>
          <a:lstStyle/>
          <a:p>
            <a:r>
              <a:rPr lang="zh-CN" altLang="en-US" sz="2000" b="1" dirty="0"/>
              <a:t>构件和类的区分</a:t>
            </a:r>
            <a:r>
              <a:rPr lang="zh-CN" altLang="en-US" sz="2000" b="1" dirty="0" smtClean="0"/>
              <a:t>：</a:t>
            </a:r>
            <a:endParaRPr lang="en-US" altLang="zh-CN" sz="2000" b="1" dirty="0" smtClean="0"/>
          </a:p>
          <a:p>
            <a:r>
              <a:rPr lang="en-US" altLang="zh-CN" sz="2000" dirty="0" smtClean="0"/>
              <a:t>1</a:t>
            </a:r>
            <a:r>
              <a:rPr lang="zh-CN" altLang="en-US" sz="2000" dirty="0" smtClean="0"/>
              <a:t>）构件</a:t>
            </a:r>
            <a:r>
              <a:rPr lang="zh-CN" altLang="en-US" sz="2000" dirty="0"/>
              <a:t>是物理抽象，可以替换的文件。类是逻辑抽象，包含属性和方法。例如：这些逻辑抽象出来的东西用文件写出来编程源文件，这些源文件就是构件。</a:t>
            </a:r>
          </a:p>
          <a:p>
            <a:r>
              <a:rPr lang="zh-CN" altLang="en-US" sz="2000" dirty="0"/>
              <a:t> </a:t>
            </a:r>
          </a:p>
          <a:p>
            <a:r>
              <a:rPr lang="en-US" altLang="zh-CN" sz="2000" dirty="0" smtClean="0"/>
              <a:t>2</a:t>
            </a:r>
            <a:r>
              <a:rPr lang="zh-CN" altLang="en-US" sz="2000" dirty="0" smtClean="0"/>
              <a:t>）构件</a:t>
            </a:r>
            <a:r>
              <a:rPr lang="zh-CN" altLang="en-US" sz="2000" dirty="0"/>
              <a:t>图主要用于描述各种软件构件之间的依赖关系，例如，可执行文件和源文件之间的依赖关系。所设计的系统中的构件的表示法及这些构件之间的关系构成了构件图。</a:t>
            </a:r>
          </a:p>
          <a:p>
            <a:r>
              <a:rPr lang="zh-CN" altLang="en-US" sz="2000" dirty="0"/>
              <a:t> </a:t>
            </a:r>
          </a:p>
          <a:p>
            <a:r>
              <a:rPr lang="en-US" altLang="zh-CN" sz="2000" dirty="0" smtClean="0"/>
              <a:t>3</a:t>
            </a:r>
            <a:r>
              <a:rPr lang="zh-CN" altLang="en-US" sz="2000" dirty="0" smtClean="0"/>
              <a:t>）使用</a:t>
            </a:r>
            <a:r>
              <a:rPr lang="zh-CN" altLang="en-US" sz="2000" dirty="0"/>
              <a:t>构件图可以清楚地看出系统的结构和功能。方便项目组的成员制定工作目标和了解工作情况，同时，最重要的一点是有利于软件的复用</a:t>
            </a:r>
          </a:p>
          <a:p>
            <a:endParaRPr lang="zh-CN" altLang="en-US" sz="2800" dirty="0"/>
          </a:p>
        </p:txBody>
      </p:sp>
    </p:spTree>
    <p:custDataLst>
      <p:tags r:id="rId1"/>
    </p:custDataLst>
    <p:extLst>
      <p:ext uri="{BB962C8B-B14F-4D97-AF65-F5344CB8AC3E}">
        <p14:creationId xmlns:p14="http://schemas.microsoft.com/office/powerpoint/2010/main" val="3304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1215390" y="506172"/>
            <a:ext cx="10515600" cy="864000"/>
          </a:xfrm>
        </p:spPr>
        <p:txBody>
          <a:bodyPr/>
          <a:lstStyle/>
          <a:p>
            <a:r>
              <a:rPr lang="zh-CN" altLang="en-US" sz="4400" dirty="0" smtClean="0"/>
              <a:t>构件图的组成</a:t>
            </a:r>
            <a:endParaRPr lang="zh-CN" altLang="en-US" sz="4400" dirty="0"/>
          </a:p>
        </p:txBody>
      </p:sp>
      <p:sp>
        <p:nvSpPr>
          <p:cNvPr id="2" name="文本框 1"/>
          <p:cNvSpPr txBox="1"/>
          <p:nvPr/>
        </p:nvSpPr>
        <p:spPr>
          <a:xfrm>
            <a:off x="969579" y="2162175"/>
            <a:ext cx="3610305" cy="584775"/>
          </a:xfrm>
          <a:prstGeom prst="rect">
            <a:avLst/>
          </a:prstGeom>
          <a:noFill/>
        </p:spPr>
        <p:txBody>
          <a:bodyPr wrap="square" rtlCol="0">
            <a:spAutoFit/>
          </a:bodyPr>
          <a:lstStyle/>
          <a:p>
            <a:r>
              <a:rPr lang="en-US" altLang="zh-CN" sz="3200" dirty="0" smtClean="0">
                <a:sym typeface="+mn-ea"/>
              </a:rPr>
              <a:t> </a:t>
            </a:r>
            <a:endParaRPr lang="zh-CN" altLang="en-US" sz="3200" dirty="0">
              <a:sym typeface="+mn-ea"/>
            </a:endParaRPr>
          </a:p>
        </p:txBody>
      </p:sp>
      <p:sp>
        <p:nvSpPr>
          <p:cNvPr id="7" name="文本框 6"/>
          <p:cNvSpPr txBox="1"/>
          <p:nvPr/>
        </p:nvSpPr>
        <p:spPr>
          <a:xfrm>
            <a:off x="357739" y="1334454"/>
            <a:ext cx="5497830" cy="6740307"/>
          </a:xfrm>
          <a:prstGeom prst="rect">
            <a:avLst/>
          </a:prstGeom>
          <a:noFill/>
        </p:spPr>
        <p:txBody>
          <a:bodyPr wrap="square" rtlCol="0">
            <a:spAutoFit/>
          </a:bodyPr>
          <a:lstStyle/>
          <a:p>
            <a:pPr>
              <a:lnSpc>
                <a:spcPct val="150000"/>
              </a:lnSpc>
            </a:pPr>
            <a:r>
              <a:rPr lang="en-US" altLang="zh-CN" sz="3200" dirty="0" smtClean="0">
                <a:solidFill>
                  <a:schemeClr val="tx1">
                    <a:lumMod val="95000"/>
                    <a:lumOff val="5000"/>
                  </a:schemeClr>
                </a:solidFill>
              </a:rPr>
              <a:t>1</a:t>
            </a:r>
            <a:r>
              <a:rPr lang="zh-CN" altLang="en-US" sz="3200" dirty="0" smtClean="0">
                <a:solidFill>
                  <a:schemeClr val="tx1">
                    <a:lumMod val="95000"/>
                    <a:lumOff val="5000"/>
                  </a:schemeClr>
                </a:solidFill>
              </a:rPr>
              <a:t>、构件：</a:t>
            </a:r>
            <a:endParaRPr lang="en-US" altLang="zh-CN" sz="3200" dirty="0">
              <a:solidFill>
                <a:schemeClr val="tx1">
                  <a:lumMod val="95000"/>
                  <a:lumOff val="5000"/>
                </a:schemeClr>
              </a:solidFill>
            </a:endParaRPr>
          </a:p>
          <a:p>
            <a:pPr>
              <a:lnSpc>
                <a:spcPct val="150000"/>
              </a:lnSpc>
            </a:pPr>
            <a:r>
              <a:rPr lang="en-US" altLang="zh-CN" sz="3200" dirty="0" smtClean="0">
                <a:solidFill>
                  <a:schemeClr val="tx1">
                    <a:lumMod val="95000"/>
                    <a:lumOff val="5000"/>
                  </a:schemeClr>
                </a:solidFill>
              </a:rPr>
              <a:t>2</a:t>
            </a:r>
            <a:r>
              <a:rPr lang="zh-CN" altLang="en-US" sz="3200" dirty="0" smtClean="0">
                <a:solidFill>
                  <a:schemeClr val="tx1">
                    <a:lumMod val="95000"/>
                    <a:lumOff val="5000"/>
                  </a:schemeClr>
                </a:solidFill>
              </a:rPr>
              <a:t>、关系：依赖，实现</a:t>
            </a:r>
            <a:endParaRPr lang="en-US" altLang="zh-CN" sz="3200" dirty="0" smtClean="0">
              <a:solidFill>
                <a:schemeClr val="tx1">
                  <a:lumMod val="95000"/>
                  <a:lumOff val="5000"/>
                </a:schemeClr>
              </a:solidFill>
            </a:endParaRPr>
          </a:p>
          <a:p>
            <a:pPr>
              <a:lnSpc>
                <a:spcPct val="150000"/>
              </a:lnSpc>
            </a:pPr>
            <a:r>
              <a:rPr lang="zh-CN" altLang="en-US" sz="3200" dirty="0" smtClean="0">
                <a:solidFill>
                  <a:schemeClr val="tx1">
                    <a:lumMod val="95000"/>
                    <a:lumOff val="5000"/>
                  </a:schemeClr>
                </a:solidFill>
              </a:rPr>
              <a:t>依赖：构件之间</a:t>
            </a:r>
            <a:endParaRPr lang="en-US" altLang="zh-CN" sz="3200" dirty="0" smtClean="0">
              <a:solidFill>
                <a:schemeClr val="tx1">
                  <a:lumMod val="95000"/>
                  <a:lumOff val="5000"/>
                </a:schemeClr>
              </a:solidFill>
            </a:endParaRPr>
          </a:p>
          <a:p>
            <a:pPr>
              <a:lnSpc>
                <a:spcPct val="150000"/>
              </a:lnSpc>
            </a:pPr>
            <a:r>
              <a:rPr lang="zh-CN" altLang="en-US" sz="3200" dirty="0" smtClean="0">
                <a:solidFill>
                  <a:schemeClr val="tx1">
                    <a:lumMod val="95000"/>
                    <a:lumOff val="5000"/>
                  </a:schemeClr>
                </a:solidFill>
              </a:rPr>
              <a:t>实现：构件和接口</a:t>
            </a:r>
            <a:endParaRPr lang="en-US" altLang="zh-CN" sz="3200" dirty="0" smtClean="0">
              <a:solidFill>
                <a:schemeClr val="tx1">
                  <a:lumMod val="95000"/>
                  <a:lumOff val="5000"/>
                </a:schemeClr>
              </a:solidFill>
            </a:endParaRPr>
          </a:p>
          <a:p>
            <a:pPr>
              <a:lnSpc>
                <a:spcPct val="150000"/>
              </a:lnSpc>
            </a:pPr>
            <a:r>
              <a:rPr lang="en-US" altLang="zh-CN" sz="3200" dirty="0" smtClean="0">
                <a:solidFill>
                  <a:schemeClr val="tx1">
                    <a:lumMod val="95000"/>
                    <a:lumOff val="5000"/>
                  </a:schemeClr>
                </a:solidFill>
              </a:rPr>
              <a:t>3</a:t>
            </a:r>
            <a:r>
              <a:rPr lang="zh-CN" altLang="en-US" sz="3200" dirty="0" smtClean="0">
                <a:solidFill>
                  <a:schemeClr val="tx1">
                    <a:lumMod val="95000"/>
                    <a:lumOff val="5000"/>
                  </a:schemeClr>
                </a:solidFill>
              </a:rPr>
              <a:t>、接口：</a:t>
            </a:r>
            <a:endParaRPr lang="en-US" altLang="zh-CN" sz="3200" dirty="0" smtClean="0">
              <a:solidFill>
                <a:schemeClr val="tx1">
                  <a:lumMod val="95000"/>
                  <a:lumOff val="5000"/>
                </a:schemeClr>
              </a:solidFill>
            </a:endParaRPr>
          </a:p>
          <a:p>
            <a:pPr>
              <a:lnSpc>
                <a:spcPct val="150000"/>
              </a:lnSpc>
            </a:pPr>
            <a:r>
              <a:rPr lang="zh-CN" altLang="en-US" sz="3200" dirty="0" smtClean="0">
                <a:solidFill>
                  <a:schemeClr val="tx1">
                    <a:lumMod val="95000"/>
                    <a:lumOff val="5000"/>
                  </a:schemeClr>
                </a:solidFill>
              </a:rPr>
              <a:t>示出接口：构件实现的接口</a:t>
            </a:r>
            <a:endParaRPr lang="en-US" altLang="zh-CN" sz="3200" dirty="0" smtClean="0">
              <a:solidFill>
                <a:schemeClr val="tx1">
                  <a:lumMod val="95000"/>
                  <a:lumOff val="5000"/>
                </a:schemeClr>
              </a:solidFill>
            </a:endParaRPr>
          </a:p>
          <a:p>
            <a:pPr>
              <a:lnSpc>
                <a:spcPct val="150000"/>
              </a:lnSpc>
            </a:pPr>
            <a:r>
              <a:rPr lang="zh-CN" altLang="en-US" sz="3200" dirty="0">
                <a:solidFill>
                  <a:schemeClr val="tx1">
                    <a:lumMod val="95000"/>
                    <a:lumOff val="5000"/>
                  </a:schemeClr>
                </a:solidFill>
              </a:rPr>
              <a:t>引入</a:t>
            </a:r>
            <a:r>
              <a:rPr lang="zh-CN" altLang="en-US" sz="3200" dirty="0" smtClean="0">
                <a:solidFill>
                  <a:schemeClr val="tx1">
                    <a:lumMod val="95000"/>
                    <a:lumOff val="5000"/>
                  </a:schemeClr>
                </a:solidFill>
              </a:rPr>
              <a:t>接口：构件使用的接口</a:t>
            </a:r>
            <a:endParaRPr lang="en-US" altLang="zh-CN" sz="3200" dirty="0" smtClean="0">
              <a:solidFill>
                <a:schemeClr val="tx1">
                  <a:lumMod val="95000"/>
                  <a:lumOff val="5000"/>
                </a:schemeClr>
              </a:solidFill>
            </a:endParaRPr>
          </a:p>
          <a:p>
            <a:pPr>
              <a:lnSpc>
                <a:spcPct val="150000"/>
              </a:lnSpc>
            </a:pPr>
            <a:endParaRPr lang="en-US" altLang="zh-CN" sz="3200" dirty="0" smtClean="0">
              <a:solidFill>
                <a:schemeClr val="tx1">
                  <a:lumMod val="95000"/>
                  <a:lumOff val="5000"/>
                </a:schemeClr>
              </a:solidFill>
            </a:endParaRPr>
          </a:p>
          <a:p>
            <a:pPr>
              <a:lnSpc>
                <a:spcPct val="150000"/>
              </a:lnSpc>
            </a:pPr>
            <a:endParaRPr lang="en-US" altLang="zh-CN" sz="3200" dirty="0">
              <a:solidFill>
                <a:schemeClr val="tx1">
                  <a:lumMod val="95000"/>
                  <a:lumOff val="5000"/>
                </a:schemeClr>
              </a:solidFill>
            </a:endParaRPr>
          </a:p>
        </p:txBody>
      </p:sp>
      <p:pic>
        <p:nvPicPr>
          <p:cNvPr id="11" name="内容占位符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449804" y="1735932"/>
            <a:ext cx="3617996" cy="1718548"/>
          </a:xfr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构件和类的区别</a:t>
            </a:r>
            <a:endParaRPr lang="zh-CN" altLang="en-US" sz="4400" dirty="0"/>
          </a:p>
        </p:txBody>
      </p:sp>
      <p:sp>
        <p:nvSpPr>
          <p:cNvPr id="5" name="矩形 4"/>
          <p:cNvSpPr/>
          <p:nvPr/>
        </p:nvSpPr>
        <p:spPr>
          <a:xfrm>
            <a:off x="1397067" y="2022509"/>
            <a:ext cx="8787063" cy="3908762"/>
          </a:xfrm>
          <a:prstGeom prst="rect">
            <a:avLst/>
          </a:prstGeom>
        </p:spPr>
        <p:txBody>
          <a:bodyPr wrap="square">
            <a:spAutoFit/>
          </a:bodyPr>
          <a:lstStyle/>
          <a:p>
            <a:r>
              <a:rPr lang="zh-CN" altLang="en-US" sz="2000" b="1" dirty="0"/>
              <a:t>构件和类的区分</a:t>
            </a:r>
            <a:r>
              <a:rPr lang="zh-CN" altLang="en-US" sz="2000" b="1" dirty="0" smtClean="0"/>
              <a:t>：</a:t>
            </a:r>
            <a:endParaRPr lang="en-US" altLang="zh-CN" sz="2000" b="1" dirty="0" smtClean="0"/>
          </a:p>
          <a:p>
            <a:r>
              <a:rPr lang="en-US" altLang="zh-CN" sz="2000" dirty="0" smtClean="0"/>
              <a:t>1</a:t>
            </a:r>
            <a:r>
              <a:rPr lang="zh-CN" altLang="en-US" sz="2000" dirty="0" smtClean="0"/>
              <a:t>）构件</a:t>
            </a:r>
            <a:r>
              <a:rPr lang="zh-CN" altLang="en-US" sz="2000" dirty="0"/>
              <a:t>是物理抽象，可以替换的文件。类是逻辑抽象，包含属性和方法。例如：这些逻辑抽象出来的东西用文件写出来编程源文件，这些源文件就是构件。</a:t>
            </a:r>
          </a:p>
          <a:p>
            <a:r>
              <a:rPr lang="zh-CN" altLang="en-US" sz="2000" dirty="0"/>
              <a:t> </a:t>
            </a:r>
          </a:p>
          <a:p>
            <a:r>
              <a:rPr lang="en-US" altLang="zh-CN" sz="2000" dirty="0" smtClean="0"/>
              <a:t>2</a:t>
            </a:r>
            <a:r>
              <a:rPr lang="zh-CN" altLang="en-US" sz="2000" dirty="0" smtClean="0"/>
              <a:t>）构件</a:t>
            </a:r>
            <a:r>
              <a:rPr lang="zh-CN" altLang="en-US" sz="2000" dirty="0"/>
              <a:t>图主要用于描述各种软件构件之间的依赖关系，例如，可执行文件和源文件之间的依赖关系。所设计的系统中的构件的表示法及这些构件之间的关系构成了构件图。</a:t>
            </a:r>
          </a:p>
          <a:p>
            <a:r>
              <a:rPr lang="zh-CN" altLang="en-US" sz="2000" dirty="0"/>
              <a:t> </a:t>
            </a:r>
          </a:p>
          <a:p>
            <a:r>
              <a:rPr lang="en-US" altLang="zh-CN" sz="2000" dirty="0" smtClean="0"/>
              <a:t>3</a:t>
            </a:r>
            <a:r>
              <a:rPr lang="zh-CN" altLang="en-US" sz="2000" dirty="0" smtClean="0"/>
              <a:t>）使用</a:t>
            </a:r>
            <a:r>
              <a:rPr lang="zh-CN" altLang="en-US" sz="2000" dirty="0"/>
              <a:t>构件图可以清楚地看出系统的结构和功能。方便项目组的成员制定工作目标和了解工作情况，同时，最重要的一点是有利于软件的复用</a:t>
            </a:r>
          </a:p>
          <a:p>
            <a:endParaRPr lang="zh-CN" altLang="en-US" sz="2800" dirty="0"/>
          </a:p>
        </p:txBody>
      </p:sp>
    </p:spTree>
    <p:custDataLst>
      <p:tags r:id="rId1"/>
    </p:custDataLst>
    <p:extLst>
      <p:ext uri="{BB962C8B-B14F-4D97-AF65-F5344CB8AC3E}">
        <p14:creationId xmlns:p14="http://schemas.microsoft.com/office/powerpoint/2010/main" val="237470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构件</a:t>
            </a:r>
            <a:r>
              <a:rPr lang="zh-CN" altLang="en-US" sz="4400" dirty="0" smtClean="0"/>
              <a:t>图的用途</a:t>
            </a:r>
            <a:endParaRPr lang="zh-CN" altLang="en-US" sz="4400" dirty="0"/>
          </a:p>
        </p:txBody>
      </p:sp>
      <p:sp>
        <p:nvSpPr>
          <p:cNvPr id="5" name="矩形 4"/>
          <p:cNvSpPr/>
          <p:nvPr/>
        </p:nvSpPr>
        <p:spPr>
          <a:xfrm>
            <a:off x="1418122" y="2323899"/>
            <a:ext cx="7920188" cy="2554545"/>
          </a:xfrm>
          <a:prstGeom prst="rect">
            <a:avLst/>
          </a:prstGeom>
        </p:spPr>
        <p:txBody>
          <a:bodyPr wrap="square">
            <a:spAutoFit/>
          </a:bodyPr>
          <a:lstStyle/>
          <a:p>
            <a:r>
              <a:rPr lang="en-US" altLang="zh-CN" sz="3200" dirty="0"/>
              <a:t>1</a:t>
            </a:r>
            <a:r>
              <a:rPr lang="zh-CN" altLang="en-US" sz="3200" dirty="0"/>
              <a:t>、对源代码进行建模。</a:t>
            </a:r>
          </a:p>
          <a:p>
            <a:r>
              <a:rPr lang="zh-CN" altLang="en-US" sz="3200" dirty="0"/>
              <a:t>将系统分为几个模块或者是子系统，进行处理。</a:t>
            </a:r>
          </a:p>
          <a:p>
            <a:r>
              <a:rPr lang="en-US" altLang="zh-CN" sz="3200" dirty="0"/>
              <a:t>2</a:t>
            </a:r>
            <a:r>
              <a:rPr lang="zh-CN" altLang="en-US" sz="3200" dirty="0"/>
              <a:t>、对可执行文件之间相互关系进行建模。</a:t>
            </a:r>
          </a:p>
          <a:p>
            <a:r>
              <a:rPr lang="zh-CN" altLang="en-US" sz="3200" dirty="0"/>
              <a:t>清晰的描述可执行文件之间的依赖关系</a:t>
            </a:r>
          </a:p>
        </p:txBody>
      </p:sp>
    </p:spTree>
    <p:custDataLst>
      <p:tags r:id="rId1"/>
    </p:custDataLst>
    <p:extLst>
      <p:ext uri="{BB962C8B-B14F-4D97-AF65-F5344CB8AC3E}">
        <p14:creationId xmlns:p14="http://schemas.microsoft.com/office/powerpoint/2010/main" val="2209083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怎样画构件图</a:t>
            </a:r>
            <a:endParaRPr lang="zh-CN" altLang="en-US" sz="4400" dirty="0"/>
          </a:p>
        </p:txBody>
      </p:sp>
      <p:sp>
        <p:nvSpPr>
          <p:cNvPr id="5" name="矩形 4"/>
          <p:cNvSpPr/>
          <p:nvPr/>
        </p:nvSpPr>
        <p:spPr>
          <a:xfrm>
            <a:off x="732322" y="1809549"/>
            <a:ext cx="5154128" cy="4524315"/>
          </a:xfrm>
          <a:prstGeom prst="rect">
            <a:avLst/>
          </a:prstGeom>
        </p:spPr>
        <p:txBody>
          <a:bodyPr wrap="square">
            <a:spAutoFit/>
          </a:bodyPr>
          <a:lstStyle/>
          <a:p>
            <a:r>
              <a:rPr lang="en-US" altLang="zh-CN" sz="2400" dirty="0"/>
              <a:t>1.</a:t>
            </a:r>
            <a:r>
              <a:rPr lang="zh-CN" altLang="en-US" sz="2400" dirty="0"/>
              <a:t>确定划分的子系统的对外接口。</a:t>
            </a:r>
            <a:endParaRPr lang="en-US" altLang="zh-CN" sz="2400" dirty="0"/>
          </a:p>
          <a:p>
            <a:r>
              <a:rPr lang="zh-CN" altLang="en-US" sz="2400" dirty="0"/>
              <a:t>程序子系统和系统外实际要进行联系的边界处理。</a:t>
            </a:r>
            <a:endParaRPr lang="en-US" altLang="zh-CN" sz="2400" dirty="0"/>
          </a:p>
          <a:p>
            <a:endParaRPr lang="en-US" altLang="zh-CN" sz="2400" dirty="0"/>
          </a:p>
          <a:p>
            <a:r>
              <a:rPr lang="en-US" altLang="zh-CN" sz="2400" dirty="0"/>
              <a:t>2.</a:t>
            </a:r>
            <a:r>
              <a:rPr lang="zh-CN" altLang="en-US" sz="2400" dirty="0"/>
              <a:t>定子构件和接口。</a:t>
            </a:r>
            <a:endParaRPr lang="en-US" altLang="zh-CN" sz="2400" dirty="0"/>
          </a:p>
          <a:p>
            <a:r>
              <a:rPr lang="zh-CN" altLang="en-US" sz="2400" dirty="0"/>
              <a:t>在子系统中把功能不同的模块划分成构件，同时确定构件跟构件之间的接口。</a:t>
            </a:r>
            <a:endParaRPr lang="en-US" altLang="zh-CN" sz="2400" dirty="0"/>
          </a:p>
          <a:p>
            <a:endParaRPr lang="en-US" altLang="zh-CN" sz="2400" dirty="0"/>
          </a:p>
          <a:p>
            <a:r>
              <a:rPr lang="en-US" altLang="zh-CN" sz="2400" dirty="0"/>
              <a:t>3.</a:t>
            </a:r>
            <a:r>
              <a:rPr lang="zh-CN" altLang="en-US" sz="2400" dirty="0"/>
              <a:t>确定构件之间的关系。</a:t>
            </a:r>
            <a:endParaRPr lang="en-US" altLang="zh-CN" sz="2400" dirty="0"/>
          </a:p>
          <a:p>
            <a:r>
              <a:rPr lang="zh-CN" altLang="en-US" sz="2400" dirty="0"/>
              <a:t>分析构件之间存在的逻辑设计关系，画出依赖图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092" y="1569459"/>
            <a:ext cx="5279708" cy="4181475"/>
          </a:xfrm>
          <a:prstGeom prst="rect">
            <a:avLst/>
          </a:prstGeom>
        </p:spPr>
      </p:pic>
    </p:spTree>
    <p:custDataLst>
      <p:tags r:id="rId1"/>
    </p:custDataLst>
    <p:extLst>
      <p:ext uri="{BB962C8B-B14F-4D97-AF65-F5344CB8AC3E}">
        <p14:creationId xmlns:p14="http://schemas.microsoft.com/office/powerpoint/2010/main" val="3270509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包</a:t>
            </a:r>
            <a:r>
              <a:rPr lang="zh-CN" altLang="en-US" dirty="0" smtClean="0"/>
              <a:t>图  </a:t>
            </a:r>
            <a:r>
              <a:rPr lang="en-US" altLang="zh-CN" dirty="0" smtClean="0"/>
              <a:t>Package diagram</a:t>
            </a:r>
            <a:endParaRPr lang="en-US" altLang="zh-CN" dirty="0"/>
          </a:p>
        </p:txBody>
      </p:sp>
      <p:sp>
        <p:nvSpPr>
          <p:cNvPr id="4" name="文本框 3"/>
          <p:cNvSpPr txBox="1"/>
          <p:nvPr>
            <p:custDataLst>
              <p:tags r:id="rId3"/>
            </p:custDataLst>
          </p:nvPr>
        </p:nvSpPr>
        <p:spPr>
          <a:xfrm>
            <a:off x="9064287" y="4348288"/>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Chapter3</a:t>
            </a:r>
            <a:endParaRPr lang="en-US" altLang="zh-CN" sz="41040" b="1" dirty="0">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什么是包</a:t>
            </a:r>
            <a:endParaRPr lang="zh-CN" altLang="en-US" dirty="0"/>
          </a:p>
        </p:txBody>
      </p:sp>
      <p:sp>
        <p:nvSpPr>
          <p:cNvPr id="3" name="内容占位符 2"/>
          <p:cNvSpPr>
            <a:spLocks noGrp="1"/>
          </p:cNvSpPr>
          <p:nvPr>
            <p:ph sz="half" idx="1"/>
          </p:nvPr>
        </p:nvSpPr>
        <p:spPr>
          <a:xfrm>
            <a:off x="838200" y="1884045"/>
            <a:ext cx="8997950" cy="3340735"/>
          </a:xfrm>
        </p:spPr>
        <p:txBody>
          <a:bodyPr>
            <a:normAutofit/>
          </a:bodyPr>
          <a:lstStyle/>
          <a:p>
            <a:pPr>
              <a:lnSpc>
                <a:spcPct val="150000"/>
              </a:lnSpc>
            </a:pPr>
            <a:r>
              <a:rPr lang="zh-CN" altLang="en-US" sz="3200" dirty="0">
                <a:solidFill>
                  <a:schemeClr val="tx1">
                    <a:lumMod val="95000"/>
                    <a:lumOff val="5000"/>
                  </a:schemeClr>
                </a:solidFill>
              </a:rPr>
              <a:t>包是用于把模型本身组织成层次结构的通用机制，它不能执行。</a:t>
            </a:r>
            <a:endParaRPr lang="en-US" altLang="zh-CN" sz="3200" dirty="0">
              <a:solidFill>
                <a:schemeClr val="tx1">
                  <a:lumMod val="95000"/>
                  <a:lumOff val="5000"/>
                </a:schemeClr>
              </a:solidFill>
            </a:endParaRPr>
          </a:p>
          <a:p>
            <a:pPr>
              <a:lnSpc>
                <a:spcPct val="150000"/>
              </a:lnSpc>
            </a:pPr>
            <a:r>
              <a:rPr lang="zh-CN" altLang="en-US" sz="3200" dirty="0">
                <a:solidFill>
                  <a:schemeClr val="tx1">
                    <a:lumMod val="95000"/>
                    <a:lumOff val="5000"/>
                  </a:schemeClr>
                </a:solidFill>
              </a:rPr>
              <a:t>包是一个命名空间，也是一个元素。</a:t>
            </a:r>
            <a:endParaRPr lang="en-US" altLang="zh-CN" sz="3200" dirty="0">
              <a:solidFill>
                <a:schemeClr val="tx1">
                  <a:lumMod val="95000"/>
                  <a:lumOff val="5000"/>
                </a:schemeClr>
              </a:solidFill>
            </a:endParaRPr>
          </a:p>
          <a:p>
            <a:pPr marL="0" indent="0">
              <a:buNone/>
            </a:pPr>
            <a:endParaRPr lang="zh-CN" altLang="en-US" sz="3200" dirty="0">
              <a:solidFill>
                <a:schemeClr val="tx1"/>
              </a:solidFill>
            </a:endParaRPr>
          </a:p>
          <a:p>
            <a:pPr marL="0" indent="0">
              <a:buNone/>
            </a:pP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什么是包图</a:t>
            </a:r>
            <a:endParaRPr lang="zh-CN" altLang="en-US" dirty="0"/>
          </a:p>
        </p:txBody>
      </p:sp>
      <p:sp>
        <p:nvSpPr>
          <p:cNvPr id="3" name="内容占位符 2"/>
          <p:cNvSpPr>
            <a:spLocks noGrp="1"/>
          </p:cNvSpPr>
          <p:nvPr>
            <p:ph sz="half" idx="1"/>
          </p:nvPr>
        </p:nvSpPr>
        <p:spPr>
          <a:xfrm>
            <a:off x="838200" y="1884045"/>
            <a:ext cx="9056571" cy="3340735"/>
          </a:xfrm>
        </p:spPr>
        <p:txBody>
          <a:bodyPr>
            <a:normAutofit fontScale="85000" lnSpcReduction="10000"/>
          </a:bodyPr>
          <a:lstStyle/>
          <a:p>
            <a:pPr>
              <a:lnSpc>
                <a:spcPct val="150000"/>
              </a:lnSpc>
            </a:pPr>
            <a:r>
              <a:rPr lang="zh-CN" altLang="en-US" sz="3200" dirty="0">
                <a:solidFill>
                  <a:schemeClr val="tx1">
                    <a:lumMod val="95000"/>
                    <a:lumOff val="5000"/>
                  </a:schemeClr>
                </a:solidFill>
              </a:rPr>
              <a:t>包图是一种维护和描述系统总体结构的模型的重要建模工具。</a:t>
            </a:r>
            <a:endParaRPr lang="en-US" altLang="zh-CN" sz="3200" dirty="0">
              <a:solidFill>
                <a:schemeClr val="tx1">
                  <a:lumMod val="95000"/>
                  <a:lumOff val="5000"/>
                </a:schemeClr>
              </a:solidFill>
            </a:endParaRPr>
          </a:p>
          <a:p>
            <a:pPr>
              <a:lnSpc>
                <a:spcPct val="150000"/>
              </a:lnSpc>
            </a:pPr>
            <a:endParaRPr lang="en-US" altLang="zh-CN" sz="3200" dirty="0">
              <a:solidFill>
                <a:schemeClr val="tx1">
                  <a:lumMod val="95000"/>
                  <a:lumOff val="5000"/>
                </a:schemeClr>
              </a:solidFill>
            </a:endParaRPr>
          </a:p>
          <a:p>
            <a:pPr>
              <a:lnSpc>
                <a:spcPct val="150000"/>
              </a:lnSpc>
            </a:pPr>
            <a:r>
              <a:rPr lang="zh-CN" altLang="en-US" sz="3200" dirty="0">
                <a:solidFill>
                  <a:schemeClr val="tx1">
                    <a:lumMod val="95000"/>
                    <a:lumOff val="5000"/>
                  </a:schemeClr>
                </a:solidFill>
              </a:rPr>
              <a:t>包图是由包之间的关系组成，通过各个包以及包之间关系的描述，展现出系统的模块与模块之间的依赖关系。</a:t>
            </a:r>
            <a:endParaRPr lang="en-US" altLang="zh-CN" sz="3200" dirty="0">
              <a:solidFill>
                <a:schemeClr val="tx1">
                  <a:lumMod val="95000"/>
                  <a:lumOff val="5000"/>
                </a:schemeClr>
              </a:solidFill>
            </a:endParaRPr>
          </a:p>
          <a:p>
            <a:pPr marL="0" indent="0">
              <a:buNone/>
            </a:pPr>
            <a:endParaRPr lang="zh-CN" altLang="en-US" sz="3200" dirty="0">
              <a:solidFill>
                <a:schemeClr val="tx1"/>
              </a:solidFill>
            </a:endParaRPr>
          </a:p>
          <a:p>
            <a:pPr marL="0" indent="0">
              <a:buNone/>
            </a:pPr>
            <a:endParaRPr lang="zh-CN" altLang="en-US" sz="3200" dirty="0">
              <a:solidFill>
                <a:schemeClr val="tx1"/>
              </a:solidFill>
            </a:endParaRPr>
          </a:p>
        </p:txBody>
      </p:sp>
    </p:spTree>
    <p:custDataLst>
      <p:tags r:id="rId1"/>
    </p:custDataLst>
    <p:extLst>
      <p:ext uri="{BB962C8B-B14F-4D97-AF65-F5344CB8AC3E}">
        <p14:creationId xmlns:p14="http://schemas.microsoft.com/office/powerpoint/2010/main" val="2623122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什么是包图</a:t>
            </a:r>
            <a:endParaRPr lang="zh-CN" altLang="en-US" dirty="0"/>
          </a:p>
        </p:txBody>
      </p:sp>
      <p:sp>
        <p:nvSpPr>
          <p:cNvPr id="3" name="内容占位符 2"/>
          <p:cNvSpPr>
            <a:spLocks noGrp="1"/>
          </p:cNvSpPr>
          <p:nvPr>
            <p:ph sz="half" idx="1"/>
          </p:nvPr>
        </p:nvSpPr>
        <p:spPr>
          <a:xfrm>
            <a:off x="838200" y="1884045"/>
            <a:ext cx="5129463" cy="3891113"/>
          </a:xfrm>
        </p:spPr>
        <p:txBody>
          <a:bodyPr>
            <a:noAutofit/>
          </a:bodyPr>
          <a:lstStyle/>
          <a:p>
            <a:r>
              <a:rPr lang="zh-CN" altLang="en-US" sz="1800" dirty="0">
                <a:latin typeface="+mn-ea"/>
              </a:rPr>
              <a:t>用最简单的方式来说，</a:t>
            </a:r>
            <a:r>
              <a:rPr lang="en-US" altLang="zh-CN" sz="1800" dirty="0">
                <a:latin typeface="+mn-ea"/>
              </a:rPr>
              <a:t>Package</a:t>
            </a:r>
            <a:r>
              <a:rPr lang="zh-CN" altLang="en-US" sz="1800" dirty="0">
                <a:latin typeface="+mn-ea"/>
              </a:rPr>
              <a:t>可以理解为文件夹</a:t>
            </a:r>
            <a:r>
              <a:rPr lang="en-US" altLang="zh-CN" sz="1800" dirty="0">
                <a:latin typeface="+mn-ea"/>
              </a:rPr>
              <a:t>(folder)</a:t>
            </a:r>
            <a:r>
              <a:rPr lang="zh-CN" altLang="en-US" sz="1800" dirty="0">
                <a:latin typeface="+mn-ea"/>
              </a:rPr>
              <a:t>。代码的组织从大到小，分为三个层次</a:t>
            </a:r>
            <a:r>
              <a:rPr lang="en-US" altLang="zh-CN" sz="1800" dirty="0">
                <a:latin typeface="+mn-ea"/>
              </a:rPr>
              <a:t>:</a:t>
            </a:r>
            <a:r>
              <a:rPr lang="zh-CN" altLang="en-US" sz="1800" dirty="0">
                <a:latin typeface="+mn-ea"/>
              </a:rPr>
              <a:t>文件夹层，文件层，以及文件内部的块</a:t>
            </a:r>
            <a:r>
              <a:rPr lang="en-US" altLang="zh-CN" sz="1800" dirty="0">
                <a:latin typeface="+mn-ea"/>
              </a:rPr>
              <a:t>(Block)</a:t>
            </a:r>
            <a:r>
              <a:rPr lang="zh-CN" altLang="en-US" sz="1800" dirty="0">
                <a:latin typeface="+mn-ea"/>
              </a:rPr>
              <a:t>层</a:t>
            </a:r>
            <a:r>
              <a:rPr lang="en-US" altLang="zh-CN" sz="1800" dirty="0">
                <a:latin typeface="+mn-ea"/>
              </a:rPr>
              <a:t>(</a:t>
            </a:r>
            <a:r>
              <a:rPr lang="zh-CN" altLang="en-US" sz="1800" dirty="0">
                <a:latin typeface="+mn-ea"/>
              </a:rPr>
              <a:t>函数块之类的</a:t>
            </a:r>
            <a:r>
              <a:rPr lang="en-US" altLang="zh-CN" sz="1800" dirty="0">
                <a:latin typeface="+mn-ea"/>
              </a:rPr>
              <a:t>)</a:t>
            </a:r>
            <a:r>
              <a:rPr lang="zh-CN" altLang="en-US" sz="1800" dirty="0">
                <a:latin typeface="+mn-ea"/>
              </a:rPr>
              <a:t>。</a:t>
            </a:r>
            <a:r>
              <a:rPr lang="en-US" altLang="zh-CN" sz="1800" dirty="0">
                <a:latin typeface="+mn-ea"/>
              </a:rPr>
              <a:t>Package</a:t>
            </a:r>
            <a:r>
              <a:rPr lang="zh-CN" altLang="en-US" sz="1800" dirty="0">
                <a:latin typeface="+mn-ea"/>
              </a:rPr>
              <a:t>体现的就是文件夹层。</a:t>
            </a:r>
            <a:r>
              <a:rPr lang="en-US" altLang="zh-CN" sz="1800" dirty="0">
                <a:latin typeface="+mn-ea"/>
              </a:rPr>
              <a:t>Java</a:t>
            </a:r>
            <a:r>
              <a:rPr lang="zh-CN" altLang="en-US" sz="1800" dirty="0">
                <a:latin typeface="+mn-ea"/>
              </a:rPr>
              <a:t>里面可能是一串文件夹，比如</a:t>
            </a:r>
            <a:r>
              <a:rPr lang="en-US" altLang="zh-CN" sz="1800" dirty="0" err="1">
                <a:latin typeface="+mn-ea"/>
              </a:rPr>
              <a:t>java.lang</a:t>
            </a:r>
            <a:r>
              <a:rPr lang="zh-CN" altLang="en-US" sz="1800" dirty="0">
                <a:latin typeface="+mn-ea"/>
              </a:rPr>
              <a:t>、</a:t>
            </a:r>
            <a:r>
              <a:rPr lang="en-US" altLang="zh-CN" sz="1800" dirty="0" err="1">
                <a:latin typeface="+mn-ea"/>
              </a:rPr>
              <a:t>java.util</a:t>
            </a:r>
            <a:r>
              <a:rPr lang="zh-CN" altLang="en-US" sz="1800" dirty="0">
                <a:latin typeface="+mn-ea"/>
              </a:rPr>
              <a:t>等，也叫</a:t>
            </a:r>
            <a:r>
              <a:rPr lang="en-US" altLang="zh-CN" sz="1800" dirty="0">
                <a:latin typeface="+mn-ea"/>
              </a:rPr>
              <a:t>Package</a:t>
            </a:r>
            <a:r>
              <a:rPr lang="zh-CN" altLang="en-US" sz="1800" dirty="0">
                <a:latin typeface="+mn-ea"/>
              </a:rPr>
              <a:t>；</a:t>
            </a:r>
            <a:r>
              <a:rPr lang="en-US" altLang="zh-CN" sz="1800" dirty="0">
                <a:latin typeface="+mn-ea"/>
              </a:rPr>
              <a:t>C++</a:t>
            </a:r>
            <a:r>
              <a:rPr lang="zh-CN" altLang="en-US" sz="1800" dirty="0">
                <a:latin typeface="+mn-ea"/>
              </a:rPr>
              <a:t>里面，</a:t>
            </a:r>
            <a:r>
              <a:rPr lang="en-US" altLang="zh-CN" sz="1800" dirty="0">
                <a:latin typeface="+mn-ea"/>
              </a:rPr>
              <a:t>Package</a:t>
            </a:r>
            <a:r>
              <a:rPr lang="zh-CN" altLang="en-US" sz="1800" dirty="0">
                <a:latin typeface="+mn-ea"/>
              </a:rPr>
              <a:t>对应的是</a:t>
            </a:r>
            <a:r>
              <a:rPr lang="en-US" altLang="zh-CN" sz="1800" dirty="0">
                <a:latin typeface="+mn-ea"/>
              </a:rPr>
              <a:t>namespace</a:t>
            </a:r>
            <a:r>
              <a:rPr lang="zh-CN" altLang="en-US" sz="1800" dirty="0">
                <a:latin typeface="+mn-ea"/>
              </a:rPr>
              <a:t>，虽然不能完全等同于文件夹，不过也可以往这边靠；其它的如</a:t>
            </a:r>
            <a:r>
              <a:rPr lang="en-US" altLang="zh-CN" sz="1800" dirty="0">
                <a:latin typeface="+mn-ea"/>
              </a:rPr>
              <a:t>Node.js</a:t>
            </a:r>
            <a:r>
              <a:rPr lang="zh-CN" altLang="en-US" sz="1800" dirty="0">
                <a:latin typeface="+mn-ea"/>
              </a:rPr>
              <a:t>，</a:t>
            </a:r>
            <a:r>
              <a:rPr lang="en-US" altLang="zh-CN" sz="1800" dirty="0">
                <a:latin typeface="+mn-ea"/>
              </a:rPr>
              <a:t>Python</a:t>
            </a:r>
            <a:r>
              <a:rPr lang="zh-CN" altLang="en-US" sz="1800" dirty="0">
                <a:latin typeface="+mn-ea"/>
              </a:rPr>
              <a:t>等大都体现在文件夹层。</a:t>
            </a:r>
          </a:p>
          <a:p>
            <a:r>
              <a:rPr lang="en-US" altLang="zh-CN" sz="1800" dirty="0">
                <a:latin typeface="+mn-ea"/>
              </a:rPr>
              <a:t>Package</a:t>
            </a:r>
            <a:r>
              <a:rPr lang="zh-CN" altLang="en-US" sz="1800" dirty="0">
                <a:latin typeface="+mn-ea"/>
              </a:rPr>
              <a:t>在</a:t>
            </a:r>
            <a:r>
              <a:rPr lang="en-US" altLang="zh-CN" sz="1800" dirty="0">
                <a:latin typeface="+mn-ea"/>
              </a:rPr>
              <a:t>UML</a:t>
            </a:r>
            <a:r>
              <a:rPr lang="zh-CN" altLang="en-US" sz="1800" dirty="0">
                <a:latin typeface="+mn-ea"/>
              </a:rPr>
              <a:t>里面用一个</a:t>
            </a:r>
            <a:r>
              <a:rPr lang="en-US" altLang="zh-CN" sz="1800" dirty="0">
                <a:latin typeface="+mn-ea"/>
              </a:rPr>
              <a:t>Tab</a:t>
            </a:r>
            <a:r>
              <a:rPr lang="zh-CN" altLang="en-US" sz="1800" dirty="0">
                <a:latin typeface="+mn-ea"/>
              </a:rPr>
              <a:t>框表示，</a:t>
            </a:r>
            <a:r>
              <a:rPr lang="en-US" altLang="zh-CN" sz="1800" dirty="0">
                <a:latin typeface="+mn-ea"/>
              </a:rPr>
              <a:t>Tab</a:t>
            </a:r>
            <a:r>
              <a:rPr lang="zh-CN" altLang="en-US" sz="1800" dirty="0">
                <a:latin typeface="+mn-ea"/>
              </a:rPr>
              <a:t>里面写上</a:t>
            </a:r>
            <a:r>
              <a:rPr lang="en-US" altLang="zh-CN" sz="1800" dirty="0">
                <a:latin typeface="+mn-ea"/>
              </a:rPr>
              <a:t>Package</a:t>
            </a:r>
            <a:r>
              <a:rPr lang="zh-CN" altLang="en-US" sz="1800" dirty="0">
                <a:latin typeface="+mn-ea"/>
              </a:rPr>
              <a:t>的名字，框里面可选地填充一些其它子元素，如类，子</a:t>
            </a:r>
            <a:r>
              <a:rPr lang="en-US" altLang="zh-CN" sz="1800" dirty="0">
                <a:latin typeface="+mn-ea"/>
              </a:rPr>
              <a:t>Package</a:t>
            </a:r>
            <a:r>
              <a:rPr lang="zh-CN" altLang="en-US" sz="1800" dirty="0">
                <a:latin typeface="+mn-ea"/>
              </a:rPr>
              <a:t>等。</a:t>
            </a:r>
            <a:r>
              <a:rPr lang="en-US" altLang="zh-CN" sz="1800" dirty="0">
                <a:latin typeface="+mn-ea"/>
              </a:rPr>
              <a:t>Package</a:t>
            </a:r>
            <a:r>
              <a:rPr lang="zh-CN" altLang="en-US" sz="1800" dirty="0">
                <a:latin typeface="+mn-ea"/>
              </a:rPr>
              <a:t>的名字可以写全称，也可以简写，风格可可参考项目所用语言的惯例。下面是一个简单的</a:t>
            </a:r>
            <a:r>
              <a:rPr lang="en-US" altLang="zh-CN" sz="1800" dirty="0">
                <a:latin typeface="+mn-ea"/>
              </a:rPr>
              <a:t>Package</a:t>
            </a:r>
            <a:r>
              <a:rPr lang="zh-CN" altLang="en-US" sz="1800" dirty="0">
                <a:latin typeface="+mn-ea"/>
              </a:rPr>
              <a:t>示例</a:t>
            </a:r>
            <a:r>
              <a:rPr lang="en-US" altLang="zh-CN" sz="1800" dirty="0">
                <a:latin typeface="+mn-ea"/>
              </a:rPr>
              <a:t>:</a:t>
            </a:r>
          </a:p>
          <a:p>
            <a:pPr>
              <a:lnSpc>
                <a:spcPct val="150000"/>
              </a:lnSpc>
            </a:pPr>
            <a:endParaRPr lang="zh-CN" altLang="en-US" sz="1800" dirty="0">
              <a:solidFill>
                <a:schemeClr val="tx1"/>
              </a:solidFill>
              <a:latin typeface="+mn-ea"/>
            </a:endParaRPr>
          </a:p>
          <a:p>
            <a:pPr marL="0" indent="0">
              <a:buNone/>
            </a:pPr>
            <a:endParaRPr lang="zh-CN" altLang="en-US" sz="1800" dirty="0">
              <a:solidFill>
                <a:schemeClr val="tx1"/>
              </a:solidFill>
              <a:latin typeface="+mn-ea"/>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53185"/>
          <a:stretch/>
        </p:blipFill>
        <p:spPr>
          <a:xfrm>
            <a:off x="6662186" y="698331"/>
            <a:ext cx="5075822" cy="183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59993"/>
          <a:stretch/>
        </p:blipFill>
        <p:spPr>
          <a:xfrm>
            <a:off x="6662186" y="2531444"/>
            <a:ext cx="5075822" cy="1681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3908638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custDataLst>
              <p:tags r:id="rId2"/>
            </p:custDataLst>
          </p:nvPr>
        </p:nvGrpSpPr>
        <p:grpSpPr>
          <a:xfrm>
            <a:off x="3643009" y="1677898"/>
            <a:ext cx="4352039" cy="789904"/>
            <a:chOff x="742476" y="2367341"/>
            <a:chExt cx="4352039" cy="789904"/>
          </a:xfrm>
        </p:grpSpPr>
        <p:sp>
          <p:nvSpPr>
            <p:cNvPr id="3074" name="MH_Number_1"/>
            <p:cNvSpPr txBox="1">
              <a:spLocks noChangeArrowheads="1"/>
            </p:cNvSpPr>
            <p:nvPr>
              <p:custDataLst>
                <p:tags r:id="rId24"/>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1</a:t>
              </a:r>
              <a:endParaRPr lang="zh-CN" altLang="en-US" sz="3200">
                <a:latin typeface="+mn-lt"/>
                <a:ea typeface="+mn-ea"/>
              </a:endParaRPr>
            </a:p>
          </p:txBody>
        </p:sp>
        <p:sp>
          <p:nvSpPr>
            <p:cNvPr id="14" name="MH_Entry_1"/>
            <p:cNvSpPr/>
            <p:nvPr>
              <p:custDataLst>
                <p:tags r:id="rId25"/>
              </p:custDataLst>
            </p:nvPr>
          </p:nvSpPr>
          <p:spPr>
            <a:xfrm>
              <a:off x="1435658" y="238921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对象</a:t>
              </a:r>
              <a:r>
                <a:rPr lang="zh-CN" altLang="en-US" sz="3200" spc="63" dirty="0" smtClean="0">
                  <a:solidFill>
                    <a:srgbClr val="FFFFFF"/>
                  </a:solidFill>
                </a:rPr>
                <a:t>图</a:t>
              </a:r>
              <a:endParaRPr lang="zh-CN" altLang="en-US" sz="3200" spc="63" dirty="0">
                <a:solidFill>
                  <a:srgbClr val="FFFFFF"/>
                </a:solidFill>
              </a:endParaRPr>
            </a:p>
          </p:txBody>
        </p:sp>
        <p:cxnSp>
          <p:nvCxnSpPr>
            <p:cNvPr id="11" name="MH_Others_1"/>
            <p:cNvCxnSpPr/>
            <p:nvPr>
              <p:custDataLst>
                <p:tags r:id="rId26"/>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custDataLst>
              <p:tags r:id="rId3"/>
            </p:custDataLst>
          </p:nvPr>
        </p:nvGrpSpPr>
        <p:grpSpPr>
          <a:xfrm>
            <a:off x="3643009" y="2495049"/>
            <a:ext cx="4352039" cy="789904"/>
            <a:chOff x="742476" y="3594551"/>
            <a:chExt cx="4352039" cy="789904"/>
          </a:xfrm>
        </p:grpSpPr>
        <p:sp>
          <p:nvSpPr>
            <p:cNvPr id="65" name="MH_Number_2"/>
            <p:cNvSpPr txBox="1">
              <a:spLocks noChangeArrowheads="1"/>
            </p:cNvSpPr>
            <p:nvPr>
              <p:custDataLst>
                <p:tags r:id="rId21"/>
              </p:custDataLst>
            </p:nvPr>
          </p:nvSpPr>
          <p:spPr bwMode="auto">
            <a:xfrm>
              <a:off x="742476" y="359455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2</a:t>
              </a:r>
              <a:endParaRPr lang="zh-CN" altLang="en-US" sz="3200">
                <a:latin typeface="+mn-lt"/>
                <a:ea typeface="+mn-ea"/>
              </a:endParaRPr>
            </a:p>
          </p:txBody>
        </p:sp>
        <p:sp>
          <p:nvSpPr>
            <p:cNvPr id="66" name="MH_Entry_2"/>
            <p:cNvSpPr/>
            <p:nvPr>
              <p:custDataLst>
                <p:tags r:id="rId22"/>
              </p:custDataLst>
            </p:nvPr>
          </p:nvSpPr>
          <p:spPr>
            <a:xfrm>
              <a:off x="1435658" y="361642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smtClean="0">
                  <a:solidFill>
                    <a:srgbClr val="FFFFFF"/>
                  </a:solidFill>
                </a:rPr>
                <a:t>构件图</a:t>
              </a:r>
              <a:endParaRPr lang="zh-CN" altLang="en-US" sz="3200" spc="63" dirty="0">
                <a:solidFill>
                  <a:srgbClr val="FFFFFF"/>
                </a:solidFill>
              </a:endParaRPr>
            </a:p>
          </p:txBody>
        </p:sp>
        <p:cxnSp>
          <p:nvCxnSpPr>
            <p:cNvPr id="67" name="MH_Others_2"/>
            <p:cNvCxnSpPr/>
            <p:nvPr>
              <p:custDataLst>
                <p:tags r:id="rId23"/>
              </p:custDataLst>
            </p:nvPr>
          </p:nvCxnSpPr>
          <p:spPr>
            <a:xfrm>
              <a:off x="890237" y="438445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custDataLst>
              <p:tags r:id="rId4"/>
            </p:custDataLst>
          </p:nvPr>
        </p:nvGrpSpPr>
        <p:grpSpPr>
          <a:xfrm>
            <a:off x="3643009" y="3300726"/>
            <a:ext cx="4352039" cy="789904"/>
            <a:chOff x="742476" y="4821761"/>
            <a:chExt cx="4352039" cy="789904"/>
          </a:xfrm>
        </p:grpSpPr>
        <p:sp>
          <p:nvSpPr>
            <p:cNvPr id="69" name="MH_Number_3"/>
            <p:cNvSpPr txBox="1">
              <a:spLocks noChangeArrowheads="1"/>
            </p:cNvSpPr>
            <p:nvPr>
              <p:custDataLst>
                <p:tags r:id="rId18"/>
              </p:custDataLst>
            </p:nvPr>
          </p:nvSpPr>
          <p:spPr bwMode="auto">
            <a:xfrm>
              <a:off x="742476" y="482176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3</a:t>
              </a:r>
              <a:endParaRPr lang="zh-CN" altLang="en-US" sz="3200">
                <a:latin typeface="+mn-lt"/>
                <a:ea typeface="+mn-ea"/>
              </a:endParaRPr>
            </a:p>
          </p:txBody>
        </p:sp>
        <p:sp>
          <p:nvSpPr>
            <p:cNvPr id="70" name="MH_Entry_3"/>
            <p:cNvSpPr/>
            <p:nvPr>
              <p:custDataLst>
                <p:tags r:id="rId19"/>
              </p:custDataLst>
            </p:nvPr>
          </p:nvSpPr>
          <p:spPr>
            <a:xfrm>
              <a:off x="1435658" y="484363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包</a:t>
              </a:r>
              <a:r>
                <a:rPr lang="zh-CN" altLang="en-US" sz="3200" spc="63" dirty="0" smtClean="0">
                  <a:solidFill>
                    <a:srgbClr val="FFFFFF"/>
                  </a:solidFill>
                </a:rPr>
                <a:t>图</a:t>
              </a:r>
              <a:endParaRPr lang="zh-CN" altLang="en-US" sz="3200" spc="63" dirty="0">
                <a:solidFill>
                  <a:srgbClr val="FFFFFF"/>
                </a:solidFill>
              </a:endParaRPr>
            </a:p>
          </p:txBody>
        </p:sp>
        <p:cxnSp>
          <p:nvCxnSpPr>
            <p:cNvPr id="71" name="MH_Others_3"/>
            <p:cNvCxnSpPr/>
            <p:nvPr>
              <p:custDataLst>
                <p:tags r:id="rId20"/>
              </p:custDataLst>
            </p:nvPr>
          </p:nvCxnSpPr>
          <p:spPr>
            <a:xfrm>
              <a:off x="890237" y="561166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
        <p:nvSpPr>
          <p:cNvPr id="26" name="MH_Others_3"/>
          <p:cNvSpPr txBox="1"/>
          <p:nvPr>
            <p:custDataLst>
              <p:tags r:id="rId5"/>
            </p:custDataLst>
          </p:nvPr>
        </p:nvSpPr>
        <p:spPr>
          <a:xfrm>
            <a:off x="4361228" y="1215364"/>
            <a:ext cx="3469544" cy="476832"/>
          </a:xfrm>
          <a:prstGeom prst="rect">
            <a:avLst/>
          </a:prstGeom>
          <a:noFill/>
        </p:spPr>
        <p:txBody>
          <a:bodyPr wrap="square" lIns="0" tIns="0" rIns="0" bIns="0" rtlCol="0" anchor="ctr" anchorCtr="0">
            <a:normAutofit/>
          </a:bodyPr>
          <a:lstStyle/>
          <a:p>
            <a:pPr algn="ctr"/>
            <a:r>
              <a:rPr lang="en-US" altLang="zh-CN" sz="2000" dirty="0">
                <a:solidFill>
                  <a:srgbClr val="B2B2B2"/>
                </a:solidFill>
                <a:latin typeface="Arial" panose="020B0604020202020204" pitchFamily="34" charset="0"/>
                <a:ea typeface="黑体" panose="02010609060101010101" pitchFamily="49" charset="-122"/>
              </a:rPr>
              <a:t>CONTENTS</a:t>
            </a:r>
            <a:endParaRPr lang="zh-CN" altLang="en-US" sz="2000" dirty="0">
              <a:solidFill>
                <a:srgbClr val="B2B2B2"/>
              </a:solidFill>
              <a:latin typeface="Arial" panose="020B0604020202020204" pitchFamily="34" charset="0"/>
              <a:ea typeface="黑体" panose="02010609060101010101" pitchFamily="49" charset="-122"/>
            </a:endParaRPr>
          </a:p>
        </p:txBody>
      </p:sp>
      <p:sp>
        <p:nvSpPr>
          <p:cNvPr id="27" name="MH_Others_3"/>
          <p:cNvSpPr txBox="1"/>
          <p:nvPr>
            <p:custDataLst>
              <p:tags r:id="rId6"/>
            </p:custDataLst>
          </p:nvPr>
        </p:nvSpPr>
        <p:spPr>
          <a:xfrm>
            <a:off x="4361228" y="242597"/>
            <a:ext cx="3469544" cy="1057933"/>
          </a:xfrm>
          <a:prstGeom prst="rect">
            <a:avLst/>
          </a:prstGeom>
          <a:noFill/>
        </p:spPr>
        <p:txBody>
          <a:bodyPr wrap="square" lIns="0" tIns="0" rIns="0" bIns="0" rtlCol="0" anchor="ctr" anchorCtr="0">
            <a:normAutofit/>
          </a:bodyPr>
          <a:lstStyle/>
          <a:p>
            <a:pPr algn="ctr"/>
            <a:r>
              <a:rPr lang="zh-CN" altLang="en-US" sz="6000" smtClean="0">
                <a:solidFill>
                  <a:schemeClr val="accent1">
                    <a:lumMod val="75000"/>
                  </a:schemeClr>
                </a:solidFill>
                <a:latin typeface="+mj-lt"/>
                <a:ea typeface="+mj-ea"/>
                <a:cs typeface="+mj-cs"/>
              </a:rPr>
              <a:t>目录</a:t>
            </a:r>
            <a:endParaRPr lang="en-US" altLang="zh-CN" sz="4800" dirty="0">
              <a:solidFill>
                <a:schemeClr val="accent1">
                  <a:lumMod val="75000"/>
                </a:schemeClr>
              </a:solidFill>
              <a:latin typeface="+mj-lt"/>
              <a:ea typeface="+mj-ea"/>
              <a:cs typeface="+mj-cs"/>
            </a:endParaRPr>
          </a:p>
        </p:txBody>
      </p:sp>
      <p:grpSp>
        <p:nvGrpSpPr>
          <p:cNvPr id="2" name="组合 1"/>
          <p:cNvGrpSpPr/>
          <p:nvPr>
            <p:custDataLst>
              <p:tags r:id="rId7"/>
            </p:custDataLst>
          </p:nvPr>
        </p:nvGrpSpPr>
        <p:grpSpPr>
          <a:xfrm>
            <a:off x="3575632" y="4910721"/>
            <a:ext cx="4352039" cy="809013"/>
            <a:chOff x="742476" y="2348232"/>
            <a:chExt cx="4352039" cy="809013"/>
          </a:xfrm>
        </p:grpSpPr>
        <p:sp>
          <p:nvSpPr>
            <p:cNvPr id="3" name="MH_Number_1"/>
            <p:cNvSpPr txBox="1">
              <a:spLocks noChangeArrowheads="1"/>
            </p:cNvSpPr>
            <p:nvPr>
              <p:custDataLst>
                <p:tags r:id="rId15"/>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5</a:t>
              </a:r>
            </a:p>
          </p:txBody>
        </p:sp>
        <p:sp>
          <p:nvSpPr>
            <p:cNvPr id="4" name="MH_Entry_1"/>
            <p:cNvSpPr/>
            <p:nvPr>
              <p:custDataLst>
                <p:tags r:id="rId16"/>
              </p:custDataLst>
            </p:nvPr>
          </p:nvSpPr>
          <p:spPr>
            <a:xfrm>
              <a:off x="1475711" y="2348232"/>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dirty="0">
                  <a:solidFill>
                    <a:schemeClr val="bg1"/>
                  </a:solidFill>
                  <a:sym typeface="+mn-ea"/>
                </a:rPr>
                <a:t>参考文献</a:t>
              </a:r>
              <a:endParaRPr lang="zh-CN" altLang="en-US" sz="3200" spc="63" dirty="0">
                <a:solidFill>
                  <a:srgbClr val="FFFFFF"/>
                </a:solidFill>
              </a:endParaRPr>
            </a:p>
          </p:txBody>
        </p:sp>
        <p:cxnSp>
          <p:nvCxnSpPr>
            <p:cNvPr id="5" name="MH_Others_1"/>
            <p:cNvCxnSpPr/>
            <p:nvPr>
              <p:custDataLst>
                <p:tags r:id="rId17"/>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custDataLst>
              <p:tags r:id="rId8"/>
            </p:custDataLst>
          </p:nvPr>
        </p:nvGrpSpPr>
        <p:grpSpPr>
          <a:xfrm>
            <a:off x="3575632" y="5732901"/>
            <a:ext cx="4352039" cy="915982"/>
            <a:chOff x="742476" y="2241263"/>
            <a:chExt cx="4352039" cy="915982"/>
          </a:xfrm>
        </p:grpSpPr>
        <p:sp>
          <p:nvSpPr>
            <p:cNvPr id="7" name="MH_Number_1"/>
            <p:cNvSpPr txBox="1">
              <a:spLocks noChangeArrowheads="1"/>
            </p:cNvSpPr>
            <p:nvPr>
              <p:custDataLst>
                <p:tags r:id="rId12"/>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6</a:t>
              </a:r>
            </a:p>
          </p:txBody>
        </p:sp>
        <p:sp>
          <p:nvSpPr>
            <p:cNvPr id="8" name="MH_Entry_1"/>
            <p:cNvSpPr/>
            <p:nvPr>
              <p:custDataLst>
                <p:tags r:id="rId13"/>
              </p:custDataLst>
            </p:nvPr>
          </p:nvSpPr>
          <p:spPr>
            <a:xfrm>
              <a:off x="1435658" y="224126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zh-CN" sz="3200" spc="63" dirty="0">
                  <a:solidFill>
                    <a:srgbClr val="FFFFFF"/>
                  </a:solidFill>
                </a:rPr>
                <a:t>小组分工</a:t>
              </a:r>
            </a:p>
          </p:txBody>
        </p:sp>
        <p:cxnSp>
          <p:nvCxnSpPr>
            <p:cNvPr id="9" name="MH_Others_1"/>
            <p:cNvCxnSpPr/>
            <p:nvPr>
              <p:custDataLst>
                <p:tags r:id="rId14"/>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custDataLst>
              <p:tags r:id="rId9"/>
            </p:custDataLst>
          </p:nvPr>
        </p:nvGrpSpPr>
        <p:grpSpPr>
          <a:xfrm>
            <a:off x="3575632" y="4110073"/>
            <a:ext cx="4186818" cy="768028"/>
            <a:chOff x="590076" y="1365894"/>
            <a:chExt cx="4186818" cy="768028"/>
          </a:xfrm>
        </p:grpSpPr>
        <p:sp>
          <p:nvSpPr>
            <p:cNvPr id="39" name="MH_Number_1"/>
            <p:cNvSpPr txBox="1">
              <a:spLocks noChangeArrowheads="1"/>
            </p:cNvSpPr>
            <p:nvPr>
              <p:custDataLst>
                <p:tags r:id="rId10"/>
              </p:custDataLst>
            </p:nvPr>
          </p:nvSpPr>
          <p:spPr bwMode="auto">
            <a:xfrm>
              <a:off x="590076" y="1365894"/>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4</a:t>
              </a:r>
            </a:p>
          </p:txBody>
        </p:sp>
        <p:sp>
          <p:nvSpPr>
            <p:cNvPr id="40" name="MH_Entry_1"/>
            <p:cNvSpPr/>
            <p:nvPr>
              <p:custDataLst>
                <p:tags r:id="rId11"/>
              </p:custDataLst>
            </p:nvPr>
          </p:nvSpPr>
          <p:spPr>
            <a:xfrm>
              <a:off x="1323311" y="1368260"/>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smtClean="0">
                  <a:solidFill>
                    <a:srgbClr val="FFFFFF"/>
                  </a:solidFill>
                </a:rPr>
                <a:t>问答</a:t>
              </a:r>
              <a:endParaRPr lang="zh-CN" altLang="en-US" sz="3200" spc="63" dirty="0">
                <a:solidFill>
                  <a:srgbClr val="FFFFFF"/>
                </a:solidFill>
              </a:endParaRP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ym typeface="+mn-ea"/>
              </a:rPr>
              <a:t>引入关系</a:t>
            </a:r>
            <a:endParaRPr lang="zh-CN" altLang="en-US" sz="4400" dirty="0"/>
          </a:p>
        </p:txBody>
      </p:sp>
      <p:sp>
        <p:nvSpPr>
          <p:cNvPr id="3" name="内容占位符 2"/>
          <p:cNvSpPr>
            <a:spLocks noGrp="1"/>
          </p:cNvSpPr>
          <p:nvPr>
            <p:ph sz="half" idx="1"/>
          </p:nvPr>
        </p:nvSpPr>
        <p:spPr>
          <a:xfrm>
            <a:off x="1757263" y="2649893"/>
            <a:ext cx="4162273" cy="3340457"/>
          </a:xfrm>
        </p:spPr>
        <p:txBody>
          <a:bodyPr/>
          <a:lstStyle/>
          <a:p>
            <a:r>
              <a:rPr lang="zh-CN" altLang="en-US" dirty="0" smtClean="0"/>
              <a:t>一个包中的类可以被另一个指定包（以及嵌套于其中的那些包）中的类引用</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153" y="737178"/>
            <a:ext cx="6302847" cy="4561271"/>
          </a:xfrm>
          <a:prstGeom prst="rect">
            <a:avLst/>
          </a:prstGeom>
        </p:spPr>
      </p:pic>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ym typeface="+mn-ea"/>
              </a:rPr>
              <a:t>泛化关系</a:t>
            </a:r>
            <a:endParaRPr lang="zh-CN" altLang="en-US" sz="4400" dirty="0"/>
          </a:p>
        </p:txBody>
      </p:sp>
      <p:sp>
        <p:nvSpPr>
          <p:cNvPr id="3" name="内容占位符 2"/>
          <p:cNvSpPr>
            <a:spLocks noGrp="1"/>
          </p:cNvSpPr>
          <p:nvPr>
            <p:ph sz="half" idx="1"/>
          </p:nvPr>
        </p:nvSpPr>
        <p:spPr>
          <a:xfrm>
            <a:off x="1757265" y="2649893"/>
            <a:ext cx="3228622" cy="3340457"/>
          </a:xfrm>
        </p:spPr>
        <p:txBody>
          <a:bodyPr/>
          <a:lstStyle/>
          <a:p>
            <a:r>
              <a:rPr lang="zh-CN" altLang="en-US" dirty="0" smtClean="0"/>
              <a:t>表示一个包继承了另一个包的全部内容，同时又补充自己增加的内容</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313" y="751600"/>
            <a:ext cx="7239000" cy="5238750"/>
          </a:xfrm>
          <a:prstGeom prst="rect">
            <a:avLst/>
          </a:prstGeom>
        </p:spPr>
      </p:pic>
    </p:spTree>
    <p:custDataLst>
      <p:tags r:id="rId1"/>
    </p:custDataLst>
    <p:extLst>
      <p:ext uri="{BB962C8B-B14F-4D97-AF65-F5344CB8AC3E}">
        <p14:creationId xmlns:p14="http://schemas.microsoft.com/office/powerpoint/2010/main" val="1807257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ym typeface="+mn-ea"/>
              </a:rPr>
              <a:t>嵌套</a:t>
            </a:r>
            <a:r>
              <a:rPr lang="zh-CN" altLang="en-US" sz="4400" dirty="0" smtClean="0">
                <a:sym typeface="+mn-ea"/>
              </a:rPr>
              <a:t>关系</a:t>
            </a:r>
            <a:endParaRPr lang="zh-CN" altLang="en-US" sz="4400" dirty="0"/>
          </a:p>
        </p:txBody>
      </p:sp>
      <p:sp>
        <p:nvSpPr>
          <p:cNvPr id="3" name="内容占位符 2"/>
          <p:cNvSpPr>
            <a:spLocks noGrp="1"/>
          </p:cNvSpPr>
          <p:nvPr>
            <p:ph sz="half" idx="1"/>
          </p:nvPr>
        </p:nvSpPr>
        <p:spPr/>
        <p:txBody>
          <a:bodyPr/>
          <a:lstStyle/>
          <a:p>
            <a:r>
              <a:rPr lang="zh-CN" altLang="en-US" dirty="0" smtClean="0"/>
              <a:t>一个包中若干个子包，构成包的嵌套层次结构</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2647" y="677543"/>
            <a:ext cx="6565163" cy="4751105"/>
          </a:xfrm>
          <a:prstGeom prst="rect">
            <a:avLst/>
          </a:prstGeom>
        </p:spPr>
      </p:pic>
    </p:spTree>
    <p:custDataLst>
      <p:tags r:id="rId1"/>
    </p:custDataLst>
    <p:extLst>
      <p:ext uri="{BB962C8B-B14F-4D97-AF65-F5344CB8AC3E}">
        <p14:creationId xmlns:p14="http://schemas.microsoft.com/office/powerpoint/2010/main" val="3976659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sym typeface="+mn-ea"/>
              </a:rPr>
              <a:t>为什么提出包图</a:t>
            </a:r>
            <a:endParaRPr lang="zh-CN" altLang="en-US" sz="4400" dirty="0"/>
          </a:p>
        </p:txBody>
      </p:sp>
      <p:sp>
        <p:nvSpPr>
          <p:cNvPr id="3" name="内容占位符 2"/>
          <p:cNvSpPr>
            <a:spLocks noGrp="1"/>
          </p:cNvSpPr>
          <p:nvPr>
            <p:ph sz="half" idx="1"/>
          </p:nvPr>
        </p:nvSpPr>
        <p:spPr>
          <a:xfrm>
            <a:off x="1757263" y="2649893"/>
            <a:ext cx="8368513" cy="3340457"/>
          </a:xfrm>
        </p:spPr>
        <p:txBody>
          <a:bodyPr>
            <a:normAutofit/>
          </a:bodyPr>
          <a:lstStyle/>
          <a:p>
            <a:pPr>
              <a:lnSpc>
                <a:spcPct val="150000"/>
              </a:lnSpc>
            </a:pPr>
            <a:r>
              <a:rPr lang="zh-CN" altLang="en-US" dirty="0">
                <a:solidFill>
                  <a:schemeClr val="tx1">
                    <a:lumMod val="95000"/>
                    <a:lumOff val="5000"/>
                  </a:schemeClr>
                </a:solidFill>
              </a:rPr>
              <a:t>庞大的尸体分析要求我们将其按一定分时分解枨较小的模块</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方便团队成员的分工</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方便我们更加专注的解决问题</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减小因模块内部的变化，而引起模块间互相的影响的可能</a:t>
            </a:r>
            <a:endParaRPr lang="en-US" altLang="zh-CN" dirty="0">
              <a:solidFill>
                <a:schemeClr val="tx1">
                  <a:lumMod val="95000"/>
                  <a:lumOff val="5000"/>
                </a:schemeClr>
              </a:solidFill>
            </a:endParaRPr>
          </a:p>
        </p:txBody>
      </p:sp>
    </p:spTree>
    <p:custDataLst>
      <p:tags r:id="rId1"/>
    </p:custDataLst>
    <p:extLst>
      <p:ext uri="{BB962C8B-B14F-4D97-AF65-F5344CB8AC3E}">
        <p14:creationId xmlns:p14="http://schemas.microsoft.com/office/powerpoint/2010/main" val="3545294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包图的作用</a:t>
            </a:r>
            <a:endParaRPr lang="zh-CN" altLang="en-US" sz="4400" dirty="0"/>
          </a:p>
        </p:txBody>
      </p:sp>
      <p:sp>
        <p:nvSpPr>
          <p:cNvPr id="3" name="内容占位符 2"/>
          <p:cNvSpPr>
            <a:spLocks noGrp="1"/>
          </p:cNvSpPr>
          <p:nvPr>
            <p:ph sz="half" idx="1"/>
          </p:nvPr>
        </p:nvSpPr>
        <p:spPr>
          <a:xfrm>
            <a:off x="1757264" y="2649893"/>
            <a:ext cx="8715022" cy="3340457"/>
          </a:xfrm>
        </p:spPr>
        <p:txBody>
          <a:bodyPr>
            <a:normAutofit/>
          </a:bodyPr>
          <a:lstStyle/>
          <a:p>
            <a:pPr>
              <a:lnSpc>
                <a:spcPct val="150000"/>
              </a:lnSpc>
            </a:pPr>
            <a:r>
              <a:rPr lang="zh-CN" altLang="en-US" dirty="0">
                <a:solidFill>
                  <a:schemeClr val="tx1">
                    <a:lumMod val="95000"/>
                    <a:lumOff val="5000"/>
                  </a:schemeClr>
                </a:solidFill>
              </a:rPr>
              <a:t>对语义上相关的元素进行分组</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提供配置管理单元</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提供并行工作单元</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提供封装的命名空间，在同一个包中，元素的名称唯一</a:t>
            </a:r>
            <a:endParaRPr lang="en-US" altLang="zh-CN" dirty="0">
              <a:solidFill>
                <a:schemeClr val="tx1">
                  <a:lumMod val="95000"/>
                  <a:lumOff val="5000"/>
                </a:schemeClr>
              </a:solidFill>
            </a:endParaRPr>
          </a:p>
        </p:txBody>
      </p:sp>
    </p:spTree>
    <p:custDataLst>
      <p:tags r:id="rId1"/>
    </p:custDataLst>
    <p:extLst>
      <p:ext uri="{BB962C8B-B14F-4D97-AF65-F5344CB8AC3E}">
        <p14:creationId xmlns:p14="http://schemas.microsoft.com/office/powerpoint/2010/main" val="3938372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问答</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Chapter4</a:t>
            </a:r>
            <a:endParaRPr lang="en-US" altLang="zh-CN" sz="41040" b="1" dirty="0">
              <a:solidFill>
                <a:schemeClr val="accent1"/>
              </a:solidFill>
            </a:endParaRPr>
          </a:p>
        </p:txBody>
      </p:sp>
    </p:spTree>
    <p:custDataLst>
      <p:tags r:id="rId1"/>
    </p:custDataLst>
    <p:extLst>
      <p:ext uri="{BB962C8B-B14F-4D97-AF65-F5344CB8AC3E}">
        <p14:creationId xmlns:p14="http://schemas.microsoft.com/office/powerpoint/2010/main" val="477276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mj-ea"/>
              </a:rPr>
              <a:t>问题一：对象图包括哪几个部分</a:t>
            </a:r>
            <a:endParaRPr lang="zh-CN" altLang="zh-CN" sz="4400" dirty="0">
              <a:latin typeface="+mj-ea"/>
            </a:endParaRPr>
          </a:p>
        </p:txBody>
      </p:sp>
      <p:sp>
        <p:nvSpPr>
          <p:cNvPr id="4" name="矩形 3"/>
          <p:cNvSpPr/>
          <p:nvPr/>
        </p:nvSpPr>
        <p:spPr>
          <a:xfrm>
            <a:off x="3166713" y="2926079"/>
            <a:ext cx="8277726" cy="1077218"/>
          </a:xfrm>
          <a:prstGeom prst="rect">
            <a:avLst/>
          </a:prstGeom>
        </p:spPr>
        <p:txBody>
          <a:bodyPr wrap="square">
            <a:spAutoFit/>
          </a:bodyPr>
          <a:lstStyle/>
          <a:p>
            <a:r>
              <a:rPr lang="zh-CN" altLang="en-US" sz="3200" dirty="0"/>
              <a:t>（1</a:t>
            </a:r>
            <a:r>
              <a:rPr lang="zh-CN" altLang="en-US" sz="3200" dirty="0" smtClean="0"/>
              <a:t>）对象名</a:t>
            </a:r>
            <a:endParaRPr lang="en-US" altLang="zh-CN" sz="3200" dirty="0" smtClean="0"/>
          </a:p>
          <a:p>
            <a:r>
              <a:rPr lang="zh-CN" altLang="en-US" sz="3200" dirty="0" smtClean="0"/>
              <a:t>（</a:t>
            </a:r>
            <a:r>
              <a:rPr lang="zh-CN" altLang="en-US" sz="3200" dirty="0"/>
              <a:t>2</a:t>
            </a:r>
            <a:r>
              <a:rPr lang="zh-CN" altLang="en-US" sz="3200" dirty="0" smtClean="0"/>
              <a:t>）</a:t>
            </a:r>
            <a:r>
              <a:rPr lang="zh-CN" altLang="en-US" sz="3200" dirty="0"/>
              <a:t>属性</a:t>
            </a:r>
          </a:p>
        </p:txBody>
      </p:sp>
    </p:spTree>
    <p:custDataLst>
      <p:tags r:id="rId1"/>
    </p:custDataLst>
    <p:extLst>
      <p:ext uri="{BB962C8B-B14F-4D97-AF65-F5344CB8AC3E}">
        <p14:creationId xmlns:p14="http://schemas.microsoft.com/office/powerpoint/2010/main" val="2433502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mj-ea"/>
              </a:rPr>
              <a:t>问题二：构件图有哪几种使用方式</a:t>
            </a:r>
            <a:endParaRPr lang="zh-CN" altLang="zh-CN" sz="4400" dirty="0">
              <a:latin typeface="+mj-ea"/>
            </a:endParaRPr>
          </a:p>
        </p:txBody>
      </p:sp>
      <p:sp>
        <p:nvSpPr>
          <p:cNvPr id="4" name="矩形 3"/>
          <p:cNvSpPr/>
          <p:nvPr/>
        </p:nvSpPr>
        <p:spPr>
          <a:xfrm>
            <a:off x="3782728" y="2492943"/>
            <a:ext cx="6439301" cy="2062103"/>
          </a:xfrm>
          <a:prstGeom prst="rect">
            <a:avLst/>
          </a:prstGeom>
        </p:spPr>
        <p:txBody>
          <a:bodyPr wrap="square">
            <a:spAutoFit/>
          </a:bodyPr>
          <a:lstStyle/>
          <a:p>
            <a:r>
              <a:rPr lang="zh-CN" altLang="en-US" sz="3200" dirty="0"/>
              <a:t>（1</a:t>
            </a:r>
            <a:r>
              <a:rPr lang="zh-CN" altLang="en-US" sz="3200" dirty="0" smtClean="0"/>
              <a:t>）</a:t>
            </a:r>
            <a:r>
              <a:rPr lang="zh-CN" altLang="en-US" sz="3200" dirty="0"/>
              <a:t>对</a:t>
            </a:r>
            <a:r>
              <a:rPr lang="zh-CN" altLang="en-US" sz="3200" dirty="0" smtClean="0"/>
              <a:t>源代码建模</a:t>
            </a:r>
            <a:endParaRPr lang="zh-CN" altLang="en-US" sz="3200" dirty="0"/>
          </a:p>
          <a:p>
            <a:r>
              <a:rPr lang="zh-CN" altLang="en-US" sz="3200" dirty="0"/>
              <a:t>（2</a:t>
            </a:r>
            <a:r>
              <a:rPr lang="zh-CN" altLang="en-US" sz="3200" dirty="0" smtClean="0"/>
              <a:t>）</a:t>
            </a:r>
            <a:r>
              <a:rPr lang="zh-CN" altLang="en-US" sz="3200" dirty="0"/>
              <a:t>对可执行</a:t>
            </a:r>
            <a:r>
              <a:rPr lang="zh-CN" altLang="en-US" sz="3200" dirty="0" smtClean="0"/>
              <a:t>文本的发布建模</a:t>
            </a:r>
            <a:endParaRPr lang="zh-CN" altLang="en-US" sz="3200" dirty="0"/>
          </a:p>
          <a:p>
            <a:r>
              <a:rPr lang="zh-CN" altLang="en-US" sz="3200" dirty="0"/>
              <a:t>（3</a:t>
            </a:r>
            <a:r>
              <a:rPr lang="zh-CN" altLang="en-US" sz="3200" dirty="0" smtClean="0"/>
              <a:t>）对物理数据库建模</a:t>
            </a:r>
            <a:endParaRPr lang="en-US" altLang="zh-CN" sz="3200" dirty="0" smtClean="0"/>
          </a:p>
          <a:p>
            <a:r>
              <a:rPr lang="zh-CN" altLang="en-US" sz="3200" dirty="0" smtClean="0"/>
              <a:t>（</a:t>
            </a:r>
            <a:r>
              <a:rPr lang="en-US" altLang="zh-CN" sz="3200" dirty="0" smtClean="0"/>
              <a:t>4</a:t>
            </a:r>
            <a:r>
              <a:rPr lang="zh-CN" altLang="en-US" sz="3200" dirty="0" smtClean="0"/>
              <a:t>）对可适应的系统建模</a:t>
            </a:r>
            <a:endParaRPr lang="zh-CN" altLang="en-US" sz="3200" dirty="0"/>
          </a:p>
        </p:txBody>
      </p:sp>
    </p:spTree>
    <p:custDataLst>
      <p:tags r:id="rId1"/>
    </p:custDataLst>
    <p:extLst>
      <p:ext uri="{BB962C8B-B14F-4D97-AF65-F5344CB8AC3E}">
        <p14:creationId xmlns:p14="http://schemas.microsoft.com/office/powerpoint/2010/main" val="994151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mj-ea"/>
              </a:rPr>
              <a:t>问题三：包之间有哪几种关系</a:t>
            </a:r>
            <a:endParaRPr lang="zh-CN" altLang="zh-CN" sz="4400" dirty="0">
              <a:latin typeface="+mj-ea"/>
            </a:endParaRPr>
          </a:p>
        </p:txBody>
      </p:sp>
      <p:sp>
        <p:nvSpPr>
          <p:cNvPr id="4" name="矩形 3"/>
          <p:cNvSpPr/>
          <p:nvPr/>
        </p:nvSpPr>
        <p:spPr>
          <a:xfrm>
            <a:off x="4466121" y="2916453"/>
            <a:ext cx="6439301" cy="1569660"/>
          </a:xfrm>
          <a:prstGeom prst="rect">
            <a:avLst/>
          </a:prstGeom>
        </p:spPr>
        <p:txBody>
          <a:bodyPr wrap="square">
            <a:spAutoFit/>
          </a:bodyPr>
          <a:lstStyle/>
          <a:p>
            <a:r>
              <a:rPr lang="zh-CN" altLang="en-US" sz="3200" dirty="0"/>
              <a:t>（1</a:t>
            </a:r>
            <a:r>
              <a:rPr lang="zh-CN" altLang="en-US" sz="3200" dirty="0" smtClean="0"/>
              <a:t>）引入关系</a:t>
            </a:r>
            <a:endParaRPr lang="en-US" altLang="zh-CN" sz="3200" dirty="0" smtClean="0"/>
          </a:p>
          <a:p>
            <a:r>
              <a:rPr lang="zh-CN" altLang="en-US" sz="3200" dirty="0" smtClean="0"/>
              <a:t>（</a:t>
            </a:r>
            <a:r>
              <a:rPr lang="zh-CN" altLang="en-US" sz="3200" dirty="0"/>
              <a:t>2</a:t>
            </a:r>
            <a:r>
              <a:rPr lang="zh-CN" altLang="en-US" sz="3200" dirty="0" smtClean="0"/>
              <a:t>）</a:t>
            </a:r>
            <a:r>
              <a:rPr lang="zh-CN" altLang="en-US" sz="3200" dirty="0"/>
              <a:t>泛化关系</a:t>
            </a:r>
          </a:p>
          <a:p>
            <a:r>
              <a:rPr lang="zh-CN" altLang="en-US" sz="3200" dirty="0"/>
              <a:t>（3</a:t>
            </a:r>
            <a:r>
              <a:rPr lang="zh-CN" altLang="en-US" sz="3200" dirty="0" smtClean="0"/>
              <a:t>）</a:t>
            </a:r>
            <a:r>
              <a:rPr lang="zh-CN" altLang="en-US" sz="3200" dirty="0"/>
              <a:t>嵌套关系</a:t>
            </a:r>
          </a:p>
        </p:txBody>
      </p:sp>
    </p:spTree>
    <p:custDataLst>
      <p:tags r:id="rId1"/>
    </p:custDataLst>
    <p:extLst>
      <p:ext uri="{BB962C8B-B14F-4D97-AF65-F5344CB8AC3E}">
        <p14:creationId xmlns:p14="http://schemas.microsoft.com/office/powerpoint/2010/main" val="1687332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参考文献</a:t>
            </a:r>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Chapter5</a:t>
            </a:r>
            <a:endParaRPr lang="en-US" altLang="zh-CN" sz="41040" b="1" dirty="0">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对象图</a:t>
            </a:r>
            <a:r>
              <a:rPr lang="zh-CN" altLang="en-US" dirty="0" smtClean="0"/>
              <a:t> </a:t>
            </a:r>
            <a:r>
              <a:rPr lang="en-US" altLang="zh-CN" dirty="0" smtClean="0"/>
              <a:t>Object diagram</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zh-CN" altLang="en-US" sz="41040" b="1" dirty="0">
                <a:solidFill>
                  <a:schemeClr val="accent1"/>
                </a:solidFill>
              </a:rPr>
              <a:t>chapter1</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a:latin typeface="+mj-ea"/>
              </a:rPr>
              <a:t>参考文献</a:t>
            </a:r>
          </a:p>
        </p:txBody>
      </p:sp>
      <p:sp>
        <p:nvSpPr>
          <p:cNvPr id="3" name="文本框 2"/>
          <p:cNvSpPr txBox="1"/>
          <p:nvPr/>
        </p:nvSpPr>
        <p:spPr>
          <a:xfrm>
            <a:off x="838200" y="1988185"/>
            <a:ext cx="5929828" cy="4031873"/>
          </a:xfrm>
          <a:prstGeom prst="rect">
            <a:avLst/>
          </a:prstGeom>
          <a:noFill/>
        </p:spPr>
        <p:txBody>
          <a:bodyPr wrap="none" rtlCol="0">
            <a:spAutoFit/>
          </a:bodyPr>
          <a:lstStyle/>
          <a:p>
            <a:pPr algn="l"/>
            <a:r>
              <a:rPr lang="zh-CN" altLang="en-US" sz="3200" dirty="0">
                <a:solidFill>
                  <a:schemeClr val="tx1"/>
                </a:solidFill>
                <a:latin typeface="+mn-ea"/>
                <a:sym typeface="+mn-ea"/>
              </a:rPr>
              <a:t>《UML2基础、建模与设计教程》</a:t>
            </a:r>
          </a:p>
          <a:p>
            <a:pPr algn="l"/>
            <a:endParaRPr lang="zh-CN" altLang="en-US" sz="3200" dirty="0">
              <a:solidFill>
                <a:schemeClr val="tx1"/>
              </a:solidFill>
              <a:latin typeface="+mn-ea"/>
              <a:sym typeface="+mn-ea"/>
            </a:endParaRPr>
          </a:p>
          <a:p>
            <a:pPr algn="l"/>
            <a:r>
              <a:rPr lang="zh-CN" altLang="en-US" sz="3200" dirty="0">
                <a:solidFill>
                  <a:schemeClr val="tx1"/>
                </a:solidFill>
                <a:latin typeface="+mn-ea"/>
                <a:sym typeface="+mn-ea"/>
              </a:rPr>
              <a:t>《</a:t>
            </a:r>
            <a:r>
              <a:rPr lang="en-US" altLang="zh-CN" sz="3200" dirty="0">
                <a:solidFill>
                  <a:schemeClr val="tx1"/>
                </a:solidFill>
                <a:latin typeface="+mn-ea"/>
                <a:sym typeface="+mn-ea"/>
              </a:rPr>
              <a:t>UML</a:t>
            </a:r>
            <a:r>
              <a:rPr lang="zh-CN" altLang="zh-CN" sz="3200" dirty="0">
                <a:solidFill>
                  <a:schemeClr val="tx1"/>
                </a:solidFill>
                <a:latin typeface="+mn-ea"/>
                <a:sym typeface="+mn-ea"/>
              </a:rPr>
              <a:t>用户指南</a:t>
            </a:r>
            <a:r>
              <a:rPr lang="zh-CN" altLang="en-US" sz="3200" dirty="0">
                <a:solidFill>
                  <a:schemeClr val="tx1"/>
                </a:solidFill>
                <a:latin typeface="+mn-ea"/>
                <a:sym typeface="+mn-ea"/>
              </a:rPr>
              <a:t>》</a:t>
            </a:r>
          </a:p>
          <a:p>
            <a:pPr algn="l"/>
            <a:endParaRPr lang="zh-CN" altLang="en-US" sz="3200" dirty="0">
              <a:solidFill>
                <a:schemeClr val="tx1"/>
              </a:solidFill>
              <a:latin typeface="+mn-ea"/>
              <a:sym typeface="+mn-ea"/>
            </a:endParaRPr>
          </a:p>
          <a:p>
            <a:pPr algn="l"/>
            <a:r>
              <a:rPr lang="en-US" altLang="zh-CN" sz="3200" dirty="0" smtClean="0">
                <a:solidFill>
                  <a:schemeClr val="tx1"/>
                </a:solidFill>
                <a:latin typeface="+mn-ea"/>
                <a:sym typeface="+mn-ea"/>
              </a:rPr>
              <a:t> CSDN</a:t>
            </a:r>
            <a:r>
              <a:rPr lang="zh-CN" altLang="en-US" sz="3200" dirty="0">
                <a:solidFill>
                  <a:schemeClr val="tx1"/>
                </a:solidFill>
                <a:latin typeface="+mn-ea"/>
                <a:sym typeface="+mn-ea"/>
              </a:rPr>
              <a:t>博客</a:t>
            </a:r>
            <a:r>
              <a:rPr lang="en-US" altLang="zh-CN" sz="3200" dirty="0">
                <a:solidFill>
                  <a:schemeClr val="tx1"/>
                </a:solidFill>
                <a:latin typeface="+mn-ea"/>
                <a:sym typeface="+mn-ea"/>
              </a:rPr>
              <a:t>-UML</a:t>
            </a:r>
            <a:r>
              <a:rPr lang="zh-CN" altLang="en-US" sz="3200" dirty="0">
                <a:solidFill>
                  <a:schemeClr val="tx1"/>
                </a:solidFill>
                <a:latin typeface="+mn-ea"/>
                <a:sym typeface="+mn-ea"/>
              </a:rPr>
              <a:t>图</a:t>
            </a:r>
            <a:r>
              <a:rPr lang="zh-CN" altLang="en-US" sz="3200" dirty="0" smtClean="0">
                <a:solidFill>
                  <a:schemeClr val="tx1"/>
                </a:solidFill>
                <a:latin typeface="+mn-ea"/>
                <a:sym typeface="+mn-ea"/>
              </a:rPr>
              <a:t>详解</a:t>
            </a:r>
            <a:endParaRPr lang="en-US" altLang="zh-CN" sz="3200" dirty="0" smtClean="0">
              <a:solidFill>
                <a:schemeClr val="tx1"/>
              </a:solidFill>
              <a:latin typeface="+mn-ea"/>
              <a:sym typeface="+mn-ea"/>
            </a:endParaRPr>
          </a:p>
          <a:p>
            <a:pPr algn="l"/>
            <a:endParaRPr lang="en-US" altLang="zh-CN" sz="3200" dirty="0">
              <a:latin typeface="+mn-ea"/>
              <a:sym typeface="+mn-ea"/>
            </a:endParaRPr>
          </a:p>
          <a:p>
            <a:pPr algn="l"/>
            <a:r>
              <a:rPr lang="zh-CN" altLang="en-US" sz="3200" dirty="0" smtClean="0">
                <a:solidFill>
                  <a:schemeClr val="tx1"/>
                </a:solidFill>
                <a:latin typeface="+mn-ea"/>
                <a:sym typeface="+mn-ea"/>
              </a:rPr>
              <a:t> </a:t>
            </a:r>
            <a:r>
              <a:rPr lang="en-US" altLang="zh-CN" sz="3200" dirty="0" smtClean="0">
                <a:latin typeface="+mn-ea"/>
                <a:sym typeface="+mn-ea"/>
              </a:rPr>
              <a:t>CSDN</a:t>
            </a:r>
            <a:r>
              <a:rPr lang="en-US" altLang="zh-CN" sz="3200" dirty="0" smtClean="0">
                <a:solidFill>
                  <a:schemeClr val="tx1"/>
                </a:solidFill>
                <a:latin typeface="+mn-ea"/>
                <a:sym typeface="+mn-ea"/>
              </a:rPr>
              <a:t>-</a:t>
            </a:r>
            <a:r>
              <a:rPr lang="zh-CN" altLang="en-US" sz="3200" dirty="0" smtClean="0">
                <a:solidFill>
                  <a:schemeClr val="tx1"/>
                </a:solidFill>
                <a:latin typeface="+mn-ea"/>
                <a:sym typeface="+mn-ea"/>
              </a:rPr>
              <a:t>对象</a:t>
            </a:r>
            <a:r>
              <a:rPr lang="zh-CN" altLang="en-US" sz="3200" dirty="0" smtClean="0">
                <a:solidFill>
                  <a:schemeClr val="tx1"/>
                </a:solidFill>
                <a:latin typeface="+mn-ea"/>
                <a:sym typeface="+mn-ea"/>
              </a:rPr>
              <a:t>图</a:t>
            </a:r>
            <a:r>
              <a:rPr lang="zh-CN" altLang="en-US" sz="3200" dirty="0" smtClean="0">
                <a:latin typeface="+mn-ea"/>
                <a:sym typeface="+mn-ea"/>
              </a:rPr>
              <a:t>、构件图、包图</a:t>
            </a:r>
            <a:endParaRPr lang="zh-CN" altLang="en-US" sz="3200" dirty="0">
              <a:solidFill>
                <a:schemeClr val="tx1"/>
              </a:solidFill>
              <a:latin typeface="+mn-ea"/>
              <a:sym typeface="+mn-ea"/>
            </a:endParaRPr>
          </a:p>
          <a:p>
            <a:pPr algn="l"/>
            <a:endParaRPr lang="zh-CN" altLang="en-US" sz="3200" dirty="0">
              <a:solidFill>
                <a:schemeClr val="tx1"/>
              </a:solidFill>
              <a:latin typeface="+mn-ea"/>
              <a:sym typeface="+mn-ea"/>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小组分工</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Chapter6</a:t>
            </a:r>
            <a:endParaRPr lang="en-US" altLang="zh-CN" sz="41040" b="1" dirty="0">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2"/>
            </p:custDataLst>
          </p:nvPr>
        </p:nvSpPr>
        <p:spPr>
          <a:xfrm>
            <a:off x="838800" y="87120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zh-CN" sz="4400" dirty="0"/>
              <a:t>小组分工</a:t>
            </a:r>
          </a:p>
        </p:txBody>
      </p:sp>
      <p:pic>
        <p:nvPicPr>
          <p:cNvPr id="5" name="图片 4"/>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634165" y="1735303"/>
            <a:ext cx="7131180" cy="4591421"/>
          </a:xfrm>
          <a:prstGeom prst="rect">
            <a:avLst/>
          </a:prstGeom>
        </p:spPr>
      </p:pic>
      <p:sp>
        <p:nvSpPr>
          <p:cNvPr id="6" name="文本框 2"/>
          <p:cNvSpPr txBox="1"/>
          <p:nvPr/>
        </p:nvSpPr>
        <p:spPr>
          <a:xfrm>
            <a:off x="0" y="2110154"/>
            <a:ext cx="4634165" cy="2554545"/>
          </a:xfrm>
          <a:prstGeom prst="rect">
            <a:avLst/>
          </a:prstGeom>
          <a:noFill/>
        </p:spPr>
        <p:txBody>
          <a:bodyPr wrap="square" rtlCol="0">
            <a:spAutoFit/>
          </a:bodyPr>
          <a:lstStyle/>
          <a:p>
            <a:r>
              <a:rPr lang="zh-CN" altLang="en-US" sz="3200" dirty="0">
                <a:latin typeface="+mn-ea"/>
                <a:sym typeface="+mn-ea"/>
              </a:rPr>
              <a:t>蒋家俊：</a:t>
            </a:r>
            <a:r>
              <a:rPr lang="en-US" altLang="zh-CN" sz="3200" dirty="0">
                <a:latin typeface="+mn-ea"/>
                <a:sym typeface="+mn-ea"/>
              </a:rPr>
              <a:t>PPT</a:t>
            </a:r>
            <a:r>
              <a:rPr lang="zh-CN" altLang="en-US" sz="3200" dirty="0">
                <a:latin typeface="+mn-ea"/>
                <a:sym typeface="+mn-ea"/>
              </a:rPr>
              <a:t>审查 </a:t>
            </a:r>
            <a:r>
              <a:rPr lang="en-US" altLang="zh-CN" sz="3200" dirty="0">
                <a:latin typeface="+mn-ea"/>
                <a:sym typeface="+mn-ea"/>
              </a:rPr>
              <a:t>8.4</a:t>
            </a:r>
            <a:endParaRPr lang="zh-CN" altLang="en-US" sz="3200" dirty="0">
              <a:latin typeface="+mn-ea"/>
              <a:sym typeface="+mn-ea"/>
            </a:endParaRPr>
          </a:p>
          <a:p>
            <a:r>
              <a:rPr lang="zh-CN" altLang="en-US" sz="3200" dirty="0">
                <a:latin typeface="+mn-ea"/>
                <a:sym typeface="+mn-ea"/>
              </a:rPr>
              <a:t>朱秉：  </a:t>
            </a:r>
            <a:r>
              <a:rPr lang="zh-CN" altLang="en-US" sz="3200" dirty="0" smtClean="0">
                <a:latin typeface="+mn-ea"/>
                <a:sym typeface="+mn-ea"/>
              </a:rPr>
              <a:t>美工    </a:t>
            </a:r>
            <a:r>
              <a:rPr lang="en-US" altLang="zh-CN" sz="3200" dirty="0">
                <a:latin typeface="+mn-ea"/>
                <a:sym typeface="+mn-ea"/>
              </a:rPr>
              <a:t>8.7</a:t>
            </a:r>
            <a:endParaRPr lang="zh-CN" altLang="en-US" sz="3200" dirty="0">
              <a:latin typeface="+mn-ea"/>
              <a:sym typeface="+mn-ea"/>
            </a:endParaRPr>
          </a:p>
          <a:p>
            <a:r>
              <a:rPr lang="zh-CN" altLang="en-US" sz="3200" dirty="0">
                <a:latin typeface="+mn-ea"/>
                <a:sym typeface="+mn-ea"/>
              </a:rPr>
              <a:t>周盛：  </a:t>
            </a:r>
            <a:r>
              <a:rPr lang="en-US" altLang="zh-CN" sz="3200" dirty="0" smtClean="0">
                <a:latin typeface="+mn-ea"/>
                <a:sym typeface="+mn-ea"/>
              </a:rPr>
              <a:t>PPT</a:t>
            </a:r>
            <a:r>
              <a:rPr lang="zh-CN" altLang="en-US" sz="3200" dirty="0" smtClean="0">
                <a:latin typeface="+mn-ea"/>
                <a:sym typeface="+mn-ea"/>
              </a:rPr>
              <a:t>制作 </a:t>
            </a:r>
            <a:r>
              <a:rPr lang="en-US" altLang="zh-CN" sz="3200" dirty="0" smtClean="0">
                <a:latin typeface="+mn-ea"/>
                <a:sym typeface="+mn-ea"/>
              </a:rPr>
              <a:t>8.6</a:t>
            </a:r>
            <a:endParaRPr lang="zh-CN" altLang="en-US" sz="3200" dirty="0">
              <a:latin typeface="+mn-ea"/>
              <a:sym typeface="+mn-ea"/>
            </a:endParaRPr>
          </a:p>
          <a:p>
            <a:r>
              <a:rPr lang="zh-CN" altLang="en-US" sz="3200" dirty="0">
                <a:latin typeface="+mn-ea"/>
                <a:sym typeface="+mn-ea"/>
              </a:rPr>
              <a:t>厉佩强：资料查询</a:t>
            </a:r>
            <a:r>
              <a:rPr lang="en-US" altLang="zh-CN" sz="3200" dirty="0">
                <a:latin typeface="+mn-ea"/>
                <a:sym typeface="+mn-ea"/>
              </a:rPr>
              <a:t>8.5</a:t>
            </a:r>
          </a:p>
          <a:p>
            <a:r>
              <a:rPr lang="zh-CN" altLang="en-US" sz="3200" dirty="0">
                <a:latin typeface="+mn-ea"/>
                <a:sym typeface="+mn-ea"/>
              </a:rPr>
              <a:t>李捷：  错误修订</a:t>
            </a:r>
            <a:r>
              <a:rPr lang="en-US" altLang="zh-CN" sz="3200" dirty="0">
                <a:latin typeface="+mn-ea"/>
                <a:sym typeface="+mn-ea"/>
              </a:rPr>
              <a:t>8.3</a:t>
            </a:r>
            <a:endParaRPr lang="zh-CN" altLang="en-US" sz="3200" dirty="0">
              <a:latin typeface="+mn-ea"/>
              <a:sym typeface="+mn-ea"/>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custDataLst>
              <p:tags r:id="rId2"/>
            </p:custDataLst>
          </p:nvPr>
        </p:nvSpPr>
        <p:spPr bwMode="auto">
          <a:xfrm rot="21210126">
            <a:off x="2588351" y="2587906"/>
            <a:ext cx="122520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感</a:t>
            </a:r>
          </a:p>
        </p:txBody>
      </p:sp>
      <p:sp>
        <p:nvSpPr>
          <p:cNvPr id="3" name="矩形 3"/>
          <p:cNvSpPr>
            <a:spLocks noChangeArrowheads="1"/>
          </p:cNvSpPr>
          <p:nvPr>
            <p:custDataLst>
              <p:tags r:id="rId3"/>
            </p:custDataLst>
          </p:nvPr>
        </p:nvSpPr>
        <p:spPr bwMode="auto">
          <a:xfrm rot="422379">
            <a:off x="4035875" y="2318657"/>
            <a:ext cx="122520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谢</a:t>
            </a:r>
          </a:p>
        </p:txBody>
      </p:sp>
      <p:sp>
        <p:nvSpPr>
          <p:cNvPr id="4" name="矩形 4"/>
          <p:cNvSpPr>
            <a:spLocks noChangeArrowheads="1"/>
          </p:cNvSpPr>
          <p:nvPr>
            <p:custDataLst>
              <p:tags r:id="rId4"/>
            </p:custDataLst>
          </p:nvPr>
        </p:nvSpPr>
        <p:spPr bwMode="auto">
          <a:xfrm rot="21179011">
            <a:off x="5483400" y="2587906"/>
            <a:ext cx="1225207" cy="1951437"/>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dirty="0">
                <a:solidFill>
                  <a:srgbClr val="FFFFFF"/>
                </a:solidFill>
                <a:latin typeface="Arial" panose="020B0604020202020204" pitchFamily="34" charset="0"/>
                <a:ea typeface="黑体" panose="02010609060101010101" pitchFamily="49" charset="-122"/>
              </a:rPr>
              <a:t>聆</a:t>
            </a:r>
          </a:p>
        </p:txBody>
      </p:sp>
      <p:sp>
        <p:nvSpPr>
          <p:cNvPr id="5" name="矩形 5"/>
          <p:cNvSpPr>
            <a:spLocks noChangeArrowheads="1"/>
          </p:cNvSpPr>
          <p:nvPr>
            <p:custDataLst>
              <p:tags r:id="rId5"/>
            </p:custDataLst>
          </p:nvPr>
        </p:nvSpPr>
        <p:spPr bwMode="auto">
          <a:xfrm rot="352131">
            <a:off x="6928449" y="2318657"/>
            <a:ext cx="122767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听</a:t>
            </a:r>
          </a:p>
        </p:txBody>
      </p:sp>
      <p:sp>
        <p:nvSpPr>
          <p:cNvPr id="6" name="矩形 6"/>
          <p:cNvSpPr>
            <a:spLocks noChangeArrowheads="1"/>
          </p:cNvSpPr>
          <p:nvPr>
            <p:custDataLst>
              <p:tags r:id="rId6"/>
            </p:custDataLst>
          </p:nvPr>
        </p:nvSpPr>
        <p:spPr bwMode="auto">
          <a:xfrm rot="21112894">
            <a:off x="8375973" y="2587906"/>
            <a:ext cx="122767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a:solidFill>
                  <a:srgbClr val="FFFFFF"/>
                </a:solidFill>
                <a:latin typeface="Arial" panose="020B0604020202020204" pitchFamily="34" charset="0"/>
                <a:ea typeface="黑体" panose="02010609060101010101" pitchFamily="49" charset="-122"/>
                <a:cs typeface="方正中倩_GBK"/>
              </a:rPr>
              <a:t>~</a:t>
            </a:r>
            <a:endParaRPr lang="zh-CN" altLang="en-US" sz="4400">
              <a:solidFill>
                <a:srgbClr val="FFFFFF"/>
              </a:solidFill>
              <a:latin typeface="Arial" panose="020B0604020202020204" pitchFamily="34" charset="0"/>
              <a:ea typeface="黑体" panose="02010609060101010101" pitchFamily="49" charset="-122"/>
              <a:cs typeface="方正中倩_GBK"/>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什么是对象</a:t>
            </a:r>
            <a:endParaRPr lang="zh-CN" altLang="en-US" sz="4400" dirty="0"/>
          </a:p>
        </p:txBody>
      </p:sp>
      <p:sp>
        <p:nvSpPr>
          <p:cNvPr id="3" name="内容占位符 2"/>
          <p:cNvSpPr>
            <a:spLocks noGrp="1"/>
          </p:cNvSpPr>
          <p:nvPr>
            <p:ph idx="1"/>
          </p:nvPr>
        </p:nvSpPr>
        <p:spPr>
          <a:xfrm>
            <a:off x="923925" y="1925955"/>
            <a:ext cx="10821035" cy="3862705"/>
          </a:xfrm>
        </p:spPr>
        <p:txBody>
          <a:bodyPr/>
          <a:lstStyle/>
          <a:p>
            <a:r>
              <a:rPr lang="zh-CN" altLang="en-US" sz="3200" dirty="0">
                <a:solidFill>
                  <a:schemeClr val="tx1"/>
                </a:solidFill>
              </a:rPr>
              <a:t>（1</a:t>
            </a:r>
            <a:r>
              <a:rPr lang="zh-CN" altLang="en-US" sz="3200" dirty="0" smtClean="0">
                <a:solidFill>
                  <a:schemeClr val="tx1"/>
                </a:solidFill>
              </a:rPr>
              <a:t>）对象是边界非常清楚的任何事物</a:t>
            </a:r>
            <a:endParaRPr lang="zh-CN" altLang="en-US" sz="3200" dirty="0">
              <a:solidFill>
                <a:schemeClr val="tx1"/>
              </a:solidFill>
            </a:endParaRPr>
          </a:p>
          <a:p>
            <a:r>
              <a:rPr lang="zh-CN" altLang="en-US" sz="3200" dirty="0">
                <a:solidFill>
                  <a:schemeClr val="tx1"/>
                </a:solidFill>
              </a:rPr>
              <a:t>（2</a:t>
            </a:r>
            <a:r>
              <a:rPr lang="zh-CN" altLang="en-US" sz="3200" dirty="0" smtClean="0">
                <a:solidFill>
                  <a:schemeClr val="tx1"/>
                </a:solidFill>
              </a:rPr>
              <a:t>）类的元素</a:t>
            </a:r>
            <a:endParaRPr lang="zh-CN" altLang="en-US" sz="3200" dirty="0">
              <a:solidFill>
                <a:schemeClr val="tx1"/>
              </a:solidFill>
            </a:endParaRPr>
          </a:p>
          <a:p>
            <a:r>
              <a:rPr lang="zh-CN" altLang="en-US" sz="3200" dirty="0">
                <a:solidFill>
                  <a:schemeClr val="tx1"/>
                </a:solidFill>
              </a:rPr>
              <a:t>（3</a:t>
            </a:r>
            <a:r>
              <a:rPr lang="zh-CN" altLang="en-US" sz="3200" dirty="0" smtClean="0">
                <a:solidFill>
                  <a:schemeClr val="tx1"/>
                </a:solidFill>
              </a:rPr>
              <a:t>）对象元素：标识、状态、行为</a:t>
            </a:r>
            <a:endParaRPr lang="zh-CN" altLang="en-US" sz="3200" dirty="0">
              <a:solidFill>
                <a:schemeClr val="tx1"/>
              </a:solidFill>
            </a:endParaRPr>
          </a:p>
        </p:txBody>
      </p:sp>
    </p:spTree>
    <p:custDataLst>
      <p:tags r:id="rId1"/>
    </p:custDataLst>
    <p:extLst>
      <p:ext uri="{BB962C8B-B14F-4D97-AF65-F5344CB8AC3E}">
        <p14:creationId xmlns:p14="http://schemas.microsoft.com/office/powerpoint/2010/main" val="33046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对象与类的区别</a:t>
            </a:r>
            <a:endParaRPr lang="zh-CN" altLang="en-US" sz="4400" dirty="0"/>
          </a:p>
        </p:txBody>
      </p:sp>
      <p:sp>
        <p:nvSpPr>
          <p:cNvPr id="3" name="内容占位符 2"/>
          <p:cNvSpPr>
            <a:spLocks noGrp="1"/>
          </p:cNvSpPr>
          <p:nvPr>
            <p:ph idx="1"/>
          </p:nvPr>
        </p:nvSpPr>
        <p:spPr>
          <a:xfrm>
            <a:off x="923925" y="1925955"/>
            <a:ext cx="10821035" cy="3862705"/>
          </a:xfrm>
        </p:spPr>
        <p:txBody>
          <a:bodyPr/>
          <a:lstStyle/>
          <a:p>
            <a:r>
              <a:rPr lang="zh-CN" altLang="en-US" sz="3200" dirty="0" smtClean="0"/>
              <a:t>（</a:t>
            </a:r>
            <a:r>
              <a:rPr lang="en-US" altLang="zh-CN" sz="3200" dirty="0" smtClean="0"/>
              <a:t>1</a:t>
            </a:r>
            <a:r>
              <a:rPr lang="zh-CN" altLang="en-US" sz="3200" dirty="0" smtClean="0"/>
              <a:t>）对象</a:t>
            </a:r>
            <a:r>
              <a:rPr lang="zh-CN" altLang="en-US" sz="3200" dirty="0"/>
              <a:t>是一个存在于时间和空间中的具体实体，而类仅代表一个抽象，抽象出对象的“本质”。</a:t>
            </a:r>
          </a:p>
          <a:p>
            <a:r>
              <a:rPr lang="zh-CN" altLang="en-US" sz="3200" dirty="0" smtClean="0"/>
              <a:t>（</a:t>
            </a:r>
            <a:r>
              <a:rPr lang="en-US" altLang="zh-CN" sz="3200" dirty="0" smtClean="0"/>
              <a:t>2</a:t>
            </a:r>
            <a:r>
              <a:rPr lang="zh-CN" altLang="en-US" sz="3200" dirty="0" smtClean="0"/>
              <a:t>）类</a:t>
            </a:r>
            <a:r>
              <a:rPr lang="zh-CN" altLang="en-US" sz="3200" dirty="0"/>
              <a:t>是共享一个公用结构和一个公共行为对象集合</a:t>
            </a:r>
          </a:p>
          <a:p>
            <a:r>
              <a:rPr lang="zh-CN" altLang="en-US" sz="3200" dirty="0" smtClean="0"/>
              <a:t>（</a:t>
            </a:r>
            <a:r>
              <a:rPr lang="en-US" altLang="zh-CN" sz="3200" dirty="0" smtClean="0"/>
              <a:t>3</a:t>
            </a:r>
            <a:r>
              <a:rPr lang="zh-CN" altLang="en-US" sz="3200" dirty="0" smtClean="0"/>
              <a:t>）类</a:t>
            </a:r>
            <a:r>
              <a:rPr lang="zh-CN" altLang="en-US" sz="3200" dirty="0"/>
              <a:t>是静态的，对象是动态的；类是一般化，对象是个性化；类是定义，对象是实例；类是抽象、对象是具体</a:t>
            </a:r>
          </a:p>
        </p:txBody>
      </p:sp>
    </p:spTree>
    <p:custDataLst>
      <p:tags r:id="rId1"/>
    </p:custDataLst>
    <p:extLst>
      <p:ext uri="{BB962C8B-B14F-4D97-AF65-F5344CB8AC3E}">
        <p14:creationId xmlns:p14="http://schemas.microsoft.com/office/powerpoint/2010/main" val="119907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对象</a:t>
            </a:r>
            <a:r>
              <a:rPr lang="zh-CN" altLang="en-US" sz="4400" dirty="0" smtClean="0"/>
              <a:t>图的概述</a:t>
            </a:r>
            <a:endParaRPr lang="zh-CN" altLang="en-US" sz="4400" dirty="0"/>
          </a:p>
        </p:txBody>
      </p:sp>
      <p:sp>
        <p:nvSpPr>
          <p:cNvPr id="3" name="内容占位符 2"/>
          <p:cNvSpPr>
            <a:spLocks noGrp="1"/>
          </p:cNvSpPr>
          <p:nvPr>
            <p:ph idx="1"/>
          </p:nvPr>
        </p:nvSpPr>
        <p:spPr>
          <a:xfrm>
            <a:off x="838200" y="1736090"/>
            <a:ext cx="11156315" cy="4608066"/>
          </a:xfrm>
        </p:spPr>
        <p:txBody>
          <a:bodyPr>
            <a:noAutofit/>
          </a:bodyPr>
          <a:lstStyle/>
          <a:p>
            <a:r>
              <a:rPr lang="en-US" altLang="zh-CN" sz="3200" dirty="0" smtClean="0">
                <a:solidFill>
                  <a:schemeClr val="tx1"/>
                </a:solidFill>
                <a:sym typeface="+mn-ea"/>
              </a:rPr>
              <a:t>UML</a:t>
            </a:r>
            <a:r>
              <a:rPr lang="zh-CN" altLang="en-US" sz="3200" dirty="0" smtClean="0">
                <a:solidFill>
                  <a:schemeClr val="tx1"/>
                </a:solidFill>
                <a:sym typeface="+mn-ea"/>
              </a:rPr>
              <a:t>面向对象中对象图是类图的实例，几乎使用与类图完全相同的标识。它们的不同点在于对象图显示类的多个对象实例，而不是实例的类。</a:t>
            </a:r>
            <a:r>
              <a:rPr lang="zh-CN" altLang="en-US" sz="3200" dirty="0" smtClean="0">
                <a:solidFill>
                  <a:srgbClr val="FF0000"/>
                </a:solidFill>
                <a:sym typeface="+mn-ea"/>
              </a:rPr>
              <a:t>一个对象图是类图的一个实例</a:t>
            </a:r>
            <a:r>
              <a:rPr lang="zh-CN" altLang="en-US" sz="3200" dirty="0" smtClean="0">
                <a:solidFill>
                  <a:schemeClr val="tx1"/>
                </a:solidFill>
                <a:sym typeface="+mn-ea"/>
              </a:rPr>
              <a:t>。 由于对象存在生命周期，因此对象只能在系统的某一段时间段存在</a:t>
            </a:r>
            <a:endParaRPr lang="zh-CN" altLang="en-US" sz="3200" dirty="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743452696"/>
              </p:ext>
            </p:extLst>
          </p:nvPr>
        </p:nvGraphicFramePr>
        <p:xfrm>
          <a:off x="6800279" y="4524424"/>
          <a:ext cx="2111122" cy="741680"/>
        </p:xfrm>
        <a:graphic>
          <a:graphicData uri="http://schemas.openxmlformats.org/drawingml/2006/table">
            <a:tbl>
              <a:tblPr firstRow="1" bandRow="1">
                <a:tableStyleId>{5C22544A-7EE6-4342-B048-85BDC9FD1C3A}</a:tableStyleId>
              </a:tblPr>
              <a:tblGrid>
                <a:gridCol w="2111122">
                  <a:extLst>
                    <a:ext uri="{9D8B030D-6E8A-4147-A177-3AD203B41FA5}">
                      <a16:colId xmlns:a16="http://schemas.microsoft.com/office/drawing/2014/main" val="3381559466"/>
                    </a:ext>
                  </a:extLst>
                </a:gridCol>
              </a:tblGrid>
              <a:tr h="370840">
                <a:tc>
                  <a:txBody>
                    <a:bodyPr/>
                    <a:lstStyle/>
                    <a:p>
                      <a:r>
                        <a:rPr lang="en-US" altLang="zh-CN" dirty="0" err="1" smtClean="0"/>
                        <a:t>xchen:Account</a:t>
                      </a:r>
                      <a:endParaRPr lang="zh-CN" altLang="en-US" dirty="0"/>
                    </a:p>
                  </a:txBody>
                  <a:tcPr/>
                </a:tc>
                <a:extLst>
                  <a:ext uri="{0D108BD9-81ED-4DB2-BD59-A6C34878D82A}">
                    <a16:rowId xmlns:a16="http://schemas.microsoft.com/office/drawing/2014/main" val="1692355520"/>
                  </a:ext>
                </a:extLst>
              </a:tr>
              <a:tr h="370840">
                <a:tc>
                  <a:txBody>
                    <a:bodyPr/>
                    <a:lstStyle/>
                    <a:p>
                      <a:r>
                        <a:rPr lang="en-US" altLang="zh-CN" dirty="0" smtClean="0"/>
                        <a:t>balance=1000.5</a:t>
                      </a:r>
                      <a:endParaRPr lang="zh-CN" altLang="en-US" dirty="0"/>
                    </a:p>
                  </a:txBody>
                  <a:tcPr/>
                </a:tc>
                <a:extLst>
                  <a:ext uri="{0D108BD9-81ED-4DB2-BD59-A6C34878D82A}">
                    <a16:rowId xmlns:a16="http://schemas.microsoft.com/office/drawing/2014/main" val="922514595"/>
                  </a:ext>
                </a:extLst>
              </a:tr>
            </a:tbl>
          </a:graphicData>
        </a:graphic>
      </p:graphicFrame>
      <p:sp>
        <p:nvSpPr>
          <p:cNvPr id="5" name="文本框 4"/>
          <p:cNvSpPr txBox="1"/>
          <p:nvPr/>
        </p:nvSpPr>
        <p:spPr>
          <a:xfrm>
            <a:off x="2582258" y="5640149"/>
            <a:ext cx="1439483" cy="369332"/>
          </a:xfrm>
          <a:prstGeom prst="rect">
            <a:avLst/>
          </a:prstGeom>
          <a:noFill/>
        </p:spPr>
        <p:txBody>
          <a:bodyPr wrap="square" rtlCol="0">
            <a:spAutoFit/>
          </a:bodyPr>
          <a:lstStyle/>
          <a:p>
            <a:r>
              <a:rPr lang="zh-CN" altLang="en-US" dirty="0" smtClean="0"/>
              <a:t>    类图</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595057713"/>
              </p:ext>
            </p:extLst>
          </p:nvPr>
        </p:nvGraphicFramePr>
        <p:xfrm>
          <a:off x="2116966" y="4529504"/>
          <a:ext cx="2111122" cy="736600"/>
        </p:xfrm>
        <a:graphic>
          <a:graphicData uri="http://schemas.openxmlformats.org/drawingml/2006/table">
            <a:tbl>
              <a:tblPr firstRow="1" bandRow="1">
                <a:tableStyleId>{5C22544A-7EE6-4342-B048-85BDC9FD1C3A}</a:tableStyleId>
              </a:tblPr>
              <a:tblGrid>
                <a:gridCol w="2111122">
                  <a:extLst>
                    <a:ext uri="{9D8B030D-6E8A-4147-A177-3AD203B41FA5}">
                      <a16:colId xmlns:a16="http://schemas.microsoft.com/office/drawing/2014/main" val="3381559466"/>
                    </a:ext>
                  </a:extLst>
                </a:gridCol>
              </a:tblGrid>
              <a:tr h="281302">
                <a:tc>
                  <a:txBody>
                    <a:bodyPr/>
                    <a:lstStyle/>
                    <a:p>
                      <a:r>
                        <a:rPr lang="en-US" altLang="zh-CN" baseline="0" dirty="0" smtClean="0"/>
                        <a:t>      </a:t>
                      </a:r>
                      <a:r>
                        <a:rPr lang="en-US" altLang="zh-CN" dirty="0" smtClean="0"/>
                        <a:t>Account</a:t>
                      </a:r>
                      <a:endParaRPr lang="zh-CN" altLang="en-US" dirty="0"/>
                    </a:p>
                  </a:txBody>
                  <a:tcPr/>
                </a:tc>
                <a:extLst>
                  <a:ext uri="{0D108BD9-81ED-4DB2-BD59-A6C34878D82A}">
                    <a16:rowId xmlns:a16="http://schemas.microsoft.com/office/drawing/2014/main" val="1692355520"/>
                  </a:ext>
                </a:extLst>
              </a:tr>
              <a:tr h="370840">
                <a:tc>
                  <a:txBody>
                    <a:bodyPr/>
                    <a:lstStyle/>
                    <a:p>
                      <a:r>
                        <a:rPr lang="en-US" altLang="zh-CN" dirty="0" smtClean="0"/>
                        <a:t>-</a:t>
                      </a:r>
                      <a:r>
                        <a:rPr lang="en-US" altLang="zh-CN" dirty="0" err="1" smtClean="0"/>
                        <a:t>balance:double</a:t>
                      </a:r>
                      <a:endParaRPr lang="zh-CN" altLang="en-US" dirty="0"/>
                    </a:p>
                  </a:txBody>
                  <a:tcPr/>
                </a:tc>
                <a:extLst>
                  <a:ext uri="{0D108BD9-81ED-4DB2-BD59-A6C34878D82A}">
                    <a16:rowId xmlns:a16="http://schemas.microsoft.com/office/drawing/2014/main" val="922514595"/>
                  </a:ext>
                </a:extLst>
              </a:tr>
            </a:tbl>
          </a:graphicData>
        </a:graphic>
      </p:graphicFrame>
      <p:sp>
        <p:nvSpPr>
          <p:cNvPr id="7" name="文本框 6"/>
          <p:cNvSpPr txBox="1"/>
          <p:nvPr/>
        </p:nvSpPr>
        <p:spPr>
          <a:xfrm>
            <a:off x="7338849" y="5640149"/>
            <a:ext cx="1439483" cy="369332"/>
          </a:xfrm>
          <a:prstGeom prst="rect">
            <a:avLst/>
          </a:prstGeom>
          <a:noFill/>
        </p:spPr>
        <p:txBody>
          <a:bodyPr wrap="square" rtlCol="0">
            <a:spAutoFit/>
          </a:bodyPr>
          <a:lstStyle/>
          <a:p>
            <a:r>
              <a:rPr lang="zh-CN" altLang="en-US" dirty="0"/>
              <a:t>对象图</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7708" y="342543"/>
            <a:ext cx="10515600" cy="864000"/>
          </a:xfrm>
        </p:spPr>
        <p:txBody>
          <a:bodyPr/>
          <a:lstStyle/>
          <a:p>
            <a:r>
              <a:rPr lang="zh-CN" altLang="en-US" sz="4400" dirty="0" smtClean="0"/>
              <a:t>类图与对象图的区别</a:t>
            </a:r>
            <a:endParaRPr lang="zh-CN" altLang="en-US" sz="44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94403103"/>
              </p:ext>
            </p:extLst>
          </p:nvPr>
        </p:nvGraphicFramePr>
        <p:xfrm>
          <a:off x="548640" y="1848049"/>
          <a:ext cx="11397816" cy="4687503"/>
        </p:xfrm>
        <a:graphic>
          <a:graphicData uri="http://schemas.openxmlformats.org/drawingml/2006/table">
            <a:tbl>
              <a:tblPr firstRow="1" bandRow="1">
                <a:tableStyleId>{5C22544A-7EE6-4342-B048-85BDC9FD1C3A}</a:tableStyleId>
              </a:tblPr>
              <a:tblGrid>
                <a:gridCol w="5698908">
                  <a:extLst>
                    <a:ext uri="{9D8B030D-6E8A-4147-A177-3AD203B41FA5}">
                      <a16:colId xmlns:a16="http://schemas.microsoft.com/office/drawing/2014/main" val="1855045888"/>
                    </a:ext>
                  </a:extLst>
                </a:gridCol>
                <a:gridCol w="5698908">
                  <a:extLst>
                    <a:ext uri="{9D8B030D-6E8A-4147-A177-3AD203B41FA5}">
                      <a16:colId xmlns:a16="http://schemas.microsoft.com/office/drawing/2014/main" val="4215578890"/>
                    </a:ext>
                  </a:extLst>
                </a:gridCol>
              </a:tblGrid>
              <a:tr h="752724">
                <a:tc>
                  <a:txBody>
                    <a:bodyPr/>
                    <a:lstStyle/>
                    <a:p>
                      <a:pPr algn="l"/>
                      <a:endParaRPr lang="en-US" altLang="zh-CN" dirty="0" smtClean="0"/>
                    </a:p>
                    <a:p>
                      <a:pPr algn="l"/>
                      <a:r>
                        <a:rPr lang="zh-CN" altLang="en-US" dirty="0" smtClean="0"/>
                        <a:t>类图</a:t>
                      </a:r>
                      <a:endParaRPr lang="zh-CN" altLang="en-US" dirty="0"/>
                    </a:p>
                  </a:txBody>
                  <a:tcPr/>
                </a:tc>
                <a:tc>
                  <a:txBody>
                    <a:bodyPr/>
                    <a:lstStyle/>
                    <a:p>
                      <a:pPr algn="l"/>
                      <a:endParaRPr lang="en-US" altLang="zh-CN" dirty="0" smtClean="0"/>
                    </a:p>
                    <a:p>
                      <a:pPr algn="l"/>
                      <a:r>
                        <a:rPr lang="zh-CN" altLang="en-US" dirty="0" smtClean="0"/>
                        <a:t>对象图</a:t>
                      </a:r>
                      <a:endParaRPr lang="zh-CN" altLang="en-US" dirty="0"/>
                    </a:p>
                  </a:txBody>
                  <a:tcPr/>
                </a:tc>
                <a:extLst>
                  <a:ext uri="{0D108BD9-81ED-4DB2-BD59-A6C34878D82A}">
                    <a16:rowId xmlns:a16="http://schemas.microsoft.com/office/drawing/2014/main" val="2264550201"/>
                  </a:ext>
                </a:extLst>
              </a:tr>
              <a:tr h="636531">
                <a:tc>
                  <a:txBody>
                    <a:bodyPr/>
                    <a:lstStyle/>
                    <a:p>
                      <a:pPr algn="l"/>
                      <a:r>
                        <a:rPr lang="zh-CN" altLang="en-US" dirty="0">
                          <a:solidFill>
                            <a:srgbClr val="333333"/>
                          </a:solidFill>
                          <a:effectLst/>
                        </a:rPr>
                        <a:t>在类中包含三部分，分别是类名、类的属性和类的操作</a:t>
                      </a:r>
                    </a:p>
                  </a:txBody>
                  <a:tcPr marL="63500" marR="63500" marT="12700" marB="12700" anchor="ctr"/>
                </a:tc>
                <a:tc>
                  <a:txBody>
                    <a:bodyPr/>
                    <a:lstStyle/>
                    <a:p>
                      <a:pPr algn="l"/>
                      <a:r>
                        <a:rPr lang="zh-CN" altLang="en-US" dirty="0">
                          <a:solidFill>
                            <a:srgbClr val="333333"/>
                          </a:solidFill>
                          <a:effectLst/>
                        </a:rPr>
                        <a:t>对象包含两个部分：对象的名称和对象的属性</a:t>
                      </a:r>
                    </a:p>
                  </a:txBody>
                  <a:tcPr marL="63500" marR="63500" marT="12700" marB="12700" anchor="ctr"/>
                </a:tc>
                <a:extLst>
                  <a:ext uri="{0D108BD9-81ED-4DB2-BD59-A6C34878D82A}">
                    <a16:rowId xmlns:a16="http://schemas.microsoft.com/office/drawing/2014/main" val="3423814091"/>
                  </a:ext>
                </a:extLst>
              </a:tr>
              <a:tr h="636531">
                <a:tc>
                  <a:txBody>
                    <a:bodyPr/>
                    <a:lstStyle/>
                    <a:p>
                      <a:pPr algn="l"/>
                      <a:r>
                        <a:rPr lang="zh-CN" altLang="en-US">
                          <a:solidFill>
                            <a:srgbClr val="333333"/>
                          </a:solidFill>
                          <a:effectLst/>
                        </a:rPr>
                        <a:t>类的名称栏只包含类名</a:t>
                      </a:r>
                    </a:p>
                  </a:txBody>
                  <a:tcPr marL="63500" marR="63500" marT="12700" marB="12700" anchor="ctr"/>
                </a:tc>
                <a:tc>
                  <a:txBody>
                    <a:bodyPr/>
                    <a:lstStyle/>
                    <a:p>
                      <a:pPr algn="l"/>
                      <a:r>
                        <a:rPr lang="zh-CN" altLang="en-US" dirty="0">
                          <a:solidFill>
                            <a:srgbClr val="333333"/>
                          </a:solidFill>
                          <a:effectLst/>
                        </a:rPr>
                        <a:t>对象的名称栏包含“对象名：类名”</a:t>
                      </a:r>
                    </a:p>
                  </a:txBody>
                  <a:tcPr marL="63500" marR="63500" marT="12700" marB="12700" anchor="ctr"/>
                </a:tc>
                <a:extLst>
                  <a:ext uri="{0D108BD9-81ED-4DB2-BD59-A6C34878D82A}">
                    <a16:rowId xmlns:a16="http://schemas.microsoft.com/office/drawing/2014/main" val="2652230290"/>
                  </a:ext>
                </a:extLst>
              </a:tr>
              <a:tr h="636531">
                <a:tc>
                  <a:txBody>
                    <a:bodyPr/>
                    <a:lstStyle/>
                    <a:p>
                      <a:pPr algn="l"/>
                      <a:r>
                        <a:rPr lang="zh-CN" altLang="en-US">
                          <a:solidFill>
                            <a:srgbClr val="333333"/>
                          </a:solidFill>
                          <a:effectLst/>
                        </a:rPr>
                        <a:t>类的属性栏定义了所有属性的特征</a:t>
                      </a:r>
                    </a:p>
                  </a:txBody>
                  <a:tcPr marL="63500" marR="63500" marT="12700" marB="12700" anchor="ctr"/>
                </a:tc>
                <a:tc>
                  <a:txBody>
                    <a:bodyPr/>
                    <a:lstStyle/>
                    <a:p>
                      <a:pPr algn="l"/>
                      <a:r>
                        <a:rPr lang="zh-CN" altLang="en-US" dirty="0">
                          <a:solidFill>
                            <a:srgbClr val="333333"/>
                          </a:solidFill>
                          <a:effectLst/>
                        </a:rPr>
                        <a:t>对象的属性栏定义了属性的当前值</a:t>
                      </a:r>
                    </a:p>
                  </a:txBody>
                  <a:tcPr marL="63500" marR="63500" marT="12700" marB="12700" anchor="ctr"/>
                </a:tc>
                <a:extLst>
                  <a:ext uri="{0D108BD9-81ED-4DB2-BD59-A6C34878D82A}">
                    <a16:rowId xmlns:a16="http://schemas.microsoft.com/office/drawing/2014/main" val="2802913501"/>
                  </a:ext>
                </a:extLst>
              </a:tr>
              <a:tr h="675062">
                <a:tc>
                  <a:txBody>
                    <a:bodyPr/>
                    <a:lstStyle/>
                    <a:p>
                      <a:pPr algn="l"/>
                      <a:r>
                        <a:rPr lang="zh-CN" altLang="en-US">
                          <a:solidFill>
                            <a:srgbClr val="333333"/>
                          </a:solidFill>
                          <a:effectLst/>
                        </a:rPr>
                        <a:t>类中列出了操作</a:t>
                      </a:r>
                    </a:p>
                  </a:txBody>
                  <a:tcPr marL="63500" marR="63500" marT="12700" marB="12700" anchor="ctr"/>
                </a:tc>
                <a:tc>
                  <a:txBody>
                    <a:bodyPr/>
                    <a:lstStyle/>
                    <a:p>
                      <a:pPr algn="l"/>
                      <a:r>
                        <a:rPr lang="zh-CN" altLang="en-US" dirty="0">
                          <a:solidFill>
                            <a:srgbClr val="333333"/>
                          </a:solidFill>
                          <a:effectLst/>
                        </a:rPr>
                        <a:t>对象图中不包含操作内容，因为对属于同一个类的对象，其操作是相同的</a:t>
                      </a:r>
                    </a:p>
                  </a:txBody>
                  <a:tcPr marL="63500" marR="63500" marT="12700" marB="12700" anchor="ctr"/>
                </a:tc>
                <a:extLst>
                  <a:ext uri="{0D108BD9-81ED-4DB2-BD59-A6C34878D82A}">
                    <a16:rowId xmlns:a16="http://schemas.microsoft.com/office/drawing/2014/main" val="550417812"/>
                  </a:ext>
                </a:extLst>
              </a:tr>
              <a:tr h="675062">
                <a:tc>
                  <a:txBody>
                    <a:bodyPr/>
                    <a:lstStyle/>
                    <a:p>
                      <a:pPr algn="l"/>
                      <a:r>
                        <a:rPr lang="zh-CN" altLang="en-US">
                          <a:solidFill>
                            <a:srgbClr val="333333"/>
                          </a:solidFill>
                          <a:effectLst/>
                        </a:rPr>
                        <a:t>类中使用了关联连接，关联中使用名称、角色以及约束等特征定义</a:t>
                      </a:r>
                    </a:p>
                  </a:txBody>
                  <a:tcPr marL="63500" marR="63500" marT="12700" marB="12700" anchor="ctr"/>
                </a:tc>
                <a:tc>
                  <a:txBody>
                    <a:bodyPr/>
                    <a:lstStyle/>
                    <a:p>
                      <a:pPr algn="l"/>
                      <a:r>
                        <a:rPr lang="zh-CN" altLang="en-US" dirty="0">
                          <a:solidFill>
                            <a:srgbClr val="333333"/>
                          </a:solidFill>
                          <a:effectLst/>
                        </a:rPr>
                        <a:t>对象使用链进行连接，链中包含名称、角色</a:t>
                      </a:r>
                    </a:p>
                  </a:txBody>
                  <a:tcPr marL="63500" marR="63500" marT="12700" marB="12700" anchor="ctr"/>
                </a:tc>
                <a:extLst>
                  <a:ext uri="{0D108BD9-81ED-4DB2-BD59-A6C34878D82A}">
                    <a16:rowId xmlns:a16="http://schemas.microsoft.com/office/drawing/2014/main" val="951951573"/>
                  </a:ext>
                </a:extLst>
              </a:tr>
              <a:tr h="675062">
                <a:tc>
                  <a:txBody>
                    <a:bodyPr/>
                    <a:lstStyle/>
                    <a:p>
                      <a:pPr algn="l"/>
                      <a:r>
                        <a:rPr lang="zh-CN" altLang="en-US" dirty="0">
                          <a:solidFill>
                            <a:srgbClr val="333333"/>
                          </a:solidFill>
                          <a:effectLst/>
                        </a:rPr>
                        <a:t>类代表的是对对象的分类所以必须说明可以参与关联的对象的数目</a:t>
                      </a:r>
                      <a:r>
                        <a:rPr lang="en-US" altLang="zh-CN" baseline="30000" dirty="0">
                          <a:solidFill>
                            <a:srgbClr val="3366CC"/>
                          </a:solidFill>
                          <a:effectLst/>
                        </a:rPr>
                        <a:t>[1]</a:t>
                      </a:r>
                      <a:r>
                        <a:rPr lang="zh-CN" altLang="en-US" u="none" strike="noStrike" dirty="0">
                          <a:solidFill>
                            <a:srgbClr val="136EC2"/>
                          </a:solidFill>
                          <a:effectLst/>
                        </a:rPr>
                        <a:t> </a:t>
                      </a:r>
                      <a:endParaRPr lang="zh-CN" altLang="en-US" dirty="0">
                        <a:solidFill>
                          <a:srgbClr val="333333"/>
                        </a:solidFill>
                        <a:effectLst/>
                      </a:endParaRPr>
                    </a:p>
                  </a:txBody>
                  <a:tcPr marL="63500" marR="63500" marT="12700" marB="12700" anchor="ctr"/>
                </a:tc>
                <a:tc>
                  <a:txBody>
                    <a:bodyPr/>
                    <a:lstStyle/>
                    <a:p>
                      <a:pPr algn="l"/>
                      <a:r>
                        <a:rPr lang="zh-CN" altLang="en-US" dirty="0">
                          <a:solidFill>
                            <a:srgbClr val="333333"/>
                          </a:solidFill>
                          <a:effectLst/>
                        </a:rPr>
                        <a:t>对象代表的是单独的实体，所有的链都是一对一的，因此不涉及到多重性。</a:t>
                      </a:r>
                    </a:p>
                  </a:txBody>
                  <a:tcPr marL="63500" marR="63500" marT="12700" marB="12700" anchor="ctr"/>
                </a:tc>
                <a:extLst>
                  <a:ext uri="{0D108BD9-81ED-4DB2-BD59-A6C34878D82A}">
                    <a16:rowId xmlns:a16="http://schemas.microsoft.com/office/drawing/2014/main" val="552608511"/>
                  </a:ext>
                </a:extLst>
              </a:tr>
            </a:tbl>
          </a:graphicData>
        </a:graphic>
      </p:graphicFrame>
    </p:spTree>
    <p:custDataLst>
      <p:tags r:id="rId1"/>
    </p:custDataLst>
    <p:extLst>
      <p:ext uri="{BB962C8B-B14F-4D97-AF65-F5344CB8AC3E}">
        <p14:creationId xmlns:p14="http://schemas.microsoft.com/office/powerpoint/2010/main" val="1989933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对象图</a:t>
            </a:r>
            <a:r>
              <a:rPr lang="zh-CN" altLang="en-US" sz="4400" dirty="0" smtClean="0"/>
              <a:t>的</a:t>
            </a:r>
            <a:r>
              <a:rPr lang="zh-CN" altLang="en-US" sz="4800" dirty="0"/>
              <a:t>主要</a:t>
            </a:r>
            <a:r>
              <a:rPr lang="zh-CN" altLang="en-US" sz="4400" dirty="0"/>
              <a:t>作用</a:t>
            </a:r>
          </a:p>
        </p:txBody>
      </p:sp>
      <p:sp>
        <p:nvSpPr>
          <p:cNvPr id="3" name="内容占位符 2"/>
          <p:cNvSpPr>
            <a:spLocks noGrp="1"/>
          </p:cNvSpPr>
          <p:nvPr>
            <p:ph idx="1"/>
          </p:nvPr>
        </p:nvSpPr>
        <p:spPr>
          <a:xfrm>
            <a:off x="923925" y="1925955"/>
            <a:ext cx="10821035" cy="3862705"/>
          </a:xfrm>
        </p:spPr>
        <p:txBody>
          <a:bodyPr/>
          <a:lstStyle/>
          <a:p>
            <a:r>
              <a:rPr lang="en-US" altLang="zh-CN" dirty="0"/>
              <a:t>· </a:t>
            </a:r>
            <a:r>
              <a:rPr lang="zh-CN" altLang="en-US" dirty="0"/>
              <a:t>捕获实例和连接</a:t>
            </a:r>
          </a:p>
          <a:p>
            <a:r>
              <a:rPr lang="en-US" altLang="zh-CN" dirty="0"/>
              <a:t>· </a:t>
            </a:r>
            <a:r>
              <a:rPr lang="zh-CN" altLang="en-US" dirty="0"/>
              <a:t>在分析和设计阶段创建</a:t>
            </a:r>
          </a:p>
          <a:p>
            <a:r>
              <a:rPr lang="en-US" altLang="zh-CN" dirty="0"/>
              <a:t>· </a:t>
            </a:r>
            <a:r>
              <a:rPr lang="zh-CN" altLang="en-US" dirty="0"/>
              <a:t>捕获交互的静态部分</a:t>
            </a:r>
          </a:p>
          <a:p>
            <a:r>
              <a:rPr lang="en-US" altLang="zh-CN" dirty="0"/>
              <a:t>· </a:t>
            </a:r>
            <a:r>
              <a:rPr lang="zh-CN" altLang="en-US" dirty="0"/>
              <a:t>举例说明数据</a:t>
            </a:r>
            <a:r>
              <a:rPr lang="en-US" altLang="zh-CN" dirty="0"/>
              <a:t>/</a:t>
            </a:r>
            <a:r>
              <a:rPr lang="zh-CN" altLang="en-US" dirty="0"/>
              <a:t>对象结构</a:t>
            </a:r>
          </a:p>
          <a:p>
            <a:r>
              <a:rPr lang="en-US" altLang="zh-CN" dirty="0"/>
              <a:t>· </a:t>
            </a:r>
            <a:r>
              <a:rPr lang="zh-CN" altLang="en-US" dirty="0"/>
              <a:t>详细描述瞬态图</a:t>
            </a:r>
          </a:p>
          <a:p>
            <a:r>
              <a:rPr lang="en-US" altLang="zh-CN" dirty="0"/>
              <a:t>· </a:t>
            </a:r>
            <a:r>
              <a:rPr lang="zh-CN" altLang="en-US" dirty="0"/>
              <a:t>由分析人员、设计人员和代码实现人员开发</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构件图</a:t>
            </a:r>
            <a:r>
              <a:rPr lang="zh-CN" altLang="en-US" dirty="0" smtClean="0"/>
              <a:t> </a:t>
            </a:r>
            <a:r>
              <a:rPr lang="en-US" altLang="zh-CN" dirty="0"/>
              <a:t>Component diagram</a:t>
            </a:r>
            <a:r>
              <a:rPr lang="en-US" altLang="zh-CN" dirty="0" smtClean="0"/>
              <a:t> </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Chapter2</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6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14"/>
  <p:tag name="KSO_WM_TEMPLATE_CATEGORY" val="custom"/>
  <p:tag name="KSO_WM_TEMPLATE_INDEX" val="160564"/>
  <p:tag name="KSO_WM_UNIT_INDEX" val="1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21"/>
  <p:tag name="KSO_WM_TEMPLATE_CATEGORY" val="custom"/>
  <p:tag name="KSO_WM_TEMPLATE_INDEX" val="160564"/>
  <p:tag name="KSO_WM_UNIT_INDEX" val="21"/>
</p:tagLst>
</file>

<file path=ppt/tags/tag12.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11*i*42"/>
  <p:tag name="KSO_WM_TEMPLATE_CATEGORY" val="custom"/>
  <p:tag name="KSO_WM_TEMPLATE_INDEX" val="160564"/>
  <p:tag name="KSO_WM_UNIT_INDEX" val="4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a"/>
  <p:tag name="KSO_WM_UNIT_INDEX" val="1"/>
  <p:tag name="KSO_WM_UNIT_ID" val="custom160564_11*a*1"/>
  <p:tag name="KSO_WM_UNIT_CLEAR" val="1"/>
  <p:tag name="KSO_WM_UNIT_LAYERLEVEL" val="1"/>
  <p:tag name="KSO_WM_UNIT_ISCONTENTSTITLE" val="1"/>
  <p:tag name="KSO_WM_UNIT_VALUE" val="5"/>
  <p:tag name="KSO_WM_UNIT_HIGHLIGHT" val="0"/>
  <p:tag name="KSO_WM_UNIT_COMPATIBLE" val="0"/>
  <p:tag name="KSO_WM_UNIT_BIND_DECORATION_IDS" val="custom160564_11*i*42"/>
  <p:tag name="KSO_WM_UNIT_PRESET_TEXT" val="目录"/>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6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3"/>
  <p:tag name="KSO_WM_UNIT_TYPE" val="l_i"/>
  <p:tag name="KSO_WM_UNIT_INDEX" val="1_5"/>
  <p:tag name="KSO_WM_UNIT_ID" val="custom160564_11*l_i*1_5"/>
  <p:tag name="KSO_WM_UNIT_CLEAR" val="1"/>
  <p:tag name="KSO_WM_UNIT_LAYERLEVEL" val="1_1"/>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3"/>
  <p:tag name="KSO_WM_UNIT_TYPE" val="l_h_f"/>
  <p:tag name="KSO_WM_UNIT_INDEX" val="1_3_1"/>
  <p:tag name="KSO_WM_UNIT_ID" val="custom160564_11*l_h_f*1_3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6"/>
  <p:tag name="KSO_WM_UNIT_ID" val="custom160564_11*l_i*1_6"/>
  <p:tag name="KSO_WM_UNIT_CLEAR" val="1"/>
  <p:tag name="KSO_WM_UNIT_LAYERLEVEL" val="1_1"/>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11*l_i*1_3"/>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11*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MH_ORDER" val="Freeform 9"/>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11*l_i*1_4"/>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MH_ORDER" val="Straight Connector 13"/>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2.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19"/>
  <p:tag name="KSO_WM_SLIDE_INDEX" val="19"/>
  <p:tag name="KSO_WM_SLIDE_ITEM_CNT" val="1"/>
  <p:tag name="KSO_WM_SLIDE_LAYOUT" val="a_f"/>
  <p:tag name="KSO_WM_SLIDE_LAYOUT_CNT" val="1_1"/>
  <p:tag name="KSO_WM_SLIDE_TYPE" val="text"/>
  <p:tag name="KSO_WM_BEAUTIFY_FLAG" val="#wm#"/>
  <p:tag name="KSO_WM_SLIDE_POSITION" val="491*182"/>
  <p:tag name="KSO_WM_SLIDE_SIZE" val="342*30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2.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9.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7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7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
  <p:tag name="MH" val="20150923151412"/>
  <p:tag name="MH_LIBRARY" val="GRAPHIC"/>
  <p:tag name="KSO_WM_TEMPLATE_CATEGORY" val="custom"/>
  <p:tag name="KSO_WM_TEMPLATE_INDEX" val="160564"/>
  <p:tag name="KSO_WM_TAG_VERSION" val="1.0"/>
  <p:tag name="KSO_WM_SLIDE_ID" val="custom160564_28"/>
  <p:tag name="KSO_WM_SLIDE_INDEX" val="28"/>
  <p:tag name="KSO_WM_SLIDE_ITEM_CNT" val="2"/>
  <p:tag name="KSO_WM_SLIDE_LAYOUT" val="a_f_d"/>
  <p:tag name="KSO_WM_SLIDE_LAYOUT_CNT" val="1_1_1"/>
  <p:tag name="KSO_WM_SLIDE_TYPE" val="text"/>
  <p:tag name="KSO_WM_BEAUTIFY_FLAG" val="#wm#"/>
  <p:tag name="KSO_WM_SLIDE_POSITION" val="199*141"/>
  <p:tag name="KSO_WM_SLIDE_SIZE" val="562*362"/>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d"/>
  <p:tag name="KSO_WM_UNIT_INDEX" val="1"/>
  <p:tag name="KSO_WM_UNIT_ID" val="custom160564_28*d*1"/>
  <p:tag name="KSO_WM_UNIT_CLEAR" val="0"/>
  <p:tag name="KSO_WM_UNIT_LAYERLEVEL" val="1"/>
  <p:tag name="KSO_WM_UNIT_VALUE" val="1274*1979"/>
  <p:tag name="KSO_WM_UNIT_HIGHLIGHT" val="0"/>
  <p:tag name="KSO_WM_UNIT_COMPATIBLE" val="0"/>
</p:tagLst>
</file>

<file path=ppt/tags/tag79.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KSO_WM_TEMPLATE_CATEGORY" val="custom"/>
  <p:tag name="KSO_WM_TEMPLATE_INDEX" val="160564"/>
  <p:tag name="KSO_WM_TAG_VERSION" val="1.0"/>
  <p:tag name="KSO_WM_SLIDE_ID" val="custom160564_29"/>
  <p:tag name="KSO_WM_SLIDE_INDEX" val="29"/>
  <p:tag name="KSO_WM_SLIDE_ITEM_CNT" val="0"/>
  <p:tag name="KSO_WM_SLIDE_TYPE" val="endPage"/>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2"/>
  <p:tag name="KSO_WM_TAG_VERSION" val="1.0"/>
  <p:tag name="KSO_WM_BEAUTIFY_FLAG" val="#wm#"/>
  <p:tag name="KSO_WM_UNIT_TYPE" val="i"/>
  <p:tag name="KSO_WM_UNIT_ID" val="custom160564_29*i*0"/>
  <p:tag name="KSO_WM_TEMPLATE_CATEGORY" val="custom"/>
  <p:tag name="KSO_WM_TEMPLATE_INDEX" val="160564"/>
  <p:tag name="KSO_WM_UNIT_INDEX" val="0"/>
</p:tagLst>
</file>

<file path=ppt/tags/tag81.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3"/>
  <p:tag name="KSO_WM_TAG_VERSION" val="1.0"/>
  <p:tag name="KSO_WM_BEAUTIFY_FLAG" val="#wm#"/>
  <p:tag name="KSO_WM_UNIT_TYPE" val="i"/>
  <p:tag name="KSO_WM_UNIT_ID" val="custom160564_29*i*1"/>
  <p:tag name="KSO_WM_TEMPLATE_CATEGORY" val="custom"/>
  <p:tag name="KSO_WM_TEMPLATE_INDEX" val="160564"/>
  <p:tag name="KSO_WM_UNIT_INDEX" val="1"/>
</p:tagLst>
</file>

<file path=ppt/tags/tag82.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4"/>
  <p:tag name="KSO_WM_TAG_VERSION" val="1.0"/>
  <p:tag name="KSO_WM_BEAUTIFY_FLAG" val="#wm#"/>
  <p:tag name="KSO_WM_UNIT_TYPE" val="i"/>
  <p:tag name="KSO_WM_UNIT_ID" val="custom160564_29*i*2"/>
  <p:tag name="KSO_WM_TEMPLATE_CATEGORY" val="custom"/>
  <p:tag name="KSO_WM_TEMPLATE_INDEX" val="160564"/>
  <p:tag name="KSO_WM_UNIT_INDEX" val="2"/>
</p:tagLst>
</file>

<file path=ppt/tags/tag83.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5"/>
  <p:tag name="KSO_WM_TAG_VERSION" val="1.0"/>
  <p:tag name="KSO_WM_BEAUTIFY_FLAG" val="#wm#"/>
  <p:tag name="KSO_WM_UNIT_TYPE" val="i"/>
  <p:tag name="KSO_WM_UNIT_ID" val="custom160564_29*i*3"/>
  <p:tag name="KSO_WM_TEMPLATE_CATEGORY" val="custom"/>
  <p:tag name="KSO_WM_TEMPLATE_INDEX" val="160564"/>
  <p:tag name="KSO_WM_UNIT_INDEX" val="3"/>
</p:tagLst>
</file>

<file path=ppt/tags/tag84.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6"/>
  <p:tag name="KSO_WM_TAG_VERSION" val="1.0"/>
  <p:tag name="KSO_WM_BEAUTIFY_FLAG" val="#wm#"/>
  <p:tag name="KSO_WM_UNIT_TYPE" val="i"/>
  <p:tag name="KSO_WM_UNIT_ID" val="custom160564_29*i*4"/>
  <p:tag name="KSO_WM_TEMPLATE_CATEGORY" val="custom"/>
  <p:tag name="KSO_WM_TEMPLATE_INDEX" val="160564"/>
  <p:tag name="KSO_WM_UNIT_INDEX" val="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heme/theme1.xml><?xml version="1.0" encoding="utf-8"?>
<a:theme xmlns:a="http://schemas.openxmlformats.org/drawingml/2006/main" name="A000120140530A99PPBG">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TotalTime>
  <Words>1336</Words>
  <Application>Microsoft Office PowerPoint</Application>
  <PresentationFormat>宽屏</PresentationFormat>
  <Paragraphs>184</Paragraphs>
  <Slides>33</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冬青黑体简体中文 W6</vt:lpstr>
      <vt:lpstr>方正中倩_GBK</vt:lpstr>
      <vt:lpstr>黑体</vt:lpstr>
      <vt:lpstr>宋体</vt:lpstr>
      <vt:lpstr>Arial</vt:lpstr>
      <vt:lpstr>Arial</vt:lpstr>
      <vt:lpstr>Calibri</vt:lpstr>
      <vt:lpstr>Wingdings 3</vt:lpstr>
      <vt:lpstr>A000120140530A99PPBG</vt:lpstr>
      <vt:lpstr>UML基础III：图的详解</vt:lpstr>
      <vt:lpstr>PowerPoint 演示文稿</vt:lpstr>
      <vt:lpstr>对象图 Object diagram</vt:lpstr>
      <vt:lpstr>什么是对象</vt:lpstr>
      <vt:lpstr>对象与类的区别</vt:lpstr>
      <vt:lpstr>对象图的概述</vt:lpstr>
      <vt:lpstr>类图与对象图的区别</vt:lpstr>
      <vt:lpstr>对象图的主要作用</vt:lpstr>
      <vt:lpstr>构件图 Component diagram </vt:lpstr>
      <vt:lpstr>什么是构件</vt:lpstr>
      <vt:lpstr>构件和类的区别</vt:lpstr>
      <vt:lpstr>构件图的组成</vt:lpstr>
      <vt:lpstr>构件和类的区别</vt:lpstr>
      <vt:lpstr>构件图的用途</vt:lpstr>
      <vt:lpstr>怎样画构件图</vt:lpstr>
      <vt:lpstr>包图  Package diagram</vt:lpstr>
      <vt:lpstr>什么是包</vt:lpstr>
      <vt:lpstr>什么是包图</vt:lpstr>
      <vt:lpstr>什么是包图</vt:lpstr>
      <vt:lpstr>引入关系</vt:lpstr>
      <vt:lpstr>泛化关系</vt:lpstr>
      <vt:lpstr>嵌套关系</vt:lpstr>
      <vt:lpstr>为什么提出包图</vt:lpstr>
      <vt:lpstr>包图的作用</vt:lpstr>
      <vt:lpstr>问答</vt:lpstr>
      <vt:lpstr>问题一：对象图包括哪几个部分</vt:lpstr>
      <vt:lpstr>问题二：构件图有哪几种使用方式</vt:lpstr>
      <vt:lpstr>问题三：包之间有哪几种关系</vt:lpstr>
      <vt:lpstr>参考文献</vt:lpstr>
      <vt:lpstr>参考文献</vt:lpstr>
      <vt:lpstr>小组分工</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周盛</cp:lastModifiedBy>
  <cp:revision>222</cp:revision>
  <dcterms:created xsi:type="dcterms:W3CDTF">2015-09-21T02:24:00Z</dcterms:created>
  <dcterms:modified xsi:type="dcterms:W3CDTF">2017-12-20T01:03:45Z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y fmtid="{D5CDD505-2E9C-101B-9397-08002B2CF9AE}" pid="3" name="name">
    <vt:lpwstr>绿色几何风演讲汇报模板.pptx</vt:lpwstr>
  </property>
  <property fmtid="{D5CDD505-2E9C-101B-9397-08002B2CF9AE}" pid="4" name="fileid">
    <vt:lpwstr>861701</vt:lpwstr>
  </property>
  <property fmtid="{D5CDD505-2E9C-101B-9397-08002B2CF9AE}" pid="5" name="search_tags">
    <vt:lpwstr>PPT模板</vt:lpwstr>
  </property>
</Properties>
</file>