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4.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84" r:id="rId2"/>
    <p:sldId id="285" r:id="rId3"/>
    <p:sldId id="286" r:id="rId4"/>
    <p:sldId id="329" r:id="rId5"/>
    <p:sldId id="326" r:id="rId6"/>
    <p:sldId id="328" r:id="rId7"/>
    <p:sldId id="327" r:id="rId8"/>
    <p:sldId id="334" r:id="rId9"/>
    <p:sldId id="287" r:id="rId10"/>
    <p:sldId id="330" r:id="rId11"/>
    <p:sldId id="291" r:id="rId12"/>
    <p:sldId id="302" r:id="rId13"/>
    <p:sldId id="331" r:id="rId14"/>
    <p:sldId id="332" r:id="rId15"/>
    <p:sldId id="333" r:id="rId16"/>
    <p:sldId id="335" r:id="rId17"/>
    <p:sldId id="336" r:id="rId18"/>
    <p:sldId id="337" r:id="rId19"/>
    <p:sldId id="338" r:id="rId20"/>
    <p:sldId id="341" r:id="rId21"/>
    <p:sldId id="268" r:id="rId22"/>
    <p:sldId id="289" r:id="rId23"/>
    <p:sldId id="269" r:id="rId24"/>
    <p:sldId id="270" r:id="rId25"/>
    <p:sldId id="271" r:id="rId26"/>
    <p:sldId id="313" r:id="rId27"/>
    <p:sldId id="314" r:id="rId28"/>
    <p:sldId id="315" r:id="rId29"/>
    <p:sldId id="316" r:id="rId30"/>
    <p:sldId id="317" r:id="rId31"/>
    <p:sldId id="318" r:id="rId32"/>
    <p:sldId id="323" r:id="rId33"/>
    <p:sldId id="324" r:id="rId34"/>
    <p:sldId id="319" r:id="rId35"/>
    <p:sldId id="321" r:id="rId36"/>
    <p:sldId id="325" r:id="rId37"/>
    <p:sldId id="340" r:id="rId38"/>
    <p:sldId id="339" r:id="rId39"/>
    <p:sldId id="277"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1AB2B2"/>
    <a:srgbClr val="860039"/>
    <a:srgbClr val="B8004F"/>
    <a:srgbClr val="D00045"/>
    <a:srgbClr val="FF155D"/>
    <a:srgbClr val="158F90"/>
    <a:srgbClr val="0AD4D4"/>
    <a:srgbClr val="EE004E"/>
    <a:srgbClr val="FF25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4" autoAdjust="0"/>
    <p:restoredTop sz="94660"/>
  </p:normalViewPr>
  <p:slideViewPr>
    <p:cSldViewPr snapToGrid="0">
      <p:cViewPr varScale="1">
        <p:scale>
          <a:sx n="82" d="100"/>
          <a:sy n="82" d="100"/>
        </p:scale>
        <p:origin x="-710" y="-86"/>
      </p:cViewPr>
      <p:guideLst>
        <p:guide orient="horz" pos="2160"/>
        <p:guide pos="3840"/>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4CADFF-F80B-4F53-AC41-37E8B25F27F1}" type="datetimeFigureOut">
              <a:rPr lang="zh-CN" altLang="en-US" smtClean="0"/>
              <a:t>2017/11/19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DAD234-FFB0-4952-8F2A-AA76BC5BFAEE}" type="slidenum">
              <a:rPr lang="zh-CN" altLang="en-US" smtClean="0"/>
              <a:t>‹#›</a:t>
            </a:fld>
            <a:endParaRPr lang="zh-CN" altLang="en-US"/>
          </a:p>
        </p:txBody>
      </p:sp>
    </p:spTree>
    <p:extLst>
      <p:ext uri="{BB962C8B-B14F-4D97-AF65-F5344CB8AC3E}">
        <p14:creationId xmlns:p14="http://schemas.microsoft.com/office/powerpoint/2010/main" val="2444674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5755807"/>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b="9419"/>
          <a:stretch/>
        </p:blipFill>
        <p:spPr>
          <a:xfrm>
            <a:off x="0" y="0"/>
            <a:ext cx="12192000" cy="6902245"/>
          </a:xfrm>
          <a:prstGeom prst="rect">
            <a:avLst/>
          </a:prstGeom>
        </p:spPr>
      </p:pic>
      <p:sp>
        <p:nvSpPr>
          <p:cNvPr id="7" name="矩形 6"/>
          <p:cNvSpPr/>
          <p:nvPr userDrawn="1"/>
        </p:nvSpPr>
        <p:spPr>
          <a:xfrm>
            <a:off x="0" y="1231899"/>
            <a:ext cx="12192000" cy="5668297"/>
          </a:xfrm>
          <a:prstGeom prst="rect">
            <a:avLst/>
          </a:prstGeom>
          <a:gradFill flip="none" rotWithShape="1">
            <a:gsLst>
              <a:gs pos="100000">
                <a:schemeClr val="accent3">
                  <a:lumMod val="5000"/>
                  <a:lumOff val="95000"/>
                </a:schemeClr>
              </a:gs>
              <a:gs pos="72000">
                <a:schemeClr val="bg1">
                  <a:lumMod val="95000"/>
                </a:schemeClr>
              </a:gs>
              <a:gs pos="30000">
                <a:schemeClr val="bg1">
                  <a:lumMod val="85000"/>
                </a:schemeClr>
              </a:gs>
              <a:gs pos="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userDrawn="1"/>
        </p:nvSpPr>
        <p:spPr>
          <a:xfrm>
            <a:off x="615043" y="344767"/>
            <a:ext cx="666750" cy="572355"/>
          </a:xfrm>
          <a:prstGeom prst="parallelogram">
            <a:avLst>
              <a:gd name="adj" fmla="val 379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占位符 13"/>
          <p:cNvSpPr>
            <a:spLocks noGrp="1"/>
          </p:cNvSpPr>
          <p:nvPr>
            <p:ph type="body" sz="quarter" idx="10" hasCustomPrompt="1"/>
          </p:nvPr>
        </p:nvSpPr>
        <p:spPr>
          <a:xfrm>
            <a:off x="1267441" y="330296"/>
            <a:ext cx="3098800" cy="457104"/>
          </a:xfrm>
          <a:prstGeom prst="rect">
            <a:avLst/>
          </a:prstGeom>
        </p:spPr>
        <p:txBody>
          <a:bodyPr/>
          <a:lstStyle>
            <a:lvl1pPr marL="0" indent="0">
              <a:buNone/>
              <a:defRPr b="1">
                <a:solidFill>
                  <a:schemeClr val="bg1"/>
                </a:solidFill>
              </a:defRPr>
            </a:lvl1pPr>
          </a:lstStyle>
          <a:p>
            <a:pPr lvl="0"/>
            <a:r>
              <a:rPr lang="zh-CN" altLang="en-US" dirty="0" smtClean="0"/>
              <a:t>点击此处添加标题</a:t>
            </a:r>
            <a:endParaRPr lang="zh-CN" altLang="en-US" dirty="0"/>
          </a:p>
        </p:txBody>
      </p:sp>
      <p:sp>
        <p:nvSpPr>
          <p:cNvPr id="16" name="文本占位符 15"/>
          <p:cNvSpPr>
            <a:spLocks noGrp="1"/>
          </p:cNvSpPr>
          <p:nvPr>
            <p:ph type="body" sz="quarter" idx="11" hasCustomPrompt="1"/>
          </p:nvPr>
        </p:nvSpPr>
        <p:spPr>
          <a:xfrm>
            <a:off x="1269093" y="733636"/>
            <a:ext cx="2552700" cy="313448"/>
          </a:xfrm>
          <a:prstGeom prst="rect">
            <a:avLst/>
          </a:prstGeom>
        </p:spPr>
        <p:txBody>
          <a:bodyPr/>
          <a:lstStyle>
            <a:lvl1pPr marL="0" indent="0">
              <a:buNone/>
              <a:defRPr sz="2000" baseline="0">
                <a:solidFill>
                  <a:schemeClr val="bg1"/>
                </a:solidFill>
              </a:defRPr>
            </a:lvl1pPr>
          </a:lstStyle>
          <a:p>
            <a:pPr lvl="0"/>
            <a:r>
              <a:rPr lang="en-US" altLang="zh-CN" dirty="0" smtClean="0"/>
              <a:t>ADD YOUR TITLE HERE</a:t>
            </a:r>
            <a:endParaRPr lang="zh-CN" altLang="en-US" dirty="0"/>
          </a:p>
        </p:txBody>
      </p:sp>
    </p:spTree>
    <p:extLst>
      <p:ext uri="{BB962C8B-B14F-4D97-AF65-F5344CB8AC3E}">
        <p14:creationId xmlns:p14="http://schemas.microsoft.com/office/powerpoint/2010/main" val="27804048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b="9419"/>
          <a:stretch/>
        </p:blipFill>
        <p:spPr>
          <a:xfrm>
            <a:off x="0" y="0"/>
            <a:ext cx="12192000" cy="6902245"/>
          </a:xfrm>
          <a:prstGeom prst="rect">
            <a:avLst/>
          </a:prstGeom>
        </p:spPr>
      </p:pic>
    </p:spTree>
    <p:extLst>
      <p:ext uri="{BB962C8B-B14F-4D97-AF65-F5344CB8AC3E}">
        <p14:creationId xmlns:p14="http://schemas.microsoft.com/office/powerpoint/2010/main" val="2008109464"/>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E73A1C"/>
        </a:solidFill>
        <a:effectLst/>
      </p:bgPr>
    </p:bg>
    <p:spTree>
      <p:nvGrpSpPr>
        <p:cNvPr id="1" name=""/>
        <p:cNvGrpSpPr/>
        <p:nvPr/>
      </p:nvGrpSpPr>
      <p:grpSpPr>
        <a:xfrm>
          <a:off x="0" y="0"/>
          <a:ext cx="0" cy="0"/>
          <a:chOff x="0" y="0"/>
          <a:chExt cx="0" cy="0"/>
        </a:xfrm>
      </p:grpSpPr>
      <p:sp>
        <p:nvSpPr>
          <p:cNvPr id="5" name="矩形 4"/>
          <p:cNvSpPr/>
          <p:nvPr userDrawn="1"/>
        </p:nvSpPr>
        <p:spPr>
          <a:xfrm>
            <a:off x="440603" y="759873"/>
            <a:ext cx="662361" cy="379656"/>
          </a:xfrm>
          <a:prstGeom prst="rect">
            <a:avLst/>
          </a:prstGeom>
        </p:spPr>
        <p:txBody>
          <a:bodyPr wrap="none">
            <a:spAutoFit/>
          </a:bodyPr>
          <a:lstStyle/>
          <a:p>
            <a:pPr defTabSz="609585"/>
            <a:r>
              <a:rPr lang="zh-CN" altLang="en-US" sz="1867" dirty="0">
                <a:solidFill>
                  <a:srgbClr val="FFFFFF"/>
                </a:solidFill>
                <a:latin typeface="Segoe UI Light"/>
                <a:cs typeface="Segoe UI Light"/>
              </a:rPr>
              <a:t>标注</a:t>
            </a:r>
          </a:p>
        </p:txBody>
      </p:sp>
      <p:sp>
        <p:nvSpPr>
          <p:cNvPr id="6" name="矩形 5"/>
          <p:cNvSpPr/>
          <p:nvPr userDrawn="1"/>
        </p:nvSpPr>
        <p:spPr>
          <a:xfrm>
            <a:off x="2857674" y="841948"/>
            <a:ext cx="1402001" cy="3292440"/>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cs typeface="Segoe UI Light"/>
              </a:rPr>
              <a:t>字体使用 </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行距</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背景图片出处</a:t>
            </a: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声明</a:t>
            </a:r>
            <a:endParaRPr lang="en-US" altLang="zh-CN" sz="1333" dirty="0">
              <a:solidFill>
                <a:srgbClr val="FFFFFF"/>
              </a:solidFill>
              <a:latin typeface="Segoe UI Light"/>
              <a:cs typeface="Segoe UI Light"/>
            </a:endParaRPr>
          </a:p>
        </p:txBody>
      </p:sp>
      <p:sp>
        <p:nvSpPr>
          <p:cNvPr id="7" name="矩形 6"/>
          <p:cNvSpPr/>
          <p:nvPr userDrawn="1"/>
        </p:nvSpPr>
        <p:spPr>
          <a:xfrm>
            <a:off x="4395052" y="841948"/>
            <a:ext cx="3727457" cy="3825791"/>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cs typeface="Segoe UI Light"/>
              </a:rPr>
              <a:t>英文 </a:t>
            </a:r>
            <a:r>
              <a:rPr lang="en-US" altLang="zh-CN" sz="1333" dirty="0">
                <a:solidFill>
                  <a:srgbClr val="FFFFFF"/>
                </a:solidFill>
                <a:latin typeface="Segoe UI Light"/>
                <a:cs typeface="Segoe UI Light"/>
              </a:rPr>
              <a:t>Calibri</a:t>
            </a: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中文 微软雅黑</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正文 </a:t>
            </a:r>
            <a:r>
              <a:rPr lang="en-US" altLang="zh-CN" sz="1333" dirty="0">
                <a:solidFill>
                  <a:srgbClr val="FFFFFF"/>
                </a:solidFill>
                <a:latin typeface="Segoe UI Light"/>
                <a:cs typeface="Segoe UI Light"/>
              </a:rPr>
              <a:t>1.3</a:t>
            </a: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en-US" altLang="zh-CN" sz="1333" dirty="0" err="1">
                <a:solidFill>
                  <a:srgbClr val="FFFFFF"/>
                </a:solidFill>
                <a:latin typeface="Segoe UI Light"/>
                <a:cs typeface="Segoe UI Light"/>
              </a:rPr>
              <a:t>cn.bing.com</a:t>
            </a: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r>
              <a:rPr lang="zh-CN" altLang="en-US" sz="1333" dirty="0">
                <a:solidFill>
                  <a:prstClr val="white"/>
                </a:solidFill>
              </a:rPr>
              <a:t>互联网是一个开放共享的平台</a:t>
            </a:r>
          </a:p>
          <a:p>
            <a:pPr defTabSz="609585">
              <a:lnSpc>
                <a:spcPct val="130000"/>
              </a:lnSpc>
            </a:pPr>
            <a:r>
              <a:rPr lang="zh-CN" altLang="en-US" sz="1333" dirty="0">
                <a:solidFill>
                  <a:prstClr val="white"/>
                </a:solidFill>
                <a:latin typeface="Segoe UI" panose="020B0502040204020203" pitchFamily="34" charset="0"/>
                <a:cs typeface="Segoe UI" panose="020B0502040204020203" pitchFamily="34" charset="0"/>
              </a:rPr>
              <a:t>Office</a:t>
            </a:r>
            <a:r>
              <a:rPr lang="en-US" altLang="zh-CN" sz="1333" dirty="0">
                <a:solidFill>
                  <a:prstClr val="white"/>
                </a:solidFill>
                <a:latin typeface="Segoe UI" panose="020B0502040204020203" pitchFamily="34" charset="0"/>
                <a:cs typeface="Segoe UI" panose="020B0502040204020203" pitchFamily="34" charset="0"/>
              </a:rPr>
              <a:t>PLUS</a:t>
            </a:r>
            <a:r>
              <a:rPr lang="en-US" altLang="zh-CN" sz="1333" dirty="0">
                <a:solidFill>
                  <a:prstClr val="white"/>
                </a:solidFill>
              </a:rPr>
              <a:t> </a:t>
            </a:r>
            <a:r>
              <a:rPr lang="zh-CN" altLang="en-US" sz="1333" dirty="0">
                <a:solidFill>
                  <a:prstClr val="white"/>
                </a:solidFill>
              </a:rPr>
              <a:t>部分设计灵感与元素来源于网络</a:t>
            </a:r>
          </a:p>
          <a:p>
            <a:pPr defTabSz="609585">
              <a:lnSpc>
                <a:spcPct val="130000"/>
              </a:lnSpc>
            </a:pPr>
            <a:r>
              <a:rPr lang="zh-CN" altLang="en-US" sz="1333" dirty="0">
                <a:solidFill>
                  <a:prstClr val="white"/>
                </a:solidFill>
              </a:rPr>
              <a:t>如有建议请联系officeplus@microsoft.com</a:t>
            </a:r>
            <a:endParaRPr lang="en-US" altLang="zh-CN" sz="1333" dirty="0">
              <a:solidFill>
                <a:srgbClr val="FFFFFF"/>
              </a:solidFill>
              <a:latin typeface="Segoe UI Light"/>
              <a:cs typeface="Segoe UI Light"/>
            </a:endParaRPr>
          </a:p>
        </p:txBody>
      </p:sp>
      <p:sp>
        <p:nvSpPr>
          <p:cNvPr id="8" name="矩形 7"/>
          <p:cNvSpPr/>
          <p:nvPr userDrawn="1"/>
        </p:nvSpPr>
        <p:spPr>
          <a:xfrm>
            <a:off x="440603" y="182445"/>
            <a:ext cx="816249" cy="256545"/>
          </a:xfrm>
          <a:prstGeom prst="rect">
            <a:avLst/>
          </a:prstGeom>
        </p:spPr>
        <p:txBody>
          <a:bodyPr wrap="none">
            <a:spAutoFit/>
          </a:bodyPr>
          <a:lstStyle/>
          <a:p>
            <a:pPr defTabSz="609585"/>
            <a:r>
              <a:rPr kumimoji="1" lang="en-US" altLang="zh-CN" sz="1067" dirty="0" err="1">
                <a:solidFill>
                  <a:srgbClr val="FFFFFF"/>
                </a:solidFill>
                <a:latin typeface="Segoe UI Light"/>
                <a:cs typeface="Segoe UI Light"/>
              </a:rPr>
              <a:t>OfficePLUS</a:t>
            </a:r>
            <a:endParaRPr lang="zh-CN" altLang="en-US" sz="1067" dirty="0">
              <a:solidFill>
                <a:srgbClr val="FFFFFF"/>
              </a:solidFill>
              <a:latin typeface="Segoe UI Light"/>
              <a:cs typeface="Segoe UI Light"/>
            </a:endParaRPr>
          </a:p>
        </p:txBody>
      </p:sp>
    </p:spTree>
    <p:extLst>
      <p:ext uri="{BB962C8B-B14F-4D97-AF65-F5344CB8AC3E}">
        <p14:creationId xmlns:p14="http://schemas.microsoft.com/office/powerpoint/2010/main" val="4282388113"/>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内容与标题">
    <p:spTree>
      <p:nvGrpSpPr>
        <p:cNvPr id="1" name=""/>
        <p:cNvGrpSpPr/>
        <p:nvPr/>
      </p:nvGrpSpPr>
      <p:grpSpPr>
        <a:xfrm>
          <a:off x="0" y="0"/>
          <a:ext cx="0" cy="0"/>
          <a:chOff x="0" y="0"/>
          <a:chExt cx="0" cy="0"/>
        </a:xfrm>
      </p:grpSpPr>
      <p:sp>
        <p:nvSpPr>
          <p:cNvPr id="2" name="文本框 1"/>
          <p:cNvSpPr txBox="1"/>
          <p:nvPr userDrawn="1"/>
        </p:nvSpPr>
        <p:spPr>
          <a:xfrm>
            <a:off x="4259746" y="3740751"/>
            <a:ext cx="3347390" cy="297454"/>
          </a:xfrm>
          <a:prstGeom prst="rect">
            <a:avLst/>
          </a:prstGeom>
          <a:noFill/>
        </p:spPr>
        <p:txBody>
          <a:bodyPr wrap="none" rtlCol="0">
            <a:spAutoFit/>
          </a:bodyPr>
          <a:lstStyle/>
          <a:p>
            <a:pPr algn="ctr" defTabSz="609585"/>
            <a:r>
              <a:rPr kumimoji="1" lang="zh-CN" altLang="en-US" sz="1333" dirty="0">
                <a:solidFill>
                  <a:prstClr val="black">
                    <a:lumMod val="75000"/>
                    <a:lumOff val="25000"/>
                  </a:prstClr>
                </a:solidFill>
              </a:rPr>
              <a:t>点击</a:t>
            </a:r>
            <a:r>
              <a:rPr kumimoji="1" lang="en-US" altLang="zh-CN" sz="1333" dirty="0">
                <a:solidFill>
                  <a:prstClr val="black">
                    <a:lumMod val="75000"/>
                    <a:lumOff val="25000"/>
                  </a:prstClr>
                </a:solidFill>
              </a:rPr>
              <a:t>Logo</a:t>
            </a:r>
            <a:r>
              <a:rPr kumimoji="1" lang="zh-CN" altLang="en-US" sz="1333" dirty="0">
                <a:solidFill>
                  <a:prstClr val="black">
                    <a:lumMod val="75000"/>
                    <a:lumOff val="25000"/>
                  </a:prstClr>
                </a:solidFill>
              </a:rPr>
              <a:t>获取更多优质模板（放映模式）</a:t>
            </a:r>
          </a:p>
        </p:txBody>
      </p:sp>
      <p:pic>
        <p:nvPicPr>
          <p:cNvPr id="3" name="图片 2">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09441" y="2657355"/>
            <a:ext cx="3048000" cy="402336"/>
          </a:xfrm>
          <a:prstGeom prst="rect">
            <a:avLst/>
          </a:prstGeom>
        </p:spPr>
      </p:pic>
    </p:spTree>
    <p:extLst>
      <p:ext uri="{BB962C8B-B14F-4D97-AF65-F5344CB8AC3E}">
        <p14:creationId xmlns:p14="http://schemas.microsoft.com/office/powerpoint/2010/main" val="28582118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2921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5" r:id="rId4"/>
    <p:sldLayoutId id="2147483663" r:id="rId5"/>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619500" y="2990850"/>
            <a:ext cx="4972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5431096" y="1691756"/>
            <a:ext cx="1032394" cy="1032394"/>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kumimoji="1" lang="en-US" altLang="zh-CN" dirty="0" smtClean="0">
                <a:solidFill>
                  <a:schemeClr val="bg1"/>
                </a:solidFill>
              </a:rPr>
              <a:t>PRD</a:t>
            </a:r>
            <a:endParaRPr kumimoji="1" lang="zh-CN" altLang="en-US" dirty="0">
              <a:solidFill>
                <a:schemeClr val="bg1"/>
              </a:solidFill>
            </a:endParaRPr>
          </a:p>
        </p:txBody>
      </p:sp>
      <p:sp>
        <p:nvSpPr>
          <p:cNvPr id="4" name="文本框 3"/>
          <p:cNvSpPr txBox="1"/>
          <p:nvPr/>
        </p:nvSpPr>
        <p:spPr>
          <a:xfrm>
            <a:off x="4449431" y="2990850"/>
            <a:ext cx="3262424" cy="1015659"/>
          </a:xfrm>
          <a:prstGeom prst="rect">
            <a:avLst/>
          </a:prstGeom>
          <a:noFill/>
        </p:spPr>
        <p:txBody>
          <a:bodyPr wrap="none" lIns="91436" tIns="45718" rIns="91436" bIns="45718" rtlCol="0">
            <a:spAutoFit/>
          </a:bodyPr>
          <a:lstStyle/>
          <a:p>
            <a:pPr algn="ctr"/>
            <a:r>
              <a:rPr kumimoji="1" lang="zh-CN" altLang="en-US" sz="6000" b="1" dirty="0" smtClean="0">
                <a:solidFill>
                  <a:schemeClr val="bg1"/>
                </a:solidFill>
              </a:rPr>
              <a:t>界面原型</a:t>
            </a:r>
            <a:endParaRPr kumimoji="1" lang="zh-CN" altLang="en-US" sz="6000" b="1" dirty="0">
              <a:solidFill>
                <a:schemeClr val="bg1"/>
              </a:solidFill>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69895" y="389619"/>
            <a:ext cx="1109853" cy="772668"/>
          </a:xfrm>
          <a:prstGeom prst="rect">
            <a:avLst/>
          </a:prstGeom>
        </p:spPr>
      </p:pic>
      <p:sp>
        <p:nvSpPr>
          <p:cNvPr id="8" name="文本框 7"/>
          <p:cNvSpPr txBox="1"/>
          <p:nvPr/>
        </p:nvSpPr>
        <p:spPr>
          <a:xfrm>
            <a:off x="5319424" y="4123907"/>
            <a:ext cx="1036970" cy="369332"/>
          </a:xfrm>
          <a:prstGeom prst="rect">
            <a:avLst/>
          </a:prstGeom>
          <a:noFill/>
        </p:spPr>
        <p:txBody>
          <a:bodyPr wrap="square" rtlCol="0">
            <a:spAutoFit/>
          </a:bodyPr>
          <a:lstStyle/>
          <a:p>
            <a:r>
              <a:rPr lang="en-US" altLang="zh-CN" dirty="0" smtClean="0">
                <a:solidFill>
                  <a:schemeClr val="bg1"/>
                </a:solidFill>
              </a:rPr>
              <a:t>PRD-G17</a:t>
            </a:r>
            <a:endParaRPr lang="zh-CN" altLang="en-US" dirty="0">
              <a:solidFill>
                <a:schemeClr val="bg1"/>
              </a:solidFill>
            </a:endParaRPr>
          </a:p>
        </p:txBody>
      </p:sp>
      <p:sp>
        <p:nvSpPr>
          <p:cNvPr id="9" name="文本框 8"/>
          <p:cNvSpPr txBox="1"/>
          <p:nvPr/>
        </p:nvSpPr>
        <p:spPr>
          <a:xfrm>
            <a:off x="4138182" y="4610637"/>
            <a:ext cx="4650615" cy="646331"/>
          </a:xfrm>
          <a:prstGeom prst="rect">
            <a:avLst/>
          </a:prstGeom>
          <a:noFill/>
        </p:spPr>
        <p:txBody>
          <a:bodyPr wrap="square" rtlCol="0">
            <a:spAutoFit/>
          </a:bodyPr>
          <a:lstStyle/>
          <a:p>
            <a:r>
              <a:rPr lang="zh-CN" altLang="en-US" dirty="0" smtClean="0">
                <a:solidFill>
                  <a:schemeClr val="bg1"/>
                </a:solidFill>
              </a:rPr>
              <a:t>项目经理：蒋家俊</a:t>
            </a:r>
            <a:endParaRPr lang="en-US" altLang="zh-CN" dirty="0" smtClean="0">
              <a:solidFill>
                <a:schemeClr val="bg1"/>
              </a:solidFill>
            </a:endParaRPr>
          </a:p>
          <a:p>
            <a:r>
              <a:rPr lang="zh-CN" altLang="en-US" dirty="0" smtClean="0">
                <a:solidFill>
                  <a:schemeClr val="bg1"/>
                </a:solidFill>
              </a:rPr>
              <a:t>小组成员：李捷  厉佩强  朱秉 周盛</a:t>
            </a:r>
            <a:endParaRPr lang="zh-CN" altLang="en-US" dirty="0">
              <a:solidFill>
                <a:schemeClr val="bg1"/>
              </a:solidFill>
            </a:endParaRPr>
          </a:p>
        </p:txBody>
      </p:sp>
    </p:spTree>
    <p:extLst>
      <p:ext uri="{BB962C8B-B14F-4D97-AF65-F5344CB8AC3E}">
        <p14:creationId xmlns:p14="http://schemas.microsoft.com/office/powerpoint/2010/main" val="181957293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a:spLocks noGrp="1"/>
          </p:cNvSpPr>
          <p:nvPr>
            <p:ph type="body" sz="quarter" idx="10"/>
          </p:nvPr>
        </p:nvSpPr>
        <p:spPr>
          <a:xfrm>
            <a:off x="1267441" y="330296"/>
            <a:ext cx="3098800" cy="457104"/>
          </a:xfrm>
        </p:spPr>
        <p:txBody>
          <a:bodyPr/>
          <a:lstStyle/>
          <a:p>
            <a:r>
              <a:rPr lang="zh-CN" altLang="en-US" dirty="0"/>
              <a:t>界面原型的概念</a:t>
            </a:r>
          </a:p>
        </p:txBody>
      </p:sp>
      <p:sp>
        <p:nvSpPr>
          <p:cNvPr id="6" name="文本框 5"/>
          <p:cNvSpPr txBox="1"/>
          <p:nvPr/>
        </p:nvSpPr>
        <p:spPr>
          <a:xfrm>
            <a:off x="1327272" y="2537138"/>
            <a:ext cx="9228841" cy="2554545"/>
          </a:xfrm>
          <a:prstGeom prst="rect">
            <a:avLst/>
          </a:prstGeom>
          <a:noFill/>
        </p:spPr>
        <p:txBody>
          <a:bodyPr wrap="square" rtlCol="0">
            <a:spAutoFit/>
          </a:bodyPr>
          <a:lstStyle/>
          <a:p>
            <a:pPr>
              <a:lnSpc>
                <a:spcPct val="200000"/>
              </a:lnSpc>
              <a:spcBef>
                <a:spcPts val="600"/>
              </a:spcBef>
            </a:pPr>
            <a:r>
              <a:rPr lang="zh-CN" altLang="en-US" sz="2000" dirty="0" smtClean="0"/>
              <a:t>我们使用界面原型在开发过程中尽早解决不确定的问题。在原型系统中可以把重点放在高风险的或已知不确定的功能上，以此来决定对系统中哪些部分进行建模以及希望从原型评估中了解哪些内容。需求有歧义以及不完整的，原型能帮助我们发现并解决。</a:t>
            </a:r>
            <a:endParaRPr lang="zh-CN" altLang="en-US" sz="2000" dirty="0"/>
          </a:p>
        </p:txBody>
      </p:sp>
    </p:spTree>
    <p:extLst>
      <p:ext uri="{BB962C8B-B14F-4D97-AF65-F5344CB8AC3E}">
        <p14:creationId xmlns:p14="http://schemas.microsoft.com/office/powerpoint/2010/main" val="312640791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750" y="-1805996"/>
            <a:ext cx="3905250" cy="10864513"/>
          </a:xfrm>
          <a:prstGeom prst="rect">
            <a:avLst/>
          </a:prstGeom>
          <a:noFill/>
        </p:spPr>
        <p:txBody>
          <a:bodyPr wrap="square" rtlCol="0">
            <a:spAutoFit/>
          </a:bodyPr>
          <a:lstStyle/>
          <a:p>
            <a:r>
              <a:rPr lang="en-US" altLang="zh-CN" sz="70000" b="1" dirty="0" smtClean="0">
                <a:solidFill>
                  <a:schemeClr val="bg1"/>
                </a:solidFill>
                <a:latin typeface="Segoe UI" panose="020B0502040204020203" pitchFamily="34" charset="0"/>
                <a:cs typeface="Segoe UI" panose="020B0502040204020203" pitchFamily="34" charset="0"/>
              </a:rPr>
              <a:t>2</a:t>
            </a:r>
            <a:endParaRPr lang="zh-CN" altLang="en-US" sz="70000" b="1" dirty="0">
              <a:solidFill>
                <a:schemeClr val="bg1"/>
              </a:solidFill>
              <a:latin typeface="Segoe UI" panose="020B0502040204020203" pitchFamily="34" charset="0"/>
              <a:cs typeface="Segoe UI" panose="020B0502040204020203" pitchFamily="34" charset="0"/>
            </a:endParaRPr>
          </a:p>
        </p:txBody>
      </p:sp>
      <p:sp>
        <p:nvSpPr>
          <p:cNvPr id="3" name="文本框 2"/>
          <p:cNvSpPr txBox="1"/>
          <p:nvPr/>
        </p:nvSpPr>
        <p:spPr>
          <a:xfrm>
            <a:off x="6037006" y="3008671"/>
            <a:ext cx="2694039" cy="769441"/>
          </a:xfrm>
          <a:prstGeom prst="rect">
            <a:avLst/>
          </a:prstGeom>
          <a:solidFill>
            <a:schemeClr val="bg1"/>
          </a:solidFill>
        </p:spPr>
        <p:txBody>
          <a:bodyPr wrap="square" rtlCol="0">
            <a:spAutoFit/>
          </a:bodyPr>
          <a:lstStyle/>
          <a:p>
            <a:r>
              <a:rPr lang="en-US" altLang="zh-CN" sz="4400" b="1" dirty="0" smtClean="0">
                <a:solidFill>
                  <a:srgbClr val="158F90"/>
                </a:solidFill>
              </a:rPr>
              <a:t>PART TWO</a:t>
            </a:r>
            <a:endParaRPr lang="zh-CN" altLang="en-US" sz="4400" b="1" dirty="0">
              <a:solidFill>
                <a:srgbClr val="158F90"/>
              </a:solidFill>
            </a:endParaRPr>
          </a:p>
        </p:txBody>
      </p:sp>
      <p:sp>
        <p:nvSpPr>
          <p:cNvPr id="4" name="文本框 3"/>
          <p:cNvSpPr txBox="1"/>
          <p:nvPr/>
        </p:nvSpPr>
        <p:spPr>
          <a:xfrm>
            <a:off x="5991841" y="3979741"/>
            <a:ext cx="4391024" cy="592259"/>
          </a:xfrm>
          <a:prstGeom prst="rect">
            <a:avLst/>
          </a:prstGeom>
          <a:noFill/>
        </p:spPr>
        <p:txBody>
          <a:bodyPr wrap="square" rtlCol="0">
            <a:spAutoFit/>
          </a:bodyPr>
          <a:lstStyle/>
          <a:p>
            <a:r>
              <a:rPr lang="zh-CN" altLang="en-US" sz="3200" dirty="0" smtClean="0">
                <a:solidFill>
                  <a:schemeClr val="bg1"/>
                </a:solidFill>
              </a:rPr>
              <a:t>如何画界面原型</a:t>
            </a:r>
            <a:endParaRPr lang="zh-CN" altLang="en-US" sz="3200" dirty="0">
              <a:solidFill>
                <a:schemeClr val="bg1"/>
              </a:solidFill>
            </a:endParaRPr>
          </a:p>
        </p:txBody>
      </p:sp>
    </p:spTree>
    <p:extLst>
      <p:ext uri="{BB962C8B-B14F-4D97-AF65-F5344CB8AC3E}">
        <p14:creationId xmlns:p14="http://schemas.microsoft.com/office/powerpoint/2010/main" val="238259928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67440" y="330296"/>
            <a:ext cx="6390659" cy="457104"/>
          </a:xfrm>
        </p:spPr>
        <p:txBody>
          <a:bodyPr/>
          <a:lstStyle/>
          <a:p>
            <a:r>
              <a:rPr lang="zh-CN" altLang="en-US" dirty="0" smtClean="0"/>
              <a:t>如何画界面原型</a:t>
            </a:r>
            <a:endParaRPr lang="zh-CN" altLang="en-US" dirty="0"/>
          </a:p>
        </p:txBody>
      </p:sp>
      <p:sp>
        <p:nvSpPr>
          <p:cNvPr id="4" name="TextBox 3"/>
          <p:cNvSpPr txBox="1"/>
          <p:nvPr/>
        </p:nvSpPr>
        <p:spPr>
          <a:xfrm>
            <a:off x="1480181" y="3462628"/>
            <a:ext cx="9415346" cy="584775"/>
          </a:xfrm>
          <a:prstGeom prst="rect">
            <a:avLst/>
          </a:prstGeom>
          <a:noFill/>
        </p:spPr>
        <p:txBody>
          <a:bodyPr wrap="square" rtlCol="0">
            <a:spAutoFit/>
          </a:bodyPr>
          <a:lstStyle/>
          <a:p>
            <a:r>
              <a:rPr lang="zh-CN" altLang="en-US" sz="3200" dirty="0" smtClean="0"/>
              <a:t>界面原型就是展示</a:t>
            </a:r>
            <a:r>
              <a:rPr lang="en-US" altLang="zh-CN" sz="3200" dirty="0" smtClean="0"/>
              <a:t>UML</a:t>
            </a:r>
            <a:r>
              <a:rPr lang="zh-CN" altLang="en-US" sz="3200" dirty="0" smtClean="0"/>
              <a:t>图中那些暴露给用户的部分</a:t>
            </a:r>
            <a:endParaRPr lang="zh-CN" altLang="en-US" sz="3200" dirty="0"/>
          </a:p>
        </p:txBody>
      </p:sp>
    </p:spTree>
    <p:extLst>
      <p:ext uri="{BB962C8B-B14F-4D97-AF65-F5344CB8AC3E}">
        <p14:creationId xmlns:p14="http://schemas.microsoft.com/office/powerpoint/2010/main" val="4076504720"/>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67440" y="330296"/>
            <a:ext cx="6390659" cy="457104"/>
          </a:xfrm>
        </p:spPr>
        <p:txBody>
          <a:bodyPr/>
          <a:lstStyle/>
          <a:p>
            <a:r>
              <a:rPr lang="zh-CN" altLang="en-US" dirty="0" smtClean="0"/>
              <a:t>如何画界面原型</a:t>
            </a:r>
            <a:endParaRPr lang="zh-CN" altLang="en-US" dirty="0"/>
          </a:p>
        </p:txBody>
      </p:sp>
      <p:sp>
        <p:nvSpPr>
          <p:cNvPr id="3" name="文本框 2"/>
          <p:cNvSpPr txBox="1"/>
          <p:nvPr/>
        </p:nvSpPr>
        <p:spPr>
          <a:xfrm>
            <a:off x="1068946" y="1508011"/>
            <a:ext cx="9929612" cy="369332"/>
          </a:xfrm>
          <a:prstGeom prst="rect">
            <a:avLst/>
          </a:prstGeom>
          <a:noFill/>
        </p:spPr>
        <p:txBody>
          <a:bodyPr wrap="square" rtlCol="0">
            <a:spAutoFit/>
          </a:bodyPr>
          <a:lstStyle/>
          <a:p>
            <a:r>
              <a:rPr lang="zh-CN" altLang="en-US" dirty="0" smtClean="0"/>
              <a:t>（</a:t>
            </a:r>
            <a:r>
              <a:rPr lang="en-US" altLang="zh-CN" dirty="0" smtClean="0"/>
              <a:t>1</a:t>
            </a:r>
            <a:r>
              <a:rPr lang="zh-CN" altLang="en-US" dirty="0" smtClean="0"/>
              <a:t>）列出软件项目的用户和其相关用例</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750909301"/>
              </p:ext>
            </p:extLst>
          </p:nvPr>
        </p:nvGraphicFramePr>
        <p:xfrm>
          <a:off x="1838817" y="2215897"/>
          <a:ext cx="8128000" cy="4023360"/>
        </p:xfrm>
        <a:graphic>
          <a:graphicData uri="http://schemas.openxmlformats.org/drawingml/2006/table">
            <a:tbl>
              <a:tblPr firstRow="1" bandRow="1">
                <a:tableStyleId>{5C22544A-7EE6-4342-B048-85BDC9FD1C3A}</a:tableStyleId>
              </a:tblPr>
              <a:tblGrid>
                <a:gridCol w="4064000"/>
                <a:gridCol w="4064000"/>
              </a:tblGrid>
              <a:tr h="0">
                <a:tc>
                  <a:txBody>
                    <a:bodyPr/>
                    <a:lstStyle/>
                    <a:p>
                      <a:r>
                        <a:rPr lang="zh-CN" altLang="en-US" dirty="0" smtClean="0"/>
                        <a:t>用户类别</a:t>
                      </a:r>
                      <a:endParaRPr lang="zh-CN" altLang="en-US" dirty="0"/>
                    </a:p>
                  </a:txBody>
                  <a:tcPr/>
                </a:tc>
                <a:tc>
                  <a:txBody>
                    <a:bodyPr/>
                    <a:lstStyle/>
                    <a:p>
                      <a:r>
                        <a:rPr lang="zh-CN" altLang="en-US" dirty="0" smtClean="0"/>
                        <a:t>用例</a:t>
                      </a:r>
                      <a:endParaRPr lang="zh-CN" altLang="en-US" dirty="0"/>
                    </a:p>
                  </a:txBody>
                  <a:tcPr/>
                </a:tc>
              </a:tr>
              <a:tr h="370840">
                <a:tc>
                  <a:txBody>
                    <a:bodyPr/>
                    <a:lstStyle/>
                    <a:p>
                      <a:r>
                        <a:rPr lang="zh-CN" altLang="en-US" dirty="0" smtClean="0"/>
                        <a:t>游客</a:t>
                      </a:r>
                      <a:endParaRPr lang="zh-CN" altLang="en-US" dirty="0"/>
                    </a:p>
                  </a:txBody>
                  <a:tcPr/>
                </a:tc>
                <a:tc>
                  <a:txBody>
                    <a:bodyPr/>
                    <a:lstStyle/>
                    <a:p>
                      <a:r>
                        <a:rPr lang="zh-CN" altLang="en-US" dirty="0" smtClean="0"/>
                        <a:t>查看教师相关资料</a:t>
                      </a:r>
                      <a:endParaRPr lang="en-US" altLang="zh-CN" dirty="0" smtClean="0"/>
                    </a:p>
                    <a:p>
                      <a:r>
                        <a:rPr lang="zh-CN" altLang="en-US" dirty="0" smtClean="0"/>
                        <a:t>查看课程信息</a:t>
                      </a:r>
                      <a:endParaRPr lang="en-US" altLang="zh-CN" dirty="0" smtClean="0"/>
                    </a:p>
                    <a:p>
                      <a:r>
                        <a:rPr lang="zh-CN" altLang="en-US" dirty="0" smtClean="0"/>
                        <a:t>查看留言板</a:t>
                      </a:r>
                      <a:endParaRPr lang="en-US" altLang="zh-CN" dirty="0" smtClean="0"/>
                    </a:p>
                    <a:p>
                      <a:r>
                        <a:rPr lang="zh-CN" altLang="en-US" dirty="0" smtClean="0"/>
                        <a:t>留言板留言</a:t>
                      </a:r>
                      <a:endParaRPr lang="zh-CN" altLang="en-US" dirty="0"/>
                    </a:p>
                  </a:txBody>
                  <a:tcPr/>
                </a:tc>
              </a:tr>
              <a:tr h="370840">
                <a:tc>
                  <a:txBody>
                    <a:bodyPr/>
                    <a:lstStyle/>
                    <a:p>
                      <a:r>
                        <a:rPr lang="zh-CN" altLang="en-US" dirty="0" smtClean="0"/>
                        <a:t>教师</a:t>
                      </a:r>
                      <a:endParaRPr lang="zh-CN" altLang="en-US" dirty="0"/>
                    </a:p>
                  </a:txBody>
                  <a:tcPr/>
                </a:tc>
                <a:tc>
                  <a:txBody>
                    <a:bodyPr/>
                    <a:lstStyle/>
                    <a:p>
                      <a:r>
                        <a:rPr lang="zh-CN" altLang="en-US" dirty="0" smtClean="0"/>
                        <a:t>教学资料上传</a:t>
                      </a:r>
                      <a:endParaRPr lang="en-US" altLang="zh-CN" dirty="0" smtClean="0"/>
                    </a:p>
                    <a:p>
                      <a:r>
                        <a:rPr lang="zh-CN" altLang="en-US" dirty="0" smtClean="0"/>
                        <a:t>讨论板使用</a:t>
                      </a:r>
                      <a:endParaRPr lang="en-US" altLang="zh-CN" dirty="0" smtClean="0"/>
                    </a:p>
                    <a:p>
                      <a:r>
                        <a:rPr lang="zh-CN" altLang="en-US" dirty="0" smtClean="0"/>
                        <a:t>为学生答疑</a:t>
                      </a:r>
                      <a:endParaRPr lang="zh-CN" altLang="en-US" dirty="0"/>
                    </a:p>
                  </a:txBody>
                  <a:tcPr/>
                </a:tc>
              </a:tr>
              <a:tr h="370840">
                <a:tc>
                  <a:txBody>
                    <a:bodyPr/>
                    <a:lstStyle/>
                    <a:p>
                      <a:r>
                        <a:rPr lang="zh-CN" altLang="en-US" dirty="0" smtClean="0"/>
                        <a:t>学生</a:t>
                      </a:r>
                      <a:endParaRPr lang="zh-CN" altLang="en-US" dirty="0"/>
                    </a:p>
                  </a:txBody>
                  <a:tcPr/>
                </a:tc>
                <a:tc>
                  <a:txBody>
                    <a:bodyPr/>
                    <a:lstStyle/>
                    <a:p>
                      <a:r>
                        <a:rPr lang="zh-CN" altLang="en-US" dirty="0" smtClean="0"/>
                        <a:t>教学资料下载</a:t>
                      </a:r>
                      <a:endParaRPr lang="en-US" altLang="zh-CN" dirty="0" smtClean="0"/>
                    </a:p>
                    <a:p>
                      <a:r>
                        <a:rPr lang="zh-CN" altLang="en-US" dirty="0" smtClean="0"/>
                        <a:t>向教师提问</a:t>
                      </a:r>
                      <a:endParaRPr lang="en-US" altLang="zh-CN" dirty="0" smtClean="0"/>
                    </a:p>
                    <a:p>
                      <a:r>
                        <a:rPr lang="zh-CN" altLang="en-US" dirty="0" smtClean="0"/>
                        <a:t>讨论板使用</a:t>
                      </a:r>
                      <a:endParaRPr lang="zh-CN" altLang="en-US" dirty="0"/>
                    </a:p>
                  </a:txBody>
                  <a:tcPr/>
                </a:tc>
              </a:tr>
              <a:tr h="370840">
                <a:tc>
                  <a:txBody>
                    <a:bodyPr/>
                    <a:lstStyle/>
                    <a:p>
                      <a:r>
                        <a:rPr lang="zh-CN" altLang="en-US" dirty="0" smtClean="0"/>
                        <a:t>管理员</a:t>
                      </a:r>
                      <a:endParaRPr lang="zh-CN" altLang="en-US" dirty="0"/>
                    </a:p>
                  </a:txBody>
                  <a:tcPr/>
                </a:tc>
                <a:tc>
                  <a:txBody>
                    <a:bodyPr/>
                    <a:lstStyle/>
                    <a:p>
                      <a:r>
                        <a:rPr lang="zh-CN" altLang="en-US" dirty="0" smtClean="0"/>
                        <a:t>留言板内容管理</a:t>
                      </a:r>
                      <a:endParaRPr lang="en-US" altLang="zh-CN" dirty="0" smtClean="0"/>
                    </a:p>
                    <a:p>
                      <a:endParaRPr lang="en-US" altLang="zh-CN" dirty="0" smtClean="0"/>
                    </a:p>
                  </a:txBody>
                  <a:tcPr/>
                </a:tc>
              </a:tr>
            </a:tbl>
          </a:graphicData>
        </a:graphic>
      </p:graphicFrame>
      <p:sp>
        <p:nvSpPr>
          <p:cNvPr id="6" name="文本框 5"/>
          <p:cNvSpPr txBox="1"/>
          <p:nvPr/>
        </p:nvSpPr>
        <p:spPr>
          <a:xfrm>
            <a:off x="3455831" y="1877343"/>
            <a:ext cx="4893972" cy="338554"/>
          </a:xfrm>
          <a:prstGeom prst="rect">
            <a:avLst/>
          </a:prstGeom>
          <a:noFill/>
        </p:spPr>
        <p:txBody>
          <a:bodyPr wrap="square" rtlCol="0">
            <a:spAutoFit/>
          </a:bodyPr>
          <a:lstStyle/>
          <a:p>
            <a:r>
              <a:rPr lang="zh-CN" altLang="en-US" sz="1600" dirty="0" smtClean="0"/>
              <a:t>软件工程系列课程教学辅助网站的一些用例</a:t>
            </a:r>
            <a:endParaRPr lang="zh-CN" altLang="en-US" sz="1600" dirty="0"/>
          </a:p>
        </p:txBody>
      </p:sp>
    </p:spTree>
    <p:extLst>
      <p:ext uri="{BB962C8B-B14F-4D97-AF65-F5344CB8AC3E}">
        <p14:creationId xmlns:p14="http://schemas.microsoft.com/office/powerpoint/2010/main" val="1259852506"/>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67440" y="330296"/>
            <a:ext cx="6390659" cy="457104"/>
          </a:xfrm>
        </p:spPr>
        <p:txBody>
          <a:bodyPr/>
          <a:lstStyle/>
          <a:p>
            <a:r>
              <a:rPr lang="zh-CN" altLang="en-US" dirty="0" smtClean="0"/>
              <a:t>如何画界面原型</a:t>
            </a:r>
            <a:endParaRPr lang="zh-CN" altLang="en-US" dirty="0"/>
          </a:p>
        </p:txBody>
      </p:sp>
      <p:sp>
        <p:nvSpPr>
          <p:cNvPr id="5" name="文本框 4"/>
          <p:cNvSpPr txBox="1"/>
          <p:nvPr/>
        </p:nvSpPr>
        <p:spPr>
          <a:xfrm>
            <a:off x="1068946" y="1855740"/>
            <a:ext cx="9929612" cy="369332"/>
          </a:xfrm>
          <a:prstGeom prst="rect">
            <a:avLst/>
          </a:prstGeom>
          <a:noFill/>
        </p:spPr>
        <p:txBody>
          <a:bodyPr wrap="square" rtlCol="0">
            <a:spAutoFit/>
          </a:bodyPr>
          <a:lstStyle/>
          <a:p>
            <a:r>
              <a:rPr lang="zh-CN" altLang="en-US" dirty="0" smtClean="0"/>
              <a:t>（</a:t>
            </a:r>
            <a:r>
              <a:rPr lang="en-US" altLang="zh-CN" dirty="0"/>
              <a:t>2</a:t>
            </a:r>
            <a:r>
              <a:rPr lang="zh-CN" altLang="en-US" dirty="0" smtClean="0"/>
              <a:t>）思考网站的网页并想象它们之间的导航</a:t>
            </a:r>
            <a:endParaRPr lang="zh-CN" altLang="en-US" dirty="0"/>
          </a:p>
        </p:txBody>
      </p:sp>
      <p:sp>
        <p:nvSpPr>
          <p:cNvPr id="3" name="文本框 2"/>
          <p:cNvSpPr txBox="1"/>
          <p:nvPr/>
        </p:nvSpPr>
        <p:spPr>
          <a:xfrm>
            <a:off x="1438650" y="2840265"/>
            <a:ext cx="8658387" cy="2125582"/>
          </a:xfrm>
          <a:prstGeom prst="rect">
            <a:avLst/>
          </a:prstGeom>
          <a:noFill/>
        </p:spPr>
        <p:txBody>
          <a:bodyPr wrap="square" rtlCol="0">
            <a:spAutoFit/>
          </a:bodyPr>
          <a:lstStyle/>
          <a:p>
            <a:pPr>
              <a:lnSpc>
                <a:spcPct val="150000"/>
              </a:lnSpc>
            </a:pPr>
            <a:r>
              <a:rPr lang="zh-CN" altLang="en-US" dirty="0" smtClean="0"/>
              <a:t>最终的网站并不可能单独实现所有页面。一些页面可以放在一起综合考虑，还有一些功能可以设计为弹出式页面或者在一个页面里修改。为此我们可以用对话图来描述页面的概念架构。</a:t>
            </a:r>
            <a:endParaRPr lang="en-US" altLang="zh-CN" dirty="0" smtClean="0"/>
          </a:p>
          <a:p>
            <a:pPr>
              <a:lnSpc>
                <a:spcPct val="150000"/>
              </a:lnSpc>
            </a:pPr>
            <a:r>
              <a:rPr lang="zh-CN" altLang="en-US" dirty="0"/>
              <a:t>每一</a:t>
            </a:r>
            <a:r>
              <a:rPr lang="zh-CN" altLang="en-US" dirty="0" smtClean="0"/>
              <a:t>个方框一个网页，这些页面一起实现用例中识别的服务。箭头表示从一个页面到另一个页面的导航关联。</a:t>
            </a:r>
            <a:endParaRPr lang="zh-CN" altLang="en-US" dirty="0"/>
          </a:p>
        </p:txBody>
      </p:sp>
    </p:spTree>
    <p:extLst>
      <p:ext uri="{BB962C8B-B14F-4D97-AF65-F5344CB8AC3E}">
        <p14:creationId xmlns:p14="http://schemas.microsoft.com/office/powerpoint/2010/main" val="941474861"/>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67440" y="330296"/>
            <a:ext cx="6390659" cy="457104"/>
          </a:xfrm>
        </p:spPr>
        <p:txBody>
          <a:bodyPr/>
          <a:lstStyle/>
          <a:p>
            <a:r>
              <a:rPr lang="zh-CN" altLang="en-US" dirty="0" smtClean="0"/>
              <a:t>如何画界面原型</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440" y="1694041"/>
            <a:ext cx="4064090" cy="4842601"/>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2516" y="1694041"/>
            <a:ext cx="4249828" cy="4825453"/>
          </a:xfrm>
          <a:prstGeom prst="rect">
            <a:avLst/>
          </a:prstGeom>
        </p:spPr>
      </p:pic>
    </p:spTree>
    <p:extLst>
      <p:ext uri="{BB962C8B-B14F-4D97-AF65-F5344CB8AC3E}">
        <p14:creationId xmlns:p14="http://schemas.microsoft.com/office/powerpoint/2010/main" val="11259213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67440" y="330296"/>
            <a:ext cx="6390659" cy="457104"/>
          </a:xfrm>
        </p:spPr>
        <p:txBody>
          <a:bodyPr/>
          <a:lstStyle/>
          <a:p>
            <a:r>
              <a:rPr lang="zh-CN" altLang="en-US" dirty="0" smtClean="0"/>
              <a:t>如何画界面原型</a:t>
            </a:r>
            <a:endParaRPr lang="zh-CN" altLang="en-US" dirty="0"/>
          </a:p>
        </p:txBody>
      </p:sp>
      <p:sp>
        <p:nvSpPr>
          <p:cNvPr id="5" name="文本框 4"/>
          <p:cNvSpPr txBox="1"/>
          <p:nvPr/>
        </p:nvSpPr>
        <p:spPr>
          <a:xfrm>
            <a:off x="969099" y="1430737"/>
            <a:ext cx="9929612" cy="369332"/>
          </a:xfrm>
          <a:prstGeom prst="rect">
            <a:avLst/>
          </a:prstGeom>
          <a:noFill/>
        </p:spPr>
        <p:txBody>
          <a:bodyPr wrap="square" rtlCol="0">
            <a:spAutoFit/>
          </a:bodyPr>
          <a:lstStyle/>
          <a:p>
            <a:r>
              <a:rPr lang="zh-CN" altLang="en-US" dirty="0" smtClean="0"/>
              <a:t>（</a:t>
            </a:r>
            <a:r>
              <a:rPr lang="en-US" altLang="zh-CN" dirty="0" smtClean="0"/>
              <a:t>3</a:t>
            </a:r>
            <a:r>
              <a:rPr lang="zh-CN" altLang="en-US" dirty="0" smtClean="0"/>
              <a:t>）针对所选的页面创建可抛弃原型或者线框图</a:t>
            </a:r>
            <a:endParaRPr lang="zh-CN" altLang="en-US" dirty="0"/>
          </a:p>
        </p:txBody>
      </p:sp>
      <p:pic>
        <p:nvPicPr>
          <p:cNvPr id="4" name="图片 3"/>
          <p:cNvPicPr>
            <a:picLocks noChangeAspect="1"/>
          </p:cNvPicPr>
          <p:nvPr/>
        </p:nvPicPr>
        <p:blipFill>
          <a:blip r:embed="rId2"/>
          <a:stretch>
            <a:fillRect/>
          </a:stretch>
        </p:blipFill>
        <p:spPr>
          <a:xfrm>
            <a:off x="4809130" y="1780062"/>
            <a:ext cx="6767919" cy="4987945"/>
          </a:xfrm>
          <a:prstGeom prst="rect">
            <a:avLst/>
          </a:prstGeom>
        </p:spPr>
      </p:pic>
      <p:sp>
        <p:nvSpPr>
          <p:cNvPr id="6" name="文本框 5"/>
          <p:cNvSpPr txBox="1"/>
          <p:nvPr/>
        </p:nvSpPr>
        <p:spPr>
          <a:xfrm>
            <a:off x="1133342" y="3078050"/>
            <a:ext cx="2936383" cy="1200329"/>
          </a:xfrm>
          <a:prstGeom prst="rect">
            <a:avLst/>
          </a:prstGeom>
          <a:noFill/>
        </p:spPr>
        <p:txBody>
          <a:bodyPr wrap="square" rtlCol="0">
            <a:spAutoFit/>
          </a:bodyPr>
          <a:lstStyle/>
          <a:p>
            <a:r>
              <a:rPr lang="zh-CN" altLang="en-US" dirty="0" smtClean="0"/>
              <a:t>利用线框图与客户代表在页面大致布局方面达成一致的理解。</a:t>
            </a:r>
            <a:endParaRPr lang="en-US" altLang="zh-CN" dirty="0" smtClean="0"/>
          </a:p>
          <a:p>
            <a:endParaRPr lang="en-US" altLang="zh-CN" dirty="0"/>
          </a:p>
        </p:txBody>
      </p:sp>
    </p:spTree>
    <p:extLst>
      <p:ext uri="{BB962C8B-B14F-4D97-AF65-F5344CB8AC3E}">
        <p14:creationId xmlns:p14="http://schemas.microsoft.com/office/powerpoint/2010/main" val="1298872645"/>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67440" y="330296"/>
            <a:ext cx="6390659" cy="457104"/>
          </a:xfrm>
        </p:spPr>
        <p:txBody>
          <a:bodyPr/>
          <a:lstStyle/>
          <a:p>
            <a:r>
              <a:rPr lang="zh-CN" altLang="en-US" dirty="0" smtClean="0"/>
              <a:t>如何画界面原型</a:t>
            </a:r>
            <a:endParaRPr lang="zh-CN" altLang="en-US" dirty="0"/>
          </a:p>
        </p:txBody>
      </p:sp>
      <p:sp>
        <p:nvSpPr>
          <p:cNvPr id="5" name="文本框 4"/>
          <p:cNvSpPr txBox="1"/>
          <p:nvPr/>
        </p:nvSpPr>
        <p:spPr>
          <a:xfrm>
            <a:off x="969099" y="1430737"/>
            <a:ext cx="9929612" cy="369332"/>
          </a:xfrm>
          <a:prstGeom prst="rect">
            <a:avLst/>
          </a:prstGeom>
          <a:noFill/>
        </p:spPr>
        <p:txBody>
          <a:bodyPr wrap="square" rtlCol="0">
            <a:spAutoFit/>
          </a:bodyPr>
          <a:lstStyle/>
          <a:p>
            <a:r>
              <a:rPr lang="zh-CN" altLang="en-US" dirty="0" smtClean="0"/>
              <a:t>（</a:t>
            </a:r>
            <a:r>
              <a:rPr lang="en-US" altLang="zh-CN" dirty="0"/>
              <a:t>4</a:t>
            </a:r>
            <a:r>
              <a:rPr lang="zh-CN" altLang="en-US" dirty="0" smtClean="0"/>
              <a:t>）对用例和对话图进行反复的确认、修改</a:t>
            </a:r>
            <a:endParaRPr lang="zh-CN" altLang="en-US" dirty="0"/>
          </a:p>
        </p:txBody>
      </p:sp>
      <p:sp>
        <p:nvSpPr>
          <p:cNvPr id="7" name="下箭头 6"/>
          <p:cNvSpPr/>
          <p:nvPr/>
        </p:nvSpPr>
        <p:spPr>
          <a:xfrm>
            <a:off x="3574127" y="2009104"/>
            <a:ext cx="888642" cy="1687133"/>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969099" y="3905272"/>
            <a:ext cx="9929612" cy="369332"/>
          </a:xfrm>
          <a:prstGeom prst="rect">
            <a:avLst/>
          </a:prstGeom>
          <a:noFill/>
        </p:spPr>
        <p:txBody>
          <a:bodyPr wrap="square" rtlCol="0">
            <a:spAutoFit/>
          </a:bodyPr>
          <a:lstStyle/>
          <a:p>
            <a:r>
              <a:rPr lang="zh-CN" altLang="en-US" dirty="0" smtClean="0"/>
              <a:t>（</a:t>
            </a:r>
            <a:r>
              <a:rPr lang="en-US" altLang="zh-CN" dirty="0" smtClean="0"/>
              <a:t>5</a:t>
            </a:r>
            <a:r>
              <a:rPr lang="zh-CN" altLang="en-US" dirty="0" smtClean="0"/>
              <a:t>）界面原型的产生</a:t>
            </a:r>
            <a:endParaRPr lang="zh-CN" altLang="en-US" dirty="0"/>
          </a:p>
        </p:txBody>
      </p:sp>
    </p:spTree>
    <p:extLst>
      <p:ext uri="{BB962C8B-B14F-4D97-AF65-F5344CB8AC3E}">
        <p14:creationId xmlns:p14="http://schemas.microsoft.com/office/powerpoint/2010/main" val="3056409615"/>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67440" y="330296"/>
            <a:ext cx="6390659" cy="457104"/>
          </a:xfrm>
        </p:spPr>
        <p:txBody>
          <a:bodyPr/>
          <a:lstStyle/>
          <a:p>
            <a:r>
              <a:rPr lang="zh-CN" altLang="en-US" dirty="0" smtClean="0"/>
              <a:t>如何画界面原型</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23" y="2299214"/>
            <a:ext cx="8782848" cy="2749305"/>
          </a:xfrm>
          <a:prstGeom prst="rect">
            <a:avLst/>
          </a:prstGeom>
        </p:spPr>
      </p:pic>
      <p:sp>
        <p:nvSpPr>
          <p:cNvPr id="4" name="文本框 3"/>
          <p:cNvSpPr txBox="1"/>
          <p:nvPr/>
        </p:nvSpPr>
        <p:spPr>
          <a:xfrm>
            <a:off x="1484423" y="1609859"/>
            <a:ext cx="4014856" cy="369332"/>
          </a:xfrm>
          <a:prstGeom prst="rect">
            <a:avLst/>
          </a:prstGeom>
          <a:noFill/>
        </p:spPr>
        <p:txBody>
          <a:bodyPr wrap="square" rtlCol="0">
            <a:spAutoFit/>
          </a:bodyPr>
          <a:lstStyle/>
          <a:p>
            <a:r>
              <a:rPr lang="zh-CN" altLang="en-US" dirty="0" smtClean="0"/>
              <a:t>操作流程</a:t>
            </a:r>
            <a:endParaRPr lang="zh-CN" altLang="en-US" dirty="0"/>
          </a:p>
        </p:txBody>
      </p:sp>
    </p:spTree>
    <p:extLst>
      <p:ext uri="{BB962C8B-B14F-4D97-AF65-F5344CB8AC3E}">
        <p14:creationId xmlns:p14="http://schemas.microsoft.com/office/powerpoint/2010/main" val="2553918852"/>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67440" y="330296"/>
            <a:ext cx="6390659" cy="457104"/>
          </a:xfrm>
        </p:spPr>
        <p:txBody>
          <a:bodyPr/>
          <a:lstStyle/>
          <a:p>
            <a:r>
              <a:rPr lang="zh-CN" altLang="en-US" dirty="0" smtClean="0"/>
              <a:t>如何画界面原型</a:t>
            </a:r>
            <a:endParaRPr lang="zh-CN" altLang="en-US" dirty="0"/>
          </a:p>
        </p:txBody>
      </p:sp>
      <p:sp>
        <p:nvSpPr>
          <p:cNvPr id="4" name="文本框 3"/>
          <p:cNvSpPr txBox="1"/>
          <p:nvPr/>
        </p:nvSpPr>
        <p:spPr>
          <a:xfrm>
            <a:off x="1267440" y="1532586"/>
            <a:ext cx="4014856" cy="584775"/>
          </a:xfrm>
          <a:prstGeom prst="rect">
            <a:avLst/>
          </a:prstGeom>
          <a:noFill/>
        </p:spPr>
        <p:txBody>
          <a:bodyPr wrap="square" rtlCol="0">
            <a:spAutoFit/>
          </a:bodyPr>
          <a:lstStyle/>
          <a:p>
            <a:r>
              <a:rPr lang="en-US" altLang="zh-CN" sz="3200" dirty="0" smtClean="0"/>
              <a:t>3W1H</a:t>
            </a:r>
            <a:r>
              <a:rPr lang="zh-CN" altLang="en-US" sz="3200" dirty="0" smtClean="0"/>
              <a:t>原则</a:t>
            </a:r>
            <a:endParaRPr lang="zh-CN" altLang="en-US" sz="3200" dirty="0"/>
          </a:p>
        </p:txBody>
      </p:sp>
      <p:graphicFrame>
        <p:nvGraphicFramePr>
          <p:cNvPr id="5" name="表格 4"/>
          <p:cNvGraphicFramePr>
            <a:graphicFrameLocks noGrp="1"/>
          </p:cNvGraphicFramePr>
          <p:nvPr>
            <p:extLst>
              <p:ext uri="{D42A27DB-BD31-4B8C-83A1-F6EECF244321}">
                <p14:modId xmlns:p14="http://schemas.microsoft.com/office/powerpoint/2010/main" val="3907787613"/>
              </p:ext>
            </p:extLst>
          </p:nvPr>
        </p:nvGraphicFramePr>
        <p:xfrm>
          <a:off x="1619876" y="2265132"/>
          <a:ext cx="8605948" cy="2332625"/>
        </p:xfrm>
        <a:graphic>
          <a:graphicData uri="http://schemas.openxmlformats.org/drawingml/2006/table">
            <a:tbl>
              <a:tblPr firstRow="1" bandRow="1">
                <a:tableStyleId>{5C22544A-7EE6-4342-B048-85BDC9FD1C3A}</a:tableStyleId>
              </a:tblPr>
              <a:tblGrid>
                <a:gridCol w="2151487"/>
                <a:gridCol w="2151487"/>
                <a:gridCol w="2151487"/>
                <a:gridCol w="2151487"/>
              </a:tblGrid>
              <a:tr h="466525">
                <a:tc>
                  <a:txBody>
                    <a:bodyPr/>
                    <a:lstStyle/>
                    <a:p>
                      <a:pPr algn="ctr"/>
                      <a:r>
                        <a:rPr lang="zh-CN" altLang="en-US" dirty="0" smtClean="0"/>
                        <a:t>要素</a:t>
                      </a:r>
                      <a:endParaRPr lang="zh-CN" altLang="en-US" dirty="0"/>
                    </a:p>
                  </a:txBody>
                  <a:tcPr/>
                </a:tc>
                <a:tc>
                  <a:txBody>
                    <a:bodyPr/>
                    <a:lstStyle/>
                    <a:p>
                      <a:pPr algn="ctr"/>
                      <a:r>
                        <a:rPr lang="zh-CN" altLang="en-US" dirty="0" smtClean="0"/>
                        <a:t>说明</a:t>
                      </a:r>
                      <a:endParaRPr lang="zh-CN" altLang="en-US" dirty="0"/>
                    </a:p>
                  </a:txBody>
                  <a:tcPr/>
                </a:tc>
                <a:tc>
                  <a:txBody>
                    <a:bodyPr/>
                    <a:lstStyle/>
                    <a:p>
                      <a:pPr algn="ctr"/>
                      <a:r>
                        <a:rPr lang="zh-CN" altLang="en-US" dirty="0" smtClean="0"/>
                        <a:t>对应</a:t>
                      </a:r>
                      <a:endParaRPr lang="zh-CN" altLang="en-US" dirty="0"/>
                    </a:p>
                  </a:txBody>
                  <a:tcPr/>
                </a:tc>
                <a:tc>
                  <a:txBody>
                    <a:bodyPr/>
                    <a:lstStyle/>
                    <a:p>
                      <a:pPr algn="ctr"/>
                      <a:endParaRPr lang="zh-CN" altLang="en-US" dirty="0"/>
                    </a:p>
                  </a:txBody>
                  <a:tcPr/>
                </a:tc>
              </a:tr>
              <a:tr h="466525">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466525">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466525">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466525">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4084547041"/>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77200" y="609600"/>
            <a:ext cx="3409950" cy="830997"/>
          </a:xfrm>
          <a:prstGeom prst="rect">
            <a:avLst/>
          </a:prstGeom>
          <a:noFill/>
        </p:spPr>
        <p:txBody>
          <a:bodyPr wrap="square" rtlCol="0">
            <a:spAutoFit/>
          </a:bodyPr>
          <a:lstStyle/>
          <a:p>
            <a:r>
              <a:rPr lang="en-US" altLang="zh-CN" sz="4800" b="1" dirty="0" smtClean="0">
                <a:solidFill>
                  <a:schemeClr val="bg1"/>
                </a:solidFill>
              </a:rPr>
              <a:t>CONTENTS</a:t>
            </a:r>
            <a:endParaRPr lang="zh-CN" altLang="en-US" sz="4800" b="1" dirty="0">
              <a:solidFill>
                <a:schemeClr val="bg1"/>
              </a:solidFill>
            </a:endParaRPr>
          </a:p>
        </p:txBody>
      </p:sp>
      <p:sp>
        <p:nvSpPr>
          <p:cNvPr id="3" name="平行四边形 2"/>
          <p:cNvSpPr/>
          <p:nvPr/>
        </p:nvSpPr>
        <p:spPr>
          <a:xfrm>
            <a:off x="7372350" y="781102"/>
            <a:ext cx="666750" cy="487992"/>
          </a:xfrm>
          <a:prstGeom prst="parallelogram">
            <a:avLst>
              <a:gd name="adj" fmla="val 379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871738" y="3088874"/>
            <a:ext cx="5467350" cy="2739726"/>
            <a:chOff x="820223" y="2097200"/>
            <a:chExt cx="5467350" cy="2739726"/>
          </a:xfrm>
        </p:grpSpPr>
        <p:sp>
          <p:nvSpPr>
            <p:cNvPr id="4" name="矩形 3"/>
            <p:cNvSpPr/>
            <p:nvPr/>
          </p:nvSpPr>
          <p:spPr>
            <a:xfrm>
              <a:off x="820223" y="2097200"/>
              <a:ext cx="5467350" cy="2739726"/>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222"/>
            <p:cNvSpPr>
              <a:spLocks noEditPoints="1"/>
            </p:cNvSpPr>
            <p:nvPr/>
          </p:nvSpPr>
          <p:spPr bwMode="auto">
            <a:xfrm rot="10800000">
              <a:off x="1279524" y="2466974"/>
              <a:ext cx="276225" cy="276225"/>
            </a:xfrm>
            <a:custGeom>
              <a:avLst/>
              <a:gdLst/>
              <a:ahLst/>
              <a:cxnLst>
                <a:cxn ang="0">
                  <a:pos x="0" y="212"/>
                </a:cxn>
                <a:cxn ang="0">
                  <a:pos x="6" y="170"/>
                </a:cxn>
                <a:cxn ang="0">
                  <a:pos x="18" y="130"/>
                </a:cxn>
                <a:cxn ang="0">
                  <a:pos x="36" y="94"/>
                </a:cxn>
                <a:cxn ang="0">
                  <a:pos x="62" y="62"/>
                </a:cxn>
                <a:cxn ang="0">
                  <a:pos x="94" y="36"/>
                </a:cxn>
                <a:cxn ang="0">
                  <a:pos x="130" y="18"/>
                </a:cxn>
                <a:cxn ang="0">
                  <a:pos x="170" y="6"/>
                </a:cxn>
                <a:cxn ang="0">
                  <a:pos x="212" y="0"/>
                </a:cxn>
                <a:cxn ang="0">
                  <a:pos x="234" y="2"/>
                </a:cxn>
                <a:cxn ang="0">
                  <a:pos x="274" y="10"/>
                </a:cxn>
                <a:cxn ang="0">
                  <a:pos x="312" y="26"/>
                </a:cxn>
                <a:cxn ang="0">
                  <a:pos x="346" y="50"/>
                </a:cxn>
                <a:cxn ang="0">
                  <a:pos x="374" y="78"/>
                </a:cxn>
                <a:cxn ang="0">
                  <a:pos x="398" y="112"/>
                </a:cxn>
                <a:cxn ang="0">
                  <a:pos x="412" y="150"/>
                </a:cxn>
                <a:cxn ang="0">
                  <a:pos x="422" y="190"/>
                </a:cxn>
                <a:cxn ang="0">
                  <a:pos x="422" y="212"/>
                </a:cxn>
                <a:cxn ang="0">
                  <a:pos x="418" y="254"/>
                </a:cxn>
                <a:cxn ang="0">
                  <a:pos x="406" y="294"/>
                </a:cxn>
                <a:cxn ang="0">
                  <a:pos x="386" y="330"/>
                </a:cxn>
                <a:cxn ang="0">
                  <a:pos x="360" y="360"/>
                </a:cxn>
                <a:cxn ang="0">
                  <a:pos x="330" y="386"/>
                </a:cxn>
                <a:cxn ang="0">
                  <a:pos x="294" y="406"/>
                </a:cxn>
                <a:cxn ang="0">
                  <a:pos x="254" y="418"/>
                </a:cxn>
                <a:cxn ang="0">
                  <a:pos x="212" y="422"/>
                </a:cxn>
                <a:cxn ang="0">
                  <a:pos x="190" y="422"/>
                </a:cxn>
                <a:cxn ang="0">
                  <a:pos x="148" y="414"/>
                </a:cxn>
                <a:cxn ang="0">
                  <a:pos x="112" y="398"/>
                </a:cxn>
                <a:cxn ang="0">
                  <a:pos x="78" y="374"/>
                </a:cxn>
                <a:cxn ang="0">
                  <a:pos x="48" y="346"/>
                </a:cxn>
                <a:cxn ang="0">
                  <a:pos x="26" y="312"/>
                </a:cxn>
                <a:cxn ang="0">
                  <a:pos x="10" y="274"/>
                </a:cxn>
                <a:cxn ang="0">
                  <a:pos x="2" y="234"/>
                </a:cxn>
                <a:cxn ang="0">
                  <a:pos x="0" y="212"/>
                </a:cxn>
                <a:cxn ang="0">
                  <a:pos x="254" y="138"/>
                </a:cxn>
                <a:cxn ang="0">
                  <a:pos x="126" y="214"/>
                </a:cxn>
                <a:cxn ang="0">
                  <a:pos x="262" y="294"/>
                </a:cxn>
              </a:cxnLst>
              <a:rect l="0" t="0" r="r" b="b"/>
              <a:pathLst>
                <a:path w="422" h="422">
                  <a:moveTo>
                    <a:pt x="0" y="212"/>
                  </a:moveTo>
                  <a:lnTo>
                    <a:pt x="0" y="212"/>
                  </a:lnTo>
                  <a:lnTo>
                    <a:pt x="2" y="190"/>
                  </a:lnTo>
                  <a:lnTo>
                    <a:pt x="6" y="170"/>
                  </a:lnTo>
                  <a:lnTo>
                    <a:pt x="10" y="150"/>
                  </a:lnTo>
                  <a:lnTo>
                    <a:pt x="18" y="130"/>
                  </a:lnTo>
                  <a:lnTo>
                    <a:pt x="26" y="112"/>
                  </a:lnTo>
                  <a:lnTo>
                    <a:pt x="36" y="94"/>
                  </a:lnTo>
                  <a:lnTo>
                    <a:pt x="48" y="78"/>
                  </a:lnTo>
                  <a:lnTo>
                    <a:pt x="62" y="62"/>
                  </a:lnTo>
                  <a:lnTo>
                    <a:pt x="78" y="50"/>
                  </a:lnTo>
                  <a:lnTo>
                    <a:pt x="94" y="36"/>
                  </a:lnTo>
                  <a:lnTo>
                    <a:pt x="112" y="26"/>
                  </a:lnTo>
                  <a:lnTo>
                    <a:pt x="130" y="18"/>
                  </a:lnTo>
                  <a:lnTo>
                    <a:pt x="148" y="10"/>
                  </a:lnTo>
                  <a:lnTo>
                    <a:pt x="170" y="6"/>
                  </a:lnTo>
                  <a:lnTo>
                    <a:pt x="190" y="2"/>
                  </a:lnTo>
                  <a:lnTo>
                    <a:pt x="212" y="0"/>
                  </a:lnTo>
                  <a:lnTo>
                    <a:pt x="212" y="0"/>
                  </a:lnTo>
                  <a:lnTo>
                    <a:pt x="234" y="2"/>
                  </a:lnTo>
                  <a:lnTo>
                    <a:pt x="254" y="6"/>
                  </a:lnTo>
                  <a:lnTo>
                    <a:pt x="274" y="10"/>
                  </a:lnTo>
                  <a:lnTo>
                    <a:pt x="294" y="18"/>
                  </a:lnTo>
                  <a:lnTo>
                    <a:pt x="312" y="26"/>
                  </a:lnTo>
                  <a:lnTo>
                    <a:pt x="330" y="36"/>
                  </a:lnTo>
                  <a:lnTo>
                    <a:pt x="346" y="50"/>
                  </a:lnTo>
                  <a:lnTo>
                    <a:pt x="360" y="62"/>
                  </a:lnTo>
                  <a:lnTo>
                    <a:pt x="374" y="78"/>
                  </a:lnTo>
                  <a:lnTo>
                    <a:pt x="386" y="94"/>
                  </a:lnTo>
                  <a:lnTo>
                    <a:pt x="398" y="112"/>
                  </a:lnTo>
                  <a:lnTo>
                    <a:pt x="406" y="130"/>
                  </a:lnTo>
                  <a:lnTo>
                    <a:pt x="412" y="150"/>
                  </a:lnTo>
                  <a:lnTo>
                    <a:pt x="418" y="170"/>
                  </a:lnTo>
                  <a:lnTo>
                    <a:pt x="422" y="190"/>
                  </a:lnTo>
                  <a:lnTo>
                    <a:pt x="422" y="212"/>
                  </a:lnTo>
                  <a:lnTo>
                    <a:pt x="422" y="212"/>
                  </a:lnTo>
                  <a:lnTo>
                    <a:pt x="422" y="234"/>
                  </a:lnTo>
                  <a:lnTo>
                    <a:pt x="418" y="254"/>
                  </a:lnTo>
                  <a:lnTo>
                    <a:pt x="412" y="274"/>
                  </a:lnTo>
                  <a:lnTo>
                    <a:pt x="406" y="294"/>
                  </a:lnTo>
                  <a:lnTo>
                    <a:pt x="398" y="312"/>
                  </a:lnTo>
                  <a:lnTo>
                    <a:pt x="386" y="330"/>
                  </a:lnTo>
                  <a:lnTo>
                    <a:pt x="374" y="346"/>
                  </a:lnTo>
                  <a:lnTo>
                    <a:pt x="360" y="360"/>
                  </a:lnTo>
                  <a:lnTo>
                    <a:pt x="346" y="374"/>
                  </a:lnTo>
                  <a:lnTo>
                    <a:pt x="330" y="386"/>
                  </a:lnTo>
                  <a:lnTo>
                    <a:pt x="312" y="398"/>
                  </a:lnTo>
                  <a:lnTo>
                    <a:pt x="294" y="406"/>
                  </a:lnTo>
                  <a:lnTo>
                    <a:pt x="274" y="414"/>
                  </a:lnTo>
                  <a:lnTo>
                    <a:pt x="254" y="418"/>
                  </a:lnTo>
                  <a:lnTo>
                    <a:pt x="234" y="422"/>
                  </a:lnTo>
                  <a:lnTo>
                    <a:pt x="212" y="422"/>
                  </a:lnTo>
                  <a:lnTo>
                    <a:pt x="212" y="422"/>
                  </a:lnTo>
                  <a:lnTo>
                    <a:pt x="190" y="422"/>
                  </a:lnTo>
                  <a:lnTo>
                    <a:pt x="170" y="418"/>
                  </a:lnTo>
                  <a:lnTo>
                    <a:pt x="148" y="414"/>
                  </a:lnTo>
                  <a:lnTo>
                    <a:pt x="130" y="406"/>
                  </a:lnTo>
                  <a:lnTo>
                    <a:pt x="112" y="398"/>
                  </a:lnTo>
                  <a:lnTo>
                    <a:pt x="94" y="386"/>
                  </a:lnTo>
                  <a:lnTo>
                    <a:pt x="78" y="374"/>
                  </a:lnTo>
                  <a:lnTo>
                    <a:pt x="62" y="360"/>
                  </a:lnTo>
                  <a:lnTo>
                    <a:pt x="48" y="346"/>
                  </a:lnTo>
                  <a:lnTo>
                    <a:pt x="36" y="330"/>
                  </a:lnTo>
                  <a:lnTo>
                    <a:pt x="26" y="312"/>
                  </a:lnTo>
                  <a:lnTo>
                    <a:pt x="18" y="294"/>
                  </a:lnTo>
                  <a:lnTo>
                    <a:pt x="10" y="274"/>
                  </a:lnTo>
                  <a:lnTo>
                    <a:pt x="6" y="254"/>
                  </a:lnTo>
                  <a:lnTo>
                    <a:pt x="2" y="234"/>
                  </a:lnTo>
                  <a:lnTo>
                    <a:pt x="0" y="212"/>
                  </a:lnTo>
                  <a:lnTo>
                    <a:pt x="0" y="212"/>
                  </a:lnTo>
                  <a:close/>
                  <a:moveTo>
                    <a:pt x="180" y="214"/>
                  </a:moveTo>
                  <a:lnTo>
                    <a:pt x="254" y="138"/>
                  </a:lnTo>
                  <a:lnTo>
                    <a:pt x="228" y="112"/>
                  </a:lnTo>
                  <a:lnTo>
                    <a:pt x="126" y="214"/>
                  </a:lnTo>
                  <a:lnTo>
                    <a:pt x="234" y="322"/>
                  </a:lnTo>
                  <a:lnTo>
                    <a:pt x="262" y="294"/>
                  </a:lnTo>
                  <a:lnTo>
                    <a:pt x="180" y="214"/>
                  </a:lnTo>
                  <a:close/>
                </a:path>
              </a:pathLst>
            </a:custGeom>
            <a:solidFill>
              <a:srgbClr val="158F9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文本框 5"/>
            <p:cNvSpPr txBox="1"/>
            <p:nvPr/>
          </p:nvSpPr>
          <p:spPr>
            <a:xfrm>
              <a:off x="1752600" y="2374253"/>
              <a:ext cx="4038600" cy="461665"/>
            </a:xfrm>
            <a:prstGeom prst="rect">
              <a:avLst/>
            </a:prstGeom>
            <a:noFill/>
          </p:spPr>
          <p:txBody>
            <a:bodyPr wrap="square" rtlCol="0">
              <a:spAutoFit/>
            </a:bodyPr>
            <a:lstStyle/>
            <a:p>
              <a:r>
                <a:rPr lang="zh-CN" altLang="en-US" sz="2400" dirty="0">
                  <a:solidFill>
                    <a:schemeClr val="bg1"/>
                  </a:solidFill>
                </a:rPr>
                <a:t>界面原型</a:t>
              </a:r>
              <a:r>
                <a:rPr lang="zh-CN" altLang="en-US" sz="2400" dirty="0" smtClean="0">
                  <a:solidFill>
                    <a:schemeClr val="bg1"/>
                  </a:solidFill>
                </a:rPr>
                <a:t>的概念</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Freeform 222"/>
            <p:cNvSpPr>
              <a:spLocks noEditPoints="1"/>
            </p:cNvSpPr>
            <p:nvPr/>
          </p:nvSpPr>
          <p:spPr bwMode="auto">
            <a:xfrm rot="10800000">
              <a:off x="1279524" y="3190838"/>
              <a:ext cx="276225" cy="276225"/>
            </a:xfrm>
            <a:custGeom>
              <a:avLst/>
              <a:gdLst/>
              <a:ahLst/>
              <a:cxnLst>
                <a:cxn ang="0">
                  <a:pos x="0" y="212"/>
                </a:cxn>
                <a:cxn ang="0">
                  <a:pos x="6" y="170"/>
                </a:cxn>
                <a:cxn ang="0">
                  <a:pos x="18" y="130"/>
                </a:cxn>
                <a:cxn ang="0">
                  <a:pos x="36" y="94"/>
                </a:cxn>
                <a:cxn ang="0">
                  <a:pos x="62" y="62"/>
                </a:cxn>
                <a:cxn ang="0">
                  <a:pos x="94" y="36"/>
                </a:cxn>
                <a:cxn ang="0">
                  <a:pos x="130" y="18"/>
                </a:cxn>
                <a:cxn ang="0">
                  <a:pos x="170" y="6"/>
                </a:cxn>
                <a:cxn ang="0">
                  <a:pos x="212" y="0"/>
                </a:cxn>
                <a:cxn ang="0">
                  <a:pos x="234" y="2"/>
                </a:cxn>
                <a:cxn ang="0">
                  <a:pos x="274" y="10"/>
                </a:cxn>
                <a:cxn ang="0">
                  <a:pos x="312" y="26"/>
                </a:cxn>
                <a:cxn ang="0">
                  <a:pos x="346" y="50"/>
                </a:cxn>
                <a:cxn ang="0">
                  <a:pos x="374" y="78"/>
                </a:cxn>
                <a:cxn ang="0">
                  <a:pos x="398" y="112"/>
                </a:cxn>
                <a:cxn ang="0">
                  <a:pos x="412" y="150"/>
                </a:cxn>
                <a:cxn ang="0">
                  <a:pos x="422" y="190"/>
                </a:cxn>
                <a:cxn ang="0">
                  <a:pos x="422" y="212"/>
                </a:cxn>
                <a:cxn ang="0">
                  <a:pos x="418" y="254"/>
                </a:cxn>
                <a:cxn ang="0">
                  <a:pos x="406" y="294"/>
                </a:cxn>
                <a:cxn ang="0">
                  <a:pos x="386" y="330"/>
                </a:cxn>
                <a:cxn ang="0">
                  <a:pos x="360" y="360"/>
                </a:cxn>
                <a:cxn ang="0">
                  <a:pos x="330" y="386"/>
                </a:cxn>
                <a:cxn ang="0">
                  <a:pos x="294" y="406"/>
                </a:cxn>
                <a:cxn ang="0">
                  <a:pos x="254" y="418"/>
                </a:cxn>
                <a:cxn ang="0">
                  <a:pos x="212" y="422"/>
                </a:cxn>
                <a:cxn ang="0">
                  <a:pos x="190" y="422"/>
                </a:cxn>
                <a:cxn ang="0">
                  <a:pos x="148" y="414"/>
                </a:cxn>
                <a:cxn ang="0">
                  <a:pos x="112" y="398"/>
                </a:cxn>
                <a:cxn ang="0">
                  <a:pos x="78" y="374"/>
                </a:cxn>
                <a:cxn ang="0">
                  <a:pos x="48" y="346"/>
                </a:cxn>
                <a:cxn ang="0">
                  <a:pos x="26" y="312"/>
                </a:cxn>
                <a:cxn ang="0">
                  <a:pos x="10" y="274"/>
                </a:cxn>
                <a:cxn ang="0">
                  <a:pos x="2" y="234"/>
                </a:cxn>
                <a:cxn ang="0">
                  <a:pos x="0" y="212"/>
                </a:cxn>
                <a:cxn ang="0">
                  <a:pos x="254" y="138"/>
                </a:cxn>
                <a:cxn ang="0">
                  <a:pos x="126" y="214"/>
                </a:cxn>
                <a:cxn ang="0">
                  <a:pos x="262" y="294"/>
                </a:cxn>
              </a:cxnLst>
              <a:rect l="0" t="0" r="r" b="b"/>
              <a:pathLst>
                <a:path w="422" h="422">
                  <a:moveTo>
                    <a:pt x="0" y="212"/>
                  </a:moveTo>
                  <a:lnTo>
                    <a:pt x="0" y="212"/>
                  </a:lnTo>
                  <a:lnTo>
                    <a:pt x="2" y="190"/>
                  </a:lnTo>
                  <a:lnTo>
                    <a:pt x="6" y="170"/>
                  </a:lnTo>
                  <a:lnTo>
                    <a:pt x="10" y="150"/>
                  </a:lnTo>
                  <a:lnTo>
                    <a:pt x="18" y="130"/>
                  </a:lnTo>
                  <a:lnTo>
                    <a:pt x="26" y="112"/>
                  </a:lnTo>
                  <a:lnTo>
                    <a:pt x="36" y="94"/>
                  </a:lnTo>
                  <a:lnTo>
                    <a:pt x="48" y="78"/>
                  </a:lnTo>
                  <a:lnTo>
                    <a:pt x="62" y="62"/>
                  </a:lnTo>
                  <a:lnTo>
                    <a:pt x="78" y="50"/>
                  </a:lnTo>
                  <a:lnTo>
                    <a:pt x="94" y="36"/>
                  </a:lnTo>
                  <a:lnTo>
                    <a:pt x="112" y="26"/>
                  </a:lnTo>
                  <a:lnTo>
                    <a:pt x="130" y="18"/>
                  </a:lnTo>
                  <a:lnTo>
                    <a:pt x="148" y="10"/>
                  </a:lnTo>
                  <a:lnTo>
                    <a:pt x="170" y="6"/>
                  </a:lnTo>
                  <a:lnTo>
                    <a:pt x="190" y="2"/>
                  </a:lnTo>
                  <a:lnTo>
                    <a:pt x="212" y="0"/>
                  </a:lnTo>
                  <a:lnTo>
                    <a:pt x="212" y="0"/>
                  </a:lnTo>
                  <a:lnTo>
                    <a:pt x="234" y="2"/>
                  </a:lnTo>
                  <a:lnTo>
                    <a:pt x="254" y="6"/>
                  </a:lnTo>
                  <a:lnTo>
                    <a:pt x="274" y="10"/>
                  </a:lnTo>
                  <a:lnTo>
                    <a:pt x="294" y="18"/>
                  </a:lnTo>
                  <a:lnTo>
                    <a:pt x="312" y="26"/>
                  </a:lnTo>
                  <a:lnTo>
                    <a:pt x="330" y="36"/>
                  </a:lnTo>
                  <a:lnTo>
                    <a:pt x="346" y="50"/>
                  </a:lnTo>
                  <a:lnTo>
                    <a:pt x="360" y="62"/>
                  </a:lnTo>
                  <a:lnTo>
                    <a:pt x="374" y="78"/>
                  </a:lnTo>
                  <a:lnTo>
                    <a:pt x="386" y="94"/>
                  </a:lnTo>
                  <a:lnTo>
                    <a:pt x="398" y="112"/>
                  </a:lnTo>
                  <a:lnTo>
                    <a:pt x="406" y="130"/>
                  </a:lnTo>
                  <a:lnTo>
                    <a:pt x="412" y="150"/>
                  </a:lnTo>
                  <a:lnTo>
                    <a:pt x="418" y="170"/>
                  </a:lnTo>
                  <a:lnTo>
                    <a:pt x="422" y="190"/>
                  </a:lnTo>
                  <a:lnTo>
                    <a:pt x="422" y="212"/>
                  </a:lnTo>
                  <a:lnTo>
                    <a:pt x="422" y="212"/>
                  </a:lnTo>
                  <a:lnTo>
                    <a:pt x="422" y="234"/>
                  </a:lnTo>
                  <a:lnTo>
                    <a:pt x="418" y="254"/>
                  </a:lnTo>
                  <a:lnTo>
                    <a:pt x="412" y="274"/>
                  </a:lnTo>
                  <a:lnTo>
                    <a:pt x="406" y="294"/>
                  </a:lnTo>
                  <a:lnTo>
                    <a:pt x="398" y="312"/>
                  </a:lnTo>
                  <a:lnTo>
                    <a:pt x="386" y="330"/>
                  </a:lnTo>
                  <a:lnTo>
                    <a:pt x="374" y="346"/>
                  </a:lnTo>
                  <a:lnTo>
                    <a:pt x="360" y="360"/>
                  </a:lnTo>
                  <a:lnTo>
                    <a:pt x="346" y="374"/>
                  </a:lnTo>
                  <a:lnTo>
                    <a:pt x="330" y="386"/>
                  </a:lnTo>
                  <a:lnTo>
                    <a:pt x="312" y="398"/>
                  </a:lnTo>
                  <a:lnTo>
                    <a:pt x="294" y="406"/>
                  </a:lnTo>
                  <a:lnTo>
                    <a:pt x="274" y="414"/>
                  </a:lnTo>
                  <a:lnTo>
                    <a:pt x="254" y="418"/>
                  </a:lnTo>
                  <a:lnTo>
                    <a:pt x="234" y="422"/>
                  </a:lnTo>
                  <a:lnTo>
                    <a:pt x="212" y="422"/>
                  </a:lnTo>
                  <a:lnTo>
                    <a:pt x="212" y="422"/>
                  </a:lnTo>
                  <a:lnTo>
                    <a:pt x="190" y="422"/>
                  </a:lnTo>
                  <a:lnTo>
                    <a:pt x="170" y="418"/>
                  </a:lnTo>
                  <a:lnTo>
                    <a:pt x="148" y="414"/>
                  </a:lnTo>
                  <a:lnTo>
                    <a:pt x="130" y="406"/>
                  </a:lnTo>
                  <a:lnTo>
                    <a:pt x="112" y="398"/>
                  </a:lnTo>
                  <a:lnTo>
                    <a:pt x="94" y="386"/>
                  </a:lnTo>
                  <a:lnTo>
                    <a:pt x="78" y="374"/>
                  </a:lnTo>
                  <a:lnTo>
                    <a:pt x="62" y="360"/>
                  </a:lnTo>
                  <a:lnTo>
                    <a:pt x="48" y="346"/>
                  </a:lnTo>
                  <a:lnTo>
                    <a:pt x="36" y="330"/>
                  </a:lnTo>
                  <a:lnTo>
                    <a:pt x="26" y="312"/>
                  </a:lnTo>
                  <a:lnTo>
                    <a:pt x="18" y="294"/>
                  </a:lnTo>
                  <a:lnTo>
                    <a:pt x="10" y="274"/>
                  </a:lnTo>
                  <a:lnTo>
                    <a:pt x="6" y="254"/>
                  </a:lnTo>
                  <a:lnTo>
                    <a:pt x="2" y="234"/>
                  </a:lnTo>
                  <a:lnTo>
                    <a:pt x="0" y="212"/>
                  </a:lnTo>
                  <a:lnTo>
                    <a:pt x="0" y="212"/>
                  </a:lnTo>
                  <a:close/>
                  <a:moveTo>
                    <a:pt x="180" y="214"/>
                  </a:moveTo>
                  <a:lnTo>
                    <a:pt x="254" y="138"/>
                  </a:lnTo>
                  <a:lnTo>
                    <a:pt x="228" y="112"/>
                  </a:lnTo>
                  <a:lnTo>
                    <a:pt x="126" y="214"/>
                  </a:lnTo>
                  <a:lnTo>
                    <a:pt x="234" y="322"/>
                  </a:lnTo>
                  <a:lnTo>
                    <a:pt x="262" y="294"/>
                  </a:lnTo>
                  <a:lnTo>
                    <a:pt x="180" y="214"/>
                  </a:lnTo>
                  <a:close/>
                </a:path>
              </a:pathLst>
            </a:custGeom>
            <a:solidFill>
              <a:srgbClr val="158F9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文本框 7"/>
            <p:cNvSpPr txBox="1"/>
            <p:nvPr/>
          </p:nvSpPr>
          <p:spPr>
            <a:xfrm>
              <a:off x="1752600" y="3098117"/>
              <a:ext cx="4038600"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如何画界面原型</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9" name="Freeform 222"/>
            <p:cNvSpPr>
              <a:spLocks noEditPoints="1"/>
            </p:cNvSpPr>
            <p:nvPr/>
          </p:nvSpPr>
          <p:spPr bwMode="auto">
            <a:xfrm rot="10800000">
              <a:off x="1279524" y="3974697"/>
              <a:ext cx="276225" cy="276225"/>
            </a:xfrm>
            <a:custGeom>
              <a:avLst/>
              <a:gdLst/>
              <a:ahLst/>
              <a:cxnLst>
                <a:cxn ang="0">
                  <a:pos x="0" y="212"/>
                </a:cxn>
                <a:cxn ang="0">
                  <a:pos x="6" y="170"/>
                </a:cxn>
                <a:cxn ang="0">
                  <a:pos x="18" y="130"/>
                </a:cxn>
                <a:cxn ang="0">
                  <a:pos x="36" y="94"/>
                </a:cxn>
                <a:cxn ang="0">
                  <a:pos x="62" y="62"/>
                </a:cxn>
                <a:cxn ang="0">
                  <a:pos x="94" y="36"/>
                </a:cxn>
                <a:cxn ang="0">
                  <a:pos x="130" y="18"/>
                </a:cxn>
                <a:cxn ang="0">
                  <a:pos x="170" y="6"/>
                </a:cxn>
                <a:cxn ang="0">
                  <a:pos x="212" y="0"/>
                </a:cxn>
                <a:cxn ang="0">
                  <a:pos x="234" y="2"/>
                </a:cxn>
                <a:cxn ang="0">
                  <a:pos x="274" y="10"/>
                </a:cxn>
                <a:cxn ang="0">
                  <a:pos x="312" y="26"/>
                </a:cxn>
                <a:cxn ang="0">
                  <a:pos x="346" y="50"/>
                </a:cxn>
                <a:cxn ang="0">
                  <a:pos x="374" y="78"/>
                </a:cxn>
                <a:cxn ang="0">
                  <a:pos x="398" y="112"/>
                </a:cxn>
                <a:cxn ang="0">
                  <a:pos x="412" y="150"/>
                </a:cxn>
                <a:cxn ang="0">
                  <a:pos x="422" y="190"/>
                </a:cxn>
                <a:cxn ang="0">
                  <a:pos x="422" y="212"/>
                </a:cxn>
                <a:cxn ang="0">
                  <a:pos x="418" y="254"/>
                </a:cxn>
                <a:cxn ang="0">
                  <a:pos x="406" y="294"/>
                </a:cxn>
                <a:cxn ang="0">
                  <a:pos x="386" y="330"/>
                </a:cxn>
                <a:cxn ang="0">
                  <a:pos x="360" y="360"/>
                </a:cxn>
                <a:cxn ang="0">
                  <a:pos x="330" y="386"/>
                </a:cxn>
                <a:cxn ang="0">
                  <a:pos x="294" y="406"/>
                </a:cxn>
                <a:cxn ang="0">
                  <a:pos x="254" y="418"/>
                </a:cxn>
                <a:cxn ang="0">
                  <a:pos x="212" y="422"/>
                </a:cxn>
                <a:cxn ang="0">
                  <a:pos x="190" y="422"/>
                </a:cxn>
                <a:cxn ang="0">
                  <a:pos x="148" y="414"/>
                </a:cxn>
                <a:cxn ang="0">
                  <a:pos x="112" y="398"/>
                </a:cxn>
                <a:cxn ang="0">
                  <a:pos x="78" y="374"/>
                </a:cxn>
                <a:cxn ang="0">
                  <a:pos x="48" y="346"/>
                </a:cxn>
                <a:cxn ang="0">
                  <a:pos x="26" y="312"/>
                </a:cxn>
                <a:cxn ang="0">
                  <a:pos x="10" y="274"/>
                </a:cxn>
                <a:cxn ang="0">
                  <a:pos x="2" y="234"/>
                </a:cxn>
                <a:cxn ang="0">
                  <a:pos x="0" y="212"/>
                </a:cxn>
                <a:cxn ang="0">
                  <a:pos x="254" y="138"/>
                </a:cxn>
                <a:cxn ang="0">
                  <a:pos x="126" y="214"/>
                </a:cxn>
                <a:cxn ang="0">
                  <a:pos x="262" y="294"/>
                </a:cxn>
              </a:cxnLst>
              <a:rect l="0" t="0" r="r" b="b"/>
              <a:pathLst>
                <a:path w="422" h="422">
                  <a:moveTo>
                    <a:pt x="0" y="212"/>
                  </a:moveTo>
                  <a:lnTo>
                    <a:pt x="0" y="212"/>
                  </a:lnTo>
                  <a:lnTo>
                    <a:pt x="2" y="190"/>
                  </a:lnTo>
                  <a:lnTo>
                    <a:pt x="6" y="170"/>
                  </a:lnTo>
                  <a:lnTo>
                    <a:pt x="10" y="150"/>
                  </a:lnTo>
                  <a:lnTo>
                    <a:pt x="18" y="130"/>
                  </a:lnTo>
                  <a:lnTo>
                    <a:pt x="26" y="112"/>
                  </a:lnTo>
                  <a:lnTo>
                    <a:pt x="36" y="94"/>
                  </a:lnTo>
                  <a:lnTo>
                    <a:pt x="48" y="78"/>
                  </a:lnTo>
                  <a:lnTo>
                    <a:pt x="62" y="62"/>
                  </a:lnTo>
                  <a:lnTo>
                    <a:pt x="78" y="50"/>
                  </a:lnTo>
                  <a:lnTo>
                    <a:pt x="94" y="36"/>
                  </a:lnTo>
                  <a:lnTo>
                    <a:pt x="112" y="26"/>
                  </a:lnTo>
                  <a:lnTo>
                    <a:pt x="130" y="18"/>
                  </a:lnTo>
                  <a:lnTo>
                    <a:pt x="148" y="10"/>
                  </a:lnTo>
                  <a:lnTo>
                    <a:pt x="170" y="6"/>
                  </a:lnTo>
                  <a:lnTo>
                    <a:pt x="190" y="2"/>
                  </a:lnTo>
                  <a:lnTo>
                    <a:pt x="212" y="0"/>
                  </a:lnTo>
                  <a:lnTo>
                    <a:pt x="212" y="0"/>
                  </a:lnTo>
                  <a:lnTo>
                    <a:pt x="234" y="2"/>
                  </a:lnTo>
                  <a:lnTo>
                    <a:pt x="254" y="6"/>
                  </a:lnTo>
                  <a:lnTo>
                    <a:pt x="274" y="10"/>
                  </a:lnTo>
                  <a:lnTo>
                    <a:pt x="294" y="18"/>
                  </a:lnTo>
                  <a:lnTo>
                    <a:pt x="312" y="26"/>
                  </a:lnTo>
                  <a:lnTo>
                    <a:pt x="330" y="36"/>
                  </a:lnTo>
                  <a:lnTo>
                    <a:pt x="346" y="50"/>
                  </a:lnTo>
                  <a:lnTo>
                    <a:pt x="360" y="62"/>
                  </a:lnTo>
                  <a:lnTo>
                    <a:pt x="374" y="78"/>
                  </a:lnTo>
                  <a:lnTo>
                    <a:pt x="386" y="94"/>
                  </a:lnTo>
                  <a:lnTo>
                    <a:pt x="398" y="112"/>
                  </a:lnTo>
                  <a:lnTo>
                    <a:pt x="406" y="130"/>
                  </a:lnTo>
                  <a:lnTo>
                    <a:pt x="412" y="150"/>
                  </a:lnTo>
                  <a:lnTo>
                    <a:pt x="418" y="170"/>
                  </a:lnTo>
                  <a:lnTo>
                    <a:pt x="422" y="190"/>
                  </a:lnTo>
                  <a:lnTo>
                    <a:pt x="422" y="212"/>
                  </a:lnTo>
                  <a:lnTo>
                    <a:pt x="422" y="212"/>
                  </a:lnTo>
                  <a:lnTo>
                    <a:pt x="422" y="234"/>
                  </a:lnTo>
                  <a:lnTo>
                    <a:pt x="418" y="254"/>
                  </a:lnTo>
                  <a:lnTo>
                    <a:pt x="412" y="274"/>
                  </a:lnTo>
                  <a:lnTo>
                    <a:pt x="406" y="294"/>
                  </a:lnTo>
                  <a:lnTo>
                    <a:pt x="398" y="312"/>
                  </a:lnTo>
                  <a:lnTo>
                    <a:pt x="386" y="330"/>
                  </a:lnTo>
                  <a:lnTo>
                    <a:pt x="374" y="346"/>
                  </a:lnTo>
                  <a:lnTo>
                    <a:pt x="360" y="360"/>
                  </a:lnTo>
                  <a:lnTo>
                    <a:pt x="346" y="374"/>
                  </a:lnTo>
                  <a:lnTo>
                    <a:pt x="330" y="386"/>
                  </a:lnTo>
                  <a:lnTo>
                    <a:pt x="312" y="398"/>
                  </a:lnTo>
                  <a:lnTo>
                    <a:pt x="294" y="406"/>
                  </a:lnTo>
                  <a:lnTo>
                    <a:pt x="274" y="414"/>
                  </a:lnTo>
                  <a:lnTo>
                    <a:pt x="254" y="418"/>
                  </a:lnTo>
                  <a:lnTo>
                    <a:pt x="234" y="422"/>
                  </a:lnTo>
                  <a:lnTo>
                    <a:pt x="212" y="422"/>
                  </a:lnTo>
                  <a:lnTo>
                    <a:pt x="212" y="422"/>
                  </a:lnTo>
                  <a:lnTo>
                    <a:pt x="190" y="422"/>
                  </a:lnTo>
                  <a:lnTo>
                    <a:pt x="170" y="418"/>
                  </a:lnTo>
                  <a:lnTo>
                    <a:pt x="148" y="414"/>
                  </a:lnTo>
                  <a:lnTo>
                    <a:pt x="130" y="406"/>
                  </a:lnTo>
                  <a:lnTo>
                    <a:pt x="112" y="398"/>
                  </a:lnTo>
                  <a:lnTo>
                    <a:pt x="94" y="386"/>
                  </a:lnTo>
                  <a:lnTo>
                    <a:pt x="78" y="374"/>
                  </a:lnTo>
                  <a:lnTo>
                    <a:pt x="62" y="360"/>
                  </a:lnTo>
                  <a:lnTo>
                    <a:pt x="48" y="346"/>
                  </a:lnTo>
                  <a:lnTo>
                    <a:pt x="36" y="330"/>
                  </a:lnTo>
                  <a:lnTo>
                    <a:pt x="26" y="312"/>
                  </a:lnTo>
                  <a:lnTo>
                    <a:pt x="18" y="294"/>
                  </a:lnTo>
                  <a:lnTo>
                    <a:pt x="10" y="274"/>
                  </a:lnTo>
                  <a:lnTo>
                    <a:pt x="6" y="254"/>
                  </a:lnTo>
                  <a:lnTo>
                    <a:pt x="2" y="234"/>
                  </a:lnTo>
                  <a:lnTo>
                    <a:pt x="0" y="212"/>
                  </a:lnTo>
                  <a:lnTo>
                    <a:pt x="0" y="212"/>
                  </a:lnTo>
                  <a:close/>
                  <a:moveTo>
                    <a:pt x="180" y="214"/>
                  </a:moveTo>
                  <a:lnTo>
                    <a:pt x="254" y="138"/>
                  </a:lnTo>
                  <a:lnTo>
                    <a:pt x="228" y="112"/>
                  </a:lnTo>
                  <a:lnTo>
                    <a:pt x="126" y="214"/>
                  </a:lnTo>
                  <a:lnTo>
                    <a:pt x="234" y="322"/>
                  </a:lnTo>
                  <a:lnTo>
                    <a:pt x="262" y="294"/>
                  </a:lnTo>
                  <a:lnTo>
                    <a:pt x="180" y="214"/>
                  </a:lnTo>
                  <a:close/>
                </a:path>
              </a:pathLst>
            </a:custGeom>
            <a:solidFill>
              <a:srgbClr val="158F9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文本框 9"/>
            <p:cNvSpPr txBox="1"/>
            <p:nvPr/>
          </p:nvSpPr>
          <p:spPr>
            <a:xfrm>
              <a:off x="1752600" y="3881976"/>
              <a:ext cx="4210050"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界面原型工具</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199207944"/>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67440" y="330296"/>
            <a:ext cx="6390659" cy="457104"/>
          </a:xfrm>
        </p:spPr>
        <p:txBody>
          <a:bodyPr/>
          <a:lstStyle/>
          <a:p>
            <a:r>
              <a:rPr lang="zh-CN" altLang="en-US" dirty="0" smtClean="0"/>
              <a:t>如何画界面原型</a:t>
            </a:r>
            <a:endParaRPr lang="zh-CN" altLang="en-US" dirty="0"/>
          </a:p>
        </p:txBody>
      </p:sp>
      <p:sp>
        <p:nvSpPr>
          <p:cNvPr id="6" name="文本框 5"/>
          <p:cNvSpPr txBox="1"/>
          <p:nvPr/>
        </p:nvSpPr>
        <p:spPr>
          <a:xfrm>
            <a:off x="837127" y="1674254"/>
            <a:ext cx="2408349" cy="523220"/>
          </a:xfrm>
          <a:prstGeom prst="rect">
            <a:avLst/>
          </a:prstGeom>
          <a:noFill/>
        </p:spPr>
        <p:txBody>
          <a:bodyPr wrap="square" rtlCol="0">
            <a:spAutoFit/>
          </a:bodyPr>
          <a:lstStyle/>
          <a:p>
            <a:r>
              <a:rPr lang="zh-CN" altLang="en-US" sz="2800" dirty="0" smtClean="0"/>
              <a:t>提问环节</a:t>
            </a:r>
            <a:endParaRPr lang="zh-CN" altLang="en-US" sz="2800" dirty="0"/>
          </a:p>
        </p:txBody>
      </p:sp>
      <p:sp>
        <p:nvSpPr>
          <p:cNvPr id="7" name="文本框 6"/>
          <p:cNvSpPr txBox="1"/>
          <p:nvPr/>
        </p:nvSpPr>
        <p:spPr>
          <a:xfrm>
            <a:off x="1068946" y="2395470"/>
            <a:ext cx="5138671" cy="646331"/>
          </a:xfrm>
          <a:prstGeom prst="rect">
            <a:avLst/>
          </a:prstGeom>
          <a:noFill/>
        </p:spPr>
        <p:txBody>
          <a:bodyPr wrap="square" rtlCol="0">
            <a:spAutoFit/>
          </a:bodyPr>
          <a:lstStyle/>
          <a:p>
            <a:r>
              <a:rPr lang="en-US" altLang="zh-CN" dirty="0" smtClean="0"/>
              <a:t>1</a:t>
            </a:r>
            <a:r>
              <a:rPr lang="zh-CN" altLang="en-US" dirty="0" smtClean="0"/>
              <a:t>、界面原型根据完成度的不同可以分为哪几种？</a:t>
            </a:r>
            <a:endParaRPr lang="en-US" altLang="zh-CN" dirty="0" smtClean="0"/>
          </a:p>
          <a:p>
            <a:endParaRPr lang="zh-CN" altLang="en-US" dirty="0"/>
          </a:p>
        </p:txBody>
      </p:sp>
      <p:sp>
        <p:nvSpPr>
          <p:cNvPr id="3" name="文本框 2"/>
          <p:cNvSpPr txBox="1"/>
          <p:nvPr/>
        </p:nvSpPr>
        <p:spPr>
          <a:xfrm>
            <a:off x="1068946" y="4790941"/>
            <a:ext cx="5795493" cy="369332"/>
          </a:xfrm>
          <a:prstGeom prst="rect">
            <a:avLst/>
          </a:prstGeom>
          <a:noFill/>
        </p:spPr>
        <p:txBody>
          <a:bodyPr wrap="square" rtlCol="0">
            <a:spAutoFit/>
          </a:bodyPr>
          <a:lstStyle/>
          <a:p>
            <a:r>
              <a:rPr lang="en-US" altLang="zh-CN" dirty="0"/>
              <a:t>3</a:t>
            </a:r>
            <a:r>
              <a:rPr lang="zh-CN" altLang="en-US" dirty="0" smtClean="0"/>
              <a:t>、</a:t>
            </a:r>
            <a:r>
              <a:rPr lang="en-US" altLang="zh-CN" dirty="0" smtClean="0"/>
              <a:t>3W1H</a:t>
            </a:r>
            <a:r>
              <a:rPr lang="zh-CN" altLang="en-US" dirty="0" smtClean="0"/>
              <a:t>原则的具体内容是什么</a:t>
            </a:r>
            <a:endParaRPr lang="zh-CN" altLang="en-US" dirty="0"/>
          </a:p>
        </p:txBody>
      </p:sp>
      <p:sp>
        <p:nvSpPr>
          <p:cNvPr id="8" name="文本框 7"/>
          <p:cNvSpPr txBox="1"/>
          <p:nvPr/>
        </p:nvSpPr>
        <p:spPr>
          <a:xfrm>
            <a:off x="1068946" y="3547039"/>
            <a:ext cx="5254581" cy="369332"/>
          </a:xfrm>
          <a:prstGeom prst="rect">
            <a:avLst/>
          </a:prstGeom>
          <a:noFill/>
        </p:spPr>
        <p:txBody>
          <a:bodyPr wrap="square" rtlCol="0">
            <a:spAutoFit/>
          </a:bodyPr>
          <a:lstStyle/>
          <a:p>
            <a:r>
              <a:rPr lang="en-US" altLang="zh-CN" dirty="0" smtClean="0"/>
              <a:t>2</a:t>
            </a:r>
            <a:r>
              <a:rPr lang="zh-CN" altLang="en-US" dirty="0" smtClean="0"/>
              <a:t>、界面原型的最主要的作用是什么</a:t>
            </a:r>
            <a:endParaRPr lang="zh-CN" altLang="en-US" dirty="0"/>
          </a:p>
        </p:txBody>
      </p:sp>
    </p:spTree>
    <p:extLst>
      <p:ext uri="{BB962C8B-B14F-4D97-AF65-F5344CB8AC3E}">
        <p14:creationId xmlns:p14="http://schemas.microsoft.com/office/powerpoint/2010/main" val="2193368076"/>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750" y="-1805996"/>
            <a:ext cx="3905250" cy="10864513"/>
          </a:xfrm>
          <a:prstGeom prst="rect">
            <a:avLst/>
          </a:prstGeom>
          <a:noFill/>
        </p:spPr>
        <p:txBody>
          <a:bodyPr wrap="square" rtlCol="0">
            <a:spAutoFit/>
          </a:bodyPr>
          <a:lstStyle/>
          <a:p>
            <a:r>
              <a:rPr lang="en-US" altLang="zh-CN" sz="70000" b="1" dirty="0" smtClean="0">
                <a:solidFill>
                  <a:schemeClr val="bg1"/>
                </a:solidFill>
                <a:latin typeface="Segoe UI" panose="020B0502040204020203" pitchFamily="34" charset="0"/>
                <a:cs typeface="Segoe UI" panose="020B0502040204020203" pitchFamily="34" charset="0"/>
              </a:rPr>
              <a:t>3</a:t>
            </a:r>
            <a:endParaRPr lang="zh-CN" altLang="en-US" sz="70000" b="1" dirty="0">
              <a:solidFill>
                <a:schemeClr val="bg1"/>
              </a:solidFill>
              <a:latin typeface="Segoe UI" panose="020B0502040204020203" pitchFamily="34" charset="0"/>
              <a:cs typeface="Segoe UI" panose="020B0502040204020203" pitchFamily="34" charset="0"/>
            </a:endParaRPr>
          </a:p>
        </p:txBody>
      </p:sp>
      <p:sp>
        <p:nvSpPr>
          <p:cNvPr id="3" name="文本框 2"/>
          <p:cNvSpPr txBox="1"/>
          <p:nvPr/>
        </p:nvSpPr>
        <p:spPr>
          <a:xfrm>
            <a:off x="6037006" y="3008671"/>
            <a:ext cx="3049844" cy="769441"/>
          </a:xfrm>
          <a:prstGeom prst="rect">
            <a:avLst/>
          </a:prstGeom>
          <a:solidFill>
            <a:schemeClr val="bg1"/>
          </a:solidFill>
        </p:spPr>
        <p:txBody>
          <a:bodyPr wrap="square" rtlCol="0">
            <a:spAutoFit/>
          </a:bodyPr>
          <a:lstStyle/>
          <a:p>
            <a:r>
              <a:rPr lang="en-US" altLang="zh-CN" sz="4400" b="1" dirty="0" smtClean="0">
                <a:solidFill>
                  <a:srgbClr val="158F90"/>
                </a:solidFill>
              </a:rPr>
              <a:t>PART THREE</a:t>
            </a:r>
            <a:endParaRPr lang="zh-CN" altLang="en-US" sz="4400" b="1" dirty="0">
              <a:solidFill>
                <a:srgbClr val="158F90"/>
              </a:solidFill>
            </a:endParaRPr>
          </a:p>
        </p:txBody>
      </p:sp>
      <p:sp>
        <p:nvSpPr>
          <p:cNvPr id="4" name="文本框 3"/>
          <p:cNvSpPr txBox="1"/>
          <p:nvPr/>
        </p:nvSpPr>
        <p:spPr>
          <a:xfrm>
            <a:off x="5991841" y="3979741"/>
            <a:ext cx="4391024" cy="592259"/>
          </a:xfrm>
          <a:prstGeom prst="rect">
            <a:avLst/>
          </a:prstGeom>
          <a:noFill/>
        </p:spPr>
        <p:txBody>
          <a:bodyPr wrap="square" rtlCol="0">
            <a:spAutoFit/>
          </a:bodyPr>
          <a:lstStyle/>
          <a:p>
            <a:r>
              <a:rPr lang="zh-CN" altLang="en-US" sz="3200" dirty="0" smtClean="0">
                <a:solidFill>
                  <a:schemeClr val="bg1"/>
                </a:solidFill>
              </a:rPr>
              <a:t>一个工具</a:t>
            </a:r>
            <a:endParaRPr lang="zh-CN" altLang="en-US" sz="3200" dirty="0">
              <a:solidFill>
                <a:schemeClr val="bg1"/>
              </a:solidFill>
            </a:endParaRPr>
          </a:p>
        </p:txBody>
      </p:sp>
      <p:sp>
        <p:nvSpPr>
          <p:cNvPr id="5" name="TextBox 4"/>
          <p:cNvSpPr txBox="1"/>
          <p:nvPr/>
        </p:nvSpPr>
        <p:spPr>
          <a:xfrm>
            <a:off x="6037006" y="4539734"/>
            <a:ext cx="2256094" cy="369332"/>
          </a:xfrm>
          <a:prstGeom prst="rect">
            <a:avLst/>
          </a:prstGeom>
          <a:noFill/>
        </p:spPr>
        <p:txBody>
          <a:bodyPr wrap="square" rtlCol="0">
            <a:spAutoFit/>
          </a:bodyPr>
          <a:lstStyle/>
          <a:p>
            <a:r>
              <a:rPr lang="en-US" altLang="zh-CN" dirty="0" smtClean="0">
                <a:solidFill>
                  <a:schemeClr val="bg1"/>
                </a:solidFill>
              </a:rPr>
              <a:t>A tool</a:t>
            </a:r>
            <a:endParaRPr lang="zh-CN" altLang="en-US" dirty="0">
              <a:solidFill>
                <a:schemeClr val="bg1"/>
              </a:solidFill>
            </a:endParaRPr>
          </a:p>
        </p:txBody>
      </p:sp>
    </p:spTree>
    <p:extLst>
      <p:ext uri="{BB962C8B-B14F-4D97-AF65-F5344CB8AC3E}">
        <p14:creationId xmlns:p14="http://schemas.microsoft.com/office/powerpoint/2010/main" val="3129803013"/>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latin typeface="微软雅黑" panose="020B0503020204020204" pitchFamily="34" charset="-122"/>
                <a:ea typeface="微软雅黑" panose="020B0503020204020204" pitchFamily="34" charset="-122"/>
              </a:rPr>
              <a:t>界面原型的概念</a:t>
            </a:r>
          </a:p>
        </p:txBody>
      </p:sp>
      <p:sp>
        <p:nvSpPr>
          <p:cNvPr id="49" name="文本框 48"/>
          <p:cNvSpPr txBox="1"/>
          <p:nvPr/>
        </p:nvSpPr>
        <p:spPr>
          <a:xfrm>
            <a:off x="1999945" y="2545011"/>
            <a:ext cx="781050" cy="1107996"/>
          </a:xfrm>
          <a:prstGeom prst="rect">
            <a:avLst/>
          </a:prstGeom>
          <a:noFill/>
        </p:spPr>
        <p:txBody>
          <a:bodyPr wrap="square" rtlCol="0">
            <a:spAutoFit/>
          </a:bodyPr>
          <a:lstStyle/>
          <a:p>
            <a:r>
              <a:rPr lang="en-US" altLang="zh-CN" sz="6600" b="1" dirty="0" smtClean="0">
                <a:solidFill>
                  <a:srgbClr val="158F90"/>
                </a:solidFill>
              </a:rPr>
              <a:t>1</a:t>
            </a:r>
            <a:endParaRPr lang="zh-CN" altLang="en-US" sz="6600" b="1" dirty="0">
              <a:solidFill>
                <a:srgbClr val="158F90"/>
              </a:solidFill>
            </a:endParaRPr>
          </a:p>
        </p:txBody>
      </p:sp>
      <p:cxnSp>
        <p:nvCxnSpPr>
          <p:cNvPr id="50" name="直接连接符 49"/>
          <p:cNvCxnSpPr/>
          <p:nvPr/>
        </p:nvCxnSpPr>
        <p:spPr>
          <a:xfrm>
            <a:off x="1350204" y="3653007"/>
            <a:ext cx="2080532" cy="0"/>
          </a:xfrm>
          <a:prstGeom prst="line">
            <a:avLst/>
          </a:prstGeom>
          <a:ln>
            <a:solidFill>
              <a:srgbClr val="158F90"/>
            </a:solidFill>
          </a:ln>
        </p:spPr>
        <p:style>
          <a:lnRef idx="1">
            <a:schemeClr val="accent1"/>
          </a:lnRef>
          <a:fillRef idx="0">
            <a:schemeClr val="accent1"/>
          </a:fillRef>
          <a:effectRef idx="0">
            <a:schemeClr val="accent1"/>
          </a:effectRef>
          <a:fontRef idx="minor">
            <a:schemeClr val="tx1"/>
          </a:fontRef>
        </p:style>
      </p:cxnSp>
      <p:sp>
        <p:nvSpPr>
          <p:cNvPr id="51" name="矩形 6"/>
          <p:cNvSpPr>
            <a:spLocks noChangeArrowheads="1"/>
          </p:cNvSpPr>
          <p:nvPr/>
        </p:nvSpPr>
        <p:spPr bwMode="auto">
          <a:xfrm>
            <a:off x="759831" y="3727157"/>
            <a:ext cx="3064955" cy="297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30000"/>
              </a:lnSpc>
              <a:spcBef>
                <a:spcPct val="0"/>
              </a:spcBef>
              <a:spcAft>
                <a:spcPct val="0"/>
              </a:spcAft>
            </a:pPr>
            <a:r>
              <a:rPr lang="zh-CN" altLang="en-US" sz="2400" dirty="0">
                <a:solidFill>
                  <a:srgbClr val="000000"/>
                </a:solidFill>
                <a:latin typeface="微软雅黑" panose="020B0503020204020204" pitchFamily="34" charset="-122"/>
                <a:ea typeface="微软雅黑" panose="020B0503020204020204" pitchFamily="34" charset="-122"/>
              </a:rPr>
              <a:t>界面原型可以手绘草图，也可以采用工具，</a:t>
            </a:r>
            <a:r>
              <a:rPr lang="en-US" altLang="zh-CN" sz="2400" dirty="0">
                <a:solidFill>
                  <a:srgbClr val="000000"/>
                </a:solidFill>
                <a:latin typeface="微软雅黑" panose="020B0503020204020204" pitchFamily="34" charset="-122"/>
                <a:ea typeface="微软雅黑" panose="020B0503020204020204" pitchFamily="34" charset="-122"/>
              </a:rPr>
              <a:t>word</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err="1">
                <a:solidFill>
                  <a:srgbClr val="000000"/>
                </a:solidFill>
                <a:latin typeface="微软雅黑" panose="020B0503020204020204" pitchFamily="34" charset="-122"/>
                <a:ea typeface="微软雅黑" panose="020B0503020204020204" pitchFamily="34" charset="-122"/>
              </a:rPr>
              <a:t>viso</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err="1">
                <a:solidFill>
                  <a:srgbClr val="000000"/>
                </a:solidFill>
                <a:latin typeface="微软雅黑" panose="020B0503020204020204" pitchFamily="34" charset="-122"/>
                <a:ea typeface="微软雅黑" panose="020B0503020204020204" pitchFamily="34" charset="-122"/>
              </a:rPr>
              <a:t>powerpoint</a:t>
            </a:r>
            <a:r>
              <a:rPr lang="zh-CN" altLang="en-US" sz="2400" dirty="0">
                <a:solidFill>
                  <a:srgbClr val="000000"/>
                </a:solidFill>
                <a:latin typeface="微软雅黑" panose="020B0503020204020204" pitchFamily="34" charset="-122"/>
                <a:ea typeface="微软雅黑" panose="020B0503020204020204" pitchFamily="34" charset="-122"/>
              </a:rPr>
              <a:t>等工具都可以，但效果有限。</a:t>
            </a:r>
          </a:p>
          <a:p>
            <a:pPr defTabSz="914400" fontAlgn="base">
              <a:lnSpc>
                <a:spcPct val="130000"/>
              </a:lnSpc>
              <a:spcBef>
                <a:spcPct val="0"/>
              </a:spcBef>
              <a:spcAft>
                <a:spcPct val="0"/>
              </a:spcAft>
            </a:pPr>
            <a:endParaRPr lang="zh-CN" altLang="en-US" sz="2400" dirty="0">
              <a:solidFill>
                <a:srgbClr val="181715"/>
              </a:solidFill>
              <a:latin typeface="Century Gothic" pitchFamily="34" charset="0"/>
            </a:endParaRPr>
          </a:p>
        </p:txBody>
      </p:sp>
      <p:sp>
        <p:nvSpPr>
          <p:cNvPr id="53" name="文本框 52"/>
          <p:cNvSpPr txBox="1"/>
          <p:nvPr/>
        </p:nvSpPr>
        <p:spPr>
          <a:xfrm>
            <a:off x="6019493" y="2545011"/>
            <a:ext cx="781050" cy="1107996"/>
          </a:xfrm>
          <a:prstGeom prst="rect">
            <a:avLst/>
          </a:prstGeom>
          <a:noFill/>
        </p:spPr>
        <p:txBody>
          <a:bodyPr wrap="square" rtlCol="0">
            <a:spAutoFit/>
          </a:bodyPr>
          <a:lstStyle/>
          <a:p>
            <a:r>
              <a:rPr lang="en-US" altLang="zh-CN" sz="6600" b="1" dirty="0" smtClean="0">
                <a:solidFill>
                  <a:srgbClr val="158F90"/>
                </a:solidFill>
              </a:rPr>
              <a:t>2</a:t>
            </a:r>
            <a:endParaRPr lang="zh-CN" altLang="en-US" sz="6600" b="1" dirty="0">
              <a:solidFill>
                <a:srgbClr val="158F90"/>
              </a:solidFill>
            </a:endParaRPr>
          </a:p>
        </p:txBody>
      </p:sp>
      <p:cxnSp>
        <p:nvCxnSpPr>
          <p:cNvPr id="54" name="直接连接符 53"/>
          <p:cNvCxnSpPr/>
          <p:nvPr/>
        </p:nvCxnSpPr>
        <p:spPr>
          <a:xfrm>
            <a:off x="5369752" y="3653007"/>
            <a:ext cx="2080532" cy="0"/>
          </a:xfrm>
          <a:prstGeom prst="line">
            <a:avLst/>
          </a:prstGeom>
          <a:ln>
            <a:solidFill>
              <a:srgbClr val="158F90"/>
            </a:solidFill>
          </a:ln>
        </p:spPr>
        <p:style>
          <a:lnRef idx="1">
            <a:schemeClr val="accent1"/>
          </a:lnRef>
          <a:fillRef idx="0">
            <a:schemeClr val="accent1"/>
          </a:fillRef>
          <a:effectRef idx="0">
            <a:schemeClr val="accent1"/>
          </a:effectRef>
          <a:fontRef idx="minor">
            <a:schemeClr val="tx1"/>
          </a:fontRef>
        </p:style>
      </p:cxnSp>
      <p:sp>
        <p:nvSpPr>
          <p:cNvPr id="55" name="矩形 6"/>
          <p:cNvSpPr>
            <a:spLocks noChangeArrowheads="1"/>
          </p:cNvSpPr>
          <p:nvPr/>
        </p:nvSpPr>
        <p:spPr bwMode="auto">
          <a:xfrm>
            <a:off x="4634591" y="3727157"/>
            <a:ext cx="3064955"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30000"/>
              </a:lnSpc>
              <a:spcBef>
                <a:spcPct val="0"/>
              </a:spcBef>
              <a:spcAft>
                <a:spcPct val="0"/>
              </a:spcAft>
            </a:pPr>
            <a:r>
              <a:rPr lang="en-US" altLang="zh-CN" sz="2400" dirty="0">
                <a:solidFill>
                  <a:srgbClr val="000000"/>
                </a:solidFill>
                <a:latin typeface="微软雅黑" panose="020B0503020204020204" pitchFamily="34" charset="-122"/>
                <a:ea typeface="微软雅黑" panose="020B0503020204020204" pitchFamily="34" charset="-122"/>
              </a:rPr>
              <a:t>Web</a:t>
            </a:r>
            <a:r>
              <a:rPr lang="zh-CN" altLang="en-US" sz="2400" dirty="0">
                <a:solidFill>
                  <a:srgbClr val="000000"/>
                </a:solidFill>
                <a:latin typeface="微软雅黑" panose="020B0503020204020204" pitchFamily="34" charset="-122"/>
                <a:ea typeface="微软雅黑" panose="020B0503020204020204" pitchFamily="34" charset="-122"/>
              </a:rPr>
              <a:t>程序的界面原型也可以采用</a:t>
            </a:r>
            <a:r>
              <a:rPr lang="en-US" altLang="zh-CN" sz="2400" dirty="0">
                <a:solidFill>
                  <a:srgbClr val="000000"/>
                </a:solidFill>
                <a:latin typeface="微软雅黑" panose="020B0503020204020204" pitchFamily="34" charset="-122"/>
                <a:ea typeface="微软雅黑" panose="020B0503020204020204" pitchFamily="34" charset="-122"/>
              </a:rPr>
              <a:t>HTML</a:t>
            </a:r>
            <a:r>
              <a:rPr lang="zh-CN" altLang="en-US" sz="2400" dirty="0">
                <a:solidFill>
                  <a:srgbClr val="000000"/>
                </a:solidFill>
                <a:latin typeface="微软雅黑" panose="020B0503020204020204" pitchFamily="34" charset="-122"/>
                <a:ea typeface="微软雅黑" panose="020B0503020204020204" pitchFamily="34" charset="-122"/>
              </a:rPr>
              <a:t>制作</a:t>
            </a:r>
            <a:r>
              <a:rPr lang="zh-CN" altLang="en-US" sz="2400" dirty="0" smtClean="0">
                <a:solidFill>
                  <a:srgbClr val="000000"/>
                </a:solidFill>
                <a:latin typeface="微软雅黑" panose="020B0503020204020204" pitchFamily="34" charset="-122"/>
                <a:ea typeface="微软雅黑" panose="020B0503020204020204" pitchFamily="34" charset="-122"/>
              </a:rPr>
              <a:t>。</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9795156" y="2545011"/>
            <a:ext cx="781050" cy="1107996"/>
          </a:xfrm>
          <a:prstGeom prst="rect">
            <a:avLst/>
          </a:prstGeom>
          <a:noFill/>
        </p:spPr>
        <p:txBody>
          <a:bodyPr wrap="square" rtlCol="0">
            <a:spAutoFit/>
          </a:bodyPr>
          <a:lstStyle/>
          <a:p>
            <a:r>
              <a:rPr lang="en-US" altLang="zh-CN" sz="6600" b="1" dirty="0" smtClean="0">
                <a:solidFill>
                  <a:srgbClr val="158F90"/>
                </a:solidFill>
              </a:rPr>
              <a:t>3</a:t>
            </a:r>
            <a:endParaRPr lang="zh-CN" altLang="en-US" sz="6600" b="1" dirty="0">
              <a:solidFill>
                <a:srgbClr val="158F90"/>
              </a:solidFill>
            </a:endParaRPr>
          </a:p>
        </p:txBody>
      </p:sp>
      <p:cxnSp>
        <p:nvCxnSpPr>
          <p:cNvPr id="58" name="直接连接符 57"/>
          <p:cNvCxnSpPr/>
          <p:nvPr/>
        </p:nvCxnSpPr>
        <p:spPr>
          <a:xfrm>
            <a:off x="9145415" y="3653007"/>
            <a:ext cx="2080532" cy="0"/>
          </a:xfrm>
          <a:prstGeom prst="line">
            <a:avLst/>
          </a:prstGeom>
          <a:ln>
            <a:solidFill>
              <a:srgbClr val="158F90"/>
            </a:solidFill>
          </a:ln>
        </p:spPr>
        <p:style>
          <a:lnRef idx="1">
            <a:schemeClr val="accent1"/>
          </a:lnRef>
          <a:fillRef idx="0">
            <a:schemeClr val="accent1"/>
          </a:fillRef>
          <a:effectRef idx="0">
            <a:schemeClr val="accent1"/>
          </a:effectRef>
          <a:fontRef idx="minor">
            <a:schemeClr val="tx1"/>
          </a:fontRef>
        </p:style>
      </p:cxnSp>
      <p:sp>
        <p:nvSpPr>
          <p:cNvPr id="59" name="矩形 6"/>
          <p:cNvSpPr>
            <a:spLocks noChangeArrowheads="1"/>
          </p:cNvSpPr>
          <p:nvPr/>
        </p:nvSpPr>
        <p:spPr bwMode="auto">
          <a:xfrm>
            <a:off x="8410254" y="3727157"/>
            <a:ext cx="3064955" cy="2773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30000"/>
              </a:lnSpc>
              <a:spcBef>
                <a:spcPct val="0"/>
              </a:spcBef>
              <a:spcAft>
                <a:spcPct val="0"/>
              </a:spcAft>
            </a:pPr>
            <a:r>
              <a:rPr lang="zh-CN" altLang="en-US" sz="2400" dirty="0">
                <a:solidFill>
                  <a:srgbClr val="000000"/>
                </a:solidFill>
                <a:latin typeface="微软雅黑" panose="020B0503020204020204" pitchFamily="34" charset="-122"/>
                <a:ea typeface="微软雅黑" panose="020B0503020204020204" pitchFamily="34" charset="-122"/>
              </a:rPr>
              <a:t>也有专门的界面原型工具，如</a:t>
            </a:r>
            <a:r>
              <a:rPr lang="en-US" altLang="zh-CN" sz="2400" dirty="0" err="1">
                <a:solidFill>
                  <a:srgbClr val="000000"/>
                </a:solidFill>
                <a:latin typeface="微软雅黑" panose="020B0503020204020204" pitchFamily="34" charset="-122"/>
                <a:ea typeface="微软雅黑" panose="020B0503020204020204" pitchFamily="34" charset="-122"/>
              </a:rPr>
              <a:t>Balsamiq</a:t>
            </a:r>
            <a:r>
              <a:rPr lang="en-US" altLang="zh-CN" sz="2400" dirty="0">
                <a:solidFill>
                  <a:srgbClr val="000000"/>
                </a:solidFill>
                <a:latin typeface="微软雅黑" panose="020B0503020204020204" pitchFamily="34" charset="-122"/>
                <a:ea typeface="微软雅黑" panose="020B0503020204020204" pitchFamily="34" charset="-122"/>
              </a:rPr>
              <a:t> Mockups </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err="1">
                <a:solidFill>
                  <a:srgbClr val="000000"/>
                </a:solidFill>
                <a:latin typeface="微软雅黑" panose="020B0503020204020204" pitchFamily="34" charset="-122"/>
                <a:ea typeface="微软雅黑" panose="020B0503020204020204" pitchFamily="34" charset="-122"/>
              </a:rPr>
              <a:t>GUIDesignStudio</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err="1">
                <a:solidFill>
                  <a:srgbClr val="000000"/>
                </a:solidFill>
                <a:latin typeface="微软雅黑" panose="020B0503020204020204" pitchFamily="34" charset="-122"/>
                <a:ea typeface="微软雅黑" panose="020B0503020204020204" pitchFamily="34" charset="-122"/>
              </a:rPr>
              <a:t>Axure</a:t>
            </a:r>
            <a:r>
              <a:rPr lang="en-US" altLang="zh-CN" sz="2400" dirty="0">
                <a:solidFill>
                  <a:srgbClr val="000000"/>
                </a:solidFill>
                <a:latin typeface="微软雅黑" panose="020B0503020204020204" pitchFamily="34" charset="-122"/>
                <a:ea typeface="微软雅黑" panose="020B0503020204020204" pitchFamily="34" charset="-122"/>
              </a:rPr>
              <a:t> </a:t>
            </a:r>
            <a:r>
              <a:rPr lang="en-US" altLang="zh-CN" sz="2400" dirty="0" err="1">
                <a:solidFill>
                  <a:srgbClr val="000000"/>
                </a:solidFill>
                <a:latin typeface="微软雅黑" panose="020B0503020204020204" pitchFamily="34" charset="-122"/>
                <a:ea typeface="微软雅黑" panose="020B0503020204020204" pitchFamily="34" charset="-122"/>
              </a:rPr>
              <a:t>Rp</a:t>
            </a:r>
            <a:r>
              <a:rPr lang="zh-CN" altLang="en-US" sz="2400" dirty="0">
                <a:solidFill>
                  <a:srgbClr val="000000"/>
                </a:solidFill>
                <a:latin typeface="微软雅黑" panose="020B0503020204020204" pitchFamily="34" charset="-122"/>
                <a:ea typeface="微软雅黑" panose="020B0503020204020204" pitchFamily="34" charset="-122"/>
              </a:rPr>
              <a:t>等。</a:t>
            </a:r>
          </a:p>
          <a:p>
            <a:pPr defTabSz="914400" fontAlgn="base">
              <a:lnSpc>
                <a:spcPct val="130000"/>
              </a:lnSpc>
              <a:spcBef>
                <a:spcPct val="0"/>
              </a:spcBef>
              <a:spcAft>
                <a:spcPct val="0"/>
              </a:spcAft>
            </a:pPr>
            <a:endParaRPr lang="zh-CN" altLang="en-US" sz="1400" dirty="0">
              <a:solidFill>
                <a:srgbClr val="181715"/>
              </a:solidFill>
              <a:latin typeface="Century Gothic" pitchFamily="34" charset="0"/>
            </a:endParaRPr>
          </a:p>
        </p:txBody>
      </p:sp>
      <p:grpSp>
        <p:nvGrpSpPr>
          <p:cNvPr id="61" name="组 20"/>
          <p:cNvGrpSpPr/>
          <p:nvPr/>
        </p:nvGrpSpPr>
        <p:grpSpPr>
          <a:xfrm>
            <a:off x="1759278" y="2016024"/>
            <a:ext cx="1094266" cy="721990"/>
            <a:chOff x="3786188" y="1143000"/>
            <a:chExt cx="615950" cy="406400"/>
          </a:xfrm>
          <a:solidFill>
            <a:srgbClr val="F5004E"/>
          </a:solidFill>
        </p:grpSpPr>
        <p:sp>
          <p:nvSpPr>
            <p:cNvPr id="62" name="Freeform 134"/>
            <p:cNvSpPr>
              <a:spLocks noEditPoints="1"/>
            </p:cNvSpPr>
            <p:nvPr/>
          </p:nvSpPr>
          <p:spPr bwMode="auto">
            <a:xfrm>
              <a:off x="3887788" y="1355725"/>
              <a:ext cx="396875" cy="193675"/>
            </a:xfrm>
            <a:custGeom>
              <a:avLst/>
              <a:gdLst/>
              <a:ahLst/>
              <a:cxnLst>
                <a:cxn ang="0">
                  <a:pos x="124" y="122"/>
                </a:cxn>
                <a:cxn ang="0">
                  <a:pos x="102" y="118"/>
                </a:cxn>
                <a:cxn ang="0">
                  <a:pos x="24" y="84"/>
                </a:cxn>
                <a:cxn ang="0">
                  <a:pos x="6" y="70"/>
                </a:cxn>
                <a:cxn ang="0">
                  <a:pos x="0" y="48"/>
                </a:cxn>
                <a:cxn ang="0">
                  <a:pos x="0" y="10"/>
                </a:cxn>
                <a:cxn ang="0">
                  <a:pos x="2" y="4"/>
                </a:cxn>
                <a:cxn ang="0">
                  <a:pos x="8" y="0"/>
                </a:cxn>
                <a:cxn ang="0">
                  <a:pos x="38" y="0"/>
                </a:cxn>
                <a:cxn ang="0">
                  <a:pos x="106" y="26"/>
                </a:cxn>
                <a:cxn ang="0">
                  <a:pos x="116" y="28"/>
                </a:cxn>
                <a:cxn ang="0">
                  <a:pos x="126" y="30"/>
                </a:cxn>
                <a:cxn ang="0">
                  <a:pos x="146" y="26"/>
                </a:cxn>
                <a:cxn ang="0">
                  <a:pos x="204" y="2"/>
                </a:cxn>
                <a:cxn ang="0">
                  <a:pos x="240" y="0"/>
                </a:cxn>
                <a:cxn ang="0">
                  <a:pos x="244" y="2"/>
                </a:cxn>
                <a:cxn ang="0">
                  <a:pos x="248" y="6"/>
                </a:cxn>
                <a:cxn ang="0">
                  <a:pos x="250" y="48"/>
                </a:cxn>
                <a:cxn ang="0">
                  <a:pos x="248" y="58"/>
                </a:cxn>
                <a:cxn ang="0">
                  <a:pos x="234" y="78"/>
                </a:cxn>
                <a:cxn ang="0">
                  <a:pos x="146" y="118"/>
                </a:cxn>
                <a:cxn ang="0">
                  <a:pos x="136" y="122"/>
                </a:cxn>
                <a:cxn ang="0">
                  <a:pos x="124" y="122"/>
                </a:cxn>
                <a:cxn ang="0">
                  <a:pos x="16" y="48"/>
                </a:cxn>
                <a:cxn ang="0">
                  <a:pos x="18" y="54"/>
                </a:cxn>
                <a:cxn ang="0">
                  <a:pos x="24" y="66"/>
                </a:cxn>
                <a:cxn ang="0">
                  <a:pos x="108" y="104"/>
                </a:cxn>
                <a:cxn ang="0">
                  <a:pos x="116" y="106"/>
                </a:cxn>
                <a:cxn ang="0">
                  <a:pos x="124" y="106"/>
                </a:cxn>
                <a:cxn ang="0">
                  <a:pos x="140" y="104"/>
                </a:cxn>
                <a:cxn ang="0">
                  <a:pos x="218" y="70"/>
                </a:cxn>
                <a:cxn ang="0">
                  <a:pos x="228" y="60"/>
                </a:cxn>
                <a:cxn ang="0">
                  <a:pos x="232" y="48"/>
                </a:cxn>
                <a:cxn ang="0">
                  <a:pos x="208" y="18"/>
                </a:cxn>
                <a:cxn ang="0">
                  <a:pos x="154" y="40"/>
                </a:cxn>
                <a:cxn ang="0">
                  <a:pos x="126" y="46"/>
                </a:cxn>
                <a:cxn ang="0">
                  <a:pos x="114" y="44"/>
                </a:cxn>
                <a:cxn ang="0">
                  <a:pos x="38" y="18"/>
                </a:cxn>
              </a:cxnLst>
              <a:rect l="0" t="0" r="r" b="b"/>
              <a:pathLst>
                <a:path w="250" h="122">
                  <a:moveTo>
                    <a:pt x="124" y="122"/>
                  </a:moveTo>
                  <a:lnTo>
                    <a:pt x="124" y="122"/>
                  </a:lnTo>
                  <a:lnTo>
                    <a:pt x="112" y="122"/>
                  </a:lnTo>
                  <a:lnTo>
                    <a:pt x="102" y="118"/>
                  </a:lnTo>
                  <a:lnTo>
                    <a:pt x="24" y="84"/>
                  </a:lnTo>
                  <a:lnTo>
                    <a:pt x="24" y="84"/>
                  </a:lnTo>
                  <a:lnTo>
                    <a:pt x="14" y="78"/>
                  </a:lnTo>
                  <a:lnTo>
                    <a:pt x="6" y="70"/>
                  </a:lnTo>
                  <a:lnTo>
                    <a:pt x="2" y="58"/>
                  </a:lnTo>
                  <a:lnTo>
                    <a:pt x="0" y="48"/>
                  </a:lnTo>
                  <a:lnTo>
                    <a:pt x="0" y="10"/>
                  </a:lnTo>
                  <a:lnTo>
                    <a:pt x="0" y="10"/>
                  </a:lnTo>
                  <a:lnTo>
                    <a:pt x="0" y="6"/>
                  </a:lnTo>
                  <a:lnTo>
                    <a:pt x="2" y="4"/>
                  </a:lnTo>
                  <a:lnTo>
                    <a:pt x="4" y="2"/>
                  </a:lnTo>
                  <a:lnTo>
                    <a:pt x="8" y="0"/>
                  </a:lnTo>
                  <a:lnTo>
                    <a:pt x="38" y="0"/>
                  </a:lnTo>
                  <a:lnTo>
                    <a:pt x="38" y="0"/>
                  </a:lnTo>
                  <a:lnTo>
                    <a:pt x="42" y="2"/>
                  </a:lnTo>
                  <a:lnTo>
                    <a:pt x="106" y="26"/>
                  </a:lnTo>
                  <a:lnTo>
                    <a:pt x="106" y="26"/>
                  </a:lnTo>
                  <a:lnTo>
                    <a:pt x="116" y="28"/>
                  </a:lnTo>
                  <a:lnTo>
                    <a:pt x="126" y="30"/>
                  </a:lnTo>
                  <a:lnTo>
                    <a:pt x="126" y="30"/>
                  </a:lnTo>
                  <a:lnTo>
                    <a:pt x="136" y="28"/>
                  </a:lnTo>
                  <a:lnTo>
                    <a:pt x="146" y="26"/>
                  </a:lnTo>
                  <a:lnTo>
                    <a:pt x="204" y="2"/>
                  </a:lnTo>
                  <a:lnTo>
                    <a:pt x="204" y="2"/>
                  </a:lnTo>
                  <a:lnTo>
                    <a:pt x="206" y="0"/>
                  </a:lnTo>
                  <a:lnTo>
                    <a:pt x="240" y="0"/>
                  </a:lnTo>
                  <a:lnTo>
                    <a:pt x="240" y="0"/>
                  </a:lnTo>
                  <a:lnTo>
                    <a:pt x="244" y="2"/>
                  </a:lnTo>
                  <a:lnTo>
                    <a:pt x="246" y="4"/>
                  </a:lnTo>
                  <a:lnTo>
                    <a:pt x="248" y="6"/>
                  </a:lnTo>
                  <a:lnTo>
                    <a:pt x="250" y="10"/>
                  </a:lnTo>
                  <a:lnTo>
                    <a:pt x="250" y="48"/>
                  </a:lnTo>
                  <a:lnTo>
                    <a:pt x="250" y="48"/>
                  </a:lnTo>
                  <a:lnTo>
                    <a:pt x="248" y="58"/>
                  </a:lnTo>
                  <a:lnTo>
                    <a:pt x="242" y="70"/>
                  </a:lnTo>
                  <a:lnTo>
                    <a:pt x="234" y="78"/>
                  </a:lnTo>
                  <a:lnTo>
                    <a:pt x="224" y="84"/>
                  </a:lnTo>
                  <a:lnTo>
                    <a:pt x="146" y="118"/>
                  </a:lnTo>
                  <a:lnTo>
                    <a:pt x="146" y="118"/>
                  </a:lnTo>
                  <a:lnTo>
                    <a:pt x="136" y="122"/>
                  </a:lnTo>
                  <a:lnTo>
                    <a:pt x="124" y="122"/>
                  </a:lnTo>
                  <a:lnTo>
                    <a:pt x="124" y="122"/>
                  </a:lnTo>
                  <a:close/>
                  <a:moveTo>
                    <a:pt x="16" y="18"/>
                  </a:moveTo>
                  <a:lnTo>
                    <a:pt x="16" y="48"/>
                  </a:lnTo>
                  <a:lnTo>
                    <a:pt x="16" y="48"/>
                  </a:lnTo>
                  <a:lnTo>
                    <a:pt x="18" y="54"/>
                  </a:lnTo>
                  <a:lnTo>
                    <a:pt x="20" y="60"/>
                  </a:lnTo>
                  <a:lnTo>
                    <a:pt x="24" y="66"/>
                  </a:lnTo>
                  <a:lnTo>
                    <a:pt x="30" y="70"/>
                  </a:lnTo>
                  <a:lnTo>
                    <a:pt x="108" y="104"/>
                  </a:lnTo>
                  <a:lnTo>
                    <a:pt x="108" y="104"/>
                  </a:lnTo>
                  <a:lnTo>
                    <a:pt x="116" y="106"/>
                  </a:lnTo>
                  <a:lnTo>
                    <a:pt x="124" y="106"/>
                  </a:lnTo>
                  <a:lnTo>
                    <a:pt x="124" y="106"/>
                  </a:lnTo>
                  <a:lnTo>
                    <a:pt x="132" y="106"/>
                  </a:lnTo>
                  <a:lnTo>
                    <a:pt x="140" y="104"/>
                  </a:lnTo>
                  <a:lnTo>
                    <a:pt x="218" y="70"/>
                  </a:lnTo>
                  <a:lnTo>
                    <a:pt x="218" y="70"/>
                  </a:lnTo>
                  <a:lnTo>
                    <a:pt x="224" y="66"/>
                  </a:lnTo>
                  <a:lnTo>
                    <a:pt x="228" y="60"/>
                  </a:lnTo>
                  <a:lnTo>
                    <a:pt x="232" y="54"/>
                  </a:lnTo>
                  <a:lnTo>
                    <a:pt x="232" y="48"/>
                  </a:lnTo>
                  <a:lnTo>
                    <a:pt x="232" y="18"/>
                  </a:lnTo>
                  <a:lnTo>
                    <a:pt x="208" y="18"/>
                  </a:lnTo>
                  <a:lnTo>
                    <a:pt x="154" y="40"/>
                  </a:lnTo>
                  <a:lnTo>
                    <a:pt x="154" y="40"/>
                  </a:lnTo>
                  <a:lnTo>
                    <a:pt x="140" y="44"/>
                  </a:lnTo>
                  <a:lnTo>
                    <a:pt x="126" y="46"/>
                  </a:lnTo>
                  <a:lnTo>
                    <a:pt x="126" y="46"/>
                  </a:lnTo>
                  <a:lnTo>
                    <a:pt x="114" y="44"/>
                  </a:lnTo>
                  <a:lnTo>
                    <a:pt x="100" y="42"/>
                  </a:lnTo>
                  <a:lnTo>
                    <a:pt x="38" y="18"/>
                  </a:lnTo>
                  <a:lnTo>
                    <a:pt x="16"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135"/>
            <p:cNvSpPr>
              <a:spLocks noEditPoints="1"/>
            </p:cNvSpPr>
            <p:nvPr/>
          </p:nvSpPr>
          <p:spPr bwMode="auto">
            <a:xfrm>
              <a:off x="3786188" y="1143000"/>
              <a:ext cx="615950" cy="333375"/>
            </a:xfrm>
            <a:custGeom>
              <a:avLst/>
              <a:gdLst/>
              <a:ahLst/>
              <a:cxnLst>
                <a:cxn ang="0">
                  <a:pos x="380" y="210"/>
                </a:cxn>
                <a:cxn ang="0">
                  <a:pos x="348" y="210"/>
                </a:cxn>
                <a:cxn ang="0">
                  <a:pos x="344" y="210"/>
                </a:cxn>
                <a:cxn ang="0">
                  <a:pos x="340" y="206"/>
                </a:cxn>
                <a:cxn ang="0">
                  <a:pos x="340" y="198"/>
                </a:cxn>
                <a:cxn ang="0">
                  <a:pos x="356" y="90"/>
                </a:cxn>
                <a:cxn ang="0">
                  <a:pos x="214" y="150"/>
                </a:cxn>
                <a:cxn ang="0">
                  <a:pos x="190" y="154"/>
                </a:cxn>
                <a:cxn ang="0">
                  <a:pos x="178" y="154"/>
                </a:cxn>
                <a:cxn ang="0">
                  <a:pos x="14" y="92"/>
                </a:cxn>
                <a:cxn ang="0">
                  <a:pos x="6" y="88"/>
                </a:cxn>
                <a:cxn ang="0">
                  <a:pos x="0" y="80"/>
                </a:cxn>
                <a:cxn ang="0">
                  <a:pos x="0" y="76"/>
                </a:cxn>
                <a:cxn ang="0">
                  <a:pos x="2" y="70"/>
                </a:cxn>
                <a:cxn ang="0">
                  <a:pos x="14" y="62"/>
                </a:cxn>
                <a:cxn ang="0">
                  <a:pos x="168" y="4"/>
                </a:cxn>
                <a:cxn ang="0">
                  <a:pos x="192" y="0"/>
                </a:cxn>
                <a:cxn ang="0">
                  <a:pos x="202" y="2"/>
                </a:cxn>
                <a:cxn ang="0">
                  <a:pos x="362" y="56"/>
                </a:cxn>
                <a:cxn ang="0">
                  <a:pos x="368" y="60"/>
                </a:cxn>
                <a:cxn ang="0">
                  <a:pos x="376" y="66"/>
                </a:cxn>
                <a:cxn ang="0">
                  <a:pos x="376" y="70"/>
                </a:cxn>
                <a:cxn ang="0">
                  <a:pos x="372" y="80"/>
                </a:cxn>
                <a:cxn ang="0">
                  <a:pos x="386" y="198"/>
                </a:cxn>
                <a:cxn ang="0">
                  <a:pos x="388" y="202"/>
                </a:cxn>
                <a:cxn ang="0">
                  <a:pos x="388" y="206"/>
                </a:cxn>
                <a:cxn ang="0">
                  <a:pos x="382" y="210"/>
                </a:cxn>
                <a:cxn ang="0">
                  <a:pos x="380" y="210"/>
                </a:cxn>
                <a:cxn ang="0">
                  <a:pos x="366" y="194"/>
                </a:cxn>
                <a:cxn ang="0">
                  <a:pos x="362" y="194"/>
                </a:cxn>
                <a:cxn ang="0">
                  <a:pos x="174" y="136"/>
                </a:cxn>
                <a:cxn ang="0">
                  <a:pos x="180" y="138"/>
                </a:cxn>
                <a:cxn ang="0">
                  <a:pos x="190" y="138"/>
                </a:cxn>
                <a:cxn ang="0">
                  <a:pos x="206" y="136"/>
                </a:cxn>
                <a:cxn ang="0">
                  <a:pos x="208" y="18"/>
                </a:cxn>
                <a:cxn ang="0">
                  <a:pos x="200" y="18"/>
                </a:cxn>
                <a:cxn ang="0">
                  <a:pos x="192" y="16"/>
                </a:cxn>
                <a:cxn ang="0">
                  <a:pos x="174" y="20"/>
                </a:cxn>
              </a:cxnLst>
              <a:rect l="0" t="0" r="r" b="b"/>
              <a:pathLst>
                <a:path w="388" h="210">
                  <a:moveTo>
                    <a:pt x="380" y="210"/>
                  </a:moveTo>
                  <a:lnTo>
                    <a:pt x="380" y="210"/>
                  </a:lnTo>
                  <a:lnTo>
                    <a:pt x="380" y="210"/>
                  </a:lnTo>
                  <a:lnTo>
                    <a:pt x="348" y="210"/>
                  </a:lnTo>
                  <a:lnTo>
                    <a:pt x="348" y="210"/>
                  </a:lnTo>
                  <a:lnTo>
                    <a:pt x="344" y="210"/>
                  </a:lnTo>
                  <a:lnTo>
                    <a:pt x="340" y="206"/>
                  </a:lnTo>
                  <a:lnTo>
                    <a:pt x="340" y="206"/>
                  </a:lnTo>
                  <a:lnTo>
                    <a:pt x="340" y="202"/>
                  </a:lnTo>
                  <a:lnTo>
                    <a:pt x="340" y="198"/>
                  </a:lnTo>
                  <a:lnTo>
                    <a:pt x="356" y="170"/>
                  </a:lnTo>
                  <a:lnTo>
                    <a:pt x="356" y="90"/>
                  </a:lnTo>
                  <a:lnTo>
                    <a:pt x="214" y="150"/>
                  </a:lnTo>
                  <a:lnTo>
                    <a:pt x="214" y="150"/>
                  </a:lnTo>
                  <a:lnTo>
                    <a:pt x="202" y="154"/>
                  </a:lnTo>
                  <a:lnTo>
                    <a:pt x="190" y="154"/>
                  </a:lnTo>
                  <a:lnTo>
                    <a:pt x="190" y="154"/>
                  </a:lnTo>
                  <a:lnTo>
                    <a:pt x="178" y="154"/>
                  </a:lnTo>
                  <a:lnTo>
                    <a:pt x="168" y="152"/>
                  </a:lnTo>
                  <a:lnTo>
                    <a:pt x="14" y="92"/>
                  </a:lnTo>
                  <a:lnTo>
                    <a:pt x="14" y="92"/>
                  </a:lnTo>
                  <a:lnTo>
                    <a:pt x="6" y="88"/>
                  </a:lnTo>
                  <a:lnTo>
                    <a:pt x="2" y="84"/>
                  </a:lnTo>
                  <a:lnTo>
                    <a:pt x="0" y="80"/>
                  </a:lnTo>
                  <a:lnTo>
                    <a:pt x="0" y="76"/>
                  </a:lnTo>
                  <a:lnTo>
                    <a:pt x="0" y="76"/>
                  </a:lnTo>
                  <a:lnTo>
                    <a:pt x="0" y="74"/>
                  </a:lnTo>
                  <a:lnTo>
                    <a:pt x="2" y="70"/>
                  </a:lnTo>
                  <a:lnTo>
                    <a:pt x="6" y="66"/>
                  </a:lnTo>
                  <a:lnTo>
                    <a:pt x="14" y="62"/>
                  </a:lnTo>
                  <a:lnTo>
                    <a:pt x="168" y="4"/>
                  </a:lnTo>
                  <a:lnTo>
                    <a:pt x="168" y="4"/>
                  </a:lnTo>
                  <a:lnTo>
                    <a:pt x="178" y="2"/>
                  </a:lnTo>
                  <a:lnTo>
                    <a:pt x="192" y="0"/>
                  </a:lnTo>
                  <a:lnTo>
                    <a:pt x="192" y="0"/>
                  </a:lnTo>
                  <a:lnTo>
                    <a:pt x="202" y="2"/>
                  </a:lnTo>
                  <a:lnTo>
                    <a:pt x="214" y="4"/>
                  </a:lnTo>
                  <a:lnTo>
                    <a:pt x="362" y="56"/>
                  </a:lnTo>
                  <a:lnTo>
                    <a:pt x="362" y="56"/>
                  </a:lnTo>
                  <a:lnTo>
                    <a:pt x="368" y="60"/>
                  </a:lnTo>
                  <a:lnTo>
                    <a:pt x="372" y="64"/>
                  </a:lnTo>
                  <a:lnTo>
                    <a:pt x="376" y="66"/>
                  </a:lnTo>
                  <a:lnTo>
                    <a:pt x="376" y="70"/>
                  </a:lnTo>
                  <a:lnTo>
                    <a:pt x="376" y="70"/>
                  </a:lnTo>
                  <a:lnTo>
                    <a:pt x="376" y="74"/>
                  </a:lnTo>
                  <a:lnTo>
                    <a:pt x="372" y="80"/>
                  </a:lnTo>
                  <a:lnTo>
                    <a:pt x="372" y="170"/>
                  </a:lnTo>
                  <a:lnTo>
                    <a:pt x="386" y="198"/>
                  </a:lnTo>
                  <a:lnTo>
                    <a:pt x="386" y="198"/>
                  </a:lnTo>
                  <a:lnTo>
                    <a:pt x="388" y="202"/>
                  </a:lnTo>
                  <a:lnTo>
                    <a:pt x="388" y="202"/>
                  </a:lnTo>
                  <a:lnTo>
                    <a:pt x="388" y="206"/>
                  </a:lnTo>
                  <a:lnTo>
                    <a:pt x="386" y="208"/>
                  </a:lnTo>
                  <a:lnTo>
                    <a:pt x="382" y="210"/>
                  </a:lnTo>
                  <a:lnTo>
                    <a:pt x="380" y="210"/>
                  </a:lnTo>
                  <a:lnTo>
                    <a:pt x="380" y="210"/>
                  </a:lnTo>
                  <a:close/>
                  <a:moveTo>
                    <a:pt x="362" y="194"/>
                  </a:moveTo>
                  <a:lnTo>
                    <a:pt x="366" y="194"/>
                  </a:lnTo>
                  <a:lnTo>
                    <a:pt x="364" y="190"/>
                  </a:lnTo>
                  <a:lnTo>
                    <a:pt x="362" y="194"/>
                  </a:lnTo>
                  <a:close/>
                  <a:moveTo>
                    <a:pt x="20" y="76"/>
                  </a:moveTo>
                  <a:lnTo>
                    <a:pt x="174" y="136"/>
                  </a:lnTo>
                  <a:lnTo>
                    <a:pt x="174" y="136"/>
                  </a:lnTo>
                  <a:lnTo>
                    <a:pt x="180" y="138"/>
                  </a:lnTo>
                  <a:lnTo>
                    <a:pt x="190" y="138"/>
                  </a:lnTo>
                  <a:lnTo>
                    <a:pt x="190" y="138"/>
                  </a:lnTo>
                  <a:lnTo>
                    <a:pt x="198" y="138"/>
                  </a:lnTo>
                  <a:lnTo>
                    <a:pt x="206" y="136"/>
                  </a:lnTo>
                  <a:lnTo>
                    <a:pt x="356" y="72"/>
                  </a:lnTo>
                  <a:lnTo>
                    <a:pt x="208" y="18"/>
                  </a:lnTo>
                  <a:lnTo>
                    <a:pt x="208" y="18"/>
                  </a:lnTo>
                  <a:lnTo>
                    <a:pt x="200" y="18"/>
                  </a:lnTo>
                  <a:lnTo>
                    <a:pt x="192" y="16"/>
                  </a:lnTo>
                  <a:lnTo>
                    <a:pt x="192" y="16"/>
                  </a:lnTo>
                  <a:lnTo>
                    <a:pt x="182" y="18"/>
                  </a:lnTo>
                  <a:lnTo>
                    <a:pt x="174" y="20"/>
                  </a:lnTo>
                  <a:lnTo>
                    <a:pt x="20" y="7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64" name="Freeform 148"/>
          <p:cNvSpPr>
            <a:spLocks noEditPoints="1"/>
          </p:cNvSpPr>
          <p:nvPr/>
        </p:nvSpPr>
        <p:spPr bwMode="auto">
          <a:xfrm>
            <a:off x="5938388" y="1950385"/>
            <a:ext cx="771924" cy="812286"/>
          </a:xfrm>
          <a:custGeom>
            <a:avLst/>
            <a:gdLst/>
            <a:ahLst/>
            <a:cxnLst>
              <a:cxn ang="0">
                <a:pos x="238" y="8"/>
              </a:cxn>
              <a:cxn ang="0">
                <a:pos x="234" y="2"/>
              </a:cxn>
              <a:cxn ang="0">
                <a:pos x="78" y="0"/>
              </a:cxn>
              <a:cxn ang="0">
                <a:pos x="72" y="2"/>
              </a:cxn>
              <a:cxn ang="0">
                <a:pos x="68" y="48"/>
              </a:cxn>
              <a:cxn ang="0">
                <a:pos x="16" y="50"/>
              </a:cxn>
              <a:cxn ang="0">
                <a:pos x="0" y="74"/>
              </a:cxn>
              <a:cxn ang="0">
                <a:pos x="2" y="88"/>
              </a:cxn>
              <a:cxn ang="0">
                <a:pos x="44" y="162"/>
              </a:cxn>
              <a:cxn ang="0">
                <a:pos x="44" y="162"/>
              </a:cxn>
              <a:cxn ang="0">
                <a:pos x="62" y="178"/>
              </a:cxn>
              <a:cxn ang="0">
                <a:pos x="72" y="194"/>
              </a:cxn>
              <a:cxn ang="0">
                <a:pos x="96" y="228"/>
              </a:cxn>
              <a:cxn ang="0">
                <a:pos x="132" y="248"/>
              </a:cxn>
              <a:cxn ang="0">
                <a:pos x="126" y="272"/>
              </a:cxn>
              <a:cxn ang="0">
                <a:pos x="106" y="280"/>
              </a:cxn>
              <a:cxn ang="0">
                <a:pos x="98" y="308"/>
              </a:cxn>
              <a:cxn ang="0">
                <a:pos x="72" y="310"/>
              </a:cxn>
              <a:cxn ang="0">
                <a:pos x="72" y="320"/>
              </a:cxn>
              <a:cxn ang="0">
                <a:pos x="114" y="322"/>
              </a:cxn>
              <a:cxn ang="0">
                <a:pos x="228" y="322"/>
              </a:cxn>
              <a:cxn ang="0">
                <a:pos x="236" y="314"/>
              </a:cxn>
              <a:cxn ang="0">
                <a:pos x="228" y="308"/>
              </a:cxn>
              <a:cxn ang="0">
                <a:pos x="208" y="300"/>
              </a:cxn>
              <a:cxn ang="0">
                <a:pos x="190" y="274"/>
              </a:cxn>
              <a:cxn ang="0">
                <a:pos x="160" y="250"/>
              </a:cxn>
              <a:cxn ang="0">
                <a:pos x="188" y="244"/>
              </a:cxn>
              <a:cxn ang="0">
                <a:pos x="220" y="218"/>
              </a:cxn>
              <a:cxn ang="0">
                <a:pos x="236" y="180"/>
              </a:cxn>
              <a:cxn ang="0">
                <a:pos x="252" y="174"/>
              </a:cxn>
              <a:cxn ang="0">
                <a:pos x="262" y="162"/>
              </a:cxn>
              <a:cxn ang="0">
                <a:pos x="302" y="88"/>
              </a:cxn>
              <a:cxn ang="0">
                <a:pos x="306" y="82"/>
              </a:cxn>
              <a:cxn ang="0">
                <a:pos x="304" y="64"/>
              </a:cxn>
              <a:cxn ang="0">
                <a:pos x="280" y="48"/>
              </a:cxn>
              <a:cxn ang="0">
                <a:pos x="68" y="164"/>
              </a:cxn>
              <a:cxn ang="0">
                <a:pos x="56" y="154"/>
              </a:cxn>
              <a:cxn ang="0">
                <a:pos x="16" y="82"/>
              </a:cxn>
              <a:cxn ang="0">
                <a:pos x="14" y="74"/>
              </a:cxn>
              <a:cxn ang="0">
                <a:pos x="18" y="66"/>
              </a:cxn>
              <a:cxn ang="0">
                <a:pos x="68" y="64"/>
              </a:cxn>
              <a:cxn ang="0">
                <a:pos x="180" y="286"/>
              </a:cxn>
              <a:cxn ang="0">
                <a:pos x="192" y="296"/>
              </a:cxn>
              <a:cxn ang="0">
                <a:pos x="112" y="308"/>
              </a:cxn>
              <a:cxn ang="0">
                <a:pos x="114" y="296"/>
              </a:cxn>
              <a:cxn ang="0">
                <a:pos x="126" y="286"/>
              </a:cxn>
              <a:cxn ang="0">
                <a:pos x="222" y="56"/>
              </a:cxn>
              <a:cxn ang="0">
                <a:pos x="222" y="172"/>
              </a:cxn>
              <a:cxn ang="0">
                <a:pos x="222" y="174"/>
              </a:cxn>
              <a:cxn ang="0">
                <a:pos x="208" y="208"/>
              </a:cxn>
              <a:cxn ang="0">
                <a:pos x="178" y="232"/>
              </a:cxn>
              <a:cxn ang="0">
                <a:pos x="152" y="236"/>
              </a:cxn>
              <a:cxn ang="0">
                <a:pos x="116" y="226"/>
              </a:cxn>
              <a:cxn ang="0">
                <a:pos x="90" y="198"/>
              </a:cxn>
              <a:cxn ang="0">
                <a:pos x="84" y="172"/>
              </a:cxn>
              <a:cxn ang="0">
                <a:pos x="82" y="56"/>
              </a:cxn>
              <a:cxn ang="0">
                <a:pos x="222" y="56"/>
              </a:cxn>
              <a:cxn ang="0">
                <a:pos x="290" y="82"/>
              </a:cxn>
              <a:cxn ang="0">
                <a:pos x="250" y="154"/>
              </a:cxn>
              <a:cxn ang="0">
                <a:pos x="238" y="164"/>
              </a:cxn>
              <a:cxn ang="0">
                <a:pos x="280" y="64"/>
              </a:cxn>
              <a:cxn ang="0">
                <a:pos x="290" y="70"/>
              </a:cxn>
              <a:cxn ang="0">
                <a:pos x="290" y="80"/>
              </a:cxn>
            </a:cxnLst>
            <a:rect l="0" t="0" r="r" b="b"/>
            <a:pathLst>
              <a:path w="306" h="322">
                <a:moveTo>
                  <a:pt x="280" y="48"/>
                </a:moveTo>
                <a:lnTo>
                  <a:pt x="238" y="48"/>
                </a:lnTo>
                <a:lnTo>
                  <a:pt x="238" y="8"/>
                </a:lnTo>
                <a:lnTo>
                  <a:pt x="238" y="8"/>
                </a:lnTo>
                <a:lnTo>
                  <a:pt x="236" y="4"/>
                </a:lnTo>
                <a:lnTo>
                  <a:pt x="234" y="2"/>
                </a:lnTo>
                <a:lnTo>
                  <a:pt x="232" y="0"/>
                </a:lnTo>
                <a:lnTo>
                  <a:pt x="228" y="0"/>
                </a:lnTo>
                <a:lnTo>
                  <a:pt x="78" y="0"/>
                </a:lnTo>
                <a:lnTo>
                  <a:pt x="78" y="0"/>
                </a:lnTo>
                <a:lnTo>
                  <a:pt x="74" y="0"/>
                </a:lnTo>
                <a:lnTo>
                  <a:pt x="72" y="2"/>
                </a:lnTo>
                <a:lnTo>
                  <a:pt x="70" y="4"/>
                </a:lnTo>
                <a:lnTo>
                  <a:pt x="68" y="8"/>
                </a:lnTo>
                <a:lnTo>
                  <a:pt x="68" y="48"/>
                </a:lnTo>
                <a:lnTo>
                  <a:pt x="26" y="48"/>
                </a:lnTo>
                <a:lnTo>
                  <a:pt x="26" y="48"/>
                </a:lnTo>
                <a:lnTo>
                  <a:pt x="16" y="50"/>
                </a:lnTo>
                <a:lnTo>
                  <a:pt x="8" y="56"/>
                </a:lnTo>
                <a:lnTo>
                  <a:pt x="2" y="64"/>
                </a:lnTo>
                <a:lnTo>
                  <a:pt x="0" y="74"/>
                </a:lnTo>
                <a:lnTo>
                  <a:pt x="0" y="74"/>
                </a:lnTo>
                <a:lnTo>
                  <a:pt x="0" y="82"/>
                </a:lnTo>
                <a:lnTo>
                  <a:pt x="2" y="88"/>
                </a:lnTo>
                <a:lnTo>
                  <a:pt x="2" y="88"/>
                </a:lnTo>
                <a:lnTo>
                  <a:pt x="4" y="88"/>
                </a:lnTo>
                <a:lnTo>
                  <a:pt x="44" y="162"/>
                </a:lnTo>
                <a:lnTo>
                  <a:pt x="44" y="162"/>
                </a:lnTo>
                <a:lnTo>
                  <a:pt x="44" y="162"/>
                </a:lnTo>
                <a:lnTo>
                  <a:pt x="44" y="162"/>
                </a:lnTo>
                <a:lnTo>
                  <a:pt x="48" y="168"/>
                </a:lnTo>
                <a:lnTo>
                  <a:pt x="54" y="174"/>
                </a:lnTo>
                <a:lnTo>
                  <a:pt x="62" y="178"/>
                </a:lnTo>
                <a:lnTo>
                  <a:pt x="70" y="180"/>
                </a:lnTo>
                <a:lnTo>
                  <a:pt x="70" y="180"/>
                </a:lnTo>
                <a:lnTo>
                  <a:pt x="72" y="194"/>
                </a:lnTo>
                <a:lnTo>
                  <a:pt x="78" y="208"/>
                </a:lnTo>
                <a:lnTo>
                  <a:pt x="86" y="218"/>
                </a:lnTo>
                <a:lnTo>
                  <a:pt x="96" y="228"/>
                </a:lnTo>
                <a:lnTo>
                  <a:pt x="106" y="236"/>
                </a:lnTo>
                <a:lnTo>
                  <a:pt x="118" y="244"/>
                </a:lnTo>
                <a:lnTo>
                  <a:pt x="132" y="248"/>
                </a:lnTo>
                <a:lnTo>
                  <a:pt x="146" y="250"/>
                </a:lnTo>
                <a:lnTo>
                  <a:pt x="146" y="272"/>
                </a:lnTo>
                <a:lnTo>
                  <a:pt x="126" y="272"/>
                </a:lnTo>
                <a:lnTo>
                  <a:pt x="126" y="272"/>
                </a:lnTo>
                <a:lnTo>
                  <a:pt x="114" y="274"/>
                </a:lnTo>
                <a:lnTo>
                  <a:pt x="106" y="280"/>
                </a:lnTo>
                <a:lnTo>
                  <a:pt x="100" y="290"/>
                </a:lnTo>
                <a:lnTo>
                  <a:pt x="98" y="300"/>
                </a:lnTo>
                <a:lnTo>
                  <a:pt x="98" y="308"/>
                </a:lnTo>
                <a:lnTo>
                  <a:pt x="78" y="308"/>
                </a:lnTo>
                <a:lnTo>
                  <a:pt x="78" y="308"/>
                </a:lnTo>
                <a:lnTo>
                  <a:pt x="72" y="310"/>
                </a:lnTo>
                <a:lnTo>
                  <a:pt x="70" y="314"/>
                </a:lnTo>
                <a:lnTo>
                  <a:pt x="70" y="314"/>
                </a:lnTo>
                <a:lnTo>
                  <a:pt x="72" y="320"/>
                </a:lnTo>
                <a:lnTo>
                  <a:pt x="78" y="322"/>
                </a:lnTo>
                <a:lnTo>
                  <a:pt x="98" y="322"/>
                </a:lnTo>
                <a:lnTo>
                  <a:pt x="114" y="322"/>
                </a:lnTo>
                <a:lnTo>
                  <a:pt x="192" y="322"/>
                </a:lnTo>
                <a:lnTo>
                  <a:pt x="208" y="322"/>
                </a:lnTo>
                <a:lnTo>
                  <a:pt x="228" y="322"/>
                </a:lnTo>
                <a:lnTo>
                  <a:pt x="228" y="322"/>
                </a:lnTo>
                <a:lnTo>
                  <a:pt x="234" y="320"/>
                </a:lnTo>
                <a:lnTo>
                  <a:pt x="236" y="314"/>
                </a:lnTo>
                <a:lnTo>
                  <a:pt x="236" y="314"/>
                </a:lnTo>
                <a:lnTo>
                  <a:pt x="234" y="310"/>
                </a:lnTo>
                <a:lnTo>
                  <a:pt x="228" y="308"/>
                </a:lnTo>
                <a:lnTo>
                  <a:pt x="208" y="308"/>
                </a:lnTo>
                <a:lnTo>
                  <a:pt x="208" y="300"/>
                </a:lnTo>
                <a:lnTo>
                  <a:pt x="208" y="300"/>
                </a:lnTo>
                <a:lnTo>
                  <a:pt x="206" y="290"/>
                </a:lnTo>
                <a:lnTo>
                  <a:pt x="200" y="280"/>
                </a:lnTo>
                <a:lnTo>
                  <a:pt x="190" y="274"/>
                </a:lnTo>
                <a:lnTo>
                  <a:pt x="180" y="272"/>
                </a:lnTo>
                <a:lnTo>
                  <a:pt x="160" y="272"/>
                </a:lnTo>
                <a:lnTo>
                  <a:pt x="160" y="250"/>
                </a:lnTo>
                <a:lnTo>
                  <a:pt x="160" y="250"/>
                </a:lnTo>
                <a:lnTo>
                  <a:pt x="174" y="248"/>
                </a:lnTo>
                <a:lnTo>
                  <a:pt x="188" y="244"/>
                </a:lnTo>
                <a:lnTo>
                  <a:pt x="200" y="236"/>
                </a:lnTo>
                <a:lnTo>
                  <a:pt x="210" y="228"/>
                </a:lnTo>
                <a:lnTo>
                  <a:pt x="220" y="218"/>
                </a:lnTo>
                <a:lnTo>
                  <a:pt x="228" y="208"/>
                </a:lnTo>
                <a:lnTo>
                  <a:pt x="232" y="194"/>
                </a:lnTo>
                <a:lnTo>
                  <a:pt x="236" y="180"/>
                </a:lnTo>
                <a:lnTo>
                  <a:pt x="236" y="180"/>
                </a:lnTo>
                <a:lnTo>
                  <a:pt x="244" y="178"/>
                </a:lnTo>
                <a:lnTo>
                  <a:pt x="252" y="174"/>
                </a:lnTo>
                <a:lnTo>
                  <a:pt x="258" y="168"/>
                </a:lnTo>
                <a:lnTo>
                  <a:pt x="262" y="162"/>
                </a:lnTo>
                <a:lnTo>
                  <a:pt x="262" y="162"/>
                </a:lnTo>
                <a:lnTo>
                  <a:pt x="262" y="162"/>
                </a:lnTo>
                <a:lnTo>
                  <a:pt x="302" y="88"/>
                </a:lnTo>
                <a:lnTo>
                  <a:pt x="302" y="88"/>
                </a:lnTo>
                <a:lnTo>
                  <a:pt x="302" y="88"/>
                </a:lnTo>
                <a:lnTo>
                  <a:pt x="302" y="88"/>
                </a:lnTo>
                <a:lnTo>
                  <a:pt x="306" y="82"/>
                </a:lnTo>
                <a:lnTo>
                  <a:pt x="306" y="74"/>
                </a:lnTo>
                <a:lnTo>
                  <a:pt x="306" y="74"/>
                </a:lnTo>
                <a:lnTo>
                  <a:pt x="304" y="64"/>
                </a:lnTo>
                <a:lnTo>
                  <a:pt x="298" y="56"/>
                </a:lnTo>
                <a:lnTo>
                  <a:pt x="290" y="50"/>
                </a:lnTo>
                <a:lnTo>
                  <a:pt x="280" y="48"/>
                </a:lnTo>
                <a:lnTo>
                  <a:pt x="280" y="48"/>
                </a:lnTo>
                <a:close/>
                <a:moveTo>
                  <a:pt x="68" y="164"/>
                </a:moveTo>
                <a:lnTo>
                  <a:pt x="68" y="164"/>
                </a:lnTo>
                <a:lnTo>
                  <a:pt x="62" y="160"/>
                </a:lnTo>
                <a:lnTo>
                  <a:pt x="56" y="154"/>
                </a:lnTo>
                <a:lnTo>
                  <a:pt x="56" y="154"/>
                </a:lnTo>
                <a:lnTo>
                  <a:pt x="56" y="154"/>
                </a:lnTo>
                <a:lnTo>
                  <a:pt x="16" y="82"/>
                </a:lnTo>
                <a:lnTo>
                  <a:pt x="16" y="82"/>
                </a:lnTo>
                <a:lnTo>
                  <a:pt x="16" y="80"/>
                </a:lnTo>
                <a:lnTo>
                  <a:pt x="16" y="80"/>
                </a:lnTo>
                <a:lnTo>
                  <a:pt x="14" y="74"/>
                </a:lnTo>
                <a:lnTo>
                  <a:pt x="14" y="74"/>
                </a:lnTo>
                <a:lnTo>
                  <a:pt x="16" y="70"/>
                </a:lnTo>
                <a:lnTo>
                  <a:pt x="18" y="66"/>
                </a:lnTo>
                <a:lnTo>
                  <a:pt x="22" y="64"/>
                </a:lnTo>
                <a:lnTo>
                  <a:pt x="26" y="64"/>
                </a:lnTo>
                <a:lnTo>
                  <a:pt x="68" y="64"/>
                </a:lnTo>
                <a:lnTo>
                  <a:pt x="68" y="164"/>
                </a:lnTo>
                <a:close/>
                <a:moveTo>
                  <a:pt x="180" y="286"/>
                </a:moveTo>
                <a:lnTo>
                  <a:pt x="180" y="286"/>
                </a:lnTo>
                <a:lnTo>
                  <a:pt x="186" y="288"/>
                </a:lnTo>
                <a:lnTo>
                  <a:pt x="190" y="290"/>
                </a:lnTo>
                <a:lnTo>
                  <a:pt x="192" y="296"/>
                </a:lnTo>
                <a:lnTo>
                  <a:pt x="194" y="300"/>
                </a:lnTo>
                <a:lnTo>
                  <a:pt x="194" y="308"/>
                </a:lnTo>
                <a:lnTo>
                  <a:pt x="112" y="308"/>
                </a:lnTo>
                <a:lnTo>
                  <a:pt x="112" y="300"/>
                </a:lnTo>
                <a:lnTo>
                  <a:pt x="112" y="300"/>
                </a:lnTo>
                <a:lnTo>
                  <a:pt x="114" y="296"/>
                </a:lnTo>
                <a:lnTo>
                  <a:pt x="116" y="290"/>
                </a:lnTo>
                <a:lnTo>
                  <a:pt x="120" y="288"/>
                </a:lnTo>
                <a:lnTo>
                  <a:pt x="126" y="286"/>
                </a:lnTo>
                <a:lnTo>
                  <a:pt x="152" y="286"/>
                </a:lnTo>
                <a:lnTo>
                  <a:pt x="180" y="286"/>
                </a:lnTo>
                <a:close/>
                <a:moveTo>
                  <a:pt x="222" y="56"/>
                </a:moveTo>
                <a:lnTo>
                  <a:pt x="222" y="170"/>
                </a:lnTo>
                <a:lnTo>
                  <a:pt x="222" y="170"/>
                </a:lnTo>
                <a:lnTo>
                  <a:pt x="222" y="172"/>
                </a:lnTo>
                <a:lnTo>
                  <a:pt x="222" y="172"/>
                </a:lnTo>
                <a:lnTo>
                  <a:pt x="222" y="174"/>
                </a:lnTo>
                <a:lnTo>
                  <a:pt x="222" y="174"/>
                </a:lnTo>
                <a:lnTo>
                  <a:pt x="220" y="186"/>
                </a:lnTo>
                <a:lnTo>
                  <a:pt x="216" y="198"/>
                </a:lnTo>
                <a:lnTo>
                  <a:pt x="208" y="208"/>
                </a:lnTo>
                <a:lnTo>
                  <a:pt x="200" y="218"/>
                </a:lnTo>
                <a:lnTo>
                  <a:pt x="190" y="226"/>
                </a:lnTo>
                <a:lnTo>
                  <a:pt x="178" y="232"/>
                </a:lnTo>
                <a:lnTo>
                  <a:pt x="166" y="234"/>
                </a:lnTo>
                <a:lnTo>
                  <a:pt x="152" y="236"/>
                </a:lnTo>
                <a:lnTo>
                  <a:pt x="152" y="236"/>
                </a:lnTo>
                <a:lnTo>
                  <a:pt x="140" y="234"/>
                </a:lnTo>
                <a:lnTo>
                  <a:pt x="128" y="232"/>
                </a:lnTo>
                <a:lnTo>
                  <a:pt x="116" y="226"/>
                </a:lnTo>
                <a:lnTo>
                  <a:pt x="106" y="218"/>
                </a:lnTo>
                <a:lnTo>
                  <a:pt x="98" y="208"/>
                </a:lnTo>
                <a:lnTo>
                  <a:pt x="90" y="198"/>
                </a:lnTo>
                <a:lnTo>
                  <a:pt x="86" y="186"/>
                </a:lnTo>
                <a:lnTo>
                  <a:pt x="84" y="174"/>
                </a:lnTo>
                <a:lnTo>
                  <a:pt x="84" y="172"/>
                </a:lnTo>
                <a:lnTo>
                  <a:pt x="84" y="172"/>
                </a:lnTo>
                <a:lnTo>
                  <a:pt x="82" y="170"/>
                </a:lnTo>
                <a:lnTo>
                  <a:pt x="82" y="56"/>
                </a:lnTo>
                <a:lnTo>
                  <a:pt x="82" y="14"/>
                </a:lnTo>
                <a:lnTo>
                  <a:pt x="222" y="14"/>
                </a:lnTo>
                <a:lnTo>
                  <a:pt x="222" y="56"/>
                </a:lnTo>
                <a:close/>
                <a:moveTo>
                  <a:pt x="290" y="80"/>
                </a:moveTo>
                <a:lnTo>
                  <a:pt x="290" y="80"/>
                </a:lnTo>
                <a:lnTo>
                  <a:pt x="290" y="82"/>
                </a:lnTo>
                <a:lnTo>
                  <a:pt x="250" y="154"/>
                </a:lnTo>
                <a:lnTo>
                  <a:pt x="250" y="154"/>
                </a:lnTo>
                <a:lnTo>
                  <a:pt x="250" y="154"/>
                </a:lnTo>
                <a:lnTo>
                  <a:pt x="250" y="154"/>
                </a:lnTo>
                <a:lnTo>
                  <a:pt x="244" y="160"/>
                </a:lnTo>
                <a:lnTo>
                  <a:pt x="238" y="164"/>
                </a:lnTo>
                <a:lnTo>
                  <a:pt x="238" y="64"/>
                </a:lnTo>
                <a:lnTo>
                  <a:pt x="280" y="64"/>
                </a:lnTo>
                <a:lnTo>
                  <a:pt x="280" y="64"/>
                </a:lnTo>
                <a:lnTo>
                  <a:pt x="284" y="64"/>
                </a:lnTo>
                <a:lnTo>
                  <a:pt x="288" y="66"/>
                </a:lnTo>
                <a:lnTo>
                  <a:pt x="290" y="70"/>
                </a:lnTo>
                <a:lnTo>
                  <a:pt x="292" y="74"/>
                </a:lnTo>
                <a:lnTo>
                  <a:pt x="292" y="74"/>
                </a:lnTo>
                <a:lnTo>
                  <a:pt x="290" y="80"/>
                </a:lnTo>
                <a:lnTo>
                  <a:pt x="290" y="80"/>
                </a:lnTo>
                <a:close/>
              </a:path>
            </a:pathLst>
          </a:custGeom>
          <a:solidFill>
            <a:srgbClr val="F5004E"/>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156"/>
          <p:cNvSpPr>
            <a:spLocks noEditPoints="1"/>
          </p:cNvSpPr>
          <p:nvPr/>
        </p:nvSpPr>
        <p:spPr bwMode="auto">
          <a:xfrm>
            <a:off x="9704925" y="1967864"/>
            <a:ext cx="768324" cy="729666"/>
          </a:xfrm>
          <a:custGeom>
            <a:avLst/>
            <a:gdLst/>
            <a:ahLst/>
            <a:cxnLst>
              <a:cxn ang="0">
                <a:pos x="30" y="302"/>
              </a:cxn>
              <a:cxn ang="0">
                <a:pos x="24" y="300"/>
              </a:cxn>
              <a:cxn ang="0">
                <a:pos x="8" y="292"/>
              </a:cxn>
              <a:cxn ang="0">
                <a:pos x="0" y="278"/>
              </a:cxn>
              <a:cxn ang="0">
                <a:pos x="0" y="238"/>
              </a:cxn>
              <a:cxn ang="0">
                <a:pos x="2" y="230"/>
              </a:cxn>
              <a:cxn ang="0">
                <a:pos x="12" y="214"/>
              </a:cxn>
              <a:cxn ang="0">
                <a:pos x="100" y="186"/>
              </a:cxn>
              <a:cxn ang="0">
                <a:pos x="90" y="166"/>
              </a:cxn>
              <a:cxn ang="0">
                <a:pos x="76" y="120"/>
              </a:cxn>
              <a:cxn ang="0">
                <a:pos x="74" y="94"/>
              </a:cxn>
              <a:cxn ang="0">
                <a:pos x="80" y="56"/>
              </a:cxn>
              <a:cxn ang="0">
                <a:pos x="98" y="26"/>
              </a:cxn>
              <a:cxn ang="0">
                <a:pos x="124" y="6"/>
              </a:cxn>
              <a:cxn ang="0">
                <a:pos x="158" y="0"/>
              </a:cxn>
              <a:cxn ang="0">
                <a:pos x="176" y="2"/>
              </a:cxn>
              <a:cxn ang="0">
                <a:pos x="208" y="16"/>
              </a:cxn>
              <a:cxn ang="0">
                <a:pos x="230" y="40"/>
              </a:cxn>
              <a:cxn ang="0">
                <a:pos x="242" y="74"/>
              </a:cxn>
              <a:cxn ang="0">
                <a:pos x="244" y="94"/>
              </a:cxn>
              <a:cxn ang="0">
                <a:pos x="236" y="144"/>
              </a:cxn>
              <a:cxn ang="0">
                <a:pos x="216" y="186"/>
              </a:cxn>
              <a:cxn ang="0">
                <a:pos x="296" y="210"/>
              </a:cxn>
              <a:cxn ang="0">
                <a:pos x="312" y="222"/>
              </a:cxn>
              <a:cxn ang="0">
                <a:pos x="318" y="238"/>
              </a:cxn>
              <a:cxn ang="0">
                <a:pos x="318" y="272"/>
              </a:cxn>
              <a:cxn ang="0">
                <a:pos x="316" y="284"/>
              </a:cxn>
              <a:cxn ang="0">
                <a:pos x="300" y="300"/>
              </a:cxn>
              <a:cxn ang="0">
                <a:pos x="288" y="302"/>
              </a:cxn>
              <a:cxn ang="0">
                <a:pos x="158" y="16"/>
              </a:cxn>
              <a:cxn ang="0">
                <a:pos x="144" y="18"/>
              </a:cxn>
              <a:cxn ang="0">
                <a:pos x="118" y="28"/>
              </a:cxn>
              <a:cxn ang="0">
                <a:pos x="102" y="48"/>
              </a:cxn>
              <a:cxn ang="0">
                <a:pos x="92" y="78"/>
              </a:cxn>
              <a:cxn ang="0">
                <a:pos x="90" y="94"/>
              </a:cxn>
              <a:cxn ang="0">
                <a:pos x="98" y="144"/>
              </a:cxn>
              <a:cxn ang="0">
                <a:pos x="120" y="184"/>
              </a:cxn>
              <a:cxn ang="0">
                <a:pos x="26" y="226"/>
              </a:cxn>
              <a:cxn ang="0">
                <a:pos x="22" y="228"/>
              </a:cxn>
              <a:cxn ang="0">
                <a:pos x="16" y="234"/>
              </a:cxn>
              <a:cxn ang="0">
                <a:pos x="16" y="272"/>
              </a:cxn>
              <a:cxn ang="0">
                <a:pos x="18" y="276"/>
              </a:cxn>
              <a:cxn ang="0">
                <a:pos x="24" y="284"/>
              </a:cxn>
              <a:cxn ang="0">
                <a:pos x="288" y="286"/>
              </a:cxn>
              <a:cxn ang="0">
                <a:pos x="292" y="284"/>
              </a:cxn>
              <a:cxn ang="0">
                <a:pos x="300" y="278"/>
              </a:cxn>
              <a:cxn ang="0">
                <a:pos x="302" y="272"/>
              </a:cxn>
              <a:cxn ang="0">
                <a:pos x="302" y="238"/>
              </a:cxn>
              <a:cxn ang="0">
                <a:pos x="298" y="230"/>
              </a:cxn>
              <a:cxn ang="0">
                <a:pos x="292" y="226"/>
              </a:cxn>
              <a:cxn ang="0">
                <a:pos x="198" y="184"/>
              </a:cxn>
              <a:cxn ang="0">
                <a:pos x="210" y="166"/>
              </a:cxn>
              <a:cxn ang="0">
                <a:pos x="224" y="120"/>
              </a:cxn>
              <a:cxn ang="0">
                <a:pos x="226" y="94"/>
              </a:cxn>
              <a:cxn ang="0">
                <a:pos x="222" y="62"/>
              </a:cxn>
              <a:cxn ang="0">
                <a:pos x="208" y="38"/>
              </a:cxn>
              <a:cxn ang="0">
                <a:pos x="188" y="22"/>
              </a:cxn>
              <a:cxn ang="0">
                <a:pos x="158" y="16"/>
              </a:cxn>
            </a:cxnLst>
            <a:rect l="0" t="0" r="r" b="b"/>
            <a:pathLst>
              <a:path w="318" h="302">
                <a:moveTo>
                  <a:pt x="288" y="302"/>
                </a:moveTo>
                <a:lnTo>
                  <a:pt x="30" y="302"/>
                </a:lnTo>
                <a:lnTo>
                  <a:pt x="30" y="302"/>
                </a:lnTo>
                <a:lnTo>
                  <a:pt x="24" y="300"/>
                </a:lnTo>
                <a:lnTo>
                  <a:pt x="18" y="300"/>
                </a:lnTo>
                <a:lnTo>
                  <a:pt x="8" y="292"/>
                </a:lnTo>
                <a:lnTo>
                  <a:pt x="2" y="284"/>
                </a:lnTo>
                <a:lnTo>
                  <a:pt x="0" y="278"/>
                </a:lnTo>
                <a:lnTo>
                  <a:pt x="0" y="272"/>
                </a:lnTo>
                <a:lnTo>
                  <a:pt x="0" y="238"/>
                </a:lnTo>
                <a:lnTo>
                  <a:pt x="0" y="238"/>
                </a:lnTo>
                <a:lnTo>
                  <a:pt x="2" y="230"/>
                </a:lnTo>
                <a:lnTo>
                  <a:pt x="6" y="222"/>
                </a:lnTo>
                <a:lnTo>
                  <a:pt x="12" y="214"/>
                </a:lnTo>
                <a:lnTo>
                  <a:pt x="20" y="210"/>
                </a:lnTo>
                <a:lnTo>
                  <a:pt x="100" y="186"/>
                </a:lnTo>
                <a:lnTo>
                  <a:pt x="100" y="186"/>
                </a:lnTo>
                <a:lnTo>
                  <a:pt x="90" y="166"/>
                </a:lnTo>
                <a:lnTo>
                  <a:pt x="82" y="144"/>
                </a:lnTo>
                <a:lnTo>
                  <a:pt x="76" y="120"/>
                </a:lnTo>
                <a:lnTo>
                  <a:pt x="74" y="94"/>
                </a:lnTo>
                <a:lnTo>
                  <a:pt x="74" y="94"/>
                </a:lnTo>
                <a:lnTo>
                  <a:pt x="76" y="74"/>
                </a:lnTo>
                <a:lnTo>
                  <a:pt x="80" y="56"/>
                </a:lnTo>
                <a:lnTo>
                  <a:pt x="88" y="40"/>
                </a:lnTo>
                <a:lnTo>
                  <a:pt x="98" y="26"/>
                </a:lnTo>
                <a:lnTo>
                  <a:pt x="110" y="16"/>
                </a:lnTo>
                <a:lnTo>
                  <a:pt x="124" y="6"/>
                </a:lnTo>
                <a:lnTo>
                  <a:pt x="140" y="2"/>
                </a:lnTo>
                <a:lnTo>
                  <a:pt x="158" y="0"/>
                </a:lnTo>
                <a:lnTo>
                  <a:pt x="158" y="0"/>
                </a:lnTo>
                <a:lnTo>
                  <a:pt x="176" y="2"/>
                </a:lnTo>
                <a:lnTo>
                  <a:pt x="194" y="6"/>
                </a:lnTo>
                <a:lnTo>
                  <a:pt x="208" y="16"/>
                </a:lnTo>
                <a:lnTo>
                  <a:pt x="220" y="26"/>
                </a:lnTo>
                <a:lnTo>
                  <a:pt x="230" y="40"/>
                </a:lnTo>
                <a:lnTo>
                  <a:pt x="238" y="56"/>
                </a:lnTo>
                <a:lnTo>
                  <a:pt x="242" y="74"/>
                </a:lnTo>
                <a:lnTo>
                  <a:pt x="244" y="94"/>
                </a:lnTo>
                <a:lnTo>
                  <a:pt x="244" y="94"/>
                </a:lnTo>
                <a:lnTo>
                  <a:pt x="242" y="120"/>
                </a:lnTo>
                <a:lnTo>
                  <a:pt x="236" y="144"/>
                </a:lnTo>
                <a:lnTo>
                  <a:pt x="228" y="166"/>
                </a:lnTo>
                <a:lnTo>
                  <a:pt x="216" y="186"/>
                </a:lnTo>
                <a:lnTo>
                  <a:pt x="296" y="210"/>
                </a:lnTo>
                <a:lnTo>
                  <a:pt x="296" y="210"/>
                </a:lnTo>
                <a:lnTo>
                  <a:pt x="306" y="214"/>
                </a:lnTo>
                <a:lnTo>
                  <a:pt x="312" y="222"/>
                </a:lnTo>
                <a:lnTo>
                  <a:pt x="316" y="230"/>
                </a:lnTo>
                <a:lnTo>
                  <a:pt x="318" y="238"/>
                </a:lnTo>
                <a:lnTo>
                  <a:pt x="318" y="272"/>
                </a:lnTo>
                <a:lnTo>
                  <a:pt x="318" y="272"/>
                </a:lnTo>
                <a:lnTo>
                  <a:pt x="316" y="278"/>
                </a:lnTo>
                <a:lnTo>
                  <a:pt x="316" y="284"/>
                </a:lnTo>
                <a:lnTo>
                  <a:pt x="308" y="292"/>
                </a:lnTo>
                <a:lnTo>
                  <a:pt x="300" y="300"/>
                </a:lnTo>
                <a:lnTo>
                  <a:pt x="294" y="300"/>
                </a:lnTo>
                <a:lnTo>
                  <a:pt x="288" y="302"/>
                </a:lnTo>
                <a:lnTo>
                  <a:pt x="288" y="302"/>
                </a:lnTo>
                <a:close/>
                <a:moveTo>
                  <a:pt x="158" y="16"/>
                </a:moveTo>
                <a:lnTo>
                  <a:pt x="158" y="16"/>
                </a:lnTo>
                <a:lnTo>
                  <a:pt x="144" y="18"/>
                </a:lnTo>
                <a:lnTo>
                  <a:pt x="130" y="22"/>
                </a:lnTo>
                <a:lnTo>
                  <a:pt x="118" y="28"/>
                </a:lnTo>
                <a:lnTo>
                  <a:pt x="108" y="38"/>
                </a:lnTo>
                <a:lnTo>
                  <a:pt x="102" y="48"/>
                </a:lnTo>
                <a:lnTo>
                  <a:pt x="96" y="62"/>
                </a:lnTo>
                <a:lnTo>
                  <a:pt x="92" y="78"/>
                </a:lnTo>
                <a:lnTo>
                  <a:pt x="90" y="94"/>
                </a:lnTo>
                <a:lnTo>
                  <a:pt x="90" y="94"/>
                </a:lnTo>
                <a:lnTo>
                  <a:pt x="92" y="120"/>
                </a:lnTo>
                <a:lnTo>
                  <a:pt x="98" y="144"/>
                </a:lnTo>
                <a:lnTo>
                  <a:pt x="108" y="166"/>
                </a:lnTo>
                <a:lnTo>
                  <a:pt x="120" y="184"/>
                </a:lnTo>
                <a:lnTo>
                  <a:pt x="128" y="194"/>
                </a:lnTo>
                <a:lnTo>
                  <a:pt x="26" y="226"/>
                </a:lnTo>
                <a:lnTo>
                  <a:pt x="26" y="226"/>
                </a:lnTo>
                <a:lnTo>
                  <a:pt x="22" y="228"/>
                </a:lnTo>
                <a:lnTo>
                  <a:pt x="18" y="230"/>
                </a:lnTo>
                <a:lnTo>
                  <a:pt x="16" y="234"/>
                </a:lnTo>
                <a:lnTo>
                  <a:pt x="16" y="238"/>
                </a:lnTo>
                <a:lnTo>
                  <a:pt x="16" y="272"/>
                </a:lnTo>
                <a:lnTo>
                  <a:pt x="16" y="272"/>
                </a:lnTo>
                <a:lnTo>
                  <a:pt x="18" y="276"/>
                </a:lnTo>
                <a:lnTo>
                  <a:pt x="20" y="282"/>
                </a:lnTo>
                <a:lnTo>
                  <a:pt x="24" y="284"/>
                </a:lnTo>
                <a:lnTo>
                  <a:pt x="30" y="286"/>
                </a:lnTo>
                <a:lnTo>
                  <a:pt x="288" y="286"/>
                </a:lnTo>
                <a:lnTo>
                  <a:pt x="288" y="286"/>
                </a:lnTo>
                <a:lnTo>
                  <a:pt x="292" y="284"/>
                </a:lnTo>
                <a:lnTo>
                  <a:pt x="296" y="282"/>
                </a:lnTo>
                <a:lnTo>
                  <a:pt x="300" y="278"/>
                </a:lnTo>
                <a:lnTo>
                  <a:pt x="302" y="272"/>
                </a:lnTo>
                <a:lnTo>
                  <a:pt x="302" y="272"/>
                </a:lnTo>
                <a:lnTo>
                  <a:pt x="302" y="238"/>
                </a:lnTo>
                <a:lnTo>
                  <a:pt x="302" y="238"/>
                </a:lnTo>
                <a:lnTo>
                  <a:pt x="300" y="234"/>
                </a:lnTo>
                <a:lnTo>
                  <a:pt x="298" y="230"/>
                </a:lnTo>
                <a:lnTo>
                  <a:pt x="296" y="228"/>
                </a:lnTo>
                <a:lnTo>
                  <a:pt x="292" y="226"/>
                </a:lnTo>
                <a:lnTo>
                  <a:pt x="190" y="194"/>
                </a:lnTo>
                <a:lnTo>
                  <a:pt x="198" y="184"/>
                </a:lnTo>
                <a:lnTo>
                  <a:pt x="198" y="184"/>
                </a:lnTo>
                <a:lnTo>
                  <a:pt x="210" y="166"/>
                </a:lnTo>
                <a:lnTo>
                  <a:pt x="218" y="144"/>
                </a:lnTo>
                <a:lnTo>
                  <a:pt x="224" y="120"/>
                </a:lnTo>
                <a:lnTo>
                  <a:pt x="226" y="94"/>
                </a:lnTo>
                <a:lnTo>
                  <a:pt x="226" y="94"/>
                </a:lnTo>
                <a:lnTo>
                  <a:pt x="226" y="78"/>
                </a:lnTo>
                <a:lnTo>
                  <a:pt x="222" y="62"/>
                </a:lnTo>
                <a:lnTo>
                  <a:pt x="216" y="48"/>
                </a:lnTo>
                <a:lnTo>
                  <a:pt x="208" y="38"/>
                </a:lnTo>
                <a:lnTo>
                  <a:pt x="198" y="28"/>
                </a:lnTo>
                <a:lnTo>
                  <a:pt x="188" y="22"/>
                </a:lnTo>
                <a:lnTo>
                  <a:pt x="174" y="18"/>
                </a:lnTo>
                <a:lnTo>
                  <a:pt x="158" y="16"/>
                </a:lnTo>
                <a:lnTo>
                  <a:pt x="158" y="16"/>
                </a:lnTo>
                <a:close/>
              </a:path>
            </a:pathLst>
          </a:custGeom>
          <a:solidFill>
            <a:srgbClr val="F5004E"/>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文本占位符 2"/>
          <p:cNvSpPr>
            <a:spLocks noGrp="1"/>
          </p:cNvSpPr>
          <p:nvPr>
            <p:ph type="body" sz="quarter" idx="11"/>
          </p:nvPr>
        </p:nvSpPr>
        <p:spPr>
          <a:xfrm>
            <a:off x="1269092" y="733636"/>
            <a:ext cx="4179207" cy="313448"/>
          </a:xfrm>
        </p:spPr>
        <p:txBody>
          <a:bodyPr/>
          <a:lstStyle/>
          <a:p>
            <a:r>
              <a:rPr lang="en-US" altLang="zh-CN" dirty="0"/>
              <a:t>The concept of UI prototype </a:t>
            </a:r>
          </a:p>
          <a:p>
            <a:endParaRPr lang="zh-CN" altLang="en-US" dirty="0"/>
          </a:p>
        </p:txBody>
      </p:sp>
      <p:sp>
        <p:nvSpPr>
          <p:cNvPr id="5" name="矩形 4"/>
          <p:cNvSpPr/>
          <p:nvPr/>
        </p:nvSpPr>
        <p:spPr>
          <a:xfrm>
            <a:off x="3821897" y="6177058"/>
            <a:ext cx="4395192" cy="646331"/>
          </a:xfrm>
          <a:prstGeom prst="rect">
            <a:avLst/>
          </a:prstGeom>
        </p:spPr>
        <p:txBody>
          <a:bodyPr wrap="square">
            <a:spAutoFit/>
          </a:bodyPr>
          <a:lstStyle/>
          <a:p>
            <a:r>
              <a:rPr lang="en-US" altLang="zh-CN" dirty="0"/>
              <a:t>http://www.balsamiq.com/demos/mockups/Mockups.html</a:t>
            </a:r>
            <a:r>
              <a:rPr lang="zh-CN" altLang="en-US" dirty="0"/>
              <a:t>，可在线画界面原型图。</a:t>
            </a:r>
          </a:p>
        </p:txBody>
      </p:sp>
    </p:spTree>
    <p:extLst>
      <p:ext uri="{BB962C8B-B14F-4D97-AF65-F5344CB8AC3E}">
        <p14:creationId xmlns:p14="http://schemas.microsoft.com/office/powerpoint/2010/main" val="37318688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00"/>
                                        <p:tgtEl>
                                          <p:spTgt spid="51"/>
                                        </p:tgtEl>
                                      </p:cBhvr>
                                    </p:animEffect>
                                    <p:anim calcmode="lin" valueType="num">
                                      <p:cBhvr>
                                        <p:cTn id="8" dur="1000" fill="hold"/>
                                        <p:tgtEl>
                                          <p:spTgt spid="51"/>
                                        </p:tgtEl>
                                        <p:attrNameLst>
                                          <p:attrName>ppt_x</p:attrName>
                                        </p:attrNameLst>
                                      </p:cBhvr>
                                      <p:tavLst>
                                        <p:tav tm="0">
                                          <p:val>
                                            <p:strVal val="#ppt_x"/>
                                          </p:val>
                                        </p:tav>
                                        <p:tav tm="100000">
                                          <p:val>
                                            <p:strVal val="#ppt_x"/>
                                          </p:val>
                                        </p:tav>
                                      </p:tavLst>
                                    </p:anim>
                                    <p:anim calcmode="lin" valueType="num">
                                      <p:cBhvr>
                                        <p:cTn id="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fade">
                                      <p:cBhvr>
                                        <p:cTn id="14" dur="1000"/>
                                        <p:tgtEl>
                                          <p:spTgt spid="55"/>
                                        </p:tgtEl>
                                      </p:cBhvr>
                                    </p:animEffect>
                                    <p:anim calcmode="lin" valueType="num">
                                      <p:cBhvr>
                                        <p:cTn id="15" dur="1000" fill="hold"/>
                                        <p:tgtEl>
                                          <p:spTgt spid="55"/>
                                        </p:tgtEl>
                                        <p:attrNameLst>
                                          <p:attrName>ppt_x</p:attrName>
                                        </p:attrNameLst>
                                      </p:cBhvr>
                                      <p:tavLst>
                                        <p:tav tm="0">
                                          <p:val>
                                            <p:strVal val="#ppt_x"/>
                                          </p:val>
                                        </p:tav>
                                        <p:tav tm="100000">
                                          <p:val>
                                            <p:strVal val="#ppt_x"/>
                                          </p:val>
                                        </p:tav>
                                      </p:tavLst>
                                    </p:anim>
                                    <p:anim calcmode="lin" valueType="num">
                                      <p:cBhvr>
                                        <p:cTn id="16"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fade">
                                      <p:cBhvr>
                                        <p:cTn id="21" dur="1000"/>
                                        <p:tgtEl>
                                          <p:spTgt spid="59"/>
                                        </p:tgtEl>
                                      </p:cBhvr>
                                    </p:animEffect>
                                    <p:anim calcmode="lin" valueType="num">
                                      <p:cBhvr>
                                        <p:cTn id="22" dur="1000" fill="hold"/>
                                        <p:tgtEl>
                                          <p:spTgt spid="59"/>
                                        </p:tgtEl>
                                        <p:attrNameLst>
                                          <p:attrName>ppt_x</p:attrName>
                                        </p:attrNameLst>
                                      </p:cBhvr>
                                      <p:tavLst>
                                        <p:tav tm="0">
                                          <p:val>
                                            <p:strVal val="#ppt_x"/>
                                          </p:val>
                                        </p:tav>
                                        <p:tav tm="100000">
                                          <p:val>
                                            <p:strVal val="#ppt_x"/>
                                          </p:val>
                                        </p:tav>
                                      </p:tavLst>
                                    </p:anim>
                                    <p:anim calcmode="lin" valueType="num">
                                      <p:cBhvr>
                                        <p:cTn id="23"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5" grpId="0"/>
      <p:bldP spid="5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615043" y="344767"/>
            <a:ext cx="666750" cy="572355"/>
          </a:xfrm>
          <a:prstGeom prst="parallelogram">
            <a:avLst>
              <a:gd name="adj" fmla="val 379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67441" y="688039"/>
            <a:ext cx="4391024" cy="400110"/>
          </a:xfrm>
          <a:prstGeom prst="rect">
            <a:avLst/>
          </a:prstGeom>
          <a:noFill/>
        </p:spPr>
        <p:txBody>
          <a:bodyPr wrap="square" rtlCol="0">
            <a:spAutoFit/>
          </a:bodyPr>
          <a:lstStyle/>
          <a:p>
            <a:r>
              <a:rPr lang="en-US" altLang="zh-CN" sz="2000" dirty="0" smtClean="0">
                <a:solidFill>
                  <a:schemeClr val="bg1"/>
                </a:solidFill>
              </a:rPr>
              <a:t>A tool</a:t>
            </a:r>
            <a:endParaRPr lang="zh-CN" altLang="en-US" sz="2000" dirty="0">
              <a:solidFill>
                <a:schemeClr val="bg1"/>
              </a:solidFill>
            </a:endParaRPr>
          </a:p>
        </p:txBody>
      </p:sp>
      <p:sp>
        <p:nvSpPr>
          <p:cNvPr id="5" name="文本框 4"/>
          <p:cNvSpPr txBox="1"/>
          <p:nvPr/>
        </p:nvSpPr>
        <p:spPr>
          <a:xfrm>
            <a:off x="1267441" y="284050"/>
            <a:ext cx="4391024"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一个工具</a:t>
            </a:r>
          </a:p>
        </p:txBody>
      </p:sp>
      <p:sp>
        <p:nvSpPr>
          <p:cNvPr id="6" name="椭圆 5"/>
          <p:cNvSpPr/>
          <p:nvPr/>
        </p:nvSpPr>
        <p:spPr>
          <a:xfrm>
            <a:off x="6222373" y="1412614"/>
            <a:ext cx="4925961" cy="4925961"/>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45218" y="3084097"/>
            <a:ext cx="4277605" cy="791497"/>
          </a:xfrm>
          <a:prstGeom prst="rect">
            <a:avLst/>
          </a:prstGeom>
        </p:spPr>
        <p:txBody>
          <a:bodyPr wrap="square" lIns="68579" tIns="34289" rIns="68579" bIns="34289">
            <a:spAutoFit/>
          </a:bodyPr>
          <a:lstStyle/>
          <a:p>
            <a:pPr algn="ctr">
              <a:lnSpc>
                <a:spcPct val="130000"/>
              </a:lnSpc>
            </a:pPr>
            <a:r>
              <a:rPr lang="zh-CN" altLang="en-US" sz="4000" dirty="0" smtClean="0">
                <a:solidFill>
                  <a:schemeClr val="bg1"/>
                </a:solidFill>
                <a:latin typeface="微软雅黑" panose="020B0503020204020204" pitchFamily="34" charset="-122"/>
                <a:ea typeface="微软雅黑" panose="020B0503020204020204" pitchFamily="34" charset="-122"/>
              </a:rPr>
              <a:t>界面原型设计工具</a:t>
            </a:r>
            <a:endParaRPr lang="zh-CN" altLang="zh-CN" sz="4000" dirty="0">
              <a:solidFill>
                <a:schemeClr val="bg1"/>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7162800" y="2146300"/>
            <a:ext cx="3187700" cy="2862322"/>
          </a:xfrm>
          <a:prstGeom prst="rect">
            <a:avLst/>
          </a:prstGeom>
          <a:noFill/>
        </p:spPr>
        <p:txBody>
          <a:bodyPr wrap="square" rtlCol="0">
            <a:spAutoFit/>
          </a:bodyPr>
          <a:lstStyle/>
          <a:p>
            <a:r>
              <a:rPr lang="en-US" altLang="zh-CN" dirty="0" smtClean="0">
                <a:solidFill>
                  <a:srgbClr val="FFFF00"/>
                </a:solidFill>
              </a:rPr>
              <a:t>GUI </a:t>
            </a:r>
            <a:r>
              <a:rPr lang="en-US" altLang="zh-CN" dirty="0">
                <a:solidFill>
                  <a:srgbClr val="FFFF00"/>
                </a:solidFill>
              </a:rPr>
              <a:t>Design </a:t>
            </a:r>
            <a:r>
              <a:rPr lang="en-US" altLang="zh-CN" dirty="0" smtClean="0">
                <a:solidFill>
                  <a:srgbClr val="FFFF00"/>
                </a:solidFill>
              </a:rPr>
              <a:t>Studio</a:t>
            </a:r>
          </a:p>
          <a:p>
            <a:r>
              <a:rPr lang="en-US" altLang="zh-CN" dirty="0" err="1">
                <a:solidFill>
                  <a:srgbClr val="FFFF00"/>
                </a:solidFill>
              </a:rPr>
              <a:t>Axure</a:t>
            </a:r>
            <a:r>
              <a:rPr lang="en-US" altLang="zh-CN" dirty="0">
                <a:solidFill>
                  <a:srgbClr val="FFFF00"/>
                </a:solidFill>
              </a:rPr>
              <a:t> </a:t>
            </a:r>
            <a:r>
              <a:rPr lang="en-US" altLang="zh-CN" dirty="0" smtClean="0">
                <a:solidFill>
                  <a:srgbClr val="FFFF00"/>
                </a:solidFill>
              </a:rPr>
              <a:t>RP</a:t>
            </a:r>
          </a:p>
          <a:p>
            <a:r>
              <a:rPr lang="en-US" altLang="zh-CN" dirty="0">
                <a:solidFill>
                  <a:schemeClr val="bg1"/>
                </a:solidFill>
              </a:rPr>
              <a:t>Microsoft Office </a:t>
            </a:r>
            <a:r>
              <a:rPr lang="en-US" altLang="zh-CN" dirty="0" smtClean="0">
                <a:solidFill>
                  <a:schemeClr val="bg1"/>
                </a:solidFill>
              </a:rPr>
              <a:t>Visio</a:t>
            </a:r>
          </a:p>
          <a:p>
            <a:r>
              <a:rPr lang="en-US" altLang="zh-CN" dirty="0" err="1">
                <a:solidFill>
                  <a:schemeClr val="bg1"/>
                </a:solidFill>
              </a:rPr>
              <a:t>Balsamiq</a:t>
            </a:r>
            <a:r>
              <a:rPr lang="en-US" altLang="zh-CN" dirty="0">
                <a:solidFill>
                  <a:schemeClr val="bg1"/>
                </a:solidFill>
              </a:rPr>
              <a:t> </a:t>
            </a:r>
            <a:r>
              <a:rPr lang="en-US" altLang="zh-CN" dirty="0" smtClean="0">
                <a:solidFill>
                  <a:schemeClr val="bg1"/>
                </a:solidFill>
              </a:rPr>
              <a:t>Mockups</a:t>
            </a:r>
          </a:p>
          <a:p>
            <a:r>
              <a:rPr lang="en-US" altLang="zh-CN" dirty="0" err="1" smtClean="0">
                <a:solidFill>
                  <a:schemeClr val="bg1"/>
                </a:solidFill>
              </a:rPr>
              <a:t>Mockflow</a:t>
            </a:r>
            <a:endParaRPr lang="en-US" altLang="zh-CN" dirty="0" smtClean="0">
              <a:solidFill>
                <a:schemeClr val="bg1"/>
              </a:solidFill>
            </a:endParaRPr>
          </a:p>
          <a:p>
            <a:r>
              <a:rPr lang="en-US" altLang="zh-CN" dirty="0">
                <a:solidFill>
                  <a:schemeClr val="bg1"/>
                </a:solidFill>
              </a:rPr>
              <a:t>Pencil </a:t>
            </a:r>
            <a:r>
              <a:rPr lang="en-US" altLang="zh-CN" dirty="0" smtClean="0">
                <a:solidFill>
                  <a:schemeClr val="bg1"/>
                </a:solidFill>
              </a:rPr>
              <a:t>sketch</a:t>
            </a:r>
          </a:p>
          <a:p>
            <a:r>
              <a:rPr lang="en-US" altLang="zh-CN" dirty="0">
                <a:solidFill>
                  <a:schemeClr val="bg1"/>
                </a:solidFill>
              </a:rPr>
              <a:t>Prototype </a:t>
            </a:r>
            <a:r>
              <a:rPr lang="en-US" altLang="zh-CN" dirty="0" smtClean="0">
                <a:solidFill>
                  <a:schemeClr val="bg1"/>
                </a:solidFill>
              </a:rPr>
              <a:t>Composer</a:t>
            </a:r>
          </a:p>
          <a:p>
            <a:r>
              <a:rPr lang="en-US" altLang="zh-CN" dirty="0">
                <a:solidFill>
                  <a:schemeClr val="bg1"/>
                </a:solidFill>
              </a:rPr>
              <a:t>Lucid </a:t>
            </a:r>
            <a:r>
              <a:rPr lang="en-US" altLang="zh-CN" dirty="0" smtClean="0">
                <a:solidFill>
                  <a:schemeClr val="bg1"/>
                </a:solidFill>
              </a:rPr>
              <a:t>Spec</a:t>
            </a:r>
          </a:p>
          <a:p>
            <a:r>
              <a:rPr lang="en-US" altLang="zh-CN" dirty="0" err="1">
                <a:solidFill>
                  <a:schemeClr val="bg1"/>
                </a:solidFill>
              </a:rPr>
              <a:t>Irise</a:t>
            </a:r>
            <a:r>
              <a:rPr lang="en-US" altLang="zh-CN" dirty="0">
                <a:solidFill>
                  <a:schemeClr val="bg1"/>
                </a:solidFill>
              </a:rPr>
              <a:t> Professional </a:t>
            </a:r>
            <a:r>
              <a:rPr lang="en-US" altLang="zh-CN" dirty="0" smtClean="0">
                <a:solidFill>
                  <a:schemeClr val="bg1"/>
                </a:solidFill>
              </a:rPr>
              <a:t>Edition</a:t>
            </a:r>
          </a:p>
          <a:p>
            <a:r>
              <a:rPr lang="en-US" altLang="zh-CN" dirty="0">
                <a:solidFill>
                  <a:schemeClr val="bg1"/>
                </a:solidFill>
              </a:rPr>
              <a:t>Adobe Reader</a:t>
            </a:r>
          </a:p>
        </p:txBody>
      </p:sp>
    </p:spTree>
    <p:extLst>
      <p:ext uri="{BB962C8B-B14F-4D97-AF65-F5344CB8AC3E}">
        <p14:creationId xmlns:p14="http://schemas.microsoft.com/office/powerpoint/2010/main" val="3440489757"/>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615043" y="344767"/>
            <a:ext cx="666750" cy="572355"/>
          </a:xfrm>
          <a:prstGeom prst="parallelogram">
            <a:avLst>
              <a:gd name="adj" fmla="val 379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67441" y="688039"/>
            <a:ext cx="4391024" cy="400110"/>
          </a:xfrm>
          <a:prstGeom prst="rect">
            <a:avLst/>
          </a:prstGeom>
          <a:noFill/>
        </p:spPr>
        <p:txBody>
          <a:bodyPr wrap="square" rtlCol="0">
            <a:spAutoFit/>
          </a:bodyPr>
          <a:lstStyle/>
          <a:p>
            <a:r>
              <a:rPr lang="en-US" altLang="zh-CN" sz="2000" dirty="0" smtClean="0">
                <a:solidFill>
                  <a:schemeClr val="bg1"/>
                </a:solidFill>
              </a:rPr>
              <a:t>A tool</a:t>
            </a:r>
            <a:endParaRPr lang="zh-CN" altLang="en-US" sz="2000" dirty="0">
              <a:solidFill>
                <a:schemeClr val="bg1"/>
              </a:solidFill>
            </a:endParaRPr>
          </a:p>
        </p:txBody>
      </p:sp>
      <p:sp>
        <p:nvSpPr>
          <p:cNvPr id="5" name="文本框 4"/>
          <p:cNvSpPr txBox="1"/>
          <p:nvPr/>
        </p:nvSpPr>
        <p:spPr>
          <a:xfrm>
            <a:off x="1267441" y="284050"/>
            <a:ext cx="4391024" cy="954107"/>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一个工具</a:t>
            </a:r>
            <a:r>
              <a:rPr lang="en-US" altLang="zh-CN" sz="2800" b="1" dirty="0">
                <a:solidFill>
                  <a:schemeClr val="bg1"/>
                </a:solidFill>
                <a:latin typeface="微软雅黑" panose="020B0503020204020204" pitchFamily="34" charset="-122"/>
                <a:ea typeface="微软雅黑" panose="020B0503020204020204" pitchFamily="34" charset="-122"/>
              </a:rPr>
              <a:t>-</a:t>
            </a:r>
            <a:r>
              <a:rPr lang="en-US" altLang="zh-CN" sz="2800" b="1" dirty="0" err="1">
                <a:solidFill>
                  <a:schemeClr val="bg1"/>
                </a:solidFill>
                <a:latin typeface="微软雅黑" panose="020B0503020204020204" pitchFamily="34" charset="-122"/>
                <a:ea typeface="微软雅黑" panose="020B0503020204020204" pitchFamily="34" charset="-122"/>
              </a:rPr>
              <a:t>Axure</a:t>
            </a:r>
            <a:r>
              <a:rPr lang="en-US" altLang="zh-CN" sz="2800" b="1" dirty="0">
                <a:solidFill>
                  <a:schemeClr val="bg1"/>
                </a:solidFill>
                <a:latin typeface="微软雅黑" panose="020B0503020204020204" pitchFamily="34" charset="-122"/>
                <a:ea typeface="微软雅黑" panose="020B0503020204020204" pitchFamily="34" charset="-122"/>
              </a:rPr>
              <a:t> RP</a:t>
            </a:r>
          </a:p>
          <a:p>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0" y="1592826"/>
            <a:ext cx="6489290" cy="4424516"/>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082117" y="3347883"/>
            <a:ext cx="5338917" cy="5338917"/>
          </a:xfrm>
          <a:prstGeom prst="ellipse">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78250" y="1592826"/>
            <a:ext cx="5884450" cy="4170372"/>
          </a:xfrm>
          <a:prstGeom prst="rect">
            <a:avLst/>
          </a:prstGeom>
        </p:spPr>
        <p:txBody>
          <a:bodyPr wrap="square">
            <a:spAutoFit/>
          </a:bodyPr>
          <a:lstStyle/>
          <a:p>
            <a:pPr marL="171450" indent="-171450" algn="just">
              <a:lnSpc>
                <a:spcPct val="130000"/>
              </a:lnSpc>
              <a:spcBef>
                <a:spcPts val="600"/>
              </a:spcBef>
              <a:buFont typeface="Arial" panose="020B0604020202020204" pitchFamily="34" charset="0"/>
              <a:buChar char="•"/>
            </a:pPr>
            <a:r>
              <a:rPr lang="en-US" altLang="zh-CN" sz="2000" dirty="0" err="1">
                <a:solidFill>
                  <a:schemeClr val="bg1"/>
                </a:solidFill>
                <a:latin typeface="微软雅黑" panose="020B0503020204020204" pitchFamily="34" charset="-122"/>
                <a:ea typeface="微软雅黑" panose="020B0503020204020204" pitchFamily="34" charset="-122"/>
              </a:rPr>
              <a:t>Axure</a:t>
            </a:r>
            <a:r>
              <a:rPr lang="en-US" altLang="zh-CN" sz="2000" dirty="0">
                <a:solidFill>
                  <a:schemeClr val="bg1"/>
                </a:solidFill>
                <a:latin typeface="微软雅黑" panose="020B0503020204020204" pitchFamily="34" charset="-122"/>
                <a:ea typeface="微软雅黑" panose="020B0503020204020204" pitchFamily="34" charset="-122"/>
              </a:rPr>
              <a:t> RP</a:t>
            </a:r>
            <a:r>
              <a:rPr lang="zh-CN" altLang="en-US" sz="2000" dirty="0">
                <a:solidFill>
                  <a:schemeClr val="bg1"/>
                </a:solidFill>
                <a:latin typeface="微软雅黑" panose="020B0503020204020204" pitchFamily="34" charset="-122"/>
                <a:ea typeface="微软雅黑" panose="020B0503020204020204" pitchFamily="34" charset="-122"/>
              </a:rPr>
              <a:t>是一个专业的快速原型设计工具。</a:t>
            </a:r>
            <a:r>
              <a:rPr lang="en-US" altLang="zh-CN" sz="2000" dirty="0" err="1">
                <a:solidFill>
                  <a:schemeClr val="bg1"/>
                </a:solidFill>
                <a:latin typeface="微软雅黑" panose="020B0503020204020204" pitchFamily="34" charset="-122"/>
                <a:ea typeface="微软雅黑" panose="020B0503020204020204" pitchFamily="34" charset="-122"/>
              </a:rPr>
              <a:t>Axure</a:t>
            </a:r>
            <a:r>
              <a:rPr lang="zh-CN" altLang="en-US" sz="2000" dirty="0">
                <a:solidFill>
                  <a:schemeClr val="bg1"/>
                </a:solidFill>
                <a:latin typeface="微软雅黑" panose="020B0503020204020204" pitchFamily="34" charset="-122"/>
                <a:ea typeface="微软雅黑" panose="020B0503020204020204" pitchFamily="34" charset="-122"/>
              </a:rPr>
              <a:t>（发音：</a:t>
            </a:r>
            <a:r>
              <a:rPr lang="en-US" altLang="zh-CN" sz="2000" dirty="0" err="1">
                <a:solidFill>
                  <a:schemeClr val="bg1"/>
                </a:solidFill>
                <a:latin typeface="微软雅黑" panose="020B0503020204020204" pitchFamily="34" charset="-122"/>
                <a:ea typeface="微软雅黑" panose="020B0503020204020204" pitchFamily="34" charset="-122"/>
              </a:rPr>
              <a:t>Ack</a:t>
            </a:r>
            <a:r>
              <a:rPr lang="en-US" altLang="zh-CN" sz="2000" dirty="0">
                <a:solidFill>
                  <a:schemeClr val="bg1"/>
                </a:solidFill>
                <a:latin typeface="微软雅黑" panose="020B0503020204020204" pitchFamily="34" charset="-122"/>
                <a:ea typeface="微软雅黑" panose="020B0503020204020204" pitchFamily="34" charset="-122"/>
              </a:rPr>
              <a:t>-sure</a:t>
            </a:r>
            <a:r>
              <a:rPr lang="zh-CN" altLang="en-US" sz="2000" dirty="0">
                <a:solidFill>
                  <a:schemeClr val="bg1"/>
                </a:solidFill>
                <a:latin typeface="微软雅黑" panose="020B0503020204020204" pitchFamily="34" charset="-122"/>
                <a:ea typeface="微软雅黑" panose="020B0503020204020204" pitchFamily="34" charset="-122"/>
              </a:rPr>
              <a:t>），代表美国</a:t>
            </a:r>
            <a:r>
              <a:rPr lang="en-US" altLang="zh-CN" sz="2000" dirty="0" err="1">
                <a:solidFill>
                  <a:schemeClr val="bg1"/>
                </a:solidFill>
                <a:latin typeface="微软雅黑" panose="020B0503020204020204" pitchFamily="34" charset="-122"/>
                <a:ea typeface="微软雅黑" panose="020B0503020204020204" pitchFamily="34" charset="-122"/>
              </a:rPr>
              <a:t>Axure</a:t>
            </a:r>
            <a:r>
              <a:rPr lang="zh-CN" altLang="en-US" sz="2000" dirty="0">
                <a:solidFill>
                  <a:schemeClr val="bg1"/>
                </a:solidFill>
                <a:latin typeface="微软雅黑" panose="020B0503020204020204" pitchFamily="34" charset="-122"/>
                <a:ea typeface="微软雅黑" panose="020B0503020204020204" pitchFamily="34" charset="-122"/>
              </a:rPr>
              <a:t>公司；</a:t>
            </a:r>
            <a:r>
              <a:rPr lang="en-US" altLang="zh-CN" sz="2000" dirty="0">
                <a:solidFill>
                  <a:schemeClr val="bg1"/>
                </a:solidFill>
                <a:latin typeface="微软雅黑" panose="020B0503020204020204" pitchFamily="34" charset="-122"/>
                <a:ea typeface="微软雅黑" panose="020B0503020204020204" pitchFamily="34" charset="-122"/>
              </a:rPr>
              <a:t>RP</a:t>
            </a:r>
            <a:r>
              <a:rPr lang="zh-CN" altLang="en-US" sz="2000" dirty="0">
                <a:solidFill>
                  <a:schemeClr val="bg1"/>
                </a:solidFill>
                <a:latin typeface="微软雅黑" panose="020B0503020204020204" pitchFamily="34" charset="-122"/>
                <a:ea typeface="微软雅黑" panose="020B0503020204020204" pitchFamily="34" charset="-122"/>
              </a:rPr>
              <a:t>则是</a:t>
            </a:r>
            <a:r>
              <a:rPr lang="en-US" altLang="zh-CN" sz="2000" dirty="0">
                <a:solidFill>
                  <a:schemeClr val="bg1"/>
                </a:solidFill>
                <a:latin typeface="微软雅黑" panose="020B0503020204020204" pitchFamily="34" charset="-122"/>
                <a:ea typeface="微软雅黑" panose="020B0503020204020204" pitchFamily="34" charset="-122"/>
              </a:rPr>
              <a:t>Rapid Prototyping</a:t>
            </a:r>
            <a:r>
              <a:rPr lang="zh-CN" altLang="en-US" sz="2000" dirty="0">
                <a:solidFill>
                  <a:schemeClr val="bg1"/>
                </a:solidFill>
                <a:latin typeface="微软雅黑" panose="020B0503020204020204" pitchFamily="34" charset="-122"/>
                <a:ea typeface="微软雅黑" panose="020B0503020204020204" pitchFamily="34" charset="-122"/>
              </a:rPr>
              <a:t>（快速原型）的缩写。</a:t>
            </a:r>
          </a:p>
          <a:p>
            <a:pPr marL="171450" indent="-171450" algn="just">
              <a:lnSpc>
                <a:spcPct val="130000"/>
              </a:lnSpc>
              <a:spcBef>
                <a:spcPts val="600"/>
              </a:spcBef>
              <a:buFont typeface="Arial" panose="020B0604020202020204" pitchFamily="34" charset="0"/>
              <a:buChar char="•"/>
            </a:pPr>
            <a:r>
              <a:rPr lang="en-US" altLang="zh-CN" sz="2000" dirty="0" err="1">
                <a:solidFill>
                  <a:schemeClr val="bg1"/>
                </a:solidFill>
                <a:latin typeface="微软雅黑" panose="020B0503020204020204" pitchFamily="34" charset="-122"/>
                <a:ea typeface="微软雅黑" panose="020B0503020204020204" pitchFamily="34" charset="-122"/>
              </a:rPr>
              <a:t>Axure</a:t>
            </a:r>
            <a:r>
              <a:rPr lang="en-US" altLang="zh-CN" sz="2000" dirty="0">
                <a:solidFill>
                  <a:schemeClr val="bg1"/>
                </a:solidFill>
                <a:latin typeface="微软雅黑" panose="020B0503020204020204" pitchFamily="34" charset="-122"/>
                <a:ea typeface="微软雅黑" panose="020B0503020204020204" pitchFamily="34" charset="-122"/>
              </a:rPr>
              <a:t> RP</a:t>
            </a:r>
            <a:r>
              <a:rPr lang="zh-CN" altLang="en-US" sz="2000" dirty="0">
                <a:solidFill>
                  <a:schemeClr val="bg1"/>
                </a:solidFill>
                <a:latin typeface="微软雅黑" panose="020B0503020204020204" pitchFamily="34" charset="-122"/>
                <a:ea typeface="微软雅黑" panose="020B0503020204020204" pitchFamily="34" charset="-122"/>
              </a:rPr>
              <a:t>是美国</a:t>
            </a:r>
            <a:r>
              <a:rPr lang="en-US" altLang="zh-CN" sz="2000" dirty="0" err="1">
                <a:solidFill>
                  <a:schemeClr val="bg1"/>
                </a:solidFill>
                <a:latin typeface="微软雅黑" panose="020B0503020204020204" pitchFamily="34" charset="-122"/>
                <a:ea typeface="微软雅黑" panose="020B0503020204020204" pitchFamily="34" charset="-122"/>
              </a:rPr>
              <a:t>Axure</a:t>
            </a:r>
            <a:r>
              <a:rPr lang="en-US" altLang="zh-CN" sz="2000" dirty="0">
                <a:solidFill>
                  <a:schemeClr val="bg1"/>
                </a:solidFill>
                <a:latin typeface="微软雅黑" panose="020B0503020204020204" pitchFamily="34" charset="-122"/>
                <a:ea typeface="微软雅黑" panose="020B0503020204020204" pitchFamily="34" charset="-122"/>
              </a:rPr>
              <a:t> Software Solution</a:t>
            </a:r>
            <a:r>
              <a:rPr lang="zh-CN" altLang="en-US" sz="2000" dirty="0">
                <a:solidFill>
                  <a:schemeClr val="bg1"/>
                </a:solidFill>
                <a:latin typeface="微软雅黑" panose="020B0503020204020204" pitchFamily="34" charset="-122"/>
                <a:ea typeface="微软雅黑" panose="020B0503020204020204" pitchFamily="34" charset="-122"/>
              </a:rPr>
              <a:t>公司旗舰产品，是一个专业的快速原型设计工具，让负责定义需求和规格、设计功能和界面的专家能够快速创建应用软件或</a:t>
            </a:r>
            <a:r>
              <a:rPr lang="en-US" altLang="zh-CN" sz="2000" dirty="0">
                <a:solidFill>
                  <a:schemeClr val="bg1"/>
                </a:solidFill>
                <a:latin typeface="微软雅黑" panose="020B0503020204020204" pitchFamily="34" charset="-122"/>
                <a:ea typeface="微软雅黑" panose="020B0503020204020204" pitchFamily="34" charset="-122"/>
              </a:rPr>
              <a:t>Web</a:t>
            </a:r>
            <a:r>
              <a:rPr lang="zh-CN" altLang="en-US" sz="2000" dirty="0">
                <a:solidFill>
                  <a:schemeClr val="bg1"/>
                </a:solidFill>
                <a:latin typeface="微软雅黑" panose="020B0503020204020204" pitchFamily="34" charset="-122"/>
                <a:ea typeface="微软雅黑" panose="020B0503020204020204" pitchFamily="34" charset="-122"/>
              </a:rPr>
              <a:t>网站的线框图、流程图、原型和规格说明文档。作为专业的原型设计工具，它能快速、高效的创建原型，同时支持多人协作设计和版本控制</a:t>
            </a:r>
            <a:r>
              <a:rPr lang="zh-CN" altLang="en-US" sz="2000" dirty="0" smtClean="0">
                <a:solidFill>
                  <a:schemeClr val="bg1"/>
                </a:solidFill>
                <a:latin typeface="微软雅黑" panose="020B0503020204020204" pitchFamily="34" charset="-122"/>
                <a:ea typeface="微软雅黑" panose="020B0503020204020204" pitchFamily="34" charset="-122"/>
              </a:rPr>
              <a:t>管理</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3454" y="403279"/>
            <a:ext cx="5020746" cy="4117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5401777"/>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19400" y="1669026"/>
            <a:ext cx="6489290" cy="4424516"/>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a:off x="615043" y="344767"/>
            <a:ext cx="666750" cy="572355"/>
          </a:xfrm>
          <a:prstGeom prst="parallelogram">
            <a:avLst>
              <a:gd name="adj" fmla="val 379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67441" y="688039"/>
            <a:ext cx="4391024" cy="400110"/>
          </a:xfrm>
          <a:prstGeom prst="rect">
            <a:avLst/>
          </a:prstGeom>
          <a:noFill/>
        </p:spPr>
        <p:txBody>
          <a:bodyPr wrap="square" rtlCol="0">
            <a:spAutoFit/>
          </a:bodyPr>
          <a:lstStyle/>
          <a:p>
            <a:r>
              <a:rPr lang="en-US" altLang="zh-CN" sz="2000" dirty="0" smtClean="0">
                <a:solidFill>
                  <a:schemeClr val="bg1"/>
                </a:solidFill>
              </a:rPr>
              <a:t>A tool</a:t>
            </a:r>
            <a:endParaRPr lang="zh-CN" altLang="en-US" sz="2000" dirty="0">
              <a:solidFill>
                <a:schemeClr val="bg1"/>
              </a:solidFill>
            </a:endParaRPr>
          </a:p>
        </p:txBody>
      </p:sp>
      <p:sp>
        <p:nvSpPr>
          <p:cNvPr id="5" name="文本框 4"/>
          <p:cNvSpPr txBox="1"/>
          <p:nvPr/>
        </p:nvSpPr>
        <p:spPr>
          <a:xfrm>
            <a:off x="1267441" y="284050"/>
            <a:ext cx="4391024"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一个工具</a:t>
            </a:r>
            <a:r>
              <a:rPr lang="en-US" altLang="zh-CN" sz="2800" b="1" dirty="0">
                <a:solidFill>
                  <a:schemeClr val="bg1"/>
                </a:solidFill>
                <a:latin typeface="微软雅黑" panose="020B0503020204020204" pitchFamily="34" charset="-122"/>
                <a:ea typeface="微软雅黑" panose="020B0503020204020204" pitchFamily="34" charset="-122"/>
              </a:rPr>
              <a:t>-</a:t>
            </a:r>
            <a:r>
              <a:rPr lang="en-US" altLang="zh-CN" sz="2800" b="1" dirty="0" err="1">
                <a:solidFill>
                  <a:schemeClr val="bg1"/>
                </a:solidFill>
                <a:latin typeface="微软雅黑" panose="020B0503020204020204" pitchFamily="34" charset="-122"/>
                <a:ea typeface="微软雅黑" panose="020B0503020204020204" pitchFamily="34" charset="-122"/>
              </a:rPr>
              <a:t>Axure</a:t>
            </a:r>
            <a:r>
              <a:rPr lang="en-US" altLang="zh-CN" sz="2800" b="1" dirty="0">
                <a:solidFill>
                  <a:schemeClr val="bg1"/>
                </a:solidFill>
                <a:latin typeface="微软雅黑" panose="020B0503020204020204" pitchFamily="34" charset="-122"/>
                <a:ea typeface="微软雅黑" panose="020B0503020204020204" pitchFamily="34" charset="-122"/>
              </a:rPr>
              <a:t> RP</a:t>
            </a:r>
          </a:p>
        </p:txBody>
      </p:sp>
      <p:sp>
        <p:nvSpPr>
          <p:cNvPr id="7" name="TextBox 6"/>
          <p:cNvSpPr txBox="1"/>
          <p:nvPr/>
        </p:nvSpPr>
        <p:spPr>
          <a:xfrm>
            <a:off x="3302000" y="3558118"/>
            <a:ext cx="5410200" cy="646331"/>
          </a:xfrm>
          <a:prstGeom prst="rect">
            <a:avLst/>
          </a:prstGeom>
          <a:noFill/>
        </p:spPr>
        <p:txBody>
          <a:bodyPr wrap="square" rtlCol="0">
            <a:spAutoFit/>
          </a:bodyPr>
          <a:lstStyle/>
          <a:p>
            <a:r>
              <a:rPr lang="zh-CN" altLang="en-US" sz="3600" dirty="0" smtClean="0">
                <a:solidFill>
                  <a:schemeClr val="bg1"/>
                </a:solidFill>
              </a:rPr>
              <a:t>第一次如何使用</a:t>
            </a:r>
            <a:r>
              <a:rPr lang="en-US" altLang="zh-CN" sz="3600" dirty="0" err="1">
                <a:solidFill>
                  <a:schemeClr val="bg1"/>
                </a:solidFill>
              </a:rPr>
              <a:t>Axure</a:t>
            </a:r>
            <a:r>
              <a:rPr lang="en-US" altLang="zh-CN" sz="3600" dirty="0">
                <a:solidFill>
                  <a:schemeClr val="bg1"/>
                </a:solidFill>
              </a:rPr>
              <a:t> </a:t>
            </a:r>
            <a:r>
              <a:rPr lang="en-US" altLang="zh-CN" sz="3600" dirty="0" smtClean="0">
                <a:solidFill>
                  <a:schemeClr val="bg1"/>
                </a:solidFill>
              </a:rPr>
              <a:t>RP</a:t>
            </a:r>
            <a:r>
              <a:rPr lang="zh-CN" altLang="en-US" sz="3600" dirty="0" smtClean="0">
                <a:solidFill>
                  <a:schemeClr val="bg1"/>
                </a:solidFill>
              </a:rPr>
              <a:t>？</a:t>
            </a:r>
            <a:endParaRPr lang="en-US" altLang="zh-CN" sz="3600" dirty="0">
              <a:solidFill>
                <a:schemeClr val="bg1"/>
              </a:solidFill>
            </a:endParaRPr>
          </a:p>
        </p:txBody>
      </p:sp>
    </p:spTree>
    <p:extLst>
      <p:ext uri="{BB962C8B-B14F-4D97-AF65-F5344CB8AC3E}">
        <p14:creationId xmlns:p14="http://schemas.microsoft.com/office/powerpoint/2010/main" val="1916962031"/>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19400" y="1669026"/>
            <a:ext cx="6489290" cy="4424516"/>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a:off x="615043" y="344767"/>
            <a:ext cx="666750" cy="572355"/>
          </a:xfrm>
          <a:prstGeom prst="parallelogram">
            <a:avLst>
              <a:gd name="adj" fmla="val 379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67441" y="688039"/>
            <a:ext cx="4391024" cy="400110"/>
          </a:xfrm>
          <a:prstGeom prst="rect">
            <a:avLst/>
          </a:prstGeom>
          <a:noFill/>
        </p:spPr>
        <p:txBody>
          <a:bodyPr wrap="square" rtlCol="0">
            <a:spAutoFit/>
          </a:bodyPr>
          <a:lstStyle/>
          <a:p>
            <a:r>
              <a:rPr lang="en-US" altLang="zh-CN" sz="2000" dirty="0" smtClean="0">
                <a:solidFill>
                  <a:schemeClr val="bg1"/>
                </a:solidFill>
              </a:rPr>
              <a:t>A tool</a:t>
            </a:r>
            <a:endParaRPr lang="zh-CN" altLang="en-US" sz="2000" dirty="0">
              <a:solidFill>
                <a:schemeClr val="bg1"/>
              </a:solidFill>
            </a:endParaRPr>
          </a:p>
        </p:txBody>
      </p:sp>
      <p:sp>
        <p:nvSpPr>
          <p:cNvPr id="5" name="文本框 4"/>
          <p:cNvSpPr txBox="1"/>
          <p:nvPr/>
        </p:nvSpPr>
        <p:spPr>
          <a:xfrm>
            <a:off x="1267441" y="284050"/>
            <a:ext cx="4391024"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一个工具</a:t>
            </a:r>
            <a:r>
              <a:rPr lang="en-US" altLang="zh-CN" sz="2800" b="1" dirty="0">
                <a:solidFill>
                  <a:schemeClr val="bg1"/>
                </a:solidFill>
                <a:latin typeface="微软雅黑" panose="020B0503020204020204" pitchFamily="34" charset="-122"/>
                <a:ea typeface="微软雅黑" panose="020B0503020204020204" pitchFamily="34" charset="-122"/>
              </a:rPr>
              <a:t>-</a:t>
            </a:r>
            <a:r>
              <a:rPr lang="en-US" altLang="zh-CN" sz="2800" b="1" dirty="0" err="1">
                <a:solidFill>
                  <a:schemeClr val="bg1"/>
                </a:solidFill>
                <a:latin typeface="微软雅黑" panose="020B0503020204020204" pitchFamily="34" charset="-122"/>
                <a:ea typeface="微软雅黑" panose="020B0503020204020204" pitchFamily="34" charset="-122"/>
              </a:rPr>
              <a:t>Axure</a:t>
            </a:r>
            <a:r>
              <a:rPr lang="en-US" altLang="zh-CN" sz="2800" b="1" dirty="0">
                <a:solidFill>
                  <a:schemeClr val="bg1"/>
                </a:solidFill>
                <a:latin typeface="微软雅黑" panose="020B0503020204020204" pitchFamily="34" charset="-122"/>
                <a:ea typeface="微软雅黑" panose="020B0503020204020204" pitchFamily="34" charset="-122"/>
              </a:rPr>
              <a:t> RP</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8100" y="1088149"/>
            <a:ext cx="9525000" cy="512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38435" y="1669026"/>
            <a:ext cx="461665" cy="2712474"/>
          </a:xfrm>
          <a:prstGeom prst="rect">
            <a:avLst/>
          </a:prstGeom>
          <a:noFill/>
        </p:spPr>
        <p:txBody>
          <a:bodyPr vert="eaVert" wrap="square" rtlCol="0">
            <a:spAutoFit/>
          </a:bodyPr>
          <a:lstStyle/>
          <a:p>
            <a:endParaRPr lang="zh-CN" altLang="en-US" dirty="0"/>
          </a:p>
        </p:txBody>
      </p:sp>
      <p:sp>
        <p:nvSpPr>
          <p:cNvPr id="7" name="TextBox 6"/>
          <p:cNvSpPr txBox="1"/>
          <p:nvPr/>
        </p:nvSpPr>
        <p:spPr>
          <a:xfrm>
            <a:off x="162791" y="2699466"/>
            <a:ext cx="2238003" cy="1938992"/>
          </a:xfrm>
          <a:prstGeom prst="rect">
            <a:avLst/>
          </a:prstGeom>
          <a:noFill/>
        </p:spPr>
        <p:txBody>
          <a:bodyPr wrap="square" rtlCol="0">
            <a:spAutoFit/>
          </a:bodyPr>
          <a:lstStyle/>
          <a:p>
            <a:r>
              <a:rPr lang="zh-CN" altLang="en-US" sz="2400" dirty="0">
                <a:solidFill>
                  <a:schemeClr val="bg1"/>
                </a:solidFill>
              </a:rPr>
              <a:t>首先打开后，自动新建了一个项目，如下，双击</a:t>
            </a:r>
            <a:r>
              <a:rPr lang="en-US" altLang="zh-CN" sz="2400" dirty="0">
                <a:solidFill>
                  <a:schemeClr val="bg1"/>
                </a:solidFill>
              </a:rPr>
              <a:t>page1</a:t>
            </a:r>
            <a:r>
              <a:rPr lang="zh-CN" altLang="en-US" sz="2400" dirty="0">
                <a:solidFill>
                  <a:schemeClr val="bg1"/>
                </a:solidFill>
              </a:rPr>
              <a:t>，进行布局</a:t>
            </a:r>
          </a:p>
        </p:txBody>
      </p:sp>
    </p:spTree>
    <p:extLst>
      <p:ext uri="{BB962C8B-B14F-4D97-AF65-F5344CB8AC3E}">
        <p14:creationId xmlns:p14="http://schemas.microsoft.com/office/powerpoint/2010/main" val="319073093"/>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19400" y="1669026"/>
            <a:ext cx="6489290" cy="4424516"/>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a:off x="615043" y="344767"/>
            <a:ext cx="666750" cy="572355"/>
          </a:xfrm>
          <a:prstGeom prst="parallelogram">
            <a:avLst>
              <a:gd name="adj" fmla="val 379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67441" y="688039"/>
            <a:ext cx="4391024" cy="400110"/>
          </a:xfrm>
          <a:prstGeom prst="rect">
            <a:avLst/>
          </a:prstGeom>
          <a:noFill/>
        </p:spPr>
        <p:txBody>
          <a:bodyPr wrap="square" rtlCol="0">
            <a:spAutoFit/>
          </a:bodyPr>
          <a:lstStyle/>
          <a:p>
            <a:r>
              <a:rPr lang="en-US" altLang="zh-CN" sz="2000" dirty="0" smtClean="0">
                <a:solidFill>
                  <a:schemeClr val="bg1"/>
                </a:solidFill>
              </a:rPr>
              <a:t>A tool</a:t>
            </a:r>
            <a:endParaRPr lang="zh-CN" altLang="en-US" sz="2000" dirty="0">
              <a:solidFill>
                <a:schemeClr val="bg1"/>
              </a:solidFill>
            </a:endParaRPr>
          </a:p>
        </p:txBody>
      </p:sp>
      <p:sp>
        <p:nvSpPr>
          <p:cNvPr id="5" name="文本框 4"/>
          <p:cNvSpPr txBox="1"/>
          <p:nvPr/>
        </p:nvSpPr>
        <p:spPr>
          <a:xfrm>
            <a:off x="1267441" y="284050"/>
            <a:ext cx="4391024"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一个工具</a:t>
            </a:r>
            <a:r>
              <a:rPr lang="en-US" altLang="zh-CN" sz="2800" b="1" dirty="0">
                <a:solidFill>
                  <a:schemeClr val="bg1"/>
                </a:solidFill>
                <a:latin typeface="微软雅黑" panose="020B0503020204020204" pitchFamily="34" charset="-122"/>
                <a:ea typeface="微软雅黑" panose="020B0503020204020204" pitchFamily="34" charset="-122"/>
              </a:rPr>
              <a:t>-</a:t>
            </a:r>
            <a:r>
              <a:rPr lang="en-US" altLang="zh-CN" sz="2800" b="1" dirty="0" err="1">
                <a:solidFill>
                  <a:schemeClr val="bg1"/>
                </a:solidFill>
                <a:latin typeface="微软雅黑" panose="020B0503020204020204" pitchFamily="34" charset="-122"/>
                <a:ea typeface="微软雅黑" panose="020B0503020204020204" pitchFamily="34" charset="-122"/>
              </a:rPr>
              <a:t>Axure</a:t>
            </a:r>
            <a:r>
              <a:rPr lang="en-US" altLang="zh-CN" sz="2800" b="1" dirty="0">
                <a:solidFill>
                  <a:schemeClr val="bg1"/>
                </a:solidFill>
                <a:latin typeface="微软雅黑" panose="020B0503020204020204" pitchFamily="34" charset="-122"/>
                <a:ea typeface="微软雅黑" panose="020B0503020204020204" pitchFamily="34" charset="-122"/>
              </a:rPr>
              <a:t> RP</a:t>
            </a:r>
          </a:p>
        </p:txBody>
      </p:sp>
      <p:sp>
        <p:nvSpPr>
          <p:cNvPr id="6" name="TextBox 5"/>
          <p:cNvSpPr txBox="1"/>
          <p:nvPr/>
        </p:nvSpPr>
        <p:spPr>
          <a:xfrm>
            <a:off x="338435" y="1669026"/>
            <a:ext cx="461665" cy="2712474"/>
          </a:xfrm>
          <a:prstGeom prst="rect">
            <a:avLst/>
          </a:prstGeom>
          <a:noFill/>
        </p:spPr>
        <p:txBody>
          <a:bodyPr vert="eaVert" wrap="square" rtlCol="0">
            <a:spAutoFit/>
          </a:bodyPr>
          <a:lstStyle/>
          <a:p>
            <a:endParaRPr lang="zh-CN" altLang="en-US" dirty="0"/>
          </a:p>
        </p:txBody>
      </p:sp>
      <p:sp>
        <p:nvSpPr>
          <p:cNvPr id="7" name="TextBox 6"/>
          <p:cNvSpPr txBox="1"/>
          <p:nvPr/>
        </p:nvSpPr>
        <p:spPr>
          <a:xfrm>
            <a:off x="162791" y="2699466"/>
            <a:ext cx="2238003" cy="1938992"/>
          </a:xfrm>
          <a:prstGeom prst="rect">
            <a:avLst/>
          </a:prstGeom>
          <a:noFill/>
        </p:spPr>
        <p:txBody>
          <a:bodyPr wrap="square" rtlCol="0">
            <a:spAutoFit/>
          </a:bodyPr>
          <a:lstStyle/>
          <a:p>
            <a:r>
              <a:rPr lang="zh-CN" altLang="en-US" sz="2400" dirty="0">
                <a:solidFill>
                  <a:schemeClr val="bg1"/>
                </a:solidFill>
              </a:rPr>
              <a:t>从左下角的部件库中选择一个组件，如</a:t>
            </a:r>
            <a:r>
              <a:rPr lang="en-US" altLang="zh-CN" sz="2400" dirty="0" err="1">
                <a:solidFill>
                  <a:schemeClr val="bg1"/>
                </a:solidFill>
              </a:rPr>
              <a:t>ButtonShape</a:t>
            </a:r>
            <a:r>
              <a:rPr lang="zh-CN" altLang="en-US" sz="2400" dirty="0">
                <a:solidFill>
                  <a:schemeClr val="bg1"/>
                </a:solidFill>
              </a:rPr>
              <a:t>，拖拽到页面中</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807270"/>
            <a:ext cx="9525000" cy="512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9102185"/>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19400" y="1669026"/>
            <a:ext cx="6489290" cy="4424516"/>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a:off x="615043" y="344767"/>
            <a:ext cx="666750" cy="572355"/>
          </a:xfrm>
          <a:prstGeom prst="parallelogram">
            <a:avLst>
              <a:gd name="adj" fmla="val 379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67441" y="688039"/>
            <a:ext cx="4391024" cy="400110"/>
          </a:xfrm>
          <a:prstGeom prst="rect">
            <a:avLst/>
          </a:prstGeom>
          <a:noFill/>
        </p:spPr>
        <p:txBody>
          <a:bodyPr wrap="square" rtlCol="0">
            <a:spAutoFit/>
          </a:bodyPr>
          <a:lstStyle/>
          <a:p>
            <a:r>
              <a:rPr lang="en-US" altLang="zh-CN" sz="2000" dirty="0" smtClean="0">
                <a:solidFill>
                  <a:schemeClr val="bg1"/>
                </a:solidFill>
              </a:rPr>
              <a:t>A tool</a:t>
            </a:r>
            <a:endParaRPr lang="zh-CN" altLang="en-US" sz="2000" dirty="0">
              <a:solidFill>
                <a:schemeClr val="bg1"/>
              </a:solidFill>
            </a:endParaRPr>
          </a:p>
        </p:txBody>
      </p:sp>
      <p:sp>
        <p:nvSpPr>
          <p:cNvPr id="5" name="文本框 4"/>
          <p:cNvSpPr txBox="1"/>
          <p:nvPr/>
        </p:nvSpPr>
        <p:spPr>
          <a:xfrm>
            <a:off x="1267441" y="284050"/>
            <a:ext cx="4391024"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一个工具</a:t>
            </a:r>
            <a:r>
              <a:rPr lang="en-US" altLang="zh-CN" sz="2800" b="1" dirty="0">
                <a:solidFill>
                  <a:schemeClr val="bg1"/>
                </a:solidFill>
                <a:latin typeface="微软雅黑" panose="020B0503020204020204" pitchFamily="34" charset="-122"/>
                <a:ea typeface="微软雅黑" panose="020B0503020204020204" pitchFamily="34" charset="-122"/>
              </a:rPr>
              <a:t>-</a:t>
            </a:r>
            <a:r>
              <a:rPr lang="en-US" altLang="zh-CN" sz="2800" b="1" dirty="0" err="1">
                <a:solidFill>
                  <a:schemeClr val="bg1"/>
                </a:solidFill>
                <a:latin typeface="微软雅黑" panose="020B0503020204020204" pitchFamily="34" charset="-122"/>
                <a:ea typeface="微软雅黑" panose="020B0503020204020204" pitchFamily="34" charset="-122"/>
              </a:rPr>
              <a:t>Axure</a:t>
            </a:r>
            <a:r>
              <a:rPr lang="en-US" altLang="zh-CN" sz="2800" b="1" dirty="0">
                <a:solidFill>
                  <a:schemeClr val="bg1"/>
                </a:solidFill>
                <a:latin typeface="微软雅黑" panose="020B0503020204020204" pitchFamily="34" charset="-122"/>
                <a:ea typeface="微软雅黑" panose="020B0503020204020204" pitchFamily="34" charset="-122"/>
              </a:rPr>
              <a:t> RP</a:t>
            </a:r>
          </a:p>
        </p:txBody>
      </p:sp>
      <p:sp>
        <p:nvSpPr>
          <p:cNvPr id="6" name="TextBox 5"/>
          <p:cNvSpPr txBox="1"/>
          <p:nvPr/>
        </p:nvSpPr>
        <p:spPr>
          <a:xfrm>
            <a:off x="338435" y="1669026"/>
            <a:ext cx="461665" cy="2712474"/>
          </a:xfrm>
          <a:prstGeom prst="rect">
            <a:avLst/>
          </a:prstGeom>
          <a:noFill/>
        </p:spPr>
        <p:txBody>
          <a:bodyPr vert="eaVert" wrap="square" rtlCol="0">
            <a:spAutoFit/>
          </a:bodyPr>
          <a:lstStyle/>
          <a:p>
            <a:endParaRPr lang="zh-CN" altLang="en-US" dirty="0"/>
          </a:p>
        </p:txBody>
      </p:sp>
      <p:sp>
        <p:nvSpPr>
          <p:cNvPr id="7" name="TextBox 6"/>
          <p:cNvSpPr txBox="1"/>
          <p:nvPr/>
        </p:nvSpPr>
        <p:spPr>
          <a:xfrm>
            <a:off x="162791" y="2699466"/>
            <a:ext cx="2238003" cy="1938992"/>
          </a:xfrm>
          <a:prstGeom prst="rect">
            <a:avLst/>
          </a:prstGeom>
          <a:noFill/>
        </p:spPr>
        <p:txBody>
          <a:bodyPr wrap="square" rtlCol="0">
            <a:spAutoFit/>
          </a:bodyPr>
          <a:lstStyle/>
          <a:p>
            <a:r>
              <a:rPr lang="zh-CN" altLang="en-US" sz="2400" dirty="0">
                <a:solidFill>
                  <a:schemeClr val="bg1"/>
                </a:solidFill>
              </a:rPr>
              <a:t>选择部件，可以在工具栏或者右下角的属性栏里设置部件的属性值</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917122"/>
            <a:ext cx="9525000" cy="512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5211392"/>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19400" y="1669026"/>
            <a:ext cx="6489290" cy="4424516"/>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a:off x="615043" y="344767"/>
            <a:ext cx="666750" cy="572355"/>
          </a:xfrm>
          <a:prstGeom prst="parallelogram">
            <a:avLst>
              <a:gd name="adj" fmla="val 379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67441" y="688039"/>
            <a:ext cx="4391024" cy="400110"/>
          </a:xfrm>
          <a:prstGeom prst="rect">
            <a:avLst/>
          </a:prstGeom>
          <a:noFill/>
        </p:spPr>
        <p:txBody>
          <a:bodyPr wrap="square" rtlCol="0">
            <a:spAutoFit/>
          </a:bodyPr>
          <a:lstStyle/>
          <a:p>
            <a:r>
              <a:rPr lang="en-US" altLang="zh-CN" sz="2000" dirty="0" smtClean="0">
                <a:solidFill>
                  <a:schemeClr val="bg1"/>
                </a:solidFill>
              </a:rPr>
              <a:t>A tool</a:t>
            </a:r>
            <a:endParaRPr lang="zh-CN" altLang="en-US" sz="2000" dirty="0">
              <a:solidFill>
                <a:schemeClr val="bg1"/>
              </a:solidFill>
            </a:endParaRPr>
          </a:p>
        </p:txBody>
      </p:sp>
      <p:sp>
        <p:nvSpPr>
          <p:cNvPr id="5" name="文本框 4"/>
          <p:cNvSpPr txBox="1"/>
          <p:nvPr/>
        </p:nvSpPr>
        <p:spPr>
          <a:xfrm>
            <a:off x="1267441" y="284050"/>
            <a:ext cx="4391024"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一个工具</a:t>
            </a:r>
            <a:r>
              <a:rPr lang="en-US" altLang="zh-CN" sz="2800" b="1" dirty="0">
                <a:solidFill>
                  <a:schemeClr val="bg1"/>
                </a:solidFill>
                <a:latin typeface="微软雅黑" panose="020B0503020204020204" pitchFamily="34" charset="-122"/>
                <a:ea typeface="微软雅黑" panose="020B0503020204020204" pitchFamily="34" charset="-122"/>
              </a:rPr>
              <a:t>-</a:t>
            </a:r>
            <a:r>
              <a:rPr lang="en-US" altLang="zh-CN" sz="2800" b="1" dirty="0" err="1">
                <a:solidFill>
                  <a:schemeClr val="bg1"/>
                </a:solidFill>
                <a:latin typeface="微软雅黑" panose="020B0503020204020204" pitchFamily="34" charset="-122"/>
                <a:ea typeface="微软雅黑" panose="020B0503020204020204" pitchFamily="34" charset="-122"/>
              </a:rPr>
              <a:t>Axure</a:t>
            </a:r>
            <a:r>
              <a:rPr lang="en-US" altLang="zh-CN" sz="2800" b="1" dirty="0">
                <a:solidFill>
                  <a:schemeClr val="bg1"/>
                </a:solidFill>
                <a:latin typeface="微软雅黑" panose="020B0503020204020204" pitchFamily="34" charset="-122"/>
                <a:ea typeface="微软雅黑" panose="020B0503020204020204" pitchFamily="34" charset="-122"/>
              </a:rPr>
              <a:t> RP</a:t>
            </a:r>
          </a:p>
        </p:txBody>
      </p:sp>
      <p:sp>
        <p:nvSpPr>
          <p:cNvPr id="6" name="TextBox 5"/>
          <p:cNvSpPr txBox="1"/>
          <p:nvPr/>
        </p:nvSpPr>
        <p:spPr>
          <a:xfrm>
            <a:off x="338435" y="1669026"/>
            <a:ext cx="461665" cy="2712474"/>
          </a:xfrm>
          <a:prstGeom prst="rect">
            <a:avLst/>
          </a:prstGeom>
          <a:noFill/>
        </p:spPr>
        <p:txBody>
          <a:bodyPr vert="eaVert" wrap="square" rtlCol="0">
            <a:spAutoFit/>
          </a:bodyPr>
          <a:lstStyle/>
          <a:p>
            <a:endParaRPr lang="zh-CN" altLang="en-US" dirty="0"/>
          </a:p>
        </p:txBody>
      </p:sp>
      <p:sp>
        <p:nvSpPr>
          <p:cNvPr id="7" name="TextBox 6"/>
          <p:cNvSpPr txBox="1"/>
          <p:nvPr/>
        </p:nvSpPr>
        <p:spPr>
          <a:xfrm>
            <a:off x="148439" y="1975566"/>
            <a:ext cx="2238003" cy="3416320"/>
          </a:xfrm>
          <a:prstGeom prst="rect">
            <a:avLst/>
          </a:prstGeom>
          <a:noFill/>
        </p:spPr>
        <p:txBody>
          <a:bodyPr wrap="square" rtlCol="0">
            <a:spAutoFit/>
          </a:bodyPr>
          <a:lstStyle/>
          <a:p>
            <a:r>
              <a:rPr lang="zh-CN" altLang="en-US" sz="2400" dirty="0">
                <a:solidFill>
                  <a:schemeClr val="bg1"/>
                </a:solidFill>
              </a:rPr>
              <a:t>现在一个最简单的页面就可以发布预览了，点击工具栏如图所示按钮即可在浏览器中预览页面效果，也可在菜单栏“发布”找到</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969092"/>
            <a:ext cx="9525000" cy="512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59602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750" y="-1805996"/>
            <a:ext cx="3905250" cy="10864513"/>
          </a:xfrm>
          <a:prstGeom prst="rect">
            <a:avLst/>
          </a:prstGeom>
          <a:noFill/>
        </p:spPr>
        <p:txBody>
          <a:bodyPr wrap="square" rtlCol="0">
            <a:spAutoFit/>
          </a:bodyPr>
          <a:lstStyle/>
          <a:p>
            <a:r>
              <a:rPr lang="en-US" altLang="zh-CN" sz="70000" b="1" dirty="0" smtClean="0">
                <a:solidFill>
                  <a:schemeClr val="bg1"/>
                </a:solidFill>
                <a:latin typeface="Segoe UI" panose="020B0502040204020203" pitchFamily="34" charset="0"/>
                <a:cs typeface="Segoe UI" panose="020B0502040204020203" pitchFamily="34" charset="0"/>
              </a:rPr>
              <a:t>1</a:t>
            </a:r>
            <a:endParaRPr lang="zh-CN" altLang="en-US" sz="70000" b="1" dirty="0">
              <a:solidFill>
                <a:schemeClr val="bg1"/>
              </a:solidFill>
              <a:latin typeface="Segoe UI" panose="020B0502040204020203" pitchFamily="34" charset="0"/>
              <a:cs typeface="Segoe UI" panose="020B0502040204020203" pitchFamily="34" charset="0"/>
            </a:endParaRPr>
          </a:p>
        </p:txBody>
      </p:sp>
      <p:sp>
        <p:nvSpPr>
          <p:cNvPr id="3" name="文本框 2"/>
          <p:cNvSpPr txBox="1"/>
          <p:nvPr/>
        </p:nvSpPr>
        <p:spPr>
          <a:xfrm>
            <a:off x="6037006" y="3008671"/>
            <a:ext cx="2566220" cy="769441"/>
          </a:xfrm>
          <a:prstGeom prst="rect">
            <a:avLst/>
          </a:prstGeom>
          <a:solidFill>
            <a:schemeClr val="bg1"/>
          </a:solidFill>
        </p:spPr>
        <p:txBody>
          <a:bodyPr wrap="square" rtlCol="0">
            <a:spAutoFit/>
          </a:bodyPr>
          <a:lstStyle/>
          <a:p>
            <a:r>
              <a:rPr lang="en-US" altLang="zh-CN" sz="4400" b="1" dirty="0" smtClean="0">
                <a:solidFill>
                  <a:srgbClr val="158F90"/>
                </a:solidFill>
              </a:rPr>
              <a:t>PART ONE</a:t>
            </a:r>
            <a:endParaRPr lang="zh-CN" altLang="en-US" sz="4400" b="1" dirty="0">
              <a:solidFill>
                <a:srgbClr val="158F90"/>
              </a:solidFill>
            </a:endParaRPr>
          </a:p>
        </p:txBody>
      </p:sp>
      <p:sp>
        <p:nvSpPr>
          <p:cNvPr id="4" name="文本框 3"/>
          <p:cNvSpPr txBox="1"/>
          <p:nvPr/>
        </p:nvSpPr>
        <p:spPr>
          <a:xfrm>
            <a:off x="5991841" y="3979741"/>
            <a:ext cx="4391024" cy="592259"/>
          </a:xfrm>
          <a:prstGeom prst="rect">
            <a:avLst/>
          </a:prstGeom>
          <a:noFill/>
        </p:spPr>
        <p:txBody>
          <a:bodyPr wrap="square" rtlCol="0">
            <a:spAutoFit/>
          </a:bodyPr>
          <a:lstStyle/>
          <a:p>
            <a:r>
              <a:rPr lang="zh-CN" altLang="en-US" sz="3200" dirty="0">
                <a:solidFill>
                  <a:schemeClr val="bg1"/>
                </a:solidFill>
              </a:rPr>
              <a:t>界面原型的概念</a:t>
            </a:r>
          </a:p>
        </p:txBody>
      </p:sp>
    </p:spTree>
    <p:extLst>
      <p:ext uri="{BB962C8B-B14F-4D97-AF65-F5344CB8AC3E}">
        <p14:creationId xmlns:p14="http://schemas.microsoft.com/office/powerpoint/2010/main" val="2055574638"/>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19400" y="1669026"/>
            <a:ext cx="6489290" cy="4424516"/>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a:off x="615043" y="344767"/>
            <a:ext cx="666750" cy="572355"/>
          </a:xfrm>
          <a:prstGeom prst="parallelogram">
            <a:avLst>
              <a:gd name="adj" fmla="val 379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67441" y="688039"/>
            <a:ext cx="4391024" cy="400110"/>
          </a:xfrm>
          <a:prstGeom prst="rect">
            <a:avLst/>
          </a:prstGeom>
          <a:noFill/>
        </p:spPr>
        <p:txBody>
          <a:bodyPr wrap="square" rtlCol="0">
            <a:spAutoFit/>
          </a:bodyPr>
          <a:lstStyle/>
          <a:p>
            <a:r>
              <a:rPr lang="en-US" altLang="zh-CN" sz="2000" dirty="0" smtClean="0">
                <a:solidFill>
                  <a:schemeClr val="bg1"/>
                </a:solidFill>
              </a:rPr>
              <a:t>A tool</a:t>
            </a:r>
            <a:endParaRPr lang="zh-CN" altLang="en-US" sz="2000" dirty="0">
              <a:solidFill>
                <a:schemeClr val="bg1"/>
              </a:solidFill>
            </a:endParaRPr>
          </a:p>
        </p:txBody>
      </p:sp>
      <p:sp>
        <p:nvSpPr>
          <p:cNvPr id="5" name="文本框 4"/>
          <p:cNvSpPr txBox="1"/>
          <p:nvPr/>
        </p:nvSpPr>
        <p:spPr>
          <a:xfrm>
            <a:off x="1267441" y="284050"/>
            <a:ext cx="4391024"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一个工具</a:t>
            </a:r>
            <a:r>
              <a:rPr lang="en-US" altLang="zh-CN" sz="2800" b="1" dirty="0">
                <a:solidFill>
                  <a:schemeClr val="bg1"/>
                </a:solidFill>
                <a:latin typeface="微软雅黑" panose="020B0503020204020204" pitchFamily="34" charset="-122"/>
                <a:ea typeface="微软雅黑" panose="020B0503020204020204" pitchFamily="34" charset="-122"/>
              </a:rPr>
              <a:t>-</a:t>
            </a:r>
            <a:r>
              <a:rPr lang="en-US" altLang="zh-CN" sz="2800" b="1" dirty="0" err="1">
                <a:solidFill>
                  <a:schemeClr val="bg1"/>
                </a:solidFill>
                <a:latin typeface="微软雅黑" panose="020B0503020204020204" pitchFamily="34" charset="-122"/>
                <a:ea typeface="微软雅黑" panose="020B0503020204020204" pitchFamily="34" charset="-122"/>
              </a:rPr>
              <a:t>Axure</a:t>
            </a:r>
            <a:r>
              <a:rPr lang="en-US" altLang="zh-CN" sz="2800" b="1" dirty="0">
                <a:solidFill>
                  <a:schemeClr val="bg1"/>
                </a:solidFill>
                <a:latin typeface="微软雅黑" panose="020B0503020204020204" pitchFamily="34" charset="-122"/>
                <a:ea typeface="微软雅黑" panose="020B0503020204020204" pitchFamily="34" charset="-122"/>
              </a:rPr>
              <a:t> RP</a:t>
            </a:r>
          </a:p>
        </p:txBody>
      </p:sp>
      <p:sp>
        <p:nvSpPr>
          <p:cNvPr id="6" name="TextBox 5"/>
          <p:cNvSpPr txBox="1"/>
          <p:nvPr/>
        </p:nvSpPr>
        <p:spPr>
          <a:xfrm>
            <a:off x="338435" y="1669026"/>
            <a:ext cx="461665" cy="2712474"/>
          </a:xfrm>
          <a:prstGeom prst="rect">
            <a:avLst/>
          </a:prstGeom>
          <a:noFill/>
        </p:spPr>
        <p:txBody>
          <a:bodyPr vert="eaVert" wrap="square" rtlCol="0">
            <a:spAutoFit/>
          </a:bodyPr>
          <a:lstStyle/>
          <a:p>
            <a:endParaRPr lang="zh-CN" altLang="en-US" dirty="0"/>
          </a:p>
        </p:txBody>
      </p:sp>
      <p:sp>
        <p:nvSpPr>
          <p:cNvPr id="7" name="TextBox 6"/>
          <p:cNvSpPr txBox="1"/>
          <p:nvPr/>
        </p:nvSpPr>
        <p:spPr>
          <a:xfrm>
            <a:off x="148439" y="1975566"/>
            <a:ext cx="2238003" cy="3416320"/>
          </a:xfrm>
          <a:prstGeom prst="rect">
            <a:avLst/>
          </a:prstGeom>
          <a:noFill/>
        </p:spPr>
        <p:txBody>
          <a:bodyPr wrap="square" rtlCol="0">
            <a:spAutoFit/>
          </a:bodyPr>
          <a:lstStyle/>
          <a:p>
            <a:r>
              <a:rPr lang="zh-CN" altLang="en-US" sz="2400" dirty="0">
                <a:solidFill>
                  <a:schemeClr val="bg1"/>
                </a:solidFill>
              </a:rPr>
              <a:t>现在一个最简单的页面就可以发布预览了，点击工具栏如图所示按钮即可在浏览器中预览页面效果，也可在菜单栏“发布”找到</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969092"/>
            <a:ext cx="9525000" cy="512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206798"/>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533" r="41600" b="50000"/>
          <a:stretch/>
        </p:blipFill>
        <p:spPr bwMode="auto">
          <a:xfrm>
            <a:off x="1854200" y="866775"/>
            <a:ext cx="8614912" cy="430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2521771"/>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19400" y="1669026"/>
            <a:ext cx="6489290" cy="4424516"/>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a:off x="615043" y="344767"/>
            <a:ext cx="666750" cy="572355"/>
          </a:xfrm>
          <a:prstGeom prst="parallelogram">
            <a:avLst>
              <a:gd name="adj" fmla="val 379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67441" y="688039"/>
            <a:ext cx="4391024" cy="400110"/>
          </a:xfrm>
          <a:prstGeom prst="rect">
            <a:avLst/>
          </a:prstGeom>
          <a:noFill/>
        </p:spPr>
        <p:txBody>
          <a:bodyPr wrap="square" rtlCol="0">
            <a:spAutoFit/>
          </a:bodyPr>
          <a:lstStyle/>
          <a:p>
            <a:r>
              <a:rPr lang="en-US" altLang="zh-CN" sz="2000" dirty="0" smtClean="0">
                <a:solidFill>
                  <a:schemeClr val="bg1"/>
                </a:solidFill>
              </a:rPr>
              <a:t>A tool</a:t>
            </a:r>
            <a:endParaRPr lang="zh-CN" altLang="en-US" sz="2000" dirty="0">
              <a:solidFill>
                <a:schemeClr val="bg1"/>
              </a:solidFill>
            </a:endParaRPr>
          </a:p>
        </p:txBody>
      </p:sp>
      <p:sp>
        <p:nvSpPr>
          <p:cNvPr id="5" name="文本框 4"/>
          <p:cNvSpPr txBox="1"/>
          <p:nvPr/>
        </p:nvSpPr>
        <p:spPr>
          <a:xfrm>
            <a:off x="1267441" y="284050"/>
            <a:ext cx="4391024"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一个工具</a:t>
            </a:r>
            <a:r>
              <a:rPr lang="en-US" altLang="zh-CN" sz="2800" b="1" dirty="0">
                <a:solidFill>
                  <a:schemeClr val="bg1"/>
                </a:solidFill>
                <a:latin typeface="微软雅黑" panose="020B0503020204020204" pitchFamily="34" charset="-122"/>
                <a:ea typeface="微软雅黑" panose="020B0503020204020204" pitchFamily="34" charset="-122"/>
              </a:rPr>
              <a:t>-</a:t>
            </a:r>
            <a:r>
              <a:rPr lang="en-US" altLang="zh-CN" sz="2800" b="1" dirty="0" err="1">
                <a:solidFill>
                  <a:schemeClr val="bg1"/>
                </a:solidFill>
                <a:latin typeface="微软雅黑" panose="020B0503020204020204" pitchFamily="34" charset="-122"/>
                <a:ea typeface="微软雅黑" panose="020B0503020204020204" pitchFamily="34" charset="-122"/>
              </a:rPr>
              <a:t>Axure</a:t>
            </a:r>
            <a:r>
              <a:rPr lang="en-US" altLang="zh-CN" sz="2800" b="1" dirty="0">
                <a:solidFill>
                  <a:schemeClr val="bg1"/>
                </a:solidFill>
                <a:latin typeface="微软雅黑" panose="020B0503020204020204" pitchFamily="34" charset="-122"/>
                <a:ea typeface="微软雅黑" panose="020B0503020204020204" pitchFamily="34" charset="-122"/>
              </a:rPr>
              <a:t> RP</a:t>
            </a:r>
          </a:p>
        </p:txBody>
      </p:sp>
      <p:sp>
        <p:nvSpPr>
          <p:cNvPr id="6" name="TextBox 5"/>
          <p:cNvSpPr txBox="1"/>
          <p:nvPr/>
        </p:nvSpPr>
        <p:spPr>
          <a:xfrm>
            <a:off x="338435" y="1669026"/>
            <a:ext cx="461665" cy="2712474"/>
          </a:xfrm>
          <a:prstGeom prst="rect">
            <a:avLst/>
          </a:prstGeom>
          <a:noFill/>
        </p:spPr>
        <p:txBody>
          <a:bodyPr vert="eaVert" wrap="square" rtlCol="0">
            <a:spAutoFit/>
          </a:bodyPr>
          <a:lstStyle/>
          <a:p>
            <a:endParaRPr lang="zh-CN" alt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424" t="17361" r="22206" b="23437"/>
          <a:stretch/>
        </p:blipFill>
        <p:spPr bwMode="auto">
          <a:xfrm>
            <a:off x="2266745" y="1669026"/>
            <a:ext cx="7594600" cy="433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683000" y="1207361"/>
            <a:ext cx="4927600" cy="461665"/>
          </a:xfrm>
          <a:prstGeom prst="rect">
            <a:avLst/>
          </a:prstGeom>
          <a:noFill/>
        </p:spPr>
        <p:txBody>
          <a:bodyPr wrap="square" rtlCol="0">
            <a:spAutoFit/>
          </a:bodyPr>
          <a:lstStyle/>
          <a:p>
            <a:r>
              <a:rPr lang="zh-CN" altLang="en-US" sz="2400" dirty="0" smtClean="0">
                <a:solidFill>
                  <a:schemeClr val="bg1"/>
                </a:solidFill>
                <a:latin typeface="+mj-ea"/>
                <a:ea typeface="+mj-ea"/>
              </a:rPr>
              <a:t>用</a:t>
            </a:r>
            <a:r>
              <a:rPr lang="en-US" altLang="zh-CN" sz="2400" dirty="0" err="1" smtClean="0">
                <a:solidFill>
                  <a:schemeClr val="bg1"/>
                </a:solidFill>
                <a:latin typeface="+mj-ea"/>
                <a:ea typeface="+mj-ea"/>
              </a:rPr>
              <a:t>Axure</a:t>
            </a:r>
            <a:r>
              <a:rPr lang="en-US" altLang="zh-CN" sz="2400" dirty="0" smtClean="0">
                <a:solidFill>
                  <a:schemeClr val="bg1"/>
                </a:solidFill>
                <a:latin typeface="+mj-ea"/>
                <a:ea typeface="+mj-ea"/>
              </a:rPr>
              <a:t> RP</a:t>
            </a:r>
            <a:r>
              <a:rPr lang="zh-CN" altLang="en-US" sz="2400" dirty="0" smtClean="0">
                <a:solidFill>
                  <a:schemeClr val="bg1"/>
                </a:solidFill>
                <a:latin typeface="+mj-ea"/>
                <a:ea typeface="+mj-ea"/>
              </a:rPr>
              <a:t>画先前例子的界面原型</a:t>
            </a:r>
            <a:endParaRPr lang="zh-CN" altLang="en-US" sz="2400" dirty="0">
              <a:solidFill>
                <a:schemeClr val="bg1"/>
              </a:solidFill>
              <a:latin typeface="+mj-ea"/>
              <a:ea typeface="+mj-ea"/>
            </a:endParaRPr>
          </a:p>
        </p:txBody>
      </p:sp>
    </p:spTree>
    <p:extLst>
      <p:ext uri="{BB962C8B-B14F-4D97-AF65-F5344CB8AC3E}">
        <p14:creationId xmlns:p14="http://schemas.microsoft.com/office/powerpoint/2010/main" val="228079126"/>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19400" y="1669026"/>
            <a:ext cx="6489290" cy="4424516"/>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a:off x="615043" y="344767"/>
            <a:ext cx="666750" cy="572355"/>
          </a:xfrm>
          <a:prstGeom prst="parallelogram">
            <a:avLst>
              <a:gd name="adj" fmla="val 379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67441" y="688039"/>
            <a:ext cx="4391024" cy="400110"/>
          </a:xfrm>
          <a:prstGeom prst="rect">
            <a:avLst/>
          </a:prstGeom>
          <a:noFill/>
        </p:spPr>
        <p:txBody>
          <a:bodyPr wrap="square" rtlCol="0">
            <a:spAutoFit/>
          </a:bodyPr>
          <a:lstStyle/>
          <a:p>
            <a:r>
              <a:rPr lang="en-US" altLang="zh-CN" sz="2000" dirty="0" smtClean="0">
                <a:solidFill>
                  <a:schemeClr val="bg1"/>
                </a:solidFill>
              </a:rPr>
              <a:t>A tool</a:t>
            </a:r>
            <a:endParaRPr lang="zh-CN" altLang="en-US" sz="2000" dirty="0">
              <a:solidFill>
                <a:schemeClr val="bg1"/>
              </a:solidFill>
            </a:endParaRPr>
          </a:p>
        </p:txBody>
      </p:sp>
      <p:sp>
        <p:nvSpPr>
          <p:cNvPr id="5" name="文本框 4"/>
          <p:cNvSpPr txBox="1"/>
          <p:nvPr/>
        </p:nvSpPr>
        <p:spPr>
          <a:xfrm>
            <a:off x="1267441" y="284050"/>
            <a:ext cx="4391024"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一个工具</a:t>
            </a:r>
            <a:r>
              <a:rPr lang="en-US" altLang="zh-CN" sz="2800" b="1" dirty="0">
                <a:solidFill>
                  <a:schemeClr val="bg1"/>
                </a:solidFill>
                <a:latin typeface="微软雅黑" panose="020B0503020204020204" pitchFamily="34" charset="-122"/>
                <a:ea typeface="微软雅黑" panose="020B0503020204020204" pitchFamily="34" charset="-122"/>
              </a:rPr>
              <a:t>-</a:t>
            </a:r>
            <a:r>
              <a:rPr lang="en-US" altLang="zh-CN" sz="2800" b="1" dirty="0" err="1">
                <a:solidFill>
                  <a:schemeClr val="bg1"/>
                </a:solidFill>
                <a:latin typeface="微软雅黑" panose="020B0503020204020204" pitchFamily="34" charset="-122"/>
                <a:ea typeface="微软雅黑" panose="020B0503020204020204" pitchFamily="34" charset="-122"/>
              </a:rPr>
              <a:t>Axure</a:t>
            </a:r>
            <a:r>
              <a:rPr lang="en-US" altLang="zh-CN" sz="2800" b="1" dirty="0">
                <a:solidFill>
                  <a:schemeClr val="bg1"/>
                </a:solidFill>
                <a:latin typeface="微软雅黑" panose="020B0503020204020204" pitchFamily="34" charset="-122"/>
                <a:ea typeface="微软雅黑" panose="020B0503020204020204" pitchFamily="34" charset="-122"/>
              </a:rPr>
              <a:t> RP</a:t>
            </a:r>
          </a:p>
        </p:txBody>
      </p:sp>
      <p:sp>
        <p:nvSpPr>
          <p:cNvPr id="6" name="TextBox 5"/>
          <p:cNvSpPr txBox="1"/>
          <p:nvPr/>
        </p:nvSpPr>
        <p:spPr>
          <a:xfrm>
            <a:off x="338435" y="1669026"/>
            <a:ext cx="461665" cy="2712474"/>
          </a:xfrm>
          <a:prstGeom prst="rect">
            <a:avLst/>
          </a:prstGeom>
          <a:noFill/>
        </p:spPr>
        <p:txBody>
          <a:bodyPr vert="eaVert" wrap="square" rtlCol="0">
            <a:spAutoFit/>
          </a:bodyPr>
          <a:lstStyle/>
          <a:p>
            <a:endParaRPr lang="zh-CN" altLang="en-US" dirty="0"/>
          </a:p>
        </p:txBody>
      </p:sp>
      <p:sp>
        <p:nvSpPr>
          <p:cNvPr id="8" name="TextBox 7"/>
          <p:cNvSpPr txBox="1"/>
          <p:nvPr/>
        </p:nvSpPr>
        <p:spPr>
          <a:xfrm>
            <a:off x="3683000" y="1207361"/>
            <a:ext cx="4927600" cy="461665"/>
          </a:xfrm>
          <a:prstGeom prst="rect">
            <a:avLst/>
          </a:prstGeom>
          <a:noFill/>
        </p:spPr>
        <p:txBody>
          <a:bodyPr wrap="square" rtlCol="0">
            <a:spAutoFit/>
          </a:bodyPr>
          <a:lstStyle/>
          <a:p>
            <a:r>
              <a:rPr lang="zh-CN" altLang="en-US" sz="2400" dirty="0" smtClean="0">
                <a:solidFill>
                  <a:schemeClr val="bg1"/>
                </a:solidFill>
                <a:latin typeface="+mj-ea"/>
                <a:ea typeface="+mj-ea"/>
              </a:rPr>
              <a:t>用</a:t>
            </a:r>
            <a:r>
              <a:rPr lang="en-US" altLang="zh-CN" sz="2400" dirty="0" err="1" smtClean="0">
                <a:solidFill>
                  <a:schemeClr val="bg1"/>
                </a:solidFill>
                <a:latin typeface="+mj-ea"/>
                <a:ea typeface="+mj-ea"/>
              </a:rPr>
              <a:t>Axure</a:t>
            </a:r>
            <a:r>
              <a:rPr lang="en-US" altLang="zh-CN" sz="2400" dirty="0" smtClean="0">
                <a:solidFill>
                  <a:schemeClr val="bg1"/>
                </a:solidFill>
                <a:latin typeface="+mj-ea"/>
                <a:ea typeface="+mj-ea"/>
              </a:rPr>
              <a:t> RP</a:t>
            </a:r>
            <a:r>
              <a:rPr lang="zh-CN" altLang="en-US" sz="2400" dirty="0" smtClean="0">
                <a:solidFill>
                  <a:schemeClr val="bg1"/>
                </a:solidFill>
                <a:latin typeface="+mj-ea"/>
                <a:ea typeface="+mj-ea"/>
              </a:rPr>
              <a:t>画先前例子的界面原型</a:t>
            </a:r>
            <a:endParaRPr lang="zh-CN" altLang="en-US" sz="2400" dirty="0">
              <a:solidFill>
                <a:schemeClr val="bg1"/>
              </a:solidFill>
              <a:latin typeface="+mj-ea"/>
              <a:ea typeface="+mj-ea"/>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010" t="18057" r="21034" b="23610"/>
          <a:stretch/>
        </p:blipFill>
        <p:spPr bwMode="auto">
          <a:xfrm>
            <a:off x="2425700" y="1747684"/>
            <a:ext cx="7670800"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7899830"/>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13200" y="3060700"/>
            <a:ext cx="6692900" cy="1015663"/>
          </a:xfrm>
          <a:prstGeom prst="rect">
            <a:avLst/>
          </a:prstGeom>
          <a:noFill/>
        </p:spPr>
        <p:txBody>
          <a:bodyPr wrap="square" rtlCol="0">
            <a:spAutoFit/>
          </a:bodyPr>
          <a:lstStyle/>
          <a:p>
            <a:r>
              <a:rPr lang="zh-CN" altLang="en-US" sz="6000" dirty="0" smtClean="0">
                <a:solidFill>
                  <a:schemeClr val="bg1"/>
                </a:solidFill>
              </a:rPr>
              <a:t>工具演示</a:t>
            </a:r>
            <a:endParaRPr lang="zh-CN" altLang="en-US" sz="6000" dirty="0">
              <a:solidFill>
                <a:schemeClr val="bg1"/>
              </a:solidFill>
            </a:endParaRPr>
          </a:p>
        </p:txBody>
      </p:sp>
    </p:spTree>
    <p:extLst>
      <p:ext uri="{BB962C8B-B14F-4D97-AF65-F5344CB8AC3E}">
        <p14:creationId xmlns:p14="http://schemas.microsoft.com/office/powerpoint/2010/main" val="1513175779"/>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latin typeface="微软雅黑" panose="020B0503020204020204" pitchFamily="34" charset="-122"/>
                <a:ea typeface="微软雅黑" panose="020B0503020204020204" pitchFamily="34" charset="-122"/>
              </a:rPr>
              <a:t>一些其他的</a:t>
            </a:r>
          </a:p>
        </p:txBody>
      </p:sp>
      <p:sp>
        <p:nvSpPr>
          <p:cNvPr id="3" name="文本占位符 2"/>
          <p:cNvSpPr>
            <a:spLocks noGrp="1"/>
          </p:cNvSpPr>
          <p:nvPr>
            <p:ph type="body" sz="quarter" idx="11"/>
          </p:nvPr>
        </p:nvSpPr>
        <p:spPr/>
        <p:txBody>
          <a:bodyPr/>
          <a:lstStyle/>
          <a:p>
            <a:r>
              <a:rPr lang="en-US" altLang="zh-CN" dirty="0"/>
              <a:t>Something else</a:t>
            </a:r>
          </a:p>
        </p:txBody>
      </p:sp>
      <p:sp>
        <p:nvSpPr>
          <p:cNvPr id="5" name="TextBox 4"/>
          <p:cNvSpPr txBox="1"/>
          <p:nvPr/>
        </p:nvSpPr>
        <p:spPr>
          <a:xfrm>
            <a:off x="1219200" y="2336800"/>
            <a:ext cx="8509000" cy="2862322"/>
          </a:xfrm>
          <a:prstGeom prst="rect">
            <a:avLst/>
          </a:prstGeom>
          <a:noFill/>
        </p:spPr>
        <p:txBody>
          <a:bodyPr wrap="square" rtlCol="0">
            <a:spAutoFit/>
          </a:bodyPr>
          <a:lstStyle/>
          <a:p>
            <a:r>
              <a:rPr lang="zh-CN" altLang="en-US" sz="2000" dirty="0"/>
              <a:t>从用户的角度出发，深入了解用户的习惯与需求</a:t>
            </a:r>
          </a:p>
          <a:p>
            <a:r>
              <a:rPr lang="zh-CN" altLang="en-US" sz="2000" dirty="0"/>
              <a:t>保持一致性</a:t>
            </a:r>
          </a:p>
          <a:p>
            <a:r>
              <a:rPr lang="zh-CN" altLang="en-US" sz="2000" dirty="0"/>
              <a:t>运用视觉等级降低界面和操作复杂性，引导用户操作</a:t>
            </a:r>
          </a:p>
          <a:p>
            <a:r>
              <a:rPr lang="zh-CN" altLang="en-US" sz="2000" dirty="0"/>
              <a:t>及时的提示，使用户明确目前的状态或者操作，防止用户出错</a:t>
            </a:r>
          </a:p>
          <a:p>
            <a:r>
              <a:rPr lang="zh-CN" altLang="en-US" sz="2000" dirty="0"/>
              <a:t>允许用户犯错</a:t>
            </a:r>
          </a:p>
          <a:p>
            <a:r>
              <a:rPr lang="zh-CN" altLang="en-US" sz="2000" dirty="0"/>
              <a:t>提供快捷菜单，支持快捷键</a:t>
            </a:r>
          </a:p>
          <a:p>
            <a:r>
              <a:rPr lang="zh-CN" altLang="en-US" sz="2000" dirty="0"/>
              <a:t>使用用户的语言，而不是技术术语</a:t>
            </a:r>
          </a:p>
          <a:p>
            <a:r>
              <a:rPr lang="zh-CN" altLang="en-US" sz="2000" dirty="0"/>
              <a:t>保持简洁，实用易用才是王道</a:t>
            </a:r>
          </a:p>
          <a:p>
            <a:r>
              <a:rPr lang="zh-CN" altLang="en-US" sz="2000" dirty="0"/>
              <a:t>重视可用性测试，不断改进设计</a:t>
            </a:r>
          </a:p>
        </p:txBody>
      </p:sp>
      <p:sp>
        <p:nvSpPr>
          <p:cNvPr id="6" name="TextBox 5"/>
          <p:cNvSpPr txBox="1"/>
          <p:nvPr/>
        </p:nvSpPr>
        <p:spPr>
          <a:xfrm>
            <a:off x="1219200" y="1473200"/>
            <a:ext cx="9753600" cy="707886"/>
          </a:xfrm>
          <a:prstGeom prst="rect">
            <a:avLst/>
          </a:prstGeom>
          <a:noFill/>
        </p:spPr>
        <p:txBody>
          <a:bodyPr wrap="square" rtlCol="0">
            <a:spAutoFit/>
          </a:bodyPr>
          <a:lstStyle/>
          <a:p>
            <a:r>
              <a:rPr lang="zh-CN" altLang="en-US" sz="4000" dirty="0"/>
              <a:t>界面设计基本准则</a:t>
            </a:r>
          </a:p>
        </p:txBody>
      </p:sp>
    </p:spTree>
    <p:extLst>
      <p:ext uri="{BB962C8B-B14F-4D97-AF65-F5344CB8AC3E}">
        <p14:creationId xmlns:p14="http://schemas.microsoft.com/office/powerpoint/2010/main" val="3186941328"/>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2400" y="2146300"/>
            <a:ext cx="9423400" cy="2339102"/>
          </a:xfrm>
          <a:prstGeom prst="rect">
            <a:avLst/>
          </a:prstGeom>
          <a:noFill/>
        </p:spPr>
        <p:txBody>
          <a:bodyPr wrap="square" rtlCol="0">
            <a:spAutoFit/>
          </a:bodyPr>
          <a:lstStyle/>
          <a:p>
            <a:r>
              <a:rPr lang="zh-CN" altLang="en-US" sz="3200" dirty="0" smtClean="0">
                <a:solidFill>
                  <a:schemeClr val="bg1"/>
                </a:solidFill>
              </a:rPr>
              <a:t>总之，设计一个好的界面原型，更能够清晰直观的让各方了解需求，在此</a:t>
            </a:r>
            <a:r>
              <a:rPr lang="zh-CN" altLang="en-US" sz="3200" dirty="0">
                <a:solidFill>
                  <a:schemeClr val="bg1"/>
                </a:solidFill>
              </a:rPr>
              <a:t>基础上大家来讨论需求，更有针对性，验证彼此对需求的理解是否一致，从而达到明确需求的</a:t>
            </a:r>
            <a:r>
              <a:rPr lang="zh-CN" altLang="en-US" sz="3200" dirty="0" smtClean="0">
                <a:solidFill>
                  <a:schemeClr val="bg1"/>
                </a:solidFill>
              </a:rPr>
              <a:t>目的。</a:t>
            </a:r>
            <a:endParaRPr lang="zh-CN" altLang="en-US" sz="3200" dirty="0">
              <a:solidFill>
                <a:schemeClr val="bg1"/>
              </a:solidFill>
            </a:endParaRPr>
          </a:p>
          <a:p>
            <a:endParaRPr lang="zh-CN" altLang="en-US" dirty="0">
              <a:solidFill>
                <a:schemeClr val="bg1"/>
              </a:solidFill>
            </a:endParaRPr>
          </a:p>
        </p:txBody>
      </p:sp>
    </p:spTree>
    <p:extLst>
      <p:ext uri="{BB962C8B-B14F-4D97-AF65-F5344CB8AC3E}">
        <p14:creationId xmlns:p14="http://schemas.microsoft.com/office/powerpoint/2010/main" val="3839442700"/>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2400" y="2146300"/>
            <a:ext cx="9423400" cy="1754326"/>
          </a:xfrm>
          <a:prstGeom prst="rect">
            <a:avLst/>
          </a:prstGeom>
          <a:noFill/>
        </p:spPr>
        <p:txBody>
          <a:bodyPr wrap="square" rtlCol="0">
            <a:spAutoFit/>
          </a:bodyPr>
          <a:lstStyle/>
          <a:p>
            <a:pPr>
              <a:lnSpc>
                <a:spcPct val="150000"/>
              </a:lnSpc>
            </a:pPr>
            <a:r>
              <a:rPr lang="zh-CN" altLang="en-US" dirty="0" smtClean="0">
                <a:solidFill>
                  <a:schemeClr val="bg1"/>
                </a:solidFill>
              </a:rPr>
              <a:t>参考资料：</a:t>
            </a:r>
            <a:endParaRPr lang="en-US" altLang="zh-CN" dirty="0" smtClean="0">
              <a:solidFill>
                <a:schemeClr val="bg1"/>
              </a:solidFill>
            </a:endParaRPr>
          </a:p>
          <a:p>
            <a:pPr>
              <a:lnSpc>
                <a:spcPct val="150000"/>
              </a:lnSpc>
            </a:pPr>
            <a:r>
              <a:rPr lang="en-US" altLang="zh-CN" dirty="0" err="1" smtClean="0">
                <a:solidFill>
                  <a:schemeClr val="bg1"/>
                </a:solidFill>
              </a:rPr>
              <a:t>Axure</a:t>
            </a:r>
            <a:r>
              <a:rPr lang="en-US" altLang="zh-CN" dirty="0" smtClean="0">
                <a:solidFill>
                  <a:schemeClr val="bg1"/>
                </a:solidFill>
              </a:rPr>
              <a:t> RP8 </a:t>
            </a:r>
            <a:r>
              <a:rPr lang="zh-CN" altLang="en-US" dirty="0" smtClean="0">
                <a:solidFill>
                  <a:schemeClr val="bg1"/>
                </a:solidFill>
              </a:rPr>
              <a:t>设计  图解视频教程                        人民邮电出版社</a:t>
            </a:r>
            <a:endParaRPr lang="en-US" altLang="zh-CN" dirty="0" smtClean="0">
              <a:solidFill>
                <a:schemeClr val="bg1"/>
              </a:solidFill>
            </a:endParaRPr>
          </a:p>
          <a:p>
            <a:pPr>
              <a:lnSpc>
                <a:spcPct val="150000"/>
              </a:lnSpc>
            </a:pPr>
            <a:r>
              <a:rPr lang="en-US" altLang="zh-CN" dirty="0" err="1" smtClean="0">
                <a:solidFill>
                  <a:schemeClr val="bg1"/>
                </a:solidFill>
              </a:rPr>
              <a:t>Axure</a:t>
            </a:r>
            <a:r>
              <a:rPr lang="en-US" altLang="zh-CN" dirty="0" smtClean="0">
                <a:solidFill>
                  <a:schemeClr val="bg1"/>
                </a:solidFill>
              </a:rPr>
              <a:t> RP8 </a:t>
            </a:r>
            <a:r>
              <a:rPr lang="zh-CN" altLang="en-US" dirty="0" smtClean="0">
                <a:solidFill>
                  <a:schemeClr val="bg1"/>
                </a:solidFill>
              </a:rPr>
              <a:t>产品原型设计快速上手指南         人民邮电出版社</a:t>
            </a:r>
            <a:endParaRPr lang="en-US" altLang="zh-CN" dirty="0" smtClean="0">
              <a:solidFill>
                <a:schemeClr val="bg1"/>
              </a:solidFill>
            </a:endParaRPr>
          </a:p>
          <a:p>
            <a:pPr>
              <a:lnSpc>
                <a:spcPct val="150000"/>
              </a:lnSpc>
            </a:pPr>
            <a:r>
              <a:rPr lang="zh-CN" altLang="en-US" dirty="0">
                <a:solidFill>
                  <a:schemeClr val="bg1"/>
                </a:solidFill>
              </a:rPr>
              <a:t>软件</a:t>
            </a:r>
            <a:r>
              <a:rPr lang="zh-CN" altLang="en-US" dirty="0" smtClean="0">
                <a:solidFill>
                  <a:schemeClr val="bg1"/>
                </a:solidFill>
              </a:rPr>
              <a:t>需求（第三版）                                         清华大学出版社</a:t>
            </a:r>
            <a:endParaRPr lang="zh-CN" altLang="en-US" dirty="0">
              <a:solidFill>
                <a:schemeClr val="bg1"/>
              </a:solidFill>
            </a:endParaRPr>
          </a:p>
        </p:txBody>
      </p:sp>
    </p:spTree>
    <p:extLst>
      <p:ext uri="{BB962C8B-B14F-4D97-AF65-F5344CB8AC3E}">
        <p14:creationId xmlns:p14="http://schemas.microsoft.com/office/powerpoint/2010/main" val="4063230206"/>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2400" y="2146300"/>
            <a:ext cx="9423400" cy="2585323"/>
          </a:xfrm>
          <a:prstGeom prst="rect">
            <a:avLst/>
          </a:prstGeom>
          <a:noFill/>
        </p:spPr>
        <p:txBody>
          <a:bodyPr wrap="square" rtlCol="0">
            <a:spAutoFit/>
          </a:bodyPr>
          <a:lstStyle/>
          <a:p>
            <a:pPr>
              <a:lnSpc>
                <a:spcPct val="150000"/>
              </a:lnSpc>
            </a:pPr>
            <a:r>
              <a:rPr lang="zh-CN" altLang="en-US" dirty="0" smtClean="0">
                <a:solidFill>
                  <a:schemeClr val="bg1"/>
                </a:solidFill>
              </a:rPr>
              <a:t>组内打分：</a:t>
            </a:r>
            <a:endParaRPr lang="en-US" altLang="zh-CN" dirty="0" smtClean="0">
              <a:solidFill>
                <a:schemeClr val="bg1"/>
              </a:solidFill>
            </a:endParaRPr>
          </a:p>
          <a:p>
            <a:pPr>
              <a:lnSpc>
                <a:spcPct val="150000"/>
              </a:lnSpc>
            </a:pPr>
            <a:r>
              <a:rPr lang="zh-CN" altLang="en-US" dirty="0" smtClean="0">
                <a:solidFill>
                  <a:schemeClr val="bg1"/>
                </a:solidFill>
              </a:rPr>
              <a:t>李</a:t>
            </a:r>
            <a:r>
              <a:rPr lang="zh-CN" altLang="en-US" dirty="0" smtClean="0">
                <a:solidFill>
                  <a:schemeClr val="bg1"/>
                </a:solidFill>
              </a:rPr>
              <a:t>捷  </a:t>
            </a:r>
            <a:r>
              <a:rPr lang="en-US" altLang="zh-CN" dirty="0" smtClean="0">
                <a:solidFill>
                  <a:schemeClr val="bg1"/>
                </a:solidFill>
              </a:rPr>
              <a:t>PPT</a:t>
            </a:r>
            <a:r>
              <a:rPr lang="zh-CN" altLang="en-US" dirty="0" smtClean="0">
                <a:solidFill>
                  <a:schemeClr val="bg1"/>
                </a:solidFill>
              </a:rPr>
              <a:t>制作 </a:t>
            </a:r>
            <a:r>
              <a:rPr lang="en-US" altLang="zh-CN" dirty="0" smtClean="0">
                <a:solidFill>
                  <a:schemeClr val="bg1"/>
                </a:solidFill>
              </a:rPr>
              <a:t>9.0</a:t>
            </a:r>
          </a:p>
          <a:p>
            <a:pPr>
              <a:lnSpc>
                <a:spcPct val="150000"/>
              </a:lnSpc>
            </a:pPr>
            <a:r>
              <a:rPr lang="zh-CN" altLang="en-US" dirty="0" smtClean="0">
                <a:solidFill>
                  <a:schemeClr val="bg1"/>
                </a:solidFill>
              </a:rPr>
              <a:t>厉</a:t>
            </a:r>
            <a:r>
              <a:rPr lang="zh-CN" altLang="en-US" dirty="0">
                <a:solidFill>
                  <a:schemeClr val="bg1"/>
                </a:solidFill>
              </a:rPr>
              <a:t>佩</a:t>
            </a:r>
            <a:r>
              <a:rPr lang="zh-CN" altLang="en-US" dirty="0" smtClean="0">
                <a:solidFill>
                  <a:schemeClr val="bg1"/>
                </a:solidFill>
              </a:rPr>
              <a:t>强   界面原型制作 </a:t>
            </a:r>
            <a:r>
              <a:rPr lang="en-US" altLang="zh-CN" smtClean="0">
                <a:solidFill>
                  <a:schemeClr val="bg1"/>
                </a:solidFill>
              </a:rPr>
              <a:t>8.9</a:t>
            </a:r>
            <a:endParaRPr lang="en-US" altLang="zh-CN" dirty="0" smtClean="0">
              <a:solidFill>
                <a:schemeClr val="bg1"/>
              </a:solidFill>
            </a:endParaRPr>
          </a:p>
          <a:p>
            <a:pPr>
              <a:lnSpc>
                <a:spcPct val="150000"/>
              </a:lnSpc>
            </a:pPr>
            <a:r>
              <a:rPr lang="zh-CN" altLang="en-US" dirty="0" smtClean="0">
                <a:solidFill>
                  <a:schemeClr val="bg1"/>
                </a:solidFill>
              </a:rPr>
              <a:t>蒋家俊   文档审核及人物发布 </a:t>
            </a:r>
            <a:r>
              <a:rPr lang="en-US" altLang="zh-CN" dirty="0" smtClean="0">
                <a:solidFill>
                  <a:schemeClr val="bg1"/>
                </a:solidFill>
              </a:rPr>
              <a:t>8.8</a:t>
            </a:r>
            <a:endParaRPr lang="en-US" altLang="zh-CN" dirty="0" smtClean="0">
              <a:solidFill>
                <a:schemeClr val="bg1"/>
              </a:solidFill>
            </a:endParaRPr>
          </a:p>
          <a:p>
            <a:pPr>
              <a:lnSpc>
                <a:spcPct val="150000"/>
              </a:lnSpc>
            </a:pPr>
            <a:r>
              <a:rPr lang="zh-CN" altLang="en-US" dirty="0" smtClean="0">
                <a:solidFill>
                  <a:schemeClr val="bg1"/>
                </a:solidFill>
              </a:rPr>
              <a:t>朱秉 第七章出题 </a:t>
            </a:r>
            <a:r>
              <a:rPr lang="zh-CN" altLang="en-US" dirty="0" smtClean="0">
                <a:solidFill>
                  <a:schemeClr val="bg1"/>
                </a:solidFill>
              </a:rPr>
              <a:t>及界面原型制作 </a:t>
            </a:r>
            <a:r>
              <a:rPr lang="en-US" altLang="zh-CN" dirty="0" smtClean="0">
                <a:solidFill>
                  <a:schemeClr val="bg1"/>
                </a:solidFill>
              </a:rPr>
              <a:t>8.7</a:t>
            </a:r>
            <a:endParaRPr lang="en-US" altLang="zh-CN" dirty="0" smtClean="0">
              <a:solidFill>
                <a:schemeClr val="bg1"/>
              </a:solidFill>
            </a:endParaRPr>
          </a:p>
          <a:p>
            <a:pPr>
              <a:lnSpc>
                <a:spcPct val="150000"/>
              </a:lnSpc>
            </a:pPr>
            <a:r>
              <a:rPr lang="zh-CN" altLang="en-US" dirty="0">
                <a:solidFill>
                  <a:schemeClr val="bg1"/>
                </a:solidFill>
              </a:rPr>
              <a:t>周</a:t>
            </a:r>
            <a:r>
              <a:rPr lang="zh-CN" altLang="en-US" dirty="0" smtClean="0">
                <a:solidFill>
                  <a:schemeClr val="bg1"/>
                </a:solidFill>
              </a:rPr>
              <a:t>盛 界面原型制作 </a:t>
            </a:r>
            <a:r>
              <a:rPr lang="en-US" altLang="zh-CN" dirty="0" smtClean="0">
                <a:solidFill>
                  <a:schemeClr val="bg1"/>
                </a:solidFill>
              </a:rPr>
              <a:t>8.6</a:t>
            </a:r>
            <a:endParaRPr lang="zh-CN" altLang="en-US" dirty="0">
              <a:solidFill>
                <a:schemeClr val="bg1"/>
              </a:solidFill>
            </a:endParaRPr>
          </a:p>
        </p:txBody>
      </p:sp>
    </p:spTree>
    <p:extLst>
      <p:ext uri="{BB962C8B-B14F-4D97-AF65-F5344CB8AC3E}">
        <p14:creationId xmlns:p14="http://schemas.microsoft.com/office/powerpoint/2010/main" val="1497613053"/>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b="9419"/>
          <a:stretch/>
        </p:blipFill>
        <p:spPr>
          <a:xfrm>
            <a:off x="0" y="0"/>
            <a:ext cx="12192000" cy="6902245"/>
          </a:xfrm>
          <a:prstGeom prst="rect">
            <a:avLst/>
          </a:prstGeom>
        </p:spPr>
      </p:pic>
      <p:cxnSp>
        <p:nvCxnSpPr>
          <p:cNvPr id="6" name="直接连接符 5"/>
          <p:cNvCxnSpPr/>
          <p:nvPr/>
        </p:nvCxnSpPr>
        <p:spPr>
          <a:xfrm>
            <a:off x="3619500" y="2990850"/>
            <a:ext cx="4972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5431096" y="1691756"/>
            <a:ext cx="1032394" cy="1032394"/>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kumimoji="1" lang="en-US" altLang="zh-CN" dirty="0" smtClean="0">
                <a:solidFill>
                  <a:schemeClr val="bg1"/>
                </a:solidFill>
              </a:rPr>
              <a:t>PRD</a:t>
            </a:r>
            <a:endParaRPr kumimoji="1" lang="zh-CN" altLang="en-US" dirty="0">
              <a:solidFill>
                <a:schemeClr val="bg1"/>
              </a:solidFill>
            </a:endParaRPr>
          </a:p>
        </p:txBody>
      </p:sp>
      <p:sp>
        <p:nvSpPr>
          <p:cNvPr id="8" name="文本框 7"/>
          <p:cNvSpPr txBox="1"/>
          <p:nvPr/>
        </p:nvSpPr>
        <p:spPr>
          <a:xfrm>
            <a:off x="4857396" y="2990850"/>
            <a:ext cx="2446494" cy="1938988"/>
          </a:xfrm>
          <a:prstGeom prst="rect">
            <a:avLst/>
          </a:prstGeom>
          <a:noFill/>
        </p:spPr>
        <p:txBody>
          <a:bodyPr wrap="none" lIns="91436" tIns="45718" rIns="91436" bIns="45718" rtlCol="0">
            <a:spAutoFit/>
          </a:bodyPr>
          <a:lstStyle/>
          <a:p>
            <a:pPr algn="ctr"/>
            <a:r>
              <a:rPr kumimoji="1" lang="en-US" altLang="zh-CN" sz="6000" b="1" dirty="0" smtClean="0">
                <a:solidFill>
                  <a:schemeClr val="bg1"/>
                </a:solidFill>
              </a:rPr>
              <a:t>THANK</a:t>
            </a:r>
          </a:p>
          <a:p>
            <a:pPr algn="ctr"/>
            <a:r>
              <a:rPr kumimoji="1" lang="en-US" altLang="zh-CN" sz="6000" b="1" dirty="0" smtClean="0">
                <a:solidFill>
                  <a:schemeClr val="bg1"/>
                </a:solidFill>
              </a:rPr>
              <a:t>YOU!</a:t>
            </a:r>
            <a:endParaRPr kumimoji="1" lang="zh-CN" altLang="en-US" sz="6000" b="1" dirty="0">
              <a:solidFill>
                <a:schemeClr val="bg1"/>
              </a:solidFill>
            </a:endParaRPr>
          </a:p>
        </p:txBody>
      </p:sp>
    </p:spTree>
    <p:extLst>
      <p:ext uri="{BB962C8B-B14F-4D97-AF65-F5344CB8AC3E}">
        <p14:creationId xmlns:p14="http://schemas.microsoft.com/office/powerpoint/2010/main" val="42378289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a:spLocks noGrp="1"/>
          </p:cNvSpPr>
          <p:nvPr>
            <p:ph type="body" sz="quarter" idx="10"/>
          </p:nvPr>
        </p:nvSpPr>
        <p:spPr>
          <a:xfrm>
            <a:off x="1267441" y="330296"/>
            <a:ext cx="3098800" cy="457104"/>
          </a:xfrm>
        </p:spPr>
        <p:txBody>
          <a:bodyPr/>
          <a:lstStyle/>
          <a:p>
            <a:r>
              <a:rPr lang="zh-CN" altLang="en-US" dirty="0"/>
              <a:t>界面原型的概念</a:t>
            </a:r>
          </a:p>
          <a:p>
            <a:endParaRPr lang="zh-CN" altLang="en-US" dirty="0"/>
          </a:p>
        </p:txBody>
      </p:sp>
      <p:sp>
        <p:nvSpPr>
          <p:cNvPr id="6" name="文本框 5"/>
          <p:cNvSpPr txBox="1"/>
          <p:nvPr/>
        </p:nvSpPr>
        <p:spPr>
          <a:xfrm>
            <a:off x="875764" y="1417671"/>
            <a:ext cx="9775065" cy="5047536"/>
          </a:xfrm>
          <a:prstGeom prst="rect">
            <a:avLst/>
          </a:prstGeom>
          <a:noFill/>
        </p:spPr>
        <p:txBody>
          <a:bodyPr wrap="square" rtlCol="0">
            <a:spAutoFit/>
          </a:bodyPr>
          <a:lstStyle/>
          <a:p>
            <a:r>
              <a:rPr lang="en-US" altLang="zh-CN" sz="1600" dirty="0" smtClean="0"/>
              <a:t>UI</a:t>
            </a:r>
            <a:r>
              <a:rPr lang="zh-CN" altLang="en-US" sz="1600" dirty="0"/>
              <a:t>：</a:t>
            </a:r>
            <a:r>
              <a:rPr lang="en-US" altLang="zh-CN" sz="1600" dirty="0"/>
              <a:t>User Interface </a:t>
            </a:r>
            <a:r>
              <a:rPr lang="zh-CN" altLang="en-US" sz="1600" dirty="0"/>
              <a:t>用户界面</a:t>
            </a:r>
          </a:p>
          <a:p>
            <a:r>
              <a:rPr lang="zh-CN" altLang="en-US" sz="1600" dirty="0"/>
              <a:t>用户界面其实是一个比较广泛的概念，指人和机器互动过程中的界面，以车为例子，方向盘、仪表盘、换档器等都属于用户界面。</a:t>
            </a:r>
            <a:br>
              <a:rPr lang="zh-CN" altLang="en-US" sz="1600" dirty="0"/>
            </a:br>
            <a:r>
              <a:rPr lang="zh-CN" altLang="en-US" sz="1600" dirty="0"/>
              <a:t>现在一般把屏幕上显示的图形用户界面（</a:t>
            </a:r>
            <a:r>
              <a:rPr lang="en-US" altLang="zh-CN" sz="1600" dirty="0"/>
              <a:t>GUI </a:t>
            </a:r>
            <a:r>
              <a:rPr lang="zh-CN" altLang="en-US" sz="1600" dirty="0"/>
              <a:t>：</a:t>
            </a:r>
            <a:r>
              <a:rPr lang="en-US" altLang="zh-CN" sz="1600" dirty="0"/>
              <a:t>Graphic User Interface</a:t>
            </a:r>
            <a:r>
              <a:rPr lang="zh-CN" altLang="en-US" sz="1600" dirty="0"/>
              <a:t>）都简单称为</a:t>
            </a:r>
            <a:r>
              <a:rPr lang="en-US" altLang="zh-CN" sz="1600" dirty="0"/>
              <a:t>UI</a:t>
            </a:r>
            <a:r>
              <a:rPr lang="zh-CN" altLang="en-US" sz="1600" dirty="0"/>
              <a:t>。</a:t>
            </a:r>
            <a:br>
              <a:rPr lang="zh-CN" altLang="en-US" sz="1600" dirty="0"/>
            </a:br>
            <a:r>
              <a:rPr lang="zh-CN" altLang="en-US" sz="1600" dirty="0"/>
              <a:t>可能是</a:t>
            </a:r>
            <a:r>
              <a:rPr lang="en-US" altLang="zh-CN" sz="1600" dirty="0"/>
              <a:t>UI</a:t>
            </a:r>
            <a:r>
              <a:rPr lang="zh-CN" altLang="en-US" sz="1600" dirty="0"/>
              <a:t>这个概念比较难以被一般人理解，所以现在一般所说的</a:t>
            </a:r>
            <a:r>
              <a:rPr lang="en-US" altLang="zh-CN" sz="1600" dirty="0"/>
              <a:t>UI</a:t>
            </a:r>
            <a:r>
              <a:rPr lang="zh-CN" altLang="en-US" sz="1600" dirty="0"/>
              <a:t>设计师，也即是指</a:t>
            </a:r>
            <a:r>
              <a:rPr lang="en-US" altLang="zh-CN" sz="1600" dirty="0"/>
              <a:t>GUI</a:t>
            </a:r>
            <a:r>
              <a:rPr lang="zh-CN" altLang="en-US" sz="1600" dirty="0"/>
              <a:t>设计师。也就是图形界面设计师。</a:t>
            </a:r>
            <a:br>
              <a:rPr lang="zh-CN" altLang="en-US" sz="1600" dirty="0"/>
            </a:br>
            <a:r>
              <a:rPr lang="zh-CN" altLang="en-US" sz="1600" dirty="0"/>
              <a:t>主要是负责产品或是网站的图形图标色彩搭配，总之是负责网站看起来是一个什么风格什么气质。</a:t>
            </a:r>
            <a:br>
              <a:rPr lang="zh-CN" altLang="en-US" sz="1600" dirty="0"/>
            </a:br>
            <a:r>
              <a:rPr lang="zh-CN" altLang="en-US" sz="1600" dirty="0"/>
              <a:t/>
            </a:r>
            <a:br>
              <a:rPr lang="zh-CN" altLang="en-US" sz="1600" dirty="0"/>
            </a:br>
            <a:r>
              <a:rPr lang="en-US" altLang="zh-CN" sz="1600" dirty="0"/>
              <a:t>UE or UX</a:t>
            </a:r>
            <a:r>
              <a:rPr lang="zh-CN" altLang="en-US" sz="1600" dirty="0"/>
              <a:t>： </a:t>
            </a:r>
            <a:r>
              <a:rPr lang="en-US" altLang="zh-CN" sz="1600" dirty="0"/>
              <a:t>User Experience </a:t>
            </a:r>
            <a:r>
              <a:rPr lang="zh-CN" altLang="en-US" sz="1600" dirty="0"/>
              <a:t>用户体验</a:t>
            </a:r>
          </a:p>
          <a:p>
            <a:r>
              <a:rPr lang="zh-CN" altLang="en-US" sz="1600" dirty="0"/>
              <a:t>用户体验指用户在使用产品过程中的个人主观感受。关注用户使用前、使用过程中、使用后的整体感受，包括行为、情感、成就等各个方面。用户体验是整体感受，所以不仅仅来自于用户界面，那只是其中的一部分。</a:t>
            </a:r>
            <a:br>
              <a:rPr lang="zh-CN" altLang="en-US" sz="1600" dirty="0"/>
            </a:br>
            <a:r>
              <a:rPr lang="zh-CN" altLang="en-US" sz="1600" dirty="0"/>
              <a:t>通俗的讲这是个整体的使用感受，包括受品牌影响，用户个人使用经验的影响，总之就是让用户用着爽。</a:t>
            </a:r>
            <a:br>
              <a:rPr lang="zh-CN" altLang="en-US" sz="1600" dirty="0"/>
            </a:br>
            <a:r>
              <a:rPr lang="zh-CN" altLang="en-US" sz="1600" dirty="0"/>
              <a:t/>
            </a:r>
            <a:br>
              <a:rPr lang="zh-CN" altLang="en-US" sz="1600" dirty="0"/>
            </a:br>
            <a:r>
              <a:rPr lang="en-US" altLang="zh-CN" sz="1600" dirty="0" err="1"/>
              <a:t>IxD</a:t>
            </a:r>
            <a:r>
              <a:rPr lang="zh-CN" altLang="en-US" sz="1600" dirty="0"/>
              <a:t>：</a:t>
            </a:r>
            <a:r>
              <a:rPr lang="en-US" altLang="zh-CN" sz="1600" dirty="0"/>
              <a:t>Interaction design </a:t>
            </a:r>
            <a:r>
              <a:rPr lang="zh-CN" altLang="en-US" sz="1600" dirty="0"/>
              <a:t>交互设计</a:t>
            </a:r>
          </a:p>
          <a:p>
            <a:r>
              <a:rPr lang="zh-CN" altLang="en-US" sz="1600" dirty="0"/>
              <a:t>交互指任何机器互动的过程，交互设计通过了解人的心理、目标和期望，使用有效的交互方式来让整个过程可用、易用。</a:t>
            </a:r>
            <a:br>
              <a:rPr lang="zh-CN" altLang="en-US" sz="1600" dirty="0"/>
            </a:br>
            <a:r>
              <a:rPr lang="zh-CN" altLang="en-US" sz="1600" dirty="0"/>
              <a:t>交互设计的主要对象是人机界面（</a:t>
            </a:r>
            <a:r>
              <a:rPr lang="en-US" altLang="zh-CN" sz="1600" dirty="0"/>
              <a:t>UI</a:t>
            </a:r>
            <a:r>
              <a:rPr lang="zh-CN" altLang="en-US" sz="1600" dirty="0"/>
              <a:t>），但不仅限于图形界面（</a:t>
            </a:r>
            <a:r>
              <a:rPr lang="en-US" altLang="zh-CN" sz="1600" dirty="0"/>
              <a:t>GUI</a:t>
            </a:r>
            <a:r>
              <a:rPr lang="zh-CN" altLang="en-US" sz="1600" dirty="0"/>
              <a:t>）。为了达到目标，交互设计师需要关注心理、文化、人体工程等许多方面的内容。</a:t>
            </a:r>
            <a:br>
              <a:rPr lang="zh-CN" altLang="en-US" sz="1600" dirty="0"/>
            </a:br>
            <a:r>
              <a:rPr lang="zh-CN" altLang="en-US" sz="1600" dirty="0"/>
              <a:t>说白了，就是怎么让网站理解起来明白，用起来顺手。</a:t>
            </a:r>
          </a:p>
          <a:p>
            <a:endParaRPr lang="zh-CN" altLang="en-US" dirty="0"/>
          </a:p>
        </p:txBody>
      </p:sp>
    </p:spTree>
    <p:extLst>
      <p:ext uri="{BB962C8B-B14F-4D97-AF65-F5344CB8AC3E}">
        <p14:creationId xmlns:p14="http://schemas.microsoft.com/office/powerpoint/2010/main" val="2262113203"/>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界面原型的概念</a:t>
            </a:r>
          </a:p>
          <a:p>
            <a:endParaRPr lang="zh-CN" altLang="en-US" dirty="0"/>
          </a:p>
        </p:txBody>
      </p:sp>
      <p:sp>
        <p:nvSpPr>
          <p:cNvPr id="5" name="文本框 4"/>
          <p:cNvSpPr txBox="1"/>
          <p:nvPr/>
        </p:nvSpPr>
        <p:spPr>
          <a:xfrm>
            <a:off x="927278" y="1543953"/>
            <a:ext cx="8865976" cy="523220"/>
          </a:xfrm>
          <a:prstGeom prst="rect">
            <a:avLst/>
          </a:prstGeom>
          <a:noFill/>
        </p:spPr>
        <p:txBody>
          <a:bodyPr wrap="square" rtlCol="0">
            <a:spAutoFit/>
          </a:bodyPr>
          <a:lstStyle/>
          <a:p>
            <a:r>
              <a:rPr lang="zh-CN" altLang="en-US" sz="2800" dirty="0"/>
              <a:t>界面</a:t>
            </a:r>
            <a:r>
              <a:rPr lang="zh-CN" altLang="en-US" sz="2800" dirty="0" smtClean="0"/>
              <a:t>原型是什么</a:t>
            </a:r>
            <a:endParaRPr lang="zh-CN" altLang="en-US" sz="2800" dirty="0"/>
          </a:p>
        </p:txBody>
      </p:sp>
      <p:sp>
        <p:nvSpPr>
          <p:cNvPr id="6" name="文本框 5"/>
          <p:cNvSpPr txBox="1"/>
          <p:nvPr/>
        </p:nvSpPr>
        <p:spPr>
          <a:xfrm>
            <a:off x="1267441" y="2447474"/>
            <a:ext cx="9718238" cy="4247317"/>
          </a:xfrm>
          <a:prstGeom prst="rect">
            <a:avLst/>
          </a:prstGeom>
          <a:noFill/>
        </p:spPr>
        <p:txBody>
          <a:bodyPr wrap="square" rtlCol="0">
            <a:spAutoFit/>
          </a:bodyPr>
          <a:lstStyle/>
          <a:p>
            <a:r>
              <a:rPr lang="zh-CN" altLang="en-US" dirty="0" smtClean="0"/>
              <a:t>软件原型是对提议新产品的部分、可能的或是初步的实现。</a:t>
            </a:r>
            <a:endParaRPr lang="en-US" altLang="zh-CN" dirty="0" smtClean="0"/>
          </a:p>
          <a:p>
            <a:endParaRPr lang="en-US" altLang="zh-CN" dirty="0" smtClean="0"/>
          </a:p>
          <a:p>
            <a:r>
              <a:rPr lang="zh-CN" altLang="en-US" dirty="0"/>
              <a:t>软件原型可能只是实际系统中的一部分或是实际系统的一个模型，可能没有任何使用的功能</a:t>
            </a:r>
            <a:r>
              <a:rPr lang="zh-CN" altLang="en-US" dirty="0" smtClean="0"/>
              <a:t>。</a:t>
            </a:r>
            <a:endParaRPr lang="en-US" altLang="zh-CN" dirty="0" smtClean="0"/>
          </a:p>
          <a:p>
            <a:endParaRPr lang="en-US" altLang="zh-CN" dirty="0"/>
          </a:p>
          <a:p>
            <a:r>
              <a:rPr lang="zh-CN" altLang="en-US" dirty="0" smtClean="0"/>
              <a:t>界面原型侧重</a:t>
            </a:r>
            <a:r>
              <a:rPr lang="zh-CN" altLang="en-US" dirty="0"/>
              <a:t>表现功能的有无和主要的流程</a:t>
            </a:r>
            <a:r>
              <a:rPr lang="zh-CN" altLang="en-US" dirty="0" smtClean="0"/>
              <a:t>走向。</a:t>
            </a:r>
            <a:endParaRPr lang="en-US" altLang="zh-CN" dirty="0" smtClean="0"/>
          </a:p>
          <a:p>
            <a:endParaRPr lang="en-US" altLang="zh-CN" dirty="0"/>
          </a:p>
          <a:p>
            <a:r>
              <a:rPr lang="zh-CN" altLang="en-US" dirty="0" smtClean="0"/>
              <a:t>界面原型根据完成状况又可以分为草图原型、</a:t>
            </a:r>
            <a:r>
              <a:rPr lang="zh-CN" altLang="en-US" dirty="0"/>
              <a:t>低保真原型</a:t>
            </a:r>
            <a:r>
              <a:rPr lang="zh-CN" altLang="en-US" dirty="0" smtClean="0"/>
              <a:t>和高保真</a:t>
            </a:r>
            <a:r>
              <a:rPr lang="zh-CN" altLang="en-US" dirty="0"/>
              <a:t>原型</a:t>
            </a:r>
            <a:r>
              <a:rPr lang="zh-CN" altLang="en-US" dirty="0" smtClean="0"/>
              <a:t>。</a:t>
            </a:r>
            <a:endParaRPr lang="en-US" altLang="zh-CN" dirty="0" smtClean="0"/>
          </a:p>
          <a:p>
            <a:endParaRPr lang="en-US" altLang="zh-CN" dirty="0"/>
          </a:p>
          <a:p>
            <a:r>
              <a:rPr lang="zh-CN" altLang="en-US" dirty="0"/>
              <a:t>界面</a:t>
            </a:r>
            <a:r>
              <a:rPr lang="zh-CN" altLang="en-US" dirty="0" smtClean="0"/>
              <a:t>原型</a:t>
            </a:r>
            <a:r>
              <a:rPr lang="en-US" altLang="zh-CN" dirty="0" smtClean="0"/>
              <a:t>==</a:t>
            </a:r>
            <a:r>
              <a:rPr lang="zh-CN" altLang="en-US" dirty="0" smtClean="0"/>
              <a:t>实物模型</a:t>
            </a:r>
            <a:r>
              <a:rPr lang="en-US" altLang="zh-CN" dirty="0" smtClean="0"/>
              <a:t>+</a:t>
            </a:r>
            <a:r>
              <a:rPr lang="zh-CN" altLang="en-US" dirty="0" smtClean="0"/>
              <a:t>概念</a:t>
            </a:r>
            <a:r>
              <a:rPr lang="zh-CN" altLang="en-US" dirty="0"/>
              <a:t>证明</a:t>
            </a:r>
          </a:p>
          <a:p>
            <a:endParaRPr lang="en-US" altLang="zh-CN" dirty="0" smtClean="0"/>
          </a:p>
          <a:p>
            <a:endParaRPr lang="en-US" altLang="zh-CN" dirty="0" smtClean="0"/>
          </a:p>
          <a:p>
            <a:endParaRPr lang="en-US" altLang="zh-CN" dirty="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207755866"/>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a:spLocks noGrp="1"/>
          </p:cNvSpPr>
          <p:nvPr>
            <p:ph type="body" sz="quarter" idx="10"/>
          </p:nvPr>
        </p:nvSpPr>
        <p:spPr>
          <a:xfrm>
            <a:off x="1267441" y="330296"/>
            <a:ext cx="3098800" cy="457104"/>
          </a:xfrm>
        </p:spPr>
        <p:txBody>
          <a:bodyPr/>
          <a:lstStyle/>
          <a:p>
            <a:r>
              <a:rPr lang="zh-CN" altLang="en-US" dirty="0"/>
              <a:t>界面原型的概念</a:t>
            </a:r>
          </a:p>
          <a:p>
            <a:endParaRPr lang="zh-CN" altLang="en-US" dirty="0"/>
          </a:p>
        </p:txBody>
      </p:sp>
      <p:sp>
        <p:nvSpPr>
          <p:cNvPr id="6" name="文本框 5"/>
          <p:cNvSpPr txBox="1"/>
          <p:nvPr/>
        </p:nvSpPr>
        <p:spPr>
          <a:xfrm>
            <a:off x="1267441" y="1751527"/>
            <a:ext cx="3974260" cy="523220"/>
          </a:xfrm>
          <a:prstGeom prst="rect">
            <a:avLst/>
          </a:prstGeom>
          <a:noFill/>
        </p:spPr>
        <p:txBody>
          <a:bodyPr wrap="square" rtlCol="0">
            <a:spAutoFit/>
          </a:bodyPr>
          <a:lstStyle/>
          <a:p>
            <a:r>
              <a:rPr lang="zh-CN" altLang="en-US" sz="2800" dirty="0" smtClean="0"/>
              <a:t>实物模型</a:t>
            </a:r>
            <a:endParaRPr lang="zh-CN" altLang="en-US" sz="2800" dirty="0"/>
          </a:p>
        </p:txBody>
      </p:sp>
      <p:sp>
        <p:nvSpPr>
          <p:cNvPr id="8" name="文本框 7"/>
          <p:cNvSpPr txBox="1"/>
          <p:nvPr/>
        </p:nvSpPr>
        <p:spPr>
          <a:xfrm>
            <a:off x="1267441" y="2592543"/>
            <a:ext cx="8958384" cy="2308324"/>
          </a:xfrm>
          <a:prstGeom prst="rect">
            <a:avLst/>
          </a:prstGeom>
          <a:noFill/>
        </p:spPr>
        <p:txBody>
          <a:bodyPr wrap="square" rtlCol="0">
            <a:spAutoFit/>
          </a:bodyPr>
          <a:lstStyle/>
          <a:p>
            <a:r>
              <a:rPr lang="zh-CN" altLang="en-US" dirty="0" smtClean="0"/>
              <a:t>实物模型也被称为水平原型。此类原型重点关注</a:t>
            </a:r>
            <a:r>
              <a:rPr lang="en-US" altLang="zh-CN" dirty="0" smtClean="0"/>
              <a:t>UI</a:t>
            </a:r>
            <a:r>
              <a:rPr lang="zh-CN" altLang="en-US" dirty="0" smtClean="0"/>
              <a:t>。它不会深入设计架构的各个层次或者详细的功能。</a:t>
            </a:r>
            <a:endParaRPr lang="en-US" altLang="zh-CN" dirty="0" smtClean="0"/>
          </a:p>
          <a:p>
            <a:endParaRPr lang="en-US" altLang="zh-CN" dirty="0"/>
          </a:p>
          <a:p>
            <a:r>
              <a:rPr lang="zh-CN" altLang="en-US" dirty="0" smtClean="0"/>
              <a:t>实物模型意味着它实际上没有实现行为。它展示的是一些</a:t>
            </a:r>
            <a:r>
              <a:rPr lang="en-US" altLang="zh-CN" dirty="0" smtClean="0"/>
              <a:t>UI</a:t>
            </a:r>
            <a:r>
              <a:rPr lang="zh-CN" altLang="en-US" dirty="0" smtClean="0"/>
              <a:t>屏幕的一些表现形式以及其导航，不包含或是很少包含实际功能的实现。</a:t>
            </a:r>
            <a:endParaRPr lang="en-US" altLang="zh-CN" dirty="0" smtClean="0"/>
          </a:p>
          <a:p>
            <a:endParaRPr lang="en-US" altLang="zh-CN" dirty="0"/>
          </a:p>
          <a:p>
            <a:r>
              <a:rPr lang="zh-CN" altLang="en-US" dirty="0" smtClean="0"/>
              <a:t>实物模型展示的是用户可用的功能选项、用户界面的外观和感觉（颜色、布局、图形、控件）还有导航结构。</a:t>
            </a:r>
            <a:endParaRPr lang="zh-CN" altLang="en-US" dirty="0"/>
          </a:p>
        </p:txBody>
      </p:sp>
    </p:spTree>
    <p:extLst>
      <p:ext uri="{BB962C8B-B14F-4D97-AF65-F5344CB8AC3E}">
        <p14:creationId xmlns:p14="http://schemas.microsoft.com/office/powerpoint/2010/main" val="85888153"/>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a:spLocks noGrp="1"/>
          </p:cNvSpPr>
          <p:nvPr>
            <p:ph type="body" sz="quarter" idx="10"/>
          </p:nvPr>
        </p:nvSpPr>
        <p:spPr>
          <a:xfrm>
            <a:off x="1267441" y="330296"/>
            <a:ext cx="3098800" cy="457104"/>
          </a:xfrm>
        </p:spPr>
        <p:txBody>
          <a:bodyPr/>
          <a:lstStyle/>
          <a:p>
            <a:r>
              <a:rPr lang="zh-CN" altLang="en-US" dirty="0"/>
              <a:t>界面原型的概念</a:t>
            </a:r>
          </a:p>
          <a:p>
            <a:endParaRPr lang="zh-CN" altLang="en-US" dirty="0"/>
          </a:p>
        </p:txBody>
      </p:sp>
      <p:sp>
        <p:nvSpPr>
          <p:cNvPr id="6" name="文本框 5"/>
          <p:cNvSpPr txBox="1"/>
          <p:nvPr/>
        </p:nvSpPr>
        <p:spPr>
          <a:xfrm>
            <a:off x="1267441" y="1751527"/>
            <a:ext cx="3291680" cy="523220"/>
          </a:xfrm>
          <a:prstGeom prst="rect">
            <a:avLst/>
          </a:prstGeom>
          <a:noFill/>
        </p:spPr>
        <p:txBody>
          <a:bodyPr wrap="square" rtlCol="0">
            <a:spAutoFit/>
          </a:bodyPr>
          <a:lstStyle/>
          <a:p>
            <a:r>
              <a:rPr lang="zh-CN" altLang="en-US" sz="2800" dirty="0" smtClean="0"/>
              <a:t>概念证明</a:t>
            </a:r>
            <a:endParaRPr lang="zh-CN" altLang="en-US" sz="2800" dirty="0"/>
          </a:p>
        </p:txBody>
      </p:sp>
      <p:sp>
        <p:nvSpPr>
          <p:cNvPr id="8" name="文本框 7"/>
          <p:cNvSpPr txBox="1"/>
          <p:nvPr/>
        </p:nvSpPr>
        <p:spPr>
          <a:xfrm>
            <a:off x="1267441" y="2592543"/>
            <a:ext cx="8958384" cy="2862322"/>
          </a:xfrm>
          <a:prstGeom prst="rect">
            <a:avLst/>
          </a:prstGeom>
          <a:noFill/>
        </p:spPr>
        <p:txBody>
          <a:bodyPr wrap="square" rtlCol="0">
            <a:spAutoFit/>
          </a:bodyPr>
          <a:lstStyle/>
          <a:p>
            <a:r>
              <a:rPr lang="zh-CN" altLang="en-US" dirty="0" smtClean="0"/>
              <a:t>概念证明也被称为“垂直模型”，它在所有技术服务层次上从用户界面实现一部分应用功能。概念证明原型的运作方式与真实系统相似，它触及实现的所有层次。</a:t>
            </a:r>
            <a:endParaRPr lang="en-US" altLang="zh-CN" dirty="0" smtClean="0"/>
          </a:p>
          <a:p>
            <a:endParaRPr lang="en-US" altLang="zh-CN" dirty="0"/>
          </a:p>
          <a:p>
            <a:r>
              <a:rPr lang="zh-CN" altLang="en-US" dirty="0" smtClean="0"/>
              <a:t>在项目中不能确定预期架构方法是否合理可行时，或者想优化算法时，评估预期数据库的模式时，确认云解决方案的健壮性或是测试时间需求时，可以创建一个垂直原型。</a:t>
            </a:r>
            <a:endParaRPr lang="en-US" altLang="zh-CN" dirty="0" smtClean="0"/>
          </a:p>
          <a:p>
            <a:endParaRPr lang="en-US" altLang="zh-CN" dirty="0"/>
          </a:p>
          <a:p>
            <a:r>
              <a:rPr lang="zh-CN" altLang="en-US" dirty="0" smtClean="0"/>
              <a:t>为了对某个特定用户故事或者一组功能实现阶段的工作量进行估算，我们可以借住概念证明模型来收集信息。</a:t>
            </a:r>
            <a:endParaRPr lang="en-US" altLang="zh-CN" dirty="0" smtClean="0"/>
          </a:p>
          <a:p>
            <a:endParaRPr lang="en-US" altLang="zh-CN" dirty="0"/>
          </a:p>
          <a:p>
            <a:r>
              <a:rPr lang="zh-CN" altLang="en-US" dirty="0" smtClean="0"/>
              <a:t>垂直模型用来体现业务的流程。</a:t>
            </a:r>
            <a:endParaRPr lang="zh-CN" altLang="en-US" dirty="0"/>
          </a:p>
        </p:txBody>
      </p:sp>
    </p:spTree>
    <p:extLst>
      <p:ext uri="{BB962C8B-B14F-4D97-AF65-F5344CB8AC3E}">
        <p14:creationId xmlns:p14="http://schemas.microsoft.com/office/powerpoint/2010/main" val="311314394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a:spLocks noGrp="1"/>
          </p:cNvSpPr>
          <p:nvPr>
            <p:ph type="body" sz="quarter" idx="10"/>
          </p:nvPr>
        </p:nvSpPr>
        <p:spPr>
          <a:xfrm>
            <a:off x="1267441" y="330296"/>
            <a:ext cx="3098800" cy="457104"/>
          </a:xfrm>
        </p:spPr>
        <p:txBody>
          <a:bodyPr/>
          <a:lstStyle/>
          <a:p>
            <a:r>
              <a:rPr lang="zh-CN" altLang="en-US" dirty="0"/>
              <a:t>界面原型的概念</a:t>
            </a:r>
          </a:p>
          <a:p>
            <a:endParaRPr lang="zh-CN" altLang="en-US" dirty="0"/>
          </a:p>
        </p:txBody>
      </p:sp>
      <p:sp>
        <p:nvSpPr>
          <p:cNvPr id="6" name="文本框 5"/>
          <p:cNvSpPr txBox="1"/>
          <p:nvPr/>
        </p:nvSpPr>
        <p:spPr>
          <a:xfrm>
            <a:off x="1171001" y="1339403"/>
            <a:ext cx="3291680" cy="523220"/>
          </a:xfrm>
          <a:prstGeom prst="rect">
            <a:avLst/>
          </a:prstGeom>
          <a:noFill/>
        </p:spPr>
        <p:txBody>
          <a:bodyPr wrap="square" rtlCol="0">
            <a:spAutoFit/>
          </a:bodyPr>
          <a:lstStyle/>
          <a:p>
            <a:r>
              <a:rPr lang="zh-CN" altLang="en-US" sz="2800" dirty="0" smtClean="0"/>
              <a:t>一图胜千言</a:t>
            </a:r>
            <a:endParaRPr lang="zh-CN" altLang="en-US" sz="28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722" y="1862623"/>
            <a:ext cx="8519376" cy="4825714"/>
          </a:xfrm>
          <a:prstGeom prst="rect">
            <a:avLst/>
          </a:prstGeom>
        </p:spPr>
      </p:pic>
    </p:spTree>
    <p:extLst>
      <p:ext uri="{BB962C8B-B14F-4D97-AF65-F5344CB8AC3E}">
        <p14:creationId xmlns:p14="http://schemas.microsoft.com/office/powerpoint/2010/main" val="219936127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界面原型的概念</a:t>
            </a:r>
          </a:p>
        </p:txBody>
      </p:sp>
      <p:cxnSp>
        <p:nvCxnSpPr>
          <p:cNvPr id="4" name="直接连接符 3"/>
          <p:cNvCxnSpPr/>
          <p:nvPr/>
        </p:nvCxnSpPr>
        <p:spPr>
          <a:xfrm>
            <a:off x="-56161" y="1880076"/>
            <a:ext cx="1230432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54344" y="1313445"/>
            <a:ext cx="1065847" cy="1065847"/>
            <a:chOff x="899592" y="2067694"/>
            <a:chExt cx="792088" cy="792088"/>
          </a:xfrm>
        </p:grpSpPr>
        <p:sp>
          <p:nvSpPr>
            <p:cNvPr id="6" name="矩形 31"/>
            <p:cNvSpPr/>
            <p:nvPr/>
          </p:nvSpPr>
          <p:spPr>
            <a:xfrm>
              <a:off x="899592" y="2067694"/>
              <a:ext cx="792088" cy="792088"/>
            </a:xfrm>
            <a:prstGeom prst="ellipse">
              <a:avLst/>
            </a:prstGeom>
            <a:solidFill>
              <a:schemeClr val="bg1"/>
            </a:solidFill>
            <a:ln w="285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nvGrpSpPr>
            <p:cNvPr id="7" name="组合 6"/>
            <p:cNvGrpSpPr/>
            <p:nvPr/>
          </p:nvGrpSpPr>
          <p:grpSpPr>
            <a:xfrm>
              <a:off x="1109447" y="2253786"/>
              <a:ext cx="372377" cy="425976"/>
              <a:chOff x="10856093" y="315913"/>
              <a:chExt cx="419100" cy="479425"/>
            </a:xfrm>
            <a:solidFill>
              <a:schemeClr val="tx1">
                <a:lumMod val="75000"/>
                <a:lumOff val="25000"/>
              </a:schemeClr>
            </a:solidFill>
          </p:grpSpPr>
          <p:sp>
            <p:nvSpPr>
              <p:cNvPr id="8" name="Freeform 7"/>
              <p:cNvSpPr>
                <a:spLocks noEditPoints="1"/>
              </p:cNvSpPr>
              <p:nvPr/>
            </p:nvSpPr>
            <p:spPr bwMode="auto">
              <a:xfrm>
                <a:off x="10856093" y="315913"/>
                <a:ext cx="330200" cy="419100"/>
              </a:xfrm>
              <a:custGeom>
                <a:avLst/>
                <a:gdLst>
                  <a:gd name="T0" fmla="*/ 208 w 208"/>
                  <a:gd name="T1" fmla="*/ 264 h 264"/>
                  <a:gd name="T2" fmla="*/ 0 w 208"/>
                  <a:gd name="T3" fmla="*/ 264 h 264"/>
                  <a:gd name="T4" fmla="*/ 0 w 208"/>
                  <a:gd name="T5" fmla="*/ 0 h 264"/>
                  <a:gd name="T6" fmla="*/ 208 w 208"/>
                  <a:gd name="T7" fmla="*/ 0 h 264"/>
                  <a:gd name="T8" fmla="*/ 208 w 208"/>
                  <a:gd name="T9" fmla="*/ 264 h 264"/>
                  <a:gd name="T10" fmla="*/ 19 w 208"/>
                  <a:gd name="T11" fmla="*/ 245 h 264"/>
                  <a:gd name="T12" fmla="*/ 189 w 208"/>
                  <a:gd name="T13" fmla="*/ 245 h 264"/>
                  <a:gd name="T14" fmla="*/ 189 w 208"/>
                  <a:gd name="T15" fmla="*/ 18 h 264"/>
                  <a:gd name="T16" fmla="*/ 19 w 208"/>
                  <a:gd name="T17" fmla="*/ 18 h 264"/>
                  <a:gd name="T18" fmla="*/ 19 w 208"/>
                  <a:gd name="T19" fmla="*/ 245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64">
                    <a:moveTo>
                      <a:pt x="208" y="264"/>
                    </a:moveTo>
                    <a:lnTo>
                      <a:pt x="0" y="264"/>
                    </a:lnTo>
                    <a:lnTo>
                      <a:pt x="0" y="0"/>
                    </a:lnTo>
                    <a:lnTo>
                      <a:pt x="208" y="0"/>
                    </a:lnTo>
                    <a:lnTo>
                      <a:pt x="208" y="264"/>
                    </a:lnTo>
                    <a:close/>
                    <a:moveTo>
                      <a:pt x="19" y="245"/>
                    </a:moveTo>
                    <a:lnTo>
                      <a:pt x="189" y="245"/>
                    </a:lnTo>
                    <a:lnTo>
                      <a:pt x="189" y="18"/>
                    </a:lnTo>
                    <a:lnTo>
                      <a:pt x="19" y="18"/>
                    </a:lnTo>
                    <a:lnTo>
                      <a:pt x="19"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8"/>
              <p:cNvSpPr>
                <a:spLocks noChangeArrowheads="1"/>
              </p:cNvSpPr>
              <p:nvPr/>
            </p:nvSpPr>
            <p:spPr bwMode="auto">
              <a:xfrm>
                <a:off x="10930706" y="495301"/>
                <a:ext cx="179388"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9"/>
              <p:cNvSpPr>
                <a:spLocks noChangeArrowheads="1"/>
              </p:cNvSpPr>
              <p:nvPr/>
            </p:nvSpPr>
            <p:spPr bwMode="auto">
              <a:xfrm>
                <a:off x="10930706" y="555626"/>
                <a:ext cx="179388"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Rectangle 10"/>
              <p:cNvSpPr>
                <a:spLocks noChangeArrowheads="1"/>
              </p:cNvSpPr>
              <p:nvPr/>
            </p:nvSpPr>
            <p:spPr bwMode="auto">
              <a:xfrm>
                <a:off x="10930706" y="615951"/>
                <a:ext cx="179388"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11"/>
              <p:cNvSpPr>
                <a:spLocks noChangeArrowheads="1"/>
              </p:cNvSpPr>
              <p:nvPr/>
            </p:nvSpPr>
            <p:spPr bwMode="auto">
              <a:xfrm>
                <a:off x="10930706" y="434975"/>
                <a:ext cx="90488"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2"/>
              <p:cNvSpPr>
                <a:spLocks/>
              </p:cNvSpPr>
              <p:nvPr/>
            </p:nvSpPr>
            <p:spPr bwMode="auto">
              <a:xfrm>
                <a:off x="10960868" y="374650"/>
                <a:ext cx="314325" cy="420688"/>
              </a:xfrm>
              <a:custGeom>
                <a:avLst/>
                <a:gdLst>
                  <a:gd name="T0" fmla="*/ 198 w 198"/>
                  <a:gd name="T1" fmla="*/ 265 h 265"/>
                  <a:gd name="T2" fmla="*/ 0 w 198"/>
                  <a:gd name="T3" fmla="*/ 265 h 265"/>
                  <a:gd name="T4" fmla="*/ 0 w 198"/>
                  <a:gd name="T5" fmla="*/ 246 h 265"/>
                  <a:gd name="T6" fmla="*/ 179 w 198"/>
                  <a:gd name="T7" fmla="*/ 246 h 265"/>
                  <a:gd name="T8" fmla="*/ 179 w 198"/>
                  <a:gd name="T9" fmla="*/ 19 h 265"/>
                  <a:gd name="T10" fmla="*/ 160 w 198"/>
                  <a:gd name="T11" fmla="*/ 19 h 265"/>
                  <a:gd name="T12" fmla="*/ 160 w 198"/>
                  <a:gd name="T13" fmla="*/ 0 h 265"/>
                  <a:gd name="T14" fmla="*/ 198 w 198"/>
                  <a:gd name="T15" fmla="*/ 0 h 265"/>
                  <a:gd name="T16" fmla="*/ 198 w 198"/>
                  <a:gd name="T17"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265">
                    <a:moveTo>
                      <a:pt x="198" y="265"/>
                    </a:moveTo>
                    <a:lnTo>
                      <a:pt x="0" y="265"/>
                    </a:lnTo>
                    <a:lnTo>
                      <a:pt x="0" y="246"/>
                    </a:lnTo>
                    <a:lnTo>
                      <a:pt x="179" y="246"/>
                    </a:lnTo>
                    <a:lnTo>
                      <a:pt x="179" y="19"/>
                    </a:lnTo>
                    <a:lnTo>
                      <a:pt x="160" y="19"/>
                    </a:lnTo>
                    <a:lnTo>
                      <a:pt x="160" y="0"/>
                    </a:lnTo>
                    <a:lnTo>
                      <a:pt x="198" y="0"/>
                    </a:lnTo>
                    <a:lnTo>
                      <a:pt x="198" y="2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4" name="组合 13"/>
          <p:cNvGrpSpPr/>
          <p:nvPr/>
        </p:nvGrpSpPr>
        <p:grpSpPr>
          <a:xfrm>
            <a:off x="5588475" y="1347152"/>
            <a:ext cx="1065847" cy="1065847"/>
            <a:chOff x="4175956" y="2067694"/>
            <a:chExt cx="792088" cy="792088"/>
          </a:xfrm>
        </p:grpSpPr>
        <p:sp>
          <p:nvSpPr>
            <p:cNvPr id="15" name="矩形 31"/>
            <p:cNvSpPr/>
            <p:nvPr/>
          </p:nvSpPr>
          <p:spPr>
            <a:xfrm>
              <a:off x="4175956" y="2067694"/>
              <a:ext cx="792088" cy="792088"/>
            </a:xfrm>
            <a:prstGeom prst="ellipse">
              <a:avLst/>
            </a:prstGeom>
            <a:solidFill>
              <a:schemeClr val="bg1"/>
            </a:solidFill>
            <a:ln w="285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6" name="Freeform 13"/>
            <p:cNvSpPr>
              <a:spLocks/>
            </p:cNvSpPr>
            <p:nvPr/>
          </p:nvSpPr>
          <p:spPr bwMode="auto">
            <a:xfrm>
              <a:off x="4358306" y="2277548"/>
              <a:ext cx="427388" cy="399178"/>
            </a:xfrm>
            <a:custGeom>
              <a:avLst/>
              <a:gdLst>
                <a:gd name="T0" fmla="*/ 40 w 128"/>
                <a:gd name="T1" fmla="*/ 120 h 120"/>
                <a:gd name="T2" fmla="*/ 12 w 128"/>
                <a:gd name="T3" fmla="*/ 108 h 120"/>
                <a:gd name="T4" fmla="*/ 0 w 128"/>
                <a:gd name="T5" fmla="*/ 80 h 120"/>
                <a:gd name="T6" fmla="*/ 12 w 128"/>
                <a:gd name="T7" fmla="*/ 52 h 120"/>
                <a:gd name="T8" fmla="*/ 58 w 128"/>
                <a:gd name="T9" fmla="*/ 2 h 120"/>
                <a:gd name="T10" fmla="*/ 64 w 128"/>
                <a:gd name="T11" fmla="*/ 8 h 120"/>
                <a:gd name="T12" fmla="*/ 17 w 128"/>
                <a:gd name="T13" fmla="*/ 57 h 120"/>
                <a:gd name="T14" fmla="*/ 8 w 128"/>
                <a:gd name="T15" fmla="*/ 80 h 120"/>
                <a:gd name="T16" fmla="*/ 17 w 128"/>
                <a:gd name="T17" fmla="*/ 103 h 120"/>
                <a:gd name="T18" fmla="*/ 40 w 128"/>
                <a:gd name="T19" fmla="*/ 112 h 120"/>
                <a:gd name="T20" fmla="*/ 63 w 128"/>
                <a:gd name="T21" fmla="*/ 103 h 120"/>
                <a:gd name="T22" fmla="*/ 113 w 128"/>
                <a:gd name="T23" fmla="*/ 49 h 120"/>
                <a:gd name="T24" fmla="*/ 120 w 128"/>
                <a:gd name="T25" fmla="*/ 32 h 120"/>
                <a:gd name="T26" fmla="*/ 113 w 128"/>
                <a:gd name="T27" fmla="*/ 15 h 120"/>
                <a:gd name="T28" fmla="*/ 96 w 128"/>
                <a:gd name="T29" fmla="*/ 8 h 120"/>
                <a:gd name="T30" fmla="*/ 79 w 128"/>
                <a:gd name="T31" fmla="*/ 15 h 120"/>
                <a:gd name="T32" fmla="*/ 29 w 128"/>
                <a:gd name="T33" fmla="*/ 69 h 120"/>
                <a:gd name="T34" fmla="*/ 29 w 128"/>
                <a:gd name="T35" fmla="*/ 91 h 120"/>
                <a:gd name="T36" fmla="*/ 40 w 128"/>
                <a:gd name="T37" fmla="*/ 96 h 120"/>
                <a:gd name="T38" fmla="*/ 40 w 128"/>
                <a:gd name="T39" fmla="*/ 96 h 120"/>
                <a:gd name="T40" fmla="*/ 51 w 128"/>
                <a:gd name="T41" fmla="*/ 91 h 120"/>
                <a:gd name="T42" fmla="*/ 100 w 128"/>
                <a:gd name="T43" fmla="*/ 41 h 120"/>
                <a:gd name="T44" fmla="*/ 105 w 128"/>
                <a:gd name="T45" fmla="*/ 47 h 120"/>
                <a:gd name="T46" fmla="*/ 57 w 128"/>
                <a:gd name="T47" fmla="*/ 97 h 120"/>
                <a:gd name="T48" fmla="*/ 40 w 128"/>
                <a:gd name="T49" fmla="*/ 104 h 120"/>
                <a:gd name="T50" fmla="*/ 40 w 128"/>
                <a:gd name="T51" fmla="*/ 104 h 120"/>
                <a:gd name="T52" fmla="*/ 23 w 128"/>
                <a:gd name="T53" fmla="*/ 97 h 120"/>
                <a:gd name="T54" fmla="*/ 23 w 128"/>
                <a:gd name="T55" fmla="*/ 63 h 120"/>
                <a:gd name="T56" fmla="*/ 73 w 128"/>
                <a:gd name="T57" fmla="*/ 9 h 120"/>
                <a:gd name="T58" fmla="*/ 96 w 128"/>
                <a:gd name="T59" fmla="*/ 0 h 120"/>
                <a:gd name="T60" fmla="*/ 119 w 128"/>
                <a:gd name="T61" fmla="*/ 9 h 120"/>
                <a:gd name="T62" fmla="*/ 128 w 128"/>
                <a:gd name="T63" fmla="*/ 32 h 120"/>
                <a:gd name="T64" fmla="*/ 119 w 128"/>
                <a:gd name="T65" fmla="*/ 55 h 120"/>
                <a:gd name="T66" fmla="*/ 68 w 128"/>
                <a:gd name="T67" fmla="*/ 108 h 120"/>
                <a:gd name="T68" fmla="*/ 40 w 128"/>
                <a:gd name="T69"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20">
                  <a:moveTo>
                    <a:pt x="40" y="120"/>
                  </a:moveTo>
                  <a:cubicBezTo>
                    <a:pt x="29" y="120"/>
                    <a:pt x="19" y="116"/>
                    <a:pt x="12" y="108"/>
                  </a:cubicBezTo>
                  <a:cubicBezTo>
                    <a:pt x="4" y="101"/>
                    <a:pt x="0" y="91"/>
                    <a:pt x="0" y="80"/>
                  </a:cubicBezTo>
                  <a:cubicBezTo>
                    <a:pt x="0" y="69"/>
                    <a:pt x="4" y="59"/>
                    <a:pt x="12" y="52"/>
                  </a:cubicBezTo>
                  <a:cubicBezTo>
                    <a:pt x="58" y="2"/>
                    <a:pt x="58" y="2"/>
                    <a:pt x="58" y="2"/>
                  </a:cubicBezTo>
                  <a:cubicBezTo>
                    <a:pt x="64" y="8"/>
                    <a:pt x="64" y="8"/>
                    <a:pt x="64" y="8"/>
                  </a:cubicBezTo>
                  <a:cubicBezTo>
                    <a:pt x="17" y="57"/>
                    <a:pt x="17" y="57"/>
                    <a:pt x="17" y="57"/>
                  </a:cubicBezTo>
                  <a:cubicBezTo>
                    <a:pt x="11" y="63"/>
                    <a:pt x="8" y="71"/>
                    <a:pt x="8" y="80"/>
                  </a:cubicBezTo>
                  <a:cubicBezTo>
                    <a:pt x="8" y="89"/>
                    <a:pt x="11" y="97"/>
                    <a:pt x="17" y="103"/>
                  </a:cubicBezTo>
                  <a:cubicBezTo>
                    <a:pt x="23" y="109"/>
                    <a:pt x="31" y="112"/>
                    <a:pt x="40" y="112"/>
                  </a:cubicBezTo>
                  <a:cubicBezTo>
                    <a:pt x="49" y="112"/>
                    <a:pt x="57" y="109"/>
                    <a:pt x="63" y="103"/>
                  </a:cubicBezTo>
                  <a:cubicBezTo>
                    <a:pt x="113" y="49"/>
                    <a:pt x="113" y="49"/>
                    <a:pt x="113" y="49"/>
                  </a:cubicBezTo>
                  <a:cubicBezTo>
                    <a:pt x="118" y="44"/>
                    <a:pt x="120" y="38"/>
                    <a:pt x="120" y="32"/>
                  </a:cubicBezTo>
                  <a:cubicBezTo>
                    <a:pt x="120" y="26"/>
                    <a:pt x="118" y="20"/>
                    <a:pt x="113" y="15"/>
                  </a:cubicBezTo>
                  <a:cubicBezTo>
                    <a:pt x="108" y="10"/>
                    <a:pt x="102" y="8"/>
                    <a:pt x="96" y="8"/>
                  </a:cubicBezTo>
                  <a:cubicBezTo>
                    <a:pt x="90" y="8"/>
                    <a:pt x="84" y="10"/>
                    <a:pt x="79" y="15"/>
                  </a:cubicBezTo>
                  <a:cubicBezTo>
                    <a:pt x="29" y="69"/>
                    <a:pt x="29" y="69"/>
                    <a:pt x="29" y="69"/>
                  </a:cubicBezTo>
                  <a:cubicBezTo>
                    <a:pt x="22" y="75"/>
                    <a:pt x="22" y="85"/>
                    <a:pt x="29" y="91"/>
                  </a:cubicBezTo>
                  <a:cubicBezTo>
                    <a:pt x="32" y="94"/>
                    <a:pt x="36" y="96"/>
                    <a:pt x="40" y="96"/>
                  </a:cubicBezTo>
                  <a:cubicBezTo>
                    <a:pt x="40" y="96"/>
                    <a:pt x="40" y="96"/>
                    <a:pt x="40" y="96"/>
                  </a:cubicBezTo>
                  <a:cubicBezTo>
                    <a:pt x="44" y="96"/>
                    <a:pt x="48" y="94"/>
                    <a:pt x="51" y="91"/>
                  </a:cubicBezTo>
                  <a:cubicBezTo>
                    <a:pt x="100" y="41"/>
                    <a:pt x="100" y="41"/>
                    <a:pt x="100" y="41"/>
                  </a:cubicBezTo>
                  <a:cubicBezTo>
                    <a:pt x="105" y="47"/>
                    <a:pt x="105" y="47"/>
                    <a:pt x="105" y="47"/>
                  </a:cubicBezTo>
                  <a:cubicBezTo>
                    <a:pt x="57" y="97"/>
                    <a:pt x="57" y="97"/>
                    <a:pt x="57" y="97"/>
                  </a:cubicBezTo>
                  <a:cubicBezTo>
                    <a:pt x="52" y="102"/>
                    <a:pt x="46" y="104"/>
                    <a:pt x="40" y="104"/>
                  </a:cubicBezTo>
                  <a:cubicBezTo>
                    <a:pt x="40" y="104"/>
                    <a:pt x="40" y="104"/>
                    <a:pt x="40" y="104"/>
                  </a:cubicBezTo>
                  <a:cubicBezTo>
                    <a:pt x="34" y="104"/>
                    <a:pt x="28" y="102"/>
                    <a:pt x="23" y="97"/>
                  </a:cubicBezTo>
                  <a:cubicBezTo>
                    <a:pt x="14" y="88"/>
                    <a:pt x="14" y="72"/>
                    <a:pt x="23" y="63"/>
                  </a:cubicBezTo>
                  <a:cubicBezTo>
                    <a:pt x="73" y="9"/>
                    <a:pt x="73" y="9"/>
                    <a:pt x="73" y="9"/>
                  </a:cubicBezTo>
                  <a:cubicBezTo>
                    <a:pt x="79" y="3"/>
                    <a:pt x="87" y="0"/>
                    <a:pt x="96" y="0"/>
                  </a:cubicBezTo>
                  <a:cubicBezTo>
                    <a:pt x="105" y="0"/>
                    <a:pt x="113" y="3"/>
                    <a:pt x="119" y="9"/>
                  </a:cubicBezTo>
                  <a:cubicBezTo>
                    <a:pt x="125" y="15"/>
                    <a:pt x="128" y="23"/>
                    <a:pt x="128" y="32"/>
                  </a:cubicBezTo>
                  <a:cubicBezTo>
                    <a:pt x="128" y="41"/>
                    <a:pt x="125" y="49"/>
                    <a:pt x="119" y="55"/>
                  </a:cubicBezTo>
                  <a:cubicBezTo>
                    <a:pt x="68" y="108"/>
                    <a:pt x="68" y="108"/>
                    <a:pt x="68" y="108"/>
                  </a:cubicBezTo>
                  <a:cubicBezTo>
                    <a:pt x="61" y="116"/>
                    <a:pt x="51" y="120"/>
                    <a:pt x="40" y="120"/>
                  </a:cubicBezTo>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7" name="组合 16"/>
          <p:cNvGrpSpPr/>
          <p:nvPr/>
        </p:nvGrpSpPr>
        <p:grpSpPr>
          <a:xfrm>
            <a:off x="9918661" y="1298641"/>
            <a:ext cx="1065847" cy="1065847"/>
            <a:chOff x="7452320" y="2067694"/>
            <a:chExt cx="792088" cy="792088"/>
          </a:xfrm>
        </p:grpSpPr>
        <p:sp>
          <p:nvSpPr>
            <p:cNvPr id="18" name="矩形 31"/>
            <p:cNvSpPr/>
            <p:nvPr/>
          </p:nvSpPr>
          <p:spPr>
            <a:xfrm>
              <a:off x="7452320" y="2067694"/>
              <a:ext cx="792088" cy="792088"/>
            </a:xfrm>
            <a:prstGeom prst="ellipse">
              <a:avLst/>
            </a:prstGeom>
            <a:solidFill>
              <a:schemeClr val="bg1"/>
            </a:solidFill>
            <a:ln w="285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nvGrpSpPr>
            <p:cNvPr id="19" name="组合 18"/>
            <p:cNvGrpSpPr/>
            <p:nvPr/>
          </p:nvGrpSpPr>
          <p:grpSpPr>
            <a:xfrm>
              <a:off x="7662175" y="2232593"/>
              <a:ext cx="372377" cy="427387"/>
              <a:chOff x="14545443" y="5235576"/>
              <a:chExt cx="419100" cy="481012"/>
            </a:xfrm>
            <a:solidFill>
              <a:schemeClr val="tx1">
                <a:lumMod val="75000"/>
                <a:lumOff val="25000"/>
              </a:schemeClr>
            </a:solidFill>
          </p:grpSpPr>
          <p:sp>
            <p:nvSpPr>
              <p:cNvPr id="20" name="Freeform 16"/>
              <p:cNvSpPr>
                <a:spLocks/>
              </p:cNvSpPr>
              <p:nvPr/>
            </p:nvSpPr>
            <p:spPr bwMode="auto">
              <a:xfrm>
                <a:off x="14545443" y="5303838"/>
                <a:ext cx="419100" cy="412750"/>
              </a:xfrm>
              <a:custGeom>
                <a:avLst/>
                <a:gdLst>
                  <a:gd name="T0" fmla="*/ 56 w 112"/>
                  <a:gd name="T1" fmla="*/ 110 h 110"/>
                  <a:gd name="T2" fmla="*/ 0 w 112"/>
                  <a:gd name="T3" fmla="*/ 54 h 110"/>
                  <a:gd name="T4" fmla="*/ 43 w 112"/>
                  <a:gd name="T5" fmla="*/ 0 h 110"/>
                  <a:gd name="T6" fmla="*/ 45 w 112"/>
                  <a:gd name="T7" fmla="*/ 7 h 110"/>
                  <a:gd name="T8" fmla="*/ 8 w 112"/>
                  <a:gd name="T9" fmla="*/ 54 h 110"/>
                  <a:gd name="T10" fmla="*/ 56 w 112"/>
                  <a:gd name="T11" fmla="*/ 102 h 110"/>
                  <a:gd name="T12" fmla="*/ 104 w 112"/>
                  <a:gd name="T13" fmla="*/ 54 h 110"/>
                  <a:gd name="T14" fmla="*/ 67 w 112"/>
                  <a:gd name="T15" fmla="*/ 7 h 110"/>
                  <a:gd name="T16" fmla="*/ 69 w 112"/>
                  <a:gd name="T17" fmla="*/ 0 h 110"/>
                  <a:gd name="T18" fmla="*/ 112 w 112"/>
                  <a:gd name="T19" fmla="*/ 54 h 110"/>
                  <a:gd name="T20" fmla="*/ 56 w 112"/>
                  <a:gd name="T21"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110">
                    <a:moveTo>
                      <a:pt x="56" y="110"/>
                    </a:moveTo>
                    <a:cubicBezTo>
                      <a:pt x="25" y="110"/>
                      <a:pt x="0" y="85"/>
                      <a:pt x="0" y="54"/>
                    </a:cubicBezTo>
                    <a:cubicBezTo>
                      <a:pt x="0" y="28"/>
                      <a:pt x="18" y="5"/>
                      <a:pt x="43" y="0"/>
                    </a:cubicBezTo>
                    <a:cubicBezTo>
                      <a:pt x="45" y="7"/>
                      <a:pt x="45" y="7"/>
                      <a:pt x="45" y="7"/>
                    </a:cubicBezTo>
                    <a:cubicBezTo>
                      <a:pt x="23" y="12"/>
                      <a:pt x="8" y="32"/>
                      <a:pt x="8" y="54"/>
                    </a:cubicBezTo>
                    <a:cubicBezTo>
                      <a:pt x="8" y="80"/>
                      <a:pt x="30" y="102"/>
                      <a:pt x="56" y="102"/>
                    </a:cubicBezTo>
                    <a:cubicBezTo>
                      <a:pt x="82" y="102"/>
                      <a:pt x="104" y="80"/>
                      <a:pt x="104" y="54"/>
                    </a:cubicBezTo>
                    <a:cubicBezTo>
                      <a:pt x="104" y="32"/>
                      <a:pt x="89" y="12"/>
                      <a:pt x="67" y="7"/>
                    </a:cubicBezTo>
                    <a:cubicBezTo>
                      <a:pt x="69" y="0"/>
                      <a:pt x="69" y="0"/>
                      <a:pt x="69" y="0"/>
                    </a:cubicBezTo>
                    <a:cubicBezTo>
                      <a:pt x="94" y="5"/>
                      <a:pt x="112" y="28"/>
                      <a:pt x="112" y="54"/>
                    </a:cubicBezTo>
                    <a:cubicBezTo>
                      <a:pt x="112" y="85"/>
                      <a:pt x="87" y="110"/>
                      <a:pt x="56" y="1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17"/>
              <p:cNvSpPr>
                <a:spLocks noChangeArrowheads="1"/>
              </p:cNvSpPr>
              <p:nvPr/>
            </p:nvSpPr>
            <p:spPr bwMode="auto">
              <a:xfrm>
                <a:off x="14740706" y="5235576"/>
                <a:ext cx="30163"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18"/>
              <p:cNvSpPr>
                <a:spLocks noChangeArrowheads="1"/>
              </p:cNvSpPr>
              <p:nvPr/>
            </p:nvSpPr>
            <p:spPr bwMode="auto">
              <a:xfrm>
                <a:off x="14710543" y="5235576"/>
                <a:ext cx="90488"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9"/>
              <p:cNvSpPr>
                <a:spLocks/>
              </p:cNvSpPr>
              <p:nvPr/>
            </p:nvSpPr>
            <p:spPr bwMode="auto">
              <a:xfrm>
                <a:off x="14658156" y="5486401"/>
                <a:ext cx="115888" cy="117475"/>
              </a:xfrm>
              <a:custGeom>
                <a:avLst/>
                <a:gdLst>
                  <a:gd name="T0" fmla="*/ 0 w 73"/>
                  <a:gd name="T1" fmla="*/ 74 h 74"/>
                  <a:gd name="T2" fmla="*/ 23 w 73"/>
                  <a:gd name="T3" fmla="*/ 0 h 74"/>
                  <a:gd name="T4" fmla="*/ 42 w 73"/>
                  <a:gd name="T5" fmla="*/ 5 h 74"/>
                  <a:gd name="T6" fmla="*/ 28 w 73"/>
                  <a:gd name="T7" fmla="*/ 45 h 74"/>
                  <a:gd name="T8" fmla="*/ 68 w 73"/>
                  <a:gd name="T9" fmla="*/ 31 h 74"/>
                  <a:gd name="T10" fmla="*/ 73 w 73"/>
                  <a:gd name="T11" fmla="*/ 50 h 74"/>
                  <a:gd name="T12" fmla="*/ 0 w 73"/>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73" h="74">
                    <a:moveTo>
                      <a:pt x="0" y="74"/>
                    </a:moveTo>
                    <a:lnTo>
                      <a:pt x="23" y="0"/>
                    </a:lnTo>
                    <a:lnTo>
                      <a:pt x="42" y="5"/>
                    </a:lnTo>
                    <a:lnTo>
                      <a:pt x="28" y="45"/>
                    </a:lnTo>
                    <a:lnTo>
                      <a:pt x="68" y="31"/>
                    </a:lnTo>
                    <a:lnTo>
                      <a:pt x="73" y="50"/>
                    </a:ln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0"/>
              <p:cNvSpPr>
                <a:spLocks/>
              </p:cNvSpPr>
              <p:nvPr/>
            </p:nvSpPr>
            <p:spPr bwMode="auto">
              <a:xfrm>
                <a:off x="14735943" y="5408613"/>
                <a:ext cx="117475" cy="115888"/>
              </a:xfrm>
              <a:custGeom>
                <a:avLst/>
                <a:gdLst>
                  <a:gd name="T0" fmla="*/ 50 w 74"/>
                  <a:gd name="T1" fmla="*/ 73 h 73"/>
                  <a:gd name="T2" fmla="*/ 31 w 74"/>
                  <a:gd name="T3" fmla="*/ 68 h 73"/>
                  <a:gd name="T4" fmla="*/ 45 w 74"/>
                  <a:gd name="T5" fmla="*/ 28 h 73"/>
                  <a:gd name="T6" fmla="*/ 5 w 74"/>
                  <a:gd name="T7" fmla="*/ 42 h 73"/>
                  <a:gd name="T8" fmla="*/ 0 w 74"/>
                  <a:gd name="T9" fmla="*/ 23 h 73"/>
                  <a:gd name="T10" fmla="*/ 74 w 74"/>
                  <a:gd name="T11" fmla="*/ 0 h 73"/>
                  <a:gd name="T12" fmla="*/ 50 w 7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74" h="73">
                    <a:moveTo>
                      <a:pt x="50" y="73"/>
                    </a:moveTo>
                    <a:lnTo>
                      <a:pt x="31" y="68"/>
                    </a:lnTo>
                    <a:lnTo>
                      <a:pt x="45" y="28"/>
                    </a:lnTo>
                    <a:lnTo>
                      <a:pt x="5" y="42"/>
                    </a:lnTo>
                    <a:lnTo>
                      <a:pt x="0" y="23"/>
                    </a:lnTo>
                    <a:lnTo>
                      <a:pt x="74" y="0"/>
                    </a:lnTo>
                    <a:lnTo>
                      <a:pt x="50" y="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5" name="组合 24"/>
          <p:cNvGrpSpPr/>
          <p:nvPr/>
        </p:nvGrpSpPr>
        <p:grpSpPr>
          <a:xfrm>
            <a:off x="3403087" y="1546583"/>
            <a:ext cx="666985" cy="666985"/>
            <a:chOff x="2685982" y="2215902"/>
            <a:chExt cx="495672" cy="495672"/>
          </a:xfrm>
        </p:grpSpPr>
        <p:sp>
          <p:nvSpPr>
            <p:cNvPr id="26" name="矩形 31"/>
            <p:cNvSpPr/>
            <p:nvPr/>
          </p:nvSpPr>
          <p:spPr>
            <a:xfrm>
              <a:off x="2685982" y="2215902"/>
              <a:ext cx="495672" cy="495672"/>
            </a:xfrm>
            <a:prstGeom prst="ellipse">
              <a:avLst/>
            </a:prstGeom>
            <a:solidFill>
              <a:srgbClr val="129E9D"/>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nvGrpSpPr>
            <p:cNvPr id="27" name="组合 26"/>
            <p:cNvGrpSpPr/>
            <p:nvPr/>
          </p:nvGrpSpPr>
          <p:grpSpPr>
            <a:xfrm>
              <a:off x="2824539" y="2329318"/>
              <a:ext cx="241885" cy="245198"/>
              <a:chOff x="9363075" y="4967288"/>
              <a:chExt cx="463551" cy="469900"/>
            </a:xfrm>
            <a:solidFill>
              <a:schemeClr val="bg1"/>
            </a:solidFill>
          </p:grpSpPr>
          <p:sp>
            <p:nvSpPr>
              <p:cNvPr id="28" name="Freeform 22"/>
              <p:cNvSpPr>
                <a:spLocks/>
              </p:cNvSpPr>
              <p:nvPr/>
            </p:nvSpPr>
            <p:spPr bwMode="auto">
              <a:xfrm>
                <a:off x="9371013" y="5280025"/>
                <a:ext cx="158750" cy="150813"/>
              </a:xfrm>
              <a:custGeom>
                <a:avLst/>
                <a:gdLst>
                  <a:gd name="T0" fmla="*/ 14 w 100"/>
                  <a:gd name="T1" fmla="*/ 95 h 95"/>
                  <a:gd name="T2" fmla="*/ 0 w 100"/>
                  <a:gd name="T3" fmla="*/ 80 h 95"/>
                  <a:gd name="T4" fmla="*/ 85 w 100"/>
                  <a:gd name="T5" fmla="*/ 0 h 95"/>
                  <a:gd name="T6" fmla="*/ 100 w 100"/>
                  <a:gd name="T7" fmla="*/ 14 h 95"/>
                  <a:gd name="T8" fmla="*/ 14 w 100"/>
                  <a:gd name="T9" fmla="*/ 95 h 95"/>
                </a:gdLst>
                <a:ahLst/>
                <a:cxnLst>
                  <a:cxn ang="0">
                    <a:pos x="T0" y="T1"/>
                  </a:cxn>
                  <a:cxn ang="0">
                    <a:pos x="T2" y="T3"/>
                  </a:cxn>
                  <a:cxn ang="0">
                    <a:pos x="T4" y="T5"/>
                  </a:cxn>
                  <a:cxn ang="0">
                    <a:pos x="T6" y="T7"/>
                  </a:cxn>
                  <a:cxn ang="0">
                    <a:pos x="T8" y="T9"/>
                  </a:cxn>
                </a:cxnLst>
                <a:rect l="0" t="0" r="r" b="b"/>
                <a:pathLst>
                  <a:path w="100" h="95">
                    <a:moveTo>
                      <a:pt x="14" y="95"/>
                    </a:moveTo>
                    <a:lnTo>
                      <a:pt x="0" y="80"/>
                    </a:lnTo>
                    <a:lnTo>
                      <a:pt x="85" y="0"/>
                    </a:lnTo>
                    <a:lnTo>
                      <a:pt x="100" y="14"/>
                    </a:lnTo>
                    <a:lnTo>
                      <a:pt x="14"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3"/>
              <p:cNvSpPr>
                <a:spLocks noEditPoints="1"/>
              </p:cNvSpPr>
              <p:nvPr/>
            </p:nvSpPr>
            <p:spPr bwMode="auto">
              <a:xfrm>
                <a:off x="9486900" y="5200650"/>
                <a:ext cx="120650" cy="120650"/>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8 h 32"/>
                  <a:gd name="T12" fmla="*/ 8 w 32"/>
                  <a:gd name="T13" fmla="*/ 16 h 32"/>
                  <a:gd name="T14" fmla="*/ 16 w 32"/>
                  <a:gd name="T15" fmla="*/ 24 h 32"/>
                  <a:gd name="T16" fmla="*/ 24 w 32"/>
                  <a:gd name="T17" fmla="*/ 16 h 32"/>
                  <a:gd name="T18" fmla="*/ 16 w 32"/>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5"/>
                      <a:pt x="0" y="16"/>
                    </a:cubicBezTo>
                    <a:cubicBezTo>
                      <a:pt x="0" y="7"/>
                      <a:pt x="7" y="0"/>
                      <a:pt x="16" y="0"/>
                    </a:cubicBezTo>
                    <a:cubicBezTo>
                      <a:pt x="25" y="0"/>
                      <a:pt x="32" y="7"/>
                      <a:pt x="32" y="16"/>
                    </a:cubicBezTo>
                    <a:cubicBezTo>
                      <a:pt x="32" y="25"/>
                      <a:pt x="25" y="32"/>
                      <a:pt x="16" y="32"/>
                    </a:cubicBezTo>
                    <a:moveTo>
                      <a:pt x="16" y="8"/>
                    </a:moveTo>
                    <a:cubicBezTo>
                      <a:pt x="12" y="8"/>
                      <a:pt x="8" y="12"/>
                      <a:pt x="8" y="16"/>
                    </a:cubicBezTo>
                    <a:cubicBezTo>
                      <a:pt x="8" y="20"/>
                      <a:pt x="12" y="24"/>
                      <a:pt x="16" y="24"/>
                    </a:cubicBezTo>
                    <a:cubicBezTo>
                      <a:pt x="20" y="24"/>
                      <a:pt x="24" y="20"/>
                      <a:pt x="24" y="16"/>
                    </a:cubicBezTo>
                    <a:cubicBezTo>
                      <a:pt x="24" y="12"/>
                      <a:pt x="20" y="8"/>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4"/>
              <p:cNvSpPr>
                <a:spLocks noEditPoints="1"/>
              </p:cNvSpPr>
              <p:nvPr/>
            </p:nvSpPr>
            <p:spPr bwMode="auto">
              <a:xfrm>
                <a:off x="9577388" y="4967288"/>
                <a:ext cx="249238" cy="249238"/>
              </a:xfrm>
              <a:custGeom>
                <a:avLst/>
                <a:gdLst>
                  <a:gd name="T0" fmla="*/ 32 w 66"/>
                  <a:gd name="T1" fmla="*/ 66 h 66"/>
                  <a:gd name="T2" fmla="*/ 9 w 66"/>
                  <a:gd name="T3" fmla="*/ 57 h 66"/>
                  <a:gd name="T4" fmla="*/ 0 w 66"/>
                  <a:gd name="T5" fmla="*/ 34 h 66"/>
                  <a:gd name="T6" fmla="*/ 9 w 66"/>
                  <a:gd name="T7" fmla="*/ 11 h 66"/>
                  <a:gd name="T8" fmla="*/ 20 w 66"/>
                  <a:gd name="T9" fmla="*/ 0 h 66"/>
                  <a:gd name="T10" fmla="*/ 66 w 66"/>
                  <a:gd name="T11" fmla="*/ 46 h 66"/>
                  <a:gd name="T12" fmla="*/ 55 w 66"/>
                  <a:gd name="T13" fmla="*/ 57 h 66"/>
                  <a:gd name="T14" fmla="*/ 32 w 66"/>
                  <a:gd name="T15" fmla="*/ 66 h 66"/>
                  <a:gd name="T16" fmla="*/ 20 w 66"/>
                  <a:gd name="T17" fmla="*/ 12 h 66"/>
                  <a:gd name="T18" fmla="*/ 15 w 66"/>
                  <a:gd name="T19" fmla="*/ 17 h 66"/>
                  <a:gd name="T20" fmla="*/ 8 w 66"/>
                  <a:gd name="T21" fmla="*/ 34 h 66"/>
                  <a:gd name="T22" fmla="*/ 15 w 66"/>
                  <a:gd name="T23" fmla="*/ 51 h 66"/>
                  <a:gd name="T24" fmla="*/ 32 w 66"/>
                  <a:gd name="T25" fmla="*/ 58 h 66"/>
                  <a:gd name="T26" fmla="*/ 49 w 66"/>
                  <a:gd name="T27" fmla="*/ 51 h 66"/>
                  <a:gd name="T28" fmla="*/ 54 w 66"/>
                  <a:gd name="T29" fmla="*/ 46 h 66"/>
                  <a:gd name="T30" fmla="*/ 20 w 66"/>
                  <a:gd name="T31" fmla="*/ 1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66">
                    <a:moveTo>
                      <a:pt x="32" y="66"/>
                    </a:moveTo>
                    <a:cubicBezTo>
                      <a:pt x="23" y="66"/>
                      <a:pt x="15" y="63"/>
                      <a:pt x="9" y="57"/>
                    </a:cubicBezTo>
                    <a:cubicBezTo>
                      <a:pt x="3" y="51"/>
                      <a:pt x="0" y="43"/>
                      <a:pt x="0" y="34"/>
                    </a:cubicBezTo>
                    <a:cubicBezTo>
                      <a:pt x="0" y="25"/>
                      <a:pt x="3" y="17"/>
                      <a:pt x="9" y="11"/>
                    </a:cubicBezTo>
                    <a:cubicBezTo>
                      <a:pt x="20" y="0"/>
                      <a:pt x="20" y="0"/>
                      <a:pt x="20" y="0"/>
                    </a:cubicBezTo>
                    <a:cubicBezTo>
                      <a:pt x="66" y="46"/>
                      <a:pt x="66" y="46"/>
                      <a:pt x="66" y="46"/>
                    </a:cubicBezTo>
                    <a:cubicBezTo>
                      <a:pt x="55" y="57"/>
                      <a:pt x="55" y="57"/>
                      <a:pt x="55" y="57"/>
                    </a:cubicBezTo>
                    <a:cubicBezTo>
                      <a:pt x="49" y="63"/>
                      <a:pt x="41" y="66"/>
                      <a:pt x="32" y="66"/>
                    </a:cubicBezTo>
                    <a:moveTo>
                      <a:pt x="20" y="12"/>
                    </a:moveTo>
                    <a:cubicBezTo>
                      <a:pt x="15" y="17"/>
                      <a:pt x="15" y="17"/>
                      <a:pt x="15" y="17"/>
                    </a:cubicBezTo>
                    <a:cubicBezTo>
                      <a:pt x="10" y="22"/>
                      <a:pt x="8" y="28"/>
                      <a:pt x="8" y="34"/>
                    </a:cubicBezTo>
                    <a:cubicBezTo>
                      <a:pt x="8" y="40"/>
                      <a:pt x="10" y="46"/>
                      <a:pt x="15" y="51"/>
                    </a:cubicBezTo>
                    <a:cubicBezTo>
                      <a:pt x="20" y="56"/>
                      <a:pt x="26" y="58"/>
                      <a:pt x="32" y="58"/>
                    </a:cubicBezTo>
                    <a:cubicBezTo>
                      <a:pt x="38" y="58"/>
                      <a:pt x="44" y="56"/>
                      <a:pt x="49" y="51"/>
                    </a:cubicBezTo>
                    <a:cubicBezTo>
                      <a:pt x="54" y="46"/>
                      <a:pt x="54" y="46"/>
                      <a:pt x="54" y="46"/>
                    </a:cubicBezTo>
                    <a:lnTo>
                      <a:pt x="2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5"/>
              <p:cNvSpPr>
                <a:spLocks/>
              </p:cNvSpPr>
              <p:nvPr/>
            </p:nvSpPr>
            <p:spPr bwMode="auto">
              <a:xfrm>
                <a:off x="9363075" y="5065713"/>
                <a:ext cx="365125" cy="371475"/>
              </a:xfrm>
              <a:custGeom>
                <a:avLst/>
                <a:gdLst>
                  <a:gd name="T0" fmla="*/ 0 w 230"/>
                  <a:gd name="T1" fmla="*/ 234 h 234"/>
                  <a:gd name="T2" fmla="*/ 22 w 230"/>
                  <a:gd name="T3" fmla="*/ 49 h 234"/>
                  <a:gd name="T4" fmla="*/ 112 w 230"/>
                  <a:gd name="T5" fmla="*/ 0 h 234"/>
                  <a:gd name="T6" fmla="*/ 121 w 230"/>
                  <a:gd name="T7" fmla="*/ 16 h 234"/>
                  <a:gd name="T8" fmla="*/ 41 w 230"/>
                  <a:gd name="T9" fmla="*/ 61 h 234"/>
                  <a:gd name="T10" fmla="*/ 24 w 230"/>
                  <a:gd name="T11" fmla="*/ 211 h 234"/>
                  <a:gd name="T12" fmla="*/ 185 w 230"/>
                  <a:gd name="T13" fmla="*/ 180 h 234"/>
                  <a:gd name="T14" fmla="*/ 211 w 230"/>
                  <a:gd name="T15" fmla="*/ 111 h 234"/>
                  <a:gd name="T16" fmla="*/ 230 w 230"/>
                  <a:gd name="T17" fmla="*/ 116 h 234"/>
                  <a:gd name="T18" fmla="*/ 199 w 230"/>
                  <a:gd name="T19" fmla="*/ 199 h 234"/>
                  <a:gd name="T20" fmla="*/ 0 w 230"/>
                  <a:gd name="T21"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0" h="234">
                    <a:moveTo>
                      <a:pt x="0" y="234"/>
                    </a:moveTo>
                    <a:lnTo>
                      <a:pt x="22" y="49"/>
                    </a:lnTo>
                    <a:lnTo>
                      <a:pt x="112" y="0"/>
                    </a:lnTo>
                    <a:lnTo>
                      <a:pt x="121" y="16"/>
                    </a:lnTo>
                    <a:lnTo>
                      <a:pt x="41" y="61"/>
                    </a:lnTo>
                    <a:lnTo>
                      <a:pt x="24" y="211"/>
                    </a:lnTo>
                    <a:lnTo>
                      <a:pt x="185" y="180"/>
                    </a:lnTo>
                    <a:lnTo>
                      <a:pt x="211" y="111"/>
                    </a:lnTo>
                    <a:lnTo>
                      <a:pt x="230" y="116"/>
                    </a:lnTo>
                    <a:lnTo>
                      <a:pt x="199" y="199"/>
                    </a:lnTo>
                    <a:lnTo>
                      <a:pt x="0" y="2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2" name="组合 31"/>
          <p:cNvGrpSpPr/>
          <p:nvPr/>
        </p:nvGrpSpPr>
        <p:grpSpPr>
          <a:xfrm>
            <a:off x="7955328" y="1612912"/>
            <a:ext cx="666985" cy="666985"/>
            <a:chOff x="5962346" y="2215902"/>
            <a:chExt cx="495672" cy="495672"/>
          </a:xfrm>
        </p:grpSpPr>
        <p:sp>
          <p:nvSpPr>
            <p:cNvPr id="33" name="矩形 31"/>
            <p:cNvSpPr/>
            <p:nvPr/>
          </p:nvSpPr>
          <p:spPr>
            <a:xfrm>
              <a:off x="5962346" y="2215902"/>
              <a:ext cx="495672" cy="495672"/>
            </a:xfrm>
            <a:prstGeom prst="ellipse">
              <a:avLst/>
            </a:prstGeom>
            <a:solidFill>
              <a:srgbClr val="F5004E"/>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nvGrpSpPr>
            <p:cNvPr id="34" name="组合 33"/>
            <p:cNvGrpSpPr/>
            <p:nvPr/>
          </p:nvGrpSpPr>
          <p:grpSpPr>
            <a:xfrm>
              <a:off x="6116711" y="2326917"/>
              <a:ext cx="186943" cy="273642"/>
              <a:chOff x="6045200" y="1282700"/>
              <a:chExt cx="328613" cy="481013"/>
            </a:xfrm>
            <a:solidFill>
              <a:schemeClr val="bg1"/>
            </a:solidFill>
          </p:grpSpPr>
          <p:sp>
            <p:nvSpPr>
              <p:cNvPr id="35" name="Freeform 7"/>
              <p:cNvSpPr>
                <a:spLocks/>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8"/>
              <p:cNvSpPr>
                <a:spLocks/>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38" name="文本框 37"/>
          <p:cNvSpPr txBox="1"/>
          <p:nvPr/>
        </p:nvSpPr>
        <p:spPr>
          <a:xfrm>
            <a:off x="1525935" y="2744854"/>
            <a:ext cx="9007263" cy="3016210"/>
          </a:xfrm>
          <a:prstGeom prst="rect">
            <a:avLst/>
          </a:prstGeom>
          <a:noFill/>
        </p:spPr>
        <p:txBody>
          <a:bodyPr wrap="square" rtlCol="0">
            <a:spAutoFit/>
          </a:bodyPr>
          <a:lstStyle/>
          <a:p>
            <a:r>
              <a:rPr lang="zh-CN" altLang="en-US" sz="3200" dirty="0"/>
              <a:t>使用界面</a:t>
            </a:r>
            <a:r>
              <a:rPr lang="zh-CN" altLang="en-US" sz="3200" dirty="0" smtClean="0"/>
              <a:t>原型的目的</a:t>
            </a:r>
            <a:endParaRPr lang="en-US" altLang="zh-CN" sz="3200" dirty="0" smtClean="0"/>
          </a:p>
          <a:p>
            <a:endParaRPr lang="en-US" altLang="zh-CN" sz="3200" dirty="0"/>
          </a:p>
          <a:p>
            <a:r>
              <a:rPr lang="zh-CN" altLang="en-US" dirty="0" smtClean="0"/>
              <a:t>明确、完成以及验证需求</a:t>
            </a:r>
            <a:endParaRPr lang="en-US" altLang="zh-CN" dirty="0" smtClean="0"/>
          </a:p>
          <a:p>
            <a:endParaRPr lang="en-US" altLang="zh-CN" dirty="0"/>
          </a:p>
          <a:p>
            <a:r>
              <a:rPr lang="zh-CN" altLang="en-US" dirty="0" smtClean="0"/>
              <a:t>探究设计的选择方案</a:t>
            </a:r>
            <a:endParaRPr lang="en-US" altLang="zh-CN" dirty="0" smtClean="0"/>
          </a:p>
          <a:p>
            <a:endParaRPr lang="en-US" altLang="zh-CN" dirty="0"/>
          </a:p>
          <a:p>
            <a:r>
              <a:rPr lang="zh-CN" altLang="en-US" dirty="0" smtClean="0"/>
              <a:t>创建一个可以演变为成品的部分系统</a:t>
            </a:r>
            <a:endParaRPr lang="en-US" altLang="zh-CN" dirty="0" smtClean="0"/>
          </a:p>
          <a:p>
            <a:endParaRPr lang="en-US" altLang="zh-CN" dirty="0"/>
          </a:p>
          <a:p>
            <a:endParaRPr lang="en-US" altLang="zh-CN" dirty="0" smtClean="0"/>
          </a:p>
        </p:txBody>
      </p:sp>
    </p:spTree>
    <p:extLst>
      <p:ext uri="{BB962C8B-B14F-4D97-AF65-F5344CB8AC3E}">
        <p14:creationId xmlns:p14="http://schemas.microsoft.com/office/powerpoint/2010/main" val="570255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5">
      <a:dk1>
        <a:sysClr val="windowText" lastClr="000000"/>
      </a:dk1>
      <a:lt1>
        <a:sysClr val="window" lastClr="FFFFFF"/>
      </a:lt1>
      <a:dk2>
        <a:srgbClr val="44546A"/>
      </a:dk2>
      <a:lt2>
        <a:srgbClr val="E7E6E6"/>
      </a:lt2>
      <a:accent1>
        <a:srgbClr val="1FCAD3"/>
      </a:accent1>
      <a:accent2>
        <a:srgbClr val="EE004A"/>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873</TotalTime>
  <Words>1477</Words>
  <Application>Microsoft Office PowerPoint</Application>
  <PresentationFormat>自定义</PresentationFormat>
  <Paragraphs>189</Paragraphs>
  <Slides>39</Slides>
  <Notes>0</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asus</cp:lastModifiedBy>
  <cp:revision>81</cp:revision>
  <dcterms:created xsi:type="dcterms:W3CDTF">2015-08-17T05:40:36Z</dcterms:created>
  <dcterms:modified xsi:type="dcterms:W3CDTF">2017-11-19T12:27:10Z</dcterms:modified>
</cp:coreProperties>
</file>