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1" r:id="rId7"/>
    <p:sldId id="263" r:id="rId8"/>
    <p:sldId id="269" r:id="rId9"/>
    <p:sldId id="270" r:id="rId10"/>
    <p:sldId id="271" r:id="rId11"/>
    <p:sldId id="260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025FE-99A5-44F1-A9DE-1B3C4FA36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91669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7283" y="3916697"/>
            <a:ext cx="7824717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3" y="3916696"/>
            <a:ext cx="4367285" cy="88390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" y="4800599"/>
            <a:ext cx="4367285" cy="6309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550535"/>
            <a:ext cx="10371162" cy="46844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2639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6" y="2250520"/>
            <a:ext cx="3535536" cy="2356103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6200000">
            <a:off x="6203559" y="3225017"/>
            <a:ext cx="473237" cy="4079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616" y="2250520"/>
            <a:ext cx="5660384" cy="2356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520"/>
            <a:ext cx="4187106" cy="2355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31616" y="2249241"/>
            <a:ext cx="5660384" cy="94142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1616" y="3309257"/>
            <a:ext cx="5660384" cy="129651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2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6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049" y="1449677"/>
            <a:ext cx="50149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638" y="2547492"/>
            <a:ext cx="5014937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4165" y="1449677"/>
            <a:ext cx="50396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5754" y="2547492"/>
            <a:ext cx="5039634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4717" y="312533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125337"/>
            <a:ext cx="7824716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24716" y="3125337"/>
            <a:ext cx="4367284" cy="998089"/>
          </a:xfrm>
        </p:spPr>
        <p:txBody>
          <a:bodyPr tIns="46800" rIns="90000" bIns="46800" anchor="b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2638" y="536411"/>
            <a:ext cx="4537215" cy="121907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544598"/>
            <a:ext cx="5711882" cy="5768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2638" y="1994562"/>
            <a:ext cx="4537215" cy="43188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0" Type="http://schemas.openxmlformats.org/officeDocument/2006/relationships/notesSlide" Target="../notesSlides/notesSlide10.xml"/><Relationship Id="rId4" Type="http://schemas.openxmlformats.org/officeDocument/2006/relationships/tags" Target="../tags/tag79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113.xml"/><Relationship Id="rId37" Type="http://schemas.openxmlformats.org/officeDocument/2006/relationships/tags" Target="../tags/tag112.xml"/><Relationship Id="rId36" Type="http://schemas.openxmlformats.org/officeDocument/2006/relationships/tags" Target="../tags/tag111.xml"/><Relationship Id="rId35" Type="http://schemas.openxmlformats.org/officeDocument/2006/relationships/tags" Target="../tags/tag110.xml"/><Relationship Id="rId34" Type="http://schemas.openxmlformats.org/officeDocument/2006/relationships/tags" Target="../tags/tag109.xml"/><Relationship Id="rId33" Type="http://schemas.openxmlformats.org/officeDocument/2006/relationships/tags" Target="../tags/tag108.xml"/><Relationship Id="rId32" Type="http://schemas.openxmlformats.org/officeDocument/2006/relationships/tags" Target="../tags/tag107.xml"/><Relationship Id="rId31" Type="http://schemas.openxmlformats.org/officeDocument/2006/relationships/tags" Target="../tags/tag106.xml"/><Relationship Id="rId30" Type="http://schemas.openxmlformats.org/officeDocument/2006/relationships/tags" Target="../tags/tag105.xml"/><Relationship Id="rId3" Type="http://schemas.openxmlformats.org/officeDocument/2006/relationships/tags" Target="../tags/tag78.xml"/><Relationship Id="rId29" Type="http://schemas.openxmlformats.org/officeDocument/2006/relationships/tags" Target="../tags/tag104.xml"/><Relationship Id="rId28" Type="http://schemas.openxmlformats.org/officeDocument/2006/relationships/tags" Target="../tags/tag103.xml"/><Relationship Id="rId27" Type="http://schemas.openxmlformats.org/officeDocument/2006/relationships/tags" Target="../tags/tag102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image" Target="../media/image9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367282" y="4800598"/>
            <a:ext cx="3587998" cy="63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000">
                <a:solidFill>
                  <a:schemeClr val="tx1"/>
                </a:solidFill>
              </a:rPr>
              <a:t>PRD-G17     2018年1月7日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-3" y="3916696"/>
            <a:ext cx="4367285" cy="88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需求变更评审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-3" y="4800599"/>
            <a:ext cx="4367285" cy="63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组长：蒋家俊</a:t>
            </a:r>
            <a:endParaRPr lang="zh-CN" altLang="en-US" dirty="0"/>
          </a:p>
          <a:p>
            <a:r>
              <a:rPr lang="zh-CN" altLang="en-US" dirty="0"/>
              <a:t>组员：厉佩强、李捷、周盛、朱秉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需求变更</a:t>
            </a:r>
            <a:endParaRPr lang="zh-CN" altLang="en-US" sz="4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41463" y="20955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2079307" y="20955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变更申请报告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2079307" y="28020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lstStyle/>
          <a:p>
            <a:r>
              <a:rPr lang="zh-CN" altLang="en-US" sz="2400" dirty="0"/>
              <a:t>我们的变更申请报告简单易懂，并且内容完善，详见《需求变更申请报告》。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278563" y="20955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816407" y="20955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变更影响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6816407" y="28020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 lnSpcReduction="10000"/>
          </a:bodyPr>
          <a:lstStyle/>
          <a:p>
            <a:r>
              <a:rPr lang="zh-CN" altLang="en-US" sz="2400" dirty="0"/>
              <a:t>变更影响微乎其微，不</a:t>
            </a:r>
            <a:r>
              <a:rPr lang="zh-CN" altLang="en-US" sz="2400" dirty="0">
                <a:sym typeface="+mn-ea"/>
              </a:rPr>
              <a:t>影响任务的执行顺序、依赖性、工作量或进度。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41463" y="41148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079307" y="41148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变更影响分析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 lnSpcReduction="10000"/>
          </a:bodyPr>
          <a:lstStyle/>
          <a:p>
            <a:r>
              <a:rPr lang="zh-CN" altLang="en-US" sz="2400" dirty="0"/>
              <a:t>我们采用了需求管理工具对本次需求的变更进行了变更影响分析，发现变更影响不大。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278563" y="41148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4.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6816407" y="41148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团队建设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8164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lstStyle/>
          <a:p>
            <a:r>
              <a:rPr lang="zh-CN" altLang="en-US" sz="2400" dirty="0"/>
              <a:t>我们的</a:t>
            </a:r>
            <a:r>
              <a:rPr lang="en-US" altLang="zh-CN" sz="2400" dirty="0"/>
              <a:t>team building</a:t>
            </a:r>
            <a:r>
              <a:rPr lang="zh-CN" altLang="en-US" sz="2400" dirty="0"/>
              <a:t>在一张大圆桌上进行，目的是拉进成员之间的距离，燃烧他们将任务进行到底的决心。</a:t>
            </a:r>
            <a:endParaRPr lang="zh-CN" altLang="en-US" sz="2400" dirty="0"/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1"/>
            </p:custDataLst>
          </p:nvPr>
        </p:nvSpPr>
        <p:spPr>
          <a:xfrm>
            <a:off x="838200" y="526595"/>
            <a:ext cx="8039100" cy="9302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成员绩效排序和打分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583952" y="2301166"/>
            <a:ext cx="2624169" cy="52060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altLang="zh-CN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83952" y="2832650"/>
            <a:ext cx="2624169" cy="85472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altLang="zh-CN" sz="1800">
                <a:solidFill>
                  <a:schemeClr val="tx1"/>
                </a:solidFill>
              </a:rPr>
              <a:t>Lorem ipsum dolor sit amet, consectetur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饼形 38"/>
          <p:cNvSpPr/>
          <p:nvPr>
            <p:custDataLst>
              <p:tags r:id="rId4"/>
            </p:custDataLst>
          </p:nvPr>
        </p:nvSpPr>
        <p:spPr>
          <a:xfrm>
            <a:off x="4122703" y="2142516"/>
            <a:ext cx="3855080" cy="3855080"/>
          </a:xfrm>
          <a:prstGeom prst="pie">
            <a:avLst>
              <a:gd name="adj1" fmla="val 9831920"/>
              <a:gd name="adj2" fmla="val 1526576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/>
          <p:cNvSpPr/>
          <p:nvPr>
            <p:custDataLst>
              <p:tags r:id="rId5"/>
            </p:custDataLst>
          </p:nvPr>
        </p:nvSpPr>
        <p:spPr>
          <a:xfrm>
            <a:off x="4122703" y="2142516"/>
            <a:ext cx="3855080" cy="3855080"/>
          </a:xfrm>
          <a:prstGeom prst="pie">
            <a:avLst>
              <a:gd name="adj1" fmla="val 1962663"/>
              <a:gd name="adj2" fmla="val 624582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/>
          <p:cNvSpPr/>
          <p:nvPr>
            <p:custDataLst>
              <p:tags r:id="rId6"/>
            </p:custDataLst>
          </p:nvPr>
        </p:nvSpPr>
        <p:spPr>
          <a:xfrm>
            <a:off x="4122703" y="2142516"/>
            <a:ext cx="3855080" cy="3855080"/>
          </a:xfrm>
          <a:prstGeom prst="pie">
            <a:avLst>
              <a:gd name="adj1" fmla="val 6207805"/>
              <a:gd name="adj2" fmla="val 9843813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/>
          <p:cNvSpPr/>
          <p:nvPr>
            <p:custDataLst>
              <p:tags r:id="rId7"/>
            </p:custDataLst>
          </p:nvPr>
        </p:nvSpPr>
        <p:spPr>
          <a:xfrm>
            <a:off x="4122703" y="2142516"/>
            <a:ext cx="3855080" cy="3855080"/>
          </a:xfrm>
          <a:prstGeom prst="pie">
            <a:avLst>
              <a:gd name="adj1" fmla="val 19119921"/>
              <a:gd name="adj2" fmla="val 196707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饼形 44"/>
          <p:cNvSpPr/>
          <p:nvPr>
            <p:custDataLst>
              <p:tags r:id="rId8"/>
            </p:custDataLst>
          </p:nvPr>
        </p:nvSpPr>
        <p:spPr>
          <a:xfrm>
            <a:off x="4122703" y="2142516"/>
            <a:ext cx="3855080" cy="3855080"/>
          </a:xfrm>
          <a:prstGeom prst="pie">
            <a:avLst>
              <a:gd name="adj1" fmla="val 15247629"/>
              <a:gd name="adj2" fmla="val 19151339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6015182" y="2573849"/>
            <a:ext cx="902523" cy="372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18%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10"/>
            </p:custDataLst>
          </p:nvPr>
        </p:nvSpPr>
        <p:spPr>
          <a:xfrm>
            <a:off x="6898186" y="3695128"/>
            <a:ext cx="902523" cy="372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21%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1"/>
            </p:custDataLst>
          </p:nvPr>
        </p:nvSpPr>
        <p:spPr>
          <a:xfrm>
            <a:off x="6154263" y="5097128"/>
            <a:ext cx="902523" cy="372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19%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12"/>
            </p:custDataLst>
          </p:nvPr>
        </p:nvSpPr>
        <p:spPr>
          <a:xfrm>
            <a:off x="4698122" y="4832145"/>
            <a:ext cx="902523" cy="372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17%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13"/>
            </p:custDataLst>
          </p:nvPr>
        </p:nvSpPr>
        <p:spPr>
          <a:xfrm>
            <a:off x="4648047" y="3300928"/>
            <a:ext cx="902523" cy="372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25%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>
            <p:custDataLst>
              <p:tags r:id="rId14"/>
            </p:custDataLst>
          </p:nvPr>
        </p:nvSpPr>
        <p:spPr>
          <a:xfrm>
            <a:off x="768376" y="4759362"/>
            <a:ext cx="2624169" cy="52060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altLang="zh-CN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文本框 77"/>
          <p:cNvSpPr txBox="1"/>
          <p:nvPr>
            <p:custDataLst>
              <p:tags r:id="rId15"/>
            </p:custDataLst>
          </p:nvPr>
        </p:nvSpPr>
        <p:spPr>
          <a:xfrm>
            <a:off x="768376" y="5290846"/>
            <a:ext cx="2624169" cy="85472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altLang="zh-CN" sz="1800">
                <a:solidFill>
                  <a:schemeClr val="tx1"/>
                </a:solidFill>
              </a:rPr>
              <a:t>Lorem ipsum dolor sit amet, consectetur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>
            <p:custDataLst>
              <p:tags r:id="rId16"/>
            </p:custDataLst>
          </p:nvPr>
        </p:nvSpPr>
        <p:spPr>
          <a:xfrm>
            <a:off x="8389521" y="1545761"/>
            <a:ext cx="2624169" cy="52060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4" name="文本框 83"/>
          <p:cNvSpPr txBox="1"/>
          <p:nvPr>
            <p:custDataLst>
              <p:tags r:id="rId17"/>
            </p:custDataLst>
          </p:nvPr>
        </p:nvSpPr>
        <p:spPr>
          <a:xfrm>
            <a:off x="8389521" y="2077245"/>
            <a:ext cx="2624169" cy="85472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</a:rPr>
              <a:t>Lorem ipsum dolor sit amet, consectetur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>
            <p:custDataLst>
              <p:tags r:id="rId18"/>
            </p:custDataLst>
          </p:nvPr>
        </p:nvSpPr>
        <p:spPr>
          <a:xfrm>
            <a:off x="8792167" y="3318974"/>
            <a:ext cx="2624169" cy="52060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文本框 86"/>
          <p:cNvSpPr txBox="1"/>
          <p:nvPr>
            <p:custDataLst>
              <p:tags r:id="rId19"/>
            </p:custDataLst>
          </p:nvPr>
        </p:nvSpPr>
        <p:spPr>
          <a:xfrm>
            <a:off x="8792167" y="3850458"/>
            <a:ext cx="2624169" cy="85472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</a:rPr>
              <a:t>Lorem ipsum dolor sit amet, consectetur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>
            <p:custDataLst>
              <p:tags r:id="rId20"/>
            </p:custDataLst>
          </p:nvPr>
        </p:nvSpPr>
        <p:spPr>
          <a:xfrm>
            <a:off x="8389521" y="5092187"/>
            <a:ext cx="2624169" cy="52060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8389521" y="5623671"/>
            <a:ext cx="2624169" cy="85472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</a:rPr>
              <a:t>Lorem ipsum dolor sit amet, consectetur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/>
          <p:nvPr>
            <p:custDataLst>
              <p:tags r:id="rId22"/>
            </p:custDataLst>
          </p:nvPr>
        </p:nvCxnSpPr>
        <p:spPr>
          <a:xfrm flipH="1" flipV="1">
            <a:off x="4412456" y="2602586"/>
            <a:ext cx="140494" cy="2501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23"/>
            </p:custDataLst>
          </p:nvPr>
        </p:nvCxnSpPr>
        <p:spPr>
          <a:xfrm flipH="1">
            <a:off x="3308712" y="2602586"/>
            <a:ext cx="11037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24"/>
            </p:custDataLst>
          </p:nvPr>
        </p:nvSpPr>
        <p:spPr>
          <a:xfrm>
            <a:off x="3254616" y="2537222"/>
            <a:ext cx="120539" cy="124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>
            <p:custDataLst>
              <p:tags r:id="rId25"/>
            </p:custDataLst>
          </p:nvPr>
        </p:nvCxnSpPr>
        <p:spPr>
          <a:xfrm>
            <a:off x="7056786" y="5714929"/>
            <a:ext cx="166255" cy="3385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26"/>
            </p:custDataLst>
          </p:nvPr>
        </p:nvCxnSpPr>
        <p:spPr>
          <a:xfrm>
            <a:off x="7223041" y="6053483"/>
            <a:ext cx="98719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27"/>
            </p:custDataLst>
          </p:nvPr>
        </p:nvSpPr>
        <p:spPr>
          <a:xfrm>
            <a:off x="8157066" y="5991137"/>
            <a:ext cx="124691" cy="124691"/>
          </a:xfrm>
          <a:prstGeom prst="ellipse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>
            <p:custDataLst>
              <p:tags r:id="rId28"/>
            </p:custDataLst>
          </p:nvPr>
        </p:nvGrpSpPr>
        <p:grpSpPr>
          <a:xfrm>
            <a:off x="7977783" y="3807991"/>
            <a:ext cx="722503" cy="124691"/>
            <a:chOff x="8142854" y="3863220"/>
            <a:chExt cx="722503" cy="124691"/>
          </a:xfrm>
          <a:solidFill>
            <a:schemeClr val="accent1"/>
          </a:solidFill>
        </p:grpSpPr>
        <p:cxnSp>
          <p:nvCxnSpPr>
            <p:cNvPr id="34" name="直接连接符 33"/>
            <p:cNvCxnSpPr/>
            <p:nvPr>
              <p:custDataLst>
                <p:tags r:id="rId29"/>
              </p:custDataLst>
            </p:nvPr>
          </p:nvCxnSpPr>
          <p:spPr>
            <a:xfrm>
              <a:off x="8142854" y="3925566"/>
              <a:ext cx="63731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>
              <p:custDataLst>
                <p:tags r:id="rId30"/>
              </p:custDataLst>
            </p:nvPr>
          </p:nvSpPr>
          <p:spPr>
            <a:xfrm>
              <a:off x="8740666" y="3863220"/>
              <a:ext cx="124691" cy="1246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31"/>
            </p:custDataLst>
          </p:nvPr>
        </p:nvGrpSpPr>
        <p:grpSpPr>
          <a:xfrm>
            <a:off x="6698863" y="1859984"/>
            <a:ext cx="1561693" cy="398535"/>
            <a:chOff x="6698863" y="1859984"/>
            <a:chExt cx="1561693" cy="398535"/>
          </a:xfrm>
        </p:grpSpPr>
        <p:cxnSp>
          <p:nvCxnSpPr>
            <p:cNvPr id="40" name="直接连接符 39"/>
            <p:cNvCxnSpPr/>
            <p:nvPr>
              <p:custDataLst>
                <p:tags r:id="rId32"/>
              </p:custDataLst>
            </p:nvPr>
          </p:nvCxnSpPr>
          <p:spPr>
            <a:xfrm flipV="1">
              <a:off x="6698863" y="1919965"/>
              <a:ext cx="153791" cy="3385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3"/>
              </p:custDataLst>
            </p:nvPr>
          </p:nvCxnSpPr>
          <p:spPr>
            <a:xfrm>
              <a:off x="6852654" y="1919965"/>
              <a:ext cx="131374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>
              <p:custDataLst>
                <p:tags r:id="rId34"/>
              </p:custDataLst>
            </p:nvPr>
          </p:nvSpPr>
          <p:spPr>
            <a:xfrm>
              <a:off x="8140424" y="1859984"/>
              <a:ext cx="120132" cy="1246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直接连接符 46"/>
          <p:cNvCxnSpPr/>
          <p:nvPr>
            <p:custDataLst>
              <p:tags r:id="rId35"/>
            </p:custDataLst>
          </p:nvPr>
        </p:nvCxnSpPr>
        <p:spPr>
          <a:xfrm flipH="1">
            <a:off x="4667750" y="5534025"/>
            <a:ext cx="113800" cy="17438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36"/>
            </p:custDataLst>
          </p:nvPr>
        </p:nvCxnSpPr>
        <p:spPr>
          <a:xfrm flipH="1">
            <a:off x="3759866" y="5708407"/>
            <a:ext cx="9078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>
            <p:custDataLst>
              <p:tags r:id="rId37"/>
            </p:custDataLst>
          </p:nvPr>
        </p:nvSpPr>
        <p:spPr>
          <a:xfrm>
            <a:off x="3634587" y="5651380"/>
            <a:ext cx="124691" cy="1246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在项目完成之际，客户突然提出了对项目功能的更改要求。如果没有相应的应付对策的话将会对项目造成很大的影响。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但项目实行的过程中不可避免的会出现需求的变更，需求变更对项目或者软件开发成败有着重要影响，而我们既不能一概拒绝客户的变更要求，也不能一味地迁就客户，所以控制需求变更才是最好的应对策略。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下面要讲的便是我们面对这次需求变更所做出的对策。</a:t>
            </a:r>
            <a:endParaRPr lang="zh-CN" altLang="en-US" sz="1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需求变更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在需求变更之前我们按时完成了项目里程碑要求的各项任务，并没有出现因为迟交而扣分的情况。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我们的项目会议都是按时召开的，并附有会议记录和录音。需求变更的会议记录详见《会议纪要</a:t>
            </a:r>
            <a:r>
              <a:rPr lang="en-US" altLang="zh-CN" sz="1800" dirty="0"/>
              <a:t>20180104</a:t>
            </a:r>
            <a:r>
              <a:rPr lang="zh-CN" altLang="en-US" sz="1800" dirty="0"/>
              <a:t>》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针对里程碑的内部的评审记录也都写在了会议纪要里面。针对评审后的修改和完善都在下一次会议中进行了统一安排。</a:t>
            </a:r>
            <a:endParaRPr lang="zh-CN" altLang="en-US" sz="180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251575" y="597535"/>
            <a:ext cx="5287645" cy="5621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文档更新历史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我们使用github进行文档的版本管理，简直事半功倍。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我们的文档都根据项目的进展情况，进行及时的更新，并且我们对需要保留的历史文档都进行了备份，以便日后追溯相关历史信息。</a:t>
            </a:r>
            <a:endParaRPr lang="zh-CN" altLang="en-US" sz="200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523355" y="478155"/>
            <a:ext cx="4911090" cy="337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355" y="3840480"/>
            <a:ext cx="4944745" cy="657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95" y="4498340"/>
            <a:ext cx="4768215" cy="20580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82638" y="5647853"/>
            <a:ext cx="10040273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我们的需求管理工具采用了</a:t>
            </a:r>
            <a:r>
              <a:rPr lang="zh-CN" altLang="en-US" sz="1800" dirty="0">
                <a:sym typeface="+mn-ea"/>
              </a:rPr>
              <a:t>Rational RequestPro，我们早已把全部需求录入工具，并且建立了上图的跟踪链接矩阵。</a:t>
            </a:r>
            <a:endParaRPr lang="zh-CN" altLang="en-US" sz="1800" dirty="0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34846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82639" y="7456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需求管理工具IBM Rational RequestPro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 descr="微信图片_201801091239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1088390"/>
            <a:ext cx="5852795" cy="43897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该需求用例是教师用例，只涉及到教课程信息中的教师简介内容。而教师信息的设置在其个人中心中已经有了体现，并不需要去增加额外的功能来满足此次变更。如果该需求变更通过，增加的工作内容主要是用例文档中的需求用例的删除、修改，界面原型中的相关界面的修改，用户手册中相应操作介绍的修改，最后是测试用例文档中相应测试用例的修改。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/>
              <a:t>详见《</a:t>
            </a:r>
            <a:r>
              <a:rPr lang="zh-CN" altLang="en-US" dirty="0">
                <a:sym typeface="+mn-ea"/>
              </a:rPr>
              <a:t>需求变更影响分析报告</a:t>
            </a:r>
            <a:r>
              <a:rPr lang="zh-CN" altLang="en-US" dirty="0"/>
              <a:t>》。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可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行性分析-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对当前项目的影响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可行性分析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对项目工时的影响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沟通确认需求变更         ——1d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修改用例文档             ——0.5d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修改界面原型             ——0.2d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修改需求工程计划         ——0.3d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修改测试用例文档         ——0.5d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更新软件需求规格说明书   ——0.2d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维护需求变更空难告知文档 ——0.3d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合计                    ——3d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可行性分析</a:t>
            </a:r>
            <a:endParaRPr lang="zh-CN" altLang="en-US" sz="4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80582" y="16113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3918425" y="16113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对项目成本的影响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918425" y="23178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项目成本的增加成本主要是人员工时增加。</a:t>
            </a:r>
            <a:endParaRPr lang="en-US" altLang="zh-CN" sz="2400" dirty="0"/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3380582" y="32369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3918425" y="32369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对其他需求的影响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3918425" y="39434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000" dirty="0"/>
              <a:t>直接影响：Teb-37 教师用户编辑课程个人信息</a:t>
            </a:r>
            <a:endParaRPr lang="zh-CN" altLang="en-US" sz="2000" dirty="0"/>
          </a:p>
          <a:p>
            <a:r>
              <a:rPr lang="zh-CN" altLang="en-US" sz="2000" dirty="0"/>
              <a:t>其他影响的需求：管理员课程管理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380582" y="48625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3918425" y="48625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可能变更的组建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3918425" y="556520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无</a:t>
            </a:r>
            <a:endParaRPr lang="zh-CN" altLang="en-US" sz="2400" dirty="0"/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需求变更</a:t>
            </a:r>
            <a:endParaRPr lang="zh-CN" altLang="en-US" sz="4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414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20793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变更冲突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2079307" y="25988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lstStyle/>
          <a:p>
            <a:r>
              <a:rPr lang="zh-CN" altLang="en-US" dirty="0"/>
              <a:t>用户的需求变更，与需求基线的冲突。可以忽略不计。</a:t>
            </a:r>
            <a:endParaRPr lang="zh-CN" altLang="en-US" dirty="0"/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2785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8164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优先级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6816090" y="2599055"/>
            <a:ext cx="3846830" cy="64325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dirty="0"/>
              <a:t>我们已经修改了优先级打分表和相应的排序。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414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079307" y="34290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变更原型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2075180" y="4131945"/>
            <a:ext cx="3846830" cy="833755"/>
          </a:xfrm>
          <a:prstGeom prst="rect">
            <a:avLst/>
          </a:prstGeom>
          <a:noFill/>
        </p:spPr>
        <p:txBody>
          <a:bodyPr wrap="square" rtlCol="0" anchor="t" anchorCtr="0">
            <a:normAutofit fontScale="80000"/>
          </a:bodyPr>
          <a:lstStyle/>
          <a:p>
            <a:r>
              <a:rPr lang="zh-CN" altLang="en-US" sz="2000" dirty="0"/>
              <a:t>需求变更，并没有影响界面原型的大部分功能需求，面对需求变更我们已经完善了相关原型。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2785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4.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6816407" y="34290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可行性分析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816090" y="4135755"/>
            <a:ext cx="3846830" cy="733425"/>
          </a:xfrm>
          <a:prstGeom prst="rect">
            <a:avLst/>
          </a:prstGeom>
          <a:noFill/>
        </p:spPr>
        <p:txBody>
          <a:bodyPr wrap="square" rtlCol="0" anchor="t" anchorCtr="0">
            <a:normAutofit fontScale="80000"/>
          </a:bodyPr>
          <a:lstStyle/>
          <a:p>
            <a:r>
              <a:rPr lang="zh-CN" altLang="en-US" sz="2000" dirty="0"/>
              <a:t>如果该需求是不可行的话，那前面的工作就不可能完成，所以该需求是可行的。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1541463" y="49657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5.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2079307" y="49657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测试用例和用户手册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2079307" y="56722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fontScale="60000"/>
          </a:bodyPr>
          <a:lstStyle/>
          <a:p>
            <a:r>
              <a:rPr lang="zh-CN" altLang="en-US" sz="2400" dirty="0"/>
              <a:t>针对需求变更，我们已经修改了相应的测试用例和用户手册，并没有造成很大的影响。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6278563" y="49657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6.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6816407" y="49657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CCB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组织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6816407" y="56722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 algn="l"/>
            <a:r>
              <a:rPr lang="zh-CN" altLang="en-US" dirty="0">
                <a:sym typeface="+mn-ea"/>
              </a:rPr>
              <a:t>针对项目的需求变化，组建了CCB小组，成员为5个漂亮帅气的助教。</a:t>
            </a:r>
            <a:endParaRPr lang="zh-CN" altLang="en-US" dirty="0"/>
          </a:p>
        </p:txBody>
      </p: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b"/>
  <p:tag name="KSO_WM_UNIT_INDEX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ID" val="custom20181595_1*b*1"/>
</p:tagLst>
</file>

<file path=ppt/tags/tag10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3_1"/>
  <p:tag name="KSO_WM_UNIT_LAYERLEVEL" val="1_1_1"/>
  <p:tag name="KSO_WM_DIAGRAM_GROUP_CODE" val="q1-1"/>
  <p:tag name="KSO_WM_UNIT_ID" val="custom20181595_15*q_h_i*1_3_1"/>
  <p:tag name="KSO_WM_UNIT_LINE_FORE_SCHEMECOLOR_INDEX" val="10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3_2"/>
  <p:tag name="KSO_WM_UNIT_LAYERLEVEL" val="1_1_1"/>
  <p:tag name="KSO_WM_DIAGRAM_GROUP_CODE" val="q1-1"/>
  <p:tag name="KSO_WM_UNIT_ID" val="custom20181595_15*q_h_i*1_3_2"/>
  <p:tag name="KSO_WM_UNIT_LINE_FORE_SCHEMECOLOR_INDEX" val="10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3_3"/>
  <p:tag name="KSO_WM_UNIT_LAYERLEVEL" val="1_1_1"/>
  <p:tag name="KSO_WM_DIAGRAM_GROUP_CODE" val="q1-1"/>
  <p:tag name="KSO_WM_UNIT_ID" val="custom20181595_15*q_h_i*1_3_3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DIAGRAM_GROUP_CODE" val="q1_1"/>
  <p:tag name="KSO_WM_TAG_VERSION" val="1.0"/>
  <p:tag name="KSO_WM_BEAUTIFY_FLAG" val="#wm#"/>
  <p:tag name="KSO_WM_UNIT_TYPE" val="i"/>
  <p:tag name="KSO_WM_UNIT_ID" val="custom20181595_15*i*27"/>
  <p:tag name="KSO_WM_TEMPLATE_CATEGORY" val="custom"/>
  <p:tag name="KSO_WM_TEMPLATE_INDEX" val="20181595"/>
  <p:tag name="KSO_WM_UNIT_INDEX" val="27"/>
  <p:tag name="KSO_WM_UNIT_FILL_FORE_SCHEMECOLOR_INDEX" val="5"/>
  <p:tag name="KSO_WM_UNI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2_1"/>
  <p:tag name="KSO_WM_UNIT_LAYERLEVEL" val="1_1_1"/>
  <p:tag name="KSO_WM_DIAGRAM_GROUP_CODE" val="q1-1"/>
  <p:tag name="KSO_WM_UNIT_ID" val="custom20181595_15*q_h_i*1_2_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2_2"/>
  <p:tag name="KSO_WM_UNIT_LAYERLEVEL" val="1_1_1"/>
  <p:tag name="KSO_WM_DIAGRAM_GROUP_CODE" val="q1-1"/>
  <p:tag name="KSO_WM_UNIT_ID" val="custom20181595_15*q_h_i*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DIAGRAM_GROUP_CODE" val="q1_1"/>
  <p:tag name="KSO_WM_TAG_VERSION" val="1.0"/>
  <p:tag name="KSO_WM_BEAUTIFY_FLAG" val="#wm#"/>
  <p:tag name="KSO_WM_UNIT_TYPE" val="i"/>
  <p:tag name="KSO_WM_UNIT_ID" val="custom20181595_15*i*32"/>
  <p:tag name="KSO_WM_TEMPLATE_CATEGORY" val="custom"/>
  <p:tag name="KSO_WM_TEMPLATE_INDEX" val="20181595"/>
  <p:tag name="KSO_WM_UNIT_INDEX" val="32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1_1"/>
  <p:tag name="KSO_WM_UNIT_LAYERLEVEL" val="1_1_1"/>
  <p:tag name="KSO_WM_DIAGRAM_GROUP_CODE" val="q1-1"/>
  <p:tag name="KSO_WM_UNIT_ID" val="custom20181595_15*q_h_i*1_1_1"/>
  <p:tag name="KSO_WM_UNIT_LINE_FORE_SCHEMECOLOR_INDEX" val="6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1_2"/>
  <p:tag name="KSO_WM_UNIT_LAYERLEVEL" val="1_1_1"/>
  <p:tag name="KSO_WM_DIAGRAM_GROUP_CODE" val="q1-1"/>
  <p:tag name="KSO_WM_UNIT_ID" val="custom20181595_15*q_h_i*1_1_2"/>
  <p:tag name="KSO_WM_UNIT_LINE_FORE_SCHEMECOLOR_INDEX" val="6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1_3"/>
  <p:tag name="KSO_WM_UNIT_LAYERLEVEL" val="1_1_1"/>
  <p:tag name="KSO_WM_DIAGRAM_GROUP_CODE" val="q1-1"/>
  <p:tag name="KSO_WM_UNIT_ID" val="custom20181595_15*q_h_i*1_1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COMBINE_RELATE_SLIDE_ID" val="background20180943_1"/>
  <p:tag name="KSO_WM_TEMPLATE_CATEGORY" val="custom"/>
  <p:tag name="KSO_WM_TEMPLATE_INDEX" val="20181595"/>
  <p:tag name="KSO_WM_SLIDE_ID" val="custom20181595_1"/>
  <p:tag name="KSO_WM_SLIDE_INDEX" val="1"/>
  <p:tag name="KSO_WM_TEMPLATE_SUBCATEGORY" val="combine"/>
  <p:tag name="KSO_WM_TEMPLATE_THUMBS_INDEX" val="1、4、5、6、12、13、17、20、"/>
</p:tagLst>
</file>

<file path=ppt/tags/tag11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4_1"/>
  <p:tag name="KSO_WM_UNIT_LAYERLEVEL" val="1_1_1"/>
  <p:tag name="KSO_WM_DIAGRAM_GROUP_CODE" val="q1-1"/>
  <p:tag name="KSO_WM_UNIT_ID" val="custom20181595_15*q_h_i*1_4_1"/>
  <p:tag name="KSO_WM_UNIT_LINE_FORE_SCHEMECOLOR_INDEX" val="9"/>
  <p:tag name="KSO_WM_UNIT_LINE_FILL_TYPE" val="2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4_2"/>
  <p:tag name="KSO_WM_UNIT_LAYERLEVEL" val="1_1_1"/>
  <p:tag name="KSO_WM_DIAGRAM_GROUP_CODE" val="q1-1"/>
  <p:tag name="KSO_WM_UNIT_ID" val="custom20181595_15*q_h_i*1_4_2"/>
  <p:tag name="KSO_WM_UNIT_LINE_FORE_SCHEMECOLOR_INDEX" val="9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4_3"/>
  <p:tag name="KSO_WM_UNIT_LAYERLEVEL" val="1_1_1"/>
  <p:tag name="KSO_WM_DIAGRAM_GROUP_CODE" val="q1-1"/>
  <p:tag name="KSO_WM_UNIT_ID" val="custom20181595_15*q_h_i*1_4_3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45*121"/>
  <p:tag name="KSO_WM_SLIDE_SIZE" val="853*388"/>
  <p:tag name="KSO_WM_COMBINE_RELATE_SLIDE_ID" val="diagram20170854_3"/>
  <p:tag name="KSO_WM_TEMPLATE_CATEGORY" val="custom"/>
  <p:tag name="KSO_WM_TEMPLATE_INDEX" val="20181595"/>
  <p:tag name="KSO_WM_SLIDE_ID" val="custom20181595_15"/>
  <p:tag name="KSO_WM_SLIDE_INDEX" val="15"/>
  <p:tag name="KSO_WM_DIAGRAM_GROUP_CODE" val="q1-1"/>
  <p:tag name="KSO_WM_TEMPLATE_SUBCATEGORY" val="combine"/>
</p:tagLst>
</file>

<file path=ppt/tags/tag1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4.xml><?xml version="1.0" encoding="utf-8"?>
<p:tagLst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1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17.xml><?xml version="1.0" encoding="utf-8"?>
<p:tagLst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1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1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20.xml><?xml version="1.0" encoding="utf-8"?>
<p:tagLst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1595_5*f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595_5*i*2"/>
  <p:tag name="KSO_WM_TEMPLATE_CATEGORY" val="custom"/>
  <p:tag name="KSO_WM_TEMPLATE_INDEX" val="20181595"/>
  <p:tag name="KSO_WM_UNIT_INDEX" val="2"/>
</p:tagLst>
</file>

<file path=ppt/tags/tag2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1595_5*a*1"/>
</p:tagLst>
</file>

<file path=ppt/tags/tag24.xml><?xml version="1.0" encoding="utf-8"?>
<p:tagLst xmlns:p="http://schemas.openxmlformats.org/presentationml/2006/main">
  <p:tag name="KSO_WM_SLIDE_SIZE" val="790*401"/>
  <p:tag name="KSO_WM_SLIDE_POSITION" val="77*113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5"/>
  <p:tag name="KSO_WM_TEMPLATE_CATEGORY" val="custom"/>
  <p:tag name="KSO_WM_TEMPLATE_INDEX" val="20181595"/>
  <p:tag name="KSO_WM_SLIDE_ID" val="custom20181595_5"/>
  <p:tag name="KSO_WM_SLIDE_INDEX" val="5"/>
  <p:tag name="KSO_WM_TEMPLATE_SUBCATEGORY" val="combine"/>
</p:tagLst>
</file>

<file path=ppt/tags/tag2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2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27.xml><?xml version="1.0" encoding="utf-8"?>
<p:tagLst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2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3*a*1"/>
</p:tagLst>
</file>

<file path=ppt/tags/tag2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73"/>
  <p:tag name="KSO_WM_UNIT_LAYERLEVEL" val="1"/>
  <p:tag name="KSO_WM_UNIT_INDEX" val="1"/>
  <p:tag name="KSO_WM_UNIT_TYPE" val="f"/>
  <p:tag name="KSO_WM_UNIT_ID" val="custom20181595_3*f*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30.xml><?xml version="1.0" encoding="utf-8"?>
<p:tagLst xmlns:p="http://schemas.openxmlformats.org/presentationml/2006/main">
  <p:tag name="KSO_WM_SLIDE_SIZE" val="816*364"/>
  <p:tag name="KSO_WM_SLIDE_POSITION" val="77*122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43_3"/>
  <p:tag name="KSO_WM_TEMPLATE_CATEGORY" val="custom"/>
  <p:tag name="KSO_WM_TEMPLATE_INDEX" val="20181595"/>
  <p:tag name="KSO_WM_SLIDE_ID" val="custom20181595_3"/>
  <p:tag name="KSO_WM_SLIDE_INDEX" val="3"/>
  <p:tag name="KSO_WM_TEMPLATE_SUBCATEGORY" val="combine"/>
</p:tagLst>
</file>

<file path=ppt/tags/tag3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1"/>
  <p:tag name="KSO_WM_UNIT_HIGHLIGHT" val="0"/>
  <p:tag name="KSO_WM_UNIT_COMPATIBLE" val="0"/>
  <p:tag name="KSO_WM_UNIT_CLEAR" val="0"/>
  <p:tag name="KSO_WM_DIAGRAM_GROUP_CODE" val="l1_1"/>
  <p:tag name="KSO_WM_UNIT_ID" val="custom20181595_8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8*l_h_i*1_1_1"/>
  <p:tag name="KSO_WM_UNIT_TEXT_FILL_FORE_SCHEMECOLOR_INDEX" val="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1_1"/>
  <p:tag name="KSO_WM_UNIT_TEXT_FILL_FORE_SCHEMECOLOR_INDEX" val="6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1_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8*l_h_i*1_2_1"/>
  <p:tag name="KSO_WM_UNIT_TEXT_FILL_FORE_SCHEMECOLOR_INDEX" val="6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2_1"/>
  <p:tag name="KSO_WM_UNIT_TEXT_FILL_FORE_SCHEMECOLOR_INDEX" val="6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2_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8*l_h_i*1_3_1"/>
  <p:tag name="KSO_WM_UNIT_TEXT_FILL_FORE_SCHEMECOLOR_INDEX" val="6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3_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3_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266*127"/>
  <p:tag name="KSO_WM_SLIDE_SIZE" val="428*380"/>
  <p:tag name="KSO_WM_COMBINE_RELATE_SLIDE_ID" val="custom20180888_8"/>
  <p:tag name="KSO_WM_TEMPLATE_CATEGORY" val="custom"/>
  <p:tag name="KSO_WM_TEMPLATE_INDEX" val="20181595"/>
  <p:tag name="KSO_WM_SLIDE_ID" val="custom20181595_8"/>
  <p:tag name="KSO_WM_SLIDE_INDEX" val="8"/>
  <p:tag name="KSO_WM_DIAGRAM_GROUP_CODE" val="l1-1"/>
  <p:tag name="KSO_WM_TEMPLATE_SUBCATEGORY" val="combine"/>
</p:tagLst>
</file>

<file path=ppt/tags/tag4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11*l_h_i*1_1_1"/>
  <p:tag name="KSO_WM_UNIT_TEXT_FILL_FORE_SCHEMECOLOR_INDEX" val="6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1_1"/>
  <p:tag name="KSO_WM_UNIT_TEXT_FILL_FORE_SCHEMECOLOR_INDEX" val="6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1_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11*l_h_i*1_2_1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2_1"/>
  <p:tag name="KSO_WM_UNIT_TEXT_FILL_FORE_SCHEMECOLOR_INDEX" val="6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2_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11*l_h_i*1_3_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595"/>
</p:tagLst>
</file>

<file path=ppt/tags/tag5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3_1"/>
  <p:tag name="KSO_WM_UNIT_TEXT_FILL_FORE_SCHEMECOLOR_INDEX" val="6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3_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5_11*l_h_i*1_4_1"/>
  <p:tag name="KSO_WM_UNIT_TEXT_FILL_FORE_SCHEMECOLOR_INDEX" val="6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4_1"/>
  <p:tag name="KSO_WM_UNIT_TEXT_FILL_FORE_SCHEMECOLOR_INDEX" val="6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4_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595_11*l_h_i*1_5_1"/>
  <p:tag name="KSO_WM_UNIT_TEXT_FILL_FORE_SCHEMECOLOR_INDEX" val="6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5_1"/>
  <p:tag name="KSO_WM_UNIT_TEXT_FILL_FORE_SCHEMECOLOR_INDEX" val="6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5_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6_1"/>
  <p:tag name="KSO_WM_UNIT_LAYERLEVEL" val="1_1_1"/>
  <p:tag name="KSO_WM_DIAGRAM_GROUP_CODE" val="l1-1"/>
  <p:tag name="KSO_WM_UNIT_ID" val="custom20181595_11*l_h_i*1_6_1"/>
  <p:tag name="KSO_WM_UNIT_TEXT_FILL_FORE_SCHEMECOLOR_INDEX" val="6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6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6_1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1595"/>
</p:tagLst>
</file>

<file path=ppt/tags/tag6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6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6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9*l_h_i*1_1_1"/>
  <p:tag name="KSO_WM_UNIT_TEXT_FILL_FORE_SCHEMECOLOR_INDEX" val="6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1_1"/>
  <p:tag name="KSO_WM_UNIT_TEXT_FILL_FORE_SCHEMECOLOR_INDEX" val="6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1_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9*l_h_i*1_2_1"/>
  <p:tag name="KSO_WM_UNIT_TEXT_FILL_FORE_SCHEMECOLOR_INDEX" val="6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2_1"/>
  <p:tag name="KSO_WM_UNIT_TEXT_FILL_FORE_SCHEMECOLOR_INDEX" val="6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2_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9*l_h_i*1_3_1"/>
  <p:tag name="KSO_WM_UNIT_TEXT_FILL_FORE_SCHEMECOLOR_INDEX" val="6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3_1"/>
  <p:tag name="KSO_WM_TEMPLATE_CATEGORY" val="custom"/>
  <p:tag name="KSO_WM_TEMPLATE_INDEX" val="20181595"/>
  <p:tag name="KSO_WM_TEMPLATE_SUBCATEGORY" val="combine"/>
  <p:tag name="KSO_WM_TEMPLATE_THUMBS_INDEX" val="1、4、5、6、12、13、17、20"/>
</p:tagLst>
</file>

<file path=ppt/tags/tag7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3_1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5_9*l_h_i*1_4_1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4_1"/>
  <p:tag name="KSO_WM_UNIT_TEXT_FILL_FORE_SCHEMECOLOR_INDEX" val="6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4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7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_1"/>
  <p:tag name="KSO_WM_UNIT_ID" val="custom20181595_15*a*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a"/>
  <p:tag name="KSO_WM_UNIT_INDEX" val="1_5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q1-1"/>
  <p:tag name="KSO_WM_UNIT_ID" val="custom20181595_15*q_h_a*1_5_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5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q1-1"/>
  <p:tag name="KSO_WM_UNIT_ID" val="custom20181595_15*q_h_f*1_5_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5_4"/>
  <p:tag name="KSO_WM_UNIT_LAYERLEVEL" val="1_1_1"/>
  <p:tag name="KSO_WM_DIAGRAM_GROUP_CODE" val="q1-1"/>
  <p:tag name="KSO_WM_UNIT_ID" val="custom20181595_15*q_h_i*1_5_4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595_1*i*2"/>
  <p:tag name="KSO_WM_TEMPLATE_CATEGORY" val="custom"/>
  <p:tag name="KSO_WM_TEMPLATE_INDEX" val="20181595"/>
  <p:tag name="KSO_WM_UNIT_INDEX" val="2"/>
</p:tagLst>
</file>

<file path=ppt/tags/tag8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3_4"/>
  <p:tag name="KSO_WM_UNIT_LAYERLEVEL" val="1_1_1"/>
  <p:tag name="KSO_WM_DIAGRAM_GROUP_CODE" val="q1-1"/>
  <p:tag name="KSO_WM_UNIT_ID" val="custom20181595_15*q_h_i*1_3_4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4_4"/>
  <p:tag name="KSO_WM_UNIT_LAYERLEVEL" val="1_1_1"/>
  <p:tag name="KSO_WM_DIAGRAM_GROUP_CODE" val="q1-1"/>
  <p:tag name="KSO_WM_UNIT_ID" val="custom20181595_15*q_h_i*1_4_4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2_3"/>
  <p:tag name="KSO_WM_UNIT_LAYERLEVEL" val="1_1_1"/>
  <p:tag name="KSO_WM_DIAGRAM_GROUP_CODE" val="q1-1"/>
  <p:tag name="KSO_WM_UNIT_ID" val="custom20181595_15*q_h_i*1_2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1_4"/>
  <p:tag name="KSO_WM_UNIT_LAYERLEVEL" val="1_1_1"/>
  <p:tag name="KSO_WM_DIAGRAM_GROUP_CODE" val="q1-1"/>
  <p:tag name="KSO_WM_UNIT_ID" val="custom20181595_15*q_h_i*1_1_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1_2"/>
  <p:tag name="KSO_WM_UNIT_LAYERLEVEL" val="1_1_1"/>
  <p:tag name="KSO_WM_UNIT_VALUE" val="2"/>
  <p:tag name="KSO_WM_UNIT_HIGHLIGHT" val="1"/>
  <p:tag name="KSO_WM_UNIT_COMPATIBLE" val="0"/>
  <p:tag name="KSO_WM_UNIT_CLEAR" val="0"/>
  <p:tag name="KSO_WM_DIAGRAM_GROUP_CODE" val="q1-1"/>
  <p:tag name="KSO_WM_UNIT_ID" val="custom20181595_15*q_h_f*1_1_2"/>
  <p:tag name="KSO_WM_UNIT_PRESET_TEXT" val="18%"/>
  <p:tag name="KSO_WM_UNIT_TEXT_FILL_FORE_SCHEMECOLOR_INDEX" val="14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2_2"/>
  <p:tag name="KSO_WM_UNIT_LAYERLEVEL" val="1_1_1"/>
  <p:tag name="KSO_WM_UNIT_VALUE" val="2"/>
  <p:tag name="KSO_WM_UNIT_HIGHLIGHT" val="1"/>
  <p:tag name="KSO_WM_UNIT_COMPATIBLE" val="0"/>
  <p:tag name="KSO_WM_UNIT_CLEAR" val="0"/>
  <p:tag name="KSO_WM_DIAGRAM_GROUP_CODE" val="q1-1"/>
  <p:tag name="KSO_WM_UNIT_ID" val="custom20181595_15*q_h_f*1_2_2"/>
  <p:tag name="KSO_WM_UNIT_PRESET_TEXT" val="21%"/>
  <p:tag name="KSO_WM_UNIT_TEXT_FILL_FORE_SCHEMECOLOR_INDEX" val="14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3_2"/>
  <p:tag name="KSO_WM_UNIT_LAYERLEVEL" val="1_1_1"/>
  <p:tag name="KSO_WM_UNIT_VALUE" val="2"/>
  <p:tag name="KSO_WM_UNIT_HIGHLIGHT" val="1"/>
  <p:tag name="KSO_WM_UNIT_COMPATIBLE" val="0"/>
  <p:tag name="KSO_WM_UNIT_CLEAR" val="0"/>
  <p:tag name="KSO_WM_DIAGRAM_GROUP_CODE" val="q1-1"/>
  <p:tag name="KSO_WM_UNIT_ID" val="custom20181595_15*q_h_f*1_3_2"/>
  <p:tag name="KSO_WM_UNIT_PRESET_TEXT" val="19%"/>
  <p:tag name="KSO_WM_UNIT_TEXT_FILL_FORE_SCHEMECOLOR_INDEX" val="14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4_2"/>
  <p:tag name="KSO_WM_UNIT_LAYERLEVEL" val="1_1_1"/>
  <p:tag name="KSO_WM_UNIT_VALUE" val="2"/>
  <p:tag name="KSO_WM_UNIT_HIGHLIGHT" val="1"/>
  <p:tag name="KSO_WM_UNIT_COMPATIBLE" val="0"/>
  <p:tag name="KSO_WM_UNIT_CLEAR" val="0"/>
  <p:tag name="KSO_WM_DIAGRAM_GROUP_CODE" val="q1-1"/>
  <p:tag name="KSO_WM_UNIT_ID" val="custom20181595_15*q_h_f*1_4_2"/>
  <p:tag name="KSO_WM_UNIT_PRESET_TEXT" val="17%"/>
  <p:tag name="KSO_WM_UNIT_TEXT_FILL_FORE_SCHEMECOLOR_INDEX" val="14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5_2"/>
  <p:tag name="KSO_WM_UNIT_LAYERLEVEL" val="1_1_1"/>
  <p:tag name="KSO_WM_UNIT_VALUE" val="2"/>
  <p:tag name="KSO_WM_UNIT_HIGHLIGHT" val="1"/>
  <p:tag name="KSO_WM_UNIT_COMPATIBLE" val="0"/>
  <p:tag name="KSO_WM_UNIT_CLEAR" val="0"/>
  <p:tag name="KSO_WM_DIAGRAM_GROUP_CODE" val="q1-1"/>
  <p:tag name="KSO_WM_UNIT_ID" val="custom20181595_15*q_h_f*1_5_2"/>
  <p:tag name="KSO_WM_UNIT_PRESET_TEXT" val="25%"/>
  <p:tag name="KSO_WM_UNIT_TEXT_FILL_FORE_SCHEMECOLOR_INDEX" val="14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a"/>
  <p:tag name="KSO_WM_UNIT_INDEX" val="1_4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q1-1"/>
  <p:tag name="KSO_WM_UNIT_ID" val="custom20181595_15*q_h_a*1_4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ID" val="custom20181595_1*a*1"/>
  <p:tag name="KSO_WM_UNIT_PRESET_TEXT" val="扁平商务通用"/>
</p:tagLst>
</file>

<file path=ppt/tags/tag90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4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q1-1"/>
  <p:tag name="KSO_WM_UNIT_ID" val="custom20181595_15*q_h_f*1_4_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q1-1"/>
  <p:tag name="KSO_WM_UNIT_ID" val="custom20181595_15*q_h_a*1_1_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1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q1-1"/>
  <p:tag name="KSO_WM_UNIT_ID" val="custom20181595_15*q_h_f*1_1_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q1-1"/>
  <p:tag name="KSO_WM_UNIT_ID" val="custom20181595_15*q_h_a*1_2_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2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q1-1"/>
  <p:tag name="KSO_WM_UNIT_ID" val="custom20181595_15*q_h_f*1_2_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q1-1"/>
  <p:tag name="KSO_WM_UNIT_ID" val="custom20181595_15*q_h_a*1_3_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f"/>
  <p:tag name="KSO_WM_UNIT_INDEX" val="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q1-1"/>
  <p:tag name="KSO_WM_UNIT_ID" val="custom20181595_15*q_h_f*1_3_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5_1"/>
  <p:tag name="KSO_WM_UNIT_LAYERLEVEL" val="1_1_1"/>
  <p:tag name="KSO_WM_DIAGRAM_GROUP_CODE" val="q1-1"/>
  <p:tag name="KSO_WM_UNIT_ID" val="custom20181595_15*q_h_i*1_5_1"/>
  <p:tag name="KSO_WM_UNIT_LINE_FORE_SCHEMECOLOR_INDEX" val="7"/>
  <p:tag name="KSO_WM_UNIT_LINE_FILL_TYPE" val="2"/>
  <p:tag name="KSO_WM_UNIT_USESOURCEFORMAT_APPLY" val="1"/>
</p:tagLst>
</file>

<file path=ppt/tags/tag98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5_2"/>
  <p:tag name="KSO_WM_UNIT_LAYERLEVEL" val="1_1_1"/>
  <p:tag name="KSO_WM_DIAGRAM_GROUP_CODE" val="q1-1"/>
  <p:tag name="KSO_WM_UNIT_ID" val="custom20181595_15*q_h_i*1_5_2"/>
  <p:tag name="KSO_WM_UNIT_LINE_FORE_SCHEMECOLOR_INDEX" val="7"/>
  <p:tag name="KSO_WM_UNIT_LINE_FILL_TYPE" val="2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q_h_i"/>
  <p:tag name="KSO_WM_UNIT_INDEX" val="1_5_3"/>
  <p:tag name="KSO_WM_UNIT_LAYERLEVEL" val="1_1_1"/>
  <p:tag name="KSO_WM_DIAGRAM_GROUP_CODE" val="q1-1"/>
  <p:tag name="KSO_WM_UNIT_ID" val="custom20181595_15*q_h_i*1_5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5B9BD5"/>
      </a:accent1>
      <a:accent2>
        <a:srgbClr val="595959"/>
      </a:accent2>
      <a:accent3>
        <a:srgbClr val="262626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演示</Application>
  <PresentationFormat>宽屏</PresentationFormat>
  <Paragraphs>165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1_Office 主题</vt:lpstr>
      <vt:lpstr>PowerPoint 演示文稿</vt:lpstr>
      <vt:lpstr>引言</vt:lpstr>
      <vt:lpstr>需求变更</vt:lpstr>
      <vt:lpstr>文档更新历史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peiqiang Li</dc:creator>
  <cp:lastModifiedBy>→_→ </cp:lastModifiedBy>
  <cp:revision>5</cp:revision>
  <dcterms:created xsi:type="dcterms:W3CDTF">2015-05-05T08:02:00Z</dcterms:created>
  <dcterms:modified xsi:type="dcterms:W3CDTF">2018-01-09T07:41:57Z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