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8.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73" r:id="rId4"/>
    <p:sldId id="259" r:id="rId5"/>
    <p:sldId id="261" r:id="rId6"/>
    <p:sldId id="280" r:id="rId7"/>
    <p:sldId id="274" r:id="rId8"/>
    <p:sldId id="263" r:id="rId9"/>
    <p:sldId id="269" r:id="rId10"/>
    <p:sldId id="282" r:id="rId11"/>
    <p:sldId id="281" r:id="rId12"/>
    <p:sldId id="260" r:id="rId13"/>
    <p:sldId id="275" r:id="rId14"/>
    <p:sldId id="272" r:id="rId15"/>
    <p:sldId id="279" r:id="rId16"/>
    <p:sldId id="264" r:id="rId17"/>
    <p:sldId id="276" r:id="rId18"/>
    <p:sldId id="277" r:id="rId19"/>
    <p:sldId id="265"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4" autoAdjust="0"/>
    <p:restoredTop sz="96810" autoAdjust="0"/>
  </p:normalViewPr>
  <p:slideViewPr>
    <p:cSldViewPr snapToGrid="0">
      <p:cViewPr varScale="1">
        <p:scale>
          <a:sx n="84" d="100"/>
          <a:sy n="84" d="100"/>
        </p:scale>
        <p:origin x="-5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5120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8589CD-A935-4D1C-B053-63800F7F5732}"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5025FE-99A5-44F1-A9DE-1B3C4FA360BA}"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5025FE-99A5-44F1-A9DE-1B3C4FA360BA}"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 y="0"/>
            <a:ext cx="12192001" cy="6858000"/>
          </a:xfrm>
          <a:prstGeom prst="rect">
            <a:avLst/>
          </a:prstGeom>
        </p:spPr>
      </p:pic>
      <p:sp>
        <p:nvSpPr>
          <p:cNvPr id="8" name="矩形 7"/>
          <p:cNvSpPr/>
          <p:nvPr/>
        </p:nvSpPr>
        <p:spPr>
          <a:xfrm>
            <a:off x="0" y="3916697"/>
            <a:ext cx="4367284" cy="151490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67283" y="3916697"/>
            <a:ext cx="7824717" cy="1514902"/>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 y="3916696"/>
            <a:ext cx="4367285" cy="883902"/>
          </a:xfrm>
        </p:spPr>
        <p:txBody>
          <a:bodyPr anchor="b">
            <a:normAutofit/>
          </a:bodyPr>
          <a:lstStyle>
            <a:lvl1pPr algn="l">
              <a:defRPr sz="4800">
                <a:solidFill>
                  <a:schemeClr val="bg1"/>
                </a:solidFill>
              </a:defRPr>
            </a:lvl1pPr>
          </a:lstStyle>
          <a:p>
            <a:r>
              <a:rPr lang="zh-CN" altLang="en-US" dirty="0"/>
              <a:t>编辑标题</a:t>
            </a:r>
          </a:p>
        </p:txBody>
      </p:sp>
      <p:sp>
        <p:nvSpPr>
          <p:cNvPr id="3" name="副标题 2"/>
          <p:cNvSpPr>
            <a:spLocks noGrp="1"/>
          </p:cNvSpPr>
          <p:nvPr>
            <p:ph type="subTitle" idx="1"/>
          </p:nvPr>
        </p:nvSpPr>
        <p:spPr>
          <a:xfrm>
            <a:off x="-3" y="4800599"/>
            <a:ext cx="4367285" cy="630999"/>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982638" y="1550535"/>
            <a:ext cx="10371162" cy="4684484"/>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标题 1"/>
          <p:cNvSpPr>
            <a:spLocks noGrp="1"/>
          </p:cNvSpPr>
          <p:nvPr>
            <p:ph type="title"/>
          </p:nvPr>
        </p:nvSpPr>
        <p:spPr>
          <a:xfrm>
            <a:off x="982639" y="262506"/>
            <a:ext cx="10371161" cy="1014125"/>
          </a:xfrm>
        </p:spPr>
        <p:txBody>
          <a:bodyPr anchor="ctr" anchorCtr="0">
            <a:normAutofit/>
          </a:bodyPr>
          <a:lstStyle>
            <a:lvl1pPr>
              <a:defRPr sz="3600"/>
            </a:lvl1pPr>
          </a:lstStyle>
          <a:p>
            <a:r>
              <a:rPr lang="zh-CN" altLang="en-US" dirty="0"/>
              <a:t>单击此处编辑母版标题样式</a:t>
            </a:r>
          </a:p>
        </p:txBody>
      </p:sp>
      <p:sp>
        <p:nvSpPr>
          <p:cNvPr id="9" name="矩形 8"/>
          <p:cNvSpPr/>
          <p:nvPr>
            <p:custDataLst>
              <p:tags r:id="rId1"/>
            </p:custDataLst>
          </p:nvPr>
        </p:nvSpPr>
        <p:spPr>
          <a:xfrm>
            <a:off x="0" y="536410"/>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7106" y="2250520"/>
            <a:ext cx="3535536" cy="2356103"/>
          </a:xfrm>
          <a:prstGeom prst="rect">
            <a:avLst/>
          </a:prstGeom>
        </p:spPr>
      </p:pic>
      <p:sp>
        <p:nvSpPr>
          <p:cNvPr id="8" name="等腰三角形 7"/>
          <p:cNvSpPr/>
          <p:nvPr/>
        </p:nvSpPr>
        <p:spPr>
          <a:xfrm rot="16200000">
            <a:off x="6203559" y="3225017"/>
            <a:ext cx="473237" cy="4079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531616" y="2250520"/>
            <a:ext cx="5660384" cy="2356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1200"/>
              </a:spcBef>
            </a:pPr>
            <a:endParaRPr lang="en-US" altLang="zh-CN" sz="1600" dirty="0">
              <a:solidFill>
                <a:schemeClr val="bg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0520"/>
            <a:ext cx="4187106" cy="2355247"/>
          </a:xfrm>
          <a:prstGeom prst="rect">
            <a:avLst/>
          </a:prstGeom>
        </p:spPr>
      </p:pic>
      <p:sp>
        <p:nvSpPr>
          <p:cNvPr id="2" name="标题 1"/>
          <p:cNvSpPr>
            <a:spLocks noGrp="1"/>
          </p:cNvSpPr>
          <p:nvPr>
            <p:ph type="title" hasCustomPrompt="1"/>
          </p:nvPr>
        </p:nvSpPr>
        <p:spPr>
          <a:xfrm>
            <a:off x="6531616" y="2249241"/>
            <a:ext cx="5660384" cy="941426"/>
          </a:xfrm>
        </p:spPr>
        <p:txBody>
          <a:bodyPr anchor="b">
            <a:normAutofit/>
          </a:bodyPr>
          <a:lstStyle>
            <a:lvl1pPr algn="l">
              <a:defRPr sz="3600">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6531616" y="3309257"/>
            <a:ext cx="5660384" cy="1296511"/>
          </a:xfrm>
        </p:spPr>
        <p:txBody>
          <a:bodyPr>
            <a:normAutofit/>
          </a:bodyPr>
          <a:lstStyle>
            <a:lvl1pPr marL="0" indent="0" algn="l">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82638" y="262506"/>
            <a:ext cx="10371161" cy="1014125"/>
          </a:xfrm>
        </p:spPr>
        <p:txBody>
          <a:bodyPr anchor="ctr" anchorCtr="0">
            <a:normAutofit/>
          </a:bodyPr>
          <a:lstStyle>
            <a:lvl1pPr>
              <a:defRPr sz="3600"/>
            </a:lvl1pPr>
          </a:lstStyle>
          <a:p>
            <a:r>
              <a:rPr lang="zh-CN" altLang="en-US" dirty="0"/>
              <a:t>单击此处编辑母版标题样式</a:t>
            </a:r>
          </a:p>
        </p:txBody>
      </p:sp>
      <p:sp>
        <p:nvSpPr>
          <p:cNvPr id="3" name="内容占位符 2"/>
          <p:cNvSpPr>
            <a:spLocks noGrp="1"/>
          </p:cNvSpPr>
          <p:nvPr>
            <p:ph sz="half" idx="1"/>
          </p:nvPr>
        </p:nvSpPr>
        <p:spPr>
          <a:xfrm>
            <a:off x="982638" y="1550535"/>
            <a:ext cx="5037162" cy="46264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316638" y="1550535"/>
            <a:ext cx="5037162" cy="46264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3" name="矩形 12"/>
          <p:cNvSpPr/>
          <p:nvPr>
            <p:custDataLst>
              <p:tags r:id="rId1"/>
            </p:custDataLst>
          </p:nvPr>
        </p:nvSpPr>
        <p:spPr>
          <a:xfrm>
            <a:off x="0" y="536410"/>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81049" y="1449677"/>
            <a:ext cx="50149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982638" y="2547492"/>
            <a:ext cx="5014937" cy="372925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314165" y="1449677"/>
            <a:ext cx="50396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315754" y="2547492"/>
            <a:ext cx="5039634" cy="372925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0" name="标题 1"/>
          <p:cNvSpPr>
            <a:spLocks noGrp="1"/>
          </p:cNvSpPr>
          <p:nvPr>
            <p:ph type="title"/>
          </p:nvPr>
        </p:nvSpPr>
        <p:spPr>
          <a:xfrm>
            <a:off x="982638" y="262506"/>
            <a:ext cx="10371161" cy="1014125"/>
          </a:xfrm>
        </p:spPr>
        <p:txBody>
          <a:bodyPr anchor="ctr" anchorCtr="0">
            <a:normAutofit/>
          </a:bodyPr>
          <a:lstStyle>
            <a:lvl1pPr>
              <a:defRPr sz="3600"/>
            </a:lvl1pPr>
          </a:lstStyle>
          <a:p>
            <a:r>
              <a:rPr lang="zh-CN" altLang="en-US" dirty="0"/>
              <a:t>单击此处编辑母版标题样式</a:t>
            </a:r>
          </a:p>
        </p:txBody>
      </p:sp>
      <p:sp>
        <p:nvSpPr>
          <p:cNvPr id="12" name="矩形 11"/>
          <p:cNvSpPr/>
          <p:nvPr>
            <p:custDataLst>
              <p:tags r:id="rId1"/>
            </p:custDataLst>
          </p:nvPr>
        </p:nvSpPr>
        <p:spPr>
          <a:xfrm>
            <a:off x="0" y="536410"/>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矩形 6"/>
          <p:cNvSpPr/>
          <p:nvPr/>
        </p:nvSpPr>
        <p:spPr>
          <a:xfrm>
            <a:off x="7824717" y="3125337"/>
            <a:ext cx="4367284" cy="151490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125337"/>
            <a:ext cx="7824716" cy="1514902"/>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7824716" y="3125337"/>
            <a:ext cx="4367284" cy="998089"/>
          </a:xfrm>
        </p:spPr>
        <p:txBody>
          <a:bodyPr tIns="46800" rIns="90000" bIns="46800" anchor="b" anchorCtr="0">
            <a:normAutofit/>
          </a:bodyPr>
          <a:lstStyle>
            <a:lvl1pPr>
              <a:defRPr sz="440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2638" y="536411"/>
            <a:ext cx="4537215" cy="1219074"/>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544598"/>
            <a:ext cx="5711882" cy="57688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982638" y="1994562"/>
            <a:ext cx="4537215" cy="4318841"/>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9" name="矩形 8"/>
          <p:cNvSpPr/>
          <p:nvPr>
            <p:custDataLst>
              <p:tags r:id="rId1"/>
            </p:custDataLst>
          </p:nvPr>
        </p:nvSpPr>
        <p:spPr>
          <a:xfrm>
            <a:off x="0" y="536410"/>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notesSlide" Target="../notesSlides/notesSlide10.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12.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notesSlide" Target="../notesSlides/notesSlide11.xml"/><Relationship Id="rId3" Type="http://schemas.openxmlformats.org/officeDocument/2006/relationships/tags" Target="../tags/tag52.xml"/><Relationship Id="rId21" Type="http://schemas.openxmlformats.org/officeDocument/2006/relationships/image" Target="../media/image12.png"/><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slideLayout" Target="../slideLayouts/slideLayout7.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image" Target="../media/image11.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image" Target="../media/image10.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1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3.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notesSlide" Target="../notesSlides/notesSlide15.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s>
</file>

<file path=ppt/slides/_rels/slide1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90.xml"/><Relationship Id="rId7" Type="http://schemas.openxmlformats.org/officeDocument/2006/relationships/image" Target="../media/image17.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7.xml"/><Relationship Id="rId5" Type="http://schemas.openxmlformats.org/officeDocument/2006/relationships/slideLayout" Target="../slideLayouts/slideLayout7.xml"/><Relationship Id="rId10" Type="http://schemas.openxmlformats.org/officeDocument/2006/relationships/image" Target="../media/image20.png"/><Relationship Id="rId4" Type="http://schemas.openxmlformats.org/officeDocument/2006/relationships/tags" Target="../tags/tag91.xml"/><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notesSlide" Target="../notesSlides/notesSlide3.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2"/>
            </p:custDataLst>
          </p:nvPr>
        </p:nvSpPr>
        <p:spPr>
          <a:xfrm>
            <a:off x="4367282" y="4800598"/>
            <a:ext cx="3587998" cy="63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a:solidFill>
                  <a:schemeClr val="tx1"/>
                </a:solidFill>
              </a:rPr>
              <a:t>PRD-G17     2018年1月7日</a:t>
            </a:r>
            <a:endParaRPr lang="en-US" altLang="zh-CN" sz="2000" dirty="0">
              <a:solidFill>
                <a:schemeClr val="tx1"/>
              </a:solidFill>
            </a:endParaRPr>
          </a:p>
        </p:txBody>
      </p:sp>
      <p:sp>
        <p:nvSpPr>
          <p:cNvPr id="4" name="文本框 3"/>
          <p:cNvSpPr txBox="1"/>
          <p:nvPr>
            <p:custDataLst>
              <p:tags r:id="rId3"/>
            </p:custDataLst>
          </p:nvPr>
        </p:nvSpPr>
        <p:spPr>
          <a:xfrm>
            <a:off x="-3" y="3916696"/>
            <a:ext cx="4367285" cy="883902"/>
          </a:xfrm>
          <a:prstGeom prst="rect">
            <a:avLst/>
          </a:prstGeom>
        </p:spPr>
        <p:txBody>
          <a:bodyPr vert="horz" lIns="91440" tIns="45720" rIns="91440" bIns="45720" rtlCol="0" anchor="b">
            <a:normAutofit/>
          </a:bodyPr>
          <a:lstStyle>
            <a:lvl1pPr>
              <a:lnSpc>
                <a:spcPct val="90000"/>
              </a:lnSpc>
              <a:spcBef>
                <a:spcPct val="0"/>
              </a:spcBef>
              <a:buNone/>
              <a:defRPr sz="4800">
                <a:solidFill>
                  <a:schemeClr val="bg1"/>
                </a:solidFill>
                <a:latin typeface="+mj-lt"/>
                <a:ea typeface="+mj-ea"/>
                <a:cs typeface="+mj-cs"/>
              </a:defRPr>
            </a:lvl1pPr>
          </a:lstStyle>
          <a:p>
            <a:r>
              <a:rPr lang="zh-CN" altLang="en-US"/>
              <a:t>需求变更评审</a:t>
            </a:r>
          </a:p>
        </p:txBody>
      </p:sp>
      <p:sp>
        <p:nvSpPr>
          <p:cNvPr id="5" name="文本框 4"/>
          <p:cNvSpPr txBox="1"/>
          <p:nvPr>
            <p:custDataLst>
              <p:tags r:id="rId4"/>
            </p:custDataLst>
          </p:nvPr>
        </p:nvSpPr>
        <p:spPr>
          <a:xfrm>
            <a:off x="-3" y="4800599"/>
            <a:ext cx="4367285" cy="630999"/>
          </a:xfrm>
          <a:prstGeom prst="rect">
            <a:avLst/>
          </a:prstGeom>
        </p:spPr>
        <p:txBody>
          <a:bodyPr vert="horz" lIns="91440" tIns="45720" rIns="91440" bIns="45720" rtlCol="0">
            <a:normAutofit fontScale="90000" lnSpcReduction="10000"/>
          </a:bodyPr>
          <a:lstStyle>
            <a:lvl1pPr indent="0">
              <a:lnSpc>
                <a:spcPct val="90000"/>
              </a:lnSpc>
              <a:spcBef>
                <a:spcPts val="1000"/>
              </a:spcBef>
              <a:buFont typeface="Arial" panose="020B0604020202020204" pitchFamily="34" charset="0"/>
              <a:buNone/>
              <a:defRPr>
                <a:solidFill>
                  <a:schemeClr val="bg1"/>
                </a:solidFill>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zh-CN" altLang="en-US" dirty="0"/>
              <a:t>组长：蒋家俊</a:t>
            </a:r>
          </a:p>
          <a:p>
            <a:r>
              <a:rPr lang="zh-CN" altLang="en-US" dirty="0"/>
              <a:t>组员：厉佩强、李捷、周盛、朱秉</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sz="4400" dirty="0">
                <a:solidFill>
                  <a:schemeClr val="accent2">
                    <a:lumMod val="50000"/>
                  </a:schemeClr>
                </a:solidFill>
                <a:sym typeface="+mn-ea"/>
              </a:rPr>
              <a:t>可行性分析</a:t>
            </a:r>
            <a:r>
              <a:rPr lang="en-US" altLang="zh-CN" sz="4400" dirty="0">
                <a:solidFill>
                  <a:schemeClr val="accent2">
                    <a:lumMod val="50000"/>
                  </a:schemeClr>
                </a:solidFill>
                <a:sym typeface="+mn-ea"/>
              </a:rPr>
              <a:t>-</a:t>
            </a:r>
            <a:r>
              <a:rPr lang="zh-CN" altLang="en-US" sz="4400" dirty="0">
                <a:solidFill>
                  <a:schemeClr val="accent2">
                    <a:lumMod val="50000"/>
                  </a:schemeClr>
                </a:solidFill>
                <a:sym typeface="+mn-ea"/>
              </a:rPr>
              <a:t>对项目工时的影响</a:t>
            </a:r>
          </a:p>
        </p:txBody>
      </p:sp>
      <p:sp>
        <p:nvSpPr>
          <p:cNvPr id="3" name="内容占位符 2"/>
          <p:cNvSpPr>
            <a:spLocks noGrp="1"/>
          </p:cNvSpPr>
          <p:nvPr>
            <p:ph sz="half" idx="1"/>
            <p:custDataLst>
              <p:tags r:id="rId3"/>
            </p:custDataLst>
          </p:nvPr>
        </p:nvSpPr>
        <p:spPr/>
        <p:txBody>
          <a:bodyPr vert="horz" lIns="91440" tIns="45720" rIns="91440" bIns="45720" rtlCol="0">
            <a:normAutofit/>
          </a:bodyPr>
          <a:lstStyle/>
          <a:p>
            <a:pPr>
              <a:lnSpc>
                <a:spcPct val="120000"/>
              </a:lnSpc>
            </a:pPr>
            <a:r>
              <a:rPr lang="zh-CN" altLang="en-US" sz="1800" dirty="0">
                <a:sym typeface="+mn-ea"/>
              </a:rPr>
              <a:t>沟通确认需求变更         ——1d</a:t>
            </a:r>
            <a:endParaRPr lang="zh-CN" altLang="en-US" sz="1800" dirty="0"/>
          </a:p>
          <a:p>
            <a:pPr>
              <a:lnSpc>
                <a:spcPct val="120000"/>
              </a:lnSpc>
            </a:pPr>
            <a:r>
              <a:rPr lang="zh-CN" altLang="en-US" sz="1800" dirty="0">
                <a:sym typeface="+mn-ea"/>
              </a:rPr>
              <a:t>修改用例文档             ——0.5d</a:t>
            </a:r>
            <a:endParaRPr lang="zh-CN" altLang="en-US" sz="1800" dirty="0"/>
          </a:p>
          <a:p>
            <a:pPr>
              <a:lnSpc>
                <a:spcPct val="120000"/>
              </a:lnSpc>
            </a:pPr>
            <a:r>
              <a:rPr lang="zh-CN" altLang="en-US" sz="1800" dirty="0">
                <a:sym typeface="+mn-ea"/>
              </a:rPr>
              <a:t>修改界面原型             ——0.2d</a:t>
            </a:r>
            <a:endParaRPr lang="zh-CN" altLang="en-US" sz="1800" dirty="0"/>
          </a:p>
          <a:p>
            <a:pPr>
              <a:lnSpc>
                <a:spcPct val="120000"/>
              </a:lnSpc>
            </a:pPr>
            <a:r>
              <a:rPr lang="zh-CN" altLang="en-US" sz="1800" dirty="0">
                <a:sym typeface="+mn-ea"/>
              </a:rPr>
              <a:t>修改需求工程计划         ——0.3d</a:t>
            </a:r>
            <a:endParaRPr lang="zh-CN" altLang="en-US" sz="1800" dirty="0"/>
          </a:p>
          <a:p>
            <a:pPr>
              <a:lnSpc>
                <a:spcPct val="120000"/>
              </a:lnSpc>
            </a:pPr>
            <a:r>
              <a:rPr lang="zh-CN" altLang="en-US" sz="1800" dirty="0">
                <a:sym typeface="+mn-ea"/>
              </a:rPr>
              <a:t>修改测试用例文档         ——0.5d</a:t>
            </a:r>
            <a:endParaRPr lang="zh-CN" altLang="en-US" sz="1800" dirty="0"/>
          </a:p>
          <a:p>
            <a:pPr>
              <a:lnSpc>
                <a:spcPct val="120000"/>
              </a:lnSpc>
            </a:pPr>
            <a:r>
              <a:rPr lang="zh-CN" altLang="en-US" sz="1800" dirty="0">
                <a:sym typeface="+mn-ea"/>
              </a:rPr>
              <a:t>更新软件需求规格说明书   ——0.2d</a:t>
            </a:r>
            <a:endParaRPr lang="zh-CN" altLang="en-US" sz="1800" dirty="0"/>
          </a:p>
          <a:p>
            <a:pPr>
              <a:lnSpc>
                <a:spcPct val="120000"/>
              </a:lnSpc>
            </a:pPr>
            <a:r>
              <a:rPr lang="zh-CN" altLang="en-US" sz="1800" dirty="0">
                <a:sym typeface="+mn-ea"/>
              </a:rPr>
              <a:t>维护需求变更空难告知文档 ——0.3d</a:t>
            </a:r>
            <a:endParaRPr lang="zh-CN" altLang="en-US" sz="1800" dirty="0"/>
          </a:p>
          <a:p>
            <a:pPr>
              <a:lnSpc>
                <a:spcPct val="120000"/>
              </a:lnSpc>
            </a:pPr>
            <a:endParaRPr lang="zh-CN" altLang="en-US" sz="1800" dirty="0"/>
          </a:p>
          <a:p>
            <a:pPr>
              <a:lnSpc>
                <a:spcPct val="120000"/>
              </a:lnSpc>
            </a:pPr>
            <a:endParaRPr lang="zh-CN" altLang="en-US" sz="1800" dirty="0"/>
          </a:p>
          <a:p>
            <a:pPr>
              <a:lnSpc>
                <a:spcPct val="120000"/>
              </a:lnSpc>
            </a:pPr>
            <a:r>
              <a:rPr lang="zh-CN" altLang="en-US" sz="1800" dirty="0">
                <a:sym typeface="+mn-ea"/>
              </a:rPr>
              <a:t>合计                    ——3d</a:t>
            </a:r>
            <a:endParaRPr lang="zh-CN" altLang="en-US" sz="1800" dirty="0"/>
          </a:p>
          <a:p>
            <a:pPr>
              <a:lnSpc>
                <a:spcPct val="120000"/>
              </a:lnSpc>
            </a:pPr>
            <a:endParaRPr lang="en-US" altLang="zh-CN" sz="1800" dirty="0"/>
          </a:p>
        </p:txBody>
      </p:sp>
    </p:spTree>
    <p:custDataLst>
      <p:tags r:id="rId1"/>
    </p:custDataLst>
    <p:extLst>
      <p:ext uri="{BB962C8B-B14F-4D97-AF65-F5344CB8AC3E}">
        <p14:creationId xmlns:p14="http://schemas.microsoft.com/office/powerpoint/2010/main" val="49833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zh-CN" altLang="en-US" sz="4800" dirty="0">
                <a:solidFill>
                  <a:schemeClr val="accent2">
                    <a:lumMod val="50000"/>
                  </a:schemeClr>
                </a:solidFill>
              </a:rPr>
              <a:t>可行性分析</a:t>
            </a:r>
          </a:p>
        </p:txBody>
      </p:sp>
      <p:sp>
        <p:nvSpPr>
          <p:cNvPr id="5" name="文本框 4"/>
          <p:cNvSpPr txBox="1"/>
          <p:nvPr>
            <p:custDataLst>
              <p:tags r:id="rId3"/>
            </p:custDataLst>
          </p:nvPr>
        </p:nvSpPr>
        <p:spPr>
          <a:xfrm>
            <a:off x="3380582" y="161131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1.</a:t>
            </a:r>
            <a:endParaRPr lang="zh-CN" altLang="en-US" sz="2400" dirty="0">
              <a:solidFill>
                <a:schemeClr val="accent2">
                  <a:lumMod val="50000"/>
                </a:schemeClr>
              </a:solidFill>
            </a:endParaRPr>
          </a:p>
        </p:txBody>
      </p:sp>
      <p:sp>
        <p:nvSpPr>
          <p:cNvPr id="13" name="文本框 12"/>
          <p:cNvSpPr txBox="1"/>
          <p:nvPr>
            <p:custDataLst>
              <p:tags r:id="rId4"/>
            </p:custDataLst>
          </p:nvPr>
        </p:nvSpPr>
        <p:spPr>
          <a:xfrm>
            <a:off x="3918425" y="1611310"/>
            <a:ext cx="4892993"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对项目成本的影响</a:t>
            </a:r>
          </a:p>
        </p:txBody>
      </p:sp>
      <p:sp>
        <p:nvSpPr>
          <p:cNvPr id="14" name="文本框 13"/>
          <p:cNvSpPr txBox="1"/>
          <p:nvPr>
            <p:custDataLst>
              <p:tags r:id="rId5"/>
            </p:custDataLst>
          </p:nvPr>
        </p:nvSpPr>
        <p:spPr>
          <a:xfrm>
            <a:off x="3918425" y="2317816"/>
            <a:ext cx="4892993" cy="860038"/>
          </a:xfrm>
          <a:prstGeom prst="rect">
            <a:avLst/>
          </a:prstGeom>
          <a:noFill/>
        </p:spPr>
        <p:txBody>
          <a:bodyPr wrap="square" rtlCol="0" anchor="t" anchorCtr="0">
            <a:normAutofit/>
          </a:bodyPr>
          <a:lstStyle/>
          <a:p>
            <a:r>
              <a:rPr lang="zh-CN" altLang="en-US" sz="2400" dirty="0"/>
              <a:t>项目成本的增加成本主要是人员工时增加。</a:t>
            </a:r>
            <a:endParaRPr lang="en-US" altLang="zh-CN" sz="2400" dirty="0"/>
          </a:p>
        </p:txBody>
      </p:sp>
      <p:sp>
        <p:nvSpPr>
          <p:cNvPr id="26" name="文本框 25"/>
          <p:cNvSpPr txBox="1"/>
          <p:nvPr>
            <p:custDataLst>
              <p:tags r:id="rId6"/>
            </p:custDataLst>
          </p:nvPr>
        </p:nvSpPr>
        <p:spPr>
          <a:xfrm>
            <a:off x="3380582" y="323691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2.</a:t>
            </a:r>
            <a:endParaRPr lang="zh-CN" altLang="en-US" sz="2400" dirty="0">
              <a:solidFill>
                <a:schemeClr val="accent2">
                  <a:lumMod val="50000"/>
                </a:schemeClr>
              </a:solidFill>
            </a:endParaRPr>
          </a:p>
        </p:txBody>
      </p:sp>
      <p:sp>
        <p:nvSpPr>
          <p:cNvPr id="27" name="文本框 26"/>
          <p:cNvSpPr txBox="1"/>
          <p:nvPr>
            <p:custDataLst>
              <p:tags r:id="rId7"/>
            </p:custDataLst>
          </p:nvPr>
        </p:nvSpPr>
        <p:spPr>
          <a:xfrm>
            <a:off x="3918425" y="3236910"/>
            <a:ext cx="4892993"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对其他需求的影响</a:t>
            </a:r>
          </a:p>
        </p:txBody>
      </p:sp>
      <p:sp>
        <p:nvSpPr>
          <p:cNvPr id="28" name="文本框 27"/>
          <p:cNvSpPr txBox="1"/>
          <p:nvPr>
            <p:custDataLst>
              <p:tags r:id="rId8"/>
            </p:custDataLst>
          </p:nvPr>
        </p:nvSpPr>
        <p:spPr>
          <a:xfrm>
            <a:off x="3918425" y="3943416"/>
            <a:ext cx="4892993" cy="860038"/>
          </a:xfrm>
          <a:prstGeom prst="rect">
            <a:avLst/>
          </a:prstGeom>
          <a:noFill/>
        </p:spPr>
        <p:txBody>
          <a:bodyPr wrap="square" rtlCol="0" anchor="t" anchorCtr="0">
            <a:noAutofit/>
          </a:bodyPr>
          <a:lstStyle/>
          <a:p>
            <a:r>
              <a:rPr lang="zh-CN" altLang="en-US" sz="2000" dirty="0"/>
              <a:t>直接影响：Teb-37 教师用户编辑课程个人信息</a:t>
            </a:r>
          </a:p>
          <a:p>
            <a:r>
              <a:rPr lang="zh-CN" altLang="en-US" sz="2000" dirty="0"/>
              <a:t>其他影响的需求：管理员课程管理</a:t>
            </a:r>
          </a:p>
        </p:txBody>
      </p:sp>
      <p:sp>
        <p:nvSpPr>
          <p:cNvPr id="18" name="文本框 17"/>
          <p:cNvSpPr txBox="1"/>
          <p:nvPr>
            <p:custDataLst>
              <p:tags r:id="rId9"/>
            </p:custDataLst>
          </p:nvPr>
        </p:nvSpPr>
        <p:spPr>
          <a:xfrm>
            <a:off x="3380582" y="486251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3.</a:t>
            </a:r>
            <a:endParaRPr lang="zh-CN" altLang="en-US" sz="2400" dirty="0">
              <a:solidFill>
                <a:schemeClr val="accent2">
                  <a:lumMod val="50000"/>
                </a:schemeClr>
              </a:solidFill>
            </a:endParaRPr>
          </a:p>
        </p:txBody>
      </p:sp>
      <p:sp>
        <p:nvSpPr>
          <p:cNvPr id="19" name="文本框 18"/>
          <p:cNvSpPr txBox="1"/>
          <p:nvPr>
            <p:custDataLst>
              <p:tags r:id="rId10"/>
            </p:custDataLst>
          </p:nvPr>
        </p:nvSpPr>
        <p:spPr>
          <a:xfrm>
            <a:off x="3918425" y="4862510"/>
            <a:ext cx="4892993"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可能变更的组建</a:t>
            </a:r>
          </a:p>
        </p:txBody>
      </p:sp>
      <p:sp>
        <p:nvSpPr>
          <p:cNvPr id="20" name="文本框 19"/>
          <p:cNvSpPr txBox="1"/>
          <p:nvPr>
            <p:custDataLst>
              <p:tags r:id="rId11"/>
            </p:custDataLst>
          </p:nvPr>
        </p:nvSpPr>
        <p:spPr>
          <a:xfrm>
            <a:off x="3918425" y="5565206"/>
            <a:ext cx="4892993" cy="860038"/>
          </a:xfrm>
          <a:prstGeom prst="rect">
            <a:avLst/>
          </a:prstGeom>
          <a:noFill/>
        </p:spPr>
        <p:txBody>
          <a:bodyPr wrap="square" rtlCol="0" anchor="t" anchorCtr="0">
            <a:normAutofit/>
          </a:bodyPr>
          <a:lstStyle/>
          <a:p>
            <a:r>
              <a:rPr lang="zh-CN" altLang="en-US" sz="2400" dirty="0"/>
              <a:t>无</a:t>
            </a:r>
          </a:p>
        </p:txBody>
      </p:sp>
    </p:spTree>
    <p:custDataLst>
      <p:tags r:id="rId1"/>
    </p:custDataLst>
    <p:extLst>
      <p:ext uri="{BB962C8B-B14F-4D97-AF65-F5344CB8AC3E}">
        <p14:creationId xmlns:p14="http://schemas.microsoft.com/office/powerpoint/2010/main" val="2300452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zh-CN" altLang="en-US" sz="4800">
                <a:solidFill>
                  <a:schemeClr val="accent2">
                    <a:lumMod val="50000"/>
                  </a:schemeClr>
                </a:solidFill>
              </a:rPr>
              <a:t>需求变更</a:t>
            </a:r>
          </a:p>
        </p:txBody>
      </p:sp>
      <p:sp>
        <p:nvSpPr>
          <p:cNvPr id="5" name="文本框 4"/>
          <p:cNvSpPr txBox="1"/>
          <p:nvPr>
            <p:custDataLst>
              <p:tags r:id="rId3"/>
            </p:custDataLst>
          </p:nvPr>
        </p:nvSpPr>
        <p:spPr>
          <a:xfrm>
            <a:off x="1541463" y="189230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1.</a:t>
            </a:r>
            <a:endParaRPr lang="zh-CN" altLang="en-US" sz="2400" dirty="0">
              <a:solidFill>
                <a:schemeClr val="accent2">
                  <a:lumMod val="50000"/>
                </a:schemeClr>
              </a:solidFill>
            </a:endParaRPr>
          </a:p>
        </p:txBody>
      </p:sp>
      <p:sp>
        <p:nvSpPr>
          <p:cNvPr id="13" name="文本框 12"/>
          <p:cNvSpPr txBox="1"/>
          <p:nvPr>
            <p:custDataLst>
              <p:tags r:id="rId4"/>
            </p:custDataLst>
          </p:nvPr>
        </p:nvSpPr>
        <p:spPr>
          <a:xfrm>
            <a:off x="2079307" y="1892300"/>
            <a:ext cx="3846830"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变更冲突</a:t>
            </a:r>
          </a:p>
        </p:txBody>
      </p:sp>
      <p:sp>
        <p:nvSpPr>
          <p:cNvPr id="14" name="文本框 13"/>
          <p:cNvSpPr txBox="1"/>
          <p:nvPr>
            <p:custDataLst>
              <p:tags r:id="rId5"/>
            </p:custDataLst>
          </p:nvPr>
        </p:nvSpPr>
        <p:spPr>
          <a:xfrm>
            <a:off x="2079307" y="2598806"/>
            <a:ext cx="3846830" cy="601593"/>
          </a:xfrm>
          <a:prstGeom prst="rect">
            <a:avLst/>
          </a:prstGeom>
          <a:noFill/>
        </p:spPr>
        <p:txBody>
          <a:bodyPr wrap="square" rtlCol="0" anchor="t" anchorCtr="0">
            <a:normAutofit lnSpcReduction="10000"/>
          </a:bodyPr>
          <a:lstStyle/>
          <a:p>
            <a:r>
              <a:rPr lang="zh-CN" altLang="en-US" dirty="0"/>
              <a:t>用户的需求变更，与需求基线的冲突。可以忽略不计。</a:t>
            </a:r>
          </a:p>
        </p:txBody>
      </p:sp>
      <p:sp>
        <p:nvSpPr>
          <p:cNvPr id="26" name="文本框 25"/>
          <p:cNvSpPr txBox="1"/>
          <p:nvPr>
            <p:custDataLst>
              <p:tags r:id="rId6"/>
            </p:custDataLst>
          </p:nvPr>
        </p:nvSpPr>
        <p:spPr>
          <a:xfrm>
            <a:off x="6278563" y="189230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2.</a:t>
            </a:r>
            <a:endParaRPr lang="zh-CN" altLang="en-US" sz="2400" dirty="0">
              <a:solidFill>
                <a:schemeClr val="accent2">
                  <a:lumMod val="50000"/>
                </a:schemeClr>
              </a:solidFill>
            </a:endParaRPr>
          </a:p>
        </p:txBody>
      </p:sp>
      <p:sp>
        <p:nvSpPr>
          <p:cNvPr id="27" name="文本框 26"/>
          <p:cNvSpPr txBox="1"/>
          <p:nvPr>
            <p:custDataLst>
              <p:tags r:id="rId7"/>
            </p:custDataLst>
          </p:nvPr>
        </p:nvSpPr>
        <p:spPr>
          <a:xfrm>
            <a:off x="6816407" y="1892300"/>
            <a:ext cx="3846830"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优先级</a:t>
            </a:r>
          </a:p>
        </p:txBody>
      </p:sp>
      <p:sp>
        <p:nvSpPr>
          <p:cNvPr id="28" name="文本框 27"/>
          <p:cNvSpPr txBox="1"/>
          <p:nvPr>
            <p:custDataLst>
              <p:tags r:id="rId8"/>
            </p:custDataLst>
          </p:nvPr>
        </p:nvSpPr>
        <p:spPr>
          <a:xfrm>
            <a:off x="6811963" y="2599055"/>
            <a:ext cx="3846830" cy="643255"/>
          </a:xfrm>
          <a:prstGeom prst="rect">
            <a:avLst/>
          </a:prstGeom>
          <a:noFill/>
        </p:spPr>
        <p:txBody>
          <a:bodyPr wrap="square" rtlCol="0" anchor="t" anchorCtr="0">
            <a:normAutofit/>
          </a:bodyPr>
          <a:lstStyle/>
          <a:p>
            <a:r>
              <a:rPr lang="zh-CN" altLang="en-US" dirty="0"/>
              <a:t>我们已经修改了优先级打分表和相应的排序</a:t>
            </a:r>
            <a:r>
              <a:rPr lang="zh-CN" altLang="en-US" dirty="0" smtClean="0"/>
              <a:t>。并发邮件向杨枨老师确认。</a:t>
            </a:r>
            <a:endParaRPr lang="zh-CN" altLang="en-US" dirty="0"/>
          </a:p>
        </p:txBody>
      </p:sp>
      <p:sp>
        <p:nvSpPr>
          <p:cNvPr id="18" name="文本框 17"/>
          <p:cNvSpPr txBox="1"/>
          <p:nvPr>
            <p:custDataLst>
              <p:tags r:id="rId9"/>
            </p:custDataLst>
          </p:nvPr>
        </p:nvSpPr>
        <p:spPr>
          <a:xfrm>
            <a:off x="1541463" y="342900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3.</a:t>
            </a:r>
            <a:endParaRPr lang="zh-CN" altLang="en-US" sz="2400" dirty="0">
              <a:solidFill>
                <a:schemeClr val="accent2">
                  <a:lumMod val="50000"/>
                </a:schemeClr>
              </a:solidFill>
            </a:endParaRPr>
          </a:p>
        </p:txBody>
      </p:sp>
      <p:sp>
        <p:nvSpPr>
          <p:cNvPr id="19" name="文本框 18"/>
          <p:cNvSpPr txBox="1"/>
          <p:nvPr>
            <p:custDataLst>
              <p:tags r:id="rId10"/>
            </p:custDataLst>
          </p:nvPr>
        </p:nvSpPr>
        <p:spPr>
          <a:xfrm>
            <a:off x="2079307" y="3429000"/>
            <a:ext cx="3846830"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变更原型</a:t>
            </a:r>
          </a:p>
        </p:txBody>
      </p:sp>
      <p:sp>
        <p:nvSpPr>
          <p:cNvPr id="20" name="文本框 19"/>
          <p:cNvSpPr txBox="1"/>
          <p:nvPr>
            <p:custDataLst>
              <p:tags r:id="rId11"/>
            </p:custDataLst>
          </p:nvPr>
        </p:nvSpPr>
        <p:spPr>
          <a:xfrm>
            <a:off x="2075180" y="4131945"/>
            <a:ext cx="3846830" cy="833755"/>
          </a:xfrm>
          <a:prstGeom prst="rect">
            <a:avLst/>
          </a:prstGeom>
          <a:noFill/>
        </p:spPr>
        <p:txBody>
          <a:bodyPr wrap="square" rtlCol="0" anchor="t" anchorCtr="0">
            <a:normAutofit fontScale="87500" lnSpcReduction="10000"/>
          </a:bodyPr>
          <a:lstStyle/>
          <a:p>
            <a:r>
              <a:rPr lang="zh-CN" altLang="en-US" sz="2000" dirty="0"/>
              <a:t>需求变更，并没有影响界面原型的大部分功能需求，面对需求变更我们已经完善了相关原型。</a:t>
            </a:r>
          </a:p>
        </p:txBody>
      </p:sp>
      <p:sp>
        <p:nvSpPr>
          <p:cNvPr id="30" name="文本框 29"/>
          <p:cNvSpPr txBox="1"/>
          <p:nvPr>
            <p:custDataLst>
              <p:tags r:id="rId12"/>
            </p:custDataLst>
          </p:nvPr>
        </p:nvSpPr>
        <p:spPr>
          <a:xfrm>
            <a:off x="6278563" y="3429000"/>
            <a:ext cx="533400" cy="702945"/>
          </a:xfrm>
          <a:prstGeom prst="rect">
            <a:avLst/>
          </a:prstGeom>
          <a:noFill/>
        </p:spPr>
        <p:txBody>
          <a:bodyPr wrap="square" rtlCol="0" anchor="b" anchorCtr="0">
            <a:normAutofit/>
          </a:bodyPr>
          <a:lstStyle/>
          <a:p>
            <a:pPr algn="r"/>
            <a:endParaRPr lang="zh-CN" altLang="en-US" sz="2400" dirty="0">
              <a:solidFill>
                <a:schemeClr val="accent2">
                  <a:lumMod val="50000"/>
                </a:schemeClr>
              </a:solidFill>
            </a:endParaRPr>
          </a:p>
        </p:txBody>
      </p:sp>
      <p:sp>
        <p:nvSpPr>
          <p:cNvPr id="32" name="文本框 31"/>
          <p:cNvSpPr txBox="1"/>
          <p:nvPr>
            <p:custDataLst>
              <p:tags r:id="rId13"/>
            </p:custDataLst>
          </p:nvPr>
        </p:nvSpPr>
        <p:spPr>
          <a:xfrm>
            <a:off x="6816090" y="4135755"/>
            <a:ext cx="3846830" cy="733425"/>
          </a:xfrm>
          <a:prstGeom prst="rect">
            <a:avLst/>
          </a:prstGeom>
          <a:noFill/>
        </p:spPr>
        <p:txBody>
          <a:bodyPr wrap="square" rtlCol="0" anchor="t" anchorCtr="0">
            <a:normAutofit fontScale="95000"/>
          </a:bodyPr>
          <a:lstStyle/>
          <a:p>
            <a:endParaRPr lang="zh-CN" altLang="en-US" sz="2000" dirty="0"/>
          </a:p>
        </p:txBody>
      </p:sp>
      <p:sp>
        <p:nvSpPr>
          <p:cNvPr id="22" name="文本框 21"/>
          <p:cNvSpPr txBox="1"/>
          <p:nvPr>
            <p:custDataLst>
              <p:tags r:id="rId14"/>
            </p:custDataLst>
          </p:nvPr>
        </p:nvSpPr>
        <p:spPr>
          <a:xfrm>
            <a:off x="6278563" y="3553456"/>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4</a:t>
            </a:r>
            <a:r>
              <a:rPr lang="en-US" altLang="zh-CN" sz="2400" dirty="0" smtClean="0">
                <a:solidFill>
                  <a:schemeClr val="accent2">
                    <a:lumMod val="50000"/>
                  </a:schemeClr>
                </a:solidFill>
              </a:rPr>
              <a:t>.</a:t>
            </a:r>
            <a:endParaRPr lang="zh-CN" altLang="en-US" sz="2400" dirty="0">
              <a:solidFill>
                <a:schemeClr val="accent2">
                  <a:lumMod val="50000"/>
                </a:schemeClr>
              </a:solidFill>
            </a:endParaRPr>
          </a:p>
        </p:txBody>
      </p:sp>
      <p:sp>
        <p:nvSpPr>
          <p:cNvPr id="23" name="文本框 22"/>
          <p:cNvSpPr txBox="1"/>
          <p:nvPr>
            <p:custDataLst>
              <p:tags r:id="rId15"/>
            </p:custDataLst>
          </p:nvPr>
        </p:nvSpPr>
        <p:spPr>
          <a:xfrm>
            <a:off x="6816407" y="3553456"/>
            <a:ext cx="3846830"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测试用例和用户手册</a:t>
            </a:r>
          </a:p>
        </p:txBody>
      </p:sp>
      <p:sp>
        <p:nvSpPr>
          <p:cNvPr id="24" name="文本框 23"/>
          <p:cNvSpPr txBox="1"/>
          <p:nvPr>
            <p:custDataLst>
              <p:tags r:id="rId16"/>
            </p:custDataLst>
          </p:nvPr>
        </p:nvSpPr>
        <p:spPr>
          <a:xfrm>
            <a:off x="6816407" y="4259962"/>
            <a:ext cx="3846830" cy="601593"/>
          </a:xfrm>
          <a:prstGeom prst="rect">
            <a:avLst/>
          </a:prstGeom>
          <a:noFill/>
        </p:spPr>
        <p:txBody>
          <a:bodyPr wrap="square" rtlCol="0" anchor="t" anchorCtr="0">
            <a:normAutofit fontScale="67500" lnSpcReduction="20000"/>
          </a:bodyPr>
          <a:lstStyle/>
          <a:p>
            <a:r>
              <a:rPr lang="zh-CN" altLang="en-US" sz="2400" dirty="0"/>
              <a:t>针对需求变更，我们已经修改了相应的测试用例和</a:t>
            </a:r>
            <a:r>
              <a:rPr lang="zh-CN" altLang="en-US" sz="2400" dirty="0" smtClean="0"/>
              <a:t>用户手册，且工作量较小。</a:t>
            </a:r>
            <a:endParaRPr lang="zh-CN" altLang="en-US" sz="2400" dirty="0"/>
          </a:p>
        </p:txBody>
      </p:sp>
      <p:pic>
        <p:nvPicPr>
          <p:cNvPr id="2050"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21468" y="6067991"/>
            <a:ext cx="528326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5290" y="5035799"/>
            <a:ext cx="4429125" cy="17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9456" y="898934"/>
            <a:ext cx="6580172" cy="123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701981" y="2173516"/>
            <a:ext cx="10371162" cy="4684484"/>
          </a:xfrm>
        </p:spPr>
        <p:txBody>
          <a:bodyPr>
            <a:normAutofit/>
          </a:bodyPr>
          <a:lstStyle/>
          <a:p>
            <a:pPr algn="ctr">
              <a:lnSpc>
                <a:spcPct val="120000"/>
              </a:lnSpc>
            </a:pPr>
            <a:r>
              <a:rPr lang="en-US" altLang="zh-CN" sz="6600" dirty="0" smtClean="0"/>
              <a:t>3 CCB</a:t>
            </a:r>
            <a:r>
              <a:rPr lang="zh-CN" altLang="en-US" sz="6600" dirty="0" smtClean="0"/>
              <a:t>组织</a:t>
            </a:r>
            <a:endParaRPr lang="en-US" altLang="zh-CN" sz="6600" dirty="0" smtClean="0"/>
          </a:p>
        </p:txBody>
      </p:sp>
      <p:sp>
        <p:nvSpPr>
          <p:cNvPr id="5" name="标题 4"/>
          <p:cNvSpPr>
            <a:spLocks noGrp="1"/>
          </p:cNvSpPr>
          <p:nvPr>
            <p:ph type="title"/>
            <p:custDataLst>
              <p:tags r:id="rId3"/>
            </p:custDataLst>
          </p:nvPr>
        </p:nvSpPr>
        <p:spPr/>
        <p:txBody>
          <a:bodyPr/>
          <a:lstStyle/>
          <a:p>
            <a:r>
              <a:rPr lang="zh-CN" altLang="en-US" dirty="0" smtClean="0"/>
              <a:t>目录</a:t>
            </a:r>
            <a:endParaRPr lang="zh-CN" altLang="en-US" dirty="0"/>
          </a:p>
        </p:txBody>
      </p:sp>
    </p:spTree>
    <p:custDataLst>
      <p:tags r:id="rId1"/>
    </p:custDataLst>
    <p:extLst>
      <p:ext uri="{BB962C8B-B14F-4D97-AF65-F5344CB8AC3E}">
        <p14:creationId xmlns:p14="http://schemas.microsoft.com/office/powerpoint/2010/main" val="2255024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en-US" altLang="zh-CN" sz="4800" dirty="0" smtClean="0">
                <a:solidFill>
                  <a:schemeClr val="accent2">
                    <a:lumMod val="50000"/>
                  </a:schemeClr>
                </a:solidFill>
              </a:rPr>
              <a:t>CCB</a:t>
            </a:r>
            <a:r>
              <a:rPr lang="zh-CN" altLang="en-US" sz="4800" dirty="0" smtClean="0">
                <a:solidFill>
                  <a:schemeClr val="accent2">
                    <a:lumMod val="50000"/>
                  </a:schemeClr>
                </a:solidFill>
              </a:rPr>
              <a:t>组织</a:t>
            </a:r>
            <a:endParaRPr lang="zh-CN" altLang="en-US" sz="4800" dirty="0">
              <a:solidFill>
                <a:schemeClr val="accent2">
                  <a:lumMod val="50000"/>
                </a:schemeClr>
              </a:solidFill>
            </a:endParaRPr>
          </a:p>
        </p:txBody>
      </p:sp>
      <p:sp>
        <p:nvSpPr>
          <p:cNvPr id="21" name="内容占位符 2"/>
          <p:cNvSpPr txBox="1">
            <a:spLocks/>
          </p:cNvSpPr>
          <p:nvPr>
            <p:custDataLst>
              <p:tags r:id="rId3"/>
            </p:custDataLst>
          </p:nvPr>
        </p:nvSpPr>
        <p:spPr>
          <a:xfrm>
            <a:off x="982638" y="1550535"/>
            <a:ext cx="10371162" cy="46844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为</a:t>
            </a:r>
            <a:r>
              <a:rPr lang="zh-CN" altLang="zh-CN" dirty="0" smtClean="0"/>
              <a:t>规范</a:t>
            </a:r>
            <a:r>
              <a:rPr lang="zh-CN" altLang="zh-CN" dirty="0"/>
              <a:t>小组的项目计划、需求变更、设计和开发变更的控制流程</a:t>
            </a:r>
            <a:r>
              <a:rPr lang="zh-CN" altLang="zh-CN" dirty="0" smtClean="0"/>
              <a:t>。减少</a:t>
            </a:r>
            <a:r>
              <a:rPr lang="zh-CN" altLang="zh-CN" dirty="0"/>
              <a:t>因计划、需求变更、设计和开发变更而出现的包括技术风险、客户满意度下降、资金和人力资源需求</a:t>
            </a:r>
            <a:r>
              <a:rPr lang="zh-CN" altLang="zh-CN" dirty="0" smtClean="0"/>
              <a:t>风险</a:t>
            </a:r>
            <a:r>
              <a:rPr lang="zh-CN" altLang="en-US" dirty="0"/>
              <a:t>，</a:t>
            </a:r>
            <a:r>
              <a:rPr lang="zh-CN" altLang="zh-CN" dirty="0" smtClean="0"/>
              <a:t>提高</a:t>
            </a:r>
            <a:r>
              <a:rPr lang="zh-CN" altLang="zh-CN" dirty="0"/>
              <a:t>项目的计划性、可视性和执行力</a:t>
            </a:r>
            <a:r>
              <a:rPr lang="zh-CN" altLang="zh-CN" dirty="0" smtClean="0"/>
              <a:t>。</a:t>
            </a:r>
            <a:r>
              <a:rPr lang="zh-CN" altLang="en-US" dirty="0" smtClean="0"/>
              <a:t>我们在进行需求变更的同时，必须得到</a:t>
            </a:r>
            <a:r>
              <a:rPr lang="en-US" altLang="zh-CN" dirty="0" smtClean="0"/>
              <a:t>CCB</a:t>
            </a:r>
            <a:r>
              <a:rPr lang="zh-CN" altLang="en-US" dirty="0" smtClean="0"/>
              <a:t>组织的许可。以下便是我们小组的</a:t>
            </a:r>
            <a:r>
              <a:rPr lang="en-US" altLang="zh-CN" dirty="0" smtClean="0"/>
              <a:t>CCB</a:t>
            </a:r>
            <a:r>
              <a:rPr lang="zh-CN" altLang="en-US" dirty="0" smtClean="0"/>
              <a:t>组织成员。他们对我们的项目足够了解，并且在本项目中拥有一定的地位，所以邀请</a:t>
            </a:r>
            <a:r>
              <a:rPr lang="en-US" altLang="zh-CN" dirty="0" smtClean="0"/>
              <a:t>5</a:t>
            </a:r>
            <a:r>
              <a:rPr lang="zh-CN" altLang="en-US" dirty="0" smtClean="0"/>
              <a:t>位助教担任</a:t>
            </a:r>
            <a:r>
              <a:rPr lang="en-US" altLang="zh-CN" dirty="0" smtClean="0"/>
              <a:t>CCB</a:t>
            </a:r>
            <a:r>
              <a:rPr lang="zh-CN" altLang="en-US" dirty="0" smtClean="0"/>
              <a:t>组织成员是最佳的选择。</a:t>
            </a:r>
            <a:endParaRPr lang="en-US" altLang="zh-CN" dirty="0" smtClean="0"/>
          </a:p>
          <a:p>
            <a:endParaRPr lang="zh-CN" altLang="zh-CN" dirty="0"/>
          </a:p>
          <a:p>
            <a:pPr algn="just">
              <a:lnSpc>
                <a:spcPct val="120000"/>
              </a:lnSpc>
            </a:pPr>
            <a:endParaRPr lang="zh-CN" alt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767" y="3602856"/>
            <a:ext cx="68580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3763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zh-CN" altLang="en-US" sz="4800" dirty="0" smtClean="0">
                <a:solidFill>
                  <a:schemeClr val="accent2">
                    <a:lumMod val="50000"/>
                  </a:schemeClr>
                </a:solidFill>
              </a:rPr>
              <a:t>需求变更申请</a:t>
            </a:r>
            <a:endParaRPr lang="zh-CN" altLang="en-US" sz="4800" dirty="0">
              <a:solidFill>
                <a:schemeClr val="accent2">
                  <a:lumMod val="50000"/>
                </a:schemeClr>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234" y="1188229"/>
            <a:ext cx="5636159" cy="392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1863" y="2030966"/>
            <a:ext cx="4825592" cy="3273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2709" y="4980269"/>
            <a:ext cx="5483900" cy="123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7915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zh-CN" altLang="en-US" sz="4800" dirty="0" smtClean="0">
                <a:solidFill>
                  <a:schemeClr val="accent2">
                    <a:lumMod val="50000"/>
                  </a:schemeClr>
                </a:solidFill>
              </a:rPr>
              <a:t>需求变更申请</a:t>
            </a:r>
            <a:endParaRPr lang="zh-CN" altLang="en-US" sz="4800" dirty="0">
              <a:solidFill>
                <a:schemeClr val="accent2">
                  <a:lumMod val="50000"/>
                </a:schemeClr>
              </a:solidFill>
            </a:endParaRPr>
          </a:p>
        </p:txBody>
      </p:sp>
      <p:sp>
        <p:nvSpPr>
          <p:cNvPr id="5" name="文本框 4"/>
          <p:cNvSpPr txBox="1"/>
          <p:nvPr>
            <p:custDataLst>
              <p:tags r:id="rId3"/>
            </p:custDataLst>
          </p:nvPr>
        </p:nvSpPr>
        <p:spPr>
          <a:xfrm>
            <a:off x="1532575" y="1552292"/>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1.</a:t>
            </a:r>
            <a:endParaRPr lang="zh-CN" altLang="en-US" sz="2400" dirty="0">
              <a:solidFill>
                <a:schemeClr val="accent2">
                  <a:lumMod val="50000"/>
                </a:schemeClr>
              </a:solidFill>
            </a:endParaRPr>
          </a:p>
        </p:txBody>
      </p:sp>
      <p:sp>
        <p:nvSpPr>
          <p:cNvPr id="13" name="文本框 12"/>
          <p:cNvSpPr txBox="1"/>
          <p:nvPr>
            <p:custDataLst>
              <p:tags r:id="rId4"/>
            </p:custDataLst>
          </p:nvPr>
        </p:nvSpPr>
        <p:spPr>
          <a:xfrm>
            <a:off x="2070419" y="1552292"/>
            <a:ext cx="3846830" cy="702945"/>
          </a:xfrm>
          <a:prstGeom prst="rect">
            <a:avLst/>
          </a:prstGeom>
          <a:noFill/>
        </p:spPr>
        <p:txBody>
          <a:bodyPr wrap="square" rtlCol="0" anchor="b" anchorCtr="0">
            <a:normAutofit/>
          </a:bodyPr>
          <a:lstStyle/>
          <a:p>
            <a:r>
              <a:rPr lang="zh-CN" altLang="en-US" sz="2400" dirty="0" smtClean="0">
                <a:solidFill>
                  <a:schemeClr val="accent2">
                    <a:lumMod val="50000"/>
                  </a:schemeClr>
                </a:solidFill>
                <a:latin typeface="+mj-lt"/>
                <a:ea typeface="+mj-ea"/>
                <a:cs typeface="+mj-cs"/>
              </a:rPr>
              <a:t>需求变更</a:t>
            </a:r>
            <a:r>
              <a:rPr lang="zh-CN" altLang="en-US" sz="2400" dirty="0">
                <a:solidFill>
                  <a:schemeClr val="accent2">
                    <a:lumMod val="50000"/>
                  </a:schemeClr>
                </a:solidFill>
                <a:latin typeface="+mj-lt"/>
                <a:ea typeface="+mj-ea"/>
                <a:cs typeface="+mj-cs"/>
              </a:rPr>
              <a:t>申请报告</a:t>
            </a:r>
          </a:p>
        </p:txBody>
      </p:sp>
      <p:sp>
        <p:nvSpPr>
          <p:cNvPr id="14" name="文本框 13"/>
          <p:cNvSpPr txBox="1"/>
          <p:nvPr>
            <p:custDataLst>
              <p:tags r:id="rId5"/>
            </p:custDataLst>
          </p:nvPr>
        </p:nvSpPr>
        <p:spPr>
          <a:xfrm>
            <a:off x="2070419" y="2258797"/>
            <a:ext cx="4016693" cy="1389749"/>
          </a:xfrm>
          <a:prstGeom prst="rect">
            <a:avLst/>
          </a:prstGeom>
          <a:noFill/>
        </p:spPr>
        <p:txBody>
          <a:bodyPr wrap="square" rtlCol="0" anchor="t" anchorCtr="0">
            <a:normAutofit fontScale="92500" lnSpcReduction="10000"/>
          </a:bodyPr>
          <a:lstStyle/>
          <a:p>
            <a:r>
              <a:rPr lang="zh-CN" altLang="en-US" sz="2400" dirty="0" smtClean="0"/>
              <a:t>针对本次需求变化，我们于</a:t>
            </a:r>
            <a:r>
              <a:rPr lang="en-US" altLang="zh-CN" sz="2400" dirty="0" smtClean="0"/>
              <a:t>1</a:t>
            </a:r>
            <a:r>
              <a:rPr lang="zh-CN" altLang="en-US" sz="2400" dirty="0" smtClean="0"/>
              <a:t>月</a:t>
            </a:r>
            <a:r>
              <a:rPr lang="en-US" altLang="zh-CN" sz="2400" dirty="0" smtClean="0"/>
              <a:t>4</a:t>
            </a:r>
            <a:r>
              <a:rPr lang="zh-CN" altLang="en-US" sz="2400" dirty="0" smtClean="0"/>
              <a:t>日向</a:t>
            </a:r>
            <a:r>
              <a:rPr lang="en-US" altLang="zh-CN" sz="2400" dirty="0" smtClean="0"/>
              <a:t>CCB</a:t>
            </a:r>
            <a:r>
              <a:rPr lang="zh-CN" altLang="en-US" sz="2400" dirty="0" smtClean="0"/>
              <a:t>组织提交了需求变更申请报告。得到</a:t>
            </a:r>
            <a:r>
              <a:rPr lang="en-US" altLang="zh-CN" sz="2400" dirty="0" smtClean="0"/>
              <a:t>CCB</a:t>
            </a:r>
            <a:r>
              <a:rPr lang="zh-CN" altLang="en-US" sz="2400" dirty="0" smtClean="0"/>
              <a:t>组织的回复并且同意我们的变更申请</a:t>
            </a:r>
            <a:endParaRPr lang="zh-CN" altLang="en-US" sz="2400" dirty="0"/>
          </a:p>
        </p:txBody>
      </p:sp>
      <p:sp>
        <p:nvSpPr>
          <p:cNvPr id="26" name="文本框 25"/>
          <p:cNvSpPr txBox="1"/>
          <p:nvPr>
            <p:custDataLst>
              <p:tags r:id="rId6"/>
            </p:custDataLst>
          </p:nvPr>
        </p:nvSpPr>
        <p:spPr>
          <a:xfrm>
            <a:off x="6278563" y="1552293"/>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3</a:t>
            </a:r>
            <a:r>
              <a:rPr lang="en-US" altLang="zh-CN" sz="2400" dirty="0" smtClean="0">
                <a:solidFill>
                  <a:schemeClr val="accent2">
                    <a:lumMod val="50000"/>
                  </a:schemeClr>
                </a:solidFill>
              </a:rPr>
              <a:t>.</a:t>
            </a:r>
            <a:endParaRPr lang="zh-CN" altLang="en-US" sz="2400" dirty="0">
              <a:solidFill>
                <a:schemeClr val="accent2">
                  <a:lumMod val="50000"/>
                </a:schemeClr>
              </a:solidFill>
            </a:endParaRPr>
          </a:p>
        </p:txBody>
      </p:sp>
      <p:sp>
        <p:nvSpPr>
          <p:cNvPr id="27" name="文本框 26"/>
          <p:cNvSpPr txBox="1"/>
          <p:nvPr>
            <p:custDataLst>
              <p:tags r:id="rId7"/>
            </p:custDataLst>
          </p:nvPr>
        </p:nvSpPr>
        <p:spPr>
          <a:xfrm>
            <a:off x="6816407" y="1552293"/>
            <a:ext cx="3846830" cy="702945"/>
          </a:xfrm>
          <a:prstGeom prst="rect">
            <a:avLst/>
          </a:prstGeom>
          <a:noFill/>
        </p:spPr>
        <p:txBody>
          <a:bodyPr wrap="square" rtlCol="0" anchor="b" anchorCtr="0">
            <a:normAutofit/>
          </a:bodyPr>
          <a:lstStyle/>
          <a:p>
            <a:r>
              <a:rPr lang="zh-CN" altLang="en-US" sz="2400" dirty="0">
                <a:solidFill>
                  <a:schemeClr val="accent2">
                    <a:lumMod val="50000"/>
                  </a:schemeClr>
                </a:solidFill>
                <a:latin typeface="+mj-lt"/>
                <a:ea typeface="+mj-ea"/>
                <a:cs typeface="+mj-cs"/>
              </a:rPr>
              <a:t>变更影响</a:t>
            </a:r>
          </a:p>
        </p:txBody>
      </p:sp>
      <p:sp>
        <p:nvSpPr>
          <p:cNvPr id="28" name="文本框 27"/>
          <p:cNvSpPr txBox="1"/>
          <p:nvPr>
            <p:custDataLst>
              <p:tags r:id="rId8"/>
            </p:custDataLst>
          </p:nvPr>
        </p:nvSpPr>
        <p:spPr>
          <a:xfrm>
            <a:off x="6816407" y="2258799"/>
            <a:ext cx="3846830" cy="1012438"/>
          </a:xfrm>
          <a:prstGeom prst="rect">
            <a:avLst/>
          </a:prstGeom>
          <a:noFill/>
        </p:spPr>
        <p:txBody>
          <a:bodyPr wrap="square" rtlCol="0" anchor="t" anchorCtr="0">
            <a:noAutofit/>
          </a:bodyPr>
          <a:lstStyle/>
          <a:p>
            <a:r>
              <a:rPr lang="zh-CN" altLang="en-US" sz="2400" dirty="0" smtClean="0"/>
              <a:t>在采用需求变更工具导出需求变更影响分析报告后发现，变更</a:t>
            </a:r>
            <a:r>
              <a:rPr lang="zh-CN" altLang="en-US" sz="2400" dirty="0"/>
              <a:t>影响微乎其微，不</a:t>
            </a:r>
            <a:r>
              <a:rPr lang="zh-CN" altLang="en-US" sz="2400" dirty="0">
                <a:sym typeface="+mn-ea"/>
              </a:rPr>
              <a:t>影响任务的执行顺序、依赖性、工作量或进度。</a:t>
            </a:r>
            <a:endParaRPr lang="zh-CN" altLang="en-US" sz="2400" dirty="0"/>
          </a:p>
        </p:txBody>
      </p:sp>
      <p:sp>
        <p:nvSpPr>
          <p:cNvPr id="18" name="文本框 17"/>
          <p:cNvSpPr txBox="1"/>
          <p:nvPr>
            <p:custDataLst>
              <p:tags r:id="rId9"/>
            </p:custDataLst>
          </p:nvPr>
        </p:nvSpPr>
        <p:spPr>
          <a:xfrm>
            <a:off x="1541463" y="4114800"/>
            <a:ext cx="533400" cy="702945"/>
          </a:xfrm>
          <a:prstGeom prst="rect">
            <a:avLst/>
          </a:prstGeom>
          <a:noFill/>
        </p:spPr>
        <p:txBody>
          <a:bodyPr wrap="square" rtlCol="0" anchor="b" anchorCtr="0">
            <a:normAutofit/>
          </a:bodyPr>
          <a:lstStyle/>
          <a:p>
            <a:pPr algn="r"/>
            <a:r>
              <a:rPr lang="en-US" altLang="zh-CN" sz="2400" dirty="0">
                <a:solidFill>
                  <a:schemeClr val="accent2">
                    <a:lumMod val="50000"/>
                  </a:schemeClr>
                </a:solidFill>
              </a:rPr>
              <a:t>3.</a:t>
            </a:r>
            <a:endParaRPr lang="zh-CN" altLang="en-US" sz="2400" dirty="0">
              <a:solidFill>
                <a:schemeClr val="accent2">
                  <a:lumMod val="50000"/>
                </a:schemeClr>
              </a:solidFill>
            </a:endParaRPr>
          </a:p>
        </p:txBody>
      </p:sp>
      <p:sp>
        <p:nvSpPr>
          <p:cNvPr id="19" name="文本框 18"/>
          <p:cNvSpPr txBox="1"/>
          <p:nvPr>
            <p:custDataLst>
              <p:tags r:id="rId10"/>
            </p:custDataLst>
          </p:nvPr>
        </p:nvSpPr>
        <p:spPr>
          <a:xfrm>
            <a:off x="2079307" y="4114800"/>
            <a:ext cx="3846830" cy="702945"/>
          </a:xfrm>
          <a:prstGeom prst="rect">
            <a:avLst/>
          </a:prstGeom>
          <a:noFill/>
        </p:spPr>
        <p:txBody>
          <a:bodyPr wrap="square" rtlCol="0" anchor="b" anchorCtr="0">
            <a:normAutofit/>
          </a:bodyPr>
          <a:lstStyle/>
          <a:p>
            <a:r>
              <a:rPr lang="zh-CN" altLang="en-US" sz="2400" dirty="0" smtClean="0">
                <a:solidFill>
                  <a:schemeClr val="accent2">
                    <a:lumMod val="50000"/>
                  </a:schemeClr>
                </a:solidFill>
                <a:latin typeface="+mj-lt"/>
                <a:ea typeface="+mj-ea"/>
                <a:cs typeface="+mj-cs"/>
              </a:rPr>
              <a:t>使用需求变更工具</a:t>
            </a:r>
            <a:endParaRPr lang="zh-CN" altLang="en-US" sz="2400" dirty="0">
              <a:solidFill>
                <a:schemeClr val="accent2">
                  <a:lumMod val="50000"/>
                </a:schemeClr>
              </a:solidFill>
              <a:latin typeface="+mj-lt"/>
              <a:ea typeface="+mj-ea"/>
              <a:cs typeface="+mj-cs"/>
            </a:endParaRPr>
          </a:p>
        </p:txBody>
      </p:sp>
      <p:sp>
        <p:nvSpPr>
          <p:cNvPr id="20" name="文本框 19"/>
          <p:cNvSpPr txBox="1"/>
          <p:nvPr>
            <p:custDataLst>
              <p:tags r:id="rId11"/>
            </p:custDataLst>
          </p:nvPr>
        </p:nvSpPr>
        <p:spPr>
          <a:xfrm>
            <a:off x="2079307" y="4821306"/>
            <a:ext cx="3846830" cy="1012438"/>
          </a:xfrm>
          <a:prstGeom prst="rect">
            <a:avLst/>
          </a:prstGeom>
          <a:noFill/>
        </p:spPr>
        <p:txBody>
          <a:bodyPr wrap="square" rtlCol="0" anchor="t" anchorCtr="0">
            <a:noAutofit/>
          </a:bodyPr>
          <a:lstStyle/>
          <a:p>
            <a:r>
              <a:rPr lang="zh-CN" altLang="en-US" sz="2200" dirty="0" smtClean="0"/>
              <a:t>在使用需求变更工具导出影响分析报告后，发现其可以全面的对相关联的需求变更进行分析，比自己拍脑袋想的效率要高的多</a:t>
            </a:r>
            <a:endParaRPr lang="zh-CN" altLang="en-US" sz="2200"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701981" y="2173516"/>
            <a:ext cx="10371162" cy="4684484"/>
          </a:xfrm>
        </p:spPr>
        <p:txBody>
          <a:bodyPr>
            <a:normAutofit/>
          </a:bodyPr>
          <a:lstStyle/>
          <a:p>
            <a:pPr algn="ctr">
              <a:lnSpc>
                <a:spcPct val="120000"/>
              </a:lnSpc>
            </a:pPr>
            <a:r>
              <a:rPr lang="en-US" altLang="zh-CN" sz="6600" dirty="0"/>
              <a:t>4</a:t>
            </a:r>
            <a:r>
              <a:rPr lang="en-US" altLang="zh-CN" sz="6600" dirty="0" smtClean="0"/>
              <a:t> </a:t>
            </a:r>
            <a:r>
              <a:rPr lang="zh-CN" altLang="en-US" sz="6600" dirty="0" smtClean="0"/>
              <a:t>总结</a:t>
            </a:r>
            <a:endParaRPr lang="en-US" altLang="zh-CN" sz="6600" dirty="0" smtClean="0"/>
          </a:p>
        </p:txBody>
      </p:sp>
      <p:sp>
        <p:nvSpPr>
          <p:cNvPr id="5" name="标题 4"/>
          <p:cNvSpPr>
            <a:spLocks noGrp="1"/>
          </p:cNvSpPr>
          <p:nvPr>
            <p:ph type="title"/>
            <p:custDataLst>
              <p:tags r:id="rId3"/>
            </p:custDataLst>
          </p:nvPr>
        </p:nvSpPr>
        <p:spPr/>
        <p:txBody>
          <a:bodyPr/>
          <a:lstStyle/>
          <a:p>
            <a:r>
              <a:rPr lang="zh-CN" altLang="en-US" dirty="0" smtClean="0"/>
              <a:t>目录</a:t>
            </a:r>
            <a:endParaRPr lang="zh-CN" altLang="en-US" dirty="0"/>
          </a:p>
        </p:txBody>
      </p:sp>
    </p:spTree>
    <p:custDataLst>
      <p:tags r:id="rId1"/>
    </p:custDataLst>
    <p:extLst>
      <p:ext uri="{BB962C8B-B14F-4D97-AF65-F5344CB8AC3E}">
        <p14:creationId xmlns:p14="http://schemas.microsoft.com/office/powerpoint/2010/main" val="1539463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28900" y="120761"/>
            <a:ext cx="6934200" cy="7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defPPr>
              <a:defRPr lang="zh-CN"/>
            </a:defPPr>
            <a:lvl1pPr eaLnBrk="1" hangingPunct="1">
              <a:lnSpc>
                <a:spcPct val="90000"/>
              </a:lnSpc>
              <a:buFontTx/>
              <a:defRPr sz="5400">
                <a:solidFill>
                  <a:schemeClr val="accent1"/>
                </a:solidFill>
                <a:latin typeface="+mj-lt"/>
                <a:ea typeface="+mj-ea"/>
                <a:cs typeface="+mj-cs"/>
              </a:defRPr>
            </a:lvl1pPr>
            <a:lvl2pPr>
              <a:lnSpc>
                <a:spcPct val="90000"/>
              </a:lnSpc>
              <a:defRPr sz="4400"/>
            </a:lvl2pPr>
            <a:lvl3pPr>
              <a:lnSpc>
                <a:spcPct val="90000"/>
              </a:lnSpc>
              <a:defRPr sz="4400"/>
            </a:lvl3pPr>
            <a:lvl4pPr>
              <a:lnSpc>
                <a:spcPct val="90000"/>
              </a:lnSpc>
              <a:defRPr sz="4400"/>
            </a:lvl4pPr>
            <a:lvl5pPr>
              <a:lnSpc>
                <a:spcPct val="90000"/>
              </a:lnSpc>
              <a:defRPr sz="4400"/>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pPr algn="ctr"/>
            <a:r>
              <a:rPr lang="en-US" altLang="zh-CN" sz="4800" dirty="0" smtClean="0">
                <a:solidFill>
                  <a:schemeClr val="accent2">
                    <a:lumMod val="50000"/>
                  </a:schemeClr>
                </a:solidFill>
              </a:rPr>
              <a:t>Team Building</a:t>
            </a:r>
            <a:endParaRPr lang="zh-CN" altLang="en-US" sz="4800" dirty="0">
              <a:solidFill>
                <a:schemeClr val="accent2">
                  <a:lumMod val="50000"/>
                </a:schemeClr>
              </a:solidFill>
            </a:endParaRPr>
          </a:p>
        </p:txBody>
      </p:sp>
      <p:sp>
        <p:nvSpPr>
          <p:cNvPr id="20" name="文本框 19"/>
          <p:cNvSpPr txBox="1"/>
          <p:nvPr>
            <p:custDataLst>
              <p:tags r:id="rId3"/>
            </p:custDataLst>
          </p:nvPr>
        </p:nvSpPr>
        <p:spPr>
          <a:xfrm>
            <a:off x="2079307" y="4821306"/>
            <a:ext cx="3846830" cy="1012438"/>
          </a:xfrm>
          <a:prstGeom prst="rect">
            <a:avLst/>
          </a:prstGeom>
          <a:noFill/>
        </p:spPr>
        <p:txBody>
          <a:bodyPr wrap="square" rtlCol="0" anchor="t" anchorCtr="0">
            <a:noAutofit/>
          </a:bodyPr>
          <a:lstStyle/>
          <a:p>
            <a:endParaRPr lang="zh-CN" altLang="en-US" sz="2200" dirty="0"/>
          </a:p>
        </p:txBody>
      </p:sp>
      <p:sp>
        <p:nvSpPr>
          <p:cNvPr id="12" name="内容占位符 2"/>
          <p:cNvSpPr txBox="1">
            <a:spLocks/>
          </p:cNvSpPr>
          <p:nvPr>
            <p:custDataLst>
              <p:tags r:id="rId4"/>
            </p:custDataLst>
          </p:nvPr>
        </p:nvSpPr>
        <p:spPr>
          <a:xfrm>
            <a:off x="982638" y="1550535"/>
            <a:ext cx="10371162" cy="46844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smtClean="0"/>
              <a:t>在项目进行的过程中，</a:t>
            </a:r>
            <a:r>
              <a:rPr lang="en-US" altLang="zh-CN" dirty="0" smtClean="0"/>
              <a:t>Team Building</a:t>
            </a:r>
            <a:r>
              <a:rPr lang="zh-CN" altLang="en-US" dirty="0" smtClean="0"/>
              <a:t>也是必不可少的一个环节，一个适时恰当的</a:t>
            </a:r>
            <a:r>
              <a:rPr lang="en-US" altLang="zh-CN" dirty="0" smtClean="0"/>
              <a:t>Team Building</a:t>
            </a:r>
            <a:r>
              <a:rPr lang="zh-CN" altLang="en-US" dirty="0" smtClean="0"/>
              <a:t>不但能大大的提升团队凝聚力，也能极大的增加工作效率。我们小组也在项目进行过程中进行了一次</a:t>
            </a:r>
            <a:r>
              <a:rPr lang="en-US" altLang="zh-CN" dirty="0" smtClean="0"/>
              <a:t>Team Building</a:t>
            </a:r>
            <a:r>
              <a:rPr lang="zh-CN" altLang="en-US" dirty="0" smtClean="0"/>
              <a:t>。是以这样的方式。。。。。。。</a:t>
            </a:r>
            <a:endParaRPr lang="en-US" altLang="zh-CN" dirty="0" smtClean="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1003" y="876301"/>
            <a:ext cx="4767216" cy="507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9470" y="628178"/>
            <a:ext cx="5498518" cy="47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1495" y="1377675"/>
            <a:ext cx="61245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1500" y="1100138"/>
            <a:ext cx="34290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198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fade">
                                      <p:cBhvr>
                                        <p:cTn id="13" dur="1000"/>
                                        <p:tgtEl>
                                          <p:spTgt spid="4099"/>
                                        </p:tgtEl>
                                      </p:cBhvr>
                                    </p:animEffect>
                                    <p:anim calcmode="lin" valueType="num">
                                      <p:cBhvr>
                                        <p:cTn id="14" dur="1000" fill="hold"/>
                                        <p:tgtEl>
                                          <p:spTgt spid="4099"/>
                                        </p:tgtEl>
                                        <p:attrNameLst>
                                          <p:attrName>ppt_x</p:attrName>
                                        </p:attrNameLst>
                                      </p:cBhvr>
                                      <p:tavLst>
                                        <p:tav tm="0">
                                          <p:val>
                                            <p:strVal val="#ppt_x"/>
                                          </p:val>
                                        </p:tav>
                                        <p:tav tm="100000">
                                          <p:val>
                                            <p:strVal val="#ppt_x"/>
                                          </p:val>
                                        </p:tav>
                                      </p:tavLst>
                                    </p:anim>
                                    <p:anim calcmode="lin" valueType="num">
                                      <p:cBhvr>
                                        <p:cTn id="15"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0"/>
                                        </p:tgtEl>
                                        <p:attrNameLst>
                                          <p:attrName>style.visibility</p:attrName>
                                        </p:attrNameLst>
                                      </p:cBhvr>
                                      <p:to>
                                        <p:strVal val="visible"/>
                                      </p:to>
                                    </p:set>
                                    <p:animEffect transition="in" filter="fade">
                                      <p:cBhvr>
                                        <p:cTn id="20" dur="500"/>
                                        <p:tgtEl>
                                          <p:spTgt spid="410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fade">
                                      <p:cBhvr>
                                        <p:cTn id="25"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custDataLst>
              <p:tags r:id="rId2"/>
            </p:custDataLst>
          </p:nvPr>
        </p:nvSpPr>
        <p:spPr>
          <a:xfrm>
            <a:off x="838200" y="526595"/>
            <a:ext cx="8039100" cy="930275"/>
          </a:xfrm>
          <a:prstGeom prst="rect">
            <a:avLst/>
          </a:prstGeom>
        </p:spPr>
        <p:txBody>
          <a:bodyPr vert="horz" lIns="90000" tIns="46800" rIns="90000" bIns="46800" rtlCol="0" anchor="ctr">
            <a:normAutofit/>
          </a:bodyPr>
          <a:lstStyle>
            <a:lvl1pPr>
              <a:lnSpc>
                <a:spcPct val="90000"/>
              </a:lnSpc>
              <a:spcBef>
                <a:spcPct val="0"/>
              </a:spcBef>
              <a:buNone/>
              <a:defRPr sz="3200">
                <a:solidFill>
                  <a:schemeClr val="bg1"/>
                </a:solidFill>
                <a:latin typeface="+mj-lt"/>
                <a:ea typeface="+mj-ea"/>
                <a:cs typeface="+mj-cs"/>
              </a:defRPr>
            </a:lvl1pPr>
          </a:lstStyle>
          <a:p>
            <a:r>
              <a:rPr lang="zh-CN" altLang="en-US" dirty="0" smtClean="0">
                <a:solidFill>
                  <a:schemeClr val="tx1"/>
                </a:solidFill>
              </a:rPr>
              <a:t>参考文献</a:t>
            </a:r>
            <a:endParaRPr lang="zh-CN" altLang="en-US" dirty="0">
              <a:solidFill>
                <a:schemeClr val="tx1"/>
              </a:solidFill>
            </a:endParaRPr>
          </a:p>
        </p:txBody>
      </p:sp>
      <p:sp>
        <p:nvSpPr>
          <p:cNvPr id="53" name="内容占位符 2"/>
          <p:cNvSpPr txBox="1">
            <a:spLocks/>
          </p:cNvSpPr>
          <p:nvPr>
            <p:custDataLst>
              <p:tags r:id="rId3"/>
            </p:custDataLst>
          </p:nvPr>
        </p:nvSpPr>
        <p:spPr>
          <a:xfrm>
            <a:off x="982638" y="1550535"/>
            <a:ext cx="10371162" cy="46844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altLang="zh-CN" dirty="0"/>
              <a:t>《</a:t>
            </a:r>
            <a:r>
              <a:rPr lang="zh-CN" altLang="en-US" dirty="0" smtClean="0"/>
              <a:t>软件需求</a:t>
            </a:r>
            <a:r>
              <a:rPr lang="en-US" altLang="zh-CN" dirty="0" smtClean="0"/>
              <a:t>》---</a:t>
            </a:r>
            <a:r>
              <a:rPr lang="zh-CN" altLang="en-US" dirty="0" smtClean="0"/>
              <a:t>清华大学出版社</a:t>
            </a:r>
            <a:endParaRPr lang="en-US" altLang="zh-CN" dirty="0" smtClean="0"/>
          </a:p>
          <a:p>
            <a:pPr marL="0" indent="0" algn="just">
              <a:lnSpc>
                <a:spcPct val="120000"/>
              </a:lnSpc>
              <a:buNone/>
            </a:pPr>
            <a:endParaRPr lang="en-US" altLang="zh-CN" dirty="0" smtClean="0"/>
          </a:p>
          <a:p>
            <a:pPr algn="just">
              <a:lnSpc>
                <a:spcPct val="120000"/>
              </a:lnSpc>
            </a:pP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p:txBody>
          <a:bodyPr>
            <a:normAutofit/>
          </a:bodyPr>
          <a:lstStyle/>
          <a:p>
            <a:pPr algn="just">
              <a:lnSpc>
                <a:spcPct val="120000"/>
              </a:lnSpc>
            </a:pPr>
            <a:r>
              <a:rPr lang="en-US" altLang="zh-CN" sz="3200" dirty="0" smtClean="0"/>
              <a:t>1 </a:t>
            </a:r>
            <a:r>
              <a:rPr lang="zh-CN" altLang="en-US" sz="3200" dirty="0" smtClean="0"/>
              <a:t>组内评审</a:t>
            </a:r>
            <a:endParaRPr lang="en-US" altLang="zh-CN" sz="3200" dirty="0" smtClean="0"/>
          </a:p>
          <a:p>
            <a:pPr algn="just">
              <a:lnSpc>
                <a:spcPct val="120000"/>
              </a:lnSpc>
            </a:pPr>
            <a:r>
              <a:rPr lang="en-US" altLang="zh-CN" sz="3200" dirty="0" smtClean="0"/>
              <a:t>2 </a:t>
            </a:r>
            <a:r>
              <a:rPr lang="zh-CN" altLang="en-US" sz="3200" dirty="0" smtClean="0"/>
              <a:t>需求变更过程</a:t>
            </a:r>
            <a:endParaRPr lang="en-US" altLang="zh-CN" sz="3200" dirty="0" smtClean="0"/>
          </a:p>
          <a:p>
            <a:pPr algn="just">
              <a:lnSpc>
                <a:spcPct val="120000"/>
              </a:lnSpc>
            </a:pPr>
            <a:r>
              <a:rPr lang="en-US" altLang="zh-CN" sz="3200" dirty="0" smtClean="0"/>
              <a:t>3 CCB</a:t>
            </a:r>
            <a:r>
              <a:rPr lang="zh-CN" altLang="en-US" sz="3200" dirty="0" smtClean="0"/>
              <a:t>组织</a:t>
            </a:r>
            <a:endParaRPr lang="en-US" altLang="zh-CN" sz="3200" dirty="0" smtClean="0"/>
          </a:p>
          <a:p>
            <a:pPr algn="just">
              <a:lnSpc>
                <a:spcPct val="120000"/>
              </a:lnSpc>
            </a:pPr>
            <a:r>
              <a:rPr lang="en-US" altLang="zh-CN" sz="3200" dirty="0" smtClean="0"/>
              <a:t>4 </a:t>
            </a:r>
            <a:r>
              <a:rPr lang="zh-CN" altLang="en-US" sz="3200" dirty="0" smtClean="0"/>
              <a:t>总结</a:t>
            </a:r>
            <a:endParaRPr lang="zh-CN" altLang="en-US" sz="3200" dirty="0"/>
          </a:p>
        </p:txBody>
      </p:sp>
      <p:sp>
        <p:nvSpPr>
          <p:cNvPr id="5" name="标题 4"/>
          <p:cNvSpPr>
            <a:spLocks noGrp="1"/>
          </p:cNvSpPr>
          <p:nvPr>
            <p:ph type="title"/>
            <p:custDataLst>
              <p:tags r:id="rId3"/>
            </p:custDataLst>
          </p:nvPr>
        </p:nvSpPr>
        <p:spPr/>
        <p:txBody>
          <a:bodyPr/>
          <a:lstStyle/>
          <a:p>
            <a:r>
              <a:rPr lang="zh-CN" altLang="en-US" dirty="0" smtClean="0"/>
              <a:t>目录</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custDataLst>
              <p:tags r:id="rId2"/>
            </p:custDataLst>
          </p:nvPr>
        </p:nvSpPr>
        <p:spPr>
          <a:xfrm>
            <a:off x="838200" y="526595"/>
            <a:ext cx="8039100" cy="930275"/>
          </a:xfrm>
          <a:prstGeom prst="rect">
            <a:avLst/>
          </a:prstGeom>
        </p:spPr>
        <p:txBody>
          <a:bodyPr vert="horz" lIns="90000" tIns="46800" rIns="90000" bIns="46800" rtlCol="0" anchor="ctr">
            <a:normAutofit/>
          </a:bodyPr>
          <a:lstStyle>
            <a:lvl1pPr>
              <a:lnSpc>
                <a:spcPct val="90000"/>
              </a:lnSpc>
              <a:spcBef>
                <a:spcPct val="0"/>
              </a:spcBef>
              <a:buNone/>
              <a:defRPr sz="3200">
                <a:solidFill>
                  <a:schemeClr val="bg1"/>
                </a:solidFill>
                <a:latin typeface="+mj-lt"/>
                <a:ea typeface="+mj-ea"/>
                <a:cs typeface="+mj-cs"/>
              </a:defRPr>
            </a:lvl1pPr>
          </a:lstStyle>
          <a:p>
            <a:r>
              <a:rPr lang="zh-CN" altLang="en-US" dirty="0" smtClean="0">
                <a:solidFill>
                  <a:schemeClr val="tx1"/>
                </a:solidFill>
              </a:rPr>
              <a:t>工作任务及评分</a:t>
            </a:r>
            <a:endParaRPr lang="zh-CN" altLang="en-US" dirty="0">
              <a:solidFill>
                <a:schemeClr val="tx1"/>
              </a:solidFill>
            </a:endParaRPr>
          </a:p>
        </p:txBody>
      </p:sp>
      <p:sp>
        <p:nvSpPr>
          <p:cNvPr id="53" name="内容占位符 2"/>
          <p:cNvSpPr txBox="1">
            <a:spLocks/>
          </p:cNvSpPr>
          <p:nvPr>
            <p:custDataLst>
              <p:tags r:id="rId3"/>
            </p:custDataLst>
          </p:nvPr>
        </p:nvSpPr>
        <p:spPr>
          <a:xfrm>
            <a:off x="982638" y="1550535"/>
            <a:ext cx="10371162" cy="46844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smtClean="0"/>
              <a:t>蒋家俊：  任务审核及文档修改 </a:t>
            </a:r>
            <a:r>
              <a:rPr lang="en-US" altLang="zh-CN" dirty="0" smtClean="0"/>
              <a:t>9.0</a:t>
            </a:r>
          </a:p>
          <a:p>
            <a:pPr algn="just">
              <a:lnSpc>
                <a:spcPct val="120000"/>
              </a:lnSpc>
            </a:pPr>
            <a:r>
              <a:rPr lang="zh-CN" altLang="en-US" dirty="0" smtClean="0"/>
              <a:t>李捷：     需求变更工具使用 </a:t>
            </a:r>
            <a:r>
              <a:rPr lang="en-US" altLang="zh-CN" dirty="0" smtClean="0"/>
              <a:t>9.1</a:t>
            </a:r>
          </a:p>
          <a:p>
            <a:pPr algn="just">
              <a:lnSpc>
                <a:spcPct val="120000"/>
              </a:lnSpc>
            </a:pPr>
            <a:r>
              <a:rPr lang="zh-CN" altLang="en-US" dirty="0" smtClean="0"/>
              <a:t>厉佩强：  </a:t>
            </a:r>
            <a:r>
              <a:rPr lang="en-US" altLang="zh-CN" dirty="0" smtClean="0"/>
              <a:t>PPT</a:t>
            </a:r>
            <a:r>
              <a:rPr lang="zh-CN" altLang="en-US" dirty="0" smtClean="0"/>
              <a:t>制作 </a:t>
            </a:r>
            <a:r>
              <a:rPr lang="en-US" altLang="zh-CN" dirty="0" smtClean="0"/>
              <a:t>8.9</a:t>
            </a:r>
          </a:p>
          <a:p>
            <a:pPr algn="just">
              <a:lnSpc>
                <a:spcPct val="120000"/>
              </a:lnSpc>
            </a:pPr>
            <a:r>
              <a:rPr lang="zh-CN" altLang="en-US" dirty="0" smtClean="0"/>
              <a:t>周盛：     任务整理，会议记录</a:t>
            </a:r>
            <a:r>
              <a:rPr lang="en-US" altLang="zh-CN" dirty="0" smtClean="0"/>
              <a:t>8.7</a:t>
            </a:r>
          </a:p>
          <a:p>
            <a:pPr algn="just">
              <a:lnSpc>
                <a:spcPct val="120000"/>
              </a:lnSpc>
            </a:pPr>
            <a:r>
              <a:rPr lang="zh-CN" altLang="en-US" dirty="0" smtClean="0"/>
              <a:t>朱秉：      用例更新 </a:t>
            </a:r>
            <a:r>
              <a:rPr lang="en-US" altLang="zh-CN" smtClean="0"/>
              <a:t>8.8</a:t>
            </a:r>
            <a:endParaRPr lang="zh-CN" altLang="en-US" dirty="0"/>
          </a:p>
        </p:txBody>
      </p:sp>
    </p:spTree>
    <p:custDataLst>
      <p:tags r:id="rId1"/>
    </p:custDataLst>
    <p:extLst>
      <p:ext uri="{BB962C8B-B14F-4D97-AF65-F5344CB8AC3E}">
        <p14:creationId xmlns:p14="http://schemas.microsoft.com/office/powerpoint/2010/main" val="1413305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701981" y="2173516"/>
            <a:ext cx="10371162" cy="4684484"/>
          </a:xfrm>
        </p:spPr>
        <p:txBody>
          <a:bodyPr>
            <a:normAutofit/>
          </a:bodyPr>
          <a:lstStyle/>
          <a:p>
            <a:pPr algn="ctr">
              <a:lnSpc>
                <a:spcPct val="120000"/>
              </a:lnSpc>
            </a:pPr>
            <a:r>
              <a:rPr lang="en-US" altLang="zh-CN" sz="6600" dirty="0" smtClean="0"/>
              <a:t>1 </a:t>
            </a:r>
            <a:r>
              <a:rPr lang="zh-CN" altLang="en-US" sz="6600" dirty="0" smtClean="0"/>
              <a:t>组内评审</a:t>
            </a:r>
            <a:endParaRPr lang="en-US" altLang="zh-CN" sz="6600" dirty="0" smtClean="0"/>
          </a:p>
        </p:txBody>
      </p:sp>
      <p:sp>
        <p:nvSpPr>
          <p:cNvPr id="5" name="标题 4"/>
          <p:cNvSpPr>
            <a:spLocks noGrp="1"/>
          </p:cNvSpPr>
          <p:nvPr>
            <p:ph type="title"/>
            <p:custDataLst>
              <p:tags r:id="rId3"/>
            </p:custDataLst>
          </p:nvPr>
        </p:nvSpPr>
        <p:spPr/>
        <p:txBody>
          <a:bodyPr/>
          <a:lstStyle/>
          <a:p>
            <a:r>
              <a:rPr lang="zh-CN" altLang="en-US" dirty="0" smtClean="0"/>
              <a:t>目录</a:t>
            </a:r>
            <a:endParaRPr lang="zh-CN" altLang="en-US" dirty="0"/>
          </a:p>
        </p:txBody>
      </p:sp>
    </p:spTree>
    <p:custDataLst>
      <p:tags r:id="rId1"/>
    </p:custDataLst>
    <p:extLst>
      <p:ext uri="{BB962C8B-B14F-4D97-AF65-F5344CB8AC3E}">
        <p14:creationId xmlns:p14="http://schemas.microsoft.com/office/powerpoint/2010/main" val="44405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982638" y="536411"/>
            <a:ext cx="4992649" cy="1219074"/>
          </a:xfrm>
        </p:spPr>
        <p:txBody>
          <a:bodyPr>
            <a:normAutofit/>
          </a:bodyPr>
          <a:lstStyle/>
          <a:p>
            <a:r>
              <a:rPr lang="zh-CN" altLang="en-US" dirty="0" smtClean="0">
                <a:solidFill>
                  <a:schemeClr val="tx1"/>
                </a:solidFill>
              </a:rPr>
              <a:t>里程碑相关任务</a:t>
            </a:r>
            <a:r>
              <a:rPr lang="en-US" altLang="zh-CN" dirty="0" smtClean="0">
                <a:solidFill>
                  <a:schemeClr val="tx1"/>
                </a:solidFill>
              </a:rPr>
              <a:t/>
            </a:r>
            <a:br>
              <a:rPr lang="en-US" altLang="zh-CN" dirty="0" smtClean="0">
                <a:solidFill>
                  <a:schemeClr val="tx1"/>
                </a:solidFill>
              </a:rPr>
            </a:br>
            <a:endParaRPr lang="zh-CN" altLang="en-US" dirty="0">
              <a:solidFill>
                <a:schemeClr val="tx1"/>
              </a:solidFill>
            </a:endParaRPr>
          </a:p>
        </p:txBody>
      </p:sp>
      <p:sp>
        <p:nvSpPr>
          <p:cNvPr id="2" name="文本占位符 1"/>
          <p:cNvSpPr>
            <a:spLocks noGrp="1"/>
          </p:cNvSpPr>
          <p:nvPr>
            <p:ph type="body" sz="half" idx="2"/>
            <p:custDataLst>
              <p:tags r:id="rId3"/>
            </p:custDataLst>
          </p:nvPr>
        </p:nvSpPr>
        <p:spPr/>
        <p:txBody>
          <a:bodyPr>
            <a:normAutofit/>
          </a:bodyPr>
          <a:lstStyle/>
          <a:p>
            <a:pPr marL="285750" indent="-285750">
              <a:buFont typeface="Arial" panose="020B0604020202020204" pitchFamily="34" charset="0"/>
              <a:buChar char="•"/>
            </a:pPr>
            <a:r>
              <a:rPr lang="zh-CN" altLang="en-US" sz="1800" dirty="0"/>
              <a:t>在需求变更之前我们按时完成了项目里程碑要求的各项任务，并没有出现因为迟交而扣分的情况。</a:t>
            </a:r>
          </a:p>
          <a:p>
            <a:pPr marL="285750" indent="-285750">
              <a:buFont typeface="Arial" panose="020B0604020202020204" pitchFamily="34" charset="0"/>
              <a:buChar char="•"/>
            </a:pPr>
            <a:r>
              <a:rPr lang="zh-CN" altLang="en-US" sz="1800" dirty="0"/>
              <a:t>我们的项目会议都是按时召开的，并附有会议记录和录音。需求变更的会议记录详见《会议纪要</a:t>
            </a:r>
            <a:r>
              <a:rPr lang="en-US" altLang="zh-CN" sz="1800" dirty="0" smtClean="0"/>
              <a:t>20180104</a:t>
            </a:r>
            <a:r>
              <a:rPr lang="zh-CN" altLang="en-US" sz="1800" dirty="0" smtClean="0"/>
              <a:t>》</a:t>
            </a:r>
            <a:endParaRPr lang="zh-CN" altLang="en-US" sz="1800" dirty="0"/>
          </a:p>
          <a:p>
            <a:pPr marL="285750" indent="-285750">
              <a:buFont typeface="Arial" panose="020B0604020202020204" pitchFamily="34" charset="0"/>
              <a:buChar char="•"/>
            </a:pPr>
            <a:r>
              <a:rPr lang="zh-CN" altLang="en-US" sz="1800" dirty="0"/>
              <a:t>针对里程碑的内部的评审记录也都写在了会议纪要里面。针对评审后的修改和完善都在下一次会议中进行了统一安排。</a:t>
            </a: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3006" y="1191946"/>
            <a:ext cx="31051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文档更新历史</a:t>
            </a:r>
          </a:p>
        </p:txBody>
      </p:sp>
      <p:sp>
        <p:nvSpPr>
          <p:cNvPr id="2" name="文本占位符 1"/>
          <p:cNvSpPr>
            <a:spLocks noGrp="1"/>
          </p:cNvSpPr>
          <p:nvPr>
            <p:ph type="body" sz="half" idx="2"/>
            <p:custDataLst>
              <p:tags r:id="rId3"/>
            </p:custDataLst>
          </p:nvPr>
        </p:nvSpPr>
        <p:spPr/>
        <p:txBody>
          <a:bodyPr>
            <a:normAutofit/>
          </a:bodyPr>
          <a:lstStyle/>
          <a:p>
            <a:r>
              <a:rPr lang="zh-CN" altLang="en-US" sz="2000" dirty="0">
                <a:sym typeface="+mn-ea"/>
              </a:rPr>
              <a:t>我们使用github进行文档的版本管理，简直事半功倍。</a:t>
            </a:r>
            <a:endParaRPr lang="zh-CN" altLang="en-US" sz="2000" dirty="0"/>
          </a:p>
          <a:p>
            <a:endParaRPr lang="zh-CN" altLang="en-US" sz="2000" dirty="0"/>
          </a:p>
          <a:p>
            <a:r>
              <a:rPr lang="zh-CN" altLang="en-US" sz="2000" dirty="0"/>
              <a:t>我们的文档都根据项目的进展情况，进行及时的更新，并且我们对需要保留的历史文档都进行了备份，以便日后追溯相关历史信息。</a:t>
            </a:r>
          </a:p>
        </p:txBody>
      </p:sp>
      <p:pic>
        <p:nvPicPr>
          <p:cNvPr id="6" name="图片占位符 5"/>
          <p:cNvPicPr>
            <a:picLocks noGrp="1" noChangeAspect="1"/>
          </p:cNvPicPr>
          <p:nvPr>
            <p:ph type="pic" idx="1"/>
          </p:nvPr>
        </p:nvPicPr>
        <p:blipFill>
          <a:blip r:embed="rId6"/>
          <a:stretch>
            <a:fillRect/>
          </a:stretch>
        </p:blipFill>
        <p:spPr>
          <a:xfrm>
            <a:off x="6523355" y="478155"/>
            <a:ext cx="4911090" cy="3378200"/>
          </a:xfrm>
          <a:prstGeom prst="rect">
            <a:avLst/>
          </a:prstGeom>
        </p:spPr>
      </p:pic>
      <p:pic>
        <p:nvPicPr>
          <p:cNvPr id="3" name="图片 2"/>
          <p:cNvPicPr>
            <a:picLocks noChangeAspect="1"/>
          </p:cNvPicPr>
          <p:nvPr/>
        </p:nvPicPr>
        <p:blipFill>
          <a:blip r:embed="rId7"/>
          <a:stretch>
            <a:fillRect/>
          </a:stretch>
        </p:blipFill>
        <p:spPr>
          <a:xfrm>
            <a:off x="6523355" y="3840480"/>
            <a:ext cx="4944745" cy="657860"/>
          </a:xfrm>
          <a:prstGeom prst="rect">
            <a:avLst/>
          </a:prstGeom>
        </p:spPr>
      </p:pic>
      <p:pic>
        <p:nvPicPr>
          <p:cNvPr id="4" name="图片 3"/>
          <p:cNvPicPr>
            <a:picLocks noChangeAspect="1"/>
          </p:cNvPicPr>
          <p:nvPr/>
        </p:nvPicPr>
        <p:blipFill>
          <a:blip r:embed="rId8"/>
          <a:stretch>
            <a:fillRect/>
          </a:stretch>
        </p:blipFill>
        <p:spPr>
          <a:xfrm>
            <a:off x="6665595" y="4498340"/>
            <a:ext cx="4768215" cy="2058035"/>
          </a:xfrm>
          <a:prstGeom prst="rect">
            <a:avLst/>
          </a:prstGeom>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smtClean="0">
                <a:solidFill>
                  <a:schemeClr val="tx1"/>
                </a:solidFill>
              </a:rPr>
              <a:t>组内评审记录</a:t>
            </a:r>
            <a:endParaRPr lang="zh-CN" altLang="en-US" dirty="0">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4248779190"/>
              </p:ext>
            </p:extLst>
          </p:nvPr>
        </p:nvGraphicFramePr>
        <p:xfrm>
          <a:off x="5151612" y="74641"/>
          <a:ext cx="6325042" cy="6479622"/>
        </p:xfrm>
        <a:graphic>
          <a:graphicData uri="http://schemas.openxmlformats.org/drawingml/2006/table">
            <a:tbl>
              <a:tblPr firstRow="1" firstCol="1" bandRow="1">
                <a:tableStyleId>{5C22544A-7EE6-4342-B048-85BDC9FD1C3A}</a:tableStyleId>
              </a:tblPr>
              <a:tblGrid>
                <a:gridCol w="3471959"/>
                <a:gridCol w="2853083"/>
              </a:tblGrid>
              <a:tr h="320696">
                <a:tc>
                  <a:txBody>
                    <a:bodyPr/>
                    <a:lstStyle/>
                    <a:p>
                      <a:pPr marL="342900" lvl="0" indent="-342900" algn="ctr">
                        <a:spcAft>
                          <a:spcPts val="0"/>
                        </a:spcAft>
                        <a:buFont typeface="+mj-lt"/>
                        <a:buAutoNum type="arabicPeriod"/>
                        <a:tabLst>
                          <a:tab pos="266700" algn="l"/>
                        </a:tabLst>
                      </a:pPr>
                      <a:r>
                        <a:rPr lang="zh-CN" sz="1100" kern="100" dirty="0">
                          <a:effectLst/>
                        </a:rPr>
                        <a:t>是否在为里程碑阶段准备了相关的演示材料？格式是否符合要求？整体效果如何？</a:t>
                      </a:r>
                      <a:endParaRPr lang="zh-CN" sz="1100" kern="100" dirty="0">
                        <a:effectLst/>
                        <a:latin typeface="等线"/>
                        <a:ea typeface="等线"/>
                        <a:cs typeface="Times New Roman"/>
                      </a:endParaRPr>
                    </a:p>
                  </a:txBody>
                  <a:tcPr marL="37120" marR="37120" marT="0" marB="0"/>
                </a:tc>
                <a:tc>
                  <a:txBody>
                    <a:bodyPr/>
                    <a:lstStyle/>
                    <a:p>
                      <a:pPr marL="266700" algn="ctr">
                        <a:spcAft>
                          <a:spcPts val="0"/>
                        </a:spcAft>
                      </a:pPr>
                      <a:r>
                        <a:rPr lang="zh-CN" sz="1100" kern="100">
                          <a:effectLst/>
                        </a:rPr>
                        <a:t>完成</a:t>
                      </a:r>
                      <a:endParaRPr lang="zh-CN" sz="1100" kern="100">
                        <a:effectLst/>
                        <a:latin typeface="等线"/>
                        <a:ea typeface="等线"/>
                        <a:cs typeface="Times New Roman"/>
                      </a:endParaRPr>
                    </a:p>
                  </a:txBody>
                  <a:tcPr marL="37120" marR="37120" marT="0" marB="0"/>
                </a:tc>
              </a:tr>
              <a:tr h="213797">
                <a:tc>
                  <a:txBody>
                    <a:bodyPr/>
                    <a:lstStyle/>
                    <a:p>
                      <a:pPr marL="342900" lvl="0" indent="-342900" algn="ctr">
                        <a:spcAft>
                          <a:spcPts val="0"/>
                        </a:spcAft>
                        <a:buFont typeface="+mj-lt"/>
                        <a:buAutoNum type="arabicPeriod"/>
                        <a:tabLst>
                          <a:tab pos="266700" algn="l"/>
                        </a:tabLst>
                      </a:pPr>
                      <a:r>
                        <a:rPr lang="zh-CN" sz="1100" kern="100" dirty="0">
                          <a:effectLst/>
                        </a:rPr>
                        <a:t>是否完成了里程碑要求的相关任务？是否按时提交？</a:t>
                      </a:r>
                      <a:endParaRPr lang="zh-CN" sz="1100" kern="100" dirty="0">
                        <a:effectLst/>
                        <a:latin typeface="等线"/>
                        <a:ea typeface="等线"/>
                        <a:cs typeface="Times New Roman"/>
                      </a:endParaRPr>
                    </a:p>
                  </a:txBody>
                  <a:tcPr marL="37120" marR="37120" marT="0" marB="0"/>
                </a:tc>
                <a:tc>
                  <a:txBody>
                    <a:bodyPr/>
                    <a:lstStyle/>
                    <a:p>
                      <a:pPr marL="266700" algn="ctr">
                        <a:spcAft>
                          <a:spcPts val="0"/>
                        </a:spcAft>
                      </a:pPr>
                      <a:r>
                        <a:rPr lang="zh-CN" sz="1100" kern="100">
                          <a:effectLst/>
                        </a:rPr>
                        <a:t>完成</a:t>
                      </a:r>
                      <a:endParaRPr lang="zh-CN" sz="1100" kern="10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是否召开了阶段项目会议，并有会议记录？ 记录内容是否合理、有效、及时？</a:t>
                      </a:r>
                      <a:endParaRPr lang="zh-CN" sz="1100" kern="100" dirty="0">
                        <a:effectLst/>
                        <a:latin typeface="Times New Roman"/>
                        <a:ea typeface="宋体"/>
                      </a:endParaRPr>
                    </a:p>
                  </a:txBody>
                  <a:tcPr marL="37120" marR="37120" marT="0" marB="0"/>
                </a:tc>
                <a:tc>
                  <a:txBody>
                    <a:bodyPr/>
                    <a:lstStyle/>
                    <a:p>
                      <a:pPr marL="266700" indent="266700" algn="ctr">
                        <a:spcAft>
                          <a:spcPts val="0"/>
                        </a:spcAft>
                      </a:pPr>
                      <a:r>
                        <a:rPr lang="zh-CN" sz="1100" kern="100">
                          <a:effectLst/>
                        </a:rPr>
                        <a:t>完成</a:t>
                      </a:r>
                      <a:endParaRPr lang="zh-CN" sz="1100" kern="100">
                        <a:effectLst/>
                        <a:latin typeface="Times New Roman"/>
                        <a:ea typeface="宋体"/>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是否有针对里程碑的内部的评审记录？是否有针对评审后的修改和完善？</a:t>
                      </a:r>
                      <a:endParaRPr lang="zh-CN" sz="1100" kern="100" dirty="0">
                        <a:effectLst/>
                        <a:latin typeface="Times New Roman"/>
                        <a:ea typeface="宋体"/>
                      </a:endParaRPr>
                    </a:p>
                  </a:txBody>
                  <a:tcPr marL="37120" marR="37120" marT="0" marB="0"/>
                </a:tc>
                <a:tc>
                  <a:txBody>
                    <a:bodyPr/>
                    <a:lstStyle/>
                    <a:p>
                      <a:pPr marL="266700" indent="266700" algn="ctr">
                        <a:spcAft>
                          <a:spcPts val="0"/>
                        </a:spcAft>
                      </a:pPr>
                      <a:r>
                        <a:rPr lang="zh-CN" sz="1100" kern="100">
                          <a:effectLst/>
                        </a:rPr>
                        <a:t>完成</a:t>
                      </a:r>
                      <a:endParaRPr lang="zh-CN" sz="1100" kern="100">
                        <a:effectLst/>
                        <a:latin typeface="Times New Roman"/>
                        <a:ea typeface="宋体"/>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是否采用了配置管理工具进行文档的版本管理？效果如何？</a:t>
                      </a:r>
                      <a:endParaRPr lang="zh-CN" sz="1100" kern="100" dirty="0">
                        <a:effectLst/>
                        <a:latin typeface="Times New Roman"/>
                        <a:ea typeface="宋体"/>
                      </a:endParaRPr>
                    </a:p>
                  </a:txBody>
                  <a:tcPr marL="37120" marR="37120" marT="0" marB="0"/>
                </a:tc>
                <a:tc>
                  <a:txBody>
                    <a:bodyPr/>
                    <a:lstStyle/>
                    <a:p>
                      <a:pPr marL="266700" indent="266700" algn="ctr">
                        <a:spcAft>
                          <a:spcPts val="0"/>
                        </a:spcAft>
                      </a:pPr>
                      <a:r>
                        <a:rPr lang="zh-CN" sz="1100" kern="100">
                          <a:effectLst/>
                        </a:rPr>
                        <a:t>完成</a:t>
                      </a:r>
                      <a:endParaRPr lang="zh-CN" sz="1100" kern="100">
                        <a:effectLst/>
                        <a:latin typeface="Times New Roman"/>
                        <a:ea typeface="宋体"/>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是否及时根据项目的进展情况，进行相关文档的更新？并能追溯相关历史信息？</a:t>
                      </a:r>
                      <a:endParaRPr lang="zh-CN" sz="1100" kern="100" dirty="0">
                        <a:effectLst/>
                        <a:latin typeface="Times New Roman"/>
                        <a:ea typeface="宋体"/>
                      </a:endParaRPr>
                    </a:p>
                  </a:txBody>
                  <a:tcPr marL="37120" marR="37120" marT="0" marB="0"/>
                </a:tc>
                <a:tc>
                  <a:txBody>
                    <a:bodyPr/>
                    <a:lstStyle/>
                    <a:p>
                      <a:pPr marL="266700" indent="266700" algn="ctr">
                        <a:spcAft>
                          <a:spcPts val="0"/>
                        </a:spcAft>
                      </a:pPr>
                      <a:r>
                        <a:rPr lang="zh-CN" sz="1100" kern="100" dirty="0">
                          <a:effectLst/>
                        </a:rPr>
                        <a:t>完成</a:t>
                      </a:r>
                      <a:endParaRPr lang="zh-CN" sz="1100" kern="100" dirty="0">
                        <a:effectLst/>
                        <a:latin typeface="Times New Roman"/>
                        <a:ea typeface="宋体"/>
                      </a:endParaRPr>
                    </a:p>
                  </a:txBody>
                  <a:tcPr marL="37120" marR="37120" marT="0" marB="0"/>
                </a:tc>
              </a:tr>
              <a:tr h="427594">
                <a:tc>
                  <a:txBody>
                    <a:bodyPr/>
                    <a:lstStyle/>
                    <a:p>
                      <a:pPr marL="342900" lvl="0" indent="-342900" algn="ctr">
                        <a:spcAft>
                          <a:spcPts val="0"/>
                        </a:spcAft>
                        <a:buFont typeface="+mj-lt"/>
                        <a:buAutoNum type="arabicPeriod"/>
                        <a:tabLst>
                          <a:tab pos="266700" algn="l"/>
                        </a:tabLst>
                      </a:pPr>
                      <a:r>
                        <a:rPr lang="zh-CN" sz="1100" kern="100" dirty="0">
                          <a:effectLst/>
                        </a:rPr>
                        <a:t>针对需求的管理，是否采用了需求管理工具？是否把全部需求录入工具？是否建立了跟踪链接矩阵？</a:t>
                      </a:r>
                      <a:endParaRPr lang="zh-CN" sz="1100" kern="100" dirty="0">
                        <a:effectLst/>
                        <a:latin typeface="等线"/>
                        <a:ea typeface="等线"/>
                        <a:cs typeface="Times New Roman"/>
                      </a:endParaRPr>
                    </a:p>
                  </a:txBody>
                  <a:tcPr marL="37120" marR="37120" marT="0" marB="0"/>
                </a:tc>
                <a:tc>
                  <a:txBody>
                    <a:bodyPr/>
                    <a:lstStyle/>
                    <a:p>
                      <a:pPr marL="266700" algn="ctr">
                        <a:spcAft>
                          <a:spcPts val="0"/>
                        </a:spcAft>
                      </a:pPr>
                      <a:r>
                        <a:rPr lang="zh-CN" sz="1100" kern="100">
                          <a:effectLst/>
                        </a:rPr>
                        <a:t>一般</a:t>
                      </a:r>
                      <a:endParaRPr lang="zh-CN" sz="1100" kern="10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针对用户的需求变化，建议的变更与需求基线是否相冲突？</a:t>
                      </a:r>
                      <a:endParaRPr lang="zh-CN" sz="1100" kern="100" dirty="0">
                        <a:effectLst/>
                        <a:latin typeface="Times New Roman"/>
                        <a:ea typeface="宋体"/>
                      </a:endParaRPr>
                    </a:p>
                  </a:txBody>
                  <a:tcPr marL="37120" marR="37120" marT="0" marB="0"/>
                </a:tc>
                <a:tc>
                  <a:txBody>
                    <a:bodyPr/>
                    <a:lstStyle/>
                    <a:p>
                      <a:pPr marL="266700" indent="266700" algn="ctr">
                        <a:spcAft>
                          <a:spcPts val="0"/>
                        </a:spcAft>
                      </a:pPr>
                      <a:r>
                        <a:rPr lang="zh-CN" sz="1100" kern="100">
                          <a:effectLst/>
                        </a:rPr>
                        <a:t>完成</a:t>
                      </a:r>
                      <a:endParaRPr lang="zh-CN" sz="1100" kern="100">
                        <a:effectLst/>
                        <a:latin typeface="Times New Roman"/>
                        <a:ea typeface="宋体"/>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dirty="0">
                          <a:effectLst/>
                        </a:rPr>
                        <a:t>针对用户的需求变化，是否要求完善或重新制作相关原型？</a:t>
                      </a:r>
                      <a:endParaRPr lang="zh-CN" sz="1100" kern="100" dirty="0">
                        <a:effectLst/>
                        <a:latin typeface="等线"/>
                        <a:ea typeface="等线"/>
                        <a:cs typeface="Times New Roman"/>
                      </a:endParaRPr>
                    </a:p>
                  </a:txBody>
                  <a:tcPr marL="37120" marR="37120" marT="0" marB="0"/>
                </a:tc>
                <a:tc>
                  <a:txBody>
                    <a:bodyPr/>
                    <a:lstStyle/>
                    <a:p>
                      <a:pPr marL="266700" algn="ctr">
                        <a:spcAft>
                          <a:spcPts val="0"/>
                        </a:spcAft>
                      </a:pPr>
                      <a:r>
                        <a:rPr lang="zh-CN" sz="1100" kern="100">
                          <a:effectLst/>
                        </a:rPr>
                        <a:t>完成</a:t>
                      </a:r>
                      <a:endParaRPr lang="zh-CN" sz="1100" kern="100">
                        <a:effectLst/>
                        <a:latin typeface="等线"/>
                        <a:ea typeface="等线"/>
                        <a:cs typeface="Times New Roman"/>
                      </a:endParaRPr>
                    </a:p>
                  </a:txBody>
                  <a:tcPr marL="37120" marR="37120" marT="0" marB="0"/>
                </a:tc>
              </a:tr>
              <a:tr h="427594">
                <a:tc>
                  <a:txBody>
                    <a:bodyPr/>
                    <a:lstStyle/>
                    <a:p>
                      <a:pPr marL="342900" lvl="0" indent="-342900" algn="ctr">
                        <a:spcAft>
                          <a:spcPts val="0"/>
                        </a:spcAft>
                        <a:buFont typeface="+mj-lt"/>
                        <a:buAutoNum type="arabicPeriod"/>
                        <a:tabLst>
                          <a:tab pos="266700" algn="l"/>
                        </a:tabLst>
                      </a:pPr>
                      <a:r>
                        <a:rPr lang="zh-CN" sz="1100" kern="100">
                          <a:effectLst/>
                        </a:rPr>
                        <a:t>针对用户的需求变化，是否要需要重新制作相关的测试用例及用户手册？工作量如何？</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针对用户的需求变化，是否对新的需求进行了优先级打分和排序？</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针对用户的需求变化，是否对新的需求进行了可行性分析？</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针对项目的需求变化，是否建议了</a:t>
                      </a:r>
                      <a:r>
                        <a:rPr lang="en-US" sz="1100" kern="100">
                          <a:effectLst/>
                        </a:rPr>
                        <a:t>CCB</a:t>
                      </a:r>
                      <a:r>
                        <a:rPr lang="zh-CN" sz="1100" kern="100">
                          <a:effectLst/>
                        </a:rPr>
                        <a:t>组织和人选？为什么？</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针对用户的需求变化，是否提交了需求变更申请报告？内容是否完整？</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是否采用了需求管理工具对用户的需求变化进行了需求变更影响分析？效果如何？</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427594">
                <a:tc>
                  <a:txBody>
                    <a:bodyPr/>
                    <a:lstStyle/>
                    <a:p>
                      <a:pPr marL="342900" lvl="0" indent="-342900" algn="ctr">
                        <a:spcAft>
                          <a:spcPts val="0"/>
                        </a:spcAft>
                        <a:buFont typeface="+mj-lt"/>
                        <a:buAutoNum type="arabicPeriod"/>
                        <a:tabLst>
                          <a:tab pos="266700" algn="l"/>
                        </a:tabLst>
                      </a:pPr>
                      <a:r>
                        <a:rPr lang="zh-CN" sz="1100" kern="100">
                          <a:effectLst/>
                        </a:rPr>
                        <a:t>针对变更的影响，在项目计划中，建议的变更如何影响任务的执行顺序、依赖性、工作量或进度？</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427594">
                <a:tc>
                  <a:txBody>
                    <a:bodyPr/>
                    <a:lstStyle/>
                    <a:p>
                      <a:pPr marL="342900" lvl="0" indent="-342900" algn="ctr">
                        <a:spcAft>
                          <a:spcPts val="0"/>
                        </a:spcAft>
                        <a:buFont typeface="+mj-lt"/>
                        <a:buAutoNum type="arabicPeriod"/>
                        <a:tabLst>
                          <a:tab pos="266700" algn="l"/>
                        </a:tabLst>
                      </a:pPr>
                      <a:r>
                        <a:rPr lang="zh-CN" sz="1100" kern="100">
                          <a:effectLst/>
                        </a:rPr>
                        <a:t>项目阶段过程中，是否进行了</a:t>
                      </a:r>
                      <a:r>
                        <a:rPr lang="en-US" sz="1100" kern="100">
                          <a:effectLst/>
                        </a:rPr>
                        <a:t>Team Building</a:t>
                      </a:r>
                      <a:r>
                        <a:rPr lang="zh-CN" sz="1100" kern="100">
                          <a:effectLst/>
                        </a:rPr>
                        <a:t>？目的是什么？方式是什么？是否有效？</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r h="320696">
                <a:tc>
                  <a:txBody>
                    <a:bodyPr/>
                    <a:lstStyle/>
                    <a:p>
                      <a:pPr marL="342900" lvl="0" indent="-342900" algn="ctr">
                        <a:spcAft>
                          <a:spcPts val="0"/>
                        </a:spcAft>
                        <a:buFont typeface="+mj-lt"/>
                        <a:buAutoNum type="arabicPeriod"/>
                        <a:tabLst>
                          <a:tab pos="266700" algn="l"/>
                        </a:tabLst>
                      </a:pPr>
                      <a:r>
                        <a:rPr lang="zh-CN" sz="1100" kern="100">
                          <a:effectLst/>
                        </a:rPr>
                        <a:t>是否给出了每个项目成员的合适评价？是否进行了成员的绩效排序和打分？</a:t>
                      </a:r>
                      <a:endParaRPr lang="zh-CN" sz="1100" kern="100">
                        <a:effectLst/>
                        <a:latin typeface="等线"/>
                        <a:ea typeface="等线"/>
                        <a:cs typeface="Times New Roman"/>
                      </a:endParaRPr>
                    </a:p>
                  </a:txBody>
                  <a:tcPr marL="37120" marR="37120" marT="0" marB="0"/>
                </a:tc>
                <a:tc>
                  <a:txBody>
                    <a:bodyPr/>
                    <a:lstStyle/>
                    <a:p>
                      <a:pPr marL="266700" algn="ctr">
                        <a:spcAft>
                          <a:spcPts val="0"/>
                        </a:spcAft>
                      </a:pPr>
                      <a:r>
                        <a:rPr lang="zh-CN" sz="1100" kern="100" dirty="0">
                          <a:effectLst/>
                        </a:rPr>
                        <a:t>完成</a:t>
                      </a:r>
                      <a:endParaRPr lang="zh-CN" sz="1100" kern="100" dirty="0">
                        <a:effectLst/>
                        <a:latin typeface="等线"/>
                        <a:ea typeface="等线"/>
                        <a:cs typeface="Times New Roman"/>
                      </a:endParaRPr>
                    </a:p>
                  </a:txBody>
                  <a:tcPr marL="37120" marR="37120" marT="0" marB="0"/>
                </a:tc>
              </a:tr>
            </a:tbl>
          </a:graphicData>
        </a:graphic>
      </p:graphicFrame>
      <p:sp>
        <p:nvSpPr>
          <p:cNvPr id="9" name="Rectangle 1"/>
          <p:cNvSpPr>
            <a:spLocks noChangeArrowheads="1"/>
          </p:cNvSpPr>
          <p:nvPr/>
        </p:nvSpPr>
        <p:spPr bwMode="auto">
          <a:xfrm>
            <a:off x="187487" y="1436986"/>
            <a:ext cx="46108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通过评审项目的比对，小组提出需要修改</a:t>
            </a:r>
            <a:r>
              <a:rPr kumimoji="0" lang="en-US" alt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     </a:t>
            </a:r>
            <a:r>
              <a:rPr kumimoji="0" 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的地方有如下几点：</a:t>
            </a:r>
            <a:endParaRPr kumimoji="0" lang="zh-CN" sz="105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a:t>
            </a:r>
            <a:r>
              <a:rPr kumimoji="0" 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第七条</a:t>
            </a:r>
            <a:r>
              <a:rPr kumimoji="0" lang="zh-CN" b="0" i="0" u="none" strike="noStrike" cap="none" normalizeH="0" baseline="0" dirty="0" smtClean="0">
                <a:ln>
                  <a:noFill/>
                </a:ln>
                <a:solidFill>
                  <a:srgbClr val="000000"/>
                </a:solidFill>
                <a:effectLst/>
                <a:latin typeface="宋体" pitchFamily="2" charset="-122"/>
                <a:ea typeface="宋体" pitchFamily="2" charset="-122"/>
                <a:cs typeface="Calibri" pitchFamily="34" charset="0"/>
              </a:rPr>
              <a:t> </a:t>
            </a:r>
            <a:r>
              <a:rPr kumimoji="0" lang="zh-CN" b="0" i="0" u="none" strike="noStrike" cap="none" normalizeH="0" baseline="0" dirty="0" smtClean="0">
                <a:ln>
                  <a:noFill/>
                </a:ln>
                <a:solidFill>
                  <a:srgbClr val="000000"/>
                </a:solidFill>
                <a:effectLst/>
                <a:latin typeface="宋体" pitchFamily="2" charset="-122"/>
                <a:ea typeface="等线" pitchFamily="2" charset="-122"/>
                <a:cs typeface="Calibri" pitchFamily="34" charset="0"/>
              </a:rPr>
              <a:t>建立跟踪矩阵需要完善</a:t>
            </a:r>
            <a:endParaRPr kumimoji="0" 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ustDataLst>
      <p:tags r:id="rId1"/>
    </p:custDataLst>
    <p:extLst>
      <p:ext uri="{BB962C8B-B14F-4D97-AF65-F5344CB8AC3E}">
        <p14:creationId xmlns:p14="http://schemas.microsoft.com/office/powerpoint/2010/main" val="313135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701981" y="2173516"/>
            <a:ext cx="10371162" cy="4684484"/>
          </a:xfrm>
        </p:spPr>
        <p:txBody>
          <a:bodyPr>
            <a:normAutofit/>
          </a:bodyPr>
          <a:lstStyle/>
          <a:p>
            <a:pPr algn="ctr">
              <a:lnSpc>
                <a:spcPct val="120000"/>
              </a:lnSpc>
            </a:pPr>
            <a:r>
              <a:rPr lang="en-US" altLang="zh-CN" sz="6600" dirty="0"/>
              <a:t>2</a:t>
            </a:r>
            <a:r>
              <a:rPr lang="en-US" altLang="zh-CN" sz="6600" dirty="0" smtClean="0"/>
              <a:t> </a:t>
            </a:r>
            <a:r>
              <a:rPr lang="zh-CN" altLang="en-US" sz="6600" dirty="0" smtClean="0"/>
              <a:t>需求变更过程</a:t>
            </a:r>
            <a:endParaRPr lang="en-US" altLang="zh-CN" sz="6600" dirty="0" smtClean="0"/>
          </a:p>
        </p:txBody>
      </p:sp>
      <p:sp>
        <p:nvSpPr>
          <p:cNvPr id="5" name="标题 4"/>
          <p:cNvSpPr>
            <a:spLocks noGrp="1"/>
          </p:cNvSpPr>
          <p:nvPr>
            <p:ph type="title"/>
            <p:custDataLst>
              <p:tags r:id="rId3"/>
            </p:custDataLst>
          </p:nvPr>
        </p:nvSpPr>
        <p:spPr/>
        <p:txBody>
          <a:bodyPr/>
          <a:lstStyle/>
          <a:p>
            <a:r>
              <a:rPr lang="zh-CN" altLang="en-US" dirty="0" smtClean="0"/>
              <a:t>目录</a:t>
            </a:r>
            <a:endParaRPr lang="zh-CN" altLang="en-US" dirty="0"/>
          </a:p>
        </p:txBody>
      </p:sp>
    </p:spTree>
    <p:custDataLst>
      <p:tags r:id="rId1"/>
    </p:custDataLst>
    <p:extLst>
      <p:ext uri="{BB962C8B-B14F-4D97-AF65-F5344CB8AC3E}">
        <p14:creationId xmlns:p14="http://schemas.microsoft.com/office/powerpoint/2010/main" val="91119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82638" y="5647853"/>
            <a:ext cx="10040273"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latin typeface="+mn-lt"/>
                <a:ea typeface="+mn-ea"/>
              </a:rPr>
              <a:t>我们的需求管理工具采用了</a:t>
            </a:r>
            <a:r>
              <a:rPr lang="zh-CN" altLang="en-US" sz="1800" dirty="0">
                <a:sym typeface="+mn-ea"/>
              </a:rPr>
              <a:t>Rational RequestPro，我们早已把全部需求录入工具，并且建立了上图的跟踪链接矩阵。</a:t>
            </a:r>
          </a:p>
        </p:txBody>
      </p:sp>
      <p:sp>
        <p:nvSpPr>
          <p:cNvPr id="5" name="矩形 4"/>
          <p:cNvSpPr/>
          <p:nvPr>
            <p:custDataLst>
              <p:tags r:id="rId3"/>
            </p:custDataLst>
          </p:nvPr>
        </p:nvSpPr>
        <p:spPr>
          <a:xfrm>
            <a:off x="0" y="348469"/>
            <a:ext cx="982639" cy="4663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4"/>
            </p:custDataLst>
          </p:nvPr>
        </p:nvSpPr>
        <p:spPr>
          <a:xfrm>
            <a:off x="982639" y="74565"/>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600" dirty="0">
                <a:sym typeface="+mn-ea"/>
              </a:rPr>
              <a:t>需求管理工具IBM Rational RequestPro</a:t>
            </a:r>
            <a:endParaRPr lang="zh-CN" altLang="en-US" sz="3600" dirty="0">
              <a:solidFill>
                <a:schemeClr val="tx1"/>
              </a:solidFill>
            </a:endParaRPr>
          </a:p>
        </p:txBody>
      </p:sp>
      <p:pic>
        <p:nvPicPr>
          <p:cNvPr id="2" name="图片 1" descr="微信图片_20180109123909"/>
          <p:cNvPicPr>
            <a:picLocks noChangeAspect="1"/>
          </p:cNvPicPr>
          <p:nvPr/>
        </p:nvPicPr>
        <p:blipFill>
          <a:blip r:embed="rId7"/>
          <a:stretch>
            <a:fillRect/>
          </a:stretch>
        </p:blipFill>
        <p:spPr>
          <a:xfrm>
            <a:off x="3169285" y="1088390"/>
            <a:ext cx="5852795" cy="4389755"/>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dirty="0">
                <a:sym typeface="+mn-ea"/>
              </a:rPr>
              <a:t>该</a:t>
            </a:r>
            <a:r>
              <a:rPr lang="zh-CN" altLang="en-US" dirty="0" smtClean="0">
                <a:sym typeface="+mn-ea"/>
              </a:rPr>
              <a:t>需求变更用例属于教师</a:t>
            </a:r>
            <a:r>
              <a:rPr lang="zh-CN" altLang="en-US" dirty="0">
                <a:sym typeface="+mn-ea"/>
              </a:rPr>
              <a:t>用例，只涉及到教课程信息中的教师简介内容。而教师信息的设置在其个人中心中已经有了体现，并不需要去增加额外的功能来满足此次变更。如果该需求变更通过，增加的工作内容主要是用例文档中的需求用例的删除、修改，界面原型中的相关界面的修改，用户手册中相应操作介绍的修改，最后是测试用例文档中相应测试用例的修改</a:t>
            </a:r>
            <a:r>
              <a:rPr lang="zh-CN" altLang="en-US" dirty="0" smtClean="0">
                <a:sym typeface="+mn-ea"/>
              </a:rPr>
              <a:t>。但都只影响到其中非常小的一部分，工作量并不大。无论在人力还是物力上都可行</a:t>
            </a:r>
            <a:endParaRPr lang="zh-CN" altLang="en-US" dirty="0">
              <a:sym typeface="+mn-ea"/>
            </a:endParaRPr>
          </a:p>
          <a:p>
            <a:pPr algn="just">
              <a:lnSpc>
                <a:spcPct val="120000"/>
              </a:lnSpc>
            </a:pPr>
            <a:r>
              <a:rPr lang="zh-CN" altLang="en-US" dirty="0"/>
              <a:t>详见《</a:t>
            </a:r>
            <a:r>
              <a:rPr lang="zh-CN" altLang="en-US" dirty="0">
                <a:sym typeface="+mn-ea"/>
              </a:rPr>
              <a:t>需求变更影响分析报告</a:t>
            </a:r>
            <a:r>
              <a:rPr lang="zh-CN" altLang="en-US" dirty="0"/>
              <a:t>》。</a:t>
            </a:r>
          </a:p>
        </p:txBody>
      </p:sp>
      <p:sp>
        <p:nvSpPr>
          <p:cNvPr id="5" name="标题 4"/>
          <p:cNvSpPr>
            <a:spLocks noGrp="1"/>
          </p:cNvSpPr>
          <p:nvPr>
            <p:ph type="title"/>
            <p:custDataLst>
              <p:tags r:id="rId3"/>
            </p:custDataLst>
          </p:nvPr>
        </p:nvSpPr>
        <p:spPr/>
        <p:txBody>
          <a:bodyPr>
            <a:normAutofit/>
          </a:bodyPr>
          <a:lstStyle/>
          <a:p>
            <a:pPr algn="l"/>
            <a:r>
              <a:rPr lang="zh-CN" altLang="en-US" sz="4400" dirty="0" smtClean="0">
                <a:solidFill>
                  <a:schemeClr val="accent2">
                    <a:lumMod val="50000"/>
                  </a:schemeClr>
                </a:solidFill>
                <a:sym typeface="+mn-ea"/>
              </a:rPr>
              <a:t>对</a:t>
            </a:r>
            <a:r>
              <a:rPr lang="zh-CN" altLang="en-US" sz="4400" dirty="0">
                <a:solidFill>
                  <a:schemeClr val="accent2">
                    <a:lumMod val="50000"/>
                  </a:schemeClr>
                </a:solidFill>
                <a:sym typeface="+mn-ea"/>
              </a:rPr>
              <a:t>当前项目的影响</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595"/>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7"/>
  <p:tag name="KSO_WM_UNIT_ISCONTENTSTITLE" val="0"/>
  <p:tag name="KSO_WM_UNIT_HIGHLIGHT" val="0"/>
  <p:tag name="KSO_WM_UNIT_COMPATIBLE" val="0"/>
  <p:tag name="KSO_WM_UNIT_CLEAR" val="0"/>
  <p:tag name="KSO_WM_UNIT_ID" val="custom20181595_1*a*1"/>
  <p:tag name="KSO_WM_UNIT_PRESET_TEXT" val="扁平商务通用"/>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b"/>
  <p:tag name="KSO_WM_UNIT_INDEX" val="1"/>
  <p:tag name="KSO_WM_UNIT_LAYERLEVEL" val="1"/>
  <p:tag name="KSO_WM_UNIT_VALUE" val="36"/>
  <p:tag name="KSO_WM_UNIT_ISCONTENTSTITLE" val="0"/>
  <p:tag name="KSO_WM_UNIT_HIGHLIGHT" val="0"/>
  <p:tag name="KSO_WM_UNIT_COMPATIBLE" val="0"/>
  <p:tag name="KSO_WM_UNIT_CLEAR" val="0"/>
  <p:tag name="KSO_WM_UNIT_PRESET_TEXT_INDEX" val="4"/>
  <p:tag name="KSO_WM_UNIT_PRESET_TEXT_LEN" val="26"/>
  <p:tag name="KSO_WM_UNIT_ID" val="custom20181595_1*b*1"/>
</p:tagLst>
</file>

<file path=ppt/tags/tag12.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15.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18.xml><?xml version="1.0" encoding="utf-8"?>
<p:tagLst xmlns:a="http://schemas.openxmlformats.org/drawingml/2006/main" xmlns:r="http://schemas.openxmlformats.org/officeDocument/2006/relationships" xmlns:p="http://schemas.openxmlformats.org/presentationml/2006/main">
  <p:tag name="KSO_WM_SLIDE_SIZE" val="816*455"/>
  <p:tag name="KSO_WM_SLIDE_POSITION" val="77*42"/>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43_4"/>
  <p:tag name="KSO_WM_TEMPLATE_CATEGORY" val="custom"/>
  <p:tag name="KSO_WM_TEMPLATE_INDEX" val="20181595"/>
  <p:tag name="KSO_WM_SLIDE_ID" val="custom20181595_4"/>
  <p:tag name="KSO_WM_SLIDE_INDEX" val="4"/>
  <p:tag name="KSO_WM_TEMPLATE_SUBCATEGORY" val="combine"/>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595_4*a*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595"/>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f"/>
  <p:tag name="KSO_WM_UNIT_INDEX" val="1"/>
  <p:tag name="KSO_WM_UNIT_LAYERLEVEL" val="1"/>
  <p:tag name="KSO_WM_UNIT_VALUE" val="323"/>
  <p:tag name="KSO_WM_UNIT_HIGHLIGHT" val="0"/>
  <p:tag name="KSO_WM_UNIT_COMPATIBLE" val="0"/>
  <p:tag name="KSO_WM_UNIT_CLEAR" val="0"/>
  <p:tag name="KSO_WM_UNIT_PRESET_TEXT_INDEX" val="5"/>
  <p:tag name="KSO_WM_UNIT_PRESET_TEXT_LEN" val="232"/>
  <p:tag name="KSO_WM_UNIT_ID" val="custom20181595_4*f*1"/>
</p:tagLst>
</file>

<file path=ppt/tags/tag21.xml><?xml version="1.0" encoding="utf-8"?>
<p:tagLst xmlns:a="http://schemas.openxmlformats.org/drawingml/2006/main" xmlns:r="http://schemas.openxmlformats.org/officeDocument/2006/relationships" xmlns:p="http://schemas.openxmlformats.org/presentationml/2006/main">
  <p:tag name="KSO_WM_SLIDE_SIZE" val="816*455"/>
  <p:tag name="KSO_WM_SLIDE_POSITION" val="77*42"/>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43_4"/>
  <p:tag name="KSO_WM_TEMPLATE_CATEGORY" val="custom"/>
  <p:tag name="KSO_WM_TEMPLATE_INDEX" val="20181595"/>
  <p:tag name="KSO_WM_SLIDE_ID" val="custom20181595_4"/>
  <p:tag name="KSO_WM_SLIDE_INDEX" val="4"/>
  <p:tag name="KSO_WM_TEMPLATE_SUBCATEGORY" val="combine"/>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595_4*a*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f"/>
  <p:tag name="KSO_WM_UNIT_INDEX" val="1"/>
  <p:tag name="KSO_WM_UNIT_LAYERLEVEL" val="1"/>
  <p:tag name="KSO_WM_UNIT_VALUE" val="323"/>
  <p:tag name="KSO_WM_UNIT_HIGHLIGHT" val="0"/>
  <p:tag name="KSO_WM_UNIT_COMPATIBLE" val="0"/>
  <p:tag name="KSO_WM_UNIT_CLEAR" val="0"/>
  <p:tag name="KSO_WM_UNIT_PRESET_TEXT_INDEX" val="5"/>
  <p:tag name="KSO_WM_UNIT_PRESET_TEXT_LEN" val="232"/>
  <p:tag name="KSO_WM_UNIT_ID" val="custom20181595_4*f*1"/>
</p:tagLst>
</file>

<file path=ppt/tags/tag24.xml><?xml version="1.0" encoding="utf-8"?>
<p:tagLst xmlns:a="http://schemas.openxmlformats.org/drawingml/2006/main" xmlns:r="http://schemas.openxmlformats.org/officeDocument/2006/relationships" xmlns:p="http://schemas.openxmlformats.org/presentationml/2006/main">
  <p:tag name="KSO_WM_SLIDE_SIZE" val="816*455"/>
  <p:tag name="KSO_WM_SLIDE_POSITION" val="77*42"/>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43_4"/>
  <p:tag name="KSO_WM_TEMPLATE_CATEGORY" val="custom"/>
  <p:tag name="KSO_WM_TEMPLATE_INDEX" val="20181595"/>
  <p:tag name="KSO_WM_SLIDE_ID" val="custom20181595_4"/>
  <p:tag name="KSO_WM_SLIDE_INDEX" val="4"/>
  <p:tag name="KSO_WM_TEMPLATE_SUBCATEGORY" val="combine"/>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595_4*a*1"/>
</p:tagLst>
</file>

<file path=ppt/tags/tag26.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29.xml><?xml version="1.0" encoding="utf-8"?>
<p:tagLst xmlns:a="http://schemas.openxmlformats.org/drawingml/2006/main" xmlns:r="http://schemas.openxmlformats.org/officeDocument/2006/relationships" xmlns:p="http://schemas.openxmlformats.org/presentationml/2006/main">
  <p:tag name="KSO_WM_SLIDE_SIZE" val="790*401"/>
  <p:tag name="KSO_WM_SLIDE_POSITION" val="77*113"/>
  <p:tag name="KSO_WM_SLIDE_LAYOUT_CNT" val="1_1_1"/>
  <p:tag name="KSO_WM_SLIDE_LAYOUT" val="a_f_d"/>
  <p:tag name="KSO_WM_BEAUTIFY_FLAG" val="#wm#"/>
  <p:tag name="KSO_WM_SLIDE_TYPE" val="text"/>
  <p:tag name="KSO_WM_SLIDE_ITEM_CNT" val="2"/>
  <p:tag name="KSO_WM_TAG_VERSION" val="1.0"/>
  <p:tag name="KSO_WM_COMBINE_RELATE_SLIDE_ID" val="background20180943_5"/>
  <p:tag name="KSO_WM_TEMPLATE_CATEGORY" val="custom"/>
  <p:tag name="KSO_WM_TEMPLATE_INDEX" val="20181595"/>
  <p:tag name="KSO_WM_SLIDE_ID" val="custom20181595_5"/>
  <p:tag name="KSO_WM_SLIDE_INDEX" val="5"/>
  <p:tag name="KSO_WM_TEMPLATE_SUBCATEGORY" val="combine"/>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3_1"/>
  <p:tag name="KSO_WM_TEMPLATE_CATEGORY" val="custom"/>
  <p:tag name="KSO_WM_TEMPLATE_INDEX" val="20181595"/>
  <p:tag name="KSO_WM_TEMPLATE_SUBCATEGORY" val="combine"/>
  <p:tag name="KSO_WM_TEMPLATE_THUMBS_INDEX" val="1、4、5、6、12、13、17、2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86"/>
  <p:tag name="KSO_WM_UNIT_LAYERLEVEL" val="1"/>
  <p:tag name="KSO_WM_UNIT_INDEX" val="1"/>
  <p:tag name="KSO_WM_UNIT_TYPE" val="f"/>
  <p:tag name="KSO_WM_UNIT_ID" val="custom20181595_5*f*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1595_5*i*2"/>
  <p:tag name="KSO_WM_TEMPLATE_CATEGORY" val="custom"/>
  <p:tag name="KSO_WM_TEMPLATE_INDEX" val="20181595"/>
  <p:tag name="KSO_WM_UNIT_INDEX" val="2"/>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8"/>
  <p:tag name="KSO_WM_UNIT_LAYERLEVEL" val="1"/>
  <p:tag name="KSO_WM_UNIT_INDEX" val="1"/>
  <p:tag name="KSO_WM_UNIT_TYPE" val="a"/>
  <p:tag name="KSO_WM_UNIT_ID" val="custom20181595_5*a*1"/>
</p:tagLst>
</file>

<file path=ppt/tags/tag33.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36.xml><?xml version="1.0" encoding="utf-8"?>
<p:tagLst xmlns:a="http://schemas.openxmlformats.org/drawingml/2006/main" xmlns:r="http://schemas.openxmlformats.org/officeDocument/2006/relationships" xmlns:p="http://schemas.openxmlformats.org/presentationml/2006/main">
  <p:tag name="KSO_WM_SLIDE_SIZE" val="816*364"/>
  <p:tag name="KSO_WM_SLIDE_POSITION" val="77*122"/>
  <p:tag name="KSO_WM_SLIDE_LAYOUT_CNT" val="1_2"/>
  <p:tag name="KSO_WM_SLIDE_LAYOUT" val="a_f"/>
  <p:tag name="KSO_WM_BEAUTIFY_FLAG" val="#wm#"/>
  <p:tag name="KSO_WM_SLIDE_TYPE" val="text"/>
  <p:tag name="KSO_WM_SLIDE_ITEM_CNT" val="2"/>
  <p:tag name="KSO_WM_TAG_VERSION" val="1.0"/>
  <p:tag name="KSO_WM_COMBINE_RELATE_SLIDE_ID" val="background20180943_3"/>
  <p:tag name="KSO_WM_TEMPLATE_CATEGORY" val="custom"/>
  <p:tag name="KSO_WM_TEMPLATE_INDEX" val="20181595"/>
  <p:tag name="KSO_WM_SLIDE_ID" val="custom20181595_3"/>
  <p:tag name="KSO_WM_SLIDE_INDEX" val="3"/>
  <p:tag name="KSO_WM_TEMPLATE_SUBCATEGORY" val="combine"/>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1595_3*a*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1595_3*f*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l"/>
  <p:tag name="KSO_WM_SLIDE_LAYOUT_CNT" val="1_1"/>
  <p:tag name="KSO_WM_SLIDE_TYPE" val="contents"/>
  <p:tag name="KSO_WM_BEAUTIFY_FLAG" val="#wm#"/>
  <p:tag name="KSO_WM_SLIDE_POSITION" val="266*127"/>
  <p:tag name="KSO_WM_SLIDE_SIZE" val="428*380"/>
  <p:tag name="KSO_WM_COMBINE_RELATE_SLIDE_ID" val="custom20180888_8"/>
  <p:tag name="KSO_WM_TEMPLATE_CATEGORY" val="custom"/>
  <p:tag name="KSO_WM_TEMPLATE_INDEX" val="20181595"/>
  <p:tag name="KSO_WM_SLIDE_ID" val="custom20181595_8"/>
  <p:tag name="KSO_WM_SLIDE_INDEX" val="8"/>
  <p:tag name="KSO_WM_DIAGRAM_GROUP_CODE" val="l1-1"/>
  <p:tag name="KSO_WM_TEMPLATE_SUBCATEGORY" val="combine"/>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22_7*i*0"/>
  <p:tag name="KSO_WM_TEMPLATE_CATEGORY" val="custom"/>
  <p:tag name="KSO_WM_TEMPLATE_INDEX" val="222"/>
  <p:tag name="KSO_WM_UNIT_INDEX" val="0"/>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12"/>
  <p:tag name="KSO_WM_UNIT_ISCONTENTSTITLE" val="1"/>
  <p:tag name="KSO_WM_UNIT_HIGHLIGHT" val="0"/>
  <p:tag name="KSO_WM_UNIT_COMPATIBLE" val="0"/>
  <p:tag name="KSO_WM_UNIT_CLEAR" val="0"/>
  <p:tag name="KSO_WM_DIAGRAM_GROUP_CODE" val="l1_1"/>
  <p:tag name="KSO_WM_UNIT_ID" val="custom20181595_8*a*1"/>
  <p:tag name="KSO_WM_UNIT_PRESET_TEXT" val="CONTENTS"/>
  <p:tag name="KSO_WM_UNIT_TEXT_FILL_FORE_SCHEMECOLOR_INDEX" val="6"/>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1_1"/>
  <p:tag name="KSO_WM_UNIT_LAYERLEVEL" val="1_1_1"/>
  <p:tag name="KSO_WM_DIAGRAM_GROUP_CODE" val="l1-1"/>
  <p:tag name="KSO_WM_UNIT_ID" val="custom20181595_8*l_h_i*1_1_1"/>
  <p:tag name="KSO_WM_UNIT_TEXT_FILL_FORE_SCHEMECOLOR_INDEX" val="6"/>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1_1"/>
  <p:tag name="KSO_WM_UNIT_LAYERLEVEL" val="1_1_1"/>
  <p:tag name="KSO_WM_UNIT_VALUE" val="18"/>
  <p:tag name="KSO_WM_UNIT_HIGHLIGHT" val="0"/>
  <p:tag name="KSO_WM_UNIT_COMPATIBLE" val="0"/>
  <p:tag name="KSO_WM_UNIT_CLEAR" val="0"/>
  <p:tag name="KSO_WM_UNIT_PRESET_TEXT_INDEX" val="3"/>
  <p:tag name="KSO_WM_UNIT_PRESET_TEXT_LEN" val="17"/>
  <p:tag name="KSO_WM_DIAGRAM_GROUP_CODE" val="l1-1"/>
  <p:tag name="KSO_WM_UNIT_ID" val="custom20181595_8*l_h_a*1_1_1"/>
  <p:tag name="KSO_WM_UNIT_TEXT_FILL_FORE_SCHEMECOLOR_INDEX" val="6"/>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custom20181595_8*l_h_f*1_1_1"/>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2_1"/>
  <p:tag name="KSO_WM_UNIT_LAYERLEVEL" val="1_1_1"/>
  <p:tag name="KSO_WM_DIAGRAM_GROUP_CODE" val="l1-1"/>
  <p:tag name="KSO_WM_UNIT_ID" val="custom20181595_8*l_h_i*1_2_1"/>
  <p:tag name="KSO_WM_UNIT_TEXT_FILL_FORE_SCHEMECOLOR_INDEX" val="6"/>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2_1"/>
  <p:tag name="KSO_WM_UNIT_LAYERLEVEL" val="1_1_1"/>
  <p:tag name="KSO_WM_UNIT_VALUE" val="18"/>
  <p:tag name="KSO_WM_UNIT_HIGHLIGHT" val="0"/>
  <p:tag name="KSO_WM_UNIT_COMPATIBLE" val="0"/>
  <p:tag name="KSO_WM_UNIT_CLEAR" val="0"/>
  <p:tag name="KSO_WM_UNIT_PRESET_TEXT_INDEX" val="3"/>
  <p:tag name="KSO_WM_UNIT_PRESET_TEXT_LEN" val="17"/>
  <p:tag name="KSO_WM_DIAGRAM_GROUP_CODE" val="l1-1"/>
  <p:tag name="KSO_WM_UNIT_ID" val="custom20181595_8*l_h_a*1_2_1"/>
  <p:tag name="KSO_WM_UNIT_TEXT_FILL_FORE_SCHEMECOLOR_INDEX" val="6"/>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2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custom20181595_8*l_h_f*1_2_1"/>
  <p:tag name="KSO_WM_UNIT_TEXT_FILL_FORE_SCHEMECOLOR_INDEX" val="13"/>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3_1"/>
  <p:tag name="KSO_WM_UNIT_LAYERLEVEL" val="1_1_1"/>
  <p:tag name="KSO_WM_DIAGRAM_GROUP_CODE" val="l1-1"/>
  <p:tag name="KSO_WM_UNIT_ID" val="custom20181595_8*l_h_i*1_3_1"/>
  <p:tag name="KSO_WM_UNIT_TEXT_FILL_FORE_SCHEMECOLOR_INDEX" val="6"/>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3_1"/>
  <p:tag name="KSO_WM_UNIT_LAYERLEVEL" val="1_1_1"/>
  <p:tag name="KSO_WM_UNIT_VALUE" val="18"/>
  <p:tag name="KSO_WM_UNIT_HIGHLIGHT" val="0"/>
  <p:tag name="KSO_WM_UNIT_COMPATIBLE" val="0"/>
  <p:tag name="KSO_WM_UNIT_CLEAR" val="0"/>
  <p:tag name="KSO_WM_UNIT_PRESET_TEXT_INDEX" val="3"/>
  <p:tag name="KSO_WM_UNIT_PRESET_TEXT_LEN" val="17"/>
  <p:tag name="KSO_WM_DIAGRAM_GROUP_CODE" val="l1-1"/>
  <p:tag name="KSO_WM_UNIT_ID" val="custom20181595_8*l_h_a*1_3_1"/>
  <p:tag name="KSO_WM_UNIT_TEXT_FILL_FORE_SCHEMECOLOR_INDEX" val="6"/>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3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DIAGRAM_GROUP_CODE" val="l1-1"/>
  <p:tag name="KSO_WM_UNIT_ID" val="custom20181595_8*l_h_f*1_3_1"/>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22_7*i*0"/>
  <p:tag name="KSO_WM_TEMPLATE_CATEGORY" val="custom"/>
  <p:tag name="KSO_WM_TEMPLATE_INDEX" val="222"/>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
  <p:tag name="KSO_WM_SLIDE_LAYOUT_CNT" val="1_1"/>
  <p:tag name="KSO_WM_SLIDE_TYPE" val="contents"/>
  <p:tag name="KSO_WM_BEAUTIFY_FLAG" val="#wm#"/>
  <p:tag name="KSO_WM_SLIDE_POSITION" val="66*136"/>
  <p:tag name="KSO_WM_SLIDE_SIZE" val="828*350"/>
  <p:tag name="KSO_WM_COMBINE_RELATE_SLIDE_ID" val="custom20180888_11"/>
  <p:tag name="KSO_WM_TEMPLATE_CATEGORY" val="custom"/>
  <p:tag name="KSO_WM_TEMPLATE_INDEX" val="20181595"/>
  <p:tag name="KSO_WM_SLIDE_ID" val="custom20181595_11"/>
  <p:tag name="KSO_WM_SLIDE_INDEX" val="11"/>
  <p:tag name="KSO_WM_DIAGRAM_GROUP_CODE" val="l1-1"/>
  <p:tag name="KSO_WM_TEMPLATE_SUBCATEGORY" val="combine"/>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ISCONTENTSTITLE" val="1"/>
  <p:tag name="KSO_WM_UNIT_VALUE" val="12"/>
  <p:tag name="KSO_WM_UNIT_HIGHLIGHT" val="0"/>
  <p:tag name="KSO_WM_UNIT_COMPATIBLE" val="0"/>
  <p:tag name="KSO_WM_UNIT_CLEAR" val="0"/>
  <p:tag name="KSO_WM_DIAGRAM_GROUP_CODE" val="l1_1"/>
  <p:tag name="KSO_WM_UNIT_ID" val="custom20181595_11*a*1"/>
  <p:tag name="KSO_WM_UNIT_PRESET_TEXT" val="CONTENTS"/>
  <p:tag name="KSO_WM_UNIT_TEXT_FILL_FORE_SCHEMECOLOR_INDEX" val="6"/>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1_1"/>
  <p:tag name="KSO_WM_UNIT_LAYERLEVEL" val="1_1_1"/>
  <p:tag name="KSO_WM_DIAGRAM_GROUP_CODE" val="l1-1"/>
  <p:tag name="KSO_WM_UNIT_ID" val="custom20181595_11*l_h_i*1_1_1"/>
  <p:tag name="KSO_WM_UNIT_TEXT_FILL_FORE_SCHEMECOLOR_INDEX" val="6"/>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11*l_h_a*1_1_1"/>
  <p:tag name="KSO_WM_UNIT_TEXT_FILL_FORE_SCHEMECOLOR_INDEX" val="6"/>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1_1"/>
  <p:tag name="KSO_WM_UNIT_LAYERLEVEL" val="1_1_1"/>
  <p:tag name="KSO_WM_UNIT_VALUE" val="13"/>
  <p:tag name="KSO_WM_UNIT_HIGHLIGHT" val="0"/>
  <p:tag name="KSO_WM_UNIT_COMPATIBLE" val="0"/>
  <p:tag name="KSO_WM_UNIT_CLEAR" val="0"/>
  <p:tag name="KSO_WM_UNIT_PRESET_TEXT_INDEX" val="4"/>
  <p:tag name="KSO_WM_UNIT_PRESET_TEXT_LEN" val="26"/>
  <p:tag name="KSO_WM_DIAGRAM_GROUP_CODE" val="l1-1"/>
  <p:tag name="KSO_WM_UNIT_ID" val="custom20181595_11*l_h_f*1_1_1"/>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2_1"/>
  <p:tag name="KSO_WM_UNIT_LAYERLEVEL" val="1_1_1"/>
  <p:tag name="KSO_WM_DIAGRAM_GROUP_CODE" val="l1-1"/>
  <p:tag name="KSO_WM_UNIT_ID" val="custom20181595_11*l_h_i*1_2_1"/>
  <p:tag name="KSO_WM_UNIT_TEXT_FILL_FORE_SCHEMECOLOR_INDEX" val="6"/>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11*l_h_a*1_2_1"/>
  <p:tag name="KSO_WM_UNIT_TEXT_FILL_FORE_SCHEMECOLOR_INDEX" val="6"/>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2_1"/>
  <p:tag name="KSO_WM_UNIT_LAYERLEVEL" val="1_1_1"/>
  <p:tag name="KSO_WM_UNIT_VALUE" val="13"/>
  <p:tag name="KSO_WM_UNIT_HIGHLIGHT" val="0"/>
  <p:tag name="KSO_WM_UNIT_COMPATIBLE" val="0"/>
  <p:tag name="KSO_WM_UNIT_CLEAR" val="0"/>
  <p:tag name="KSO_WM_UNIT_PRESET_TEXT_INDEX" val="4"/>
  <p:tag name="KSO_WM_UNIT_PRESET_TEXT_LEN" val="26"/>
  <p:tag name="KSO_WM_DIAGRAM_GROUP_CODE" val="l1-1"/>
  <p:tag name="KSO_WM_UNIT_ID" val="custom20181595_11*l_h_f*1_2_1"/>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3_1"/>
  <p:tag name="KSO_WM_UNIT_LAYERLEVEL" val="1_1_1"/>
  <p:tag name="KSO_WM_DIAGRAM_GROUP_CODE" val="l1-1"/>
  <p:tag name="KSO_WM_UNIT_ID" val="custom20181595_11*l_h_i*1_3_1"/>
  <p:tag name="KSO_WM_UNIT_TEXT_FILL_FORE_SCHEMECOLOR_INDEX" val="6"/>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11*l_h_a*1_3_1"/>
  <p:tag name="KSO_WM_UNIT_TEXT_FILL_FORE_SCHEMECOLOR_INDEX" val="6"/>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22_7*i*0"/>
  <p:tag name="KSO_WM_TEMPLATE_CATEGORY" val="custom"/>
  <p:tag name="KSO_WM_TEMPLATE_INDEX" val="222"/>
  <p:tag name="KSO_WM_UNIT_INDEX" val="0"/>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3_1"/>
  <p:tag name="KSO_WM_UNIT_LAYERLEVEL" val="1_1_1"/>
  <p:tag name="KSO_WM_UNIT_VALUE" val="13"/>
  <p:tag name="KSO_WM_UNIT_HIGHLIGHT" val="0"/>
  <p:tag name="KSO_WM_UNIT_COMPATIBLE" val="0"/>
  <p:tag name="KSO_WM_UNIT_CLEAR" val="0"/>
  <p:tag name="KSO_WM_UNIT_PRESET_TEXT_INDEX" val="4"/>
  <p:tag name="KSO_WM_UNIT_PRESET_TEXT_LEN" val="26"/>
  <p:tag name="KSO_WM_DIAGRAM_GROUP_CODE" val="l1-1"/>
  <p:tag name="KSO_WM_UNIT_ID" val="custom20181595_11*l_h_f*1_3_1"/>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4_1"/>
  <p:tag name="KSO_WM_UNIT_LAYERLEVEL" val="1_1_1"/>
  <p:tag name="KSO_WM_DIAGRAM_GROUP_CODE" val="l1-1"/>
  <p:tag name="KSO_WM_UNIT_ID" val="custom20181595_11*l_h_i*1_4_1"/>
  <p:tag name="KSO_WM_UNIT_TEXT_FILL_FORE_SCHEMECOLOR_INDEX" val="6"/>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4_1"/>
  <p:tag name="KSO_WM_UNIT_LAYERLEVEL" val="1_1_1"/>
  <p:tag name="KSO_WM_UNIT_VALUE" val="13"/>
  <p:tag name="KSO_WM_UNIT_HIGHLIGHT" val="0"/>
  <p:tag name="KSO_WM_UNIT_COMPATIBLE" val="0"/>
  <p:tag name="KSO_WM_UNIT_CLEAR" val="0"/>
  <p:tag name="KSO_WM_UNIT_PRESET_TEXT_INDEX" val="4"/>
  <p:tag name="KSO_WM_UNIT_PRESET_TEXT_LEN" val="26"/>
  <p:tag name="KSO_WM_DIAGRAM_GROUP_CODE" val="l1-1"/>
  <p:tag name="KSO_WM_UNIT_ID" val="custom20181595_11*l_h_f*1_4_1"/>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5_1"/>
  <p:tag name="KSO_WM_UNIT_LAYERLEVEL" val="1_1_1"/>
  <p:tag name="KSO_WM_DIAGRAM_GROUP_CODE" val="l1-1"/>
  <p:tag name="KSO_WM_UNIT_ID" val="custom20181595_11*l_h_i*1_5_1"/>
  <p:tag name="KSO_WM_UNIT_TEXT_FILL_FORE_SCHEMECOLOR_INDEX" val="6"/>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5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11*l_h_a*1_5_1"/>
  <p:tag name="KSO_WM_UNIT_TEXT_FILL_FORE_SCHEMECOLOR_INDEX" val="6"/>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5_1"/>
  <p:tag name="KSO_WM_UNIT_LAYERLEVEL" val="1_1_1"/>
  <p:tag name="KSO_WM_UNIT_VALUE" val="13"/>
  <p:tag name="KSO_WM_UNIT_HIGHLIGHT" val="0"/>
  <p:tag name="KSO_WM_UNIT_COMPATIBLE" val="0"/>
  <p:tag name="KSO_WM_UNIT_CLEAR" val="0"/>
  <p:tag name="KSO_WM_UNIT_PRESET_TEXT_INDEX" val="4"/>
  <p:tag name="KSO_WM_UNIT_PRESET_TEXT_LEN" val="26"/>
  <p:tag name="KSO_WM_DIAGRAM_GROUP_CODE" val="l1-1"/>
  <p:tag name="KSO_WM_UNIT_ID" val="custom20181595_11*l_h_f*1_5_1"/>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
  <p:tag name="KSO_WM_SLIDE_LAYOUT_CNT" val="1_1"/>
  <p:tag name="KSO_WM_SLIDE_TYPE" val="contents"/>
  <p:tag name="KSO_WM_BEAUTIFY_FLAG" val="#wm#"/>
  <p:tag name="KSO_WM_SLIDE_POSITION" val="66*136"/>
  <p:tag name="KSO_WM_SLIDE_SIZE" val="828*350"/>
  <p:tag name="KSO_WM_COMBINE_RELATE_SLIDE_ID" val="custom20180888_11"/>
  <p:tag name="KSO_WM_TEMPLATE_CATEGORY" val="custom"/>
  <p:tag name="KSO_WM_TEMPLATE_INDEX" val="20181595"/>
  <p:tag name="KSO_WM_SLIDE_ID" val="custom20181595_11"/>
  <p:tag name="KSO_WM_SLIDE_INDEX" val="11"/>
  <p:tag name="KSO_WM_DIAGRAM_GROUP_CODE" val="l1-1"/>
  <p:tag name="KSO_WM_TEMPLATE_SUBCATEGORY" val="combine"/>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22_7*i*0"/>
  <p:tag name="KSO_WM_TEMPLATE_CATEGORY" val="custom"/>
  <p:tag name="KSO_WM_TEMPLATE_INDEX" val="222"/>
  <p:tag name="KSO_WM_UNIT_INDEX" val="0"/>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ISCONTENTSTITLE" val="1"/>
  <p:tag name="KSO_WM_UNIT_VALUE" val="12"/>
  <p:tag name="KSO_WM_UNIT_HIGHLIGHT" val="0"/>
  <p:tag name="KSO_WM_UNIT_COMPATIBLE" val="0"/>
  <p:tag name="KSO_WM_UNIT_CLEAR" val="0"/>
  <p:tag name="KSO_WM_DIAGRAM_GROUP_CODE" val="l1_1"/>
  <p:tag name="KSO_WM_UNIT_ID" val="custom20181595_11*a*1"/>
  <p:tag name="KSO_WM_UNIT_PRESET_TEXT" val="CONTENTS"/>
  <p:tag name="KSO_WM_UNIT_TEXT_FILL_FORE_SCHEMECOLOR_INDEX" val="6"/>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SLIDE_POSITION" val="66*136"/>
  <p:tag name="KSO_WM_SLIDE_SIZE" val="828*350"/>
  <p:tag name="KSO_WM_COMBINE_RELATE_SLIDE_ID" val="custom20180888_9"/>
  <p:tag name="KSO_WM_TEMPLATE_CATEGORY" val="custom"/>
  <p:tag name="KSO_WM_TEMPLATE_INDEX" val="20181595"/>
  <p:tag name="KSO_WM_SLIDE_ID" val="custom20181595_9"/>
  <p:tag name="KSO_WM_SLIDE_INDEX" val="9"/>
  <p:tag name="KSO_WM_DIAGRAM_GROUP_CODE" val="l1-1"/>
  <p:tag name="KSO_WM_TEMPLATE_SUBCATEGORY" val="combine"/>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ISCONTENTSTITLE" val="1"/>
  <p:tag name="KSO_WM_UNIT_VALUE" val="12"/>
  <p:tag name="KSO_WM_UNIT_HIGHLIGHT" val="0"/>
  <p:tag name="KSO_WM_UNIT_COMPATIBLE" val="0"/>
  <p:tag name="KSO_WM_UNIT_CLEAR" val="0"/>
  <p:tag name="KSO_WM_DIAGRAM_GROUP_CODE" val="l1_1"/>
  <p:tag name="KSO_WM_UNIT_ID" val="custom20181595_9*a*1"/>
  <p:tag name="KSO_WM_UNIT_PRESET_TEXT" val="CONTENTS"/>
  <p:tag name="KSO_WM_UNIT_TEXT_FILL_FORE_SCHEMECOLOR_INDEX" val="6"/>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SLIDE_POSITION" val="66*136"/>
  <p:tag name="KSO_WM_SLIDE_SIZE" val="828*350"/>
  <p:tag name="KSO_WM_COMBINE_RELATE_SLIDE_ID" val="custom20180888_9"/>
  <p:tag name="KSO_WM_TEMPLATE_CATEGORY" val="custom"/>
  <p:tag name="KSO_WM_TEMPLATE_INDEX" val="20181595"/>
  <p:tag name="KSO_WM_SLIDE_ID" val="custom20181595_9"/>
  <p:tag name="KSO_WM_SLIDE_INDEX" val="9"/>
  <p:tag name="KSO_WM_DIAGRAM_GROUP_CODE" val="l1-1"/>
  <p:tag name="KSO_WM_TEMPLATE_SUBCATEGORY" val="combine"/>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ISCONTENTSTITLE" val="1"/>
  <p:tag name="KSO_WM_UNIT_VALUE" val="12"/>
  <p:tag name="KSO_WM_UNIT_HIGHLIGHT" val="0"/>
  <p:tag name="KSO_WM_UNIT_COMPATIBLE" val="0"/>
  <p:tag name="KSO_WM_UNIT_CLEAR" val="0"/>
  <p:tag name="KSO_WM_DIAGRAM_GROUP_CODE" val="l1_1"/>
  <p:tag name="KSO_WM_UNIT_ID" val="custom20181595_9*a*1"/>
  <p:tag name="KSO_WM_UNIT_PRESET_TEXT" val="CONTENTS"/>
  <p:tag name="KSO_WM_UNIT_TEXT_FILL_FORE_SCHEMECOLOR_INDEX" val="6"/>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1_1"/>
  <p:tag name="KSO_WM_UNIT_LAYERLEVEL" val="1_1_1"/>
  <p:tag name="KSO_WM_DIAGRAM_GROUP_CODE" val="l1-1"/>
  <p:tag name="KSO_WM_UNIT_ID" val="custom20181595_9*l_h_i*1_1_1"/>
  <p:tag name="KSO_WM_UNIT_TEXT_FILL_FORE_SCHEMECOLOR_INDEX" val="6"/>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1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9*l_h_a*1_1_1"/>
  <p:tag name="KSO_WM_UNIT_TEXT_FILL_FORE_SCHEMECOLOR_INDEX" val="6"/>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1_1"/>
  <p:tag name="KSO_WM_UNIT_LAYERLEVEL" val="1_1_1"/>
  <p:tag name="KSO_WM_UNIT_VALUE" val="26"/>
  <p:tag name="KSO_WM_UNIT_HIGHLIGHT" val="0"/>
  <p:tag name="KSO_WM_UNIT_COMPATIBLE" val="0"/>
  <p:tag name="KSO_WM_UNIT_CLEAR" val="0"/>
  <p:tag name="KSO_WM_UNIT_PRESET_TEXT_INDEX" val="4"/>
  <p:tag name="KSO_WM_UNIT_PRESET_TEXT_LEN" val="57"/>
  <p:tag name="KSO_WM_DIAGRAM_GROUP_CODE" val="l1-1"/>
  <p:tag name="KSO_WM_UNIT_ID" val="custom20181595_9*l_h_f*1_1_1"/>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2_1"/>
  <p:tag name="KSO_WM_UNIT_LAYERLEVEL" val="1_1_1"/>
  <p:tag name="KSO_WM_DIAGRAM_GROUP_CODE" val="l1-1"/>
  <p:tag name="KSO_WM_UNIT_ID" val="custom20181595_9*l_h_i*1_2_1"/>
  <p:tag name="KSO_WM_UNIT_TEXT_FILL_FORE_SCHEMECOLOR_INDEX" val="6"/>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b"/>
  <p:tag name="KSO_WM_SLIDE_LAYOUT_CNT" val="1_1"/>
  <p:tag name="KSO_WM_SLIDE_TYPE" val="title"/>
  <p:tag name="KSO_WM_BEAUTIFY_FLAG" val="#wm#"/>
  <p:tag name="KSO_WM_COMBINE_RELATE_SLIDE_ID" val="background20180943_1"/>
  <p:tag name="KSO_WM_TEMPLATE_CATEGORY" val="custom"/>
  <p:tag name="KSO_WM_TEMPLATE_INDEX" val="20181595"/>
  <p:tag name="KSO_WM_SLIDE_ID" val="custom20181595_1"/>
  <p:tag name="KSO_WM_SLIDE_INDEX" val="1"/>
  <p:tag name="KSO_WM_TEMPLATE_SUBCATEGORY" val="combine"/>
  <p:tag name="KSO_WM_TEMPLATE_THUMBS_INDEX" val="1、4、5、6、12、13、17、20、"/>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2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9*l_h_a*1_2_1"/>
  <p:tag name="KSO_WM_UNIT_TEXT_FILL_FORE_SCHEMECOLOR_INDEX" val="6"/>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2_1"/>
  <p:tag name="KSO_WM_UNIT_LAYERLEVEL" val="1_1_1"/>
  <p:tag name="KSO_WM_UNIT_VALUE" val="26"/>
  <p:tag name="KSO_WM_UNIT_HIGHLIGHT" val="0"/>
  <p:tag name="KSO_WM_UNIT_COMPATIBLE" val="0"/>
  <p:tag name="KSO_WM_UNIT_CLEAR" val="0"/>
  <p:tag name="KSO_WM_UNIT_PRESET_TEXT_INDEX" val="4"/>
  <p:tag name="KSO_WM_UNIT_PRESET_TEXT_LEN" val="57"/>
  <p:tag name="KSO_WM_DIAGRAM_GROUP_CODE" val="l1-1"/>
  <p:tag name="KSO_WM_UNIT_ID" val="custom20181595_9*l_h_f*1_2_1"/>
  <p:tag name="KSO_WM_UNIT_TEXT_FILL_FORE_SCHEMECOLOR_INDEX" val="13"/>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i"/>
  <p:tag name="KSO_WM_UNIT_INDEX" val="1_3_1"/>
  <p:tag name="KSO_WM_UNIT_LAYERLEVEL" val="1_1_1"/>
  <p:tag name="KSO_WM_DIAGRAM_GROUP_CODE" val="l1-1"/>
  <p:tag name="KSO_WM_UNIT_ID" val="custom20181595_9*l_h_i*1_3_1"/>
  <p:tag name="KSO_WM_UNIT_TEXT_FILL_FORE_SCHEMECOLOR_INDEX" val="6"/>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a"/>
  <p:tag name="KSO_WM_UNIT_INDEX" val="1_3_1"/>
  <p:tag name="KSO_WM_UNIT_LAYERLEVEL" val="1_1_1"/>
  <p:tag name="KSO_WM_UNIT_VALUE" val="14"/>
  <p:tag name="KSO_WM_UNIT_HIGHLIGHT" val="0"/>
  <p:tag name="KSO_WM_UNIT_COMPATIBLE" val="0"/>
  <p:tag name="KSO_WM_UNIT_CLEAR" val="0"/>
  <p:tag name="KSO_WM_UNIT_PRESET_TEXT_INDEX" val="3"/>
  <p:tag name="KSO_WM_UNIT_PRESET_TEXT_LEN" val="17"/>
  <p:tag name="KSO_WM_DIAGRAM_GROUP_CODE" val="l1-1"/>
  <p:tag name="KSO_WM_UNIT_ID" val="custom20181595_9*l_h_a*1_3_1"/>
  <p:tag name="KSO_WM_UNIT_TEXT_FILL_FORE_SCHEMECOLOR_INDEX" val="6"/>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3_1"/>
  <p:tag name="KSO_WM_UNIT_LAYERLEVEL" val="1_1_1"/>
  <p:tag name="KSO_WM_UNIT_VALUE" val="26"/>
  <p:tag name="KSO_WM_UNIT_HIGHLIGHT" val="0"/>
  <p:tag name="KSO_WM_UNIT_COMPATIBLE" val="0"/>
  <p:tag name="KSO_WM_UNIT_CLEAR" val="0"/>
  <p:tag name="KSO_WM_UNIT_PRESET_TEXT_INDEX" val="4"/>
  <p:tag name="KSO_WM_UNIT_PRESET_TEXT_LEN" val="57"/>
  <p:tag name="KSO_WM_DIAGRAM_GROUP_CODE" val="l1-1"/>
  <p:tag name="KSO_WM_UNIT_ID" val="custom20181595_9*l_h_f*1_3_1"/>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SLIDE_SIZE" val="817*369"/>
  <p:tag name="KSO_WM_SLIDE_POSITION" val="77*122"/>
  <p:tag name="KSO_WM_SLIDE_LAYOUT_CNT" val="1_1"/>
  <p:tag name="KSO_WM_SLIDE_LAYOUT" val="a_f"/>
  <p:tag name="KSO_WM_BEAUTIFY_FLAG" val="#wm#"/>
  <p:tag name="KSO_WM_SLIDE_TYPE" val="text"/>
  <p:tag name="KSO_WM_SLIDE_ITEM_CNT" val="1"/>
  <p:tag name="KSO_WM_TAG_VERSION" val="1.0"/>
  <p:tag name="KSO_WM_COMBINE_RELATE_SLIDE_ID" val="background20180943_2"/>
  <p:tag name="KSO_WM_TEMPLATE_CATEGORY" val="custom"/>
  <p:tag name="KSO_WM_TEMPLATE_INDEX" val="20181595"/>
  <p:tag name="KSO_WM_SLIDE_ID" val="custom20181595_2"/>
  <p:tag name="KSO_WM_SLIDE_INDEX" val="2"/>
  <p:tag name="KSO_WM_TEMPLATE_SUBCATEGORY" val="combine"/>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D" val="custom20181595_2*a*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SLIDE_POSITION" val="66*136"/>
  <p:tag name="KSO_WM_SLIDE_SIZE" val="828*350"/>
  <p:tag name="KSO_WM_COMBINE_RELATE_SLIDE_ID" val="custom20180888_9"/>
  <p:tag name="KSO_WM_TEMPLATE_CATEGORY" val="custom"/>
  <p:tag name="KSO_WM_TEMPLATE_INDEX" val="20181595"/>
  <p:tag name="KSO_WM_SLIDE_ID" val="custom20181595_9"/>
  <p:tag name="KSO_WM_SLIDE_INDEX" val="9"/>
  <p:tag name="KSO_WM_DIAGRAM_GROUP_CODE" val="l1-1"/>
  <p:tag name="KSO_WM_TEMPLATE_SUBCATEGORY" val="combine"/>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ISCONTENTSTITLE" val="1"/>
  <p:tag name="KSO_WM_UNIT_VALUE" val="12"/>
  <p:tag name="KSO_WM_UNIT_HIGHLIGHT" val="0"/>
  <p:tag name="KSO_WM_UNIT_COMPATIBLE" val="0"/>
  <p:tag name="KSO_WM_UNIT_CLEAR" val="0"/>
  <p:tag name="KSO_WM_DIAGRAM_GROUP_CODE" val="l1_1"/>
  <p:tag name="KSO_WM_UNIT_ID" val="custom20181595_9*a*1"/>
  <p:tag name="KSO_WM_UNIT_PRESET_TEXT" val="CONTENTS"/>
  <p:tag name="KSO_WM_UNIT_TEXT_FILL_FORE_SCHEMECOLOR_INDEX" val="6"/>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1595_1*i*2"/>
  <p:tag name="KSO_WM_TEMPLATE_CATEGORY" val="custom"/>
  <p:tag name="KSO_WM_TEMPLATE_INDEX" val="20181595"/>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l_h_f"/>
  <p:tag name="KSO_WM_UNIT_INDEX" val="1_3_1"/>
  <p:tag name="KSO_WM_UNIT_LAYERLEVEL" val="1_1_1"/>
  <p:tag name="KSO_WM_UNIT_VALUE" val="26"/>
  <p:tag name="KSO_WM_UNIT_HIGHLIGHT" val="0"/>
  <p:tag name="KSO_WM_UNIT_COMPATIBLE" val="0"/>
  <p:tag name="KSO_WM_UNIT_CLEAR" val="0"/>
  <p:tag name="KSO_WM_UNIT_PRESET_TEXT_INDEX" val="4"/>
  <p:tag name="KSO_WM_UNIT_PRESET_TEXT_LEN" val="57"/>
  <p:tag name="KSO_WM_DIAGRAM_GROUP_CODE" val="l1-1"/>
  <p:tag name="KSO_WM_UNIT_ID" val="custom20181595_9*l_h_f*1_3_1"/>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45*121"/>
  <p:tag name="KSO_WM_SLIDE_SIZE" val="853*388"/>
  <p:tag name="KSO_WM_COMBINE_RELATE_SLIDE_ID" val="diagram20170854_3"/>
  <p:tag name="KSO_WM_TEMPLATE_CATEGORY" val="custom"/>
  <p:tag name="KSO_WM_TEMPLATE_INDEX" val="20181595"/>
  <p:tag name="KSO_WM_SLIDE_ID" val="custom20181595_15"/>
  <p:tag name="KSO_WM_SLIDE_INDEX" val="15"/>
  <p:tag name="KSO_WM_DIAGRAM_GROUP_CODE" val="q1-1"/>
  <p:tag name="KSO_WM_TEMPLATE_SUBCATEGORY" val="combine"/>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44"/>
  <p:tag name="KSO_WM_UNIT_ISCONTENTSTITLE" val="0"/>
  <p:tag name="KSO_WM_UNIT_HIGHLIGHT" val="0"/>
  <p:tag name="KSO_WM_UNIT_COMPATIBLE" val="0"/>
  <p:tag name="KSO_WM_UNIT_CLEAR" val="0"/>
  <p:tag name="KSO_WM_UNIT_PRESET_TEXT_INDEX" val="3"/>
  <p:tag name="KSO_WM_UNIT_PRESET_TEXT_LEN" val="17"/>
  <p:tag name="KSO_WM_DIAGRAM_GROUP_CODE" val="q1_1"/>
  <p:tag name="KSO_WM_UNIT_ID" val="custom20181595_15*a*1"/>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q"/>
  <p:tag name="KSO_WM_SLIDE_LAYOUT_CNT" val="1_1"/>
  <p:tag name="KSO_WM_SLIDE_TYPE" val="text"/>
  <p:tag name="KSO_WM_BEAUTIFY_FLAG" val="#wm#"/>
  <p:tag name="KSO_WM_SLIDE_POSITION" val="45*121"/>
  <p:tag name="KSO_WM_SLIDE_SIZE" val="853*388"/>
  <p:tag name="KSO_WM_COMBINE_RELATE_SLIDE_ID" val="diagram20170854_3"/>
  <p:tag name="KSO_WM_TEMPLATE_CATEGORY" val="custom"/>
  <p:tag name="KSO_WM_TEMPLATE_INDEX" val="20181595"/>
  <p:tag name="KSO_WM_SLIDE_ID" val="custom20181595_15"/>
  <p:tag name="KSO_WM_SLIDE_INDEX" val="15"/>
  <p:tag name="KSO_WM_DIAGRAM_GROUP_CODE" val="q1-1"/>
  <p:tag name="KSO_WM_TEMPLATE_SUBCATEGORY" val="combine"/>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TYPE" val="a"/>
  <p:tag name="KSO_WM_UNIT_INDEX" val="1"/>
  <p:tag name="KSO_WM_UNIT_LAYERLEVEL" val="1"/>
  <p:tag name="KSO_WM_UNIT_VALUE" val="44"/>
  <p:tag name="KSO_WM_UNIT_ISCONTENTSTITLE" val="0"/>
  <p:tag name="KSO_WM_UNIT_HIGHLIGHT" val="0"/>
  <p:tag name="KSO_WM_UNIT_COMPATIBLE" val="0"/>
  <p:tag name="KSO_WM_UNIT_CLEAR" val="0"/>
  <p:tag name="KSO_WM_UNIT_PRESET_TEXT_INDEX" val="3"/>
  <p:tag name="KSO_WM_UNIT_PRESET_TEXT_LEN" val="17"/>
  <p:tag name="KSO_WM_DIAGRAM_GROUP_CODE" val="q1_1"/>
  <p:tag name="KSO_WM_UNIT_ID" val="custom20181595_15*a*1"/>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595"/>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616"/>
  <p:tag name="KSO_WM_UNIT_LAYERLEVEL" val="1"/>
  <p:tag name="KSO_WM_UNIT_INDEX" val="1"/>
  <p:tag name="KSO_WM_UNIT_TYPE" val="f"/>
  <p:tag name="KSO_WM_UNIT_ID" val="custom20181595_2*f*1"/>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FFFFFF"/>
      </a:lt2>
      <a:accent1>
        <a:srgbClr val="5B9BD5"/>
      </a:accent1>
      <a:accent2>
        <a:srgbClr val="595959"/>
      </a:accent2>
      <a:accent3>
        <a:srgbClr val="262626"/>
      </a:accent3>
      <a:accent4>
        <a:srgbClr val="FFFFFF"/>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1328</Words>
  <Application>Microsoft Office PowerPoint</Application>
  <PresentationFormat>自定义</PresentationFormat>
  <Paragraphs>146</Paragraphs>
  <Slides>20</Slides>
  <Notes>19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1_Office 主题</vt:lpstr>
      <vt:lpstr>PowerPoint 演示文稿</vt:lpstr>
      <vt:lpstr>目录</vt:lpstr>
      <vt:lpstr>目录</vt:lpstr>
      <vt:lpstr>里程碑相关任务 </vt:lpstr>
      <vt:lpstr>文档更新历史</vt:lpstr>
      <vt:lpstr>组内评审记录</vt:lpstr>
      <vt:lpstr>目录</vt:lpstr>
      <vt:lpstr>PowerPoint 演示文稿</vt:lpstr>
      <vt:lpstr>对当前项目的影响</vt:lpstr>
      <vt:lpstr>可行性分析-对项目工时的影响</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peiqiang Li</dc:creator>
  <cp:lastModifiedBy>asus</cp:lastModifiedBy>
  <cp:revision>18</cp:revision>
  <dcterms:created xsi:type="dcterms:W3CDTF">2015-05-05T08:02:00Z</dcterms:created>
  <dcterms:modified xsi:type="dcterms:W3CDTF">2018-01-13T01:21:38Z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