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xml" ContentType="application/vnd.openxmlformats-officedocument.themeOverride+xml"/>
  <Override PartName="/ppt/theme/themeOverride30.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64" r:id="rId6"/>
    <p:sldId id="265" r:id="rId7"/>
    <p:sldId id="266" r:id="rId8"/>
    <p:sldId id="267" r:id="rId10"/>
    <p:sldId id="259" r:id="rId11"/>
    <p:sldId id="268" r:id="rId12"/>
    <p:sldId id="277" r:id="rId13"/>
    <p:sldId id="260" r:id="rId14"/>
    <p:sldId id="269" r:id="rId15"/>
    <p:sldId id="270" r:id="rId16"/>
    <p:sldId id="278" r:id="rId17"/>
    <p:sldId id="279" r:id="rId18"/>
    <p:sldId id="280" r:id="rId19"/>
    <p:sldId id="281" r:id="rId20"/>
    <p:sldId id="290" r:id="rId21"/>
    <p:sldId id="261" r:id="rId22"/>
    <p:sldId id="271" r:id="rId23"/>
    <p:sldId id="291" r:id="rId24"/>
    <p:sldId id="293" r:id="rId25"/>
    <p:sldId id="294" r:id="rId26"/>
    <p:sldId id="295" r:id="rId27"/>
    <p:sldId id="296" r:id="rId28"/>
    <p:sldId id="297" r:id="rId29"/>
    <p:sldId id="298" r:id="rId30"/>
    <p:sldId id="272" r:id="rId31"/>
    <p:sldId id="282" r:id="rId32"/>
    <p:sldId id="26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A4A49"/>
    <a:srgbClr val="D50000"/>
    <a:srgbClr val="D80100"/>
    <a:srgbClr val="0D0D0D"/>
    <a:srgbClr val="2E2E2E"/>
    <a:srgbClr val="2A2A2A"/>
    <a:srgbClr val="D60000"/>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2" autoAdjust="0"/>
    <p:restoredTop sz="94660"/>
  </p:normalViewPr>
  <p:slideViewPr>
    <p:cSldViewPr snapToGrid="0" showGuides="1">
      <p:cViewPr varScale="1">
        <p:scale>
          <a:sx n="63" d="100"/>
          <a:sy n="63" d="100"/>
        </p:scale>
        <p:origin x="1098" y="78"/>
      </p:cViewPr>
      <p:guideLst>
        <p:guide pos="3884"/>
        <p:guide orient="horz" pos="2202"/>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005005-72C7-48F4-A8E5-1E0B5788561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B9B73F-9EBF-408D-B6CC-A2D8BBD395D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8"/>
        <p:cNvGrpSpPr/>
        <p:nvPr/>
      </p:nvGrpSpPr>
      <p:grpSpPr>
        <a:xfrm>
          <a:off x="0" y="0"/>
          <a:ext cx="0" cy="0"/>
          <a:chOff x="0" y="0"/>
          <a:chExt cx="0" cy="0"/>
        </a:xfrm>
      </p:grpSpPr>
      <p:sp>
        <p:nvSpPr>
          <p:cNvPr id="1059" name="Shape 105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p>
        </p:txBody>
      </p:sp>
      <p:sp>
        <p:nvSpPr>
          <p:cNvPr id="1060" name="Shape 10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6"/>
        <p:cNvGrpSpPr/>
        <p:nvPr/>
      </p:nvGrpSpPr>
      <p:grpSpPr>
        <a:xfrm>
          <a:off x="0" y="0"/>
          <a:ext cx="0" cy="0"/>
          <a:chOff x="0" y="0"/>
          <a:chExt cx="0" cy="0"/>
        </a:xfrm>
      </p:grpSpPr>
      <p:sp>
        <p:nvSpPr>
          <p:cNvPr id="1427" name="Shape 142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p>
        </p:txBody>
      </p:sp>
      <p:sp>
        <p:nvSpPr>
          <p:cNvPr id="1428" name="Shape 14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p>
        </p:txBody>
      </p:sp>
      <p:sp>
        <p:nvSpPr>
          <p:cNvPr id="662" name="Shape 6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p>
        </p:txBody>
      </p:sp>
      <p:sp>
        <p:nvSpPr>
          <p:cNvPr id="662" name="Shape 6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p>
        </p:txBody>
      </p:sp>
      <p:sp>
        <p:nvSpPr>
          <p:cNvPr id="662" name="Shape 6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p>
        </p:txBody>
      </p:sp>
      <p:sp>
        <p:nvSpPr>
          <p:cNvPr id="662" name="Shape 6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p>
        </p:txBody>
      </p:sp>
      <p:sp>
        <p:nvSpPr>
          <p:cNvPr id="662" name="Shape 6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p>
        </p:txBody>
      </p:sp>
      <p:sp>
        <p:nvSpPr>
          <p:cNvPr id="662" name="Shape 6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p>
        </p:txBody>
      </p:sp>
      <p:sp>
        <p:nvSpPr>
          <p:cNvPr id="662" name="Shape 6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p>
        </p:txBody>
      </p:sp>
      <p:sp>
        <p:nvSpPr>
          <p:cNvPr id="662" name="Shape 6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6"/>
        <p:cNvGrpSpPr/>
        <p:nvPr/>
      </p:nvGrpSpPr>
      <p:grpSpPr>
        <a:xfrm>
          <a:off x="0" y="0"/>
          <a:ext cx="0" cy="0"/>
          <a:chOff x="0" y="0"/>
          <a:chExt cx="0" cy="0"/>
        </a:xfrm>
      </p:grpSpPr>
      <p:sp>
        <p:nvSpPr>
          <p:cNvPr id="1427" name="Shape 142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p>
        </p:txBody>
      </p:sp>
      <p:sp>
        <p:nvSpPr>
          <p:cNvPr id="1428" name="Shape 14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Click to the small icon and add a picture from</a:t>
            </a:r>
            <a:r>
              <a:rPr lang="en-US" baseline="0"/>
              <a:t> your computer </a:t>
            </a:r>
            <a:r>
              <a:rPr lang="en-US"/>
              <a:t>as a background</a:t>
            </a:r>
            <a:r>
              <a:rPr lang="en-US" baseline="0"/>
              <a:t>.</a:t>
            </a:r>
            <a:endParaRPr lang="en-US" baseline="0"/>
          </a:p>
          <a:p>
            <a:pPr marL="0" marR="0" indent="0" algn="l" defTabSz="1106170" rtl="0" eaLnBrk="1" fontAlgn="auto" latinLnBrk="0" hangingPunct="1">
              <a:lnSpc>
                <a:spcPct val="100000"/>
              </a:lnSpc>
              <a:spcBef>
                <a:spcPts val="0"/>
              </a:spcBef>
              <a:spcAft>
                <a:spcPts val="0"/>
              </a:spcAft>
              <a:buClrTx/>
              <a:buSzTx/>
              <a:buFontTx/>
              <a:buNone/>
              <a:defRPr/>
            </a:pPr>
            <a:r>
              <a:rPr lang="en-US"/>
              <a:t>2. </a:t>
            </a:r>
            <a:r>
              <a:rPr lang="en-US" b="1" baseline="0"/>
              <a:t>Right Click on Image </a:t>
            </a:r>
            <a:r>
              <a:rPr lang="en-US" b="0" baseline="0"/>
              <a:t>-&gt; </a:t>
            </a:r>
            <a:r>
              <a:rPr lang="en-US" b="1" baseline="0"/>
              <a:t>Send to Back</a:t>
            </a:r>
            <a:r>
              <a:rPr lang="en-US" b="0" baseline="0"/>
              <a:t> -&gt; </a:t>
            </a:r>
            <a:r>
              <a:rPr lang="en-US" b="1" baseline="0"/>
              <a:t>Send to Back.</a:t>
            </a:r>
            <a:endParaRPr lang="bg-BG" b="0"/>
          </a:p>
        </p:txBody>
      </p:sp>
      <p:sp>
        <p:nvSpPr>
          <p:cNvPr id="4" name="Slide Number Placeholder 3"/>
          <p:cNvSpPr>
            <a:spLocks noGrp="1"/>
          </p:cNvSpPr>
          <p:nvPr>
            <p:ph type="sldNum" sz="quarter" idx="10"/>
          </p:nvPr>
        </p:nvSpPr>
        <p:spPr/>
        <p:txBody>
          <a:bodyPr/>
          <a:lstStyle/>
          <a:p>
            <a:fld id="{9E1B10EF-6EA4-4269-B1DC-FAEDA31FC8FF}" type="slidenum">
              <a:rPr lang="bg-BG" smtClean="0"/>
            </a:fld>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6"/>
        <p:cNvGrpSpPr/>
        <p:nvPr/>
      </p:nvGrpSpPr>
      <p:grpSpPr>
        <a:xfrm>
          <a:off x="0" y="0"/>
          <a:ext cx="0" cy="0"/>
          <a:chOff x="0" y="0"/>
          <a:chExt cx="0" cy="0"/>
        </a:xfrm>
      </p:grpSpPr>
      <p:sp>
        <p:nvSpPr>
          <p:cNvPr id="1427" name="Shape 142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p>
        </p:txBody>
      </p:sp>
      <p:sp>
        <p:nvSpPr>
          <p:cNvPr id="1428" name="Shape 14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6D516994-B498-4D74-AD19-80BF446DC9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DF0DD-C2E6-4867-B237-FF98BD6E3D2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516994-B498-4D74-AD19-80BF446DC9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DF0DD-C2E6-4867-B237-FF98BD6E3D2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516994-B498-4D74-AD19-80BF446DC9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DF0DD-C2E6-4867-B237-FF98BD6E3D2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Пользовательский макет">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mple slide without footer">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Shape 1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ackground_Layou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516994-B498-4D74-AD19-80BF446DC9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DF0DD-C2E6-4867-B237-FF98BD6E3D2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D516994-B498-4D74-AD19-80BF446DC9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DF0DD-C2E6-4867-B237-FF98BD6E3D2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D516994-B498-4D74-AD19-80BF446DC9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2DF0DD-C2E6-4867-B237-FF98BD6E3D2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D516994-B498-4D74-AD19-80BF446DC9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2DF0DD-C2E6-4867-B237-FF98BD6E3D2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D516994-B498-4D74-AD19-80BF446DC9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2DF0DD-C2E6-4867-B237-FF98BD6E3D2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516994-B498-4D74-AD19-80BF446DC9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2DF0DD-C2E6-4867-B237-FF98BD6E3D2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D516994-B498-4D74-AD19-80BF446DC9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2DF0DD-C2E6-4867-B237-FF98BD6E3D2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D516994-B498-4D74-AD19-80BF446DC9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2DF0DD-C2E6-4867-B237-FF98BD6E3D2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16994-B498-4D74-AD19-80BF446DC9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DF0DD-C2E6-4867-B237-FF98BD6E3D2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hemeOverride" Target="../theme/themeOverride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1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19.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21.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vmlDrawing" Target="../drawings/vmlDrawing1.vml"/><Relationship Id="rId4" Type="http://schemas.openxmlformats.org/officeDocument/2006/relationships/slideLayout" Target="../slideLayouts/slideLayout14.xml"/><Relationship Id="rId3" Type="http://schemas.openxmlformats.org/officeDocument/2006/relationships/themeOverride" Target="../theme/themeOverride23.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vmlDrawing" Target="../drawings/vmlDrawing2.vml"/><Relationship Id="rId4" Type="http://schemas.openxmlformats.org/officeDocument/2006/relationships/slideLayout" Target="../slideLayouts/slideLayout14.xml"/><Relationship Id="rId3" Type="http://schemas.openxmlformats.org/officeDocument/2006/relationships/themeOverride" Target="../theme/themeOverride24.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vmlDrawing" Target="../drawings/vmlDrawing3.vml"/><Relationship Id="rId4" Type="http://schemas.openxmlformats.org/officeDocument/2006/relationships/slideLayout" Target="../slideLayouts/slideLayout14.xml"/><Relationship Id="rId3" Type="http://schemas.openxmlformats.org/officeDocument/2006/relationships/themeOverride" Target="../theme/themeOverride25.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3.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30.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hemeOverride" Target="../theme/themeOverride8.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10" name="矩形 9"/>
          <p:cNvSpPr/>
          <p:nvPr/>
        </p:nvSpPr>
        <p:spPr>
          <a:xfrm>
            <a:off x="0" y="1622423"/>
            <a:ext cx="12192000" cy="1735200"/>
          </a:xfrm>
          <a:prstGeom prst="rect">
            <a:avLst/>
          </a:pr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3354387"/>
            <a:ext cx="12192000" cy="1733549"/>
          </a:xfrm>
          <a:prstGeom prst="rect">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619375" y="1936025"/>
            <a:ext cx="6953250" cy="1106805"/>
          </a:xfrm>
          <a:prstGeom prst="rect">
            <a:avLst/>
          </a:prstGeom>
          <a:noFill/>
        </p:spPr>
        <p:txBody>
          <a:bodyPr wrap="square" rtlCol="0">
            <a:spAutoFit/>
          </a:bodyPr>
          <a:lstStyle/>
          <a:p>
            <a:pPr algn="ctr"/>
            <a:r>
              <a:rPr lang="en-US" altLang="zh-CN" sz="6600" dirty="0">
                <a:solidFill>
                  <a:schemeClr val="bg1"/>
                </a:solidFill>
                <a:sym typeface="+mn-ea"/>
              </a:rPr>
              <a:t>UML</a:t>
            </a:r>
            <a:r>
              <a:rPr lang="zh-CN" altLang="en-US" sz="6600" dirty="0">
                <a:solidFill>
                  <a:schemeClr val="bg1"/>
                </a:solidFill>
                <a:sym typeface="+mn-ea"/>
              </a:rPr>
              <a:t>基础 IV</a:t>
            </a:r>
            <a:endParaRPr lang="zh-CN" altLang="en-US" sz="6600" dirty="0">
              <a:solidFill>
                <a:schemeClr val="bg1"/>
              </a:solidFill>
              <a:sym typeface="+mn-ea"/>
            </a:endParaRPr>
          </a:p>
        </p:txBody>
      </p:sp>
      <p:sp>
        <p:nvSpPr>
          <p:cNvPr id="14" name="文本框 13"/>
          <p:cNvSpPr txBox="1"/>
          <p:nvPr/>
        </p:nvSpPr>
        <p:spPr>
          <a:xfrm>
            <a:off x="2849880" y="3905250"/>
            <a:ext cx="7639685" cy="398780"/>
          </a:xfrm>
          <a:prstGeom prst="rect">
            <a:avLst/>
          </a:prstGeom>
          <a:noFill/>
        </p:spPr>
        <p:txBody>
          <a:bodyPr wrap="square" rtlCol="0">
            <a:spAutoFit/>
          </a:bodyPr>
          <a:lstStyle/>
          <a:p>
            <a:pPr algn="ctr"/>
            <a:r>
              <a:rPr lang="zh-CN" altLang="en-US" sz="2000" dirty="0">
                <a:solidFill>
                  <a:schemeClr val="bg1"/>
                </a:solidFill>
                <a:sym typeface="+mn-ea"/>
              </a:rPr>
              <a:t>PRD-G17    组长：蒋家骏    组员：厉佩强 李捷 周盛 朱秉</a:t>
            </a:r>
            <a:endParaRPr lang="zh-CN" altLang="en-US" sz="2000" dirty="0">
              <a:solidFill>
                <a:schemeClr val="bg1"/>
              </a:solidFill>
              <a:sym typeface="+mn-ea"/>
            </a:endParaRPr>
          </a:p>
        </p:txBody>
      </p:sp>
      <p:pic>
        <p:nvPicPr>
          <p:cNvPr id="4" name="图片 3" descr="17组logo"/>
          <p:cNvPicPr>
            <a:picLocks noChangeAspect="1"/>
          </p:cNvPicPr>
          <p:nvPr/>
        </p:nvPicPr>
        <p:blipFill>
          <a:blip r:embed="rId2"/>
          <a:stretch>
            <a:fillRect/>
          </a:stretch>
        </p:blipFill>
        <p:spPr>
          <a:xfrm>
            <a:off x="0" y="0"/>
            <a:ext cx="2351405" cy="16370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35" name="矩形 34"/>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箭头: V 形 35"/>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93" name="Shape 1393"/>
          <p:cNvSpPr/>
          <p:nvPr/>
        </p:nvSpPr>
        <p:spPr>
          <a:xfrm>
            <a:off x="2798233" y="2495545"/>
            <a:ext cx="2774091" cy="609600"/>
          </a:xfrm>
          <a:prstGeom prst="rect">
            <a:avLst/>
          </a:prstGeom>
          <a:solidFill>
            <a:schemeClr val="accent2"/>
          </a:solidFill>
          <a:ln>
            <a:noFill/>
          </a:ln>
        </p:spPr>
        <p:txBody>
          <a:bodyPr lIns="121900" tIns="60933" rIns="121900" bIns="60933" anchor="ctr" anchorCtr="0">
            <a:noAutofit/>
          </a:bodyPr>
          <a:lstStyle/>
          <a:p>
            <a:pPr algn="ctr"/>
            <a:r>
              <a:rPr lang="zh-CN" sz="3600">
                <a:solidFill>
                  <a:schemeClr val="bg1"/>
                </a:solidFill>
                <a:cs typeface="+mn-ea"/>
                <a:sym typeface="+mn-lt"/>
              </a:rPr>
              <a:t>问题</a:t>
            </a:r>
            <a:r>
              <a:rPr lang="en-US" altLang="zh-CN" sz="3600">
                <a:solidFill>
                  <a:schemeClr val="bg1"/>
                </a:solidFill>
                <a:cs typeface="+mn-ea"/>
                <a:sym typeface="+mn-lt"/>
              </a:rPr>
              <a:t>2</a:t>
            </a:r>
            <a:endParaRPr lang="en-US" altLang="zh-CN" sz="3600">
              <a:solidFill>
                <a:schemeClr val="bg1"/>
              </a:solidFill>
              <a:cs typeface="+mn-ea"/>
              <a:sym typeface="+mn-lt"/>
            </a:endParaRPr>
          </a:p>
        </p:txBody>
      </p:sp>
      <p:sp>
        <p:nvSpPr>
          <p:cNvPr id="1394" name="Shape 1394"/>
          <p:cNvSpPr/>
          <p:nvPr/>
        </p:nvSpPr>
        <p:spPr>
          <a:xfrm>
            <a:off x="5284383" y="2495545"/>
            <a:ext cx="609600" cy="609600"/>
          </a:xfrm>
          <a:prstGeom prst="ellipse">
            <a:avLst/>
          </a:prstGeom>
          <a:solidFill>
            <a:schemeClr val="accent4"/>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397" name="Shape 1397"/>
          <p:cNvSpPr/>
          <p:nvPr/>
        </p:nvSpPr>
        <p:spPr>
          <a:xfrm>
            <a:off x="2798445" y="3456940"/>
            <a:ext cx="6292850" cy="962025"/>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0" name="Shape 1400"/>
          <p:cNvSpPr txBox="1"/>
          <p:nvPr/>
        </p:nvSpPr>
        <p:spPr>
          <a:xfrm>
            <a:off x="3009900" y="3562985"/>
            <a:ext cx="5530850" cy="397510"/>
          </a:xfrm>
          <a:prstGeom prst="rect">
            <a:avLst/>
          </a:prstGeom>
          <a:noFill/>
          <a:ln>
            <a:noFill/>
          </a:ln>
        </p:spPr>
        <p:txBody>
          <a:bodyPr lIns="0" tIns="0" rIns="0" bIns="0" anchor="t" anchorCtr="0">
            <a:noAutofit/>
          </a:bodyPr>
          <a:lstStyle/>
          <a:p>
            <a:pPr>
              <a:lnSpc>
                <a:spcPct val="114000"/>
              </a:lnSpc>
              <a:spcAft>
                <a:spcPts val="800"/>
              </a:spcAft>
              <a:buSzPct val="25000"/>
            </a:pPr>
            <a:r>
              <a:rPr lang="zh-CN" altLang="en-US" sz="3600" dirty="0">
                <a:solidFill>
                  <a:schemeClr val="bg1"/>
                </a:solidFill>
                <a:cs typeface="+mn-ea"/>
                <a:sym typeface="+mn-lt"/>
              </a:rPr>
              <a:t>简述分析阶段的建模过程。</a:t>
            </a:r>
            <a:endParaRPr lang="zh-CN" altLang="en-US" sz="3600" dirty="0">
              <a:solidFill>
                <a:schemeClr val="bg1"/>
              </a:solidFill>
              <a:cs typeface="+mn-ea"/>
              <a:sym typeface="+mn-lt"/>
            </a:endParaRPr>
          </a:p>
        </p:txBody>
      </p:sp>
      <p:sp>
        <p:nvSpPr>
          <p:cNvPr id="1401" name="Shape 1401"/>
          <p:cNvSpPr/>
          <p:nvPr/>
        </p:nvSpPr>
        <p:spPr>
          <a:xfrm>
            <a:off x="2798445" y="4787265"/>
            <a:ext cx="8101965" cy="1548765"/>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4" name="Shape 1404"/>
          <p:cNvSpPr txBox="1"/>
          <p:nvPr/>
        </p:nvSpPr>
        <p:spPr>
          <a:xfrm>
            <a:off x="2973705" y="4902200"/>
            <a:ext cx="7641590" cy="397510"/>
          </a:xfrm>
          <a:prstGeom prst="rect">
            <a:avLst/>
          </a:prstGeom>
          <a:noFill/>
          <a:ln>
            <a:noFill/>
          </a:ln>
        </p:spPr>
        <p:txBody>
          <a:bodyPr lIns="0" tIns="0" rIns="0" bIns="0" anchor="t" anchorCtr="0">
            <a:noAutofit/>
          </a:bodyPr>
          <a:lstStyle/>
          <a:p>
            <a:pPr>
              <a:lnSpc>
                <a:spcPct val="114000"/>
              </a:lnSpc>
              <a:spcAft>
                <a:spcPts val="800"/>
              </a:spcAft>
              <a:buSzPct val="25000"/>
            </a:pPr>
            <a:r>
              <a:rPr lang="zh-CN" altLang="en-US" sz="2400" dirty="0">
                <a:solidFill>
                  <a:schemeClr val="bg1"/>
                </a:solidFill>
                <a:cs typeface="+mn-ea"/>
                <a:sym typeface="+mn-lt"/>
              </a:rPr>
              <a:t>1、用Use Case图描述用户需求，确定项目范围 </a:t>
            </a:r>
            <a:endParaRPr lang="zh-CN" altLang="en-US" sz="2400" dirty="0">
              <a:solidFill>
                <a:schemeClr val="bg1"/>
              </a:solidFill>
              <a:cs typeface="+mn-ea"/>
              <a:sym typeface="+mn-lt"/>
            </a:endParaRPr>
          </a:p>
          <a:p>
            <a:pPr>
              <a:lnSpc>
                <a:spcPct val="114000"/>
              </a:lnSpc>
              <a:spcAft>
                <a:spcPts val="800"/>
              </a:spcAft>
              <a:buSzPct val="25000"/>
            </a:pPr>
            <a:r>
              <a:rPr lang="zh-CN" altLang="en-US" sz="2400" dirty="0">
                <a:solidFill>
                  <a:schemeClr val="bg1"/>
                </a:solidFill>
                <a:cs typeface="+mn-ea"/>
                <a:sym typeface="+mn-lt"/>
              </a:rPr>
              <a:t>2、用Sequence描述每个Case的可能的处理流程 </a:t>
            </a:r>
            <a:endParaRPr lang="zh-CN" altLang="en-US" sz="2400" dirty="0">
              <a:solidFill>
                <a:schemeClr val="bg1"/>
              </a:solidFill>
              <a:cs typeface="+mn-ea"/>
              <a:sym typeface="+mn-lt"/>
            </a:endParaRPr>
          </a:p>
          <a:p>
            <a:pPr>
              <a:lnSpc>
                <a:spcPct val="114000"/>
              </a:lnSpc>
              <a:spcAft>
                <a:spcPts val="800"/>
              </a:spcAft>
              <a:buSzPct val="25000"/>
            </a:pPr>
            <a:r>
              <a:rPr lang="zh-CN" altLang="en-US" sz="2400" dirty="0">
                <a:solidFill>
                  <a:schemeClr val="bg1"/>
                </a:solidFill>
                <a:cs typeface="+mn-ea"/>
                <a:sym typeface="+mn-lt"/>
              </a:rPr>
              <a:t>3、用Collaboration图检查对象之间的行为负载 </a:t>
            </a:r>
            <a:endParaRPr lang="zh-CN" altLang="en-US" sz="2400" dirty="0">
              <a:solidFill>
                <a:schemeClr val="bg1"/>
              </a:solidFill>
              <a:cs typeface="+mn-ea"/>
              <a:sym typeface="+mn-lt"/>
            </a:endParaRPr>
          </a:p>
        </p:txBody>
      </p:sp>
      <p:sp>
        <p:nvSpPr>
          <p:cNvPr id="1411" name="Shape 1411"/>
          <p:cNvSpPr/>
          <p:nvPr/>
        </p:nvSpPr>
        <p:spPr>
          <a:xfrm>
            <a:off x="8443401"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2" name="Shape 1412"/>
          <p:cNvSpPr/>
          <p:nvPr/>
        </p:nvSpPr>
        <p:spPr>
          <a:xfrm>
            <a:off x="8767253"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3" name="Shape 1413"/>
          <p:cNvSpPr/>
          <p:nvPr/>
        </p:nvSpPr>
        <p:spPr>
          <a:xfrm>
            <a:off x="9091105"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4" name="Shape 1414"/>
          <p:cNvSpPr/>
          <p:nvPr/>
        </p:nvSpPr>
        <p:spPr>
          <a:xfrm>
            <a:off x="9414957"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3"/>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5" name="Shape 1415"/>
          <p:cNvSpPr/>
          <p:nvPr/>
        </p:nvSpPr>
        <p:spPr>
          <a:xfrm>
            <a:off x="9738809"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3"/>
          </a:solidFill>
          <a:ln>
            <a:noFill/>
          </a:ln>
        </p:spPr>
        <p:txBody>
          <a:bodyPr lIns="121900" tIns="60933" rIns="121900" bIns="60933" anchor="t" anchorCtr="0">
            <a:noAutofit/>
          </a:bodyPr>
          <a:lstStyle/>
          <a:p>
            <a:endParaRPr>
              <a:solidFill>
                <a:schemeClr val="bg1"/>
              </a:solidFill>
              <a:cs typeface="+mn-ea"/>
              <a:sym typeface="+mn-lt"/>
            </a:endParaRPr>
          </a:p>
        </p:txBody>
      </p:sp>
      <p:grpSp>
        <p:nvGrpSpPr>
          <p:cNvPr id="1417" name="Shape 1417"/>
          <p:cNvGrpSpPr/>
          <p:nvPr/>
        </p:nvGrpSpPr>
        <p:grpSpPr>
          <a:xfrm>
            <a:off x="1066325" y="3935986"/>
            <a:ext cx="1422399" cy="1201176"/>
            <a:chOff x="4154760" y="503293"/>
            <a:chExt cx="856553" cy="723334"/>
          </a:xfrm>
        </p:grpSpPr>
        <p:sp>
          <p:nvSpPr>
            <p:cNvPr id="1418" name="Shape 1418"/>
            <p:cNvSpPr/>
            <p:nvPr/>
          </p:nvSpPr>
          <p:spPr>
            <a:xfrm>
              <a:off x="4210176" y="1016045"/>
              <a:ext cx="118590" cy="210583"/>
            </a:xfrm>
            <a:custGeom>
              <a:avLst/>
              <a:gdLst/>
              <a:ahLst/>
              <a:cxnLst/>
              <a:rect l="0" t="0" r="0" b="0"/>
              <a:pathLst>
                <a:path w="120000" h="120000" extrusionOk="0">
                  <a:moveTo>
                    <a:pt x="0" y="64631"/>
                  </a:moveTo>
                  <a:lnTo>
                    <a:pt x="120000" y="0"/>
                  </a:lnTo>
                  <a:lnTo>
                    <a:pt x="120000" y="119999"/>
                  </a:lnTo>
                  <a:lnTo>
                    <a:pt x="0" y="119999"/>
                  </a:lnTo>
                  <a:lnTo>
                    <a:pt x="0" y="64631"/>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19" name="Shape 1419"/>
            <p:cNvSpPr/>
            <p:nvPr/>
          </p:nvSpPr>
          <p:spPr>
            <a:xfrm>
              <a:off x="4371992" y="854783"/>
              <a:ext cx="118590" cy="371845"/>
            </a:xfrm>
            <a:custGeom>
              <a:avLst/>
              <a:gdLst/>
              <a:ahLst/>
              <a:cxnLst/>
              <a:rect l="0" t="0" r="0" b="0"/>
              <a:pathLst>
                <a:path w="120000" h="120000" extrusionOk="0">
                  <a:moveTo>
                    <a:pt x="0" y="40536"/>
                  </a:moveTo>
                  <a:lnTo>
                    <a:pt x="120000" y="0"/>
                  </a:lnTo>
                  <a:lnTo>
                    <a:pt x="120000" y="120000"/>
                  </a:lnTo>
                  <a:lnTo>
                    <a:pt x="0" y="120000"/>
                  </a:lnTo>
                  <a:lnTo>
                    <a:pt x="0" y="40536"/>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0" name="Shape 1420"/>
            <p:cNvSpPr/>
            <p:nvPr/>
          </p:nvSpPr>
          <p:spPr>
            <a:xfrm>
              <a:off x="4533810" y="854783"/>
              <a:ext cx="118590" cy="371845"/>
            </a:xfrm>
            <a:custGeom>
              <a:avLst/>
              <a:gdLst/>
              <a:ahLst/>
              <a:cxnLst/>
              <a:rect l="0" t="0" r="0" b="0"/>
              <a:pathLst>
                <a:path w="120000" h="120000" extrusionOk="0">
                  <a:moveTo>
                    <a:pt x="0" y="0"/>
                  </a:moveTo>
                  <a:lnTo>
                    <a:pt x="120000" y="27123"/>
                  </a:lnTo>
                  <a:lnTo>
                    <a:pt x="120000" y="120000"/>
                  </a:lnTo>
                  <a:lnTo>
                    <a:pt x="0" y="120000"/>
                  </a:lnTo>
                  <a:lnTo>
                    <a:pt x="0" y="0"/>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1" name="Shape 1421"/>
            <p:cNvSpPr/>
            <p:nvPr/>
          </p:nvSpPr>
          <p:spPr>
            <a:xfrm>
              <a:off x="4695626" y="793825"/>
              <a:ext cx="118590" cy="432802"/>
            </a:xfrm>
            <a:custGeom>
              <a:avLst/>
              <a:gdLst/>
              <a:ahLst/>
              <a:cxnLst/>
              <a:rect l="0" t="0" r="0" b="0"/>
              <a:pathLst>
                <a:path w="120000" h="120000" extrusionOk="0">
                  <a:moveTo>
                    <a:pt x="0" y="36312"/>
                  </a:moveTo>
                  <a:lnTo>
                    <a:pt x="120000" y="0"/>
                  </a:lnTo>
                  <a:lnTo>
                    <a:pt x="120000" y="120000"/>
                  </a:lnTo>
                  <a:lnTo>
                    <a:pt x="0" y="120000"/>
                  </a:lnTo>
                  <a:lnTo>
                    <a:pt x="0" y="36312"/>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2" name="Shape 1422"/>
            <p:cNvSpPr/>
            <p:nvPr/>
          </p:nvSpPr>
          <p:spPr>
            <a:xfrm>
              <a:off x="4857442" y="659162"/>
              <a:ext cx="118590" cy="567464"/>
            </a:xfrm>
            <a:custGeom>
              <a:avLst/>
              <a:gdLst/>
              <a:ahLst/>
              <a:cxnLst/>
              <a:rect l="0" t="0" r="0" b="0"/>
              <a:pathLst>
                <a:path w="120000" h="120000" extrusionOk="0">
                  <a:moveTo>
                    <a:pt x="0" y="23835"/>
                  </a:moveTo>
                  <a:lnTo>
                    <a:pt x="120000" y="0"/>
                  </a:lnTo>
                  <a:lnTo>
                    <a:pt x="120000" y="120000"/>
                  </a:lnTo>
                  <a:lnTo>
                    <a:pt x="0" y="120000"/>
                  </a:lnTo>
                  <a:lnTo>
                    <a:pt x="0" y="23835"/>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3" name="Shape 1423"/>
            <p:cNvSpPr/>
            <p:nvPr/>
          </p:nvSpPr>
          <p:spPr>
            <a:xfrm>
              <a:off x="4154760" y="503293"/>
              <a:ext cx="856553" cy="582017"/>
            </a:xfrm>
            <a:custGeom>
              <a:avLst/>
              <a:gdLst/>
              <a:ahLst/>
              <a:cxnLst/>
              <a:rect l="0" t="0" r="0" b="0"/>
              <a:pathLst>
                <a:path w="120000" h="120000" extrusionOk="0">
                  <a:moveTo>
                    <a:pt x="0" y="120000"/>
                  </a:moveTo>
                  <a:lnTo>
                    <a:pt x="50101" y="49187"/>
                  </a:lnTo>
                  <a:lnTo>
                    <a:pt x="71632" y="70317"/>
                  </a:lnTo>
                  <a:lnTo>
                    <a:pt x="120000" y="0"/>
                  </a:lnTo>
                </a:path>
              </a:pathLst>
            </a:custGeom>
            <a:noFill/>
            <a:ln w="38100" cap="flat" cmpd="sng">
              <a:solidFill>
                <a:schemeClr val="accent4"/>
              </a:solidFill>
              <a:prstDash val="solid"/>
              <a:round/>
              <a:headEnd type="none" w="med" len="med"/>
              <a:tailEnd type="triangle" w="lg" len="lg"/>
            </a:ln>
          </p:spPr>
          <p:txBody>
            <a:bodyPr lIns="121900" tIns="60933" rIns="121900" bIns="60933" anchor="t" anchorCtr="0">
              <a:noAutofit/>
            </a:bodyPr>
            <a:lstStyle/>
            <a:p>
              <a:endParaRPr>
                <a:solidFill>
                  <a:schemeClr val="bg1"/>
                </a:solidFill>
                <a:cs typeface="+mn-ea"/>
                <a:sym typeface="+mn-lt"/>
              </a:endParaRPr>
            </a:p>
          </p:txBody>
        </p:sp>
      </p:grpSp>
      <p:sp>
        <p:nvSpPr>
          <p:cNvPr id="1425" name="Shape 1425"/>
          <p:cNvSpPr/>
          <p:nvPr/>
        </p:nvSpPr>
        <p:spPr>
          <a:xfrm>
            <a:off x="809624" y="2047280"/>
            <a:ext cx="2001440" cy="3926284"/>
          </a:xfrm>
          <a:custGeom>
            <a:avLst/>
            <a:gdLst/>
            <a:ahLst/>
            <a:cxnLst/>
            <a:rect l="0" t="0" r="0" b="0"/>
            <a:pathLst>
              <a:path w="120000" h="120000" extrusionOk="0">
                <a:moveTo>
                  <a:pt x="81072" y="0"/>
                </a:moveTo>
                <a:cubicBezTo>
                  <a:pt x="80400" y="0"/>
                  <a:pt x="79855" y="277"/>
                  <a:pt x="79855" y="616"/>
                </a:cubicBezTo>
                <a:lnTo>
                  <a:pt x="79855" y="794"/>
                </a:lnTo>
                <a:lnTo>
                  <a:pt x="17300" y="794"/>
                </a:lnTo>
                <a:cubicBezTo>
                  <a:pt x="8583" y="794"/>
                  <a:pt x="1522" y="4394"/>
                  <a:pt x="1522" y="8838"/>
                </a:cubicBezTo>
                <a:lnTo>
                  <a:pt x="1522" y="10722"/>
                </a:lnTo>
                <a:lnTo>
                  <a:pt x="1211" y="10722"/>
                </a:lnTo>
                <a:cubicBezTo>
                  <a:pt x="544" y="10722"/>
                  <a:pt x="0" y="11000"/>
                  <a:pt x="0" y="11338"/>
                </a:cubicBezTo>
                <a:lnTo>
                  <a:pt x="0" y="16183"/>
                </a:lnTo>
                <a:cubicBezTo>
                  <a:pt x="0" y="16522"/>
                  <a:pt x="544" y="16800"/>
                  <a:pt x="1211" y="16800"/>
                </a:cubicBezTo>
                <a:lnTo>
                  <a:pt x="1522" y="16800"/>
                </a:lnTo>
                <a:lnTo>
                  <a:pt x="1522" y="22950"/>
                </a:lnTo>
                <a:lnTo>
                  <a:pt x="1211" y="22950"/>
                </a:lnTo>
                <a:cubicBezTo>
                  <a:pt x="544" y="22950"/>
                  <a:pt x="0" y="23227"/>
                  <a:pt x="0" y="23566"/>
                </a:cubicBezTo>
                <a:lnTo>
                  <a:pt x="0" y="27127"/>
                </a:lnTo>
                <a:cubicBezTo>
                  <a:pt x="0" y="27472"/>
                  <a:pt x="544" y="27755"/>
                  <a:pt x="1211" y="27755"/>
                </a:cubicBezTo>
                <a:lnTo>
                  <a:pt x="1522" y="27755"/>
                </a:lnTo>
                <a:lnTo>
                  <a:pt x="1522" y="33516"/>
                </a:lnTo>
                <a:lnTo>
                  <a:pt x="1211" y="33516"/>
                </a:lnTo>
                <a:cubicBezTo>
                  <a:pt x="544" y="33516"/>
                  <a:pt x="0" y="33788"/>
                  <a:pt x="0" y="34133"/>
                </a:cubicBezTo>
                <a:lnTo>
                  <a:pt x="0" y="37694"/>
                </a:lnTo>
                <a:cubicBezTo>
                  <a:pt x="0" y="38033"/>
                  <a:pt x="544" y="38316"/>
                  <a:pt x="1211" y="38316"/>
                </a:cubicBezTo>
                <a:lnTo>
                  <a:pt x="1522" y="38316"/>
                </a:lnTo>
                <a:lnTo>
                  <a:pt x="1522" y="111950"/>
                </a:lnTo>
                <a:cubicBezTo>
                  <a:pt x="1522" y="116394"/>
                  <a:pt x="8583" y="120000"/>
                  <a:pt x="17300" y="120000"/>
                </a:cubicBezTo>
                <a:lnTo>
                  <a:pt x="104222" y="120000"/>
                </a:lnTo>
                <a:cubicBezTo>
                  <a:pt x="112938" y="120000"/>
                  <a:pt x="120000" y="116394"/>
                  <a:pt x="120000" y="111950"/>
                </a:cubicBezTo>
                <a:lnTo>
                  <a:pt x="120000" y="8838"/>
                </a:lnTo>
                <a:cubicBezTo>
                  <a:pt x="120000" y="4394"/>
                  <a:pt x="112938" y="794"/>
                  <a:pt x="104222" y="794"/>
                </a:cubicBezTo>
                <a:lnTo>
                  <a:pt x="99550" y="794"/>
                </a:lnTo>
                <a:lnTo>
                  <a:pt x="99550" y="616"/>
                </a:lnTo>
                <a:cubicBezTo>
                  <a:pt x="99550" y="277"/>
                  <a:pt x="99005" y="0"/>
                  <a:pt x="98333" y="0"/>
                </a:cubicBezTo>
                <a:lnTo>
                  <a:pt x="81072" y="0"/>
                </a:lnTo>
                <a:close/>
                <a:moveTo>
                  <a:pt x="52894" y="9055"/>
                </a:moveTo>
                <a:lnTo>
                  <a:pt x="68638" y="9055"/>
                </a:lnTo>
                <a:cubicBezTo>
                  <a:pt x="70100" y="9055"/>
                  <a:pt x="71277" y="9655"/>
                  <a:pt x="71277" y="10400"/>
                </a:cubicBezTo>
                <a:cubicBezTo>
                  <a:pt x="71277" y="11150"/>
                  <a:pt x="70100" y="11755"/>
                  <a:pt x="68638" y="11755"/>
                </a:cubicBezTo>
                <a:lnTo>
                  <a:pt x="52894" y="11755"/>
                </a:lnTo>
                <a:cubicBezTo>
                  <a:pt x="51433" y="11755"/>
                  <a:pt x="50244" y="11150"/>
                  <a:pt x="50244" y="10400"/>
                </a:cubicBezTo>
                <a:cubicBezTo>
                  <a:pt x="50244" y="9655"/>
                  <a:pt x="51433" y="9055"/>
                  <a:pt x="52894" y="9055"/>
                </a:cubicBezTo>
                <a:close/>
                <a:moveTo>
                  <a:pt x="40550" y="9272"/>
                </a:moveTo>
                <a:cubicBezTo>
                  <a:pt x="41183" y="9272"/>
                  <a:pt x="41811" y="9394"/>
                  <a:pt x="42294" y="9644"/>
                </a:cubicBezTo>
                <a:cubicBezTo>
                  <a:pt x="43261" y="10133"/>
                  <a:pt x="43261" y="10933"/>
                  <a:pt x="42294" y="11427"/>
                </a:cubicBezTo>
                <a:cubicBezTo>
                  <a:pt x="41327" y="11916"/>
                  <a:pt x="39766" y="11916"/>
                  <a:pt x="38800" y="11427"/>
                </a:cubicBezTo>
                <a:cubicBezTo>
                  <a:pt x="37833" y="10933"/>
                  <a:pt x="37833" y="10133"/>
                  <a:pt x="38800" y="9644"/>
                </a:cubicBezTo>
                <a:cubicBezTo>
                  <a:pt x="39283" y="9394"/>
                  <a:pt x="39911" y="9272"/>
                  <a:pt x="40550" y="9272"/>
                </a:cubicBezTo>
                <a:close/>
                <a:moveTo>
                  <a:pt x="9088" y="19516"/>
                </a:moveTo>
                <a:lnTo>
                  <a:pt x="112433" y="19516"/>
                </a:lnTo>
                <a:lnTo>
                  <a:pt x="112433" y="98238"/>
                </a:lnTo>
                <a:lnTo>
                  <a:pt x="9088" y="98238"/>
                </a:lnTo>
                <a:lnTo>
                  <a:pt x="9088" y="19516"/>
                </a:lnTo>
                <a:close/>
                <a:moveTo>
                  <a:pt x="60761" y="103300"/>
                </a:moveTo>
                <a:cubicBezTo>
                  <a:pt x="63661" y="103300"/>
                  <a:pt x="66566" y="103861"/>
                  <a:pt x="68777" y="104988"/>
                </a:cubicBezTo>
                <a:cubicBezTo>
                  <a:pt x="73211" y="107244"/>
                  <a:pt x="73211" y="110905"/>
                  <a:pt x="68777" y="113166"/>
                </a:cubicBezTo>
                <a:cubicBezTo>
                  <a:pt x="64350" y="115422"/>
                  <a:pt x="57172" y="115422"/>
                  <a:pt x="52744" y="113166"/>
                </a:cubicBezTo>
                <a:cubicBezTo>
                  <a:pt x="48316" y="110905"/>
                  <a:pt x="48316" y="107244"/>
                  <a:pt x="52744" y="104988"/>
                </a:cubicBezTo>
                <a:cubicBezTo>
                  <a:pt x="54955" y="103861"/>
                  <a:pt x="57861" y="103300"/>
                  <a:pt x="60761" y="103300"/>
                </a:cubicBezTo>
                <a:close/>
              </a:path>
            </a:pathLst>
          </a:custGeom>
          <a:noFill/>
          <a:ln w="12700" cap="flat" cmpd="sng">
            <a:solidFill>
              <a:schemeClr val="accent4"/>
            </a:solidFill>
            <a:prstDash val="solid"/>
            <a:miter/>
            <a:headEnd type="none" w="med" len="med"/>
            <a:tailEnd type="none" w="med" len="med"/>
          </a:ln>
        </p:spPr>
        <p:txBody>
          <a:bodyPr lIns="0" tIns="0" rIns="0" bIns="0" anchor="ctr" anchorCtr="0">
            <a:noAutofit/>
          </a:bodyPr>
          <a:lstStyle/>
          <a:p>
            <a:endParaRPr sz="1600">
              <a:solidFill>
                <a:schemeClr val="bg1"/>
              </a:solidFill>
              <a:cs typeface="+mn-ea"/>
              <a:sym typeface="+mn-lt"/>
            </a:endParaRPr>
          </a:p>
        </p:txBody>
      </p:sp>
      <p:sp>
        <p:nvSpPr>
          <p:cNvPr id="20" name="文本框 19"/>
          <p:cNvSpPr txBox="1"/>
          <p:nvPr/>
        </p:nvSpPr>
        <p:spPr>
          <a:xfrm>
            <a:off x="479476" y="195590"/>
            <a:ext cx="3482924" cy="521970"/>
          </a:xfrm>
          <a:prstGeom prst="rect">
            <a:avLst/>
          </a:prstGeom>
          <a:noFill/>
        </p:spPr>
        <p:txBody>
          <a:bodyPr wrap="square" rtlCol="0">
            <a:spAutoFit/>
          </a:bodyPr>
          <a:p>
            <a:r>
              <a:rPr lang="zh-CN" altLang="en-US" sz="2800" dirty="0">
                <a:solidFill>
                  <a:schemeClr val="bg1"/>
                </a:solidFill>
                <a:sym typeface="+mn-ea"/>
              </a:rPr>
              <a:t>构件建模过程</a:t>
            </a:r>
            <a:endParaRPr lang="zh-CN" altLang="en-US" sz="2800" dirty="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400">
                                            <p:txEl>
                                              <p:pRg st="0" end="0"/>
                                            </p:txEl>
                                          </p:spTgt>
                                        </p:tgtEl>
                                        <p:attrNameLst>
                                          <p:attrName>style.visibility</p:attrName>
                                        </p:attrNameLst>
                                      </p:cBhvr>
                                      <p:to>
                                        <p:strVal val="visible"/>
                                      </p:to>
                                    </p:set>
                                    <p:anim to="" calcmode="lin" valueType="num">
                                      <p:cBhvr>
                                        <p:cTn id="7" dur="1" fill="hold"/>
                                        <p:tgtEl>
                                          <p:spTgt spid="1400">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04">
                                            <p:txEl>
                                              <p:pRg st="0" end="0"/>
                                            </p:txEl>
                                          </p:spTgt>
                                        </p:tgtEl>
                                        <p:attrNameLst>
                                          <p:attrName>style.visibility</p:attrName>
                                        </p:attrNameLst>
                                      </p:cBhvr>
                                      <p:to>
                                        <p:strVal val="visible"/>
                                      </p:to>
                                    </p:set>
                                    <p:anim calcmode="lin" valueType="num">
                                      <p:cBhvr additive="base">
                                        <p:cTn id="12" dur="500" fill="hold"/>
                                        <p:tgtEl>
                                          <p:spTgt spid="140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04">
                                            <p:txEl>
                                              <p:pRg st="1" end="1"/>
                                            </p:txEl>
                                          </p:spTgt>
                                        </p:tgtEl>
                                        <p:attrNameLst>
                                          <p:attrName>style.visibility</p:attrName>
                                        </p:attrNameLst>
                                      </p:cBhvr>
                                      <p:to>
                                        <p:strVal val="visible"/>
                                      </p:to>
                                    </p:set>
                                    <p:anim calcmode="lin" valueType="num">
                                      <p:cBhvr additive="base">
                                        <p:cTn id="18" dur="500" fill="hold"/>
                                        <p:tgtEl>
                                          <p:spTgt spid="140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04">
                                            <p:txEl>
                                              <p:pRg st="2" end="2"/>
                                            </p:txEl>
                                          </p:spTgt>
                                        </p:tgtEl>
                                        <p:attrNameLst>
                                          <p:attrName>style.visibility</p:attrName>
                                        </p:attrNameLst>
                                      </p:cBhvr>
                                      <p:to>
                                        <p:strVal val="visible"/>
                                      </p:to>
                                    </p:set>
                                    <p:anim calcmode="lin" valueType="num">
                                      <p:cBhvr additive="base">
                                        <p:cTn id="24" dur="500" fill="hold"/>
                                        <p:tgtEl>
                                          <p:spTgt spid="140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0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椭圆 2"/>
          <p:cNvSpPr/>
          <p:nvPr/>
        </p:nvSpPr>
        <p:spPr>
          <a:xfrm>
            <a:off x="3657600" y="990600"/>
            <a:ext cx="4876800" cy="4876800"/>
          </a:xfrm>
          <a:prstGeom prst="ellipse">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rot="10800000">
            <a:off x="6096000" y="990600"/>
            <a:ext cx="2438400" cy="4876800"/>
          </a:xfrm>
          <a:custGeom>
            <a:avLst/>
            <a:gdLst>
              <a:gd name="connsiteX0" fmla="*/ 2438400 w 2438400"/>
              <a:gd name="connsiteY0" fmla="*/ 0 h 4876800"/>
              <a:gd name="connsiteX1" fmla="*/ 2438400 w 2438400"/>
              <a:gd name="connsiteY1" fmla="*/ 4876800 h 4876800"/>
              <a:gd name="connsiteX2" fmla="*/ 0 w 2438400"/>
              <a:gd name="connsiteY2" fmla="*/ 2438400 h 4876800"/>
              <a:gd name="connsiteX3" fmla="*/ 2438400 w 2438400"/>
              <a:gd name="connsiteY3" fmla="*/ 0 h 4876800"/>
            </a:gdLst>
            <a:ahLst/>
            <a:cxnLst>
              <a:cxn ang="0">
                <a:pos x="connsiteX0" y="connsiteY0"/>
              </a:cxn>
              <a:cxn ang="0">
                <a:pos x="connsiteX1" y="connsiteY1"/>
              </a:cxn>
              <a:cxn ang="0">
                <a:pos x="connsiteX2" y="connsiteY2"/>
              </a:cxn>
              <a:cxn ang="0">
                <a:pos x="connsiteX3" y="connsiteY3"/>
              </a:cxn>
            </a:cxnLst>
            <a:rect l="l" t="t" r="r" b="b"/>
            <a:pathLst>
              <a:path w="2438400" h="4876800">
                <a:moveTo>
                  <a:pt x="2438400" y="0"/>
                </a:moveTo>
                <a:lnTo>
                  <a:pt x="2438400" y="4876800"/>
                </a:lnTo>
                <a:cubicBezTo>
                  <a:pt x="1091709" y="4876800"/>
                  <a:pt x="0" y="3785091"/>
                  <a:pt x="0" y="2438400"/>
                </a:cubicBezTo>
                <a:cubicBezTo>
                  <a:pt x="0" y="1091709"/>
                  <a:pt x="1091709" y="0"/>
                  <a:pt x="2438400" y="0"/>
                </a:cubicBezTo>
                <a:close/>
              </a:path>
            </a:pathLst>
          </a:cu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170845" y="3057525"/>
            <a:ext cx="4543992" cy="742950"/>
            <a:chOff x="1724533" y="3822184"/>
            <a:chExt cx="4543992" cy="742950"/>
          </a:xfrm>
        </p:grpSpPr>
        <p:grpSp>
          <p:nvGrpSpPr>
            <p:cNvPr id="6" name="组合 5"/>
            <p:cNvGrpSpPr/>
            <p:nvPr/>
          </p:nvGrpSpPr>
          <p:grpSpPr>
            <a:xfrm>
              <a:off x="1724533" y="3822184"/>
              <a:ext cx="742950" cy="742950"/>
              <a:chOff x="1791775" y="1635111"/>
              <a:chExt cx="742950" cy="742950"/>
            </a:xfrm>
          </p:grpSpPr>
          <p:sp>
            <p:nvSpPr>
              <p:cNvPr id="8" name="椭圆 7"/>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3</a:t>
                </a:r>
                <a:endParaRPr lang="zh-CN" altLang="en-US" sz="3600" dirty="0">
                  <a:solidFill>
                    <a:schemeClr val="bg1"/>
                  </a:solidFill>
                </a:endParaRPr>
              </a:p>
            </p:txBody>
          </p:sp>
        </p:grpSp>
        <p:sp>
          <p:nvSpPr>
            <p:cNvPr id="7" name="文本框 6"/>
            <p:cNvSpPr txBox="1"/>
            <p:nvPr/>
          </p:nvSpPr>
          <p:spPr>
            <a:xfrm>
              <a:off x="2534725" y="3932049"/>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en-US" altLang="zh-CN" dirty="0"/>
                <a:t>UML1.0</a:t>
              </a:r>
              <a:r>
                <a:rPr lang="zh-CN" altLang="en-US" dirty="0"/>
                <a:t>和</a:t>
              </a:r>
              <a:r>
                <a:rPr lang="en-US" altLang="zh-CN" dirty="0"/>
                <a:t>2.0</a:t>
              </a:r>
              <a:r>
                <a:rPr lang="zh-CN" altLang="en-US" dirty="0"/>
                <a:t>的区别</a:t>
              </a:r>
              <a:endParaRPr lang="zh-CN" altLang="en-US"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箭头: V 形 47"/>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文本框 50"/>
          <p:cNvSpPr txBox="1"/>
          <p:nvPr/>
        </p:nvSpPr>
        <p:spPr>
          <a:xfrm>
            <a:off x="479476" y="195590"/>
            <a:ext cx="3482924" cy="521970"/>
          </a:xfrm>
          <a:prstGeom prst="rect">
            <a:avLst/>
          </a:prstGeom>
          <a:noFill/>
        </p:spPr>
        <p:txBody>
          <a:bodyPr wrap="square" rtlCol="0">
            <a:spAutoFit/>
          </a:bodyPr>
          <a:lstStyle/>
          <a:p>
            <a:r>
              <a:rPr lang="en-US" altLang="zh-CN" sz="2800" dirty="0">
                <a:solidFill>
                  <a:schemeClr val="bg1"/>
                </a:solidFill>
              </a:rPr>
              <a:t>UML1.0</a:t>
            </a:r>
            <a:r>
              <a:rPr lang="zh-CN" altLang="en-US" sz="2800" dirty="0">
                <a:solidFill>
                  <a:schemeClr val="bg1"/>
                </a:solidFill>
              </a:rPr>
              <a:t>和</a:t>
            </a:r>
            <a:r>
              <a:rPr lang="en-US" altLang="zh-CN" sz="2800" dirty="0">
                <a:solidFill>
                  <a:schemeClr val="bg1"/>
                </a:solidFill>
              </a:rPr>
              <a:t>2.0</a:t>
            </a:r>
            <a:r>
              <a:rPr lang="zh-CN" altLang="zh-CN" sz="2800" dirty="0">
                <a:solidFill>
                  <a:schemeClr val="bg1"/>
                </a:solidFill>
              </a:rPr>
              <a:t>的区别</a:t>
            </a:r>
            <a:endParaRPr lang="zh-CN" altLang="zh-CN" sz="2800" dirty="0">
              <a:solidFill>
                <a:schemeClr val="bg1"/>
              </a:solidFill>
            </a:endParaRPr>
          </a:p>
        </p:txBody>
      </p:sp>
      <p:sp>
        <p:nvSpPr>
          <p:cNvPr id="54" name="TextBox 53"/>
          <p:cNvSpPr txBox="1"/>
          <p:nvPr/>
        </p:nvSpPr>
        <p:spPr>
          <a:xfrm>
            <a:off x="1027018" y="3060124"/>
            <a:ext cx="2518396" cy="1861185"/>
          </a:xfrm>
          <a:prstGeom prst="rect">
            <a:avLst/>
          </a:prstGeom>
          <a:noFill/>
        </p:spPr>
        <p:txBody>
          <a:bodyPr wrap="square" rtlCol="0">
            <a:spAutoFit/>
          </a:bodyPr>
          <a:lstStyle/>
          <a:p>
            <a:pPr>
              <a:lnSpc>
                <a:spcPct val="120000"/>
              </a:lnSpc>
            </a:pPr>
            <a:r>
              <a:rPr lang="zh-CN" altLang="en-US" sz="1600" b="1" dirty="0">
                <a:solidFill>
                  <a:schemeClr val="bg1"/>
                </a:solidFill>
                <a:cs typeface="+mn-ea"/>
                <a:sym typeface="+mn-lt"/>
              </a:rPr>
              <a:t>UML1.x从1997年发布的UML1.0到2003年3月发布1.5版本，而UML2.x由2004年发布2.0版本，至今最新的版本已是UML2.1。</a:t>
            </a:r>
            <a:endParaRPr lang="zh-CN" altLang="en-US" sz="1600" b="1" dirty="0">
              <a:solidFill>
                <a:schemeClr val="bg1"/>
              </a:solidFill>
              <a:cs typeface="+mn-ea"/>
              <a:sym typeface="+mn-lt"/>
            </a:endParaRPr>
          </a:p>
        </p:txBody>
      </p:sp>
      <p:sp>
        <p:nvSpPr>
          <p:cNvPr id="55" name="TextBox 54"/>
          <p:cNvSpPr txBox="1"/>
          <p:nvPr/>
        </p:nvSpPr>
        <p:spPr>
          <a:xfrm>
            <a:off x="3596847" y="914185"/>
            <a:ext cx="2518396" cy="3450590"/>
          </a:xfrm>
          <a:prstGeom prst="rect">
            <a:avLst/>
          </a:prstGeom>
          <a:noFill/>
        </p:spPr>
        <p:txBody>
          <a:bodyPr wrap="square" rtlCol="0">
            <a:spAutoFit/>
          </a:bodyPr>
          <a:lstStyle>
            <a:defPPr>
              <a:defRPr lang="zh-CN"/>
            </a:defPPr>
            <a:lvl1pPr>
              <a:lnSpc>
                <a:spcPct val="120000"/>
              </a:lnSpc>
              <a:defRPr sz="1600" b="1">
                <a:solidFill>
                  <a:schemeClr val="tx1">
                    <a:lumMod val="65000"/>
                    <a:lumOff val="35000"/>
                  </a:schemeClr>
                </a:solidFill>
                <a:cs typeface="+mn-ea"/>
              </a:defRPr>
            </a:lvl1pPr>
          </a:lstStyle>
          <a:p>
            <a:r>
              <a:rPr lang="en-US" sz="1400" dirty="0">
                <a:solidFill>
                  <a:schemeClr val="bg1"/>
                </a:solidFill>
                <a:sym typeface="+mn-lt"/>
              </a:rPr>
              <a:t>◆first-class的扩展机制将建模扩展到新的应用领域。</a:t>
            </a:r>
            <a:endParaRPr lang="en-US" sz="1400" dirty="0">
              <a:solidFill>
                <a:schemeClr val="bg1"/>
              </a:solidFill>
              <a:sym typeface="+mn-lt"/>
            </a:endParaRPr>
          </a:p>
          <a:p>
            <a:r>
              <a:rPr lang="en-US" sz="1400" dirty="0">
                <a:solidFill>
                  <a:schemeClr val="bg1"/>
                </a:solidFill>
                <a:sym typeface="+mn-lt"/>
              </a:rPr>
              <a:t>◆对运行时架构的支持允许在系统的不同部分进行对象和数据流建模</a:t>
            </a:r>
            <a:r>
              <a:rPr lang="zh-CN" altLang="en-US" sz="1400" dirty="0">
                <a:solidFill>
                  <a:schemeClr val="bg1"/>
                </a:solidFill>
                <a:sym typeface="+mn-lt"/>
              </a:rPr>
              <a:t>。</a:t>
            </a:r>
            <a:endParaRPr lang="zh-CN" altLang="en-US" sz="1400" dirty="0">
              <a:solidFill>
                <a:schemeClr val="bg1"/>
              </a:solidFill>
              <a:sym typeface="+mn-lt"/>
            </a:endParaRPr>
          </a:p>
          <a:p>
            <a:r>
              <a:rPr lang="en-US" sz="1400" dirty="0">
                <a:solidFill>
                  <a:schemeClr val="bg1"/>
                </a:solidFill>
                <a:sym typeface="+mn-lt"/>
              </a:rPr>
              <a:t>◆对关系更加精确的表示改进了继承、组合和聚合以及状态机的建模。</a:t>
            </a:r>
            <a:endParaRPr lang="en-US" sz="1400" dirty="0">
              <a:solidFill>
                <a:schemeClr val="bg1"/>
              </a:solidFill>
              <a:sym typeface="+mn-lt"/>
            </a:endParaRPr>
          </a:p>
          <a:p>
            <a:r>
              <a:rPr lang="en-US" sz="1400" dirty="0">
                <a:solidFill>
                  <a:schemeClr val="bg1"/>
                </a:solidFill>
                <a:sym typeface="+mn-lt"/>
              </a:rPr>
              <a:t>◆行为建模方面，去掉了从活动图到状态图的映射，并改进了顺序图的结构。</a:t>
            </a:r>
            <a:endParaRPr lang="en-US" sz="1400" dirty="0">
              <a:solidFill>
                <a:schemeClr val="bg1"/>
              </a:solidFill>
              <a:sym typeface="+mn-lt"/>
            </a:endParaRPr>
          </a:p>
          <a:p>
            <a:r>
              <a:rPr lang="en-US" sz="1400" dirty="0">
                <a:solidFill>
                  <a:schemeClr val="bg1"/>
                </a:solidFill>
                <a:sym typeface="+mn-lt"/>
              </a:rPr>
              <a:t>◆对语言的句法和语义的简化，以及整体结构上更好的组织。</a:t>
            </a:r>
            <a:endParaRPr lang="en-US" sz="1400" dirty="0">
              <a:solidFill>
                <a:schemeClr val="bg1"/>
              </a:solidFill>
              <a:sym typeface="+mn-lt"/>
            </a:endParaRPr>
          </a:p>
        </p:txBody>
      </p:sp>
      <p:sp>
        <p:nvSpPr>
          <p:cNvPr id="56" name="TextBox 55"/>
          <p:cNvSpPr txBox="1"/>
          <p:nvPr/>
        </p:nvSpPr>
        <p:spPr>
          <a:xfrm>
            <a:off x="6122228" y="167784"/>
            <a:ext cx="2518396" cy="3041015"/>
          </a:xfrm>
          <a:prstGeom prst="rect">
            <a:avLst/>
          </a:prstGeom>
          <a:noFill/>
        </p:spPr>
        <p:txBody>
          <a:bodyPr wrap="square" rtlCol="0">
            <a:spAutoFit/>
          </a:bodyPr>
          <a:lstStyle>
            <a:defPPr>
              <a:defRPr lang="zh-CN"/>
            </a:defPPr>
            <a:lvl1pPr>
              <a:lnSpc>
                <a:spcPct val="120000"/>
              </a:lnSpc>
              <a:defRPr sz="1600" b="1">
                <a:solidFill>
                  <a:schemeClr val="tx1">
                    <a:lumMod val="65000"/>
                    <a:lumOff val="35000"/>
                  </a:schemeClr>
                </a:solidFill>
                <a:cs typeface="+mn-ea"/>
              </a:defRPr>
            </a:lvl1pPr>
          </a:lstStyle>
          <a:p>
            <a:r>
              <a:rPr lang="en-US" dirty="0">
                <a:solidFill>
                  <a:schemeClr val="bg1"/>
                </a:solidFill>
                <a:sym typeface="+mn-lt"/>
              </a:rPr>
              <a:t>UML2.0完全建立在UML1.x基础之上，大多数的UML1.x模型在UML2.0中都可用。但UML2.0在结构建模方面有一系列重大的改进，包括结构类、精确的接口和端口、拓展性、交互片断和操作符以及基于时间建模能力的增强。</a:t>
            </a:r>
            <a:endParaRPr lang="en-US" dirty="0">
              <a:solidFill>
                <a:schemeClr val="bg1"/>
              </a:solidFill>
              <a:sym typeface="+mn-lt"/>
            </a:endParaRPr>
          </a:p>
        </p:txBody>
      </p:sp>
      <p:sp>
        <p:nvSpPr>
          <p:cNvPr id="57" name="TextBox 56"/>
          <p:cNvSpPr txBox="1"/>
          <p:nvPr/>
        </p:nvSpPr>
        <p:spPr>
          <a:xfrm>
            <a:off x="8647403" y="198451"/>
            <a:ext cx="2518396" cy="1565910"/>
          </a:xfrm>
          <a:prstGeom prst="rect">
            <a:avLst/>
          </a:prstGeom>
          <a:noFill/>
        </p:spPr>
        <p:txBody>
          <a:bodyPr wrap="square" rtlCol="0">
            <a:spAutoFit/>
          </a:bodyPr>
          <a:lstStyle>
            <a:defPPr>
              <a:defRPr lang="zh-CN"/>
            </a:defPPr>
            <a:lvl1pPr>
              <a:lnSpc>
                <a:spcPct val="120000"/>
              </a:lnSpc>
              <a:defRPr sz="1600" b="1">
                <a:solidFill>
                  <a:schemeClr val="tx1">
                    <a:lumMod val="65000"/>
                    <a:lumOff val="35000"/>
                  </a:schemeClr>
                </a:solidFill>
                <a:cs typeface="+mn-ea"/>
              </a:defRPr>
            </a:lvl1pPr>
          </a:lstStyle>
          <a:p>
            <a:r>
              <a:rPr lang="en-US" dirty="0">
                <a:solidFill>
                  <a:schemeClr val="bg1"/>
                </a:solidFill>
                <a:sym typeface="+mn-lt"/>
              </a:rPr>
              <a:t>UML2.0解决了用户在使用UML1.x过程中所遇到的一些问题。下面我就针对uml2.0上层的变化作一个简要的说明。</a:t>
            </a:r>
            <a:endParaRPr lang="en-US" dirty="0">
              <a:solidFill>
                <a:schemeClr val="bg1"/>
              </a:solidFill>
              <a:sym typeface="+mn-lt"/>
            </a:endParaRPr>
          </a:p>
        </p:txBody>
      </p:sp>
      <p:grpSp>
        <p:nvGrpSpPr>
          <p:cNvPr id="67" name="Group 66"/>
          <p:cNvGrpSpPr/>
          <p:nvPr/>
        </p:nvGrpSpPr>
        <p:grpSpPr>
          <a:xfrm>
            <a:off x="1026584" y="5057548"/>
            <a:ext cx="2428691" cy="1443824"/>
            <a:chOff x="769938" y="3793162"/>
            <a:chExt cx="1821518" cy="1082868"/>
          </a:xfrm>
          <a:solidFill>
            <a:schemeClr val="accent2"/>
          </a:solidFill>
        </p:grpSpPr>
        <p:sp>
          <p:nvSpPr>
            <p:cNvPr id="29" name="L-Shape 28"/>
            <p:cNvSpPr/>
            <p:nvPr/>
          </p:nvSpPr>
          <p:spPr>
            <a:xfrm rot="5400000">
              <a:off x="1139263" y="3423837"/>
              <a:ext cx="1082868" cy="1821518"/>
            </a:xfrm>
            <a:prstGeom prst="corner">
              <a:avLst>
                <a:gd name="adj1" fmla="val 23898"/>
                <a:gd name="adj2" fmla="val 2234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62" name="Text Placeholder 3"/>
            <p:cNvSpPr txBox="1"/>
            <p:nvPr/>
          </p:nvSpPr>
          <p:spPr>
            <a:xfrm>
              <a:off x="1225381" y="4660676"/>
              <a:ext cx="953452" cy="215265"/>
            </a:xfrm>
            <a:prstGeom prst="rect">
              <a:avLst/>
            </a:prstGeom>
            <a:no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defTabSz="1218565">
                <a:spcBef>
                  <a:spcPct val="20000"/>
                </a:spcBef>
                <a:defRPr/>
              </a:pPr>
              <a:r>
                <a:rPr lang="en-US" sz="1865" b="1" dirty="0">
                  <a:solidFill>
                    <a:schemeClr val="bg1"/>
                  </a:solidFill>
                  <a:cs typeface="+mn-ea"/>
                  <a:sym typeface="+mn-lt"/>
                </a:rPr>
                <a:t>UML的版本</a:t>
              </a:r>
              <a:endParaRPr lang="en-US" sz="1865" b="1" dirty="0">
                <a:solidFill>
                  <a:schemeClr val="bg1"/>
                </a:solidFill>
                <a:cs typeface="+mn-ea"/>
                <a:sym typeface="+mn-lt"/>
              </a:endParaRPr>
            </a:p>
          </p:txBody>
        </p:sp>
      </p:grpSp>
      <p:grpSp>
        <p:nvGrpSpPr>
          <p:cNvPr id="68" name="Group 67"/>
          <p:cNvGrpSpPr/>
          <p:nvPr/>
        </p:nvGrpSpPr>
        <p:grpSpPr>
          <a:xfrm>
            <a:off x="3545196" y="4456599"/>
            <a:ext cx="2428691" cy="1468433"/>
            <a:chOff x="2697473" y="2968117"/>
            <a:chExt cx="1821518" cy="1101325"/>
          </a:xfrm>
        </p:grpSpPr>
        <p:sp>
          <p:nvSpPr>
            <p:cNvPr id="49" name="L-Shape 48"/>
            <p:cNvSpPr/>
            <p:nvPr/>
          </p:nvSpPr>
          <p:spPr>
            <a:xfrm rot="5400000">
              <a:off x="3066798" y="2598792"/>
              <a:ext cx="1082868" cy="1821518"/>
            </a:xfrm>
            <a:prstGeom prst="corner">
              <a:avLst>
                <a:gd name="adj1" fmla="val 23898"/>
                <a:gd name="adj2" fmla="val 22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63" name="Text Placeholder 3"/>
            <p:cNvSpPr txBox="1"/>
            <p:nvPr/>
          </p:nvSpPr>
          <p:spPr>
            <a:xfrm>
              <a:off x="2954239" y="3854177"/>
              <a:ext cx="1402556"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defTabSz="1218565">
                <a:spcBef>
                  <a:spcPct val="20000"/>
                </a:spcBef>
                <a:defRPr/>
              </a:pPr>
              <a:r>
                <a:rPr lang="en-US" sz="1865" b="1" dirty="0">
                  <a:solidFill>
                    <a:schemeClr val="bg1"/>
                  </a:solidFill>
                  <a:cs typeface="+mn-ea"/>
                  <a:sym typeface="+mn-lt"/>
                </a:rPr>
                <a:t>UML2.0的新特点</a:t>
              </a:r>
              <a:endParaRPr lang="en-US" sz="1865" b="1" dirty="0">
                <a:solidFill>
                  <a:schemeClr val="bg1"/>
                </a:solidFill>
                <a:cs typeface="+mn-ea"/>
                <a:sym typeface="+mn-lt"/>
              </a:endParaRPr>
            </a:p>
          </p:txBody>
        </p:sp>
      </p:grpSp>
      <p:grpSp>
        <p:nvGrpSpPr>
          <p:cNvPr id="69" name="Group 68"/>
          <p:cNvGrpSpPr/>
          <p:nvPr/>
        </p:nvGrpSpPr>
        <p:grpSpPr>
          <a:xfrm>
            <a:off x="6115242" y="3225692"/>
            <a:ext cx="2933692" cy="1444306"/>
            <a:chOff x="4625008" y="2148759"/>
            <a:chExt cx="2200269" cy="1083230"/>
          </a:xfrm>
        </p:grpSpPr>
        <p:sp>
          <p:nvSpPr>
            <p:cNvPr id="50" name="L-Shape 49"/>
            <p:cNvSpPr/>
            <p:nvPr/>
          </p:nvSpPr>
          <p:spPr>
            <a:xfrm rot="5400000">
              <a:off x="4994333" y="1779434"/>
              <a:ext cx="1082868" cy="1821518"/>
            </a:xfrm>
            <a:prstGeom prst="corner">
              <a:avLst>
                <a:gd name="adj1" fmla="val 23898"/>
                <a:gd name="adj2" fmla="val 22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64" name="Text Placeholder 3"/>
            <p:cNvSpPr txBox="1"/>
            <p:nvPr/>
          </p:nvSpPr>
          <p:spPr>
            <a:xfrm>
              <a:off x="4916467" y="3016724"/>
              <a:ext cx="190881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defTabSz="1218565">
                <a:spcBef>
                  <a:spcPct val="20000"/>
                </a:spcBef>
                <a:defRPr/>
              </a:pPr>
              <a:r>
                <a:rPr lang="en-US" sz="1865" b="1" dirty="0">
                  <a:solidFill>
                    <a:schemeClr val="bg1"/>
                  </a:solidFill>
                  <a:cs typeface="+mn-ea"/>
                  <a:sym typeface="+mn-lt"/>
                </a:rPr>
                <a:t>UML1.x与UML2.0比较</a:t>
              </a:r>
              <a:endParaRPr lang="en-US" sz="1865" b="1" dirty="0">
                <a:solidFill>
                  <a:schemeClr val="bg1"/>
                </a:solidFill>
                <a:cs typeface="+mn-ea"/>
                <a:sym typeface="+mn-lt"/>
              </a:endParaRPr>
            </a:p>
          </p:txBody>
        </p:sp>
      </p:grpSp>
      <p:grpSp>
        <p:nvGrpSpPr>
          <p:cNvPr id="70" name="Group 69"/>
          <p:cNvGrpSpPr/>
          <p:nvPr/>
        </p:nvGrpSpPr>
        <p:grpSpPr>
          <a:xfrm>
            <a:off x="8736725" y="1764952"/>
            <a:ext cx="2715104" cy="1460901"/>
            <a:chOff x="6552544" y="1323714"/>
            <a:chExt cx="2036328" cy="1095676"/>
          </a:xfrm>
        </p:grpSpPr>
        <p:sp>
          <p:nvSpPr>
            <p:cNvPr id="52" name="L-Shape 51"/>
            <p:cNvSpPr/>
            <p:nvPr/>
          </p:nvSpPr>
          <p:spPr>
            <a:xfrm rot="5400000">
              <a:off x="6921869" y="954389"/>
              <a:ext cx="1082868" cy="1821518"/>
            </a:xfrm>
            <a:prstGeom prst="corner">
              <a:avLst>
                <a:gd name="adj1" fmla="val 23898"/>
                <a:gd name="adj2" fmla="val 22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65" name="Text Placeholder 3"/>
            <p:cNvSpPr txBox="1"/>
            <p:nvPr/>
          </p:nvSpPr>
          <p:spPr>
            <a:xfrm>
              <a:off x="6830081" y="2204125"/>
              <a:ext cx="1758791"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defTabSz="1218565">
                <a:spcBef>
                  <a:spcPct val="20000"/>
                </a:spcBef>
                <a:defRPr/>
              </a:pPr>
              <a:r>
                <a:rPr lang="en-US" sz="1865" b="1" dirty="0">
                  <a:solidFill>
                    <a:schemeClr val="bg1"/>
                  </a:solidFill>
                  <a:cs typeface="+mn-ea"/>
                  <a:sym typeface="+mn-lt"/>
                </a:rPr>
                <a:t>UML2.0的组成的变化</a:t>
              </a:r>
              <a:endParaRPr lang="en-US" sz="1865" b="1" dirty="0">
                <a:solidFill>
                  <a:schemeClr val="bg1"/>
                </a:solidFill>
                <a:cs typeface="+mn-ea"/>
                <a:sym typeface="+mn-lt"/>
              </a:endParaRPr>
            </a:p>
          </p:txBody>
        </p:sp>
      </p:grpSp>
      <p:grpSp>
        <p:nvGrpSpPr>
          <p:cNvPr id="23" name="Group 10"/>
          <p:cNvGrpSpPr>
            <a:grpSpLocks noChangeAspect="1"/>
          </p:cNvGrpSpPr>
          <p:nvPr/>
        </p:nvGrpSpPr>
        <p:grpSpPr>
          <a:xfrm>
            <a:off x="2045466" y="5505358"/>
            <a:ext cx="628819" cy="548201"/>
            <a:chOff x="7540014" y="4306907"/>
            <a:chExt cx="389342" cy="339426"/>
          </a:xfrm>
          <a:solidFill>
            <a:schemeClr val="bg2">
              <a:lumMod val="50000"/>
            </a:schemeClr>
          </a:solidFill>
        </p:grpSpPr>
        <p:sp>
          <p:nvSpPr>
            <p:cNvPr id="24" name="Freeform 110"/>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111"/>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6" name="Freeform 112"/>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7" name="Freeform 113"/>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8" name="Freeform 114"/>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0" name="Freeform 115"/>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1" name="Freeform 116"/>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2"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3"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4"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5"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36" name="Group 23"/>
          <p:cNvGrpSpPr>
            <a:grpSpLocks noChangeAspect="1"/>
          </p:cNvGrpSpPr>
          <p:nvPr/>
        </p:nvGrpSpPr>
        <p:grpSpPr>
          <a:xfrm>
            <a:off x="9790706" y="2174468"/>
            <a:ext cx="612697" cy="624790"/>
            <a:chOff x="7160655" y="2178006"/>
            <a:chExt cx="379359" cy="386846"/>
          </a:xfrm>
          <a:solidFill>
            <a:schemeClr val="bg2">
              <a:lumMod val="50000"/>
            </a:schemeClr>
          </a:solidFill>
        </p:grpSpPr>
        <p:sp>
          <p:nvSpPr>
            <p:cNvPr id="37"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8"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9"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40" name="Group 27"/>
          <p:cNvGrpSpPr>
            <a:grpSpLocks noChangeAspect="1"/>
          </p:cNvGrpSpPr>
          <p:nvPr/>
        </p:nvGrpSpPr>
        <p:grpSpPr>
          <a:xfrm>
            <a:off x="7061010" y="3666146"/>
            <a:ext cx="640026" cy="563468"/>
            <a:chOff x="6040049" y="4182118"/>
            <a:chExt cx="521619" cy="459224"/>
          </a:xfrm>
          <a:solidFill>
            <a:schemeClr val="bg2">
              <a:lumMod val="50000"/>
            </a:schemeClr>
          </a:solidFill>
        </p:grpSpPr>
        <p:sp>
          <p:nvSpPr>
            <p:cNvPr id="41"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2"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3"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4"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5" name="Freeform 88"/>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sp>
        <p:nvSpPr>
          <p:cNvPr id="46" name="Freeform 21"/>
          <p:cNvSpPr>
            <a:spLocks noChangeAspect="1" noEditPoints="1"/>
          </p:cNvSpPr>
          <p:nvPr/>
        </p:nvSpPr>
        <p:spPr bwMode="auto">
          <a:xfrm>
            <a:off x="4516872" y="4960348"/>
            <a:ext cx="612305" cy="545060"/>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2">
              <a:lumMod val="50000"/>
            </a:schemeClr>
          </a:solidFill>
          <a:ln>
            <a:noFill/>
          </a:ln>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箭头: V 形 40"/>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53" name="Freeform 29"/>
          <p:cNvSpPr/>
          <p:nvPr/>
        </p:nvSpPr>
        <p:spPr bwMode="auto">
          <a:xfrm>
            <a:off x="9096905" y="4844961"/>
            <a:ext cx="143933" cy="2117"/>
          </a:xfrm>
          <a:custGeom>
            <a:avLst/>
            <a:gdLst/>
            <a:ahLst/>
            <a:cxnLst>
              <a:cxn ang="0">
                <a:pos x="0" y="0"/>
              </a:cxn>
              <a:cxn ang="0">
                <a:pos x="68" y="0"/>
              </a:cxn>
              <a:cxn ang="0">
                <a:pos x="0" y="0"/>
              </a:cxn>
              <a:cxn ang="0">
                <a:pos x="0" y="0"/>
              </a:cxn>
            </a:cxnLst>
            <a:rect l="0" t="0" r="r" b="b"/>
            <a:pathLst>
              <a:path w="68">
                <a:moveTo>
                  <a:pt x="0" y="0"/>
                </a:moveTo>
                <a:lnTo>
                  <a:pt x="68" y="0"/>
                </a:lnTo>
                <a:lnTo>
                  <a:pt x="0" y="0"/>
                </a:lnTo>
                <a:lnTo>
                  <a:pt x="0" y="0"/>
                </a:lnTo>
                <a:close/>
              </a:path>
            </a:pathLst>
          </a:custGeom>
          <a:solidFill>
            <a:srgbClr val="FFFFFF"/>
          </a:solidFill>
          <a:ln w="9525">
            <a:noFill/>
            <a:round/>
          </a:ln>
        </p:spPr>
        <p:txBody>
          <a:bodyPr vert="horz" wrap="square" lIns="121920" tIns="60960" rIns="121920" bIns="60960" numCol="1" anchor="t" anchorCtr="0" compatLnSpc="1"/>
          <a:lstStyle/>
          <a:p>
            <a:endParaRPr lang="en-US" sz="2400">
              <a:solidFill>
                <a:schemeClr val="bg1"/>
              </a:solidFill>
              <a:cs typeface="+mn-ea"/>
              <a:sym typeface="+mn-lt"/>
            </a:endParaRPr>
          </a:p>
        </p:txBody>
      </p:sp>
      <p:sp>
        <p:nvSpPr>
          <p:cNvPr id="3" name="文本框 2"/>
          <p:cNvSpPr txBox="1"/>
          <p:nvPr/>
        </p:nvSpPr>
        <p:spPr>
          <a:xfrm>
            <a:off x="479425" y="195580"/>
            <a:ext cx="8179435" cy="521970"/>
          </a:xfrm>
          <a:prstGeom prst="rect">
            <a:avLst/>
          </a:prstGeom>
          <a:noFill/>
        </p:spPr>
        <p:txBody>
          <a:bodyPr wrap="square" rtlCol="0">
            <a:spAutoFit/>
          </a:bodyPr>
          <a:lstStyle/>
          <a:p>
            <a:r>
              <a:rPr lang="en-US" altLang="zh-CN" sz="2800" dirty="0">
                <a:solidFill>
                  <a:schemeClr val="bg1"/>
                </a:solidFill>
              </a:rPr>
              <a:t>UML1.0</a:t>
            </a:r>
            <a:r>
              <a:rPr lang="zh-CN" altLang="en-US" sz="2800" dirty="0">
                <a:solidFill>
                  <a:schemeClr val="bg1"/>
                </a:solidFill>
              </a:rPr>
              <a:t>和</a:t>
            </a:r>
            <a:r>
              <a:rPr lang="en-US" altLang="zh-CN" sz="2800" dirty="0">
                <a:solidFill>
                  <a:schemeClr val="bg1"/>
                </a:solidFill>
              </a:rPr>
              <a:t>2.0</a:t>
            </a:r>
            <a:r>
              <a:rPr lang="zh-CN" altLang="zh-CN" sz="2800" dirty="0">
                <a:solidFill>
                  <a:schemeClr val="bg1"/>
                </a:solidFill>
              </a:rPr>
              <a:t>的区别</a:t>
            </a:r>
            <a:r>
              <a:rPr lang="en-US" altLang="zh-CN" sz="2800" dirty="0">
                <a:solidFill>
                  <a:schemeClr val="bg1"/>
                </a:solidFill>
              </a:rPr>
              <a:t>-</a:t>
            </a:r>
            <a:r>
              <a:rPr lang="en-US" altLang="zh-CN" sz="2800">
                <a:solidFill>
                  <a:schemeClr val="bg1"/>
                </a:solidFill>
                <a:sym typeface="+mn-ea"/>
              </a:rPr>
              <a:t>UML2.0</a:t>
            </a:r>
            <a:r>
              <a:rPr lang="zh-CN" altLang="en-US" sz="2800">
                <a:solidFill>
                  <a:schemeClr val="bg1"/>
                </a:solidFill>
                <a:sym typeface="+mn-ea"/>
              </a:rPr>
              <a:t>中图的更新说明</a:t>
            </a:r>
            <a:endParaRPr lang="en-US" altLang="zh-CN" sz="2800" dirty="0">
              <a:solidFill>
                <a:schemeClr val="bg1"/>
              </a:solidFill>
            </a:endParaRPr>
          </a:p>
        </p:txBody>
      </p:sp>
      <p:sp>
        <p:nvSpPr>
          <p:cNvPr id="4" name="文本框 3"/>
          <p:cNvSpPr txBox="1"/>
          <p:nvPr/>
        </p:nvSpPr>
        <p:spPr>
          <a:xfrm>
            <a:off x="642620" y="1503680"/>
            <a:ext cx="309880" cy="368300"/>
          </a:xfrm>
          <a:prstGeom prst="rect">
            <a:avLst/>
          </a:prstGeom>
          <a:noFill/>
        </p:spPr>
        <p:txBody>
          <a:bodyPr wrap="none" rtlCol="0">
            <a:spAutoFit/>
          </a:bodyPr>
          <a:p>
            <a:endParaRPr lang="zh-CN" altLang="en-US"/>
          </a:p>
        </p:txBody>
      </p:sp>
      <p:sp>
        <p:nvSpPr>
          <p:cNvPr id="5" name="文本框 4"/>
          <p:cNvSpPr txBox="1"/>
          <p:nvPr/>
        </p:nvSpPr>
        <p:spPr>
          <a:xfrm>
            <a:off x="795655" y="1401445"/>
            <a:ext cx="11075035" cy="3107690"/>
          </a:xfrm>
          <a:prstGeom prst="rect">
            <a:avLst/>
          </a:prstGeom>
          <a:noFill/>
        </p:spPr>
        <p:txBody>
          <a:bodyPr wrap="square" rtlCol="0">
            <a:spAutoFit/>
          </a:bodyPr>
          <a:p>
            <a:pPr algn="l"/>
            <a:r>
              <a:rPr lang="zh-CN" altLang="en-US" sz="2800">
                <a:solidFill>
                  <a:schemeClr val="bg1"/>
                </a:solidFill>
              </a:rPr>
              <a:t>用例图</a:t>
            </a:r>
            <a:endParaRPr lang="zh-CN" altLang="en-US" sz="2800">
              <a:solidFill>
                <a:schemeClr val="bg1"/>
              </a:solidFill>
            </a:endParaRPr>
          </a:p>
          <a:p>
            <a:pPr algn="l"/>
            <a:r>
              <a:rPr lang="zh-CN" altLang="en-US" sz="2800">
                <a:solidFill>
                  <a:schemeClr val="bg1"/>
                </a:solidFill>
              </a:rPr>
              <a:t>用例图中的主体内容用例、参与者、通信关联并没有变化。</a:t>
            </a:r>
            <a:endParaRPr lang="zh-CN" altLang="en-US" sz="2800">
              <a:solidFill>
                <a:schemeClr val="bg1"/>
              </a:solidFill>
            </a:endParaRPr>
          </a:p>
          <a:p>
            <a:pPr algn="l"/>
            <a:r>
              <a:rPr lang="zh-CN" altLang="en-US" sz="2800">
                <a:solidFill>
                  <a:schemeClr val="bg1"/>
                </a:solidFill>
              </a:rPr>
              <a:t>不过如果用UML1.x，则只能用用例图所归属的包来表达一组用例的逻辑组织关系。即用用例在模型中所处的物理位置表达逻辑组织关系。</a:t>
            </a:r>
            <a:endParaRPr lang="zh-CN" altLang="en-US" sz="2800">
              <a:solidFill>
                <a:schemeClr val="bg1"/>
              </a:solidFill>
            </a:endParaRPr>
          </a:p>
          <a:p>
            <a:pPr algn="l"/>
            <a:r>
              <a:rPr lang="zh-CN" altLang="en-US" sz="2800">
                <a:solidFill>
                  <a:schemeClr val="bg1"/>
                </a:solidFill>
              </a:rPr>
              <a:t>在UML2.0中，为每个用例增加了一个称为“Subject”的特征，</a:t>
            </a:r>
            <a:endParaRPr lang="zh-CN" altLang="en-US" sz="2800">
              <a:solidFill>
                <a:schemeClr val="bg1"/>
              </a:solidFill>
            </a:endParaRPr>
          </a:p>
          <a:p>
            <a:pPr algn="l"/>
            <a:r>
              <a:rPr lang="zh-CN" altLang="en-US" sz="2800">
                <a:solidFill>
                  <a:schemeClr val="bg1"/>
                </a:solidFill>
              </a:rPr>
              <a:t>这项特征的取值可以作为在逻辑层面划分一组用例的一项依据。</a:t>
            </a:r>
            <a:endParaRPr lang="zh-CN" altLang="en-US" sz="2800">
              <a:solidFill>
                <a:schemeClr val="bg1"/>
              </a:solidFill>
            </a:endParaRPr>
          </a:p>
          <a:p>
            <a:pPr algn="l"/>
            <a:r>
              <a:rPr lang="zh-CN" altLang="en-US" sz="2800">
                <a:solidFill>
                  <a:schemeClr val="bg1"/>
                </a:solidFill>
              </a:rPr>
              <a:t>用例所属的“系统边界”就是“Subject”的一种典型例子。</a:t>
            </a:r>
            <a:endParaRPr lang="zh-CN" altLang="en-US" sz="28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箭头: V 形 40"/>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53" name="Freeform 29"/>
          <p:cNvSpPr/>
          <p:nvPr/>
        </p:nvSpPr>
        <p:spPr bwMode="auto">
          <a:xfrm>
            <a:off x="9096905" y="4844961"/>
            <a:ext cx="143933" cy="2117"/>
          </a:xfrm>
          <a:custGeom>
            <a:avLst/>
            <a:gdLst/>
            <a:ahLst/>
            <a:cxnLst>
              <a:cxn ang="0">
                <a:pos x="0" y="0"/>
              </a:cxn>
              <a:cxn ang="0">
                <a:pos x="68" y="0"/>
              </a:cxn>
              <a:cxn ang="0">
                <a:pos x="0" y="0"/>
              </a:cxn>
              <a:cxn ang="0">
                <a:pos x="0" y="0"/>
              </a:cxn>
            </a:cxnLst>
            <a:rect l="0" t="0" r="r" b="b"/>
            <a:pathLst>
              <a:path w="68">
                <a:moveTo>
                  <a:pt x="0" y="0"/>
                </a:moveTo>
                <a:lnTo>
                  <a:pt x="68" y="0"/>
                </a:lnTo>
                <a:lnTo>
                  <a:pt x="0" y="0"/>
                </a:lnTo>
                <a:lnTo>
                  <a:pt x="0" y="0"/>
                </a:lnTo>
                <a:close/>
              </a:path>
            </a:pathLst>
          </a:custGeom>
          <a:solidFill>
            <a:srgbClr val="FFFFFF"/>
          </a:solidFill>
          <a:ln w="9525">
            <a:noFill/>
            <a:round/>
          </a:ln>
        </p:spPr>
        <p:txBody>
          <a:bodyPr vert="horz" wrap="square" lIns="121920" tIns="60960" rIns="121920" bIns="60960" numCol="1" anchor="t" anchorCtr="0" compatLnSpc="1"/>
          <a:lstStyle/>
          <a:p>
            <a:endParaRPr lang="en-US" sz="2400">
              <a:solidFill>
                <a:schemeClr val="bg1"/>
              </a:solidFill>
              <a:cs typeface="+mn-ea"/>
              <a:sym typeface="+mn-lt"/>
            </a:endParaRPr>
          </a:p>
        </p:txBody>
      </p:sp>
      <p:sp>
        <p:nvSpPr>
          <p:cNvPr id="3" name="文本框 2"/>
          <p:cNvSpPr txBox="1"/>
          <p:nvPr/>
        </p:nvSpPr>
        <p:spPr>
          <a:xfrm>
            <a:off x="479425" y="195580"/>
            <a:ext cx="8179435" cy="521970"/>
          </a:xfrm>
          <a:prstGeom prst="rect">
            <a:avLst/>
          </a:prstGeom>
          <a:noFill/>
        </p:spPr>
        <p:txBody>
          <a:bodyPr wrap="square" rtlCol="0">
            <a:spAutoFit/>
          </a:bodyPr>
          <a:lstStyle/>
          <a:p>
            <a:r>
              <a:rPr lang="en-US" altLang="zh-CN" sz="2800" dirty="0">
                <a:solidFill>
                  <a:schemeClr val="bg1"/>
                </a:solidFill>
              </a:rPr>
              <a:t>UML1.0</a:t>
            </a:r>
            <a:r>
              <a:rPr lang="zh-CN" altLang="en-US" sz="2800" dirty="0">
                <a:solidFill>
                  <a:schemeClr val="bg1"/>
                </a:solidFill>
              </a:rPr>
              <a:t>和</a:t>
            </a:r>
            <a:r>
              <a:rPr lang="en-US" altLang="zh-CN" sz="2800" dirty="0">
                <a:solidFill>
                  <a:schemeClr val="bg1"/>
                </a:solidFill>
              </a:rPr>
              <a:t>2.0</a:t>
            </a:r>
            <a:r>
              <a:rPr lang="zh-CN" altLang="zh-CN" sz="2800" dirty="0">
                <a:solidFill>
                  <a:schemeClr val="bg1"/>
                </a:solidFill>
              </a:rPr>
              <a:t>的区别</a:t>
            </a:r>
            <a:r>
              <a:rPr lang="en-US" altLang="zh-CN" sz="2800" dirty="0">
                <a:solidFill>
                  <a:schemeClr val="bg1"/>
                </a:solidFill>
              </a:rPr>
              <a:t>-</a:t>
            </a:r>
            <a:r>
              <a:rPr lang="en-US" altLang="zh-CN" sz="2800">
                <a:solidFill>
                  <a:schemeClr val="bg1"/>
                </a:solidFill>
                <a:sym typeface="+mn-ea"/>
              </a:rPr>
              <a:t>UML2.0</a:t>
            </a:r>
            <a:r>
              <a:rPr lang="zh-CN" altLang="en-US" sz="2800">
                <a:solidFill>
                  <a:schemeClr val="bg1"/>
                </a:solidFill>
                <a:sym typeface="+mn-ea"/>
              </a:rPr>
              <a:t>中图的更新说明</a:t>
            </a:r>
            <a:endParaRPr lang="en-US" altLang="zh-CN" sz="2800" dirty="0">
              <a:solidFill>
                <a:schemeClr val="bg1"/>
              </a:solidFill>
            </a:endParaRPr>
          </a:p>
        </p:txBody>
      </p:sp>
      <p:sp>
        <p:nvSpPr>
          <p:cNvPr id="4" name="文本框 3"/>
          <p:cNvSpPr txBox="1"/>
          <p:nvPr/>
        </p:nvSpPr>
        <p:spPr>
          <a:xfrm>
            <a:off x="642620" y="1503680"/>
            <a:ext cx="309880" cy="368300"/>
          </a:xfrm>
          <a:prstGeom prst="rect">
            <a:avLst/>
          </a:prstGeom>
          <a:noFill/>
        </p:spPr>
        <p:txBody>
          <a:bodyPr wrap="none" rtlCol="0">
            <a:spAutoFit/>
          </a:bodyPr>
          <a:p>
            <a:endParaRPr lang="zh-CN" altLang="en-US"/>
          </a:p>
        </p:txBody>
      </p:sp>
      <p:sp>
        <p:nvSpPr>
          <p:cNvPr id="5" name="文本框 4"/>
          <p:cNvSpPr txBox="1"/>
          <p:nvPr/>
        </p:nvSpPr>
        <p:spPr>
          <a:xfrm>
            <a:off x="713740" y="1165225"/>
            <a:ext cx="11075035" cy="5692775"/>
          </a:xfrm>
          <a:prstGeom prst="rect">
            <a:avLst/>
          </a:prstGeom>
          <a:noFill/>
        </p:spPr>
        <p:txBody>
          <a:bodyPr wrap="square" rtlCol="0">
            <a:spAutoFit/>
          </a:bodyPr>
          <a:p>
            <a:pPr algn="l"/>
            <a:r>
              <a:rPr lang="zh-CN" altLang="en-US" sz="2800">
                <a:solidFill>
                  <a:schemeClr val="bg1"/>
                </a:solidFill>
              </a:rPr>
              <a:t>顺序图</a:t>
            </a:r>
            <a:endParaRPr lang="zh-CN" altLang="en-US" sz="2800">
              <a:solidFill>
                <a:schemeClr val="bg1"/>
              </a:solidFill>
            </a:endParaRPr>
          </a:p>
          <a:p>
            <a:pPr algn="l"/>
            <a:r>
              <a:rPr lang="zh-CN" altLang="en-US" sz="2800">
                <a:solidFill>
                  <a:schemeClr val="bg1"/>
                </a:solidFill>
              </a:rPr>
              <a:t>顺序图是最常用的一种图示。我们用它来描述对象间的交互关系，着重体现交互的时间顺序。</a:t>
            </a:r>
            <a:endParaRPr lang="zh-CN" altLang="en-US" sz="2800">
              <a:solidFill>
                <a:schemeClr val="bg1"/>
              </a:solidFill>
            </a:endParaRPr>
          </a:p>
          <a:p>
            <a:pPr algn="l"/>
            <a:r>
              <a:rPr lang="zh-CN" altLang="en-US" sz="2800">
                <a:solidFill>
                  <a:schemeClr val="bg1"/>
                </a:solidFill>
              </a:rPr>
              <a:t>对于顺序图，UML2.0主要做了三大改进。</a:t>
            </a:r>
            <a:endParaRPr lang="zh-CN" altLang="en-US" sz="2800">
              <a:solidFill>
                <a:schemeClr val="bg1"/>
              </a:solidFill>
            </a:endParaRPr>
          </a:p>
          <a:p>
            <a:pPr algn="l"/>
            <a:r>
              <a:rPr lang="zh-CN" altLang="en-US" sz="2800">
                <a:solidFill>
                  <a:schemeClr val="bg1"/>
                </a:solidFill>
              </a:rPr>
              <a:t>1.允许顺序图中明确的表达分支判断逻辑。我个人认为这是一种非常实用的功能，能够将以前要通过两张图才能表达的意思通过一个图就表达出来了。但这并不意味着顺序图擅长表达这种逻辑，所以并不需要在顺序图中展现所有的分支判断逻辑。</a:t>
            </a:r>
            <a:endParaRPr lang="zh-CN" altLang="en-US" sz="2800">
              <a:solidFill>
                <a:schemeClr val="bg1"/>
              </a:solidFill>
            </a:endParaRPr>
          </a:p>
          <a:p>
            <a:pPr algn="l"/>
            <a:r>
              <a:rPr lang="zh-CN" altLang="en-US" sz="2800">
                <a:solidFill>
                  <a:schemeClr val="bg1"/>
                </a:solidFill>
              </a:rPr>
              <a:t>2.允许“纵向”与“横向”地对顺序图进行拆分与引用。这就解决了以前一张图由于流程过多造成幅面过大浏览不便的困难。</a:t>
            </a:r>
            <a:endParaRPr lang="zh-CN" altLang="en-US" sz="2800">
              <a:solidFill>
                <a:schemeClr val="bg1"/>
              </a:solidFill>
            </a:endParaRPr>
          </a:p>
          <a:p>
            <a:pPr algn="l"/>
            <a:r>
              <a:rPr lang="zh-CN" altLang="en-US" sz="2800">
                <a:solidFill>
                  <a:schemeClr val="bg1"/>
                </a:solidFill>
              </a:rPr>
              <a:t>3.提供了一种新图，称为“交互纵览图”（InteractionOverviewDiagram），可以直观地表达一组相关顺序图之间的流转逻辑。以前遇到这种情况通常只能通过活动图间接表达。</a:t>
            </a:r>
            <a:endParaRPr lang="zh-CN" altLang="en-US" sz="28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箭头: V 形 40"/>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53" name="Freeform 29"/>
          <p:cNvSpPr/>
          <p:nvPr/>
        </p:nvSpPr>
        <p:spPr bwMode="auto">
          <a:xfrm>
            <a:off x="9096905" y="4844961"/>
            <a:ext cx="143933" cy="2117"/>
          </a:xfrm>
          <a:custGeom>
            <a:avLst/>
            <a:gdLst/>
            <a:ahLst/>
            <a:cxnLst>
              <a:cxn ang="0">
                <a:pos x="0" y="0"/>
              </a:cxn>
              <a:cxn ang="0">
                <a:pos x="68" y="0"/>
              </a:cxn>
              <a:cxn ang="0">
                <a:pos x="0" y="0"/>
              </a:cxn>
              <a:cxn ang="0">
                <a:pos x="0" y="0"/>
              </a:cxn>
            </a:cxnLst>
            <a:rect l="0" t="0" r="r" b="b"/>
            <a:pathLst>
              <a:path w="68">
                <a:moveTo>
                  <a:pt x="0" y="0"/>
                </a:moveTo>
                <a:lnTo>
                  <a:pt x="68" y="0"/>
                </a:lnTo>
                <a:lnTo>
                  <a:pt x="0" y="0"/>
                </a:lnTo>
                <a:lnTo>
                  <a:pt x="0" y="0"/>
                </a:lnTo>
                <a:close/>
              </a:path>
            </a:pathLst>
          </a:custGeom>
          <a:solidFill>
            <a:srgbClr val="FFFFFF"/>
          </a:solidFill>
          <a:ln w="9525">
            <a:noFill/>
            <a:round/>
          </a:ln>
        </p:spPr>
        <p:txBody>
          <a:bodyPr vert="horz" wrap="square" lIns="121920" tIns="60960" rIns="121920" bIns="60960" numCol="1" anchor="t" anchorCtr="0" compatLnSpc="1"/>
          <a:lstStyle/>
          <a:p>
            <a:endParaRPr lang="en-US" sz="2400">
              <a:solidFill>
                <a:schemeClr val="bg1"/>
              </a:solidFill>
              <a:cs typeface="+mn-ea"/>
              <a:sym typeface="+mn-lt"/>
            </a:endParaRPr>
          </a:p>
        </p:txBody>
      </p:sp>
      <p:sp>
        <p:nvSpPr>
          <p:cNvPr id="3" name="文本框 2"/>
          <p:cNvSpPr txBox="1"/>
          <p:nvPr/>
        </p:nvSpPr>
        <p:spPr>
          <a:xfrm>
            <a:off x="479425" y="195580"/>
            <a:ext cx="8179435" cy="521970"/>
          </a:xfrm>
          <a:prstGeom prst="rect">
            <a:avLst/>
          </a:prstGeom>
          <a:noFill/>
        </p:spPr>
        <p:txBody>
          <a:bodyPr wrap="square" rtlCol="0">
            <a:spAutoFit/>
          </a:bodyPr>
          <a:lstStyle/>
          <a:p>
            <a:r>
              <a:rPr lang="en-US" altLang="zh-CN" sz="2800" dirty="0">
                <a:solidFill>
                  <a:schemeClr val="bg1"/>
                </a:solidFill>
              </a:rPr>
              <a:t>UML1.0</a:t>
            </a:r>
            <a:r>
              <a:rPr lang="zh-CN" altLang="en-US" sz="2800" dirty="0">
                <a:solidFill>
                  <a:schemeClr val="bg1"/>
                </a:solidFill>
              </a:rPr>
              <a:t>和</a:t>
            </a:r>
            <a:r>
              <a:rPr lang="en-US" altLang="zh-CN" sz="2800" dirty="0">
                <a:solidFill>
                  <a:schemeClr val="bg1"/>
                </a:solidFill>
              </a:rPr>
              <a:t>2.0</a:t>
            </a:r>
            <a:r>
              <a:rPr lang="zh-CN" altLang="zh-CN" sz="2800" dirty="0">
                <a:solidFill>
                  <a:schemeClr val="bg1"/>
                </a:solidFill>
              </a:rPr>
              <a:t>的区别</a:t>
            </a:r>
            <a:r>
              <a:rPr lang="en-US" altLang="zh-CN" sz="2800" dirty="0">
                <a:solidFill>
                  <a:schemeClr val="bg1"/>
                </a:solidFill>
              </a:rPr>
              <a:t>-</a:t>
            </a:r>
            <a:r>
              <a:rPr lang="en-US" altLang="zh-CN" sz="2800">
                <a:solidFill>
                  <a:schemeClr val="bg1"/>
                </a:solidFill>
                <a:sym typeface="+mn-ea"/>
              </a:rPr>
              <a:t>UML2.0</a:t>
            </a:r>
            <a:r>
              <a:rPr lang="zh-CN" altLang="en-US" sz="2800">
                <a:solidFill>
                  <a:schemeClr val="bg1"/>
                </a:solidFill>
                <a:sym typeface="+mn-ea"/>
              </a:rPr>
              <a:t>中图的更新说明</a:t>
            </a:r>
            <a:endParaRPr lang="en-US" altLang="zh-CN" sz="2800" dirty="0">
              <a:solidFill>
                <a:schemeClr val="bg1"/>
              </a:solidFill>
            </a:endParaRPr>
          </a:p>
        </p:txBody>
      </p:sp>
      <p:sp>
        <p:nvSpPr>
          <p:cNvPr id="4" name="文本框 3"/>
          <p:cNvSpPr txBox="1"/>
          <p:nvPr/>
        </p:nvSpPr>
        <p:spPr>
          <a:xfrm>
            <a:off x="642620" y="1503680"/>
            <a:ext cx="309880" cy="368300"/>
          </a:xfrm>
          <a:prstGeom prst="rect">
            <a:avLst/>
          </a:prstGeom>
          <a:noFill/>
        </p:spPr>
        <p:txBody>
          <a:bodyPr wrap="none" rtlCol="0">
            <a:spAutoFit/>
          </a:bodyPr>
          <a:p>
            <a:endParaRPr lang="zh-CN" altLang="en-US"/>
          </a:p>
        </p:txBody>
      </p:sp>
      <p:sp>
        <p:nvSpPr>
          <p:cNvPr id="5" name="文本框 4"/>
          <p:cNvSpPr txBox="1"/>
          <p:nvPr/>
        </p:nvSpPr>
        <p:spPr>
          <a:xfrm>
            <a:off x="795655" y="1401445"/>
            <a:ext cx="11075035" cy="1814830"/>
          </a:xfrm>
          <a:prstGeom prst="rect">
            <a:avLst/>
          </a:prstGeom>
          <a:noFill/>
        </p:spPr>
        <p:txBody>
          <a:bodyPr wrap="square" rtlCol="0">
            <a:spAutoFit/>
          </a:bodyPr>
          <a:p>
            <a:pPr algn="l"/>
            <a:r>
              <a:rPr lang="zh-CN" altLang="en-US" sz="2800">
                <a:solidFill>
                  <a:schemeClr val="bg1"/>
                </a:solidFill>
              </a:rPr>
              <a:t>活动图</a:t>
            </a:r>
            <a:endParaRPr lang="zh-CN" altLang="en-US" sz="2800">
              <a:solidFill>
                <a:schemeClr val="bg1"/>
              </a:solidFill>
            </a:endParaRPr>
          </a:p>
          <a:p>
            <a:pPr algn="l"/>
            <a:r>
              <a:rPr lang="zh-CN" altLang="en-US" sz="2800">
                <a:solidFill>
                  <a:schemeClr val="bg1"/>
                </a:solidFill>
              </a:rPr>
              <a:t>活动图也是比较常用的一种图示，接近于流程图。</a:t>
            </a:r>
            <a:endParaRPr lang="zh-CN" altLang="en-US" sz="2800">
              <a:solidFill>
                <a:schemeClr val="bg1"/>
              </a:solidFill>
            </a:endParaRPr>
          </a:p>
          <a:p>
            <a:pPr algn="l"/>
            <a:r>
              <a:rPr lang="zh-CN" altLang="en-US" sz="2800">
                <a:solidFill>
                  <a:schemeClr val="bg1"/>
                </a:solidFill>
              </a:rPr>
              <a:t>在UML2.0中，活动图增加了许多新特性。例如泳道可以划分层次，增加丰富的同步表达能力，在活动图中引入对象等。</a:t>
            </a:r>
            <a:endParaRPr lang="zh-CN" altLang="en-US" sz="28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箭头: V 形 40"/>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53" name="Freeform 29"/>
          <p:cNvSpPr/>
          <p:nvPr/>
        </p:nvSpPr>
        <p:spPr bwMode="auto">
          <a:xfrm>
            <a:off x="9096905" y="4844961"/>
            <a:ext cx="143933" cy="2117"/>
          </a:xfrm>
          <a:custGeom>
            <a:avLst/>
            <a:gdLst/>
            <a:ahLst/>
            <a:cxnLst>
              <a:cxn ang="0">
                <a:pos x="0" y="0"/>
              </a:cxn>
              <a:cxn ang="0">
                <a:pos x="68" y="0"/>
              </a:cxn>
              <a:cxn ang="0">
                <a:pos x="0" y="0"/>
              </a:cxn>
              <a:cxn ang="0">
                <a:pos x="0" y="0"/>
              </a:cxn>
            </a:cxnLst>
            <a:rect l="0" t="0" r="r" b="b"/>
            <a:pathLst>
              <a:path w="68">
                <a:moveTo>
                  <a:pt x="0" y="0"/>
                </a:moveTo>
                <a:lnTo>
                  <a:pt x="68" y="0"/>
                </a:lnTo>
                <a:lnTo>
                  <a:pt x="0" y="0"/>
                </a:lnTo>
                <a:lnTo>
                  <a:pt x="0" y="0"/>
                </a:lnTo>
                <a:close/>
              </a:path>
            </a:pathLst>
          </a:custGeom>
          <a:solidFill>
            <a:srgbClr val="FFFFFF"/>
          </a:solidFill>
          <a:ln w="9525">
            <a:noFill/>
            <a:round/>
          </a:ln>
        </p:spPr>
        <p:txBody>
          <a:bodyPr vert="horz" wrap="square" lIns="121920" tIns="60960" rIns="121920" bIns="60960" numCol="1" anchor="t" anchorCtr="0" compatLnSpc="1"/>
          <a:lstStyle/>
          <a:p>
            <a:endParaRPr lang="en-US" sz="2400">
              <a:solidFill>
                <a:schemeClr val="bg1"/>
              </a:solidFill>
              <a:cs typeface="+mn-ea"/>
              <a:sym typeface="+mn-lt"/>
            </a:endParaRPr>
          </a:p>
        </p:txBody>
      </p:sp>
      <p:sp>
        <p:nvSpPr>
          <p:cNvPr id="3" name="文本框 2"/>
          <p:cNvSpPr txBox="1"/>
          <p:nvPr/>
        </p:nvSpPr>
        <p:spPr>
          <a:xfrm>
            <a:off x="479425" y="195580"/>
            <a:ext cx="8179435" cy="521970"/>
          </a:xfrm>
          <a:prstGeom prst="rect">
            <a:avLst/>
          </a:prstGeom>
          <a:noFill/>
        </p:spPr>
        <p:txBody>
          <a:bodyPr wrap="square" rtlCol="0">
            <a:spAutoFit/>
          </a:bodyPr>
          <a:lstStyle/>
          <a:p>
            <a:r>
              <a:rPr lang="en-US" altLang="zh-CN" sz="2800" dirty="0">
                <a:solidFill>
                  <a:schemeClr val="bg1"/>
                </a:solidFill>
              </a:rPr>
              <a:t>UML1.0</a:t>
            </a:r>
            <a:r>
              <a:rPr lang="zh-CN" altLang="en-US" sz="2800" dirty="0">
                <a:solidFill>
                  <a:schemeClr val="bg1"/>
                </a:solidFill>
              </a:rPr>
              <a:t>和</a:t>
            </a:r>
            <a:r>
              <a:rPr lang="en-US" altLang="zh-CN" sz="2800" dirty="0">
                <a:solidFill>
                  <a:schemeClr val="bg1"/>
                </a:solidFill>
              </a:rPr>
              <a:t>2.0</a:t>
            </a:r>
            <a:r>
              <a:rPr lang="zh-CN" altLang="zh-CN" sz="2800" dirty="0">
                <a:solidFill>
                  <a:schemeClr val="bg1"/>
                </a:solidFill>
              </a:rPr>
              <a:t>的区别</a:t>
            </a:r>
            <a:r>
              <a:rPr lang="en-US" altLang="zh-CN" sz="2800" dirty="0">
                <a:solidFill>
                  <a:schemeClr val="bg1"/>
                </a:solidFill>
              </a:rPr>
              <a:t>-</a:t>
            </a:r>
            <a:r>
              <a:rPr lang="en-US" altLang="zh-CN" sz="2800">
                <a:solidFill>
                  <a:schemeClr val="bg1"/>
                </a:solidFill>
                <a:sym typeface="+mn-ea"/>
              </a:rPr>
              <a:t>UML2.0</a:t>
            </a:r>
            <a:r>
              <a:rPr lang="zh-CN" altLang="en-US" sz="2800">
                <a:solidFill>
                  <a:schemeClr val="bg1"/>
                </a:solidFill>
                <a:sym typeface="+mn-ea"/>
              </a:rPr>
              <a:t>中图的更新说明</a:t>
            </a:r>
            <a:endParaRPr lang="en-US" altLang="zh-CN" sz="2800" dirty="0">
              <a:solidFill>
                <a:schemeClr val="bg1"/>
              </a:solidFill>
            </a:endParaRPr>
          </a:p>
        </p:txBody>
      </p:sp>
      <p:sp>
        <p:nvSpPr>
          <p:cNvPr id="4" name="文本框 3"/>
          <p:cNvSpPr txBox="1"/>
          <p:nvPr/>
        </p:nvSpPr>
        <p:spPr>
          <a:xfrm>
            <a:off x="642620" y="1503680"/>
            <a:ext cx="309880" cy="368300"/>
          </a:xfrm>
          <a:prstGeom prst="rect">
            <a:avLst/>
          </a:prstGeom>
          <a:noFill/>
        </p:spPr>
        <p:txBody>
          <a:bodyPr wrap="none" rtlCol="0">
            <a:spAutoFit/>
          </a:bodyPr>
          <a:p>
            <a:endParaRPr lang="zh-CN" altLang="en-US"/>
          </a:p>
        </p:txBody>
      </p:sp>
      <p:sp>
        <p:nvSpPr>
          <p:cNvPr id="5" name="文本框 4"/>
          <p:cNvSpPr txBox="1"/>
          <p:nvPr/>
        </p:nvSpPr>
        <p:spPr>
          <a:xfrm>
            <a:off x="795655" y="1401445"/>
            <a:ext cx="11075035" cy="3969385"/>
          </a:xfrm>
          <a:prstGeom prst="rect">
            <a:avLst/>
          </a:prstGeom>
          <a:noFill/>
        </p:spPr>
        <p:txBody>
          <a:bodyPr wrap="square" rtlCol="0">
            <a:spAutoFit/>
          </a:bodyPr>
          <a:p>
            <a:pPr algn="l"/>
            <a:r>
              <a:rPr lang="zh-CN" altLang="en-US" sz="2800">
                <a:solidFill>
                  <a:schemeClr val="bg1"/>
                </a:solidFill>
              </a:rPr>
              <a:t>构件图</a:t>
            </a:r>
            <a:endParaRPr lang="zh-CN" altLang="en-US" sz="2800">
              <a:solidFill>
                <a:schemeClr val="bg1"/>
              </a:solidFill>
            </a:endParaRPr>
          </a:p>
          <a:p>
            <a:pPr algn="l"/>
            <a:r>
              <a:rPr lang="zh-CN" altLang="en-US" sz="2800">
                <a:solidFill>
                  <a:schemeClr val="bg1"/>
                </a:solidFill>
              </a:rPr>
              <a:t>构件图是在物理层面对系统结构及内容的直观描述，最接近于通常意义上的模块结构图。</a:t>
            </a:r>
            <a:endParaRPr lang="zh-CN" altLang="en-US" sz="2800">
              <a:solidFill>
                <a:schemeClr val="bg1"/>
              </a:solidFill>
            </a:endParaRPr>
          </a:p>
          <a:p>
            <a:pPr algn="l"/>
            <a:r>
              <a:rPr lang="zh-CN" altLang="en-US" sz="2800">
                <a:solidFill>
                  <a:schemeClr val="bg1"/>
                </a:solidFill>
              </a:rPr>
              <a:t>在UML2.0中，构件图有比较明显的改进。构件本身内容的表述更清晰，包括构件所提供的接口、所要求的接口、盖构件所实现的类（逻辑内容）、以及盖构件所对应的具体“制品”（，即物理内容）。构件之间的依赖关系通过“组装连接器”更加明确地表达。其实构件图的改进在一定程度上得益于UML2.0新引入的另一种图以及相关的概念表述，即“组合结构图”。</a:t>
            </a:r>
            <a:endParaRPr lang="zh-CN" altLang="en-US" sz="28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箭头: V 形 40"/>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53" name="Freeform 29"/>
          <p:cNvSpPr/>
          <p:nvPr/>
        </p:nvSpPr>
        <p:spPr bwMode="auto">
          <a:xfrm>
            <a:off x="9096905" y="4844961"/>
            <a:ext cx="143933" cy="2117"/>
          </a:xfrm>
          <a:custGeom>
            <a:avLst/>
            <a:gdLst/>
            <a:ahLst/>
            <a:cxnLst>
              <a:cxn ang="0">
                <a:pos x="0" y="0"/>
              </a:cxn>
              <a:cxn ang="0">
                <a:pos x="68" y="0"/>
              </a:cxn>
              <a:cxn ang="0">
                <a:pos x="0" y="0"/>
              </a:cxn>
              <a:cxn ang="0">
                <a:pos x="0" y="0"/>
              </a:cxn>
            </a:cxnLst>
            <a:rect l="0" t="0" r="r" b="b"/>
            <a:pathLst>
              <a:path w="68">
                <a:moveTo>
                  <a:pt x="0" y="0"/>
                </a:moveTo>
                <a:lnTo>
                  <a:pt x="68" y="0"/>
                </a:lnTo>
                <a:lnTo>
                  <a:pt x="0" y="0"/>
                </a:lnTo>
                <a:lnTo>
                  <a:pt x="0" y="0"/>
                </a:lnTo>
                <a:close/>
              </a:path>
            </a:pathLst>
          </a:custGeom>
          <a:solidFill>
            <a:srgbClr val="FFFFFF"/>
          </a:solidFill>
          <a:ln w="9525">
            <a:noFill/>
            <a:round/>
          </a:ln>
        </p:spPr>
        <p:txBody>
          <a:bodyPr vert="horz" wrap="square" lIns="121920" tIns="60960" rIns="121920" bIns="60960" numCol="1" anchor="t" anchorCtr="0" compatLnSpc="1"/>
          <a:lstStyle/>
          <a:p>
            <a:endParaRPr lang="en-US" sz="2400">
              <a:solidFill>
                <a:schemeClr val="bg1"/>
              </a:solidFill>
              <a:cs typeface="+mn-ea"/>
              <a:sym typeface="+mn-lt"/>
            </a:endParaRPr>
          </a:p>
        </p:txBody>
      </p:sp>
      <p:sp>
        <p:nvSpPr>
          <p:cNvPr id="3" name="文本框 2"/>
          <p:cNvSpPr txBox="1"/>
          <p:nvPr/>
        </p:nvSpPr>
        <p:spPr>
          <a:xfrm>
            <a:off x="479425" y="195580"/>
            <a:ext cx="8179435" cy="521970"/>
          </a:xfrm>
          <a:prstGeom prst="rect">
            <a:avLst/>
          </a:prstGeom>
          <a:noFill/>
        </p:spPr>
        <p:txBody>
          <a:bodyPr wrap="square" rtlCol="0">
            <a:spAutoFit/>
          </a:bodyPr>
          <a:lstStyle/>
          <a:p>
            <a:r>
              <a:rPr lang="en-US" altLang="zh-CN" sz="2800" dirty="0">
                <a:solidFill>
                  <a:schemeClr val="bg1"/>
                </a:solidFill>
              </a:rPr>
              <a:t>UML1.0</a:t>
            </a:r>
            <a:r>
              <a:rPr lang="zh-CN" altLang="en-US" sz="2800" dirty="0">
                <a:solidFill>
                  <a:schemeClr val="bg1"/>
                </a:solidFill>
              </a:rPr>
              <a:t>和</a:t>
            </a:r>
            <a:r>
              <a:rPr lang="en-US" altLang="zh-CN" sz="2800" dirty="0">
                <a:solidFill>
                  <a:schemeClr val="bg1"/>
                </a:solidFill>
              </a:rPr>
              <a:t>2.0</a:t>
            </a:r>
            <a:r>
              <a:rPr lang="zh-CN" altLang="zh-CN" sz="2800" dirty="0">
                <a:solidFill>
                  <a:schemeClr val="bg1"/>
                </a:solidFill>
              </a:rPr>
              <a:t>的区别</a:t>
            </a:r>
            <a:r>
              <a:rPr lang="en-US" altLang="zh-CN" sz="2800" dirty="0">
                <a:solidFill>
                  <a:schemeClr val="bg1"/>
                </a:solidFill>
              </a:rPr>
              <a:t>-</a:t>
            </a:r>
            <a:r>
              <a:rPr lang="en-US" altLang="zh-CN" sz="2800">
                <a:solidFill>
                  <a:schemeClr val="bg1"/>
                </a:solidFill>
                <a:sym typeface="+mn-ea"/>
              </a:rPr>
              <a:t>UML2.0</a:t>
            </a:r>
            <a:r>
              <a:rPr lang="zh-CN" altLang="en-US" sz="2800">
                <a:solidFill>
                  <a:schemeClr val="bg1"/>
                </a:solidFill>
                <a:sym typeface="+mn-ea"/>
              </a:rPr>
              <a:t>中图的更新说明</a:t>
            </a:r>
            <a:endParaRPr lang="en-US" altLang="zh-CN" sz="2800" dirty="0">
              <a:solidFill>
                <a:schemeClr val="bg1"/>
              </a:solidFill>
            </a:endParaRPr>
          </a:p>
        </p:txBody>
      </p:sp>
      <p:sp>
        <p:nvSpPr>
          <p:cNvPr id="4" name="文本框 3"/>
          <p:cNvSpPr txBox="1"/>
          <p:nvPr/>
        </p:nvSpPr>
        <p:spPr>
          <a:xfrm>
            <a:off x="642620" y="1503680"/>
            <a:ext cx="309880" cy="368300"/>
          </a:xfrm>
          <a:prstGeom prst="rect">
            <a:avLst/>
          </a:prstGeom>
          <a:noFill/>
        </p:spPr>
        <p:txBody>
          <a:bodyPr wrap="none" rtlCol="0">
            <a:spAutoFit/>
          </a:bodyPr>
          <a:p>
            <a:endParaRPr lang="zh-CN" altLang="en-US"/>
          </a:p>
        </p:txBody>
      </p:sp>
      <p:sp>
        <p:nvSpPr>
          <p:cNvPr id="5" name="文本框 4"/>
          <p:cNvSpPr txBox="1"/>
          <p:nvPr/>
        </p:nvSpPr>
        <p:spPr>
          <a:xfrm>
            <a:off x="755015" y="1084580"/>
            <a:ext cx="11075035" cy="6123940"/>
          </a:xfrm>
          <a:prstGeom prst="rect">
            <a:avLst/>
          </a:prstGeom>
          <a:noFill/>
        </p:spPr>
        <p:txBody>
          <a:bodyPr wrap="square" rtlCol="0">
            <a:spAutoFit/>
          </a:bodyPr>
          <a:p>
            <a:pPr algn="l"/>
            <a:r>
              <a:rPr lang="zh-CN" altLang="en-US" sz="2800">
                <a:solidFill>
                  <a:schemeClr val="bg1"/>
                </a:solidFill>
              </a:rPr>
              <a:t>新增加的图</a:t>
            </a:r>
            <a:endParaRPr lang="zh-CN" altLang="en-US" sz="2800">
              <a:solidFill>
                <a:schemeClr val="bg1"/>
              </a:solidFill>
            </a:endParaRPr>
          </a:p>
          <a:p>
            <a:pPr algn="l"/>
            <a:r>
              <a:rPr lang="zh-CN" altLang="en-US" sz="2800">
                <a:solidFill>
                  <a:schemeClr val="bg1"/>
                </a:solidFill>
              </a:rPr>
              <a:t>在表述结构的图中，现增加了“包图”和“组合结构图”。“包图”展现模型要素的基本组织单元，以及这些组织单元之间的依赖关系，包括引用关系和扩展关系。在通用的建模工具中，一般可以用类图描述包图中的逻辑内容。“组合结构图”描述系统中的某一部分（即“组合结构”）的内部内容，包括该部分与系统其他部分的交互点，这种图能够展示该部分内容“内部”参与者的配置情况。“组合结构图”中引入了一些重要的概念：例如“端口”，“端口”将组合结构与外部环境隔离，实现了双向的封装，既涵盖了该组合结构所提供的行为，同时也指出了该组合结构所需要的服务;再如“协议”，基于UML中的“协作”的概念，展示那些可服用的交互序列，其实质目的是描述那些可以在不同上下文环境中复用的协作模式。“协议”中所反映的任务由具体的“端口”承担。</a:t>
            </a:r>
            <a:endParaRPr lang="zh-CN" altLang="en-US" sz="2800">
              <a:solidFill>
                <a:schemeClr val="bg1"/>
              </a:solidFill>
            </a:endParaRPr>
          </a:p>
          <a:p>
            <a:pPr algn="l"/>
            <a:endParaRPr lang="zh-CN" altLang="en-US" sz="28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35" name="矩形 34"/>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箭头: V 形 35"/>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93" name="Shape 1393"/>
          <p:cNvSpPr/>
          <p:nvPr/>
        </p:nvSpPr>
        <p:spPr>
          <a:xfrm>
            <a:off x="2798233" y="2495545"/>
            <a:ext cx="2774091" cy="609600"/>
          </a:xfrm>
          <a:prstGeom prst="rect">
            <a:avLst/>
          </a:prstGeom>
          <a:solidFill>
            <a:schemeClr val="accent2"/>
          </a:solidFill>
          <a:ln>
            <a:noFill/>
          </a:ln>
        </p:spPr>
        <p:txBody>
          <a:bodyPr lIns="121900" tIns="60933" rIns="121900" bIns="60933" anchor="ctr" anchorCtr="0">
            <a:noAutofit/>
          </a:bodyPr>
          <a:lstStyle/>
          <a:p>
            <a:pPr algn="ctr"/>
            <a:r>
              <a:rPr lang="zh-CN" sz="3600">
                <a:solidFill>
                  <a:schemeClr val="bg1"/>
                </a:solidFill>
                <a:cs typeface="+mn-ea"/>
                <a:sym typeface="+mn-lt"/>
              </a:rPr>
              <a:t>问题</a:t>
            </a:r>
            <a:r>
              <a:rPr lang="en-US" altLang="zh-CN" sz="3600">
                <a:solidFill>
                  <a:schemeClr val="bg1"/>
                </a:solidFill>
                <a:cs typeface="+mn-ea"/>
                <a:sym typeface="+mn-lt"/>
              </a:rPr>
              <a:t>3</a:t>
            </a:r>
            <a:endParaRPr lang="en-US" altLang="zh-CN" sz="3600">
              <a:solidFill>
                <a:schemeClr val="bg1"/>
              </a:solidFill>
              <a:cs typeface="+mn-ea"/>
              <a:sym typeface="+mn-lt"/>
            </a:endParaRPr>
          </a:p>
        </p:txBody>
      </p:sp>
      <p:sp>
        <p:nvSpPr>
          <p:cNvPr id="1394" name="Shape 1394"/>
          <p:cNvSpPr/>
          <p:nvPr/>
        </p:nvSpPr>
        <p:spPr>
          <a:xfrm>
            <a:off x="5284383" y="2495545"/>
            <a:ext cx="609600" cy="609600"/>
          </a:xfrm>
          <a:prstGeom prst="ellipse">
            <a:avLst/>
          </a:prstGeom>
          <a:solidFill>
            <a:schemeClr val="accent4"/>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397" name="Shape 1397"/>
          <p:cNvSpPr/>
          <p:nvPr/>
        </p:nvSpPr>
        <p:spPr>
          <a:xfrm>
            <a:off x="2798445" y="3456940"/>
            <a:ext cx="6292850" cy="962025"/>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0" name="Shape 1400"/>
          <p:cNvSpPr txBox="1"/>
          <p:nvPr/>
        </p:nvSpPr>
        <p:spPr>
          <a:xfrm>
            <a:off x="3009900" y="3562985"/>
            <a:ext cx="5530850" cy="397510"/>
          </a:xfrm>
          <a:prstGeom prst="rect">
            <a:avLst/>
          </a:prstGeom>
          <a:noFill/>
          <a:ln>
            <a:noFill/>
          </a:ln>
        </p:spPr>
        <p:txBody>
          <a:bodyPr lIns="0" tIns="0" rIns="0" bIns="0" anchor="t" anchorCtr="0">
            <a:noAutofit/>
          </a:bodyPr>
          <a:lstStyle/>
          <a:p>
            <a:pPr>
              <a:lnSpc>
                <a:spcPct val="114000"/>
              </a:lnSpc>
              <a:spcAft>
                <a:spcPts val="800"/>
              </a:spcAft>
              <a:buSzPct val="25000"/>
            </a:pPr>
            <a:r>
              <a:rPr lang="zh-CN" altLang="en-US" sz="2800" dirty="0">
                <a:solidFill>
                  <a:schemeClr val="bg1"/>
                </a:solidFill>
                <a:cs typeface="+mn-ea"/>
                <a:sym typeface="+mn-lt"/>
              </a:rPr>
              <a:t>简述</a:t>
            </a:r>
            <a:r>
              <a:rPr lang="en-US" altLang="zh-CN" sz="2800" dirty="0">
                <a:solidFill>
                  <a:schemeClr val="bg1"/>
                </a:solidFill>
                <a:cs typeface="+mn-ea"/>
                <a:sym typeface="+mn-lt"/>
              </a:rPr>
              <a:t>UML1.0</a:t>
            </a:r>
            <a:r>
              <a:rPr lang="zh-CN" altLang="en-US" sz="2800" dirty="0">
                <a:solidFill>
                  <a:schemeClr val="bg1"/>
                </a:solidFill>
                <a:cs typeface="+mn-ea"/>
                <a:sym typeface="+mn-lt"/>
              </a:rPr>
              <a:t>与</a:t>
            </a:r>
            <a:r>
              <a:rPr lang="en-US" altLang="zh-CN" sz="2800" dirty="0">
                <a:solidFill>
                  <a:schemeClr val="bg1"/>
                </a:solidFill>
                <a:cs typeface="+mn-ea"/>
                <a:sym typeface="+mn-lt"/>
              </a:rPr>
              <a:t>2.0</a:t>
            </a:r>
            <a:r>
              <a:rPr lang="zh-CN" altLang="en-US" sz="2800" dirty="0">
                <a:solidFill>
                  <a:schemeClr val="bg1"/>
                </a:solidFill>
                <a:cs typeface="+mn-ea"/>
                <a:sym typeface="+mn-lt"/>
              </a:rPr>
              <a:t>的区别？</a:t>
            </a:r>
            <a:endParaRPr lang="zh-CN" altLang="en-US" sz="2800" dirty="0">
              <a:solidFill>
                <a:schemeClr val="bg1"/>
              </a:solidFill>
              <a:cs typeface="+mn-ea"/>
              <a:sym typeface="+mn-lt"/>
            </a:endParaRPr>
          </a:p>
        </p:txBody>
      </p:sp>
      <p:sp>
        <p:nvSpPr>
          <p:cNvPr id="1401" name="Shape 1401"/>
          <p:cNvSpPr/>
          <p:nvPr/>
        </p:nvSpPr>
        <p:spPr>
          <a:xfrm>
            <a:off x="2798445" y="4624070"/>
            <a:ext cx="8818880" cy="1560195"/>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4" name="Shape 1404"/>
          <p:cNvSpPr txBox="1"/>
          <p:nvPr/>
        </p:nvSpPr>
        <p:spPr>
          <a:xfrm>
            <a:off x="2811145" y="4624070"/>
            <a:ext cx="8806180" cy="1254125"/>
          </a:xfrm>
          <a:prstGeom prst="rect">
            <a:avLst/>
          </a:prstGeom>
          <a:noFill/>
          <a:ln>
            <a:noFill/>
          </a:ln>
        </p:spPr>
        <p:txBody>
          <a:bodyPr lIns="0" tIns="0" rIns="0" bIns="0" anchor="t" anchorCtr="0">
            <a:noAutofit/>
          </a:bodyPr>
          <a:lstStyle/>
          <a:p>
            <a:pPr>
              <a:lnSpc>
                <a:spcPct val="114000"/>
              </a:lnSpc>
              <a:spcAft>
                <a:spcPts val="800"/>
              </a:spcAft>
              <a:buSzPct val="25000"/>
            </a:pPr>
            <a:r>
              <a:rPr lang="en-US" altLang="zh-CN" sz="2000" dirty="0">
                <a:solidFill>
                  <a:schemeClr val="bg1"/>
                </a:solidFill>
                <a:cs typeface="+mn-ea"/>
                <a:sym typeface="+mn-lt"/>
              </a:rPr>
              <a:t>1</a:t>
            </a:r>
            <a:r>
              <a:rPr lang="zh-CN" altLang="en-US" sz="2000" dirty="0">
                <a:solidFill>
                  <a:schemeClr val="bg1"/>
                </a:solidFill>
                <a:cs typeface="+mn-ea"/>
                <a:sym typeface="+mn-lt"/>
              </a:rPr>
              <a:t>、</a:t>
            </a:r>
            <a:r>
              <a:rPr lang="zh-CN" altLang="en-US" sz="2000" dirty="0">
                <a:solidFill>
                  <a:schemeClr val="bg1"/>
                </a:solidFill>
                <a:cs typeface="+mn-ea"/>
                <a:sym typeface="+mn-lt"/>
              </a:rPr>
              <a:t>交互框图将活动框图和顺序框图结合在一起，使活动框图成为了一系列顺序框图的“主框图”。</a:t>
            </a:r>
            <a:endParaRPr lang="zh-CN" altLang="en-US" sz="2000" dirty="0">
              <a:solidFill>
                <a:schemeClr val="bg1"/>
              </a:solidFill>
              <a:cs typeface="+mn-ea"/>
              <a:sym typeface="+mn-lt"/>
            </a:endParaRPr>
          </a:p>
          <a:p>
            <a:pPr>
              <a:lnSpc>
                <a:spcPct val="114000"/>
              </a:lnSpc>
              <a:spcAft>
                <a:spcPts val="800"/>
              </a:spcAft>
              <a:buSzPct val="25000"/>
            </a:pPr>
            <a:r>
              <a:rPr lang="en-US" altLang="zh-CN" sz="2000" dirty="0">
                <a:solidFill>
                  <a:schemeClr val="bg1"/>
                </a:solidFill>
                <a:cs typeface="+mn-ea"/>
                <a:sym typeface="+mn-lt"/>
              </a:rPr>
              <a:t>2</a:t>
            </a:r>
            <a:r>
              <a:rPr lang="zh-CN" altLang="en-US" sz="2000" dirty="0">
                <a:solidFill>
                  <a:schemeClr val="bg1"/>
                </a:solidFill>
                <a:cs typeface="+mn-ea"/>
                <a:sym typeface="+mn-lt"/>
              </a:rPr>
              <a:t>、</a:t>
            </a:r>
            <a:r>
              <a:rPr lang="zh-CN" altLang="en-US" sz="2000" dirty="0">
                <a:solidFill>
                  <a:schemeClr val="bg1"/>
                </a:solidFill>
                <a:cs typeface="+mn-ea"/>
                <a:sym typeface="+mn-lt"/>
              </a:rPr>
              <a:t>UML2.0包含了表示结构元素(对象)之间数据流动的流程框图，与协作框图中的信息流动类似，但不完全相同。</a:t>
            </a:r>
            <a:endParaRPr lang="zh-CN" altLang="en-US" sz="2000" dirty="0">
              <a:solidFill>
                <a:schemeClr val="bg1"/>
              </a:solidFill>
              <a:cs typeface="+mn-ea"/>
              <a:sym typeface="+mn-lt"/>
            </a:endParaRPr>
          </a:p>
        </p:txBody>
      </p:sp>
      <p:sp>
        <p:nvSpPr>
          <p:cNvPr id="1411" name="Shape 1411"/>
          <p:cNvSpPr/>
          <p:nvPr/>
        </p:nvSpPr>
        <p:spPr>
          <a:xfrm>
            <a:off x="8443401"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2" name="Shape 1412"/>
          <p:cNvSpPr/>
          <p:nvPr/>
        </p:nvSpPr>
        <p:spPr>
          <a:xfrm>
            <a:off x="8767253"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3" name="Shape 1413"/>
          <p:cNvSpPr/>
          <p:nvPr/>
        </p:nvSpPr>
        <p:spPr>
          <a:xfrm>
            <a:off x="9091105"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4" name="Shape 1414"/>
          <p:cNvSpPr/>
          <p:nvPr/>
        </p:nvSpPr>
        <p:spPr>
          <a:xfrm>
            <a:off x="9414957"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3"/>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5" name="Shape 1415"/>
          <p:cNvSpPr/>
          <p:nvPr/>
        </p:nvSpPr>
        <p:spPr>
          <a:xfrm>
            <a:off x="9738809"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3"/>
          </a:solidFill>
          <a:ln>
            <a:noFill/>
          </a:ln>
        </p:spPr>
        <p:txBody>
          <a:bodyPr lIns="121900" tIns="60933" rIns="121900" bIns="60933" anchor="t" anchorCtr="0">
            <a:noAutofit/>
          </a:bodyPr>
          <a:lstStyle/>
          <a:p>
            <a:endParaRPr>
              <a:solidFill>
                <a:schemeClr val="bg1"/>
              </a:solidFill>
              <a:cs typeface="+mn-ea"/>
              <a:sym typeface="+mn-lt"/>
            </a:endParaRPr>
          </a:p>
        </p:txBody>
      </p:sp>
      <p:grpSp>
        <p:nvGrpSpPr>
          <p:cNvPr id="1417" name="Shape 1417"/>
          <p:cNvGrpSpPr/>
          <p:nvPr/>
        </p:nvGrpSpPr>
        <p:grpSpPr>
          <a:xfrm>
            <a:off x="1066325" y="3935986"/>
            <a:ext cx="1422399" cy="1201176"/>
            <a:chOff x="4154760" y="503293"/>
            <a:chExt cx="856553" cy="723334"/>
          </a:xfrm>
        </p:grpSpPr>
        <p:sp>
          <p:nvSpPr>
            <p:cNvPr id="1418" name="Shape 1418"/>
            <p:cNvSpPr/>
            <p:nvPr/>
          </p:nvSpPr>
          <p:spPr>
            <a:xfrm>
              <a:off x="4210176" y="1016045"/>
              <a:ext cx="118590" cy="210583"/>
            </a:xfrm>
            <a:custGeom>
              <a:avLst/>
              <a:gdLst/>
              <a:ahLst/>
              <a:cxnLst/>
              <a:rect l="0" t="0" r="0" b="0"/>
              <a:pathLst>
                <a:path w="120000" h="120000" extrusionOk="0">
                  <a:moveTo>
                    <a:pt x="0" y="64631"/>
                  </a:moveTo>
                  <a:lnTo>
                    <a:pt x="120000" y="0"/>
                  </a:lnTo>
                  <a:lnTo>
                    <a:pt x="120000" y="119999"/>
                  </a:lnTo>
                  <a:lnTo>
                    <a:pt x="0" y="119999"/>
                  </a:lnTo>
                  <a:lnTo>
                    <a:pt x="0" y="64631"/>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19" name="Shape 1419"/>
            <p:cNvSpPr/>
            <p:nvPr/>
          </p:nvSpPr>
          <p:spPr>
            <a:xfrm>
              <a:off x="4371992" y="854783"/>
              <a:ext cx="118590" cy="371845"/>
            </a:xfrm>
            <a:custGeom>
              <a:avLst/>
              <a:gdLst/>
              <a:ahLst/>
              <a:cxnLst/>
              <a:rect l="0" t="0" r="0" b="0"/>
              <a:pathLst>
                <a:path w="120000" h="120000" extrusionOk="0">
                  <a:moveTo>
                    <a:pt x="0" y="40536"/>
                  </a:moveTo>
                  <a:lnTo>
                    <a:pt x="120000" y="0"/>
                  </a:lnTo>
                  <a:lnTo>
                    <a:pt x="120000" y="120000"/>
                  </a:lnTo>
                  <a:lnTo>
                    <a:pt x="0" y="120000"/>
                  </a:lnTo>
                  <a:lnTo>
                    <a:pt x="0" y="40536"/>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0" name="Shape 1420"/>
            <p:cNvSpPr/>
            <p:nvPr/>
          </p:nvSpPr>
          <p:spPr>
            <a:xfrm>
              <a:off x="4533810" y="854783"/>
              <a:ext cx="118590" cy="371845"/>
            </a:xfrm>
            <a:custGeom>
              <a:avLst/>
              <a:gdLst/>
              <a:ahLst/>
              <a:cxnLst/>
              <a:rect l="0" t="0" r="0" b="0"/>
              <a:pathLst>
                <a:path w="120000" h="120000" extrusionOk="0">
                  <a:moveTo>
                    <a:pt x="0" y="0"/>
                  </a:moveTo>
                  <a:lnTo>
                    <a:pt x="120000" y="27123"/>
                  </a:lnTo>
                  <a:lnTo>
                    <a:pt x="120000" y="120000"/>
                  </a:lnTo>
                  <a:lnTo>
                    <a:pt x="0" y="120000"/>
                  </a:lnTo>
                  <a:lnTo>
                    <a:pt x="0" y="0"/>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1" name="Shape 1421"/>
            <p:cNvSpPr/>
            <p:nvPr/>
          </p:nvSpPr>
          <p:spPr>
            <a:xfrm>
              <a:off x="4695626" y="793825"/>
              <a:ext cx="118590" cy="432802"/>
            </a:xfrm>
            <a:custGeom>
              <a:avLst/>
              <a:gdLst/>
              <a:ahLst/>
              <a:cxnLst/>
              <a:rect l="0" t="0" r="0" b="0"/>
              <a:pathLst>
                <a:path w="120000" h="120000" extrusionOk="0">
                  <a:moveTo>
                    <a:pt x="0" y="36312"/>
                  </a:moveTo>
                  <a:lnTo>
                    <a:pt x="120000" y="0"/>
                  </a:lnTo>
                  <a:lnTo>
                    <a:pt x="120000" y="120000"/>
                  </a:lnTo>
                  <a:lnTo>
                    <a:pt x="0" y="120000"/>
                  </a:lnTo>
                  <a:lnTo>
                    <a:pt x="0" y="36312"/>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2" name="Shape 1422"/>
            <p:cNvSpPr/>
            <p:nvPr/>
          </p:nvSpPr>
          <p:spPr>
            <a:xfrm>
              <a:off x="4857442" y="659162"/>
              <a:ext cx="118590" cy="567464"/>
            </a:xfrm>
            <a:custGeom>
              <a:avLst/>
              <a:gdLst/>
              <a:ahLst/>
              <a:cxnLst/>
              <a:rect l="0" t="0" r="0" b="0"/>
              <a:pathLst>
                <a:path w="120000" h="120000" extrusionOk="0">
                  <a:moveTo>
                    <a:pt x="0" y="23835"/>
                  </a:moveTo>
                  <a:lnTo>
                    <a:pt x="120000" y="0"/>
                  </a:lnTo>
                  <a:lnTo>
                    <a:pt x="120000" y="120000"/>
                  </a:lnTo>
                  <a:lnTo>
                    <a:pt x="0" y="120000"/>
                  </a:lnTo>
                  <a:lnTo>
                    <a:pt x="0" y="23835"/>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3" name="Shape 1423"/>
            <p:cNvSpPr/>
            <p:nvPr/>
          </p:nvSpPr>
          <p:spPr>
            <a:xfrm>
              <a:off x="4154760" y="503293"/>
              <a:ext cx="856553" cy="582017"/>
            </a:xfrm>
            <a:custGeom>
              <a:avLst/>
              <a:gdLst/>
              <a:ahLst/>
              <a:cxnLst/>
              <a:rect l="0" t="0" r="0" b="0"/>
              <a:pathLst>
                <a:path w="120000" h="120000" extrusionOk="0">
                  <a:moveTo>
                    <a:pt x="0" y="120000"/>
                  </a:moveTo>
                  <a:lnTo>
                    <a:pt x="50101" y="49187"/>
                  </a:lnTo>
                  <a:lnTo>
                    <a:pt x="71632" y="70317"/>
                  </a:lnTo>
                  <a:lnTo>
                    <a:pt x="120000" y="0"/>
                  </a:lnTo>
                </a:path>
              </a:pathLst>
            </a:custGeom>
            <a:noFill/>
            <a:ln w="38100" cap="flat" cmpd="sng">
              <a:solidFill>
                <a:schemeClr val="accent4"/>
              </a:solidFill>
              <a:prstDash val="solid"/>
              <a:round/>
              <a:headEnd type="none" w="med" len="med"/>
              <a:tailEnd type="triangle" w="lg" len="lg"/>
            </a:ln>
          </p:spPr>
          <p:txBody>
            <a:bodyPr lIns="121900" tIns="60933" rIns="121900" bIns="60933" anchor="t" anchorCtr="0">
              <a:noAutofit/>
            </a:bodyPr>
            <a:lstStyle/>
            <a:p>
              <a:endParaRPr>
                <a:solidFill>
                  <a:schemeClr val="bg1"/>
                </a:solidFill>
                <a:cs typeface="+mn-ea"/>
                <a:sym typeface="+mn-lt"/>
              </a:endParaRPr>
            </a:p>
          </p:txBody>
        </p:sp>
      </p:grpSp>
      <p:sp>
        <p:nvSpPr>
          <p:cNvPr id="1425" name="Shape 1425"/>
          <p:cNvSpPr/>
          <p:nvPr/>
        </p:nvSpPr>
        <p:spPr>
          <a:xfrm>
            <a:off x="809624" y="2047280"/>
            <a:ext cx="2001440" cy="3926284"/>
          </a:xfrm>
          <a:custGeom>
            <a:avLst/>
            <a:gdLst/>
            <a:ahLst/>
            <a:cxnLst/>
            <a:rect l="0" t="0" r="0" b="0"/>
            <a:pathLst>
              <a:path w="120000" h="120000" extrusionOk="0">
                <a:moveTo>
                  <a:pt x="81072" y="0"/>
                </a:moveTo>
                <a:cubicBezTo>
                  <a:pt x="80400" y="0"/>
                  <a:pt x="79855" y="277"/>
                  <a:pt x="79855" y="616"/>
                </a:cubicBezTo>
                <a:lnTo>
                  <a:pt x="79855" y="794"/>
                </a:lnTo>
                <a:lnTo>
                  <a:pt x="17300" y="794"/>
                </a:lnTo>
                <a:cubicBezTo>
                  <a:pt x="8583" y="794"/>
                  <a:pt x="1522" y="4394"/>
                  <a:pt x="1522" y="8838"/>
                </a:cubicBezTo>
                <a:lnTo>
                  <a:pt x="1522" y="10722"/>
                </a:lnTo>
                <a:lnTo>
                  <a:pt x="1211" y="10722"/>
                </a:lnTo>
                <a:cubicBezTo>
                  <a:pt x="544" y="10722"/>
                  <a:pt x="0" y="11000"/>
                  <a:pt x="0" y="11338"/>
                </a:cubicBezTo>
                <a:lnTo>
                  <a:pt x="0" y="16183"/>
                </a:lnTo>
                <a:cubicBezTo>
                  <a:pt x="0" y="16522"/>
                  <a:pt x="544" y="16800"/>
                  <a:pt x="1211" y="16800"/>
                </a:cubicBezTo>
                <a:lnTo>
                  <a:pt x="1522" y="16800"/>
                </a:lnTo>
                <a:lnTo>
                  <a:pt x="1522" y="22950"/>
                </a:lnTo>
                <a:lnTo>
                  <a:pt x="1211" y="22950"/>
                </a:lnTo>
                <a:cubicBezTo>
                  <a:pt x="544" y="22950"/>
                  <a:pt x="0" y="23227"/>
                  <a:pt x="0" y="23566"/>
                </a:cubicBezTo>
                <a:lnTo>
                  <a:pt x="0" y="27127"/>
                </a:lnTo>
                <a:cubicBezTo>
                  <a:pt x="0" y="27472"/>
                  <a:pt x="544" y="27755"/>
                  <a:pt x="1211" y="27755"/>
                </a:cubicBezTo>
                <a:lnTo>
                  <a:pt x="1522" y="27755"/>
                </a:lnTo>
                <a:lnTo>
                  <a:pt x="1522" y="33516"/>
                </a:lnTo>
                <a:lnTo>
                  <a:pt x="1211" y="33516"/>
                </a:lnTo>
                <a:cubicBezTo>
                  <a:pt x="544" y="33516"/>
                  <a:pt x="0" y="33788"/>
                  <a:pt x="0" y="34133"/>
                </a:cubicBezTo>
                <a:lnTo>
                  <a:pt x="0" y="37694"/>
                </a:lnTo>
                <a:cubicBezTo>
                  <a:pt x="0" y="38033"/>
                  <a:pt x="544" y="38316"/>
                  <a:pt x="1211" y="38316"/>
                </a:cubicBezTo>
                <a:lnTo>
                  <a:pt x="1522" y="38316"/>
                </a:lnTo>
                <a:lnTo>
                  <a:pt x="1522" y="111950"/>
                </a:lnTo>
                <a:cubicBezTo>
                  <a:pt x="1522" y="116394"/>
                  <a:pt x="8583" y="120000"/>
                  <a:pt x="17300" y="120000"/>
                </a:cubicBezTo>
                <a:lnTo>
                  <a:pt x="104222" y="120000"/>
                </a:lnTo>
                <a:cubicBezTo>
                  <a:pt x="112938" y="120000"/>
                  <a:pt x="120000" y="116394"/>
                  <a:pt x="120000" y="111950"/>
                </a:cubicBezTo>
                <a:lnTo>
                  <a:pt x="120000" y="8838"/>
                </a:lnTo>
                <a:cubicBezTo>
                  <a:pt x="120000" y="4394"/>
                  <a:pt x="112938" y="794"/>
                  <a:pt x="104222" y="794"/>
                </a:cubicBezTo>
                <a:lnTo>
                  <a:pt x="99550" y="794"/>
                </a:lnTo>
                <a:lnTo>
                  <a:pt x="99550" y="616"/>
                </a:lnTo>
                <a:cubicBezTo>
                  <a:pt x="99550" y="277"/>
                  <a:pt x="99005" y="0"/>
                  <a:pt x="98333" y="0"/>
                </a:cubicBezTo>
                <a:lnTo>
                  <a:pt x="81072" y="0"/>
                </a:lnTo>
                <a:close/>
                <a:moveTo>
                  <a:pt x="52894" y="9055"/>
                </a:moveTo>
                <a:lnTo>
                  <a:pt x="68638" y="9055"/>
                </a:lnTo>
                <a:cubicBezTo>
                  <a:pt x="70100" y="9055"/>
                  <a:pt x="71277" y="9655"/>
                  <a:pt x="71277" y="10400"/>
                </a:cubicBezTo>
                <a:cubicBezTo>
                  <a:pt x="71277" y="11150"/>
                  <a:pt x="70100" y="11755"/>
                  <a:pt x="68638" y="11755"/>
                </a:cubicBezTo>
                <a:lnTo>
                  <a:pt x="52894" y="11755"/>
                </a:lnTo>
                <a:cubicBezTo>
                  <a:pt x="51433" y="11755"/>
                  <a:pt x="50244" y="11150"/>
                  <a:pt x="50244" y="10400"/>
                </a:cubicBezTo>
                <a:cubicBezTo>
                  <a:pt x="50244" y="9655"/>
                  <a:pt x="51433" y="9055"/>
                  <a:pt x="52894" y="9055"/>
                </a:cubicBezTo>
                <a:close/>
                <a:moveTo>
                  <a:pt x="40550" y="9272"/>
                </a:moveTo>
                <a:cubicBezTo>
                  <a:pt x="41183" y="9272"/>
                  <a:pt x="41811" y="9394"/>
                  <a:pt x="42294" y="9644"/>
                </a:cubicBezTo>
                <a:cubicBezTo>
                  <a:pt x="43261" y="10133"/>
                  <a:pt x="43261" y="10933"/>
                  <a:pt x="42294" y="11427"/>
                </a:cubicBezTo>
                <a:cubicBezTo>
                  <a:pt x="41327" y="11916"/>
                  <a:pt x="39766" y="11916"/>
                  <a:pt x="38800" y="11427"/>
                </a:cubicBezTo>
                <a:cubicBezTo>
                  <a:pt x="37833" y="10933"/>
                  <a:pt x="37833" y="10133"/>
                  <a:pt x="38800" y="9644"/>
                </a:cubicBezTo>
                <a:cubicBezTo>
                  <a:pt x="39283" y="9394"/>
                  <a:pt x="39911" y="9272"/>
                  <a:pt x="40550" y="9272"/>
                </a:cubicBezTo>
                <a:close/>
                <a:moveTo>
                  <a:pt x="9088" y="19516"/>
                </a:moveTo>
                <a:lnTo>
                  <a:pt x="112433" y="19516"/>
                </a:lnTo>
                <a:lnTo>
                  <a:pt x="112433" y="98238"/>
                </a:lnTo>
                <a:lnTo>
                  <a:pt x="9088" y="98238"/>
                </a:lnTo>
                <a:lnTo>
                  <a:pt x="9088" y="19516"/>
                </a:lnTo>
                <a:close/>
                <a:moveTo>
                  <a:pt x="60761" y="103300"/>
                </a:moveTo>
                <a:cubicBezTo>
                  <a:pt x="63661" y="103300"/>
                  <a:pt x="66566" y="103861"/>
                  <a:pt x="68777" y="104988"/>
                </a:cubicBezTo>
                <a:cubicBezTo>
                  <a:pt x="73211" y="107244"/>
                  <a:pt x="73211" y="110905"/>
                  <a:pt x="68777" y="113166"/>
                </a:cubicBezTo>
                <a:cubicBezTo>
                  <a:pt x="64350" y="115422"/>
                  <a:pt x="57172" y="115422"/>
                  <a:pt x="52744" y="113166"/>
                </a:cubicBezTo>
                <a:cubicBezTo>
                  <a:pt x="48316" y="110905"/>
                  <a:pt x="48316" y="107244"/>
                  <a:pt x="52744" y="104988"/>
                </a:cubicBezTo>
                <a:cubicBezTo>
                  <a:pt x="54955" y="103861"/>
                  <a:pt x="57861" y="103300"/>
                  <a:pt x="60761" y="103300"/>
                </a:cubicBezTo>
                <a:close/>
              </a:path>
            </a:pathLst>
          </a:custGeom>
          <a:noFill/>
          <a:ln w="12700" cap="flat" cmpd="sng">
            <a:solidFill>
              <a:schemeClr val="accent4"/>
            </a:solidFill>
            <a:prstDash val="solid"/>
            <a:miter/>
            <a:headEnd type="none" w="med" len="med"/>
            <a:tailEnd type="none" w="med" len="med"/>
          </a:ln>
        </p:spPr>
        <p:txBody>
          <a:bodyPr lIns="0" tIns="0" rIns="0" bIns="0" anchor="ctr" anchorCtr="0">
            <a:noAutofit/>
          </a:bodyPr>
          <a:lstStyle/>
          <a:p>
            <a:endParaRPr sz="1600">
              <a:solidFill>
                <a:schemeClr val="bg1"/>
              </a:solidFill>
              <a:cs typeface="+mn-ea"/>
              <a:sym typeface="+mn-lt"/>
            </a:endParaRPr>
          </a:p>
        </p:txBody>
      </p:sp>
      <p:sp>
        <p:nvSpPr>
          <p:cNvPr id="3" name="文本框 2"/>
          <p:cNvSpPr txBox="1"/>
          <p:nvPr/>
        </p:nvSpPr>
        <p:spPr>
          <a:xfrm>
            <a:off x="479425" y="195580"/>
            <a:ext cx="8179435" cy="521970"/>
          </a:xfrm>
          <a:prstGeom prst="rect">
            <a:avLst/>
          </a:prstGeom>
          <a:noFill/>
        </p:spPr>
        <p:txBody>
          <a:bodyPr wrap="square" rtlCol="0">
            <a:spAutoFit/>
          </a:bodyPr>
          <a:p>
            <a:r>
              <a:rPr lang="en-US" altLang="zh-CN" sz="2800" dirty="0">
                <a:solidFill>
                  <a:schemeClr val="bg1"/>
                </a:solidFill>
              </a:rPr>
              <a:t>UML1.0</a:t>
            </a:r>
            <a:r>
              <a:rPr lang="zh-CN" altLang="en-US" sz="2800" dirty="0">
                <a:solidFill>
                  <a:schemeClr val="bg1"/>
                </a:solidFill>
              </a:rPr>
              <a:t>和</a:t>
            </a:r>
            <a:r>
              <a:rPr lang="en-US" altLang="zh-CN" sz="2800" dirty="0">
                <a:solidFill>
                  <a:schemeClr val="bg1"/>
                </a:solidFill>
              </a:rPr>
              <a:t>2.0</a:t>
            </a:r>
            <a:r>
              <a:rPr lang="zh-CN" altLang="zh-CN" sz="2800" dirty="0">
                <a:solidFill>
                  <a:schemeClr val="bg1"/>
                </a:solidFill>
              </a:rPr>
              <a:t>的区别</a:t>
            </a:r>
            <a:endParaRPr lang="en-US" altLang="zh-CN" sz="2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400">
                                            <p:txEl>
                                              <p:pRg st="0" end="0"/>
                                            </p:txEl>
                                          </p:spTgt>
                                        </p:tgtEl>
                                        <p:attrNameLst>
                                          <p:attrName>style.visibility</p:attrName>
                                        </p:attrNameLst>
                                      </p:cBhvr>
                                      <p:to>
                                        <p:strVal val="visible"/>
                                      </p:to>
                                    </p:set>
                                    <p:anim to="" calcmode="lin" valueType="num">
                                      <p:cBhvr>
                                        <p:cTn id="7" dur="1" fill="hold"/>
                                        <p:tgtEl>
                                          <p:spTgt spid="1400">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04">
                                            <p:txEl>
                                              <p:pRg st="0" end="0"/>
                                            </p:txEl>
                                          </p:spTgt>
                                        </p:tgtEl>
                                        <p:attrNameLst>
                                          <p:attrName>style.visibility</p:attrName>
                                        </p:attrNameLst>
                                      </p:cBhvr>
                                      <p:to>
                                        <p:strVal val="visible"/>
                                      </p:to>
                                    </p:set>
                                    <p:anim calcmode="lin" valueType="num">
                                      <p:cBhvr additive="base">
                                        <p:cTn id="12" dur="500" fill="hold"/>
                                        <p:tgtEl>
                                          <p:spTgt spid="140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04">
                                            <p:txEl>
                                              <p:pRg st="1" end="1"/>
                                            </p:txEl>
                                          </p:spTgt>
                                        </p:tgtEl>
                                        <p:attrNameLst>
                                          <p:attrName>style.visibility</p:attrName>
                                        </p:attrNameLst>
                                      </p:cBhvr>
                                      <p:to>
                                        <p:strVal val="visible"/>
                                      </p:to>
                                    </p:set>
                                    <p:anim calcmode="lin" valueType="num">
                                      <p:cBhvr additive="base">
                                        <p:cTn id="18" dur="500" fill="hold"/>
                                        <p:tgtEl>
                                          <p:spTgt spid="140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0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椭圆 2"/>
          <p:cNvSpPr/>
          <p:nvPr/>
        </p:nvSpPr>
        <p:spPr>
          <a:xfrm>
            <a:off x="3657600" y="990600"/>
            <a:ext cx="4876800" cy="4876800"/>
          </a:xfrm>
          <a:prstGeom prst="ellipse">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rot="10800000">
            <a:off x="6096000" y="990600"/>
            <a:ext cx="2438400" cy="4876800"/>
          </a:xfrm>
          <a:custGeom>
            <a:avLst/>
            <a:gdLst>
              <a:gd name="connsiteX0" fmla="*/ 2438400 w 2438400"/>
              <a:gd name="connsiteY0" fmla="*/ 0 h 4876800"/>
              <a:gd name="connsiteX1" fmla="*/ 2438400 w 2438400"/>
              <a:gd name="connsiteY1" fmla="*/ 4876800 h 4876800"/>
              <a:gd name="connsiteX2" fmla="*/ 0 w 2438400"/>
              <a:gd name="connsiteY2" fmla="*/ 2438400 h 4876800"/>
              <a:gd name="connsiteX3" fmla="*/ 2438400 w 2438400"/>
              <a:gd name="connsiteY3" fmla="*/ 0 h 4876800"/>
            </a:gdLst>
            <a:ahLst/>
            <a:cxnLst>
              <a:cxn ang="0">
                <a:pos x="connsiteX0" y="connsiteY0"/>
              </a:cxn>
              <a:cxn ang="0">
                <a:pos x="connsiteX1" y="connsiteY1"/>
              </a:cxn>
              <a:cxn ang="0">
                <a:pos x="connsiteX2" y="connsiteY2"/>
              </a:cxn>
              <a:cxn ang="0">
                <a:pos x="connsiteX3" y="connsiteY3"/>
              </a:cxn>
            </a:cxnLst>
            <a:rect l="l" t="t" r="r" b="b"/>
            <a:pathLst>
              <a:path w="2438400" h="4876800">
                <a:moveTo>
                  <a:pt x="2438400" y="0"/>
                </a:moveTo>
                <a:lnTo>
                  <a:pt x="2438400" y="4876800"/>
                </a:lnTo>
                <a:cubicBezTo>
                  <a:pt x="1091709" y="4876800"/>
                  <a:pt x="0" y="3785091"/>
                  <a:pt x="0" y="2438400"/>
                </a:cubicBezTo>
                <a:cubicBezTo>
                  <a:pt x="0" y="1091709"/>
                  <a:pt x="1091709" y="0"/>
                  <a:pt x="2438400" y="0"/>
                </a:cubicBezTo>
                <a:close/>
              </a:path>
            </a:pathLst>
          </a:cu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170845" y="3057525"/>
            <a:ext cx="4543992" cy="742950"/>
            <a:chOff x="1724533" y="4742971"/>
            <a:chExt cx="4543992" cy="742950"/>
          </a:xfrm>
        </p:grpSpPr>
        <p:grpSp>
          <p:nvGrpSpPr>
            <p:cNvPr id="6" name="组合 5"/>
            <p:cNvGrpSpPr/>
            <p:nvPr/>
          </p:nvGrpSpPr>
          <p:grpSpPr>
            <a:xfrm>
              <a:off x="1724533" y="4742971"/>
              <a:ext cx="742950" cy="742950"/>
              <a:chOff x="1791775" y="1635111"/>
              <a:chExt cx="742950" cy="742950"/>
            </a:xfrm>
          </p:grpSpPr>
          <p:sp>
            <p:nvSpPr>
              <p:cNvPr id="8" name="椭圆 7"/>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4</a:t>
                </a:r>
                <a:endParaRPr lang="zh-CN" altLang="en-US" sz="3600" dirty="0">
                  <a:solidFill>
                    <a:schemeClr val="bg1"/>
                  </a:solidFill>
                </a:endParaRPr>
              </a:p>
            </p:txBody>
          </p:sp>
        </p:grpSp>
        <p:sp>
          <p:nvSpPr>
            <p:cNvPr id="7" name="文本框 6"/>
            <p:cNvSpPr txBox="1"/>
            <p:nvPr/>
          </p:nvSpPr>
          <p:spPr>
            <a:xfrm>
              <a:off x="2534725" y="4927844"/>
              <a:ext cx="3733800" cy="521970"/>
            </a:xfrm>
            <a:prstGeom prst="rect">
              <a:avLst/>
            </a:prstGeom>
            <a:noFill/>
          </p:spPr>
          <p:txBody>
            <a:bodyPr wrap="square" rtlCol="0">
              <a:spAutoFit/>
            </a:bodyPr>
            <a:lstStyle/>
            <a:p>
              <a:r>
                <a:rPr lang="en-US" altLang="zh-CN" sz="2800" dirty="0">
                  <a:solidFill>
                    <a:schemeClr val="bg1"/>
                  </a:solidFill>
                  <a:sym typeface="+mn-ea"/>
                </a:rPr>
                <a:t>UML13</a:t>
              </a:r>
              <a:r>
                <a:rPr lang="zh-CN" altLang="en-US" sz="2800" dirty="0">
                  <a:solidFill>
                    <a:schemeClr val="bg1"/>
                  </a:solidFill>
                  <a:sym typeface="+mn-ea"/>
                </a:rPr>
                <a:t>种图的简介</a:t>
              </a:r>
              <a:endParaRPr lang="zh-CN" altLang="en-US" sz="2800" dirty="0">
                <a:solidFill>
                  <a:schemeClr val="bg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6101274"/>
            <a:ext cx="12192000" cy="404709"/>
          </a:xfrm>
          <a:prstGeom prst="rect">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V 形 7"/>
          <p:cNvSpPr/>
          <p:nvPr/>
        </p:nvSpPr>
        <p:spPr>
          <a:xfrm>
            <a:off x="0" y="0"/>
            <a:ext cx="2271252"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p:cNvSpPr txBox="1"/>
          <p:nvPr/>
        </p:nvSpPr>
        <p:spPr>
          <a:xfrm>
            <a:off x="479476" y="72480"/>
            <a:ext cx="1312299" cy="769441"/>
          </a:xfrm>
          <a:prstGeom prst="rect">
            <a:avLst/>
          </a:prstGeom>
          <a:noFill/>
        </p:spPr>
        <p:txBody>
          <a:bodyPr wrap="square" rtlCol="0">
            <a:spAutoFit/>
          </a:bodyPr>
          <a:lstStyle/>
          <a:p>
            <a:r>
              <a:rPr lang="zh-CN" altLang="en-US" sz="4400" dirty="0">
                <a:solidFill>
                  <a:schemeClr val="bg1"/>
                </a:solidFill>
              </a:rPr>
              <a:t>目录</a:t>
            </a:r>
            <a:endParaRPr lang="zh-CN" altLang="en-US" sz="4400" dirty="0">
              <a:solidFill>
                <a:schemeClr val="bg1"/>
              </a:solidFill>
            </a:endParaRPr>
          </a:p>
        </p:txBody>
      </p:sp>
      <p:grpSp>
        <p:nvGrpSpPr>
          <p:cNvPr id="29" name="组合 28"/>
          <p:cNvGrpSpPr/>
          <p:nvPr/>
        </p:nvGrpSpPr>
        <p:grpSpPr>
          <a:xfrm>
            <a:off x="4170845" y="841755"/>
            <a:ext cx="4543992" cy="742950"/>
            <a:chOff x="1724533" y="1635111"/>
            <a:chExt cx="4543992" cy="742950"/>
          </a:xfrm>
        </p:grpSpPr>
        <p:sp>
          <p:nvSpPr>
            <p:cNvPr id="10" name="椭圆 9"/>
            <p:cNvSpPr/>
            <p:nvPr/>
          </p:nvSpPr>
          <p:spPr>
            <a:xfrm>
              <a:off x="1724533"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859525" y="1683421"/>
              <a:ext cx="472966" cy="646331"/>
            </a:xfrm>
            <a:prstGeom prst="rect">
              <a:avLst/>
            </a:prstGeom>
            <a:noFill/>
          </p:spPr>
          <p:txBody>
            <a:bodyPr wrap="square" rtlCol="0">
              <a:spAutoFit/>
            </a:bodyPr>
            <a:lstStyle/>
            <a:p>
              <a:r>
                <a:rPr lang="en-US" altLang="zh-CN" sz="3600" dirty="0">
                  <a:solidFill>
                    <a:schemeClr val="bg1"/>
                  </a:solidFill>
                </a:rPr>
                <a:t>1</a:t>
              </a:r>
              <a:endParaRPr lang="zh-CN" altLang="en-US" sz="3600" dirty="0">
                <a:solidFill>
                  <a:schemeClr val="bg1"/>
                </a:solidFill>
              </a:endParaRPr>
            </a:p>
          </p:txBody>
        </p:sp>
        <p:sp>
          <p:nvSpPr>
            <p:cNvPr id="22" name="文本框 21"/>
            <p:cNvSpPr txBox="1"/>
            <p:nvPr/>
          </p:nvSpPr>
          <p:spPr>
            <a:xfrm>
              <a:off x="2534725" y="1744976"/>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en-US" altLang="zh-CN" dirty="0"/>
                <a:t>4+1View</a:t>
              </a:r>
              <a:r>
                <a:rPr lang="zh-CN" altLang="en-US" dirty="0"/>
                <a:t>的解释</a:t>
              </a:r>
              <a:endParaRPr lang="zh-CN" altLang="en-US" dirty="0"/>
            </a:p>
          </p:txBody>
        </p:sp>
      </p:grpSp>
      <p:grpSp>
        <p:nvGrpSpPr>
          <p:cNvPr id="30" name="组合 29"/>
          <p:cNvGrpSpPr/>
          <p:nvPr/>
        </p:nvGrpSpPr>
        <p:grpSpPr>
          <a:xfrm>
            <a:off x="4170845" y="1909458"/>
            <a:ext cx="4543992" cy="742950"/>
            <a:chOff x="1724533" y="2644077"/>
            <a:chExt cx="4543992" cy="742950"/>
          </a:xfrm>
        </p:grpSpPr>
        <p:grpSp>
          <p:nvGrpSpPr>
            <p:cNvPr id="13" name="组合 12"/>
            <p:cNvGrpSpPr/>
            <p:nvPr/>
          </p:nvGrpSpPr>
          <p:grpSpPr>
            <a:xfrm>
              <a:off x="1724533" y="2644077"/>
              <a:ext cx="742950" cy="742950"/>
              <a:chOff x="1791775" y="1635111"/>
              <a:chExt cx="742950" cy="742950"/>
            </a:xfrm>
          </p:grpSpPr>
          <p:sp>
            <p:nvSpPr>
              <p:cNvPr id="14" name="椭圆 13"/>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2</a:t>
                </a:r>
                <a:endParaRPr lang="zh-CN" altLang="en-US" sz="3600" dirty="0">
                  <a:solidFill>
                    <a:schemeClr val="bg1"/>
                  </a:solidFill>
                </a:endParaRPr>
              </a:p>
            </p:txBody>
          </p:sp>
        </p:grpSp>
        <p:sp>
          <p:nvSpPr>
            <p:cNvPr id="23" name="文本框 22"/>
            <p:cNvSpPr txBox="1"/>
            <p:nvPr/>
          </p:nvSpPr>
          <p:spPr>
            <a:xfrm>
              <a:off x="2534725" y="2753942"/>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zh-CN" altLang="en-US" dirty="0"/>
                <a:t>构件建模过程</a:t>
              </a:r>
              <a:endParaRPr lang="zh-CN" altLang="en-US" dirty="0"/>
            </a:p>
          </p:txBody>
        </p:sp>
      </p:grpSp>
      <p:grpSp>
        <p:nvGrpSpPr>
          <p:cNvPr id="31" name="组合 30"/>
          <p:cNvGrpSpPr/>
          <p:nvPr/>
        </p:nvGrpSpPr>
        <p:grpSpPr>
          <a:xfrm>
            <a:off x="4170845" y="3005736"/>
            <a:ext cx="4543992" cy="742950"/>
            <a:chOff x="1724533" y="3822184"/>
            <a:chExt cx="4543992" cy="742950"/>
          </a:xfrm>
        </p:grpSpPr>
        <p:grpSp>
          <p:nvGrpSpPr>
            <p:cNvPr id="16" name="组合 15"/>
            <p:cNvGrpSpPr/>
            <p:nvPr/>
          </p:nvGrpSpPr>
          <p:grpSpPr>
            <a:xfrm>
              <a:off x="1724533" y="3822184"/>
              <a:ext cx="742950" cy="742950"/>
              <a:chOff x="1791775" y="1635111"/>
              <a:chExt cx="742950" cy="742950"/>
            </a:xfrm>
          </p:grpSpPr>
          <p:sp>
            <p:nvSpPr>
              <p:cNvPr id="17" name="椭圆 16"/>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3</a:t>
                </a:r>
                <a:endParaRPr lang="zh-CN" altLang="en-US" sz="3600" dirty="0">
                  <a:solidFill>
                    <a:schemeClr val="bg1"/>
                  </a:solidFill>
                </a:endParaRPr>
              </a:p>
            </p:txBody>
          </p:sp>
        </p:grpSp>
        <p:sp>
          <p:nvSpPr>
            <p:cNvPr id="24" name="文本框 23"/>
            <p:cNvSpPr txBox="1"/>
            <p:nvPr/>
          </p:nvSpPr>
          <p:spPr>
            <a:xfrm>
              <a:off x="2534725" y="3932049"/>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en-US" altLang="zh-CN" dirty="0"/>
                <a:t>UML1.0</a:t>
              </a:r>
              <a:r>
                <a:rPr lang="zh-CN" altLang="en-US" dirty="0"/>
                <a:t>和</a:t>
              </a:r>
              <a:r>
                <a:rPr lang="en-US" altLang="zh-CN" dirty="0"/>
                <a:t>2.0</a:t>
              </a:r>
              <a:r>
                <a:rPr lang="zh-CN" altLang="en-US" dirty="0"/>
                <a:t>的区别</a:t>
              </a:r>
              <a:endParaRPr lang="zh-CN" altLang="en-US" dirty="0"/>
            </a:p>
          </p:txBody>
        </p:sp>
      </p:grpSp>
      <p:grpSp>
        <p:nvGrpSpPr>
          <p:cNvPr id="32" name="组合 31"/>
          <p:cNvGrpSpPr/>
          <p:nvPr/>
        </p:nvGrpSpPr>
        <p:grpSpPr>
          <a:xfrm>
            <a:off x="4170845" y="4111540"/>
            <a:ext cx="4543992" cy="742950"/>
            <a:chOff x="1724533" y="4742971"/>
            <a:chExt cx="4543992" cy="742950"/>
          </a:xfrm>
        </p:grpSpPr>
        <p:grpSp>
          <p:nvGrpSpPr>
            <p:cNvPr id="19" name="组合 18"/>
            <p:cNvGrpSpPr/>
            <p:nvPr/>
          </p:nvGrpSpPr>
          <p:grpSpPr>
            <a:xfrm>
              <a:off x="1724533" y="4742971"/>
              <a:ext cx="742950" cy="742950"/>
              <a:chOff x="1791775" y="1635111"/>
              <a:chExt cx="742950" cy="742950"/>
            </a:xfrm>
          </p:grpSpPr>
          <p:sp>
            <p:nvSpPr>
              <p:cNvPr id="20" name="椭圆 19"/>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4</a:t>
                </a:r>
                <a:endParaRPr lang="zh-CN" altLang="en-US" sz="3600" dirty="0">
                  <a:solidFill>
                    <a:schemeClr val="bg1"/>
                  </a:solidFill>
                </a:endParaRPr>
              </a:p>
            </p:txBody>
          </p:sp>
        </p:grpSp>
        <p:sp>
          <p:nvSpPr>
            <p:cNvPr id="25" name="文本框 24"/>
            <p:cNvSpPr txBox="1"/>
            <p:nvPr/>
          </p:nvSpPr>
          <p:spPr>
            <a:xfrm>
              <a:off x="2534725" y="4927844"/>
              <a:ext cx="3733800" cy="521970"/>
            </a:xfrm>
            <a:prstGeom prst="rect">
              <a:avLst/>
            </a:prstGeom>
            <a:noFill/>
          </p:spPr>
          <p:txBody>
            <a:bodyPr wrap="square" rtlCol="0">
              <a:spAutoFit/>
            </a:bodyPr>
            <a:lstStyle/>
            <a:p>
              <a:r>
                <a:rPr lang="en-US" altLang="zh-CN" sz="2800" dirty="0">
                  <a:solidFill>
                    <a:schemeClr val="bg1"/>
                  </a:solidFill>
                </a:rPr>
                <a:t>UML13</a:t>
              </a:r>
              <a:r>
                <a:rPr lang="zh-CN" altLang="en-US" sz="2800" dirty="0">
                  <a:solidFill>
                    <a:schemeClr val="bg1"/>
                  </a:solidFill>
                </a:rPr>
                <a:t>种图的简介</a:t>
              </a:r>
              <a:endParaRPr lang="zh-CN" altLang="en-US" sz="2800" dirty="0">
                <a:solidFill>
                  <a:schemeClr val="bg1"/>
                </a:solidFill>
              </a:endParaRPr>
            </a:p>
          </p:txBody>
        </p:sp>
      </p:grpSp>
      <p:grpSp>
        <p:nvGrpSpPr>
          <p:cNvPr id="2" name="组合 1"/>
          <p:cNvGrpSpPr/>
          <p:nvPr/>
        </p:nvGrpSpPr>
        <p:grpSpPr>
          <a:xfrm>
            <a:off x="4170845" y="5168815"/>
            <a:ext cx="4543992" cy="742950"/>
            <a:chOff x="1724533" y="4742971"/>
            <a:chExt cx="4543992" cy="742950"/>
          </a:xfrm>
        </p:grpSpPr>
        <p:grpSp>
          <p:nvGrpSpPr>
            <p:cNvPr id="3" name="组合 2"/>
            <p:cNvGrpSpPr/>
            <p:nvPr/>
          </p:nvGrpSpPr>
          <p:grpSpPr>
            <a:xfrm>
              <a:off x="1724533" y="4742971"/>
              <a:ext cx="742950" cy="742950"/>
              <a:chOff x="1791775" y="1635111"/>
              <a:chExt cx="742950" cy="742950"/>
            </a:xfrm>
          </p:grpSpPr>
          <p:sp>
            <p:nvSpPr>
              <p:cNvPr id="4" name="椭圆 3"/>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926767" y="1683421"/>
                <a:ext cx="472966" cy="645160"/>
              </a:xfrm>
              <a:prstGeom prst="rect">
                <a:avLst/>
              </a:prstGeom>
              <a:noFill/>
            </p:spPr>
            <p:txBody>
              <a:bodyPr wrap="square" rtlCol="0">
                <a:spAutoFit/>
              </a:bodyPr>
              <a:p>
                <a:r>
                  <a:rPr lang="en-US" altLang="zh-CN" sz="3600" dirty="0">
                    <a:solidFill>
                      <a:schemeClr val="bg1"/>
                    </a:solidFill>
                  </a:rPr>
                  <a:t>5</a:t>
                </a:r>
                <a:endParaRPr lang="en-US" altLang="zh-CN" sz="3600" dirty="0">
                  <a:solidFill>
                    <a:schemeClr val="bg1"/>
                  </a:solidFill>
                </a:endParaRPr>
              </a:p>
            </p:txBody>
          </p:sp>
        </p:grpSp>
        <p:sp>
          <p:nvSpPr>
            <p:cNvPr id="12" name="文本框 11"/>
            <p:cNvSpPr txBox="1"/>
            <p:nvPr/>
          </p:nvSpPr>
          <p:spPr>
            <a:xfrm>
              <a:off x="2534725" y="4927844"/>
              <a:ext cx="3733800" cy="521970"/>
            </a:xfrm>
            <a:prstGeom prst="rect">
              <a:avLst/>
            </a:prstGeom>
            <a:noFill/>
          </p:spPr>
          <p:txBody>
            <a:bodyPr wrap="square" rtlCol="0">
              <a:spAutoFit/>
            </a:bodyPr>
            <a:p>
              <a:r>
                <a:rPr lang="en-US" altLang="zh-CN" sz="2800" dirty="0">
                  <a:solidFill>
                    <a:schemeClr val="bg1"/>
                  </a:solidFill>
                </a:rPr>
                <a:t>RUP</a:t>
              </a:r>
              <a:r>
                <a:rPr lang="zh-CN" altLang="en-US" sz="2800" dirty="0">
                  <a:solidFill>
                    <a:schemeClr val="bg1"/>
                  </a:solidFill>
                </a:rPr>
                <a:t>的</a:t>
              </a:r>
              <a:r>
                <a:rPr lang="zh-CN" altLang="en-US" sz="2800" dirty="0">
                  <a:solidFill>
                    <a:schemeClr val="bg1"/>
                  </a:solidFill>
                </a:rPr>
                <a:t>简介</a:t>
              </a:r>
              <a:endParaRPr lang="zh-CN" altLang="en-US" sz="2800" dirty="0">
                <a:solidFill>
                  <a:schemeClr val="bg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V 形 55"/>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文本框 56"/>
          <p:cNvSpPr txBox="1"/>
          <p:nvPr/>
        </p:nvSpPr>
        <p:spPr>
          <a:xfrm>
            <a:off x="479476" y="195590"/>
            <a:ext cx="3482924" cy="521970"/>
          </a:xfrm>
          <a:prstGeom prst="rect">
            <a:avLst/>
          </a:prstGeom>
          <a:noFill/>
        </p:spPr>
        <p:txBody>
          <a:bodyPr wrap="square" rtlCol="0">
            <a:spAutoFit/>
          </a:bodyPr>
          <a:lstStyle/>
          <a:p>
            <a:r>
              <a:rPr lang="en-US" altLang="zh-CN" sz="2800" dirty="0">
                <a:solidFill>
                  <a:schemeClr val="bg1"/>
                </a:solidFill>
                <a:sym typeface="+mn-ea"/>
              </a:rPr>
              <a:t>UML13</a:t>
            </a:r>
            <a:r>
              <a:rPr lang="zh-CN" altLang="en-US" sz="2800" dirty="0">
                <a:solidFill>
                  <a:schemeClr val="bg1"/>
                </a:solidFill>
                <a:sym typeface="+mn-ea"/>
              </a:rPr>
              <a:t>种图的简介</a:t>
            </a:r>
            <a:endParaRPr lang="zh-CN" altLang="en-US" sz="2800" dirty="0">
              <a:solidFill>
                <a:schemeClr val="bg1"/>
              </a:solidFill>
            </a:endParaRPr>
          </a:p>
        </p:txBody>
      </p:sp>
      <p:grpSp>
        <p:nvGrpSpPr>
          <p:cNvPr id="2" name="Группа 1"/>
          <p:cNvGrpSpPr/>
          <p:nvPr/>
        </p:nvGrpSpPr>
        <p:grpSpPr>
          <a:xfrm>
            <a:off x="907635" y="1844295"/>
            <a:ext cx="4921134" cy="5060156"/>
            <a:chOff x="5078793" y="487201"/>
            <a:chExt cx="5074786" cy="5218150"/>
          </a:xfrm>
        </p:grpSpPr>
        <p:sp>
          <p:nvSpPr>
            <p:cNvPr id="4" name="Freeform 56"/>
            <p:cNvSpPr/>
            <p:nvPr/>
          </p:nvSpPr>
          <p:spPr bwMode="auto">
            <a:xfrm>
              <a:off x="6167354" y="1915749"/>
              <a:ext cx="3025592" cy="3789602"/>
            </a:xfrm>
            <a:custGeom>
              <a:avLst/>
              <a:gdLst>
                <a:gd name="T0" fmla="*/ 197 w 454"/>
                <a:gd name="T1" fmla="*/ 254 h 569"/>
                <a:gd name="T2" fmla="*/ 200 w 454"/>
                <a:gd name="T3" fmla="*/ 449 h 569"/>
                <a:gd name="T4" fmla="*/ 148 w 454"/>
                <a:gd name="T5" fmla="*/ 559 h 569"/>
                <a:gd name="T6" fmla="*/ 122 w 454"/>
                <a:gd name="T7" fmla="*/ 569 h 569"/>
                <a:gd name="T8" fmla="*/ 339 w 454"/>
                <a:gd name="T9" fmla="*/ 569 h 569"/>
                <a:gd name="T10" fmla="*/ 304 w 454"/>
                <a:gd name="T11" fmla="*/ 557 h 569"/>
                <a:gd name="T12" fmla="*/ 277 w 454"/>
                <a:gd name="T13" fmla="*/ 354 h 569"/>
                <a:gd name="T14" fmla="*/ 282 w 454"/>
                <a:gd name="T15" fmla="*/ 261 h 569"/>
                <a:gd name="T16" fmla="*/ 315 w 454"/>
                <a:gd name="T17" fmla="*/ 247 h 569"/>
                <a:gd name="T18" fmla="*/ 454 w 454"/>
                <a:gd name="T19" fmla="*/ 120 h 569"/>
                <a:gd name="T20" fmla="*/ 451 w 454"/>
                <a:gd name="T21" fmla="*/ 117 h 569"/>
                <a:gd name="T22" fmla="*/ 451 w 454"/>
                <a:gd name="T23" fmla="*/ 117 h 569"/>
                <a:gd name="T24" fmla="*/ 389 w 454"/>
                <a:gd name="T25" fmla="*/ 164 h 569"/>
                <a:gd name="T26" fmla="*/ 400 w 454"/>
                <a:gd name="T27" fmla="*/ 82 h 569"/>
                <a:gd name="T28" fmla="*/ 399 w 454"/>
                <a:gd name="T29" fmla="*/ 82 h 569"/>
                <a:gd name="T30" fmla="*/ 398 w 454"/>
                <a:gd name="T31" fmla="*/ 82 h 569"/>
                <a:gd name="T32" fmla="*/ 362 w 454"/>
                <a:gd name="T33" fmla="*/ 182 h 569"/>
                <a:gd name="T34" fmla="*/ 257 w 454"/>
                <a:gd name="T35" fmla="*/ 234 h 569"/>
                <a:gd name="T36" fmla="*/ 241 w 454"/>
                <a:gd name="T37" fmla="*/ 146 h 569"/>
                <a:gd name="T38" fmla="*/ 296 w 454"/>
                <a:gd name="T39" fmla="*/ 54 h 569"/>
                <a:gd name="T40" fmla="*/ 295 w 454"/>
                <a:gd name="T41" fmla="*/ 54 h 569"/>
                <a:gd name="T42" fmla="*/ 294 w 454"/>
                <a:gd name="T43" fmla="*/ 52 h 569"/>
                <a:gd name="T44" fmla="*/ 238 w 454"/>
                <a:gd name="T45" fmla="*/ 113 h 569"/>
                <a:gd name="T46" fmla="*/ 235 w 454"/>
                <a:gd name="T47" fmla="*/ 35 h 569"/>
                <a:gd name="T48" fmla="*/ 235 w 454"/>
                <a:gd name="T49" fmla="*/ 35 h 569"/>
                <a:gd name="T50" fmla="*/ 230 w 454"/>
                <a:gd name="T51" fmla="*/ 35 h 569"/>
                <a:gd name="T52" fmla="*/ 219 w 454"/>
                <a:gd name="T53" fmla="*/ 223 h 569"/>
                <a:gd name="T54" fmla="*/ 122 w 454"/>
                <a:gd name="T55" fmla="*/ 132 h 569"/>
                <a:gd name="T56" fmla="*/ 137 w 454"/>
                <a:gd name="T57" fmla="*/ 64 h 569"/>
                <a:gd name="T58" fmla="*/ 135 w 454"/>
                <a:gd name="T59" fmla="*/ 63 h 569"/>
                <a:gd name="T60" fmla="*/ 135 w 454"/>
                <a:gd name="T61" fmla="*/ 63 h 569"/>
                <a:gd name="T62" fmla="*/ 113 w 454"/>
                <a:gd name="T63" fmla="*/ 118 h 569"/>
                <a:gd name="T64" fmla="*/ 52 w 454"/>
                <a:gd name="T65" fmla="*/ 1 h 569"/>
                <a:gd name="T66" fmla="*/ 50 w 454"/>
                <a:gd name="T67" fmla="*/ 0 h 569"/>
                <a:gd name="T68" fmla="*/ 46 w 454"/>
                <a:gd name="T69" fmla="*/ 1 h 569"/>
                <a:gd name="T70" fmla="*/ 74 w 454"/>
                <a:gd name="T71" fmla="*/ 91 h 569"/>
                <a:gd name="T72" fmla="*/ 74 w 454"/>
                <a:gd name="T73" fmla="*/ 91 h 569"/>
                <a:gd name="T74" fmla="*/ 149 w 454"/>
                <a:gd name="T75" fmla="*/ 208 h 569"/>
                <a:gd name="T76" fmla="*/ 3 w 454"/>
                <a:gd name="T77" fmla="*/ 195 h 569"/>
                <a:gd name="T78" fmla="*/ 3 w 454"/>
                <a:gd name="T79" fmla="*/ 196 h 569"/>
                <a:gd name="T80" fmla="*/ 0 w 454"/>
                <a:gd name="T81" fmla="*/ 201 h 569"/>
                <a:gd name="T82" fmla="*/ 172 w 454"/>
                <a:gd name="T83" fmla="*/ 237 h 569"/>
                <a:gd name="T84" fmla="*/ 197 w 454"/>
                <a:gd name="T85" fmla="*/ 254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4" h="569">
                  <a:moveTo>
                    <a:pt x="197" y="254"/>
                  </a:moveTo>
                  <a:cubicBezTo>
                    <a:pt x="209" y="304"/>
                    <a:pt x="213" y="368"/>
                    <a:pt x="200" y="449"/>
                  </a:cubicBezTo>
                  <a:cubicBezTo>
                    <a:pt x="191" y="518"/>
                    <a:pt x="199" y="559"/>
                    <a:pt x="148" y="559"/>
                  </a:cubicBezTo>
                  <a:cubicBezTo>
                    <a:pt x="148" y="559"/>
                    <a:pt x="138" y="555"/>
                    <a:pt x="122" y="569"/>
                  </a:cubicBezTo>
                  <a:cubicBezTo>
                    <a:pt x="339" y="569"/>
                    <a:pt x="339" y="569"/>
                    <a:pt x="339" y="569"/>
                  </a:cubicBezTo>
                  <a:cubicBezTo>
                    <a:pt x="328" y="564"/>
                    <a:pt x="315" y="559"/>
                    <a:pt x="304" y="557"/>
                  </a:cubicBezTo>
                  <a:cubicBezTo>
                    <a:pt x="292" y="529"/>
                    <a:pt x="279" y="475"/>
                    <a:pt x="277" y="354"/>
                  </a:cubicBezTo>
                  <a:cubicBezTo>
                    <a:pt x="276" y="318"/>
                    <a:pt x="278" y="287"/>
                    <a:pt x="282" y="261"/>
                  </a:cubicBezTo>
                  <a:cubicBezTo>
                    <a:pt x="315" y="247"/>
                    <a:pt x="315" y="247"/>
                    <a:pt x="315" y="247"/>
                  </a:cubicBezTo>
                  <a:cubicBezTo>
                    <a:pt x="404" y="194"/>
                    <a:pt x="433" y="147"/>
                    <a:pt x="454" y="120"/>
                  </a:cubicBezTo>
                  <a:cubicBezTo>
                    <a:pt x="451" y="117"/>
                    <a:pt x="451" y="117"/>
                    <a:pt x="451" y="117"/>
                  </a:cubicBezTo>
                  <a:cubicBezTo>
                    <a:pt x="451" y="117"/>
                    <a:pt x="451" y="117"/>
                    <a:pt x="451" y="117"/>
                  </a:cubicBezTo>
                  <a:cubicBezTo>
                    <a:pt x="428" y="135"/>
                    <a:pt x="407" y="151"/>
                    <a:pt x="389" y="164"/>
                  </a:cubicBezTo>
                  <a:cubicBezTo>
                    <a:pt x="396" y="133"/>
                    <a:pt x="398" y="121"/>
                    <a:pt x="400" y="82"/>
                  </a:cubicBezTo>
                  <a:cubicBezTo>
                    <a:pt x="399" y="82"/>
                    <a:pt x="399" y="82"/>
                    <a:pt x="399" y="82"/>
                  </a:cubicBezTo>
                  <a:cubicBezTo>
                    <a:pt x="399" y="82"/>
                    <a:pt x="398" y="82"/>
                    <a:pt x="398" y="82"/>
                  </a:cubicBezTo>
                  <a:cubicBezTo>
                    <a:pt x="393" y="101"/>
                    <a:pt x="379" y="147"/>
                    <a:pt x="362" y="182"/>
                  </a:cubicBezTo>
                  <a:cubicBezTo>
                    <a:pt x="312" y="215"/>
                    <a:pt x="278" y="228"/>
                    <a:pt x="257" y="234"/>
                  </a:cubicBezTo>
                  <a:cubicBezTo>
                    <a:pt x="251" y="213"/>
                    <a:pt x="245" y="185"/>
                    <a:pt x="241" y="146"/>
                  </a:cubicBezTo>
                  <a:cubicBezTo>
                    <a:pt x="257" y="110"/>
                    <a:pt x="284" y="70"/>
                    <a:pt x="296" y="54"/>
                  </a:cubicBezTo>
                  <a:cubicBezTo>
                    <a:pt x="295" y="54"/>
                    <a:pt x="295" y="54"/>
                    <a:pt x="295" y="54"/>
                  </a:cubicBezTo>
                  <a:cubicBezTo>
                    <a:pt x="294" y="52"/>
                    <a:pt x="294" y="52"/>
                    <a:pt x="294" y="52"/>
                  </a:cubicBezTo>
                  <a:cubicBezTo>
                    <a:pt x="265" y="79"/>
                    <a:pt x="258" y="88"/>
                    <a:pt x="238" y="113"/>
                  </a:cubicBezTo>
                  <a:cubicBezTo>
                    <a:pt x="236" y="91"/>
                    <a:pt x="235" y="64"/>
                    <a:pt x="235" y="35"/>
                  </a:cubicBezTo>
                  <a:cubicBezTo>
                    <a:pt x="235" y="35"/>
                    <a:pt x="235" y="35"/>
                    <a:pt x="235" y="35"/>
                  </a:cubicBezTo>
                  <a:cubicBezTo>
                    <a:pt x="230" y="35"/>
                    <a:pt x="230" y="35"/>
                    <a:pt x="230" y="35"/>
                  </a:cubicBezTo>
                  <a:cubicBezTo>
                    <a:pt x="223" y="69"/>
                    <a:pt x="210" y="143"/>
                    <a:pt x="219" y="223"/>
                  </a:cubicBezTo>
                  <a:cubicBezTo>
                    <a:pt x="219" y="223"/>
                    <a:pt x="175" y="205"/>
                    <a:pt x="122" y="132"/>
                  </a:cubicBezTo>
                  <a:cubicBezTo>
                    <a:pt x="123" y="120"/>
                    <a:pt x="125" y="90"/>
                    <a:pt x="137" y="64"/>
                  </a:cubicBezTo>
                  <a:cubicBezTo>
                    <a:pt x="135" y="63"/>
                    <a:pt x="135" y="63"/>
                    <a:pt x="135" y="63"/>
                  </a:cubicBezTo>
                  <a:cubicBezTo>
                    <a:pt x="135" y="63"/>
                    <a:pt x="135" y="63"/>
                    <a:pt x="135" y="63"/>
                  </a:cubicBezTo>
                  <a:cubicBezTo>
                    <a:pt x="127" y="75"/>
                    <a:pt x="118" y="94"/>
                    <a:pt x="113" y="118"/>
                  </a:cubicBezTo>
                  <a:cubicBezTo>
                    <a:pt x="93" y="88"/>
                    <a:pt x="72" y="50"/>
                    <a:pt x="52" y="1"/>
                  </a:cubicBezTo>
                  <a:cubicBezTo>
                    <a:pt x="51" y="1"/>
                    <a:pt x="51" y="1"/>
                    <a:pt x="50" y="0"/>
                  </a:cubicBezTo>
                  <a:cubicBezTo>
                    <a:pt x="46" y="1"/>
                    <a:pt x="46" y="1"/>
                    <a:pt x="46" y="1"/>
                  </a:cubicBezTo>
                  <a:cubicBezTo>
                    <a:pt x="49" y="17"/>
                    <a:pt x="74" y="91"/>
                    <a:pt x="74" y="91"/>
                  </a:cubicBezTo>
                  <a:cubicBezTo>
                    <a:pt x="74" y="91"/>
                    <a:pt x="74" y="91"/>
                    <a:pt x="74" y="91"/>
                  </a:cubicBezTo>
                  <a:cubicBezTo>
                    <a:pt x="91" y="132"/>
                    <a:pt x="115" y="175"/>
                    <a:pt x="149" y="208"/>
                  </a:cubicBezTo>
                  <a:cubicBezTo>
                    <a:pt x="149" y="208"/>
                    <a:pt x="89" y="222"/>
                    <a:pt x="3" y="195"/>
                  </a:cubicBezTo>
                  <a:cubicBezTo>
                    <a:pt x="3" y="196"/>
                    <a:pt x="3" y="196"/>
                    <a:pt x="3" y="196"/>
                  </a:cubicBezTo>
                  <a:cubicBezTo>
                    <a:pt x="0" y="201"/>
                    <a:pt x="0" y="201"/>
                    <a:pt x="0" y="201"/>
                  </a:cubicBezTo>
                  <a:cubicBezTo>
                    <a:pt x="37" y="218"/>
                    <a:pt x="97" y="238"/>
                    <a:pt x="172" y="237"/>
                  </a:cubicBezTo>
                  <a:cubicBezTo>
                    <a:pt x="178" y="238"/>
                    <a:pt x="187" y="243"/>
                    <a:pt x="197" y="254"/>
                  </a:cubicBezTo>
                  <a:close/>
                </a:path>
              </a:pathLst>
            </a:custGeom>
            <a:solidFill>
              <a:schemeClr val="accent1">
                <a:lumMod val="75000"/>
              </a:schemeClr>
            </a:solidFill>
            <a:ln>
              <a:noFill/>
            </a:ln>
          </p:spPr>
          <p:txBody>
            <a:bodyPr vert="horz" wrap="square" lIns="109728" tIns="54864" rIns="109728" bIns="54864" numCol="1" anchor="t" anchorCtr="0" compatLnSpc="1"/>
            <a:lstStyle/>
            <a:p>
              <a:endParaRPr lang="id-ID" sz="2160">
                <a:cs typeface="+mn-ea"/>
                <a:sym typeface="+mn-lt"/>
              </a:endParaRPr>
            </a:p>
          </p:txBody>
        </p:sp>
        <p:grpSp>
          <p:nvGrpSpPr>
            <p:cNvPr id="5" name="Group 49"/>
            <p:cNvGrpSpPr/>
            <p:nvPr/>
          </p:nvGrpSpPr>
          <p:grpSpPr>
            <a:xfrm>
              <a:off x="5250421" y="487201"/>
              <a:ext cx="4779675" cy="3671505"/>
              <a:chOff x="7223605" y="1034167"/>
              <a:chExt cx="4779675" cy="3671505"/>
            </a:xfrm>
            <a:solidFill>
              <a:schemeClr val="accent5">
                <a:alpha val="70000"/>
              </a:schemeClr>
            </a:solidFill>
          </p:grpSpPr>
          <p:sp>
            <p:nvSpPr>
              <p:cNvPr id="6" name="Oval 94"/>
              <p:cNvSpPr/>
              <p:nvPr/>
            </p:nvSpPr>
            <p:spPr>
              <a:xfrm>
                <a:off x="7223605" y="2907942"/>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7" name="Oval 95"/>
              <p:cNvSpPr/>
              <p:nvPr/>
            </p:nvSpPr>
            <p:spPr>
              <a:xfrm>
                <a:off x="8051873" y="4113273"/>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8" name="Oval 96"/>
              <p:cNvSpPr/>
              <p:nvPr/>
            </p:nvSpPr>
            <p:spPr>
              <a:xfrm>
                <a:off x="8576155" y="1922081"/>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9" name="Oval 97"/>
              <p:cNvSpPr/>
              <p:nvPr/>
            </p:nvSpPr>
            <p:spPr>
              <a:xfrm>
                <a:off x="9722732" y="3212873"/>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0" name="Oval 98"/>
              <p:cNvSpPr/>
              <p:nvPr/>
            </p:nvSpPr>
            <p:spPr>
              <a:xfrm>
                <a:off x="8647793" y="259875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1" name="Oval 99"/>
              <p:cNvSpPr/>
              <p:nvPr/>
            </p:nvSpPr>
            <p:spPr>
              <a:xfrm>
                <a:off x="10147702" y="416441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2" name="Oval 100"/>
              <p:cNvSpPr/>
              <p:nvPr/>
            </p:nvSpPr>
            <p:spPr>
              <a:xfrm>
                <a:off x="11150960" y="2163063"/>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3" name="Oval 101"/>
              <p:cNvSpPr/>
              <p:nvPr/>
            </p:nvSpPr>
            <p:spPr>
              <a:xfrm>
                <a:off x="11294540" y="3501142"/>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4" name="Oval 102"/>
              <p:cNvSpPr/>
              <p:nvPr/>
            </p:nvSpPr>
            <p:spPr>
              <a:xfrm>
                <a:off x="9368362" y="1034167"/>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grpSp>
        <p:grpSp>
          <p:nvGrpSpPr>
            <p:cNvPr id="15" name="Group 103"/>
            <p:cNvGrpSpPr/>
            <p:nvPr/>
          </p:nvGrpSpPr>
          <p:grpSpPr>
            <a:xfrm>
              <a:off x="5139281" y="793551"/>
              <a:ext cx="4788017" cy="3731205"/>
              <a:chOff x="7071416" y="1121303"/>
              <a:chExt cx="4788017" cy="3731205"/>
            </a:xfrm>
            <a:solidFill>
              <a:schemeClr val="accent2">
                <a:alpha val="40000"/>
              </a:schemeClr>
            </a:solidFill>
          </p:grpSpPr>
          <p:sp>
            <p:nvSpPr>
              <p:cNvPr id="16" name="Oval 104"/>
              <p:cNvSpPr/>
              <p:nvPr/>
            </p:nvSpPr>
            <p:spPr>
              <a:xfrm>
                <a:off x="7071416" y="1970672"/>
                <a:ext cx="604144" cy="6041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7" name="Oval 105"/>
              <p:cNvSpPr/>
              <p:nvPr/>
            </p:nvSpPr>
            <p:spPr>
              <a:xfrm>
                <a:off x="10028885" y="2266337"/>
                <a:ext cx="778885" cy="7788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8" name="Oval 106"/>
              <p:cNvSpPr/>
              <p:nvPr/>
            </p:nvSpPr>
            <p:spPr>
              <a:xfrm>
                <a:off x="8444595" y="4164419"/>
                <a:ext cx="688089" cy="688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9" name="Oval 107"/>
              <p:cNvSpPr/>
              <p:nvPr/>
            </p:nvSpPr>
            <p:spPr>
              <a:xfrm>
                <a:off x="10677336" y="3875937"/>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0" name="Oval 108"/>
              <p:cNvSpPr/>
              <p:nvPr/>
            </p:nvSpPr>
            <p:spPr>
              <a:xfrm>
                <a:off x="11598565" y="2698248"/>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1" name="Oval 109"/>
              <p:cNvSpPr/>
              <p:nvPr/>
            </p:nvSpPr>
            <p:spPr>
              <a:xfrm>
                <a:off x="7688405" y="2869385"/>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2" name="Oval 110"/>
              <p:cNvSpPr/>
              <p:nvPr/>
            </p:nvSpPr>
            <p:spPr>
              <a:xfrm>
                <a:off x="9592298" y="1865334"/>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3" name="Oval 111"/>
              <p:cNvSpPr/>
              <p:nvPr/>
            </p:nvSpPr>
            <p:spPr>
              <a:xfrm>
                <a:off x="7838577" y="1121303"/>
                <a:ext cx="759965" cy="7599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4" name="Oval 112"/>
              <p:cNvSpPr/>
              <p:nvPr/>
            </p:nvSpPr>
            <p:spPr>
              <a:xfrm>
                <a:off x="9111041" y="3345133"/>
                <a:ext cx="156009" cy="1560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5" name="Oval 113"/>
              <p:cNvSpPr/>
              <p:nvPr/>
            </p:nvSpPr>
            <p:spPr>
              <a:xfrm>
                <a:off x="11106733" y="2785942"/>
                <a:ext cx="156009" cy="1560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grpSp>
        <p:grpSp>
          <p:nvGrpSpPr>
            <p:cNvPr id="26" name="Group 114"/>
            <p:cNvGrpSpPr/>
            <p:nvPr/>
          </p:nvGrpSpPr>
          <p:grpSpPr>
            <a:xfrm>
              <a:off x="5776262" y="1126496"/>
              <a:ext cx="4142805" cy="3446444"/>
              <a:chOff x="7242069" y="1000204"/>
              <a:chExt cx="4142805" cy="3446444"/>
            </a:xfrm>
            <a:solidFill>
              <a:schemeClr val="accent1">
                <a:alpha val="20000"/>
              </a:schemeClr>
            </a:solidFill>
          </p:grpSpPr>
          <p:sp>
            <p:nvSpPr>
              <p:cNvPr id="27" name="Oval 115"/>
              <p:cNvSpPr/>
              <p:nvPr/>
            </p:nvSpPr>
            <p:spPr>
              <a:xfrm>
                <a:off x="8373143" y="1000204"/>
                <a:ext cx="1180478" cy="11804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8" name="Oval 116"/>
              <p:cNvSpPr/>
              <p:nvPr/>
            </p:nvSpPr>
            <p:spPr>
              <a:xfrm>
                <a:off x="9793458" y="1543897"/>
                <a:ext cx="673424" cy="6734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9" name="Oval 117"/>
              <p:cNvSpPr/>
              <p:nvPr/>
            </p:nvSpPr>
            <p:spPr>
              <a:xfrm>
                <a:off x="7728795" y="3028844"/>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0" name="Oval 118"/>
              <p:cNvSpPr/>
              <p:nvPr/>
            </p:nvSpPr>
            <p:spPr>
              <a:xfrm>
                <a:off x="10055853" y="2924511"/>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1" name="Oval 119"/>
              <p:cNvSpPr/>
              <p:nvPr/>
            </p:nvSpPr>
            <p:spPr>
              <a:xfrm>
                <a:off x="7242069" y="1362158"/>
                <a:ext cx="550776" cy="5507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2" name="Oval 120"/>
              <p:cNvSpPr/>
              <p:nvPr/>
            </p:nvSpPr>
            <p:spPr>
              <a:xfrm>
                <a:off x="7460786" y="2351919"/>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3" name="Oval 121"/>
              <p:cNvSpPr/>
              <p:nvPr/>
            </p:nvSpPr>
            <p:spPr>
              <a:xfrm>
                <a:off x="10593255" y="2042438"/>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4" name="Oval 122"/>
              <p:cNvSpPr/>
              <p:nvPr/>
            </p:nvSpPr>
            <p:spPr>
              <a:xfrm>
                <a:off x="11048082" y="1704777"/>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5" name="Oval 123"/>
              <p:cNvSpPr/>
              <p:nvPr/>
            </p:nvSpPr>
            <p:spPr>
              <a:xfrm>
                <a:off x="11027370" y="3450791"/>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6" name="Oval 124"/>
              <p:cNvSpPr/>
              <p:nvPr/>
            </p:nvSpPr>
            <p:spPr>
              <a:xfrm>
                <a:off x="8453970" y="3618181"/>
                <a:ext cx="828467" cy="8284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grpSp>
        <p:sp>
          <p:nvSpPr>
            <p:cNvPr id="37" name="Oval 146"/>
            <p:cNvSpPr/>
            <p:nvPr/>
          </p:nvSpPr>
          <p:spPr>
            <a:xfrm>
              <a:off x="6063500" y="728362"/>
              <a:ext cx="1514855" cy="1514855"/>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8" name="Oval 147"/>
            <p:cNvSpPr/>
            <p:nvPr/>
          </p:nvSpPr>
          <p:spPr>
            <a:xfrm>
              <a:off x="8015152" y="988486"/>
              <a:ext cx="1437159" cy="1437159"/>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9" name="Oval 148"/>
            <p:cNvSpPr/>
            <p:nvPr/>
          </p:nvSpPr>
          <p:spPr>
            <a:xfrm>
              <a:off x="5078793" y="2301310"/>
              <a:ext cx="1437159" cy="1437159"/>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40" name="Oval 149"/>
            <p:cNvSpPr/>
            <p:nvPr/>
          </p:nvSpPr>
          <p:spPr>
            <a:xfrm>
              <a:off x="8716420" y="2522033"/>
              <a:ext cx="1437159" cy="1437159"/>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grpSp>
      <p:sp>
        <p:nvSpPr>
          <p:cNvPr id="46" name="Freeform 14"/>
          <p:cNvSpPr>
            <a:spLocks noEditPoints="1"/>
          </p:cNvSpPr>
          <p:nvPr/>
        </p:nvSpPr>
        <p:spPr bwMode="auto">
          <a:xfrm>
            <a:off x="1255384" y="3963007"/>
            <a:ext cx="678468" cy="678468"/>
          </a:xfrm>
          <a:custGeom>
            <a:avLst/>
            <a:gdLst>
              <a:gd name="T0" fmla="*/ 0 w 1232"/>
              <a:gd name="T1" fmla="*/ 616 h 1232"/>
              <a:gd name="T2" fmla="*/ 1232 w 1232"/>
              <a:gd name="T3" fmla="*/ 616 h 1232"/>
              <a:gd name="T4" fmla="*/ 1152 w 1232"/>
              <a:gd name="T5" fmla="*/ 596 h 1232"/>
              <a:gd name="T6" fmla="*/ 868 w 1232"/>
              <a:gd name="T7" fmla="*/ 347 h 1232"/>
              <a:gd name="T8" fmla="*/ 1152 w 1232"/>
              <a:gd name="T9" fmla="*/ 596 h 1232"/>
              <a:gd name="T10" fmla="*/ 432 w 1232"/>
              <a:gd name="T11" fmla="*/ 942 h 1232"/>
              <a:gd name="T12" fmla="*/ 596 w 1232"/>
              <a:gd name="T13" fmla="*/ 1152 h 1232"/>
              <a:gd name="T14" fmla="*/ 638 w 1232"/>
              <a:gd name="T15" fmla="*/ 81 h 1232"/>
              <a:gd name="T16" fmla="*/ 636 w 1232"/>
              <a:gd name="T17" fmla="*/ 357 h 1232"/>
              <a:gd name="T18" fmla="*/ 638 w 1232"/>
              <a:gd name="T19" fmla="*/ 81 h 1232"/>
              <a:gd name="T20" fmla="*/ 989 w 1232"/>
              <a:gd name="T21" fmla="*/ 231 h 1232"/>
              <a:gd name="T22" fmla="*/ 704 w 1232"/>
              <a:gd name="T23" fmla="*/ 87 h 1232"/>
              <a:gd name="T24" fmla="*/ 596 w 1232"/>
              <a:gd name="T25" fmla="*/ 357 h 1232"/>
              <a:gd name="T26" fmla="*/ 594 w 1232"/>
              <a:gd name="T27" fmla="*/ 81 h 1232"/>
              <a:gd name="T28" fmla="*/ 379 w 1232"/>
              <a:gd name="T29" fmla="*/ 310 h 1232"/>
              <a:gd name="T30" fmla="*/ 528 w 1232"/>
              <a:gd name="T31" fmla="*/ 87 h 1232"/>
              <a:gd name="T32" fmla="*/ 402 w 1232"/>
              <a:gd name="T33" fmla="*/ 361 h 1232"/>
              <a:gd name="T34" fmla="*/ 596 w 1232"/>
              <a:gd name="T35" fmla="*/ 596 h 1232"/>
              <a:gd name="T36" fmla="*/ 402 w 1232"/>
              <a:gd name="T37" fmla="*/ 361 h 1232"/>
              <a:gd name="T38" fmla="*/ 596 w 1232"/>
              <a:gd name="T39" fmla="*/ 875 h 1232"/>
              <a:gd name="T40" fmla="*/ 359 w 1232"/>
              <a:gd name="T41" fmla="*/ 636 h 1232"/>
              <a:gd name="T42" fmla="*/ 528 w 1232"/>
              <a:gd name="T43" fmla="*/ 1145 h 1232"/>
              <a:gd name="T44" fmla="*/ 394 w 1232"/>
              <a:gd name="T45" fmla="*/ 956 h 1232"/>
              <a:gd name="T46" fmla="*/ 636 w 1232"/>
              <a:gd name="T47" fmla="*/ 1152 h 1232"/>
              <a:gd name="T48" fmla="*/ 800 w 1232"/>
              <a:gd name="T49" fmla="*/ 942 h 1232"/>
              <a:gd name="T50" fmla="*/ 636 w 1232"/>
              <a:gd name="T51" fmla="*/ 1152 h 1232"/>
              <a:gd name="T52" fmla="*/ 964 w 1232"/>
              <a:gd name="T53" fmla="*/ 1023 h 1232"/>
              <a:gd name="T54" fmla="*/ 838 w 1232"/>
              <a:gd name="T55" fmla="*/ 956 h 1232"/>
              <a:gd name="T56" fmla="*/ 636 w 1232"/>
              <a:gd name="T57" fmla="*/ 875 h 1232"/>
              <a:gd name="T58" fmla="*/ 873 w 1232"/>
              <a:gd name="T59" fmla="*/ 636 h 1232"/>
              <a:gd name="T60" fmla="*/ 636 w 1232"/>
              <a:gd name="T61" fmla="*/ 596 h 1232"/>
              <a:gd name="T62" fmla="*/ 830 w 1232"/>
              <a:gd name="T63" fmla="*/ 361 h 1232"/>
              <a:gd name="T64" fmla="*/ 636 w 1232"/>
              <a:gd name="T65" fmla="*/ 596 h 1232"/>
              <a:gd name="T66" fmla="*/ 364 w 1232"/>
              <a:gd name="T67" fmla="*/ 347 h 1232"/>
              <a:gd name="T68" fmla="*/ 80 w 1232"/>
              <a:gd name="T69" fmla="*/ 596 h 1232"/>
              <a:gd name="T70" fmla="*/ 80 w 1232"/>
              <a:gd name="T71" fmla="*/ 636 h 1232"/>
              <a:gd name="T72" fmla="*/ 379 w 1232"/>
              <a:gd name="T73" fmla="*/ 920 h 1232"/>
              <a:gd name="T74" fmla="*/ 80 w 1232"/>
              <a:gd name="T75" fmla="*/ 636 h 1232"/>
              <a:gd name="T76" fmla="*/ 853 w 1232"/>
              <a:gd name="T77" fmla="*/ 920 h 1232"/>
              <a:gd name="T78" fmla="*/ 1152 w 1232"/>
              <a:gd name="T79" fmla="*/ 636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2" h="1232">
                <a:moveTo>
                  <a:pt x="616" y="0"/>
                </a:moveTo>
                <a:cubicBezTo>
                  <a:pt x="276" y="0"/>
                  <a:pt x="0" y="276"/>
                  <a:pt x="0" y="616"/>
                </a:cubicBezTo>
                <a:cubicBezTo>
                  <a:pt x="0" y="956"/>
                  <a:pt x="276" y="1232"/>
                  <a:pt x="616" y="1232"/>
                </a:cubicBezTo>
                <a:cubicBezTo>
                  <a:pt x="956" y="1232"/>
                  <a:pt x="1232" y="956"/>
                  <a:pt x="1232" y="616"/>
                </a:cubicBezTo>
                <a:cubicBezTo>
                  <a:pt x="1232" y="276"/>
                  <a:pt x="956" y="0"/>
                  <a:pt x="616" y="0"/>
                </a:cubicBezTo>
                <a:close/>
                <a:moveTo>
                  <a:pt x="1152" y="596"/>
                </a:moveTo>
                <a:cubicBezTo>
                  <a:pt x="913" y="596"/>
                  <a:pt x="913" y="596"/>
                  <a:pt x="913" y="596"/>
                </a:cubicBezTo>
                <a:cubicBezTo>
                  <a:pt x="911" y="508"/>
                  <a:pt x="895" y="424"/>
                  <a:pt x="868" y="347"/>
                </a:cubicBezTo>
                <a:cubicBezTo>
                  <a:pt x="921" y="325"/>
                  <a:pt x="971" y="295"/>
                  <a:pt x="1016" y="260"/>
                </a:cubicBezTo>
                <a:cubicBezTo>
                  <a:pt x="1096" y="350"/>
                  <a:pt x="1147" y="467"/>
                  <a:pt x="1152" y="596"/>
                </a:cubicBezTo>
                <a:close/>
                <a:moveTo>
                  <a:pt x="594" y="1151"/>
                </a:moveTo>
                <a:cubicBezTo>
                  <a:pt x="528" y="1096"/>
                  <a:pt x="473" y="1025"/>
                  <a:pt x="432" y="942"/>
                </a:cubicBezTo>
                <a:cubicBezTo>
                  <a:pt x="484" y="926"/>
                  <a:pt x="539" y="917"/>
                  <a:pt x="596" y="915"/>
                </a:cubicBezTo>
                <a:cubicBezTo>
                  <a:pt x="596" y="1152"/>
                  <a:pt x="596" y="1152"/>
                  <a:pt x="596" y="1152"/>
                </a:cubicBezTo>
                <a:cubicBezTo>
                  <a:pt x="595" y="1151"/>
                  <a:pt x="595" y="1151"/>
                  <a:pt x="594" y="1151"/>
                </a:cubicBezTo>
                <a:close/>
                <a:moveTo>
                  <a:pt x="638" y="81"/>
                </a:moveTo>
                <a:cubicBezTo>
                  <a:pt x="713" y="143"/>
                  <a:pt x="774" y="227"/>
                  <a:pt x="815" y="324"/>
                </a:cubicBezTo>
                <a:cubicBezTo>
                  <a:pt x="759" y="343"/>
                  <a:pt x="699" y="355"/>
                  <a:pt x="636" y="357"/>
                </a:cubicBezTo>
                <a:cubicBezTo>
                  <a:pt x="636" y="80"/>
                  <a:pt x="636" y="80"/>
                  <a:pt x="636" y="80"/>
                </a:cubicBezTo>
                <a:cubicBezTo>
                  <a:pt x="637" y="81"/>
                  <a:pt x="637" y="81"/>
                  <a:pt x="638" y="81"/>
                </a:cubicBezTo>
                <a:close/>
                <a:moveTo>
                  <a:pt x="704" y="87"/>
                </a:moveTo>
                <a:cubicBezTo>
                  <a:pt x="814" y="106"/>
                  <a:pt x="912" y="157"/>
                  <a:pt x="989" y="231"/>
                </a:cubicBezTo>
                <a:cubicBezTo>
                  <a:pt x="947" y="263"/>
                  <a:pt x="902" y="290"/>
                  <a:pt x="853" y="310"/>
                </a:cubicBezTo>
                <a:cubicBezTo>
                  <a:pt x="816" y="225"/>
                  <a:pt x="766" y="149"/>
                  <a:pt x="704" y="87"/>
                </a:cubicBezTo>
                <a:close/>
                <a:moveTo>
                  <a:pt x="596" y="80"/>
                </a:moveTo>
                <a:cubicBezTo>
                  <a:pt x="596" y="357"/>
                  <a:pt x="596" y="357"/>
                  <a:pt x="596" y="357"/>
                </a:cubicBezTo>
                <a:cubicBezTo>
                  <a:pt x="533" y="355"/>
                  <a:pt x="473" y="343"/>
                  <a:pt x="417" y="324"/>
                </a:cubicBezTo>
                <a:cubicBezTo>
                  <a:pt x="458" y="227"/>
                  <a:pt x="519" y="143"/>
                  <a:pt x="594" y="81"/>
                </a:cubicBezTo>
                <a:cubicBezTo>
                  <a:pt x="595" y="81"/>
                  <a:pt x="595" y="81"/>
                  <a:pt x="596" y="80"/>
                </a:cubicBezTo>
                <a:close/>
                <a:moveTo>
                  <a:pt x="379" y="310"/>
                </a:moveTo>
                <a:cubicBezTo>
                  <a:pt x="330" y="290"/>
                  <a:pt x="285" y="263"/>
                  <a:pt x="243" y="231"/>
                </a:cubicBezTo>
                <a:cubicBezTo>
                  <a:pt x="320" y="157"/>
                  <a:pt x="418" y="106"/>
                  <a:pt x="528" y="87"/>
                </a:cubicBezTo>
                <a:cubicBezTo>
                  <a:pt x="466" y="149"/>
                  <a:pt x="416" y="225"/>
                  <a:pt x="379" y="310"/>
                </a:cubicBezTo>
                <a:close/>
                <a:moveTo>
                  <a:pt x="402" y="361"/>
                </a:moveTo>
                <a:cubicBezTo>
                  <a:pt x="463" y="382"/>
                  <a:pt x="528" y="394"/>
                  <a:pt x="596" y="396"/>
                </a:cubicBezTo>
                <a:cubicBezTo>
                  <a:pt x="596" y="596"/>
                  <a:pt x="596" y="596"/>
                  <a:pt x="596" y="596"/>
                </a:cubicBezTo>
                <a:cubicBezTo>
                  <a:pt x="359" y="596"/>
                  <a:pt x="359" y="596"/>
                  <a:pt x="359" y="596"/>
                </a:cubicBezTo>
                <a:cubicBezTo>
                  <a:pt x="361" y="513"/>
                  <a:pt x="375" y="433"/>
                  <a:pt x="402" y="361"/>
                </a:cubicBezTo>
                <a:close/>
                <a:moveTo>
                  <a:pt x="596" y="636"/>
                </a:moveTo>
                <a:cubicBezTo>
                  <a:pt x="596" y="875"/>
                  <a:pt x="596" y="875"/>
                  <a:pt x="596" y="875"/>
                </a:cubicBezTo>
                <a:cubicBezTo>
                  <a:pt x="533" y="877"/>
                  <a:pt x="473" y="887"/>
                  <a:pt x="416" y="906"/>
                </a:cubicBezTo>
                <a:cubicBezTo>
                  <a:pt x="381" y="824"/>
                  <a:pt x="361" y="733"/>
                  <a:pt x="359" y="636"/>
                </a:cubicBezTo>
                <a:lnTo>
                  <a:pt x="596" y="636"/>
                </a:lnTo>
                <a:close/>
                <a:moveTo>
                  <a:pt x="528" y="1145"/>
                </a:moveTo>
                <a:cubicBezTo>
                  <a:pt x="430" y="1128"/>
                  <a:pt x="340" y="1085"/>
                  <a:pt x="268" y="1023"/>
                </a:cubicBezTo>
                <a:cubicBezTo>
                  <a:pt x="307" y="996"/>
                  <a:pt x="349" y="973"/>
                  <a:pt x="394" y="956"/>
                </a:cubicBezTo>
                <a:cubicBezTo>
                  <a:pt x="429" y="1028"/>
                  <a:pt x="474" y="1091"/>
                  <a:pt x="528" y="1145"/>
                </a:cubicBezTo>
                <a:close/>
                <a:moveTo>
                  <a:pt x="636" y="1152"/>
                </a:moveTo>
                <a:cubicBezTo>
                  <a:pt x="636" y="915"/>
                  <a:pt x="636" y="915"/>
                  <a:pt x="636" y="915"/>
                </a:cubicBezTo>
                <a:cubicBezTo>
                  <a:pt x="693" y="917"/>
                  <a:pt x="748" y="926"/>
                  <a:pt x="800" y="942"/>
                </a:cubicBezTo>
                <a:cubicBezTo>
                  <a:pt x="759" y="1025"/>
                  <a:pt x="704" y="1096"/>
                  <a:pt x="638" y="1151"/>
                </a:cubicBezTo>
                <a:cubicBezTo>
                  <a:pt x="637" y="1151"/>
                  <a:pt x="637" y="1151"/>
                  <a:pt x="636" y="1152"/>
                </a:cubicBezTo>
                <a:close/>
                <a:moveTo>
                  <a:pt x="838" y="956"/>
                </a:moveTo>
                <a:cubicBezTo>
                  <a:pt x="883" y="973"/>
                  <a:pt x="925" y="996"/>
                  <a:pt x="964" y="1023"/>
                </a:cubicBezTo>
                <a:cubicBezTo>
                  <a:pt x="892" y="1085"/>
                  <a:pt x="802" y="1128"/>
                  <a:pt x="704" y="1145"/>
                </a:cubicBezTo>
                <a:cubicBezTo>
                  <a:pt x="758" y="1091"/>
                  <a:pt x="803" y="1028"/>
                  <a:pt x="838" y="956"/>
                </a:cubicBezTo>
                <a:close/>
                <a:moveTo>
                  <a:pt x="816" y="906"/>
                </a:moveTo>
                <a:cubicBezTo>
                  <a:pt x="759" y="887"/>
                  <a:pt x="699" y="877"/>
                  <a:pt x="636" y="875"/>
                </a:cubicBezTo>
                <a:cubicBezTo>
                  <a:pt x="636" y="636"/>
                  <a:pt x="636" y="636"/>
                  <a:pt x="636" y="636"/>
                </a:cubicBezTo>
                <a:cubicBezTo>
                  <a:pt x="873" y="636"/>
                  <a:pt x="873" y="636"/>
                  <a:pt x="873" y="636"/>
                </a:cubicBezTo>
                <a:cubicBezTo>
                  <a:pt x="871" y="733"/>
                  <a:pt x="851" y="824"/>
                  <a:pt x="816" y="906"/>
                </a:cubicBezTo>
                <a:close/>
                <a:moveTo>
                  <a:pt x="636" y="596"/>
                </a:moveTo>
                <a:cubicBezTo>
                  <a:pt x="636" y="396"/>
                  <a:pt x="636" y="396"/>
                  <a:pt x="636" y="396"/>
                </a:cubicBezTo>
                <a:cubicBezTo>
                  <a:pt x="704" y="394"/>
                  <a:pt x="769" y="382"/>
                  <a:pt x="830" y="361"/>
                </a:cubicBezTo>
                <a:cubicBezTo>
                  <a:pt x="857" y="433"/>
                  <a:pt x="871" y="513"/>
                  <a:pt x="873" y="596"/>
                </a:cubicBezTo>
                <a:lnTo>
                  <a:pt x="636" y="596"/>
                </a:lnTo>
                <a:close/>
                <a:moveTo>
                  <a:pt x="216" y="260"/>
                </a:moveTo>
                <a:cubicBezTo>
                  <a:pt x="261" y="295"/>
                  <a:pt x="311" y="325"/>
                  <a:pt x="364" y="347"/>
                </a:cubicBezTo>
                <a:cubicBezTo>
                  <a:pt x="337" y="424"/>
                  <a:pt x="321" y="508"/>
                  <a:pt x="319" y="596"/>
                </a:cubicBezTo>
                <a:cubicBezTo>
                  <a:pt x="80" y="596"/>
                  <a:pt x="80" y="596"/>
                  <a:pt x="80" y="596"/>
                </a:cubicBezTo>
                <a:cubicBezTo>
                  <a:pt x="85" y="467"/>
                  <a:pt x="136" y="350"/>
                  <a:pt x="216" y="260"/>
                </a:cubicBezTo>
                <a:close/>
                <a:moveTo>
                  <a:pt x="80" y="636"/>
                </a:moveTo>
                <a:cubicBezTo>
                  <a:pt x="319" y="636"/>
                  <a:pt x="319" y="636"/>
                  <a:pt x="319" y="636"/>
                </a:cubicBezTo>
                <a:cubicBezTo>
                  <a:pt x="321" y="737"/>
                  <a:pt x="342" y="833"/>
                  <a:pt x="379" y="920"/>
                </a:cubicBezTo>
                <a:cubicBezTo>
                  <a:pt x="328" y="939"/>
                  <a:pt x="281" y="965"/>
                  <a:pt x="238" y="996"/>
                </a:cubicBezTo>
                <a:cubicBezTo>
                  <a:pt x="145" y="903"/>
                  <a:pt x="86" y="776"/>
                  <a:pt x="80" y="636"/>
                </a:cubicBezTo>
                <a:close/>
                <a:moveTo>
                  <a:pt x="994" y="996"/>
                </a:moveTo>
                <a:cubicBezTo>
                  <a:pt x="951" y="965"/>
                  <a:pt x="904" y="939"/>
                  <a:pt x="853" y="920"/>
                </a:cubicBezTo>
                <a:cubicBezTo>
                  <a:pt x="890" y="833"/>
                  <a:pt x="911" y="737"/>
                  <a:pt x="913" y="636"/>
                </a:cubicBezTo>
                <a:cubicBezTo>
                  <a:pt x="1152" y="636"/>
                  <a:pt x="1152" y="636"/>
                  <a:pt x="1152" y="636"/>
                </a:cubicBezTo>
                <a:cubicBezTo>
                  <a:pt x="1146" y="776"/>
                  <a:pt x="1087" y="903"/>
                  <a:pt x="994" y="996"/>
                </a:cubicBez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sp>
        <p:nvSpPr>
          <p:cNvPr id="47" name="Freeform 8"/>
          <p:cNvSpPr>
            <a:spLocks noEditPoints="1"/>
          </p:cNvSpPr>
          <p:nvPr/>
        </p:nvSpPr>
        <p:spPr bwMode="auto">
          <a:xfrm>
            <a:off x="4102830" y="2708321"/>
            <a:ext cx="730877" cy="641008"/>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solidFill>
            <a:schemeClr val="bg1"/>
          </a:solidFill>
          <a:ln>
            <a:noFill/>
          </a:ln>
        </p:spPr>
        <p:txBody>
          <a:bodyPr vert="horz" wrap="square" lIns="109728" tIns="54864" rIns="109728" bIns="54864" numCol="1" anchor="t" anchorCtr="0" compatLnSpc="1"/>
          <a:lstStyle/>
          <a:p>
            <a:endParaRPr lang="id-ID" sz="2160">
              <a:cs typeface="+mn-ea"/>
              <a:sym typeface="+mn-lt"/>
            </a:endParaRPr>
          </a:p>
        </p:txBody>
      </p:sp>
      <p:grpSp>
        <p:nvGrpSpPr>
          <p:cNvPr id="48" name="Group 83"/>
          <p:cNvGrpSpPr/>
          <p:nvPr/>
        </p:nvGrpSpPr>
        <p:grpSpPr>
          <a:xfrm>
            <a:off x="4823346" y="4194667"/>
            <a:ext cx="643193" cy="643194"/>
            <a:chOff x="-2771775" y="66675"/>
            <a:chExt cx="827087" cy="827088"/>
          </a:xfrm>
          <a:solidFill>
            <a:schemeClr val="bg1"/>
          </a:solidFill>
        </p:grpSpPr>
        <p:sp>
          <p:nvSpPr>
            <p:cNvPr id="49"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sp>
          <p:nvSpPr>
            <p:cNvPr id="50"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sp>
          <p:nvSpPr>
            <p:cNvPr id="51"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grpSp>
      <p:grpSp>
        <p:nvGrpSpPr>
          <p:cNvPr id="52" name="Group 239"/>
          <p:cNvGrpSpPr/>
          <p:nvPr/>
        </p:nvGrpSpPr>
        <p:grpSpPr>
          <a:xfrm>
            <a:off x="2255257" y="2509846"/>
            <a:ext cx="683531" cy="683395"/>
            <a:chOff x="7938" y="-3175"/>
            <a:chExt cx="8029575" cy="8027988"/>
          </a:xfrm>
          <a:solidFill>
            <a:schemeClr val="bg1"/>
          </a:solidFill>
        </p:grpSpPr>
        <p:sp>
          <p:nvSpPr>
            <p:cNvPr id="53" name="Freeform 23"/>
            <p:cNvSpPr>
              <a:spLocks noEditPoints="1"/>
            </p:cNvSpPr>
            <p:nvPr/>
          </p:nvSpPr>
          <p:spPr bwMode="auto">
            <a:xfrm>
              <a:off x="7938" y="-3175"/>
              <a:ext cx="8029575" cy="8027988"/>
            </a:xfrm>
            <a:custGeom>
              <a:avLst/>
              <a:gdLst>
                <a:gd name="T0" fmla="*/ 818 w 2138"/>
                <a:gd name="T1" fmla="*/ 1635 h 2138"/>
                <a:gd name="T2" fmla="*/ 818 w 2138"/>
                <a:gd name="T3" fmla="*/ 1635 h 2138"/>
                <a:gd name="T4" fmla="*/ 1257 w 2138"/>
                <a:gd name="T5" fmla="*/ 1507 h 2138"/>
                <a:gd name="T6" fmla="*/ 1301 w 2138"/>
                <a:gd name="T7" fmla="*/ 1550 h 2138"/>
                <a:gd name="T8" fmla="*/ 1249 w 2138"/>
                <a:gd name="T9" fmla="*/ 1602 h 2138"/>
                <a:gd name="T10" fmla="*/ 1711 w 2138"/>
                <a:gd name="T11" fmla="*/ 2064 h 2138"/>
                <a:gd name="T12" fmla="*/ 1888 w 2138"/>
                <a:gd name="T13" fmla="*/ 2138 h 2138"/>
                <a:gd name="T14" fmla="*/ 2065 w 2138"/>
                <a:gd name="T15" fmla="*/ 2064 h 2138"/>
                <a:gd name="T16" fmla="*/ 2138 w 2138"/>
                <a:gd name="T17" fmla="*/ 1888 h 2138"/>
                <a:gd name="T18" fmla="*/ 2065 w 2138"/>
                <a:gd name="T19" fmla="*/ 1711 h 2138"/>
                <a:gd name="T20" fmla="*/ 1603 w 2138"/>
                <a:gd name="T21" fmla="*/ 1248 h 2138"/>
                <a:gd name="T22" fmla="*/ 1551 w 2138"/>
                <a:gd name="T23" fmla="*/ 1300 h 2138"/>
                <a:gd name="T24" fmla="*/ 1507 w 2138"/>
                <a:gd name="T25" fmla="*/ 1257 h 2138"/>
                <a:gd name="T26" fmla="*/ 1633 w 2138"/>
                <a:gd name="T27" fmla="*/ 760 h 2138"/>
                <a:gd name="T28" fmla="*/ 1396 w 2138"/>
                <a:gd name="T29" fmla="*/ 239 h 2138"/>
                <a:gd name="T30" fmla="*/ 818 w 2138"/>
                <a:gd name="T31" fmla="*/ 0 h 2138"/>
                <a:gd name="T32" fmla="*/ 240 w 2138"/>
                <a:gd name="T33" fmla="*/ 239 h 2138"/>
                <a:gd name="T34" fmla="*/ 0 w 2138"/>
                <a:gd name="T35" fmla="*/ 817 h 2138"/>
                <a:gd name="T36" fmla="*/ 240 w 2138"/>
                <a:gd name="T37" fmla="*/ 1395 h 2138"/>
                <a:gd name="T38" fmla="*/ 818 w 2138"/>
                <a:gd name="T39" fmla="*/ 1635 h 2138"/>
                <a:gd name="T40" fmla="*/ 2009 w 2138"/>
                <a:gd name="T41" fmla="*/ 1888 h 2138"/>
                <a:gd name="T42" fmla="*/ 1973 w 2138"/>
                <a:gd name="T43" fmla="*/ 1973 h 2138"/>
                <a:gd name="T44" fmla="*/ 1888 w 2138"/>
                <a:gd name="T45" fmla="*/ 2008 h 2138"/>
                <a:gd name="T46" fmla="*/ 1803 w 2138"/>
                <a:gd name="T47" fmla="*/ 1973 h 2138"/>
                <a:gd name="T48" fmla="*/ 1444 w 2138"/>
                <a:gd name="T49" fmla="*/ 1614 h 2138"/>
                <a:gd name="T50" fmla="*/ 1614 w 2138"/>
                <a:gd name="T51" fmla="*/ 1444 h 2138"/>
                <a:gd name="T52" fmla="*/ 1973 w 2138"/>
                <a:gd name="T53" fmla="*/ 1802 h 2138"/>
                <a:gd name="T54" fmla="*/ 2009 w 2138"/>
                <a:gd name="T55" fmla="*/ 1888 h 2138"/>
                <a:gd name="T56" fmla="*/ 1392 w 2138"/>
                <a:gd name="T57" fmla="*/ 1459 h 2138"/>
                <a:gd name="T58" fmla="*/ 1361 w 2138"/>
                <a:gd name="T59" fmla="*/ 1427 h 2138"/>
                <a:gd name="T60" fmla="*/ 1362 w 2138"/>
                <a:gd name="T61" fmla="*/ 1427 h 2138"/>
                <a:gd name="T62" fmla="*/ 1377 w 2138"/>
                <a:gd name="T63" fmla="*/ 1413 h 2138"/>
                <a:gd name="T64" fmla="*/ 1380 w 2138"/>
                <a:gd name="T65" fmla="*/ 1410 h 2138"/>
                <a:gd name="T66" fmla="*/ 1396 w 2138"/>
                <a:gd name="T67" fmla="*/ 1395 h 2138"/>
                <a:gd name="T68" fmla="*/ 1411 w 2138"/>
                <a:gd name="T69" fmla="*/ 1380 h 2138"/>
                <a:gd name="T70" fmla="*/ 1413 w 2138"/>
                <a:gd name="T71" fmla="*/ 1377 h 2138"/>
                <a:gd name="T72" fmla="*/ 1428 w 2138"/>
                <a:gd name="T73" fmla="*/ 1361 h 2138"/>
                <a:gd name="T74" fmla="*/ 1428 w 2138"/>
                <a:gd name="T75" fmla="*/ 1361 h 2138"/>
                <a:gd name="T76" fmla="*/ 1459 w 2138"/>
                <a:gd name="T77" fmla="*/ 1392 h 2138"/>
                <a:gd name="T78" fmla="*/ 1392 w 2138"/>
                <a:gd name="T79" fmla="*/ 1459 h 2138"/>
                <a:gd name="T80" fmla="*/ 331 w 2138"/>
                <a:gd name="T81" fmla="*/ 331 h 2138"/>
                <a:gd name="T82" fmla="*/ 818 w 2138"/>
                <a:gd name="T83" fmla="*/ 129 h 2138"/>
                <a:gd name="T84" fmla="*/ 1304 w 2138"/>
                <a:gd name="T85" fmla="*/ 331 h 2138"/>
                <a:gd name="T86" fmla="*/ 1504 w 2138"/>
                <a:gd name="T87" fmla="*/ 769 h 2138"/>
                <a:gd name="T88" fmla="*/ 1371 w 2138"/>
                <a:gd name="T89" fmla="*/ 1226 h 2138"/>
                <a:gd name="T90" fmla="*/ 1371 w 2138"/>
                <a:gd name="T91" fmla="*/ 1226 h 2138"/>
                <a:gd name="T92" fmla="*/ 1304 w 2138"/>
                <a:gd name="T93" fmla="*/ 1303 h 2138"/>
                <a:gd name="T94" fmla="*/ 1280 w 2138"/>
                <a:gd name="T95" fmla="*/ 1326 h 2138"/>
                <a:gd name="T96" fmla="*/ 1226 w 2138"/>
                <a:gd name="T97" fmla="*/ 1370 h 2138"/>
                <a:gd name="T98" fmla="*/ 818 w 2138"/>
                <a:gd name="T99" fmla="*/ 1505 h 2138"/>
                <a:gd name="T100" fmla="*/ 331 w 2138"/>
                <a:gd name="T101" fmla="*/ 1303 h 2138"/>
                <a:gd name="T102" fmla="*/ 331 w 2138"/>
                <a:gd name="T103" fmla="*/ 331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8" h="2138">
                  <a:moveTo>
                    <a:pt x="818" y="1635"/>
                  </a:moveTo>
                  <a:cubicBezTo>
                    <a:pt x="818" y="1635"/>
                    <a:pt x="818" y="1635"/>
                    <a:pt x="818" y="1635"/>
                  </a:cubicBezTo>
                  <a:cubicBezTo>
                    <a:pt x="975" y="1635"/>
                    <a:pt x="1126" y="1590"/>
                    <a:pt x="1257" y="1507"/>
                  </a:cubicBezTo>
                  <a:cubicBezTo>
                    <a:pt x="1301" y="1550"/>
                    <a:pt x="1301" y="1550"/>
                    <a:pt x="1301" y="1550"/>
                  </a:cubicBezTo>
                  <a:cubicBezTo>
                    <a:pt x="1249" y="1602"/>
                    <a:pt x="1249" y="1602"/>
                    <a:pt x="1249" y="1602"/>
                  </a:cubicBezTo>
                  <a:cubicBezTo>
                    <a:pt x="1711" y="2064"/>
                    <a:pt x="1711" y="2064"/>
                    <a:pt x="1711" y="2064"/>
                  </a:cubicBezTo>
                  <a:cubicBezTo>
                    <a:pt x="1758" y="2112"/>
                    <a:pt x="1821" y="2138"/>
                    <a:pt x="1888" y="2138"/>
                  </a:cubicBezTo>
                  <a:cubicBezTo>
                    <a:pt x="1955" y="2138"/>
                    <a:pt x="2018" y="2112"/>
                    <a:pt x="2065" y="2064"/>
                  </a:cubicBezTo>
                  <a:cubicBezTo>
                    <a:pt x="2112" y="2017"/>
                    <a:pt x="2138" y="1954"/>
                    <a:pt x="2138" y="1888"/>
                  </a:cubicBezTo>
                  <a:cubicBezTo>
                    <a:pt x="2138" y="1821"/>
                    <a:pt x="2112" y="1758"/>
                    <a:pt x="2065" y="1711"/>
                  </a:cubicBezTo>
                  <a:cubicBezTo>
                    <a:pt x="1603" y="1248"/>
                    <a:pt x="1603" y="1248"/>
                    <a:pt x="1603" y="1248"/>
                  </a:cubicBezTo>
                  <a:cubicBezTo>
                    <a:pt x="1551" y="1300"/>
                    <a:pt x="1551" y="1300"/>
                    <a:pt x="1551" y="1300"/>
                  </a:cubicBezTo>
                  <a:cubicBezTo>
                    <a:pt x="1507" y="1257"/>
                    <a:pt x="1507" y="1257"/>
                    <a:pt x="1507" y="1257"/>
                  </a:cubicBezTo>
                  <a:cubicBezTo>
                    <a:pt x="1601" y="1110"/>
                    <a:pt x="1645" y="935"/>
                    <a:pt x="1633" y="760"/>
                  </a:cubicBezTo>
                  <a:cubicBezTo>
                    <a:pt x="1619" y="563"/>
                    <a:pt x="1535" y="379"/>
                    <a:pt x="1396" y="239"/>
                  </a:cubicBezTo>
                  <a:cubicBezTo>
                    <a:pt x="1241" y="85"/>
                    <a:pt x="1036" y="0"/>
                    <a:pt x="818" y="0"/>
                  </a:cubicBezTo>
                  <a:cubicBezTo>
                    <a:pt x="599" y="0"/>
                    <a:pt x="394" y="85"/>
                    <a:pt x="240" y="239"/>
                  </a:cubicBezTo>
                  <a:cubicBezTo>
                    <a:pt x="85" y="394"/>
                    <a:pt x="0" y="599"/>
                    <a:pt x="0" y="817"/>
                  </a:cubicBezTo>
                  <a:cubicBezTo>
                    <a:pt x="0" y="1036"/>
                    <a:pt x="85" y="1241"/>
                    <a:pt x="240" y="1395"/>
                  </a:cubicBezTo>
                  <a:cubicBezTo>
                    <a:pt x="394" y="1550"/>
                    <a:pt x="599" y="1635"/>
                    <a:pt x="818" y="1635"/>
                  </a:cubicBezTo>
                  <a:close/>
                  <a:moveTo>
                    <a:pt x="2009" y="1888"/>
                  </a:moveTo>
                  <a:cubicBezTo>
                    <a:pt x="2009" y="1920"/>
                    <a:pt x="1996" y="1950"/>
                    <a:pt x="1973" y="1973"/>
                  </a:cubicBezTo>
                  <a:cubicBezTo>
                    <a:pt x="1950" y="1996"/>
                    <a:pt x="1920" y="2008"/>
                    <a:pt x="1888" y="2008"/>
                  </a:cubicBezTo>
                  <a:cubicBezTo>
                    <a:pt x="1856" y="2008"/>
                    <a:pt x="1826" y="1996"/>
                    <a:pt x="1803" y="1973"/>
                  </a:cubicBezTo>
                  <a:cubicBezTo>
                    <a:pt x="1444" y="1614"/>
                    <a:pt x="1444" y="1614"/>
                    <a:pt x="1444" y="1614"/>
                  </a:cubicBezTo>
                  <a:cubicBezTo>
                    <a:pt x="1614" y="1444"/>
                    <a:pt x="1614" y="1444"/>
                    <a:pt x="1614" y="1444"/>
                  </a:cubicBezTo>
                  <a:cubicBezTo>
                    <a:pt x="1973" y="1802"/>
                    <a:pt x="1973" y="1802"/>
                    <a:pt x="1973" y="1802"/>
                  </a:cubicBezTo>
                  <a:cubicBezTo>
                    <a:pt x="1996" y="1825"/>
                    <a:pt x="2009" y="1855"/>
                    <a:pt x="2009" y="1888"/>
                  </a:cubicBezTo>
                  <a:close/>
                  <a:moveTo>
                    <a:pt x="1392" y="1459"/>
                  </a:moveTo>
                  <a:cubicBezTo>
                    <a:pt x="1361" y="1427"/>
                    <a:pt x="1361" y="1427"/>
                    <a:pt x="1361" y="1427"/>
                  </a:cubicBezTo>
                  <a:cubicBezTo>
                    <a:pt x="1361" y="1427"/>
                    <a:pt x="1362" y="1427"/>
                    <a:pt x="1362" y="1427"/>
                  </a:cubicBezTo>
                  <a:cubicBezTo>
                    <a:pt x="1367" y="1422"/>
                    <a:pt x="1372" y="1418"/>
                    <a:pt x="1377" y="1413"/>
                  </a:cubicBezTo>
                  <a:cubicBezTo>
                    <a:pt x="1378" y="1412"/>
                    <a:pt x="1379" y="1411"/>
                    <a:pt x="1380" y="1410"/>
                  </a:cubicBezTo>
                  <a:cubicBezTo>
                    <a:pt x="1385" y="1405"/>
                    <a:pt x="1391" y="1400"/>
                    <a:pt x="1396" y="1395"/>
                  </a:cubicBezTo>
                  <a:cubicBezTo>
                    <a:pt x="1401" y="1390"/>
                    <a:pt x="1406" y="1385"/>
                    <a:pt x="1411" y="1380"/>
                  </a:cubicBezTo>
                  <a:cubicBezTo>
                    <a:pt x="1411" y="1379"/>
                    <a:pt x="1412" y="1378"/>
                    <a:pt x="1413" y="1377"/>
                  </a:cubicBezTo>
                  <a:cubicBezTo>
                    <a:pt x="1418" y="1372"/>
                    <a:pt x="1423" y="1366"/>
                    <a:pt x="1428" y="1361"/>
                  </a:cubicBezTo>
                  <a:cubicBezTo>
                    <a:pt x="1428" y="1361"/>
                    <a:pt x="1428" y="1361"/>
                    <a:pt x="1428" y="1361"/>
                  </a:cubicBezTo>
                  <a:cubicBezTo>
                    <a:pt x="1459" y="1392"/>
                    <a:pt x="1459" y="1392"/>
                    <a:pt x="1459" y="1392"/>
                  </a:cubicBezTo>
                  <a:lnTo>
                    <a:pt x="1392" y="1459"/>
                  </a:lnTo>
                  <a:close/>
                  <a:moveTo>
                    <a:pt x="331" y="331"/>
                  </a:moveTo>
                  <a:cubicBezTo>
                    <a:pt x="461" y="201"/>
                    <a:pt x="634" y="129"/>
                    <a:pt x="818" y="129"/>
                  </a:cubicBezTo>
                  <a:cubicBezTo>
                    <a:pt x="1001" y="129"/>
                    <a:pt x="1174" y="201"/>
                    <a:pt x="1304" y="331"/>
                  </a:cubicBezTo>
                  <a:cubicBezTo>
                    <a:pt x="1421" y="448"/>
                    <a:pt x="1492" y="604"/>
                    <a:pt x="1504" y="769"/>
                  </a:cubicBezTo>
                  <a:cubicBezTo>
                    <a:pt x="1515" y="932"/>
                    <a:pt x="1468" y="1095"/>
                    <a:pt x="1371" y="1226"/>
                  </a:cubicBezTo>
                  <a:cubicBezTo>
                    <a:pt x="1371" y="1226"/>
                    <a:pt x="1371" y="1226"/>
                    <a:pt x="1371" y="1226"/>
                  </a:cubicBezTo>
                  <a:cubicBezTo>
                    <a:pt x="1351" y="1253"/>
                    <a:pt x="1328" y="1279"/>
                    <a:pt x="1304" y="1303"/>
                  </a:cubicBezTo>
                  <a:cubicBezTo>
                    <a:pt x="1296" y="1311"/>
                    <a:pt x="1288" y="1319"/>
                    <a:pt x="1280" y="1326"/>
                  </a:cubicBezTo>
                  <a:cubicBezTo>
                    <a:pt x="1263" y="1342"/>
                    <a:pt x="1245" y="1357"/>
                    <a:pt x="1226" y="1370"/>
                  </a:cubicBezTo>
                  <a:cubicBezTo>
                    <a:pt x="1107" y="1458"/>
                    <a:pt x="966" y="1505"/>
                    <a:pt x="818" y="1505"/>
                  </a:cubicBezTo>
                  <a:cubicBezTo>
                    <a:pt x="634" y="1505"/>
                    <a:pt x="461" y="1433"/>
                    <a:pt x="331" y="1303"/>
                  </a:cubicBezTo>
                  <a:cubicBezTo>
                    <a:pt x="63" y="1035"/>
                    <a:pt x="63" y="599"/>
                    <a:pt x="331" y="3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sp>
          <p:nvSpPr>
            <p:cNvPr id="54" name="Freeform 24"/>
            <p:cNvSpPr>
              <a:spLocks noEditPoints="1"/>
            </p:cNvSpPr>
            <p:nvPr/>
          </p:nvSpPr>
          <p:spPr bwMode="auto">
            <a:xfrm>
              <a:off x="788988" y="976313"/>
              <a:ext cx="4578350" cy="4176713"/>
            </a:xfrm>
            <a:custGeom>
              <a:avLst/>
              <a:gdLst>
                <a:gd name="T0" fmla="*/ 577 w 1219"/>
                <a:gd name="T1" fmla="*/ 1111 h 1112"/>
                <a:gd name="T2" fmla="*/ 577 w 1219"/>
                <a:gd name="T3" fmla="*/ 1112 h 1112"/>
                <a:gd name="T4" fmla="*/ 610 w 1219"/>
                <a:gd name="T5" fmla="*/ 1112 h 1112"/>
                <a:gd name="T6" fmla="*/ 940 w 1219"/>
                <a:gd name="T7" fmla="*/ 1003 h 1112"/>
                <a:gd name="T8" fmla="*/ 1002 w 1219"/>
                <a:gd name="T9" fmla="*/ 949 h 1112"/>
                <a:gd name="T10" fmla="*/ 1057 w 1219"/>
                <a:gd name="T11" fmla="*/ 886 h 1112"/>
                <a:gd name="T12" fmla="*/ 1003 w 1219"/>
                <a:gd name="T13" fmla="*/ 163 h 1112"/>
                <a:gd name="T14" fmla="*/ 610 w 1219"/>
                <a:gd name="T15" fmla="*/ 0 h 1112"/>
                <a:gd name="T16" fmla="*/ 217 w 1219"/>
                <a:gd name="T17" fmla="*/ 163 h 1112"/>
                <a:gd name="T18" fmla="*/ 217 w 1219"/>
                <a:gd name="T19" fmla="*/ 949 h 1112"/>
                <a:gd name="T20" fmla="*/ 577 w 1219"/>
                <a:gd name="T21" fmla="*/ 1111 h 1112"/>
                <a:gd name="T22" fmla="*/ 262 w 1219"/>
                <a:gd name="T23" fmla="*/ 209 h 1112"/>
                <a:gd name="T24" fmla="*/ 610 w 1219"/>
                <a:gd name="T25" fmla="*/ 65 h 1112"/>
                <a:gd name="T26" fmla="*/ 957 w 1219"/>
                <a:gd name="T27" fmla="*/ 209 h 1112"/>
                <a:gd name="T28" fmla="*/ 1005 w 1219"/>
                <a:gd name="T29" fmla="*/ 848 h 1112"/>
                <a:gd name="T30" fmla="*/ 957 w 1219"/>
                <a:gd name="T31" fmla="*/ 903 h 1112"/>
                <a:gd name="T32" fmla="*/ 901 w 1219"/>
                <a:gd name="T33" fmla="*/ 951 h 1112"/>
                <a:gd name="T34" fmla="*/ 612 w 1219"/>
                <a:gd name="T35" fmla="*/ 1047 h 1112"/>
                <a:gd name="T36" fmla="*/ 610 w 1219"/>
                <a:gd name="T37" fmla="*/ 1047 h 1112"/>
                <a:gd name="T38" fmla="*/ 262 w 1219"/>
                <a:gd name="T39" fmla="*/ 903 h 1112"/>
                <a:gd name="T40" fmla="*/ 262 w 1219"/>
                <a:gd name="T41" fmla="*/ 209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9" h="1112">
                  <a:moveTo>
                    <a:pt x="577" y="1111"/>
                  </a:moveTo>
                  <a:cubicBezTo>
                    <a:pt x="577" y="1112"/>
                    <a:pt x="577" y="1112"/>
                    <a:pt x="577" y="1112"/>
                  </a:cubicBezTo>
                  <a:cubicBezTo>
                    <a:pt x="610" y="1112"/>
                    <a:pt x="610" y="1112"/>
                    <a:pt x="610" y="1112"/>
                  </a:cubicBezTo>
                  <a:cubicBezTo>
                    <a:pt x="730" y="1112"/>
                    <a:pt x="844" y="1074"/>
                    <a:pt x="940" y="1003"/>
                  </a:cubicBezTo>
                  <a:cubicBezTo>
                    <a:pt x="962" y="987"/>
                    <a:pt x="983" y="969"/>
                    <a:pt x="1002" y="949"/>
                  </a:cubicBezTo>
                  <a:cubicBezTo>
                    <a:pt x="1022" y="930"/>
                    <a:pt x="1040" y="908"/>
                    <a:pt x="1057" y="886"/>
                  </a:cubicBezTo>
                  <a:cubicBezTo>
                    <a:pt x="1219" y="667"/>
                    <a:pt x="1196" y="356"/>
                    <a:pt x="1003" y="163"/>
                  </a:cubicBezTo>
                  <a:cubicBezTo>
                    <a:pt x="898" y="58"/>
                    <a:pt x="758" y="0"/>
                    <a:pt x="610" y="0"/>
                  </a:cubicBezTo>
                  <a:cubicBezTo>
                    <a:pt x="461" y="0"/>
                    <a:pt x="322" y="58"/>
                    <a:pt x="217" y="163"/>
                  </a:cubicBezTo>
                  <a:cubicBezTo>
                    <a:pt x="0" y="380"/>
                    <a:pt x="0" y="732"/>
                    <a:pt x="217" y="949"/>
                  </a:cubicBezTo>
                  <a:cubicBezTo>
                    <a:pt x="314" y="1046"/>
                    <a:pt x="441" y="1103"/>
                    <a:pt x="577" y="1111"/>
                  </a:cubicBezTo>
                  <a:close/>
                  <a:moveTo>
                    <a:pt x="262" y="209"/>
                  </a:moveTo>
                  <a:cubicBezTo>
                    <a:pt x="355" y="116"/>
                    <a:pt x="478" y="65"/>
                    <a:pt x="610" y="65"/>
                  </a:cubicBezTo>
                  <a:cubicBezTo>
                    <a:pt x="741" y="65"/>
                    <a:pt x="864" y="116"/>
                    <a:pt x="957" y="209"/>
                  </a:cubicBezTo>
                  <a:cubicBezTo>
                    <a:pt x="1127" y="380"/>
                    <a:pt x="1148" y="654"/>
                    <a:pt x="1005" y="848"/>
                  </a:cubicBezTo>
                  <a:cubicBezTo>
                    <a:pt x="990" y="867"/>
                    <a:pt x="974" y="886"/>
                    <a:pt x="957" y="903"/>
                  </a:cubicBezTo>
                  <a:cubicBezTo>
                    <a:pt x="939" y="921"/>
                    <a:pt x="921" y="937"/>
                    <a:pt x="901" y="951"/>
                  </a:cubicBezTo>
                  <a:cubicBezTo>
                    <a:pt x="817" y="1013"/>
                    <a:pt x="717" y="1046"/>
                    <a:pt x="612" y="1047"/>
                  </a:cubicBezTo>
                  <a:cubicBezTo>
                    <a:pt x="610" y="1047"/>
                    <a:pt x="610" y="1047"/>
                    <a:pt x="610" y="1047"/>
                  </a:cubicBezTo>
                  <a:cubicBezTo>
                    <a:pt x="478" y="1047"/>
                    <a:pt x="355" y="996"/>
                    <a:pt x="262" y="903"/>
                  </a:cubicBezTo>
                  <a:cubicBezTo>
                    <a:pt x="71" y="712"/>
                    <a:pt x="71" y="400"/>
                    <a:pt x="262"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cs typeface="+mn-ea"/>
                <a:sym typeface="+mn-lt"/>
              </a:endParaRPr>
            </a:p>
          </p:txBody>
        </p:sp>
      </p:grpSp>
      <p:sp>
        <p:nvSpPr>
          <p:cNvPr id="3" name="文本框 2"/>
          <p:cNvSpPr txBox="1"/>
          <p:nvPr/>
        </p:nvSpPr>
        <p:spPr>
          <a:xfrm>
            <a:off x="5608955" y="386715"/>
            <a:ext cx="6466840" cy="6062345"/>
          </a:xfrm>
          <a:prstGeom prst="rect">
            <a:avLst/>
          </a:prstGeom>
          <a:noFill/>
        </p:spPr>
        <p:txBody>
          <a:bodyPr wrap="square" rtlCol="0">
            <a:spAutoFit/>
          </a:bodyPr>
          <a:p>
            <a:pPr algn="l"/>
            <a:r>
              <a:rPr lang="en-US" altLang="zh-CN" sz="2000">
                <a:solidFill>
                  <a:schemeClr val="bg1"/>
                </a:solidFill>
              </a:rPr>
              <a:t>1.</a:t>
            </a:r>
            <a:r>
              <a:rPr lang="zh-CN" altLang="en-US" sz="2000">
                <a:solidFill>
                  <a:schemeClr val="bg1"/>
                </a:solidFill>
              </a:rPr>
              <a:t>用例图：对系统的使用方式分类。</a:t>
            </a:r>
            <a:endParaRPr lang="zh-CN" altLang="en-US" sz="2000">
              <a:solidFill>
                <a:schemeClr val="bg1"/>
              </a:solidFill>
            </a:endParaRPr>
          </a:p>
          <a:p>
            <a:pPr algn="l"/>
            <a:r>
              <a:rPr lang="zh-CN" altLang="en-US" sz="2000">
                <a:solidFill>
                  <a:schemeClr val="bg1"/>
                </a:solidFill>
              </a:rPr>
              <a:t>2.类图:显示类和它们的相互关系。</a:t>
            </a:r>
            <a:endParaRPr lang="zh-CN" altLang="en-US" sz="2000">
              <a:solidFill>
                <a:schemeClr val="bg1"/>
              </a:solidFill>
            </a:endParaRPr>
          </a:p>
          <a:p>
            <a:pPr algn="l"/>
            <a:r>
              <a:rPr lang="zh-CN" altLang="en-US" sz="2000">
                <a:solidFill>
                  <a:schemeClr val="bg1"/>
                </a:solidFill>
              </a:rPr>
              <a:t>3</a:t>
            </a:r>
            <a:r>
              <a:rPr lang="en-US" altLang="zh-CN" sz="2000">
                <a:solidFill>
                  <a:schemeClr val="bg1"/>
                </a:solidFill>
              </a:rPr>
              <a:t>.</a:t>
            </a:r>
            <a:r>
              <a:rPr lang="zh-CN" altLang="en-US" sz="2000">
                <a:solidFill>
                  <a:schemeClr val="bg1"/>
                </a:solidFill>
              </a:rPr>
              <a:t>对象图：只显示对象及它们的相互关系。</a:t>
            </a:r>
            <a:endParaRPr lang="zh-CN" altLang="en-US" sz="2000">
              <a:solidFill>
                <a:schemeClr val="bg1"/>
              </a:solidFill>
            </a:endParaRPr>
          </a:p>
          <a:p>
            <a:pPr algn="l"/>
            <a:r>
              <a:rPr lang="zh-CN" altLang="en-US" sz="2000">
                <a:solidFill>
                  <a:schemeClr val="bg1"/>
                </a:solidFill>
              </a:rPr>
              <a:t>4</a:t>
            </a:r>
            <a:r>
              <a:rPr lang="en-US" altLang="zh-CN" sz="2000">
                <a:solidFill>
                  <a:schemeClr val="bg1"/>
                </a:solidFill>
              </a:rPr>
              <a:t>.</a:t>
            </a:r>
            <a:r>
              <a:rPr lang="zh-CN" altLang="en-US" sz="2000">
                <a:solidFill>
                  <a:schemeClr val="bg1"/>
                </a:solidFill>
              </a:rPr>
              <a:t>活动图：显示人或对象的活动，其方式类似于流程图。</a:t>
            </a:r>
            <a:endParaRPr lang="zh-CN" altLang="en-US" sz="2000">
              <a:solidFill>
                <a:schemeClr val="bg1"/>
              </a:solidFill>
            </a:endParaRPr>
          </a:p>
          <a:p>
            <a:pPr algn="l"/>
            <a:r>
              <a:rPr lang="zh-CN" altLang="en-US" sz="2000">
                <a:solidFill>
                  <a:schemeClr val="bg1"/>
                </a:solidFill>
              </a:rPr>
              <a:t>5</a:t>
            </a:r>
            <a:r>
              <a:rPr lang="en-US" altLang="zh-CN" sz="2000">
                <a:solidFill>
                  <a:schemeClr val="bg1"/>
                </a:solidFill>
              </a:rPr>
              <a:t>.</a:t>
            </a:r>
            <a:r>
              <a:rPr lang="zh-CN" altLang="en-US" sz="2000">
                <a:solidFill>
                  <a:schemeClr val="bg1"/>
                </a:solidFill>
              </a:rPr>
              <a:t>状态机图：显示生命周期比较有趣或复杂的对象的各种状态。</a:t>
            </a:r>
            <a:endParaRPr lang="zh-CN" altLang="en-US" sz="2000">
              <a:solidFill>
                <a:schemeClr val="bg1"/>
              </a:solidFill>
            </a:endParaRPr>
          </a:p>
          <a:p>
            <a:pPr algn="l"/>
            <a:r>
              <a:rPr lang="zh-CN" altLang="en-US" sz="2000">
                <a:solidFill>
                  <a:schemeClr val="bg1"/>
                </a:solidFill>
              </a:rPr>
              <a:t>6</a:t>
            </a:r>
            <a:r>
              <a:rPr lang="en-US" altLang="zh-CN" sz="2000">
                <a:solidFill>
                  <a:schemeClr val="bg1"/>
                </a:solidFill>
              </a:rPr>
              <a:t>.</a:t>
            </a:r>
            <a:r>
              <a:rPr lang="zh-CN" altLang="en-US" sz="2000">
                <a:solidFill>
                  <a:schemeClr val="bg1"/>
                </a:solidFill>
              </a:rPr>
              <a:t>通信图：显示在某种情形下对象之间发送的消息。</a:t>
            </a:r>
            <a:endParaRPr lang="zh-CN" altLang="en-US" sz="2000">
              <a:solidFill>
                <a:schemeClr val="bg1"/>
              </a:solidFill>
            </a:endParaRPr>
          </a:p>
          <a:p>
            <a:pPr algn="l"/>
            <a:r>
              <a:rPr lang="zh-CN" altLang="en-US" sz="2000">
                <a:solidFill>
                  <a:schemeClr val="bg1"/>
                </a:solidFill>
              </a:rPr>
              <a:t>7</a:t>
            </a:r>
            <a:r>
              <a:rPr lang="en-US" altLang="zh-CN" sz="2000">
                <a:solidFill>
                  <a:schemeClr val="bg1"/>
                </a:solidFill>
              </a:rPr>
              <a:t>.</a:t>
            </a:r>
            <a:r>
              <a:rPr lang="zh-CN" altLang="en-US" sz="2000">
                <a:solidFill>
                  <a:schemeClr val="bg1"/>
                </a:solidFill>
              </a:rPr>
              <a:t>顺序图：显示与通信图类以的信息，但强调的是顺序，而不是连接。</a:t>
            </a:r>
            <a:endParaRPr lang="zh-CN" altLang="en-US" sz="2000">
              <a:solidFill>
                <a:schemeClr val="bg1"/>
              </a:solidFill>
            </a:endParaRPr>
          </a:p>
          <a:p>
            <a:pPr algn="l"/>
            <a:r>
              <a:rPr lang="en-US" altLang="zh-CN" sz="2000">
                <a:solidFill>
                  <a:schemeClr val="bg1"/>
                </a:solidFill>
              </a:rPr>
              <a:t>8.</a:t>
            </a:r>
            <a:r>
              <a:rPr lang="zh-CN" altLang="en-US" sz="2000">
                <a:solidFill>
                  <a:schemeClr val="bg1"/>
                </a:solidFill>
              </a:rPr>
              <a:t>包图：显示相关的类如何组合，对开发人员有用。</a:t>
            </a:r>
            <a:endParaRPr lang="zh-CN" altLang="en-US" sz="2000">
              <a:solidFill>
                <a:schemeClr val="bg1"/>
              </a:solidFill>
            </a:endParaRPr>
          </a:p>
          <a:p>
            <a:pPr algn="l"/>
            <a:r>
              <a:rPr lang="zh-CN" altLang="en-US" sz="2000">
                <a:solidFill>
                  <a:schemeClr val="bg1"/>
                </a:solidFill>
              </a:rPr>
              <a:t>9</a:t>
            </a:r>
            <a:r>
              <a:rPr lang="en-US" altLang="zh-CN" sz="2000">
                <a:solidFill>
                  <a:schemeClr val="bg1"/>
                </a:solidFill>
              </a:rPr>
              <a:t>.</a:t>
            </a:r>
            <a:r>
              <a:rPr lang="zh-CN" altLang="en-US" sz="2000">
                <a:solidFill>
                  <a:schemeClr val="bg1"/>
                </a:solidFill>
              </a:rPr>
              <a:t>部署图：显示安装已完成系统的机器、过程和部署制品。</a:t>
            </a:r>
            <a:endParaRPr lang="zh-CN" altLang="en-US" sz="2000">
              <a:solidFill>
                <a:schemeClr val="bg1"/>
              </a:solidFill>
            </a:endParaRPr>
          </a:p>
          <a:p>
            <a:pPr algn="l"/>
            <a:r>
              <a:rPr lang="zh-CN" altLang="en-US" sz="2000">
                <a:solidFill>
                  <a:schemeClr val="bg1"/>
                </a:solidFill>
              </a:rPr>
              <a:t>10</a:t>
            </a:r>
            <a:r>
              <a:rPr lang="en-US" altLang="zh-CN" sz="2000">
                <a:solidFill>
                  <a:schemeClr val="bg1"/>
                </a:solidFill>
              </a:rPr>
              <a:t>.</a:t>
            </a:r>
            <a:r>
              <a:rPr lang="zh-CN" altLang="en-US" sz="2000">
                <a:solidFill>
                  <a:schemeClr val="bg1"/>
                </a:solidFill>
              </a:rPr>
              <a:t>组件图显示可重用的组件（对象或子系统）及期接口。</a:t>
            </a:r>
            <a:endParaRPr lang="zh-CN" altLang="en-US" sz="2000">
              <a:solidFill>
                <a:schemeClr val="bg1"/>
              </a:solidFill>
            </a:endParaRPr>
          </a:p>
          <a:p>
            <a:pPr algn="l"/>
            <a:r>
              <a:rPr lang="en-US" altLang="zh-CN" sz="2000">
                <a:solidFill>
                  <a:schemeClr val="bg1"/>
                </a:solidFill>
              </a:rPr>
              <a:t>1</a:t>
            </a:r>
            <a:r>
              <a:rPr lang="zh-CN" altLang="en-US" sz="2000">
                <a:solidFill>
                  <a:schemeClr val="bg1"/>
                </a:solidFill>
              </a:rPr>
              <a:t>1</a:t>
            </a:r>
            <a:r>
              <a:rPr lang="en-US" altLang="zh-CN" sz="2000">
                <a:solidFill>
                  <a:schemeClr val="bg1"/>
                </a:solidFill>
              </a:rPr>
              <a:t>.</a:t>
            </a:r>
            <a:r>
              <a:rPr lang="zh-CN" altLang="en-US" sz="2000">
                <a:solidFill>
                  <a:schemeClr val="bg1"/>
                </a:solidFill>
              </a:rPr>
              <a:t>交互总图：使用顺序图喧赤活动的务个步骤。</a:t>
            </a:r>
            <a:endParaRPr lang="zh-CN" altLang="en-US" sz="2000">
              <a:solidFill>
                <a:schemeClr val="bg1"/>
              </a:solidFill>
            </a:endParaRPr>
          </a:p>
          <a:p>
            <a:pPr algn="l"/>
            <a:r>
              <a:rPr lang="zh-CN" altLang="en-US" sz="2000">
                <a:solidFill>
                  <a:schemeClr val="bg1"/>
                </a:solidFill>
              </a:rPr>
              <a:t>12</a:t>
            </a:r>
            <a:r>
              <a:rPr lang="en-US" altLang="zh-CN" sz="2000">
                <a:solidFill>
                  <a:schemeClr val="bg1"/>
                </a:solidFill>
              </a:rPr>
              <a:t>.</a:t>
            </a:r>
            <a:r>
              <a:rPr lang="zh-CN" altLang="en-US" sz="2000">
                <a:solidFill>
                  <a:schemeClr val="bg1"/>
                </a:solidFill>
              </a:rPr>
              <a:t>时间图：显示消息和对象状态的准确时间限制。</a:t>
            </a:r>
            <a:endParaRPr lang="zh-CN" altLang="en-US" sz="2000">
              <a:solidFill>
                <a:schemeClr val="bg1"/>
              </a:solidFill>
            </a:endParaRPr>
          </a:p>
          <a:p>
            <a:pPr algn="l"/>
            <a:r>
              <a:rPr lang="zh-CN" altLang="en-US" sz="2000">
                <a:solidFill>
                  <a:schemeClr val="bg1"/>
                </a:solidFill>
              </a:rPr>
              <a:t>13</a:t>
            </a:r>
            <a:r>
              <a:rPr lang="en-US" altLang="zh-CN" sz="2000">
                <a:solidFill>
                  <a:schemeClr val="bg1"/>
                </a:solidFill>
              </a:rPr>
              <a:t>.</a:t>
            </a:r>
            <a:r>
              <a:rPr lang="zh-CN" altLang="en-US" sz="2400">
                <a:solidFill>
                  <a:schemeClr val="bg1"/>
                </a:solidFill>
              </a:rPr>
              <a:t>复合结构图：显示对象在聚合或复合中的相互关系，显示接口和协作的对象。</a:t>
            </a:r>
            <a:endParaRPr lang="zh-CN" altLang="en-US" sz="2400">
              <a:solidFill>
                <a:schemeClr val="bg1"/>
              </a:solidFill>
            </a:endParaRPr>
          </a:p>
          <a:p>
            <a:pPr algn="l"/>
            <a:endParaRPr lang="zh-CN" altLang="en-US" sz="2000">
              <a:solidFill>
                <a:schemeClr val="bg1"/>
              </a:solidFill>
            </a:endParaRPr>
          </a:p>
          <a:p>
            <a:pPr algn="l"/>
            <a:endParaRPr lang="zh-CN" altLang="en-US" sz="200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椭圆 2"/>
          <p:cNvSpPr/>
          <p:nvPr/>
        </p:nvSpPr>
        <p:spPr>
          <a:xfrm>
            <a:off x="3657600" y="990600"/>
            <a:ext cx="4876800" cy="4876800"/>
          </a:xfrm>
          <a:prstGeom prst="ellipse">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rot="10800000">
            <a:off x="6096000" y="990600"/>
            <a:ext cx="2438400" cy="4876800"/>
          </a:xfrm>
          <a:custGeom>
            <a:avLst/>
            <a:gdLst>
              <a:gd name="connsiteX0" fmla="*/ 2438400 w 2438400"/>
              <a:gd name="connsiteY0" fmla="*/ 0 h 4876800"/>
              <a:gd name="connsiteX1" fmla="*/ 2438400 w 2438400"/>
              <a:gd name="connsiteY1" fmla="*/ 4876800 h 4876800"/>
              <a:gd name="connsiteX2" fmla="*/ 0 w 2438400"/>
              <a:gd name="connsiteY2" fmla="*/ 2438400 h 4876800"/>
              <a:gd name="connsiteX3" fmla="*/ 2438400 w 2438400"/>
              <a:gd name="connsiteY3" fmla="*/ 0 h 4876800"/>
            </a:gdLst>
            <a:ahLst/>
            <a:cxnLst>
              <a:cxn ang="0">
                <a:pos x="connsiteX0" y="connsiteY0"/>
              </a:cxn>
              <a:cxn ang="0">
                <a:pos x="connsiteX1" y="connsiteY1"/>
              </a:cxn>
              <a:cxn ang="0">
                <a:pos x="connsiteX2" y="connsiteY2"/>
              </a:cxn>
              <a:cxn ang="0">
                <a:pos x="connsiteX3" y="connsiteY3"/>
              </a:cxn>
            </a:cxnLst>
            <a:rect l="l" t="t" r="r" b="b"/>
            <a:pathLst>
              <a:path w="2438400" h="4876800">
                <a:moveTo>
                  <a:pt x="2438400" y="0"/>
                </a:moveTo>
                <a:lnTo>
                  <a:pt x="2438400" y="4876800"/>
                </a:lnTo>
                <a:cubicBezTo>
                  <a:pt x="1091709" y="4876800"/>
                  <a:pt x="0" y="3785091"/>
                  <a:pt x="0" y="2438400"/>
                </a:cubicBezTo>
                <a:cubicBezTo>
                  <a:pt x="0" y="1091709"/>
                  <a:pt x="1091709" y="0"/>
                  <a:pt x="2438400" y="0"/>
                </a:cubicBezTo>
                <a:close/>
              </a:path>
            </a:pathLst>
          </a:cu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170845" y="3057525"/>
            <a:ext cx="4543992" cy="742950"/>
            <a:chOff x="1724533" y="4742971"/>
            <a:chExt cx="4543992" cy="742950"/>
          </a:xfrm>
        </p:grpSpPr>
        <p:grpSp>
          <p:nvGrpSpPr>
            <p:cNvPr id="6" name="组合 5"/>
            <p:cNvGrpSpPr/>
            <p:nvPr/>
          </p:nvGrpSpPr>
          <p:grpSpPr>
            <a:xfrm>
              <a:off x="1724533" y="4742971"/>
              <a:ext cx="742950" cy="742950"/>
              <a:chOff x="1791775" y="1635111"/>
              <a:chExt cx="742950" cy="742950"/>
            </a:xfrm>
          </p:grpSpPr>
          <p:sp>
            <p:nvSpPr>
              <p:cNvPr id="8" name="椭圆 7"/>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926767" y="1683421"/>
                <a:ext cx="472966" cy="645160"/>
              </a:xfrm>
              <a:prstGeom prst="rect">
                <a:avLst/>
              </a:prstGeom>
              <a:noFill/>
            </p:spPr>
            <p:txBody>
              <a:bodyPr wrap="square" rtlCol="0">
                <a:spAutoFit/>
              </a:bodyPr>
              <a:lstStyle/>
              <a:p>
                <a:r>
                  <a:rPr lang="en-US" altLang="zh-CN" sz="3600" dirty="0">
                    <a:solidFill>
                      <a:schemeClr val="bg1"/>
                    </a:solidFill>
                  </a:rPr>
                  <a:t>5</a:t>
                </a:r>
                <a:endParaRPr lang="en-US" altLang="zh-CN" sz="3600" dirty="0">
                  <a:solidFill>
                    <a:schemeClr val="bg1"/>
                  </a:solidFill>
                </a:endParaRPr>
              </a:p>
            </p:txBody>
          </p:sp>
        </p:grpSp>
        <p:sp>
          <p:nvSpPr>
            <p:cNvPr id="7" name="文本框 6"/>
            <p:cNvSpPr txBox="1"/>
            <p:nvPr/>
          </p:nvSpPr>
          <p:spPr>
            <a:xfrm>
              <a:off x="2534725" y="4927844"/>
              <a:ext cx="3733800" cy="521970"/>
            </a:xfrm>
            <a:prstGeom prst="rect">
              <a:avLst/>
            </a:prstGeom>
            <a:noFill/>
          </p:spPr>
          <p:txBody>
            <a:bodyPr wrap="square" rtlCol="0">
              <a:spAutoFit/>
            </a:bodyPr>
            <a:lstStyle/>
            <a:p>
              <a:r>
                <a:rPr lang="en-US" altLang="zh-CN" sz="2800" dirty="0">
                  <a:solidFill>
                    <a:schemeClr val="bg1"/>
                  </a:solidFill>
                  <a:sym typeface="+mn-ea"/>
                </a:rPr>
                <a:t>RUP</a:t>
              </a:r>
              <a:r>
                <a:rPr lang="zh-CN" altLang="en-US" sz="2800" dirty="0">
                  <a:solidFill>
                    <a:schemeClr val="bg1"/>
                  </a:solidFill>
                  <a:sym typeface="+mn-ea"/>
                </a:rPr>
                <a:t>的简介</a:t>
              </a:r>
              <a:endParaRPr lang="zh-CN" altLang="en-US" sz="2800" dirty="0">
                <a:solidFill>
                  <a:schemeClr val="bg1"/>
                </a:solidFil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24" name="矩形 23"/>
          <p:cNvSpPr/>
          <p:nvPr/>
        </p:nvSpPr>
        <p:spPr>
          <a:xfrm>
            <a:off x="635"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箭头: V 形 24"/>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文本框 25"/>
          <p:cNvSpPr txBox="1"/>
          <p:nvPr/>
        </p:nvSpPr>
        <p:spPr>
          <a:xfrm>
            <a:off x="479476" y="195590"/>
            <a:ext cx="3482924" cy="706755"/>
          </a:xfrm>
          <a:prstGeom prst="rect">
            <a:avLst/>
          </a:prstGeom>
          <a:noFill/>
        </p:spPr>
        <p:txBody>
          <a:bodyPr wrap="square" rtlCol="0">
            <a:spAutoFit/>
          </a:bodyPr>
          <a:lstStyle/>
          <a:p>
            <a:r>
              <a:rPr lang="en-US" altLang="zh-CN" sz="4000" dirty="0">
                <a:solidFill>
                  <a:schemeClr val="bg1"/>
                </a:solidFill>
              </a:rPr>
              <a:t>RUP</a:t>
            </a:r>
            <a:r>
              <a:rPr lang="zh-CN" altLang="en-US" sz="4000" dirty="0">
                <a:solidFill>
                  <a:schemeClr val="bg1"/>
                </a:solidFill>
              </a:rPr>
              <a:t>的简介</a:t>
            </a:r>
            <a:endParaRPr lang="zh-CN" altLang="en-US" sz="4000" dirty="0">
              <a:solidFill>
                <a:schemeClr val="bg1"/>
              </a:solidFill>
            </a:endParaRPr>
          </a:p>
        </p:txBody>
      </p:sp>
      <p:sp>
        <p:nvSpPr>
          <p:cNvPr id="5" name="文本框 4"/>
          <p:cNvSpPr txBox="1"/>
          <p:nvPr/>
        </p:nvSpPr>
        <p:spPr>
          <a:xfrm>
            <a:off x="151765" y="1207770"/>
            <a:ext cx="11791950" cy="4215765"/>
          </a:xfrm>
          <a:prstGeom prst="rect">
            <a:avLst/>
          </a:prstGeom>
          <a:noFill/>
        </p:spPr>
        <p:txBody>
          <a:bodyPr wrap="square" rtlCol="0">
            <a:spAutoFit/>
          </a:bodyPr>
          <a:p>
            <a:pPr algn="l"/>
            <a:r>
              <a:rPr lang="zh-CN" altLang="en-US" sz="2800">
                <a:solidFill>
                  <a:schemeClr val="bg1"/>
                </a:solidFill>
              </a:rPr>
              <a:t>Rational统一过程，简称：RUP（英文：RationalUnified Process），号称当前市场上最成熟的迭代增量式软件开发过程。</a:t>
            </a:r>
            <a:endParaRPr lang="zh-CN" altLang="en-US" sz="2800">
              <a:solidFill>
                <a:schemeClr val="bg1"/>
              </a:solidFill>
            </a:endParaRPr>
          </a:p>
          <a:p>
            <a:pPr algn="l"/>
            <a:endParaRPr lang="zh-CN" altLang="en-US" sz="3600">
              <a:solidFill>
                <a:schemeClr val="bg1"/>
              </a:solidFill>
            </a:endParaRPr>
          </a:p>
          <a:p>
            <a:pPr algn="l"/>
            <a:r>
              <a:rPr lang="zh-CN" altLang="en-US" sz="2800">
                <a:solidFill>
                  <a:schemeClr val="bg1"/>
                </a:solidFill>
              </a:rPr>
              <a:t>RUP 是 IBM Rational 的统一过程理论，是一套面向过程的、以架构为中心、用例驱动的迭代开发过程，具有自己的概念、最佳实践和核心工作流程。</a:t>
            </a:r>
            <a:endParaRPr lang="zh-CN" altLang="en-US" sz="2800">
              <a:solidFill>
                <a:schemeClr val="bg1"/>
              </a:solidFill>
            </a:endParaRPr>
          </a:p>
          <a:p>
            <a:pPr algn="l"/>
            <a:endParaRPr lang="zh-CN" altLang="en-US" sz="3600">
              <a:solidFill>
                <a:schemeClr val="bg1"/>
              </a:solidFill>
            </a:endParaRPr>
          </a:p>
          <a:p>
            <a:pPr algn="l"/>
            <a:r>
              <a:rPr lang="zh-CN" altLang="en-US" sz="2800">
                <a:solidFill>
                  <a:schemeClr val="bg1"/>
                </a:solidFill>
              </a:rPr>
              <a:t>RUP 强调了本身的可定制性：即任何组织和项目都可以根据自身的需求 开发出符合自身的流程。</a:t>
            </a:r>
            <a:endParaRPr lang="zh-CN" altLang="en-US" sz="280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24" name="矩形 23"/>
          <p:cNvSpPr/>
          <p:nvPr/>
        </p:nvSpPr>
        <p:spPr>
          <a:xfrm>
            <a:off x="635"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箭头: V 形 24"/>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文本框 25"/>
          <p:cNvSpPr txBox="1"/>
          <p:nvPr/>
        </p:nvSpPr>
        <p:spPr>
          <a:xfrm>
            <a:off x="479425" y="195580"/>
            <a:ext cx="6107430" cy="706755"/>
          </a:xfrm>
          <a:prstGeom prst="rect">
            <a:avLst/>
          </a:prstGeom>
          <a:noFill/>
        </p:spPr>
        <p:txBody>
          <a:bodyPr wrap="square" rtlCol="0">
            <a:spAutoFit/>
          </a:bodyPr>
          <a:lstStyle/>
          <a:p>
            <a:r>
              <a:rPr lang="en-US" altLang="zh-CN" sz="4000" dirty="0">
                <a:solidFill>
                  <a:schemeClr val="bg1"/>
                </a:solidFill>
              </a:rPr>
              <a:t>RUP</a:t>
            </a:r>
            <a:r>
              <a:rPr lang="zh-CN" altLang="en-US" sz="4000" dirty="0">
                <a:solidFill>
                  <a:schemeClr val="bg1"/>
                </a:solidFill>
              </a:rPr>
              <a:t>的简介</a:t>
            </a:r>
            <a:r>
              <a:rPr lang="en-US" altLang="zh-CN" sz="4000" dirty="0">
                <a:solidFill>
                  <a:schemeClr val="bg1"/>
                </a:solidFill>
              </a:rPr>
              <a:t>——</a:t>
            </a:r>
            <a:r>
              <a:rPr lang="zh-CN" altLang="en-US" sz="4000" dirty="0">
                <a:solidFill>
                  <a:schemeClr val="bg1"/>
                </a:solidFill>
              </a:rPr>
              <a:t>最佳实践</a:t>
            </a:r>
            <a:endParaRPr lang="zh-CN" altLang="en-US" sz="4000" dirty="0">
              <a:solidFill>
                <a:schemeClr val="bg1"/>
              </a:solidFill>
            </a:endParaRPr>
          </a:p>
        </p:txBody>
      </p:sp>
      <p:graphicFrame>
        <p:nvGraphicFramePr>
          <p:cNvPr id="3" name="对象 2"/>
          <p:cNvGraphicFramePr/>
          <p:nvPr/>
        </p:nvGraphicFramePr>
        <p:xfrm>
          <a:off x="1095375" y="1314450"/>
          <a:ext cx="10071735" cy="4626610"/>
        </p:xfrm>
        <a:graphic>
          <a:graphicData uri="http://schemas.openxmlformats.org/presentationml/2006/ole">
            <mc:AlternateContent xmlns:mc="http://schemas.openxmlformats.org/markup-compatibility/2006">
              <mc:Choice xmlns:v="urn:schemas-microsoft-com:vml" Requires="v">
                <p:oleObj spid="_x0000_s4" name="" r:id="rId1" imgW="7033260" imgH="4061460" progId="Paint.Picture">
                  <p:embed/>
                </p:oleObj>
              </mc:Choice>
              <mc:Fallback>
                <p:oleObj name="" r:id="rId1" imgW="7033260" imgH="4061460" progId="Paint.Picture">
                  <p:embed/>
                  <p:pic>
                    <p:nvPicPr>
                      <p:cNvPr id="0" name="图片 3"/>
                      <p:cNvPicPr/>
                      <p:nvPr/>
                    </p:nvPicPr>
                    <p:blipFill>
                      <a:blip r:embed="rId2"/>
                      <a:stretch>
                        <a:fillRect/>
                      </a:stretch>
                    </p:blipFill>
                    <p:spPr>
                      <a:xfrm>
                        <a:off x="1095375" y="1314450"/>
                        <a:ext cx="10071735" cy="4626610"/>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24" name="矩形 23"/>
          <p:cNvSpPr/>
          <p:nvPr/>
        </p:nvSpPr>
        <p:spPr>
          <a:xfrm>
            <a:off x="635"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箭头: V 形 24"/>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文本框 25"/>
          <p:cNvSpPr txBox="1"/>
          <p:nvPr/>
        </p:nvSpPr>
        <p:spPr>
          <a:xfrm>
            <a:off x="479425" y="195580"/>
            <a:ext cx="5993765" cy="706755"/>
          </a:xfrm>
          <a:prstGeom prst="rect">
            <a:avLst/>
          </a:prstGeom>
          <a:noFill/>
        </p:spPr>
        <p:txBody>
          <a:bodyPr wrap="square" rtlCol="0">
            <a:spAutoFit/>
          </a:bodyPr>
          <a:lstStyle/>
          <a:p>
            <a:r>
              <a:rPr lang="en-US" altLang="zh-CN" sz="4000" dirty="0">
                <a:solidFill>
                  <a:schemeClr val="bg1"/>
                </a:solidFill>
              </a:rPr>
              <a:t>RUP</a:t>
            </a:r>
            <a:r>
              <a:rPr lang="zh-CN" altLang="en-US" sz="4000" dirty="0">
                <a:solidFill>
                  <a:schemeClr val="bg1"/>
                </a:solidFill>
              </a:rPr>
              <a:t>的简介</a:t>
            </a:r>
            <a:r>
              <a:rPr lang="en-US" altLang="zh-CN" sz="4000" dirty="0">
                <a:solidFill>
                  <a:schemeClr val="bg1"/>
                </a:solidFill>
              </a:rPr>
              <a:t>——</a:t>
            </a:r>
            <a:r>
              <a:rPr lang="zh-CN" altLang="en-US" sz="4000" dirty="0">
                <a:solidFill>
                  <a:schemeClr val="bg1"/>
                </a:solidFill>
              </a:rPr>
              <a:t>模型结构</a:t>
            </a:r>
            <a:endParaRPr lang="zh-CN" altLang="en-US" sz="4000" dirty="0">
              <a:solidFill>
                <a:schemeClr val="bg1"/>
              </a:solidFill>
            </a:endParaRPr>
          </a:p>
        </p:txBody>
      </p:sp>
      <p:graphicFrame>
        <p:nvGraphicFramePr>
          <p:cNvPr id="2" name="对象 1"/>
          <p:cNvGraphicFramePr/>
          <p:nvPr/>
        </p:nvGraphicFramePr>
        <p:xfrm>
          <a:off x="1081405" y="1017270"/>
          <a:ext cx="9090660" cy="5330825"/>
        </p:xfrm>
        <a:graphic>
          <a:graphicData uri="http://schemas.openxmlformats.org/presentationml/2006/ole">
            <mc:AlternateContent xmlns:mc="http://schemas.openxmlformats.org/markup-compatibility/2006">
              <mc:Choice xmlns:v="urn:schemas-microsoft-com:vml" Requires="v">
                <p:oleObj spid="_x0000_s3" name="" r:id="rId1" imgW="3482340" imgH="2529840" progId="Paint.Picture">
                  <p:embed/>
                </p:oleObj>
              </mc:Choice>
              <mc:Fallback>
                <p:oleObj name="" r:id="rId1" imgW="3482340" imgH="2529840" progId="Paint.Picture">
                  <p:embed/>
                  <p:pic>
                    <p:nvPicPr>
                      <p:cNvPr id="0" name="图片 2"/>
                      <p:cNvPicPr/>
                      <p:nvPr/>
                    </p:nvPicPr>
                    <p:blipFill>
                      <a:blip r:embed="rId2"/>
                      <a:stretch>
                        <a:fillRect/>
                      </a:stretch>
                    </p:blipFill>
                    <p:spPr>
                      <a:xfrm>
                        <a:off x="1081405" y="1017270"/>
                        <a:ext cx="9090660" cy="5330825"/>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24" name="矩形 23"/>
          <p:cNvSpPr/>
          <p:nvPr/>
        </p:nvSpPr>
        <p:spPr>
          <a:xfrm>
            <a:off x="635"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箭头: V 形 24"/>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文本框 25"/>
          <p:cNvSpPr txBox="1"/>
          <p:nvPr/>
        </p:nvSpPr>
        <p:spPr>
          <a:xfrm>
            <a:off x="479425" y="195580"/>
            <a:ext cx="7240905" cy="706755"/>
          </a:xfrm>
          <a:prstGeom prst="rect">
            <a:avLst/>
          </a:prstGeom>
          <a:noFill/>
        </p:spPr>
        <p:txBody>
          <a:bodyPr wrap="square" rtlCol="0">
            <a:spAutoFit/>
          </a:bodyPr>
          <a:lstStyle/>
          <a:p>
            <a:r>
              <a:rPr lang="en-US" altLang="zh-CN" sz="4000" dirty="0">
                <a:solidFill>
                  <a:schemeClr val="bg1"/>
                </a:solidFill>
              </a:rPr>
              <a:t>RUP</a:t>
            </a:r>
            <a:r>
              <a:rPr lang="zh-CN" altLang="en-US" sz="4000" dirty="0">
                <a:solidFill>
                  <a:schemeClr val="bg1"/>
                </a:solidFill>
              </a:rPr>
              <a:t>的简介</a:t>
            </a:r>
            <a:r>
              <a:rPr lang="en-US" altLang="zh-CN" sz="4000" dirty="0">
                <a:solidFill>
                  <a:schemeClr val="bg1"/>
                </a:solidFill>
              </a:rPr>
              <a:t>——</a:t>
            </a:r>
            <a:r>
              <a:rPr lang="zh-CN" altLang="en-US" sz="4000" dirty="0">
                <a:solidFill>
                  <a:schemeClr val="bg1"/>
                </a:solidFill>
              </a:rPr>
              <a:t>关键概念</a:t>
            </a:r>
            <a:endParaRPr lang="zh-CN" altLang="en-US" sz="4000" dirty="0">
              <a:solidFill>
                <a:schemeClr val="bg1"/>
              </a:solidFill>
            </a:endParaRPr>
          </a:p>
        </p:txBody>
      </p:sp>
      <p:graphicFrame>
        <p:nvGraphicFramePr>
          <p:cNvPr id="2" name="对象 1"/>
          <p:cNvGraphicFramePr/>
          <p:nvPr/>
        </p:nvGraphicFramePr>
        <p:xfrm>
          <a:off x="1118235" y="1118235"/>
          <a:ext cx="9065260" cy="5394325"/>
        </p:xfrm>
        <a:graphic>
          <a:graphicData uri="http://schemas.openxmlformats.org/presentationml/2006/ole">
            <mc:AlternateContent xmlns:mc="http://schemas.openxmlformats.org/markup-compatibility/2006">
              <mc:Choice xmlns:v="urn:schemas-microsoft-com:vml" Requires="v">
                <p:oleObj spid="_x0000_s3" name="" r:id="rId1" imgW="6682740" imgH="4693920" progId="Paint.Picture">
                  <p:embed/>
                </p:oleObj>
              </mc:Choice>
              <mc:Fallback>
                <p:oleObj name="" r:id="rId1" imgW="6682740" imgH="4693920" progId="Paint.Picture">
                  <p:embed/>
                  <p:pic>
                    <p:nvPicPr>
                      <p:cNvPr id="0" name="图片 2"/>
                      <p:cNvPicPr/>
                      <p:nvPr/>
                    </p:nvPicPr>
                    <p:blipFill>
                      <a:blip r:embed="rId2"/>
                      <a:stretch>
                        <a:fillRect/>
                      </a:stretch>
                    </p:blipFill>
                    <p:spPr>
                      <a:xfrm>
                        <a:off x="1118235" y="1118235"/>
                        <a:ext cx="9065260" cy="5394325"/>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24" name="矩形 23"/>
          <p:cNvSpPr/>
          <p:nvPr/>
        </p:nvSpPr>
        <p:spPr>
          <a:xfrm>
            <a:off x="635"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箭头: V 形 24"/>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文本框 25"/>
          <p:cNvSpPr txBox="1"/>
          <p:nvPr/>
        </p:nvSpPr>
        <p:spPr>
          <a:xfrm>
            <a:off x="479425" y="195580"/>
            <a:ext cx="6107430" cy="706755"/>
          </a:xfrm>
          <a:prstGeom prst="rect">
            <a:avLst/>
          </a:prstGeom>
          <a:noFill/>
        </p:spPr>
        <p:txBody>
          <a:bodyPr wrap="square" rtlCol="0">
            <a:spAutoFit/>
          </a:bodyPr>
          <a:lstStyle/>
          <a:p>
            <a:r>
              <a:rPr lang="en-US" altLang="zh-CN" sz="4000" dirty="0">
                <a:solidFill>
                  <a:schemeClr val="bg1"/>
                </a:solidFill>
              </a:rPr>
              <a:t>RUP</a:t>
            </a:r>
            <a:r>
              <a:rPr lang="zh-CN" altLang="en-US" sz="4000" dirty="0">
                <a:solidFill>
                  <a:schemeClr val="bg1"/>
                </a:solidFill>
              </a:rPr>
              <a:t>的简介</a:t>
            </a:r>
            <a:r>
              <a:rPr lang="en-US" altLang="zh-CN" sz="4000" dirty="0">
                <a:solidFill>
                  <a:schemeClr val="bg1"/>
                </a:solidFill>
              </a:rPr>
              <a:t>——</a:t>
            </a:r>
            <a:r>
              <a:rPr lang="zh-CN" altLang="en-US" sz="4000" dirty="0">
                <a:solidFill>
                  <a:schemeClr val="bg1"/>
                </a:solidFill>
              </a:rPr>
              <a:t>影响</a:t>
            </a:r>
            <a:endParaRPr lang="zh-CN" altLang="en-US" sz="4000" dirty="0">
              <a:solidFill>
                <a:schemeClr val="bg1"/>
              </a:solidFill>
            </a:endParaRPr>
          </a:p>
        </p:txBody>
      </p:sp>
      <p:sp>
        <p:nvSpPr>
          <p:cNvPr id="2" name="文本框 1"/>
          <p:cNvSpPr txBox="1"/>
          <p:nvPr/>
        </p:nvSpPr>
        <p:spPr>
          <a:xfrm>
            <a:off x="233045" y="1014095"/>
            <a:ext cx="11576050" cy="4831080"/>
          </a:xfrm>
          <a:prstGeom prst="rect">
            <a:avLst/>
          </a:prstGeom>
          <a:noFill/>
        </p:spPr>
        <p:txBody>
          <a:bodyPr wrap="square" rtlCol="0">
            <a:spAutoFit/>
          </a:bodyPr>
          <a:p>
            <a:pPr algn="l"/>
            <a:r>
              <a:rPr lang="zh-CN" altLang="en-US" sz="2800">
                <a:solidFill>
                  <a:schemeClr val="bg1"/>
                </a:solidFill>
              </a:rPr>
              <a:t>RUP具有很多长处：提高了团队生产力，在迭代的开发过程、需求管理、基于组件的体系结构、可视化软件建模、验证软件质量及控制软件变更等方面，针对所有关键的开发活动为每个开发成员提供了必要的准则、模板和工具指导，并确保全体成员共享相同的知识基础。它建立了简洁和清晰的过程结构，为开发过程提供较大的通用性。但同时它也存在一些不足：RUP只是一个开发过程，并没有涵盖软件过程的全部内容，例如它缺少关于软件运行和支持等方面的内容；此外，它没有支持多项目的开发结构，这在一定程度上降低了在开发组织内大范围实现重用的可能性。可以说RUP是一个非常好的开端，但并不完美，在实际的应用中可以根据需要对其进行改进并可以用OPEN和OOSP等其他软件过程的相关内容对RUP进行补充和完善。</a:t>
            </a:r>
            <a:endParaRPr lang="zh-CN" altLang="en-US" sz="280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24" name="矩形 23"/>
          <p:cNvSpPr/>
          <p:nvPr/>
        </p:nvSpPr>
        <p:spPr>
          <a:xfrm>
            <a:off x="635"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箭头: V 形 24"/>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文本框 25"/>
          <p:cNvSpPr txBox="1"/>
          <p:nvPr/>
        </p:nvSpPr>
        <p:spPr>
          <a:xfrm>
            <a:off x="479425" y="195580"/>
            <a:ext cx="7240905" cy="706755"/>
          </a:xfrm>
          <a:prstGeom prst="rect">
            <a:avLst/>
          </a:prstGeom>
          <a:noFill/>
        </p:spPr>
        <p:txBody>
          <a:bodyPr wrap="square" rtlCol="0">
            <a:spAutoFit/>
          </a:bodyPr>
          <a:lstStyle/>
          <a:p>
            <a:r>
              <a:rPr lang="en-US" altLang="zh-CN" sz="4000" dirty="0">
                <a:solidFill>
                  <a:schemeClr val="bg1"/>
                </a:solidFill>
              </a:rPr>
              <a:t>RUP</a:t>
            </a:r>
            <a:r>
              <a:rPr lang="zh-CN" altLang="en-US" sz="4000" dirty="0">
                <a:solidFill>
                  <a:schemeClr val="bg1"/>
                </a:solidFill>
              </a:rPr>
              <a:t>的简介</a:t>
            </a:r>
            <a:r>
              <a:rPr lang="en-US" altLang="zh-CN" sz="4000" dirty="0">
                <a:solidFill>
                  <a:schemeClr val="bg1"/>
                </a:solidFill>
              </a:rPr>
              <a:t>——本质</a:t>
            </a:r>
            <a:endParaRPr lang="en-US" altLang="zh-CN" sz="4000" dirty="0">
              <a:solidFill>
                <a:schemeClr val="bg1"/>
              </a:solidFill>
            </a:endParaRPr>
          </a:p>
        </p:txBody>
      </p:sp>
      <p:sp>
        <p:nvSpPr>
          <p:cNvPr id="4" name="文本框 3"/>
          <p:cNvSpPr txBox="1"/>
          <p:nvPr/>
        </p:nvSpPr>
        <p:spPr>
          <a:xfrm>
            <a:off x="479425" y="1278890"/>
            <a:ext cx="10466705" cy="3784600"/>
          </a:xfrm>
          <a:prstGeom prst="rect">
            <a:avLst/>
          </a:prstGeom>
          <a:noFill/>
        </p:spPr>
        <p:txBody>
          <a:bodyPr wrap="square" rtlCol="0">
            <a:spAutoFit/>
          </a:bodyPr>
          <a:p>
            <a:pPr algn="l"/>
            <a:r>
              <a:rPr lang="zh-CN" altLang="en-US" sz="3200">
                <a:solidFill>
                  <a:schemeClr val="bg1"/>
                </a:solidFill>
              </a:rPr>
              <a:t>1、RUP是风险驱动的、基于Use Case技术的、以架构为中心的、迭代的、可配置的软件开发流程。</a:t>
            </a:r>
            <a:endParaRPr lang="zh-CN" altLang="en-US" sz="3200">
              <a:solidFill>
                <a:schemeClr val="bg1"/>
              </a:solidFill>
            </a:endParaRPr>
          </a:p>
          <a:p>
            <a:pPr algn="l"/>
            <a:endParaRPr lang="zh-CN" altLang="en-US" sz="4000">
              <a:solidFill>
                <a:schemeClr val="bg1"/>
              </a:solidFill>
            </a:endParaRPr>
          </a:p>
          <a:p>
            <a:pPr algn="l"/>
            <a:r>
              <a:rPr lang="zh-CN" altLang="en-US" sz="3200">
                <a:solidFill>
                  <a:schemeClr val="bg1"/>
                </a:solidFill>
              </a:rPr>
              <a:t>2、我们可以针对RUP所规定出的流程，进行客户化定制，定制出适合自己组织的实用的软件流程。</a:t>
            </a:r>
            <a:endParaRPr lang="zh-CN" altLang="en-US" sz="3200">
              <a:solidFill>
                <a:schemeClr val="bg1"/>
              </a:solidFill>
            </a:endParaRPr>
          </a:p>
          <a:p>
            <a:pPr algn="l"/>
            <a:endParaRPr lang="zh-CN" altLang="en-US" sz="4000">
              <a:solidFill>
                <a:schemeClr val="bg1"/>
              </a:solidFill>
            </a:endParaRPr>
          </a:p>
          <a:p>
            <a:pPr algn="l"/>
            <a:r>
              <a:rPr lang="zh-CN" altLang="en-US" sz="3200">
                <a:solidFill>
                  <a:schemeClr val="bg1"/>
                </a:solidFill>
              </a:rPr>
              <a:t>因此RUP是一个流程定义平台，是一个流程框架。</a:t>
            </a:r>
            <a:endParaRPr lang="zh-CN" altLang="en-US" sz="320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24" name="矩形 23"/>
          <p:cNvSpPr/>
          <p:nvPr/>
        </p:nvSpPr>
        <p:spPr>
          <a:xfrm>
            <a:off x="635"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箭头: V 形 24"/>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文本框 25"/>
          <p:cNvSpPr txBox="1"/>
          <p:nvPr/>
        </p:nvSpPr>
        <p:spPr>
          <a:xfrm>
            <a:off x="479476" y="195590"/>
            <a:ext cx="3482924" cy="706755"/>
          </a:xfrm>
          <a:prstGeom prst="rect">
            <a:avLst/>
          </a:prstGeom>
          <a:noFill/>
        </p:spPr>
        <p:txBody>
          <a:bodyPr wrap="square" rtlCol="0">
            <a:spAutoFit/>
          </a:bodyPr>
          <a:lstStyle/>
          <a:p>
            <a:r>
              <a:rPr lang="zh-CN" altLang="en-US" sz="4000" dirty="0">
                <a:solidFill>
                  <a:schemeClr val="bg1"/>
                </a:solidFill>
              </a:rPr>
              <a:t>参考文献</a:t>
            </a:r>
            <a:endParaRPr lang="zh-CN" altLang="en-US" sz="4000" dirty="0">
              <a:solidFill>
                <a:schemeClr val="bg1"/>
              </a:solidFill>
            </a:endParaRPr>
          </a:p>
        </p:txBody>
      </p:sp>
      <p:sp>
        <p:nvSpPr>
          <p:cNvPr id="632" name="Shape 632"/>
          <p:cNvSpPr/>
          <p:nvPr/>
        </p:nvSpPr>
        <p:spPr>
          <a:xfrm>
            <a:off x="4200947" y="1991148"/>
            <a:ext cx="3790103" cy="3790103"/>
          </a:xfrm>
          <a:prstGeom prst="ellipse">
            <a:avLst/>
          </a:prstGeom>
          <a:noFill/>
          <a:ln w="9525" cap="flat" cmpd="sng">
            <a:solidFill>
              <a:schemeClr val="accent5"/>
            </a:solidFill>
            <a:prstDash val="dash"/>
            <a:round/>
            <a:headEnd type="none" w="med" len="med"/>
            <a:tailEnd type="none" w="med" len="med"/>
          </a:ln>
        </p:spPr>
        <p:txBody>
          <a:bodyPr lIns="121900" tIns="60933" rIns="121900" bIns="60933" anchor="ctr" anchorCtr="0">
            <a:noAutofit/>
          </a:bodyPr>
          <a:lstStyle/>
          <a:p>
            <a:pPr algn="ctr"/>
            <a:endParaRPr>
              <a:solidFill>
                <a:schemeClr val="bg1"/>
              </a:solidFill>
              <a:cs typeface="+mn-ea"/>
              <a:sym typeface="+mn-lt"/>
            </a:endParaRPr>
          </a:p>
        </p:txBody>
      </p:sp>
      <p:sp>
        <p:nvSpPr>
          <p:cNvPr id="633" name="Shape 633"/>
          <p:cNvSpPr/>
          <p:nvPr/>
        </p:nvSpPr>
        <p:spPr>
          <a:xfrm>
            <a:off x="4447874" y="2142821"/>
            <a:ext cx="782617" cy="782617"/>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34" name="Shape 634"/>
          <p:cNvSpPr/>
          <p:nvPr/>
        </p:nvSpPr>
        <p:spPr>
          <a:xfrm>
            <a:off x="4447874" y="4846957"/>
            <a:ext cx="782617" cy="782617"/>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35" name="Shape 635"/>
          <p:cNvSpPr/>
          <p:nvPr/>
        </p:nvSpPr>
        <p:spPr>
          <a:xfrm>
            <a:off x="3818236" y="3494889"/>
            <a:ext cx="782617" cy="782617"/>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36" name="Shape 636"/>
          <p:cNvSpPr/>
          <p:nvPr/>
        </p:nvSpPr>
        <p:spPr>
          <a:xfrm>
            <a:off x="6961508" y="4846957"/>
            <a:ext cx="782617" cy="782617"/>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37" name="Shape 637"/>
          <p:cNvSpPr/>
          <p:nvPr/>
        </p:nvSpPr>
        <p:spPr>
          <a:xfrm>
            <a:off x="6961508" y="2142821"/>
            <a:ext cx="782617" cy="782617"/>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38" name="Shape 638"/>
          <p:cNvSpPr/>
          <p:nvPr/>
        </p:nvSpPr>
        <p:spPr>
          <a:xfrm>
            <a:off x="7591145" y="3494889"/>
            <a:ext cx="782617" cy="782617"/>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45" name="Shape 645"/>
          <p:cNvSpPr txBox="1"/>
          <p:nvPr/>
        </p:nvSpPr>
        <p:spPr>
          <a:xfrm>
            <a:off x="809625" y="2143125"/>
            <a:ext cx="3464560" cy="397510"/>
          </a:xfrm>
          <a:prstGeom prst="rect">
            <a:avLst/>
          </a:prstGeom>
          <a:noFill/>
          <a:ln>
            <a:noFill/>
          </a:ln>
        </p:spPr>
        <p:txBody>
          <a:bodyPr lIns="0" tIns="0" rIns="0" bIns="0" anchor="t" anchorCtr="0">
            <a:noAutofit/>
          </a:bodyPr>
          <a:lstStyle>
            <a:defPPr>
              <a:defRPr lang="zh-CN"/>
            </a:defPPr>
            <a:lvl1pPr algn="r">
              <a:lnSpc>
                <a:spcPct val="120000"/>
              </a:lnSpc>
              <a:spcAft>
                <a:spcPts val="400"/>
              </a:spcAft>
              <a:buSzPct val="25000"/>
              <a:defRPr sz="1400">
                <a:solidFill>
                  <a:schemeClr val="accent5"/>
                </a:solidFill>
                <a:cs typeface="+mn-ea"/>
              </a:defRPr>
            </a:lvl1pPr>
          </a:lstStyle>
          <a:p>
            <a:r>
              <a:rPr lang="en-US" sz="3200" dirty="0">
                <a:solidFill>
                  <a:schemeClr val="bg1"/>
                </a:solidFill>
                <a:sym typeface="+mn-lt"/>
              </a:rPr>
              <a:t>CSDN</a:t>
            </a:r>
            <a:r>
              <a:rPr lang="zh-CN" altLang="en-US" sz="3600" dirty="0">
                <a:solidFill>
                  <a:schemeClr val="bg1"/>
                </a:solidFill>
                <a:sym typeface="+mn-lt"/>
              </a:rPr>
              <a:t>论坛</a:t>
            </a:r>
            <a:endParaRPr lang="zh-CN" altLang="en-US" sz="3600" dirty="0">
              <a:solidFill>
                <a:schemeClr val="bg1"/>
              </a:solidFill>
              <a:sym typeface="+mn-lt"/>
            </a:endParaRPr>
          </a:p>
        </p:txBody>
      </p:sp>
      <p:sp>
        <p:nvSpPr>
          <p:cNvPr id="651" name="Shape 651"/>
          <p:cNvSpPr txBox="1"/>
          <p:nvPr/>
        </p:nvSpPr>
        <p:spPr>
          <a:xfrm>
            <a:off x="8274685" y="2143125"/>
            <a:ext cx="3035935" cy="397510"/>
          </a:xfrm>
          <a:prstGeom prst="rect">
            <a:avLst/>
          </a:prstGeom>
          <a:noFill/>
          <a:ln>
            <a:noFill/>
          </a:ln>
        </p:spPr>
        <p:txBody>
          <a:bodyPr lIns="0" tIns="0" rIns="0" bIns="0" anchor="t" anchorCtr="0">
            <a:noAutofit/>
          </a:bodyPr>
          <a:lstStyle>
            <a:defPPr>
              <a:defRPr lang="zh-CN"/>
            </a:defPPr>
            <a:lvl1pPr>
              <a:lnSpc>
                <a:spcPct val="120000"/>
              </a:lnSpc>
              <a:spcAft>
                <a:spcPts val="400"/>
              </a:spcAft>
              <a:buSzPct val="25000"/>
              <a:defRPr sz="1400">
                <a:solidFill>
                  <a:schemeClr val="accent5"/>
                </a:solidFill>
                <a:cs typeface="+mn-ea"/>
              </a:defRPr>
            </a:lvl1pPr>
          </a:lstStyle>
          <a:p>
            <a:r>
              <a:rPr lang="en-US" sz="3200" dirty="0">
                <a:solidFill>
                  <a:schemeClr val="bg1"/>
                </a:solidFill>
                <a:sym typeface="+mn-lt"/>
              </a:rPr>
              <a:t>UML2</a:t>
            </a:r>
            <a:r>
              <a:rPr lang="zh-CN" altLang="en-US" sz="3200" dirty="0">
                <a:solidFill>
                  <a:schemeClr val="bg1"/>
                </a:solidFill>
                <a:sym typeface="+mn-lt"/>
              </a:rPr>
              <a:t>基础、建模与设计教程</a:t>
            </a:r>
            <a:endParaRPr lang="zh-CN" altLang="en-US" sz="3200" dirty="0">
              <a:solidFill>
                <a:schemeClr val="bg1"/>
              </a:solidFill>
              <a:sym typeface="+mn-lt"/>
            </a:endParaRPr>
          </a:p>
        </p:txBody>
      </p:sp>
      <p:sp>
        <p:nvSpPr>
          <p:cNvPr id="654" name="Shape 654"/>
          <p:cNvSpPr/>
          <p:nvPr/>
        </p:nvSpPr>
        <p:spPr>
          <a:xfrm>
            <a:off x="4640789" y="2325389"/>
            <a:ext cx="395415" cy="395415"/>
          </a:xfrm>
          <a:custGeom>
            <a:avLst/>
            <a:gdLst/>
            <a:ahLst/>
            <a:cxnLst/>
            <a:rect l="0" t="0" r="0" b="0"/>
            <a:pathLst>
              <a:path w="120000" h="120000" extrusionOk="0">
                <a:moveTo>
                  <a:pt x="78888" y="39380"/>
                </a:moveTo>
                <a:lnTo>
                  <a:pt x="78888" y="39380"/>
                </a:lnTo>
                <a:lnTo>
                  <a:pt x="78888" y="43095"/>
                </a:lnTo>
                <a:lnTo>
                  <a:pt x="78518" y="46811"/>
                </a:lnTo>
                <a:lnTo>
                  <a:pt x="77037" y="50154"/>
                </a:lnTo>
                <a:lnTo>
                  <a:pt x="75925" y="53498"/>
                </a:lnTo>
                <a:lnTo>
                  <a:pt x="74814" y="56842"/>
                </a:lnTo>
                <a:lnTo>
                  <a:pt x="72962" y="59814"/>
                </a:lnTo>
                <a:lnTo>
                  <a:pt x="70740" y="63157"/>
                </a:lnTo>
                <a:lnTo>
                  <a:pt x="68518" y="66130"/>
                </a:lnTo>
                <a:lnTo>
                  <a:pt x="68518" y="66130"/>
                </a:lnTo>
                <a:lnTo>
                  <a:pt x="68888" y="66130"/>
                </a:lnTo>
                <a:lnTo>
                  <a:pt x="76666" y="74303"/>
                </a:lnTo>
                <a:lnTo>
                  <a:pt x="76666" y="74303"/>
                </a:lnTo>
                <a:lnTo>
                  <a:pt x="79629" y="73560"/>
                </a:lnTo>
                <a:lnTo>
                  <a:pt x="81851" y="73188"/>
                </a:lnTo>
                <a:lnTo>
                  <a:pt x="84074" y="73931"/>
                </a:lnTo>
                <a:lnTo>
                  <a:pt x="86296" y="75417"/>
                </a:lnTo>
                <a:lnTo>
                  <a:pt x="118148" y="107368"/>
                </a:lnTo>
                <a:lnTo>
                  <a:pt x="118148" y="107368"/>
                </a:lnTo>
                <a:lnTo>
                  <a:pt x="118888" y="108482"/>
                </a:lnTo>
                <a:lnTo>
                  <a:pt x="119629" y="109969"/>
                </a:lnTo>
                <a:lnTo>
                  <a:pt x="120000" y="111083"/>
                </a:lnTo>
                <a:lnTo>
                  <a:pt x="120000" y="112569"/>
                </a:lnTo>
                <a:lnTo>
                  <a:pt x="120000" y="112569"/>
                </a:lnTo>
                <a:lnTo>
                  <a:pt x="120000" y="114055"/>
                </a:lnTo>
                <a:lnTo>
                  <a:pt x="119629" y="115541"/>
                </a:lnTo>
                <a:lnTo>
                  <a:pt x="118888" y="116656"/>
                </a:lnTo>
                <a:lnTo>
                  <a:pt x="117777" y="117770"/>
                </a:lnTo>
                <a:lnTo>
                  <a:pt x="117777" y="117770"/>
                </a:lnTo>
                <a:lnTo>
                  <a:pt x="116666" y="118885"/>
                </a:lnTo>
                <a:lnTo>
                  <a:pt x="115555" y="119628"/>
                </a:lnTo>
                <a:lnTo>
                  <a:pt x="114074" y="120000"/>
                </a:lnTo>
                <a:lnTo>
                  <a:pt x="112592" y="120000"/>
                </a:lnTo>
                <a:lnTo>
                  <a:pt x="112592" y="120000"/>
                </a:lnTo>
                <a:lnTo>
                  <a:pt x="111111" y="120000"/>
                </a:lnTo>
                <a:lnTo>
                  <a:pt x="110000" y="119628"/>
                </a:lnTo>
                <a:lnTo>
                  <a:pt x="108148" y="118885"/>
                </a:lnTo>
                <a:lnTo>
                  <a:pt x="107037" y="118142"/>
                </a:lnTo>
                <a:lnTo>
                  <a:pt x="75555" y="86191"/>
                </a:lnTo>
                <a:lnTo>
                  <a:pt x="75555" y="86191"/>
                </a:lnTo>
                <a:lnTo>
                  <a:pt x="74444" y="85077"/>
                </a:lnTo>
                <a:lnTo>
                  <a:pt x="73703" y="83591"/>
                </a:lnTo>
                <a:lnTo>
                  <a:pt x="73333" y="82105"/>
                </a:lnTo>
                <a:lnTo>
                  <a:pt x="72962" y="80619"/>
                </a:lnTo>
                <a:lnTo>
                  <a:pt x="72962" y="80619"/>
                </a:lnTo>
                <a:lnTo>
                  <a:pt x="73333" y="78761"/>
                </a:lnTo>
                <a:lnTo>
                  <a:pt x="74074" y="76904"/>
                </a:lnTo>
                <a:lnTo>
                  <a:pt x="66296" y="69102"/>
                </a:lnTo>
                <a:lnTo>
                  <a:pt x="66296" y="69102"/>
                </a:lnTo>
                <a:lnTo>
                  <a:pt x="65925" y="68730"/>
                </a:lnTo>
                <a:lnTo>
                  <a:pt x="65925" y="68730"/>
                </a:lnTo>
                <a:lnTo>
                  <a:pt x="62962" y="70959"/>
                </a:lnTo>
                <a:lnTo>
                  <a:pt x="60000" y="73188"/>
                </a:lnTo>
                <a:lnTo>
                  <a:pt x="57037" y="74674"/>
                </a:lnTo>
                <a:lnTo>
                  <a:pt x="53703" y="76160"/>
                </a:lnTo>
                <a:lnTo>
                  <a:pt x="50370" y="77275"/>
                </a:lnTo>
                <a:lnTo>
                  <a:pt x="47037" y="78018"/>
                </a:lnTo>
                <a:lnTo>
                  <a:pt x="42962" y="78761"/>
                </a:lnTo>
                <a:lnTo>
                  <a:pt x="39259" y="78761"/>
                </a:lnTo>
                <a:lnTo>
                  <a:pt x="39259" y="78761"/>
                </a:lnTo>
                <a:lnTo>
                  <a:pt x="35555" y="78761"/>
                </a:lnTo>
                <a:lnTo>
                  <a:pt x="31481" y="78018"/>
                </a:lnTo>
                <a:lnTo>
                  <a:pt x="28148" y="77275"/>
                </a:lnTo>
                <a:lnTo>
                  <a:pt x="24444" y="75789"/>
                </a:lnTo>
                <a:lnTo>
                  <a:pt x="21111" y="74303"/>
                </a:lnTo>
                <a:lnTo>
                  <a:pt x="17777" y="72445"/>
                </a:lnTo>
                <a:lnTo>
                  <a:pt x="14444" y="69845"/>
                </a:lnTo>
                <a:lnTo>
                  <a:pt x="11481" y="67244"/>
                </a:lnTo>
                <a:lnTo>
                  <a:pt x="11481" y="67244"/>
                </a:lnTo>
                <a:lnTo>
                  <a:pt x="8888" y="64272"/>
                </a:lnTo>
                <a:lnTo>
                  <a:pt x="6666" y="61300"/>
                </a:lnTo>
                <a:lnTo>
                  <a:pt x="4444" y="57585"/>
                </a:lnTo>
                <a:lnTo>
                  <a:pt x="2962" y="54241"/>
                </a:lnTo>
                <a:lnTo>
                  <a:pt x="1851" y="50897"/>
                </a:lnTo>
                <a:lnTo>
                  <a:pt x="740" y="47182"/>
                </a:lnTo>
                <a:lnTo>
                  <a:pt x="370" y="43467"/>
                </a:lnTo>
                <a:lnTo>
                  <a:pt x="0" y="39380"/>
                </a:lnTo>
                <a:lnTo>
                  <a:pt x="0" y="39380"/>
                </a:lnTo>
                <a:lnTo>
                  <a:pt x="370" y="35665"/>
                </a:lnTo>
                <a:lnTo>
                  <a:pt x="740" y="31578"/>
                </a:lnTo>
                <a:lnTo>
                  <a:pt x="1851" y="27863"/>
                </a:lnTo>
                <a:lnTo>
                  <a:pt x="2962" y="24148"/>
                </a:lnTo>
                <a:lnTo>
                  <a:pt x="4444" y="20804"/>
                </a:lnTo>
                <a:lnTo>
                  <a:pt x="6666" y="17461"/>
                </a:lnTo>
                <a:lnTo>
                  <a:pt x="8888" y="14489"/>
                </a:lnTo>
                <a:lnTo>
                  <a:pt x="11481" y="11517"/>
                </a:lnTo>
                <a:lnTo>
                  <a:pt x="11481" y="11517"/>
                </a:lnTo>
                <a:lnTo>
                  <a:pt x="14444" y="8916"/>
                </a:lnTo>
                <a:lnTo>
                  <a:pt x="17777" y="6687"/>
                </a:lnTo>
                <a:lnTo>
                  <a:pt x="21111" y="4458"/>
                </a:lnTo>
                <a:lnTo>
                  <a:pt x="24444" y="2972"/>
                </a:lnTo>
                <a:lnTo>
                  <a:pt x="28148" y="1857"/>
                </a:lnTo>
                <a:lnTo>
                  <a:pt x="31481" y="743"/>
                </a:lnTo>
                <a:lnTo>
                  <a:pt x="35555" y="371"/>
                </a:lnTo>
                <a:lnTo>
                  <a:pt x="39259" y="0"/>
                </a:lnTo>
                <a:lnTo>
                  <a:pt x="39259" y="0"/>
                </a:lnTo>
                <a:lnTo>
                  <a:pt x="43333" y="371"/>
                </a:lnTo>
                <a:lnTo>
                  <a:pt x="47407" y="743"/>
                </a:lnTo>
                <a:lnTo>
                  <a:pt x="51111" y="1857"/>
                </a:lnTo>
                <a:lnTo>
                  <a:pt x="54444" y="2972"/>
                </a:lnTo>
                <a:lnTo>
                  <a:pt x="57777" y="4458"/>
                </a:lnTo>
                <a:lnTo>
                  <a:pt x="61111" y="6687"/>
                </a:lnTo>
                <a:lnTo>
                  <a:pt x="64074" y="8916"/>
                </a:lnTo>
                <a:lnTo>
                  <a:pt x="67037" y="11517"/>
                </a:lnTo>
                <a:lnTo>
                  <a:pt x="67037" y="11517"/>
                </a:lnTo>
                <a:lnTo>
                  <a:pt x="70000" y="14489"/>
                </a:lnTo>
                <a:lnTo>
                  <a:pt x="72222" y="17461"/>
                </a:lnTo>
                <a:lnTo>
                  <a:pt x="74074" y="20804"/>
                </a:lnTo>
                <a:lnTo>
                  <a:pt x="75925" y="24148"/>
                </a:lnTo>
                <a:lnTo>
                  <a:pt x="77037" y="27863"/>
                </a:lnTo>
                <a:lnTo>
                  <a:pt x="78148" y="31578"/>
                </a:lnTo>
                <a:lnTo>
                  <a:pt x="78888" y="35665"/>
                </a:lnTo>
                <a:lnTo>
                  <a:pt x="78888" y="39380"/>
                </a:lnTo>
                <a:lnTo>
                  <a:pt x="78888" y="39380"/>
                </a:lnTo>
                <a:close/>
                <a:moveTo>
                  <a:pt x="74814" y="39380"/>
                </a:moveTo>
                <a:lnTo>
                  <a:pt x="74814" y="39380"/>
                </a:lnTo>
                <a:lnTo>
                  <a:pt x="74814" y="36037"/>
                </a:lnTo>
                <a:lnTo>
                  <a:pt x="74444" y="32321"/>
                </a:lnTo>
                <a:lnTo>
                  <a:pt x="73333" y="28978"/>
                </a:lnTo>
                <a:lnTo>
                  <a:pt x="72222" y="25634"/>
                </a:lnTo>
                <a:lnTo>
                  <a:pt x="70740" y="22291"/>
                </a:lnTo>
                <a:lnTo>
                  <a:pt x="69259" y="19690"/>
                </a:lnTo>
                <a:lnTo>
                  <a:pt x="67037" y="16718"/>
                </a:lnTo>
                <a:lnTo>
                  <a:pt x="64444" y="14117"/>
                </a:lnTo>
                <a:lnTo>
                  <a:pt x="64444" y="14117"/>
                </a:lnTo>
                <a:lnTo>
                  <a:pt x="61851" y="11517"/>
                </a:lnTo>
                <a:lnTo>
                  <a:pt x="59259" y="9659"/>
                </a:lnTo>
                <a:lnTo>
                  <a:pt x="56296" y="7801"/>
                </a:lnTo>
                <a:lnTo>
                  <a:pt x="53333" y="6315"/>
                </a:lnTo>
                <a:lnTo>
                  <a:pt x="50000" y="5201"/>
                </a:lnTo>
                <a:lnTo>
                  <a:pt x="46296" y="4458"/>
                </a:lnTo>
                <a:lnTo>
                  <a:pt x="42962" y="4086"/>
                </a:lnTo>
                <a:lnTo>
                  <a:pt x="39259" y="3715"/>
                </a:lnTo>
                <a:lnTo>
                  <a:pt x="39259" y="3715"/>
                </a:lnTo>
                <a:lnTo>
                  <a:pt x="35925" y="4086"/>
                </a:lnTo>
                <a:lnTo>
                  <a:pt x="32222" y="4458"/>
                </a:lnTo>
                <a:lnTo>
                  <a:pt x="28888" y="5201"/>
                </a:lnTo>
                <a:lnTo>
                  <a:pt x="25925" y="6315"/>
                </a:lnTo>
                <a:lnTo>
                  <a:pt x="22962" y="7801"/>
                </a:lnTo>
                <a:lnTo>
                  <a:pt x="20000" y="9659"/>
                </a:lnTo>
                <a:lnTo>
                  <a:pt x="17037" y="11517"/>
                </a:lnTo>
                <a:lnTo>
                  <a:pt x="14074" y="14117"/>
                </a:lnTo>
                <a:lnTo>
                  <a:pt x="14074" y="14117"/>
                </a:lnTo>
                <a:lnTo>
                  <a:pt x="11851" y="16718"/>
                </a:lnTo>
                <a:lnTo>
                  <a:pt x="9629" y="19690"/>
                </a:lnTo>
                <a:lnTo>
                  <a:pt x="7777" y="22291"/>
                </a:lnTo>
                <a:lnTo>
                  <a:pt x="6296" y="25634"/>
                </a:lnTo>
                <a:lnTo>
                  <a:pt x="5185" y="28978"/>
                </a:lnTo>
                <a:lnTo>
                  <a:pt x="4444" y="32321"/>
                </a:lnTo>
                <a:lnTo>
                  <a:pt x="4074" y="36037"/>
                </a:lnTo>
                <a:lnTo>
                  <a:pt x="3703" y="39380"/>
                </a:lnTo>
                <a:lnTo>
                  <a:pt x="3703" y="39380"/>
                </a:lnTo>
                <a:lnTo>
                  <a:pt x="4074" y="43095"/>
                </a:lnTo>
                <a:lnTo>
                  <a:pt x="4444" y="46439"/>
                </a:lnTo>
                <a:lnTo>
                  <a:pt x="5185" y="49783"/>
                </a:lnTo>
                <a:lnTo>
                  <a:pt x="6296" y="53126"/>
                </a:lnTo>
                <a:lnTo>
                  <a:pt x="7777" y="56099"/>
                </a:lnTo>
                <a:lnTo>
                  <a:pt x="9629" y="59071"/>
                </a:lnTo>
                <a:lnTo>
                  <a:pt x="11851" y="62043"/>
                </a:lnTo>
                <a:lnTo>
                  <a:pt x="14074" y="64643"/>
                </a:lnTo>
                <a:lnTo>
                  <a:pt x="14074" y="64643"/>
                </a:lnTo>
                <a:lnTo>
                  <a:pt x="17037" y="67244"/>
                </a:lnTo>
                <a:lnTo>
                  <a:pt x="20000" y="69473"/>
                </a:lnTo>
                <a:lnTo>
                  <a:pt x="22962" y="70959"/>
                </a:lnTo>
                <a:lnTo>
                  <a:pt x="25925" y="72445"/>
                </a:lnTo>
                <a:lnTo>
                  <a:pt x="28888" y="73560"/>
                </a:lnTo>
                <a:lnTo>
                  <a:pt x="32222" y="74303"/>
                </a:lnTo>
                <a:lnTo>
                  <a:pt x="35925" y="75046"/>
                </a:lnTo>
                <a:lnTo>
                  <a:pt x="39259" y="75046"/>
                </a:lnTo>
                <a:lnTo>
                  <a:pt x="39259" y="75046"/>
                </a:lnTo>
                <a:lnTo>
                  <a:pt x="42962" y="75046"/>
                </a:lnTo>
                <a:lnTo>
                  <a:pt x="46296" y="74303"/>
                </a:lnTo>
                <a:lnTo>
                  <a:pt x="50000" y="73560"/>
                </a:lnTo>
                <a:lnTo>
                  <a:pt x="53333" y="72445"/>
                </a:lnTo>
                <a:lnTo>
                  <a:pt x="56296" y="70959"/>
                </a:lnTo>
                <a:lnTo>
                  <a:pt x="59259" y="69473"/>
                </a:lnTo>
                <a:lnTo>
                  <a:pt x="61851" y="67244"/>
                </a:lnTo>
                <a:lnTo>
                  <a:pt x="64444" y="64643"/>
                </a:lnTo>
                <a:lnTo>
                  <a:pt x="64444" y="64643"/>
                </a:lnTo>
                <a:lnTo>
                  <a:pt x="67037" y="62043"/>
                </a:lnTo>
                <a:lnTo>
                  <a:pt x="69259" y="59071"/>
                </a:lnTo>
                <a:lnTo>
                  <a:pt x="70740" y="56099"/>
                </a:lnTo>
                <a:lnTo>
                  <a:pt x="72222" y="53126"/>
                </a:lnTo>
                <a:lnTo>
                  <a:pt x="73333" y="49783"/>
                </a:lnTo>
                <a:lnTo>
                  <a:pt x="74444" y="46439"/>
                </a:lnTo>
                <a:lnTo>
                  <a:pt x="74814" y="43095"/>
                </a:lnTo>
                <a:lnTo>
                  <a:pt x="74814" y="39380"/>
                </a:lnTo>
                <a:lnTo>
                  <a:pt x="74814" y="39380"/>
                </a:lnTo>
                <a:close/>
                <a:moveTo>
                  <a:pt x="67407" y="39380"/>
                </a:moveTo>
                <a:lnTo>
                  <a:pt x="67407" y="39380"/>
                </a:lnTo>
                <a:lnTo>
                  <a:pt x="67407" y="42352"/>
                </a:lnTo>
                <a:lnTo>
                  <a:pt x="67037" y="44953"/>
                </a:lnTo>
                <a:lnTo>
                  <a:pt x="66296" y="47554"/>
                </a:lnTo>
                <a:lnTo>
                  <a:pt x="65555" y="50154"/>
                </a:lnTo>
                <a:lnTo>
                  <a:pt x="64444" y="52755"/>
                </a:lnTo>
                <a:lnTo>
                  <a:pt x="62962" y="54984"/>
                </a:lnTo>
                <a:lnTo>
                  <a:pt x="61481" y="57213"/>
                </a:lnTo>
                <a:lnTo>
                  <a:pt x="59259" y="59071"/>
                </a:lnTo>
                <a:lnTo>
                  <a:pt x="59259" y="59071"/>
                </a:lnTo>
                <a:lnTo>
                  <a:pt x="57407" y="61300"/>
                </a:lnTo>
                <a:lnTo>
                  <a:pt x="55185" y="63157"/>
                </a:lnTo>
                <a:lnTo>
                  <a:pt x="52962" y="64643"/>
                </a:lnTo>
                <a:lnTo>
                  <a:pt x="50370" y="65758"/>
                </a:lnTo>
                <a:lnTo>
                  <a:pt x="47777" y="66501"/>
                </a:lnTo>
                <a:lnTo>
                  <a:pt x="44814" y="67244"/>
                </a:lnTo>
                <a:lnTo>
                  <a:pt x="42222" y="67616"/>
                </a:lnTo>
                <a:lnTo>
                  <a:pt x="39259" y="67616"/>
                </a:lnTo>
                <a:lnTo>
                  <a:pt x="39259" y="67616"/>
                </a:lnTo>
                <a:lnTo>
                  <a:pt x="36666" y="67616"/>
                </a:lnTo>
                <a:lnTo>
                  <a:pt x="33703" y="67244"/>
                </a:lnTo>
                <a:lnTo>
                  <a:pt x="31111" y="66501"/>
                </a:lnTo>
                <a:lnTo>
                  <a:pt x="28518" y="65758"/>
                </a:lnTo>
                <a:lnTo>
                  <a:pt x="26296" y="64643"/>
                </a:lnTo>
                <a:lnTo>
                  <a:pt x="24074" y="63157"/>
                </a:lnTo>
                <a:lnTo>
                  <a:pt x="21851" y="61300"/>
                </a:lnTo>
                <a:lnTo>
                  <a:pt x="19629" y="59071"/>
                </a:lnTo>
                <a:lnTo>
                  <a:pt x="19629" y="59071"/>
                </a:lnTo>
                <a:lnTo>
                  <a:pt x="17777" y="57213"/>
                </a:lnTo>
                <a:lnTo>
                  <a:pt x="16296" y="54984"/>
                </a:lnTo>
                <a:lnTo>
                  <a:pt x="14444" y="52755"/>
                </a:lnTo>
                <a:lnTo>
                  <a:pt x="13333" y="50154"/>
                </a:lnTo>
                <a:lnTo>
                  <a:pt x="12222" y="47554"/>
                </a:lnTo>
                <a:lnTo>
                  <a:pt x="11851" y="44953"/>
                </a:lnTo>
                <a:lnTo>
                  <a:pt x="11481" y="42352"/>
                </a:lnTo>
                <a:lnTo>
                  <a:pt x="11111" y="39380"/>
                </a:lnTo>
                <a:lnTo>
                  <a:pt x="11111" y="39380"/>
                </a:lnTo>
                <a:lnTo>
                  <a:pt x="11481" y="36780"/>
                </a:lnTo>
                <a:lnTo>
                  <a:pt x="11851" y="33808"/>
                </a:lnTo>
                <a:lnTo>
                  <a:pt x="12222" y="31207"/>
                </a:lnTo>
                <a:lnTo>
                  <a:pt x="13333" y="28235"/>
                </a:lnTo>
                <a:lnTo>
                  <a:pt x="14444" y="26006"/>
                </a:lnTo>
                <a:lnTo>
                  <a:pt x="16296" y="23777"/>
                </a:lnTo>
                <a:lnTo>
                  <a:pt x="17777" y="21547"/>
                </a:lnTo>
                <a:lnTo>
                  <a:pt x="19629" y="19318"/>
                </a:lnTo>
                <a:lnTo>
                  <a:pt x="19629" y="19318"/>
                </a:lnTo>
                <a:lnTo>
                  <a:pt x="21851" y="17461"/>
                </a:lnTo>
                <a:lnTo>
                  <a:pt x="24074" y="15603"/>
                </a:lnTo>
                <a:lnTo>
                  <a:pt x="26296" y="14489"/>
                </a:lnTo>
                <a:lnTo>
                  <a:pt x="28518" y="13374"/>
                </a:lnTo>
                <a:lnTo>
                  <a:pt x="31111" y="12260"/>
                </a:lnTo>
                <a:lnTo>
                  <a:pt x="33703" y="11888"/>
                </a:lnTo>
                <a:lnTo>
                  <a:pt x="36666" y="11517"/>
                </a:lnTo>
                <a:lnTo>
                  <a:pt x="39259" y="11145"/>
                </a:lnTo>
                <a:lnTo>
                  <a:pt x="39259" y="11145"/>
                </a:lnTo>
                <a:lnTo>
                  <a:pt x="42222" y="11517"/>
                </a:lnTo>
                <a:lnTo>
                  <a:pt x="44814" y="11888"/>
                </a:lnTo>
                <a:lnTo>
                  <a:pt x="47777" y="12260"/>
                </a:lnTo>
                <a:lnTo>
                  <a:pt x="50370" y="13374"/>
                </a:lnTo>
                <a:lnTo>
                  <a:pt x="52962" y="14489"/>
                </a:lnTo>
                <a:lnTo>
                  <a:pt x="55185" y="15603"/>
                </a:lnTo>
                <a:lnTo>
                  <a:pt x="57407" y="17461"/>
                </a:lnTo>
                <a:lnTo>
                  <a:pt x="59259" y="19318"/>
                </a:lnTo>
                <a:lnTo>
                  <a:pt x="59259" y="19318"/>
                </a:lnTo>
                <a:lnTo>
                  <a:pt x="61481" y="21547"/>
                </a:lnTo>
                <a:lnTo>
                  <a:pt x="62962" y="23777"/>
                </a:lnTo>
                <a:lnTo>
                  <a:pt x="64444" y="26006"/>
                </a:lnTo>
                <a:lnTo>
                  <a:pt x="65555" y="28235"/>
                </a:lnTo>
                <a:lnTo>
                  <a:pt x="66296" y="31207"/>
                </a:lnTo>
                <a:lnTo>
                  <a:pt x="67037" y="33808"/>
                </a:lnTo>
                <a:lnTo>
                  <a:pt x="67407" y="36780"/>
                </a:lnTo>
                <a:lnTo>
                  <a:pt x="67407" y="39380"/>
                </a:lnTo>
                <a:lnTo>
                  <a:pt x="67407" y="39380"/>
                </a:lnTo>
                <a:close/>
                <a:moveTo>
                  <a:pt x="63703" y="39380"/>
                </a:moveTo>
                <a:lnTo>
                  <a:pt x="63703" y="39380"/>
                </a:lnTo>
                <a:lnTo>
                  <a:pt x="63703" y="37151"/>
                </a:lnTo>
                <a:lnTo>
                  <a:pt x="63333" y="34551"/>
                </a:lnTo>
                <a:lnTo>
                  <a:pt x="62962" y="32321"/>
                </a:lnTo>
                <a:lnTo>
                  <a:pt x="62222" y="30092"/>
                </a:lnTo>
                <a:lnTo>
                  <a:pt x="61111" y="27863"/>
                </a:lnTo>
                <a:lnTo>
                  <a:pt x="60000" y="25634"/>
                </a:lnTo>
                <a:lnTo>
                  <a:pt x="58518" y="23777"/>
                </a:lnTo>
                <a:lnTo>
                  <a:pt x="56666" y="21919"/>
                </a:lnTo>
                <a:lnTo>
                  <a:pt x="56666" y="21919"/>
                </a:lnTo>
                <a:lnTo>
                  <a:pt x="54814" y="20433"/>
                </a:lnTo>
                <a:lnTo>
                  <a:pt x="52962" y="18947"/>
                </a:lnTo>
                <a:lnTo>
                  <a:pt x="51111" y="17832"/>
                </a:lnTo>
                <a:lnTo>
                  <a:pt x="48888" y="16718"/>
                </a:lnTo>
                <a:lnTo>
                  <a:pt x="46296" y="15975"/>
                </a:lnTo>
                <a:lnTo>
                  <a:pt x="44074" y="15232"/>
                </a:lnTo>
                <a:lnTo>
                  <a:pt x="41851" y="14860"/>
                </a:lnTo>
                <a:lnTo>
                  <a:pt x="39259" y="14860"/>
                </a:lnTo>
                <a:lnTo>
                  <a:pt x="39259" y="14860"/>
                </a:lnTo>
                <a:lnTo>
                  <a:pt x="37037" y="14860"/>
                </a:lnTo>
                <a:lnTo>
                  <a:pt x="34444" y="15232"/>
                </a:lnTo>
                <a:lnTo>
                  <a:pt x="32222" y="15975"/>
                </a:lnTo>
                <a:lnTo>
                  <a:pt x="30000" y="16718"/>
                </a:lnTo>
                <a:lnTo>
                  <a:pt x="28148" y="17832"/>
                </a:lnTo>
                <a:lnTo>
                  <a:pt x="25925" y="18947"/>
                </a:lnTo>
                <a:lnTo>
                  <a:pt x="24074" y="20433"/>
                </a:lnTo>
                <a:lnTo>
                  <a:pt x="22222" y="21919"/>
                </a:lnTo>
                <a:lnTo>
                  <a:pt x="22222" y="21919"/>
                </a:lnTo>
                <a:lnTo>
                  <a:pt x="20740" y="23777"/>
                </a:lnTo>
                <a:lnTo>
                  <a:pt x="19259" y="25634"/>
                </a:lnTo>
                <a:lnTo>
                  <a:pt x="18148" y="27863"/>
                </a:lnTo>
                <a:lnTo>
                  <a:pt x="17037" y="30092"/>
                </a:lnTo>
                <a:lnTo>
                  <a:pt x="16296" y="32321"/>
                </a:lnTo>
                <a:lnTo>
                  <a:pt x="15185" y="34551"/>
                </a:lnTo>
                <a:lnTo>
                  <a:pt x="15185" y="37151"/>
                </a:lnTo>
                <a:lnTo>
                  <a:pt x="14814" y="39380"/>
                </a:lnTo>
                <a:lnTo>
                  <a:pt x="14814" y="39380"/>
                </a:lnTo>
                <a:lnTo>
                  <a:pt x="15185" y="41981"/>
                </a:lnTo>
                <a:lnTo>
                  <a:pt x="15185" y="44210"/>
                </a:lnTo>
                <a:lnTo>
                  <a:pt x="16296" y="46439"/>
                </a:lnTo>
                <a:lnTo>
                  <a:pt x="17037" y="48668"/>
                </a:lnTo>
                <a:lnTo>
                  <a:pt x="18148" y="50897"/>
                </a:lnTo>
                <a:lnTo>
                  <a:pt x="19259" y="52755"/>
                </a:lnTo>
                <a:lnTo>
                  <a:pt x="20740" y="54613"/>
                </a:lnTo>
                <a:lnTo>
                  <a:pt x="22222" y="56470"/>
                </a:lnTo>
                <a:lnTo>
                  <a:pt x="22222" y="56470"/>
                </a:lnTo>
                <a:lnTo>
                  <a:pt x="24074" y="58328"/>
                </a:lnTo>
                <a:lnTo>
                  <a:pt x="25925" y="59442"/>
                </a:lnTo>
                <a:lnTo>
                  <a:pt x="28148" y="61300"/>
                </a:lnTo>
                <a:lnTo>
                  <a:pt x="30000" y="62043"/>
                </a:lnTo>
                <a:lnTo>
                  <a:pt x="32222" y="63157"/>
                </a:lnTo>
                <a:lnTo>
                  <a:pt x="34444" y="63529"/>
                </a:lnTo>
                <a:lnTo>
                  <a:pt x="37037" y="63900"/>
                </a:lnTo>
                <a:lnTo>
                  <a:pt x="39259" y="63900"/>
                </a:lnTo>
                <a:lnTo>
                  <a:pt x="39259" y="63900"/>
                </a:lnTo>
                <a:lnTo>
                  <a:pt x="41851" y="63900"/>
                </a:lnTo>
                <a:lnTo>
                  <a:pt x="44074" y="63529"/>
                </a:lnTo>
                <a:lnTo>
                  <a:pt x="46296" y="63157"/>
                </a:lnTo>
                <a:lnTo>
                  <a:pt x="48888" y="62043"/>
                </a:lnTo>
                <a:lnTo>
                  <a:pt x="51111" y="61300"/>
                </a:lnTo>
                <a:lnTo>
                  <a:pt x="52962" y="59442"/>
                </a:lnTo>
                <a:lnTo>
                  <a:pt x="54814" y="58328"/>
                </a:lnTo>
                <a:lnTo>
                  <a:pt x="56666" y="56470"/>
                </a:lnTo>
                <a:lnTo>
                  <a:pt x="56666" y="56470"/>
                </a:lnTo>
                <a:lnTo>
                  <a:pt x="58518" y="54613"/>
                </a:lnTo>
                <a:lnTo>
                  <a:pt x="60000" y="52755"/>
                </a:lnTo>
                <a:lnTo>
                  <a:pt x="61111" y="50897"/>
                </a:lnTo>
                <a:lnTo>
                  <a:pt x="62222" y="48668"/>
                </a:lnTo>
                <a:lnTo>
                  <a:pt x="62962" y="46439"/>
                </a:lnTo>
                <a:lnTo>
                  <a:pt x="63333" y="44210"/>
                </a:lnTo>
                <a:lnTo>
                  <a:pt x="63703" y="41981"/>
                </a:lnTo>
                <a:lnTo>
                  <a:pt x="63703" y="39380"/>
                </a:lnTo>
                <a:lnTo>
                  <a:pt x="63703" y="39380"/>
                </a:lnTo>
                <a:close/>
                <a:moveTo>
                  <a:pt x="81111" y="76904"/>
                </a:moveTo>
                <a:lnTo>
                  <a:pt x="81111" y="76904"/>
                </a:lnTo>
                <a:lnTo>
                  <a:pt x="79629" y="77275"/>
                </a:lnTo>
                <a:lnTo>
                  <a:pt x="78148" y="78018"/>
                </a:lnTo>
                <a:lnTo>
                  <a:pt x="78148" y="78018"/>
                </a:lnTo>
                <a:lnTo>
                  <a:pt x="77037" y="79504"/>
                </a:lnTo>
                <a:lnTo>
                  <a:pt x="76666" y="80619"/>
                </a:lnTo>
                <a:lnTo>
                  <a:pt x="76666" y="80619"/>
                </a:lnTo>
                <a:lnTo>
                  <a:pt x="77037" y="82105"/>
                </a:lnTo>
                <a:lnTo>
                  <a:pt x="78148" y="83591"/>
                </a:lnTo>
                <a:lnTo>
                  <a:pt x="110000" y="115170"/>
                </a:lnTo>
                <a:lnTo>
                  <a:pt x="110000" y="115170"/>
                </a:lnTo>
                <a:lnTo>
                  <a:pt x="111111" y="115913"/>
                </a:lnTo>
                <a:lnTo>
                  <a:pt x="112592" y="116284"/>
                </a:lnTo>
                <a:lnTo>
                  <a:pt x="112592" y="116284"/>
                </a:lnTo>
                <a:lnTo>
                  <a:pt x="114074" y="115913"/>
                </a:lnTo>
                <a:lnTo>
                  <a:pt x="115185" y="115170"/>
                </a:lnTo>
                <a:lnTo>
                  <a:pt x="115185" y="115170"/>
                </a:lnTo>
                <a:lnTo>
                  <a:pt x="116296" y="114055"/>
                </a:lnTo>
                <a:lnTo>
                  <a:pt x="116296" y="112569"/>
                </a:lnTo>
                <a:lnTo>
                  <a:pt x="116296" y="112569"/>
                </a:lnTo>
                <a:lnTo>
                  <a:pt x="115925" y="111083"/>
                </a:lnTo>
                <a:lnTo>
                  <a:pt x="115185" y="109969"/>
                </a:lnTo>
                <a:lnTo>
                  <a:pt x="83703" y="78018"/>
                </a:lnTo>
                <a:lnTo>
                  <a:pt x="83703" y="78018"/>
                </a:lnTo>
                <a:lnTo>
                  <a:pt x="82222" y="77275"/>
                </a:lnTo>
                <a:lnTo>
                  <a:pt x="81111" y="76904"/>
                </a:lnTo>
                <a:lnTo>
                  <a:pt x="81111" y="76904"/>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655" name="Shape 655"/>
          <p:cNvSpPr/>
          <p:nvPr/>
        </p:nvSpPr>
        <p:spPr>
          <a:xfrm>
            <a:off x="7174373" y="5072788"/>
            <a:ext cx="388475" cy="311545"/>
          </a:xfrm>
          <a:custGeom>
            <a:avLst/>
            <a:gdLst/>
            <a:ahLst/>
            <a:cxnLst/>
            <a:rect l="0" t="0" r="0" b="0"/>
            <a:pathLst>
              <a:path w="120000" h="120000" extrusionOk="0">
                <a:moveTo>
                  <a:pt x="0" y="80247"/>
                </a:moveTo>
                <a:lnTo>
                  <a:pt x="0" y="39752"/>
                </a:lnTo>
                <a:lnTo>
                  <a:pt x="0" y="39752"/>
                </a:lnTo>
                <a:lnTo>
                  <a:pt x="0" y="39009"/>
                </a:lnTo>
                <a:lnTo>
                  <a:pt x="296" y="38637"/>
                </a:lnTo>
                <a:lnTo>
                  <a:pt x="592" y="38266"/>
                </a:lnTo>
                <a:lnTo>
                  <a:pt x="1481" y="37894"/>
                </a:lnTo>
                <a:lnTo>
                  <a:pt x="1481" y="37894"/>
                </a:lnTo>
                <a:lnTo>
                  <a:pt x="2074" y="38266"/>
                </a:lnTo>
                <a:lnTo>
                  <a:pt x="2370" y="38637"/>
                </a:lnTo>
                <a:lnTo>
                  <a:pt x="2666" y="39009"/>
                </a:lnTo>
                <a:lnTo>
                  <a:pt x="2962" y="39752"/>
                </a:lnTo>
                <a:lnTo>
                  <a:pt x="2962" y="80247"/>
                </a:lnTo>
                <a:lnTo>
                  <a:pt x="2962" y="80247"/>
                </a:lnTo>
                <a:lnTo>
                  <a:pt x="2666" y="80990"/>
                </a:lnTo>
                <a:lnTo>
                  <a:pt x="2370" y="81733"/>
                </a:lnTo>
                <a:lnTo>
                  <a:pt x="2074" y="82105"/>
                </a:lnTo>
                <a:lnTo>
                  <a:pt x="1481" y="82105"/>
                </a:lnTo>
                <a:lnTo>
                  <a:pt x="1481" y="82105"/>
                </a:lnTo>
                <a:lnTo>
                  <a:pt x="592" y="82105"/>
                </a:lnTo>
                <a:lnTo>
                  <a:pt x="296" y="81733"/>
                </a:lnTo>
                <a:lnTo>
                  <a:pt x="0" y="80990"/>
                </a:lnTo>
                <a:lnTo>
                  <a:pt x="0" y="80247"/>
                </a:lnTo>
                <a:lnTo>
                  <a:pt x="0" y="80247"/>
                </a:lnTo>
                <a:close/>
                <a:moveTo>
                  <a:pt x="114074" y="5944"/>
                </a:moveTo>
                <a:lnTo>
                  <a:pt x="114074" y="114055"/>
                </a:lnTo>
                <a:lnTo>
                  <a:pt x="114074" y="114055"/>
                </a:lnTo>
                <a:lnTo>
                  <a:pt x="113777" y="115170"/>
                </a:lnTo>
                <a:lnTo>
                  <a:pt x="112888" y="115541"/>
                </a:lnTo>
                <a:lnTo>
                  <a:pt x="112888" y="115541"/>
                </a:lnTo>
                <a:lnTo>
                  <a:pt x="112592" y="115913"/>
                </a:lnTo>
                <a:lnTo>
                  <a:pt x="112592" y="115913"/>
                </a:lnTo>
                <a:lnTo>
                  <a:pt x="112000" y="115913"/>
                </a:lnTo>
                <a:lnTo>
                  <a:pt x="111407" y="115541"/>
                </a:lnTo>
                <a:lnTo>
                  <a:pt x="109925" y="113684"/>
                </a:lnTo>
                <a:lnTo>
                  <a:pt x="109925" y="113684"/>
                </a:lnTo>
                <a:lnTo>
                  <a:pt x="105185" y="109597"/>
                </a:lnTo>
                <a:lnTo>
                  <a:pt x="101333" y="106253"/>
                </a:lnTo>
                <a:lnTo>
                  <a:pt x="101333" y="106253"/>
                </a:lnTo>
                <a:lnTo>
                  <a:pt x="97185" y="102910"/>
                </a:lnTo>
                <a:lnTo>
                  <a:pt x="90962" y="99195"/>
                </a:lnTo>
                <a:lnTo>
                  <a:pt x="90962" y="99195"/>
                </a:lnTo>
                <a:lnTo>
                  <a:pt x="87407" y="96965"/>
                </a:lnTo>
                <a:lnTo>
                  <a:pt x="83555" y="95108"/>
                </a:lnTo>
                <a:lnTo>
                  <a:pt x="79407" y="93622"/>
                </a:lnTo>
                <a:lnTo>
                  <a:pt x="74962" y="92507"/>
                </a:lnTo>
                <a:lnTo>
                  <a:pt x="74962" y="92507"/>
                </a:lnTo>
                <a:lnTo>
                  <a:pt x="70222" y="91393"/>
                </a:lnTo>
                <a:lnTo>
                  <a:pt x="65481" y="90650"/>
                </a:lnTo>
                <a:lnTo>
                  <a:pt x="60444" y="90278"/>
                </a:lnTo>
                <a:lnTo>
                  <a:pt x="55111" y="89907"/>
                </a:lnTo>
                <a:lnTo>
                  <a:pt x="39111" y="89907"/>
                </a:lnTo>
                <a:lnTo>
                  <a:pt x="39111" y="89907"/>
                </a:lnTo>
                <a:lnTo>
                  <a:pt x="39407" y="92507"/>
                </a:lnTo>
                <a:lnTo>
                  <a:pt x="40000" y="94736"/>
                </a:lnTo>
                <a:lnTo>
                  <a:pt x="40888" y="96594"/>
                </a:lnTo>
                <a:lnTo>
                  <a:pt x="42074" y="98080"/>
                </a:lnTo>
                <a:lnTo>
                  <a:pt x="42074" y="98080"/>
                </a:lnTo>
                <a:lnTo>
                  <a:pt x="43555" y="99566"/>
                </a:lnTo>
                <a:lnTo>
                  <a:pt x="45037" y="100681"/>
                </a:lnTo>
                <a:lnTo>
                  <a:pt x="47111" y="101424"/>
                </a:lnTo>
                <a:lnTo>
                  <a:pt x="49481" y="101424"/>
                </a:lnTo>
                <a:lnTo>
                  <a:pt x="49481" y="101424"/>
                </a:lnTo>
                <a:lnTo>
                  <a:pt x="50074" y="101424"/>
                </a:lnTo>
                <a:lnTo>
                  <a:pt x="50370" y="101795"/>
                </a:lnTo>
                <a:lnTo>
                  <a:pt x="50666" y="102538"/>
                </a:lnTo>
                <a:lnTo>
                  <a:pt x="50962" y="103281"/>
                </a:lnTo>
                <a:lnTo>
                  <a:pt x="50962" y="103281"/>
                </a:lnTo>
                <a:lnTo>
                  <a:pt x="50666" y="104024"/>
                </a:lnTo>
                <a:lnTo>
                  <a:pt x="50370" y="104767"/>
                </a:lnTo>
                <a:lnTo>
                  <a:pt x="50074" y="105139"/>
                </a:lnTo>
                <a:lnTo>
                  <a:pt x="49481" y="105139"/>
                </a:lnTo>
                <a:lnTo>
                  <a:pt x="49481" y="105139"/>
                </a:lnTo>
                <a:lnTo>
                  <a:pt x="46518" y="104767"/>
                </a:lnTo>
                <a:lnTo>
                  <a:pt x="44148" y="104024"/>
                </a:lnTo>
                <a:lnTo>
                  <a:pt x="41777" y="102910"/>
                </a:lnTo>
                <a:lnTo>
                  <a:pt x="40000" y="100681"/>
                </a:lnTo>
                <a:lnTo>
                  <a:pt x="40000" y="100681"/>
                </a:lnTo>
                <a:lnTo>
                  <a:pt x="38518" y="98823"/>
                </a:lnTo>
                <a:lnTo>
                  <a:pt x="37333" y="96222"/>
                </a:lnTo>
                <a:lnTo>
                  <a:pt x="36444" y="93622"/>
                </a:lnTo>
                <a:lnTo>
                  <a:pt x="36148" y="89907"/>
                </a:lnTo>
                <a:lnTo>
                  <a:pt x="26962" y="89907"/>
                </a:lnTo>
                <a:lnTo>
                  <a:pt x="26962" y="89907"/>
                </a:lnTo>
                <a:lnTo>
                  <a:pt x="27555" y="95851"/>
                </a:lnTo>
                <a:lnTo>
                  <a:pt x="29037" y="101052"/>
                </a:lnTo>
                <a:lnTo>
                  <a:pt x="29925" y="103281"/>
                </a:lnTo>
                <a:lnTo>
                  <a:pt x="30814" y="105510"/>
                </a:lnTo>
                <a:lnTo>
                  <a:pt x="32000" y="107368"/>
                </a:lnTo>
                <a:lnTo>
                  <a:pt x="33185" y="109226"/>
                </a:lnTo>
                <a:lnTo>
                  <a:pt x="33185" y="109226"/>
                </a:lnTo>
                <a:lnTo>
                  <a:pt x="34962" y="110712"/>
                </a:lnTo>
                <a:lnTo>
                  <a:pt x="36740" y="112198"/>
                </a:lnTo>
                <a:lnTo>
                  <a:pt x="38518" y="113684"/>
                </a:lnTo>
                <a:lnTo>
                  <a:pt x="40296" y="114427"/>
                </a:lnTo>
                <a:lnTo>
                  <a:pt x="42370" y="115170"/>
                </a:lnTo>
                <a:lnTo>
                  <a:pt x="44740" y="115913"/>
                </a:lnTo>
                <a:lnTo>
                  <a:pt x="46814" y="116284"/>
                </a:lnTo>
                <a:lnTo>
                  <a:pt x="49481" y="116284"/>
                </a:lnTo>
                <a:lnTo>
                  <a:pt x="49481" y="116284"/>
                </a:lnTo>
                <a:lnTo>
                  <a:pt x="50074" y="116284"/>
                </a:lnTo>
                <a:lnTo>
                  <a:pt x="50370" y="116656"/>
                </a:lnTo>
                <a:lnTo>
                  <a:pt x="50666" y="117399"/>
                </a:lnTo>
                <a:lnTo>
                  <a:pt x="50962" y="118142"/>
                </a:lnTo>
                <a:lnTo>
                  <a:pt x="50962" y="118142"/>
                </a:lnTo>
                <a:lnTo>
                  <a:pt x="50666" y="118885"/>
                </a:lnTo>
                <a:lnTo>
                  <a:pt x="50370" y="119628"/>
                </a:lnTo>
                <a:lnTo>
                  <a:pt x="50074" y="120000"/>
                </a:lnTo>
                <a:lnTo>
                  <a:pt x="49481" y="120000"/>
                </a:lnTo>
                <a:lnTo>
                  <a:pt x="49481" y="120000"/>
                </a:lnTo>
                <a:lnTo>
                  <a:pt x="46518" y="120000"/>
                </a:lnTo>
                <a:lnTo>
                  <a:pt x="43851" y="119628"/>
                </a:lnTo>
                <a:lnTo>
                  <a:pt x="41481" y="118885"/>
                </a:lnTo>
                <a:lnTo>
                  <a:pt x="39111" y="118142"/>
                </a:lnTo>
                <a:lnTo>
                  <a:pt x="37037" y="116656"/>
                </a:lnTo>
                <a:lnTo>
                  <a:pt x="34962" y="115541"/>
                </a:lnTo>
                <a:lnTo>
                  <a:pt x="32888" y="113684"/>
                </a:lnTo>
                <a:lnTo>
                  <a:pt x="31407" y="111826"/>
                </a:lnTo>
                <a:lnTo>
                  <a:pt x="31407" y="111826"/>
                </a:lnTo>
                <a:lnTo>
                  <a:pt x="29629" y="109597"/>
                </a:lnTo>
                <a:lnTo>
                  <a:pt x="28444" y="107368"/>
                </a:lnTo>
                <a:lnTo>
                  <a:pt x="27259" y="104767"/>
                </a:lnTo>
                <a:lnTo>
                  <a:pt x="26074" y="102167"/>
                </a:lnTo>
                <a:lnTo>
                  <a:pt x="25481" y="99566"/>
                </a:lnTo>
                <a:lnTo>
                  <a:pt x="24592" y="96594"/>
                </a:lnTo>
                <a:lnTo>
                  <a:pt x="24296" y="93622"/>
                </a:lnTo>
                <a:lnTo>
                  <a:pt x="24000" y="89907"/>
                </a:lnTo>
                <a:lnTo>
                  <a:pt x="13925" y="89907"/>
                </a:lnTo>
                <a:lnTo>
                  <a:pt x="13925" y="89907"/>
                </a:lnTo>
                <a:lnTo>
                  <a:pt x="12444" y="89907"/>
                </a:lnTo>
                <a:lnTo>
                  <a:pt x="10962" y="89164"/>
                </a:lnTo>
                <a:lnTo>
                  <a:pt x="9481" y="88421"/>
                </a:lnTo>
                <a:lnTo>
                  <a:pt x="8000" y="86934"/>
                </a:lnTo>
                <a:lnTo>
                  <a:pt x="8000" y="86934"/>
                </a:lnTo>
                <a:lnTo>
                  <a:pt x="7111" y="85448"/>
                </a:lnTo>
                <a:lnTo>
                  <a:pt x="6222" y="83962"/>
                </a:lnTo>
                <a:lnTo>
                  <a:pt x="5925" y="82105"/>
                </a:lnTo>
                <a:lnTo>
                  <a:pt x="5925" y="80247"/>
                </a:lnTo>
                <a:lnTo>
                  <a:pt x="5925" y="40123"/>
                </a:lnTo>
                <a:lnTo>
                  <a:pt x="5925" y="40123"/>
                </a:lnTo>
                <a:lnTo>
                  <a:pt x="5925" y="38266"/>
                </a:lnTo>
                <a:lnTo>
                  <a:pt x="6222" y="36408"/>
                </a:lnTo>
                <a:lnTo>
                  <a:pt x="7111" y="34551"/>
                </a:lnTo>
                <a:lnTo>
                  <a:pt x="8000" y="33065"/>
                </a:lnTo>
                <a:lnTo>
                  <a:pt x="8000" y="33065"/>
                </a:lnTo>
                <a:lnTo>
                  <a:pt x="9481" y="31950"/>
                </a:lnTo>
                <a:lnTo>
                  <a:pt x="10962" y="30835"/>
                </a:lnTo>
                <a:lnTo>
                  <a:pt x="12444" y="30464"/>
                </a:lnTo>
                <a:lnTo>
                  <a:pt x="13925" y="30092"/>
                </a:lnTo>
                <a:lnTo>
                  <a:pt x="55407" y="30092"/>
                </a:lnTo>
                <a:lnTo>
                  <a:pt x="55407" y="30092"/>
                </a:lnTo>
                <a:lnTo>
                  <a:pt x="60740" y="30092"/>
                </a:lnTo>
                <a:lnTo>
                  <a:pt x="65777" y="29721"/>
                </a:lnTo>
                <a:lnTo>
                  <a:pt x="70518" y="28978"/>
                </a:lnTo>
                <a:lnTo>
                  <a:pt x="74962" y="27492"/>
                </a:lnTo>
                <a:lnTo>
                  <a:pt x="74962" y="27492"/>
                </a:lnTo>
                <a:lnTo>
                  <a:pt x="79407" y="26377"/>
                </a:lnTo>
                <a:lnTo>
                  <a:pt x="83555" y="24891"/>
                </a:lnTo>
                <a:lnTo>
                  <a:pt x="87407" y="23034"/>
                </a:lnTo>
                <a:lnTo>
                  <a:pt x="90962" y="21176"/>
                </a:lnTo>
                <a:lnTo>
                  <a:pt x="90962" y="21176"/>
                </a:lnTo>
                <a:lnTo>
                  <a:pt x="97185" y="17089"/>
                </a:lnTo>
                <a:lnTo>
                  <a:pt x="101333" y="14117"/>
                </a:lnTo>
                <a:lnTo>
                  <a:pt x="101333" y="14117"/>
                </a:lnTo>
                <a:lnTo>
                  <a:pt x="105185" y="10773"/>
                </a:lnTo>
                <a:lnTo>
                  <a:pt x="109925" y="6315"/>
                </a:lnTo>
                <a:lnTo>
                  <a:pt x="111407" y="4829"/>
                </a:lnTo>
                <a:lnTo>
                  <a:pt x="111407" y="4829"/>
                </a:lnTo>
                <a:lnTo>
                  <a:pt x="112296" y="4458"/>
                </a:lnTo>
                <a:lnTo>
                  <a:pt x="113185" y="4458"/>
                </a:lnTo>
                <a:lnTo>
                  <a:pt x="113185" y="4458"/>
                </a:lnTo>
                <a:lnTo>
                  <a:pt x="113777" y="5201"/>
                </a:lnTo>
                <a:lnTo>
                  <a:pt x="114074" y="5944"/>
                </a:lnTo>
                <a:lnTo>
                  <a:pt x="114074" y="5944"/>
                </a:lnTo>
                <a:close/>
                <a:moveTo>
                  <a:pt x="10370" y="84334"/>
                </a:moveTo>
                <a:lnTo>
                  <a:pt x="10370" y="84334"/>
                </a:lnTo>
                <a:lnTo>
                  <a:pt x="11259" y="85448"/>
                </a:lnTo>
                <a:lnTo>
                  <a:pt x="11851" y="85820"/>
                </a:lnTo>
                <a:lnTo>
                  <a:pt x="12740" y="86191"/>
                </a:lnTo>
                <a:lnTo>
                  <a:pt x="13925" y="86191"/>
                </a:lnTo>
                <a:lnTo>
                  <a:pt x="24000" y="86191"/>
                </a:lnTo>
                <a:lnTo>
                  <a:pt x="24000" y="33808"/>
                </a:lnTo>
                <a:lnTo>
                  <a:pt x="13925" y="33808"/>
                </a:lnTo>
                <a:lnTo>
                  <a:pt x="13925" y="33808"/>
                </a:lnTo>
                <a:lnTo>
                  <a:pt x="12740" y="33808"/>
                </a:lnTo>
                <a:lnTo>
                  <a:pt x="11851" y="34179"/>
                </a:lnTo>
                <a:lnTo>
                  <a:pt x="11259" y="34922"/>
                </a:lnTo>
                <a:lnTo>
                  <a:pt x="10370" y="35665"/>
                </a:lnTo>
                <a:lnTo>
                  <a:pt x="10370" y="35665"/>
                </a:lnTo>
                <a:lnTo>
                  <a:pt x="9777" y="36780"/>
                </a:lnTo>
                <a:lnTo>
                  <a:pt x="9481" y="37894"/>
                </a:lnTo>
                <a:lnTo>
                  <a:pt x="8888" y="39009"/>
                </a:lnTo>
                <a:lnTo>
                  <a:pt x="8888" y="40123"/>
                </a:lnTo>
                <a:lnTo>
                  <a:pt x="8888" y="80247"/>
                </a:lnTo>
                <a:lnTo>
                  <a:pt x="8888" y="80247"/>
                </a:lnTo>
                <a:lnTo>
                  <a:pt x="8888" y="81362"/>
                </a:lnTo>
                <a:lnTo>
                  <a:pt x="9481" y="82476"/>
                </a:lnTo>
                <a:lnTo>
                  <a:pt x="9777" y="83591"/>
                </a:lnTo>
                <a:lnTo>
                  <a:pt x="10370" y="84334"/>
                </a:lnTo>
                <a:lnTo>
                  <a:pt x="10370" y="84334"/>
                </a:lnTo>
                <a:close/>
                <a:moveTo>
                  <a:pt x="111111" y="10030"/>
                </a:moveTo>
                <a:lnTo>
                  <a:pt x="111111" y="10030"/>
                </a:lnTo>
                <a:lnTo>
                  <a:pt x="106370" y="14117"/>
                </a:lnTo>
                <a:lnTo>
                  <a:pt x="102222" y="17832"/>
                </a:lnTo>
                <a:lnTo>
                  <a:pt x="102222" y="17832"/>
                </a:lnTo>
                <a:lnTo>
                  <a:pt x="97777" y="21176"/>
                </a:lnTo>
                <a:lnTo>
                  <a:pt x="91555" y="24891"/>
                </a:lnTo>
                <a:lnTo>
                  <a:pt x="91555" y="24891"/>
                </a:lnTo>
                <a:lnTo>
                  <a:pt x="88000" y="26749"/>
                </a:lnTo>
                <a:lnTo>
                  <a:pt x="84148" y="28978"/>
                </a:lnTo>
                <a:lnTo>
                  <a:pt x="79703" y="30464"/>
                </a:lnTo>
                <a:lnTo>
                  <a:pt x="75259" y="31578"/>
                </a:lnTo>
                <a:lnTo>
                  <a:pt x="75259" y="31578"/>
                </a:lnTo>
                <a:lnTo>
                  <a:pt x="70814" y="32693"/>
                </a:lnTo>
                <a:lnTo>
                  <a:pt x="65777" y="33436"/>
                </a:lnTo>
                <a:lnTo>
                  <a:pt x="60740" y="33808"/>
                </a:lnTo>
                <a:lnTo>
                  <a:pt x="55407" y="33808"/>
                </a:lnTo>
                <a:lnTo>
                  <a:pt x="26962" y="33808"/>
                </a:lnTo>
                <a:lnTo>
                  <a:pt x="26962" y="86191"/>
                </a:lnTo>
                <a:lnTo>
                  <a:pt x="37037" y="86191"/>
                </a:lnTo>
                <a:lnTo>
                  <a:pt x="37037" y="86191"/>
                </a:lnTo>
                <a:lnTo>
                  <a:pt x="37629" y="86191"/>
                </a:lnTo>
                <a:lnTo>
                  <a:pt x="37629" y="86191"/>
                </a:lnTo>
                <a:lnTo>
                  <a:pt x="37925" y="86191"/>
                </a:lnTo>
                <a:lnTo>
                  <a:pt x="55111" y="86191"/>
                </a:lnTo>
                <a:lnTo>
                  <a:pt x="55111" y="86191"/>
                </a:lnTo>
                <a:lnTo>
                  <a:pt x="60740" y="86563"/>
                </a:lnTo>
                <a:lnTo>
                  <a:pt x="65777" y="86934"/>
                </a:lnTo>
                <a:lnTo>
                  <a:pt x="70518" y="87678"/>
                </a:lnTo>
                <a:lnTo>
                  <a:pt x="75259" y="88421"/>
                </a:lnTo>
                <a:lnTo>
                  <a:pt x="75259" y="88421"/>
                </a:lnTo>
                <a:lnTo>
                  <a:pt x="79703" y="89535"/>
                </a:lnTo>
                <a:lnTo>
                  <a:pt x="84148" y="91021"/>
                </a:lnTo>
                <a:lnTo>
                  <a:pt x="88000" y="93250"/>
                </a:lnTo>
                <a:lnTo>
                  <a:pt x="91555" y="95108"/>
                </a:lnTo>
                <a:lnTo>
                  <a:pt x="91555" y="95108"/>
                </a:lnTo>
                <a:lnTo>
                  <a:pt x="97481" y="98823"/>
                </a:lnTo>
                <a:lnTo>
                  <a:pt x="102222" y="102167"/>
                </a:lnTo>
                <a:lnTo>
                  <a:pt x="102222" y="102167"/>
                </a:lnTo>
                <a:lnTo>
                  <a:pt x="106370" y="105882"/>
                </a:lnTo>
                <a:lnTo>
                  <a:pt x="111111" y="109969"/>
                </a:lnTo>
                <a:lnTo>
                  <a:pt x="111111" y="10030"/>
                </a:lnTo>
                <a:close/>
                <a:moveTo>
                  <a:pt x="120000" y="1857"/>
                </a:moveTo>
                <a:lnTo>
                  <a:pt x="120000" y="118142"/>
                </a:lnTo>
                <a:lnTo>
                  <a:pt x="120000" y="118142"/>
                </a:lnTo>
                <a:lnTo>
                  <a:pt x="119703" y="118885"/>
                </a:lnTo>
                <a:lnTo>
                  <a:pt x="119407" y="119628"/>
                </a:lnTo>
                <a:lnTo>
                  <a:pt x="119111" y="120000"/>
                </a:lnTo>
                <a:lnTo>
                  <a:pt x="118518" y="120000"/>
                </a:lnTo>
                <a:lnTo>
                  <a:pt x="118518" y="120000"/>
                </a:lnTo>
                <a:lnTo>
                  <a:pt x="117629" y="120000"/>
                </a:lnTo>
                <a:lnTo>
                  <a:pt x="117333" y="119628"/>
                </a:lnTo>
                <a:lnTo>
                  <a:pt x="117037" y="118885"/>
                </a:lnTo>
                <a:lnTo>
                  <a:pt x="117037" y="118142"/>
                </a:lnTo>
                <a:lnTo>
                  <a:pt x="117037" y="1857"/>
                </a:lnTo>
                <a:lnTo>
                  <a:pt x="117037" y="1857"/>
                </a:lnTo>
                <a:lnTo>
                  <a:pt x="117037" y="1114"/>
                </a:lnTo>
                <a:lnTo>
                  <a:pt x="117333" y="371"/>
                </a:lnTo>
                <a:lnTo>
                  <a:pt x="117629" y="0"/>
                </a:lnTo>
                <a:lnTo>
                  <a:pt x="118518" y="0"/>
                </a:lnTo>
                <a:lnTo>
                  <a:pt x="118518" y="0"/>
                </a:lnTo>
                <a:lnTo>
                  <a:pt x="119111" y="0"/>
                </a:lnTo>
                <a:lnTo>
                  <a:pt x="119407" y="371"/>
                </a:lnTo>
                <a:lnTo>
                  <a:pt x="119703" y="1114"/>
                </a:lnTo>
                <a:lnTo>
                  <a:pt x="120000" y="1857"/>
                </a:lnTo>
                <a:lnTo>
                  <a:pt x="120000" y="1857"/>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656" name="Shape 656"/>
          <p:cNvSpPr/>
          <p:nvPr/>
        </p:nvSpPr>
        <p:spPr>
          <a:xfrm>
            <a:off x="4633667" y="5053217"/>
            <a:ext cx="395415" cy="395415"/>
          </a:xfrm>
          <a:custGeom>
            <a:avLst/>
            <a:gdLst/>
            <a:ahLst/>
            <a:cxnLst/>
            <a:rect l="0" t="0" r="0" b="0"/>
            <a:pathLst>
              <a:path w="120000" h="120000" extrusionOk="0">
                <a:moveTo>
                  <a:pt x="0" y="61851"/>
                </a:moveTo>
                <a:lnTo>
                  <a:pt x="0" y="61481"/>
                </a:lnTo>
                <a:lnTo>
                  <a:pt x="0" y="61481"/>
                </a:lnTo>
                <a:lnTo>
                  <a:pt x="0" y="60740"/>
                </a:lnTo>
                <a:lnTo>
                  <a:pt x="0" y="60740"/>
                </a:lnTo>
                <a:lnTo>
                  <a:pt x="0" y="60000"/>
                </a:lnTo>
                <a:lnTo>
                  <a:pt x="0" y="60000"/>
                </a:lnTo>
                <a:lnTo>
                  <a:pt x="370" y="54074"/>
                </a:lnTo>
                <a:lnTo>
                  <a:pt x="1111" y="47777"/>
                </a:lnTo>
                <a:lnTo>
                  <a:pt x="2592" y="42222"/>
                </a:lnTo>
                <a:lnTo>
                  <a:pt x="4444" y="37037"/>
                </a:lnTo>
                <a:lnTo>
                  <a:pt x="7037" y="31851"/>
                </a:lnTo>
                <a:lnTo>
                  <a:pt x="10000" y="27037"/>
                </a:lnTo>
                <a:lnTo>
                  <a:pt x="13333" y="22222"/>
                </a:lnTo>
                <a:lnTo>
                  <a:pt x="17407" y="17407"/>
                </a:lnTo>
                <a:lnTo>
                  <a:pt x="17407" y="17407"/>
                </a:lnTo>
                <a:lnTo>
                  <a:pt x="22222" y="13333"/>
                </a:lnTo>
                <a:lnTo>
                  <a:pt x="27037" y="10000"/>
                </a:lnTo>
                <a:lnTo>
                  <a:pt x="31851" y="6666"/>
                </a:lnTo>
                <a:lnTo>
                  <a:pt x="37037" y="4444"/>
                </a:lnTo>
                <a:lnTo>
                  <a:pt x="42222" y="2592"/>
                </a:lnTo>
                <a:lnTo>
                  <a:pt x="47777" y="1111"/>
                </a:lnTo>
                <a:lnTo>
                  <a:pt x="54074" y="370"/>
                </a:lnTo>
                <a:lnTo>
                  <a:pt x="60000" y="0"/>
                </a:lnTo>
                <a:lnTo>
                  <a:pt x="60000" y="0"/>
                </a:lnTo>
                <a:lnTo>
                  <a:pt x="66296" y="370"/>
                </a:lnTo>
                <a:lnTo>
                  <a:pt x="71851" y="1111"/>
                </a:lnTo>
                <a:lnTo>
                  <a:pt x="77407" y="2592"/>
                </a:lnTo>
                <a:lnTo>
                  <a:pt x="83333" y="4444"/>
                </a:lnTo>
                <a:lnTo>
                  <a:pt x="88518" y="6666"/>
                </a:lnTo>
                <a:lnTo>
                  <a:pt x="93333" y="10000"/>
                </a:lnTo>
                <a:lnTo>
                  <a:pt x="97777" y="13333"/>
                </a:lnTo>
                <a:lnTo>
                  <a:pt x="102222" y="17407"/>
                </a:lnTo>
                <a:lnTo>
                  <a:pt x="102222" y="17407"/>
                </a:lnTo>
                <a:lnTo>
                  <a:pt x="106296" y="22222"/>
                </a:lnTo>
                <a:lnTo>
                  <a:pt x="110000" y="27037"/>
                </a:lnTo>
                <a:lnTo>
                  <a:pt x="113333" y="31851"/>
                </a:lnTo>
                <a:lnTo>
                  <a:pt x="115925" y="37037"/>
                </a:lnTo>
                <a:lnTo>
                  <a:pt x="117777" y="42222"/>
                </a:lnTo>
                <a:lnTo>
                  <a:pt x="118888" y="47777"/>
                </a:lnTo>
                <a:lnTo>
                  <a:pt x="120000" y="54074"/>
                </a:lnTo>
                <a:lnTo>
                  <a:pt x="120000" y="60000"/>
                </a:lnTo>
                <a:lnTo>
                  <a:pt x="120000" y="60000"/>
                </a:lnTo>
                <a:lnTo>
                  <a:pt x="120000" y="60740"/>
                </a:lnTo>
                <a:lnTo>
                  <a:pt x="120000" y="60740"/>
                </a:lnTo>
                <a:lnTo>
                  <a:pt x="120000" y="61481"/>
                </a:lnTo>
                <a:lnTo>
                  <a:pt x="120000" y="61851"/>
                </a:lnTo>
                <a:lnTo>
                  <a:pt x="120000" y="61851"/>
                </a:lnTo>
                <a:lnTo>
                  <a:pt x="120000" y="62592"/>
                </a:lnTo>
                <a:lnTo>
                  <a:pt x="120000" y="62592"/>
                </a:lnTo>
                <a:lnTo>
                  <a:pt x="119259" y="68518"/>
                </a:lnTo>
                <a:lnTo>
                  <a:pt x="118518" y="74074"/>
                </a:lnTo>
                <a:lnTo>
                  <a:pt x="117037" y="79259"/>
                </a:lnTo>
                <a:lnTo>
                  <a:pt x="114814" y="84814"/>
                </a:lnTo>
                <a:lnTo>
                  <a:pt x="111851" y="89629"/>
                </a:lnTo>
                <a:lnTo>
                  <a:pt x="108888" y="94444"/>
                </a:lnTo>
                <a:lnTo>
                  <a:pt x="105555" y="98888"/>
                </a:lnTo>
                <a:lnTo>
                  <a:pt x="101481" y="102962"/>
                </a:lnTo>
                <a:lnTo>
                  <a:pt x="101481" y="102962"/>
                </a:lnTo>
                <a:lnTo>
                  <a:pt x="97037" y="107037"/>
                </a:lnTo>
                <a:lnTo>
                  <a:pt x="92592" y="110370"/>
                </a:lnTo>
                <a:lnTo>
                  <a:pt x="87777" y="113333"/>
                </a:lnTo>
                <a:lnTo>
                  <a:pt x="82592" y="115925"/>
                </a:lnTo>
                <a:lnTo>
                  <a:pt x="77037" y="117777"/>
                </a:lnTo>
                <a:lnTo>
                  <a:pt x="71481" y="118888"/>
                </a:lnTo>
                <a:lnTo>
                  <a:pt x="65925" y="119629"/>
                </a:lnTo>
                <a:lnTo>
                  <a:pt x="60000" y="120000"/>
                </a:lnTo>
                <a:lnTo>
                  <a:pt x="60000" y="120000"/>
                </a:lnTo>
                <a:lnTo>
                  <a:pt x="54074" y="119629"/>
                </a:lnTo>
                <a:lnTo>
                  <a:pt x="48148" y="118888"/>
                </a:lnTo>
                <a:lnTo>
                  <a:pt x="42962" y="117777"/>
                </a:lnTo>
                <a:lnTo>
                  <a:pt x="37407" y="115925"/>
                </a:lnTo>
                <a:lnTo>
                  <a:pt x="32592" y="113333"/>
                </a:lnTo>
                <a:lnTo>
                  <a:pt x="27777" y="110370"/>
                </a:lnTo>
                <a:lnTo>
                  <a:pt x="23333" y="107037"/>
                </a:lnTo>
                <a:lnTo>
                  <a:pt x="18518" y="102962"/>
                </a:lnTo>
                <a:lnTo>
                  <a:pt x="18518" y="102962"/>
                </a:lnTo>
                <a:lnTo>
                  <a:pt x="14444" y="98888"/>
                </a:lnTo>
                <a:lnTo>
                  <a:pt x="10740" y="94444"/>
                </a:lnTo>
                <a:lnTo>
                  <a:pt x="7777" y="89629"/>
                </a:lnTo>
                <a:lnTo>
                  <a:pt x="5185" y="84814"/>
                </a:lnTo>
                <a:lnTo>
                  <a:pt x="3333" y="79259"/>
                </a:lnTo>
                <a:lnTo>
                  <a:pt x="1851" y="74074"/>
                </a:lnTo>
                <a:lnTo>
                  <a:pt x="740" y="68518"/>
                </a:lnTo>
                <a:lnTo>
                  <a:pt x="370" y="62592"/>
                </a:lnTo>
                <a:lnTo>
                  <a:pt x="370" y="62592"/>
                </a:lnTo>
                <a:lnTo>
                  <a:pt x="0" y="61851"/>
                </a:lnTo>
                <a:lnTo>
                  <a:pt x="0" y="61851"/>
                </a:lnTo>
                <a:close/>
                <a:moveTo>
                  <a:pt x="3703" y="60000"/>
                </a:moveTo>
                <a:lnTo>
                  <a:pt x="18518" y="60000"/>
                </a:lnTo>
                <a:lnTo>
                  <a:pt x="18518" y="60000"/>
                </a:lnTo>
                <a:lnTo>
                  <a:pt x="18888" y="53333"/>
                </a:lnTo>
                <a:lnTo>
                  <a:pt x="19629" y="46296"/>
                </a:lnTo>
                <a:lnTo>
                  <a:pt x="21481" y="39629"/>
                </a:lnTo>
                <a:lnTo>
                  <a:pt x="23333" y="33333"/>
                </a:lnTo>
                <a:lnTo>
                  <a:pt x="23333" y="33333"/>
                </a:lnTo>
                <a:lnTo>
                  <a:pt x="18148" y="30740"/>
                </a:lnTo>
                <a:lnTo>
                  <a:pt x="13703" y="28148"/>
                </a:lnTo>
                <a:lnTo>
                  <a:pt x="13703" y="28148"/>
                </a:lnTo>
                <a:lnTo>
                  <a:pt x="11481" y="31481"/>
                </a:lnTo>
                <a:lnTo>
                  <a:pt x="9259" y="35185"/>
                </a:lnTo>
                <a:lnTo>
                  <a:pt x="7777" y="39259"/>
                </a:lnTo>
                <a:lnTo>
                  <a:pt x="6296" y="42962"/>
                </a:lnTo>
                <a:lnTo>
                  <a:pt x="5185" y="47037"/>
                </a:lnTo>
                <a:lnTo>
                  <a:pt x="4444" y="51481"/>
                </a:lnTo>
                <a:lnTo>
                  <a:pt x="4074" y="55925"/>
                </a:lnTo>
                <a:lnTo>
                  <a:pt x="3703" y="60000"/>
                </a:lnTo>
                <a:lnTo>
                  <a:pt x="3703" y="60000"/>
                </a:lnTo>
                <a:close/>
                <a:moveTo>
                  <a:pt x="18888" y="63703"/>
                </a:moveTo>
                <a:lnTo>
                  <a:pt x="4074" y="63703"/>
                </a:lnTo>
                <a:lnTo>
                  <a:pt x="4074" y="63703"/>
                </a:lnTo>
                <a:lnTo>
                  <a:pt x="4444" y="67777"/>
                </a:lnTo>
                <a:lnTo>
                  <a:pt x="4814" y="71481"/>
                </a:lnTo>
                <a:lnTo>
                  <a:pt x="5925" y="74814"/>
                </a:lnTo>
                <a:lnTo>
                  <a:pt x="7037" y="78518"/>
                </a:lnTo>
                <a:lnTo>
                  <a:pt x="8148" y="81851"/>
                </a:lnTo>
                <a:lnTo>
                  <a:pt x="10000" y="85555"/>
                </a:lnTo>
                <a:lnTo>
                  <a:pt x="11851" y="88888"/>
                </a:lnTo>
                <a:lnTo>
                  <a:pt x="13703" y="92222"/>
                </a:lnTo>
                <a:lnTo>
                  <a:pt x="13703" y="92222"/>
                </a:lnTo>
                <a:lnTo>
                  <a:pt x="18148" y="89259"/>
                </a:lnTo>
                <a:lnTo>
                  <a:pt x="23333" y="86666"/>
                </a:lnTo>
                <a:lnTo>
                  <a:pt x="23333" y="86666"/>
                </a:lnTo>
                <a:lnTo>
                  <a:pt x="21851" y="81111"/>
                </a:lnTo>
                <a:lnTo>
                  <a:pt x="20000" y="75555"/>
                </a:lnTo>
                <a:lnTo>
                  <a:pt x="19259" y="69629"/>
                </a:lnTo>
                <a:lnTo>
                  <a:pt x="18888" y="63703"/>
                </a:lnTo>
                <a:lnTo>
                  <a:pt x="18888" y="63703"/>
                </a:lnTo>
                <a:close/>
                <a:moveTo>
                  <a:pt x="15925" y="24814"/>
                </a:moveTo>
                <a:lnTo>
                  <a:pt x="15925" y="24814"/>
                </a:lnTo>
                <a:lnTo>
                  <a:pt x="20740" y="27407"/>
                </a:lnTo>
                <a:lnTo>
                  <a:pt x="24444" y="30000"/>
                </a:lnTo>
                <a:lnTo>
                  <a:pt x="24444" y="30000"/>
                </a:lnTo>
                <a:lnTo>
                  <a:pt x="27777" y="23333"/>
                </a:lnTo>
                <a:lnTo>
                  <a:pt x="31481" y="17037"/>
                </a:lnTo>
                <a:lnTo>
                  <a:pt x="35555" y="11851"/>
                </a:lnTo>
                <a:lnTo>
                  <a:pt x="37777" y="9629"/>
                </a:lnTo>
                <a:lnTo>
                  <a:pt x="40000" y="7407"/>
                </a:lnTo>
                <a:lnTo>
                  <a:pt x="40000" y="7407"/>
                </a:lnTo>
                <a:lnTo>
                  <a:pt x="36666" y="8888"/>
                </a:lnTo>
                <a:lnTo>
                  <a:pt x="33333" y="10370"/>
                </a:lnTo>
                <a:lnTo>
                  <a:pt x="30000" y="12222"/>
                </a:lnTo>
                <a:lnTo>
                  <a:pt x="27037" y="14444"/>
                </a:lnTo>
                <a:lnTo>
                  <a:pt x="24074" y="16666"/>
                </a:lnTo>
                <a:lnTo>
                  <a:pt x="21481" y="19629"/>
                </a:lnTo>
                <a:lnTo>
                  <a:pt x="18518" y="22222"/>
                </a:lnTo>
                <a:lnTo>
                  <a:pt x="15925" y="24814"/>
                </a:lnTo>
                <a:lnTo>
                  <a:pt x="15925" y="24814"/>
                </a:lnTo>
                <a:close/>
                <a:moveTo>
                  <a:pt x="40000" y="112222"/>
                </a:moveTo>
                <a:lnTo>
                  <a:pt x="40000" y="112222"/>
                </a:lnTo>
                <a:lnTo>
                  <a:pt x="37777" y="110370"/>
                </a:lnTo>
                <a:lnTo>
                  <a:pt x="35555" y="108148"/>
                </a:lnTo>
                <a:lnTo>
                  <a:pt x="31481" y="102962"/>
                </a:lnTo>
                <a:lnTo>
                  <a:pt x="27777" y="97037"/>
                </a:lnTo>
                <a:lnTo>
                  <a:pt x="24444" y="90370"/>
                </a:lnTo>
                <a:lnTo>
                  <a:pt x="24444" y="90370"/>
                </a:lnTo>
                <a:lnTo>
                  <a:pt x="20740" y="92592"/>
                </a:lnTo>
                <a:lnTo>
                  <a:pt x="15925" y="95185"/>
                </a:lnTo>
                <a:lnTo>
                  <a:pt x="15925" y="95185"/>
                </a:lnTo>
                <a:lnTo>
                  <a:pt x="18518" y="98148"/>
                </a:lnTo>
                <a:lnTo>
                  <a:pt x="21481" y="100740"/>
                </a:lnTo>
                <a:lnTo>
                  <a:pt x="24074" y="102962"/>
                </a:lnTo>
                <a:lnTo>
                  <a:pt x="27037" y="105185"/>
                </a:lnTo>
                <a:lnTo>
                  <a:pt x="30000" y="107407"/>
                </a:lnTo>
                <a:lnTo>
                  <a:pt x="33333" y="109259"/>
                </a:lnTo>
                <a:lnTo>
                  <a:pt x="36666" y="110740"/>
                </a:lnTo>
                <a:lnTo>
                  <a:pt x="40000" y="112222"/>
                </a:lnTo>
                <a:lnTo>
                  <a:pt x="40000" y="112222"/>
                </a:lnTo>
                <a:close/>
                <a:moveTo>
                  <a:pt x="26666" y="34814"/>
                </a:moveTo>
                <a:lnTo>
                  <a:pt x="26666" y="34814"/>
                </a:lnTo>
                <a:lnTo>
                  <a:pt x="24814" y="40740"/>
                </a:lnTo>
                <a:lnTo>
                  <a:pt x="23703" y="46666"/>
                </a:lnTo>
                <a:lnTo>
                  <a:pt x="22962" y="53703"/>
                </a:lnTo>
                <a:lnTo>
                  <a:pt x="22592" y="60000"/>
                </a:lnTo>
                <a:lnTo>
                  <a:pt x="41111" y="60000"/>
                </a:lnTo>
                <a:lnTo>
                  <a:pt x="41111" y="60000"/>
                </a:lnTo>
                <a:lnTo>
                  <a:pt x="41481" y="49629"/>
                </a:lnTo>
                <a:lnTo>
                  <a:pt x="42222" y="39259"/>
                </a:lnTo>
                <a:lnTo>
                  <a:pt x="42222" y="39259"/>
                </a:lnTo>
                <a:lnTo>
                  <a:pt x="34444" y="37407"/>
                </a:lnTo>
                <a:lnTo>
                  <a:pt x="26666" y="34814"/>
                </a:lnTo>
                <a:lnTo>
                  <a:pt x="26666" y="34814"/>
                </a:lnTo>
                <a:close/>
                <a:moveTo>
                  <a:pt x="22962" y="63703"/>
                </a:moveTo>
                <a:lnTo>
                  <a:pt x="22962" y="63703"/>
                </a:lnTo>
                <a:lnTo>
                  <a:pt x="23333" y="69259"/>
                </a:lnTo>
                <a:lnTo>
                  <a:pt x="24074" y="74814"/>
                </a:lnTo>
                <a:lnTo>
                  <a:pt x="25185" y="80000"/>
                </a:lnTo>
                <a:lnTo>
                  <a:pt x="26666" y="85555"/>
                </a:lnTo>
                <a:lnTo>
                  <a:pt x="26666" y="85555"/>
                </a:lnTo>
                <a:lnTo>
                  <a:pt x="34444" y="82592"/>
                </a:lnTo>
                <a:lnTo>
                  <a:pt x="42222" y="80370"/>
                </a:lnTo>
                <a:lnTo>
                  <a:pt x="42222" y="80370"/>
                </a:lnTo>
                <a:lnTo>
                  <a:pt x="41481" y="72222"/>
                </a:lnTo>
                <a:lnTo>
                  <a:pt x="41111" y="63703"/>
                </a:lnTo>
                <a:lnTo>
                  <a:pt x="22962" y="63703"/>
                </a:lnTo>
                <a:close/>
                <a:moveTo>
                  <a:pt x="52592" y="4814"/>
                </a:moveTo>
                <a:lnTo>
                  <a:pt x="52592" y="4814"/>
                </a:lnTo>
                <a:lnTo>
                  <a:pt x="48518" y="6296"/>
                </a:lnTo>
                <a:lnTo>
                  <a:pt x="44814" y="8518"/>
                </a:lnTo>
                <a:lnTo>
                  <a:pt x="41481" y="11111"/>
                </a:lnTo>
                <a:lnTo>
                  <a:pt x="38148" y="14444"/>
                </a:lnTo>
                <a:lnTo>
                  <a:pt x="38148" y="14444"/>
                </a:lnTo>
                <a:lnTo>
                  <a:pt x="35185" y="17777"/>
                </a:lnTo>
                <a:lnTo>
                  <a:pt x="32592" y="22222"/>
                </a:lnTo>
                <a:lnTo>
                  <a:pt x="30000" y="26666"/>
                </a:lnTo>
                <a:lnTo>
                  <a:pt x="28148" y="31111"/>
                </a:lnTo>
                <a:lnTo>
                  <a:pt x="28148" y="31111"/>
                </a:lnTo>
                <a:lnTo>
                  <a:pt x="35185" y="33703"/>
                </a:lnTo>
                <a:lnTo>
                  <a:pt x="42962" y="35925"/>
                </a:lnTo>
                <a:lnTo>
                  <a:pt x="42962" y="35925"/>
                </a:lnTo>
                <a:lnTo>
                  <a:pt x="44444" y="25925"/>
                </a:lnTo>
                <a:lnTo>
                  <a:pt x="46666" y="17037"/>
                </a:lnTo>
                <a:lnTo>
                  <a:pt x="47777" y="13333"/>
                </a:lnTo>
                <a:lnTo>
                  <a:pt x="49259" y="10370"/>
                </a:lnTo>
                <a:lnTo>
                  <a:pt x="50370" y="7407"/>
                </a:lnTo>
                <a:lnTo>
                  <a:pt x="52592" y="4814"/>
                </a:lnTo>
                <a:lnTo>
                  <a:pt x="52592" y="4814"/>
                </a:lnTo>
                <a:close/>
                <a:moveTo>
                  <a:pt x="42962" y="84444"/>
                </a:moveTo>
                <a:lnTo>
                  <a:pt x="42962" y="84444"/>
                </a:lnTo>
                <a:lnTo>
                  <a:pt x="35185" y="86296"/>
                </a:lnTo>
                <a:lnTo>
                  <a:pt x="28148" y="88888"/>
                </a:lnTo>
                <a:lnTo>
                  <a:pt x="28148" y="88888"/>
                </a:lnTo>
                <a:lnTo>
                  <a:pt x="30000" y="93703"/>
                </a:lnTo>
                <a:lnTo>
                  <a:pt x="32592" y="97777"/>
                </a:lnTo>
                <a:lnTo>
                  <a:pt x="35185" y="101851"/>
                </a:lnTo>
                <a:lnTo>
                  <a:pt x="38148" y="105555"/>
                </a:lnTo>
                <a:lnTo>
                  <a:pt x="38148" y="105555"/>
                </a:lnTo>
                <a:lnTo>
                  <a:pt x="41481" y="108518"/>
                </a:lnTo>
                <a:lnTo>
                  <a:pt x="44814" y="111111"/>
                </a:lnTo>
                <a:lnTo>
                  <a:pt x="48518" y="113333"/>
                </a:lnTo>
                <a:lnTo>
                  <a:pt x="52592" y="115185"/>
                </a:lnTo>
                <a:lnTo>
                  <a:pt x="52592" y="115185"/>
                </a:lnTo>
                <a:lnTo>
                  <a:pt x="50370" y="112222"/>
                </a:lnTo>
                <a:lnTo>
                  <a:pt x="49259" y="109629"/>
                </a:lnTo>
                <a:lnTo>
                  <a:pt x="47777" y="106296"/>
                </a:lnTo>
                <a:lnTo>
                  <a:pt x="46666" y="102592"/>
                </a:lnTo>
                <a:lnTo>
                  <a:pt x="44444" y="94444"/>
                </a:lnTo>
                <a:lnTo>
                  <a:pt x="42962" y="84444"/>
                </a:lnTo>
                <a:lnTo>
                  <a:pt x="42962" y="84444"/>
                </a:lnTo>
                <a:close/>
                <a:moveTo>
                  <a:pt x="44814" y="60000"/>
                </a:moveTo>
                <a:lnTo>
                  <a:pt x="74814" y="60000"/>
                </a:lnTo>
                <a:lnTo>
                  <a:pt x="74814" y="60000"/>
                </a:lnTo>
                <a:lnTo>
                  <a:pt x="74814" y="49629"/>
                </a:lnTo>
                <a:lnTo>
                  <a:pt x="74074" y="40000"/>
                </a:lnTo>
                <a:lnTo>
                  <a:pt x="74074" y="40000"/>
                </a:lnTo>
                <a:lnTo>
                  <a:pt x="67037" y="40740"/>
                </a:lnTo>
                <a:lnTo>
                  <a:pt x="60000" y="41111"/>
                </a:lnTo>
                <a:lnTo>
                  <a:pt x="60000" y="41111"/>
                </a:lnTo>
                <a:lnTo>
                  <a:pt x="53333" y="40740"/>
                </a:lnTo>
                <a:lnTo>
                  <a:pt x="45925" y="40000"/>
                </a:lnTo>
                <a:lnTo>
                  <a:pt x="45925" y="40000"/>
                </a:lnTo>
                <a:lnTo>
                  <a:pt x="45185" y="49629"/>
                </a:lnTo>
                <a:lnTo>
                  <a:pt x="44814" y="60000"/>
                </a:lnTo>
                <a:lnTo>
                  <a:pt x="44814" y="60000"/>
                </a:lnTo>
                <a:close/>
                <a:moveTo>
                  <a:pt x="44814" y="63703"/>
                </a:moveTo>
                <a:lnTo>
                  <a:pt x="44814" y="63703"/>
                </a:lnTo>
                <a:lnTo>
                  <a:pt x="45185" y="71851"/>
                </a:lnTo>
                <a:lnTo>
                  <a:pt x="45925" y="79629"/>
                </a:lnTo>
                <a:lnTo>
                  <a:pt x="45925" y="79629"/>
                </a:lnTo>
                <a:lnTo>
                  <a:pt x="53333" y="78888"/>
                </a:lnTo>
                <a:lnTo>
                  <a:pt x="60000" y="78518"/>
                </a:lnTo>
                <a:lnTo>
                  <a:pt x="60000" y="78518"/>
                </a:lnTo>
                <a:lnTo>
                  <a:pt x="67037" y="78888"/>
                </a:lnTo>
                <a:lnTo>
                  <a:pt x="74074" y="79629"/>
                </a:lnTo>
                <a:lnTo>
                  <a:pt x="74074" y="79629"/>
                </a:lnTo>
                <a:lnTo>
                  <a:pt x="74444" y="71851"/>
                </a:lnTo>
                <a:lnTo>
                  <a:pt x="74814" y="63703"/>
                </a:lnTo>
                <a:lnTo>
                  <a:pt x="44814" y="63703"/>
                </a:lnTo>
                <a:close/>
                <a:moveTo>
                  <a:pt x="67777" y="12592"/>
                </a:moveTo>
                <a:lnTo>
                  <a:pt x="67777" y="12592"/>
                </a:lnTo>
                <a:lnTo>
                  <a:pt x="65925" y="8888"/>
                </a:lnTo>
                <a:lnTo>
                  <a:pt x="64074" y="5925"/>
                </a:lnTo>
                <a:lnTo>
                  <a:pt x="62222" y="4444"/>
                </a:lnTo>
                <a:lnTo>
                  <a:pt x="61111" y="4074"/>
                </a:lnTo>
                <a:lnTo>
                  <a:pt x="60000" y="3703"/>
                </a:lnTo>
                <a:lnTo>
                  <a:pt x="60000" y="3703"/>
                </a:lnTo>
                <a:lnTo>
                  <a:pt x="59259" y="4074"/>
                </a:lnTo>
                <a:lnTo>
                  <a:pt x="58148" y="4444"/>
                </a:lnTo>
                <a:lnTo>
                  <a:pt x="56296" y="5925"/>
                </a:lnTo>
                <a:lnTo>
                  <a:pt x="54444" y="8888"/>
                </a:lnTo>
                <a:lnTo>
                  <a:pt x="52222" y="12592"/>
                </a:lnTo>
                <a:lnTo>
                  <a:pt x="52222" y="12592"/>
                </a:lnTo>
                <a:lnTo>
                  <a:pt x="50370" y="17407"/>
                </a:lnTo>
                <a:lnTo>
                  <a:pt x="48518" y="23333"/>
                </a:lnTo>
                <a:lnTo>
                  <a:pt x="47407" y="29629"/>
                </a:lnTo>
                <a:lnTo>
                  <a:pt x="46296" y="36296"/>
                </a:lnTo>
                <a:lnTo>
                  <a:pt x="46296" y="36296"/>
                </a:lnTo>
                <a:lnTo>
                  <a:pt x="53333" y="37037"/>
                </a:lnTo>
                <a:lnTo>
                  <a:pt x="60000" y="37407"/>
                </a:lnTo>
                <a:lnTo>
                  <a:pt x="60000" y="37407"/>
                </a:lnTo>
                <a:lnTo>
                  <a:pt x="66666" y="37037"/>
                </a:lnTo>
                <a:lnTo>
                  <a:pt x="73703" y="36296"/>
                </a:lnTo>
                <a:lnTo>
                  <a:pt x="73703" y="36296"/>
                </a:lnTo>
                <a:lnTo>
                  <a:pt x="72592" y="29629"/>
                </a:lnTo>
                <a:lnTo>
                  <a:pt x="71111" y="23333"/>
                </a:lnTo>
                <a:lnTo>
                  <a:pt x="69629" y="17407"/>
                </a:lnTo>
                <a:lnTo>
                  <a:pt x="67777" y="12592"/>
                </a:lnTo>
                <a:lnTo>
                  <a:pt x="67777" y="12592"/>
                </a:lnTo>
                <a:close/>
                <a:moveTo>
                  <a:pt x="52222" y="107037"/>
                </a:moveTo>
                <a:lnTo>
                  <a:pt x="52222" y="107037"/>
                </a:lnTo>
                <a:lnTo>
                  <a:pt x="54444" y="111111"/>
                </a:lnTo>
                <a:lnTo>
                  <a:pt x="56296" y="113703"/>
                </a:lnTo>
                <a:lnTo>
                  <a:pt x="58148" y="115925"/>
                </a:lnTo>
                <a:lnTo>
                  <a:pt x="59259" y="116296"/>
                </a:lnTo>
                <a:lnTo>
                  <a:pt x="60000" y="116296"/>
                </a:lnTo>
                <a:lnTo>
                  <a:pt x="60000" y="116296"/>
                </a:lnTo>
                <a:lnTo>
                  <a:pt x="61111" y="116296"/>
                </a:lnTo>
                <a:lnTo>
                  <a:pt x="62222" y="115925"/>
                </a:lnTo>
                <a:lnTo>
                  <a:pt x="64074" y="113703"/>
                </a:lnTo>
                <a:lnTo>
                  <a:pt x="65925" y="111111"/>
                </a:lnTo>
                <a:lnTo>
                  <a:pt x="67777" y="107037"/>
                </a:lnTo>
                <a:lnTo>
                  <a:pt x="67777" y="107037"/>
                </a:lnTo>
                <a:lnTo>
                  <a:pt x="69629" y="102222"/>
                </a:lnTo>
                <a:lnTo>
                  <a:pt x="71111" y="96666"/>
                </a:lnTo>
                <a:lnTo>
                  <a:pt x="72592" y="90740"/>
                </a:lnTo>
                <a:lnTo>
                  <a:pt x="73703" y="83703"/>
                </a:lnTo>
                <a:lnTo>
                  <a:pt x="73703" y="83703"/>
                </a:lnTo>
                <a:lnTo>
                  <a:pt x="66666" y="82962"/>
                </a:lnTo>
                <a:lnTo>
                  <a:pt x="60000" y="82592"/>
                </a:lnTo>
                <a:lnTo>
                  <a:pt x="60000" y="82592"/>
                </a:lnTo>
                <a:lnTo>
                  <a:pt x="53333" y="82962"/>
                </a:lnTo>
                <a:lnTo>
                  <a:pt x="46296" y="83703"/>
                </a:lnTo>
                <a:lnTo>
                  <a:pt x="46296" y="83703"/>
                </a:lnTo>
                <a:lnTo>
                  <a:pt x="47407" y="90740"/>
                </a:lnTo>
                <a:lnTo>
                  <a:pt x="48518" y="96666"/>
                </a:lnTo>
                <a:lnTo>
                  <a:pt x="50370" y="102222"/>
                </a:lnTo>
                <a:lnTo>
                  <a:pt x="52222" y="107037"/>
                </a:lnTo>
                <a:lnTo>
                  <a:pt x="52222" y="107037"/>
                </a:lnTo>
                <a:close/>
                <a:moveTo>
                  <a:pt x="92222" y="31111"/>
                </a:moveTo>
                <a:lnTo>
                  <a:pt x="92222" y="31111"/>
                </a:lnTo>
                <a:lnTo>
                  <a:pt x="90000" y="26666"/>
                </a:lnTo>
                <a:lnTo>
                  <a:pt x="87777" y="22222"/>
                </a:lnTo>
                <a:lnTo>
                  <a:pt x="84814" y="17777"/>
                </a:lnTo>
                <a:lnTo>
                  <a:pt x="81481" y="14444"/>
                </a:lnTo>
                <a:lnTo>
                  <a:pt x="81481" y="14444"/>
                </a:lnTo>
                <a:lnTo>
                  <a:pt x="78518" y="11111"/>
                </a:lnTo>
                <a:lnTo>
                  <a:pt x="75185" y="8518"/>
                </a:lnTo>
                <a:lnTo>
                  <a:pt x="71481" y="6296"/>
                </a:lnTo>
                <a:lnTo>
                  <a:pt x="67777" y="4814"/>
                </a:lnTo>
                <a:lnTo>
                  <a:pt x="67777" y="4814"/>
                </a:lnTo>
                <a:lnTo>
                  <a:pt x="69259" y="7407"/>
                </a:lnTo>
                <a:lnTo>
                  <a:pt x="70740" y="10370"/>
                </a:lnTo>
                <a:lnTo>
                  <a:pt x="72222" y="13333"/>
                </a:lnTo>
                <a:lnTo>
                  <a:pt x="73333" y="17037"/>
                </a:lnTo>
                <a:lnTo>
                  <a:pt x="75555" y="25925"/>
                </a:lnTo>
                <a:lnTo>
                  <a:pt x="77037" y="35925"/>
                </a:lnTo>
                <a:lnTo>
                  <a:pt x="77037" y="35925"/>
                </a:lnTo>
                <a:lnTo>
                  <a:pt x="85185" y="33703"/>
                </a:lnTo>
                <a:lnTo>
                  <a:pt x="92222" y="31111"/>
                </a:lnTo>
                <a:lnTo>
                  <a:pt x="92222" y="31111"/>
                </a:lnTo>
                <a:close/>
                <a:moveTo>
                  <a:pt x="67777" y="115185"/>
                </a:moveTo>
                <a:lnTo>
                  <a:pt x="67777" y="115185"/>
                </a:lnTo>
                <a:lnTo>
                  <a:pt x="71481" y="113333"/>
                </a:lnTo>
                <a:lnTo>
                  <a:pt x="75185" y="111111"/>
                </a:lnTo>
                <a:lnTo>
                  <a:pt x="78518" y="108518"/>
                </a:lnTo>
                <a:lnTo>
                  <a:pt x="81481" y="105555"/>
                </a:lnTo>
                <a:lnTo>
                  <a:pt x="81481" y="105555"/>
                </a:lnTo>
                <a:lnTo>
                  <a:pt x="84814" y="101851"/>
                </a:lnTo>
                <a:lnTo>
                  <a:pt x="87777" y="97777"/>
                </a:lnTo>
                <a:lnTo>
                  <a:pt x="90000" y="93703"/>
                </a:lnTo>
                <a:lnTo>
                  <a:pt x="92222" y="88888"/>
                </a:lnTo>
                <a:lnTo>
                  <a:pt x="92222" y="88888"/>
                </a:lnTo>
                <a:lnTo>
                  <a:pt x="85185" y="86296"/>
                </a:lnTo>
                <a:lnTo>
                  <a:pt x="77037" y="84444"/>
                </a:lnTo>
                <a:lnTo>
                  <a:pt x="77037" y="84444"/>
                </a:lnTo>
                <a:lnTo>
                  <a:pt x="75555" y="94444"/>
                </a:lnTo>
                <a:lnTo>
                  <a:pt x="73333" y="102592"/>
                </a:lnTo>
                <a:lnTo>
                  <a:pt x="72222" y="106296"/>
                </a:lnTo>
                <a:lnTo>
                  <a:pt x="70740" y="109629"/>
                </a:lnTo>
                <a:lnTo>
                  <a:pt x="69259" y="112222"/>
                </a:lnTo>
                <a:lnTo>
                  <a:pt x="67777" y="115185"/>
                </a:lnTo>
                <a:lnTo>
                  <a:pt x="67777" y="115185"/>
                </a:lnTo>
                <a:close/>
                <a:moveTo>
                  <a:pt x="97407" y="60000"/>
                </a:moveTo>
                <a:lnTo>
                  <a:pt x="97407" y="60000"/>
                </a:lnTo>
                <a:lnTo>
                  <a:pt x="97407" y="53703"/>
                </a:lnTo>
                <a:lnTo>
                  <a:pt x="96666" y="46666"/>
                </a:lnTo>
                <a:lnTo>
                  <a:pt x="95185" y="40740"/>
                </a:lnTo>
                <a:lnTo>
                  <a:pt x="93703" y="34814"/>
                </a:lnTo>
                <a:lnTo>
                  <a:pt x="93703" y="34814"/>
                </a:lnTo>
                <a:lnTo>
                  <a:pt x="85925" y="37407"/>
                </a:lnTo>
                <a:lnTo>
                  <a:pt x="77407" y="39259"/>
                </a:lnTo>
                <a:lnTo>
                  <a:pt x="77407" y="39259"/>
                </a:lnTo>
                <a:lnTo>
                  <a:pt x="78518" y="49629"/>
                </a:lnTo>
                <a:lnTo>
                  <a:pt x="78518" y="60000"/>
                </a:lnTo>
                <a:lnTo>
                  <a:pt x="97407" y="60000"/>
                </a:lnTo>
                <a:close/>
                <a:moveTo>
                  <a:pt x="97407" y="63703"/>
                </a:moveTo>
                <a:lnTo>
                  <a:pt x="78518" y="63703"/>
                </a:lnTo>
                <a:lnTo>
                  <a:pt x="78518" y="63703"/>
                </a:lnTo>
                <a:lnTo>
                  <a:pt x="78148" y="72222"/>
                </a:lnTo>
                <a:lnTo>
                  <a:pt x="77407" y="80370"/>
                </a:lnTo>
                <a:lnTo>
                  <a:pt x="77407" y="80370"/>
                </a:lnTo>
                <a:lnTo>
                  <a:pt x="85925" y="82592"/>
                </a:lnTo>
                <a:lnTo>
                  <a:pt x="93703" y="85555"/>
                </a:lnTo>
                <a:lnTo>
                  <a:pt x="93703" y="85555"/>
                </a:lnTo>
                <a:lnTo>
                  <a:pt x="95185" y="80000"/>
                </a:lnTo>
                <a:lnTo>
                  <a:pt x="96296" y="74814"/>
                </a:lnTo>
                <a:lnTo>
                  <a:pt x="97037" y="69259"/>
                </a:lnTo>
                <a:lnTo>
                  <a:pt x="97407" y="63703"/>
                </a:lnTo>
                <a:lnTo>
                  <a:pt x="97407" y="63703"/>
                </a:lnTo>
                <a:close/>
                <a:moveTo>
                  <a:pt x="79629" y="7407"/>
                </a:moveTo>
                <a:lnTo>
                  <a:pt x="79629" y="7407"/>
                </a:lnTo>
                <a:lnTo>
                  <a:pt x="82592" y="9629"/>
                </a:lnTo>
                <a:lnTo>
                  <a:pt x="84814" y="11851"/>
                </a:lnTo>
                <a:lnTo>
                  <a:pt x="88888" y="17037"/>
                </a:lnTo>
                <a:lnTo>
                  <a:pt x="92592" y="23333"/>
                </a:lnTo>
                <a:lnTo>
                  <a:pt x="95555" y="30000"/>
                </a:lnTo>
                <a:lnTo>
                  <a:pt x="95555" y="30000"/>
                </a:lnTo>
                <a:lnTo>
                  <a:pt x="99629" y="27407"/>
                </a:lnTo>
                <a:lnTo>
                  <a:pt x="103703" y="24814"/>
                </a:lnTo>
                <a:lnTo>
                  <a:pt x="103703" y="24814"/>
                </a:lnTo>
                <a:lnTo>
                  <a:pt x="101481" y="22222"/>
                </a:lnTo>
                <a:lnTo>
                  <a:pt x="98888" y="19629"/>
                </a:lnTo>
                <a:lnTo>
                  <a:pt x="95925" y="16666"/>
                </a:lnTo>
                <a:lnTo>
                  <a:pt x="92962" y="14444"/>
                </a:lnTo>
                <a:lnTo>
                  <a:pt x="90000" y="12222"/>
                </a:lnTo>
                <a:lnTo>
                  <a:pt x="87037" y="10370"/>
                </a:lnTo>
                <a:lnTo>
                  <a:pt x="83703" y="8888"/>
                </a:lnTo>
                <a:lnTo>
                  <a:pt x="79629" y="7407"/>
                </a:lnTo>
                <a:lnTo>
                  <a:pt x="79629" y="7407"/>
                </a:lnTo>
                <a:close/>
                <a:moveTo>
                  <a:pt x="103703" y="95185"/>
                </a:moveTo>
                <a:lnTo>
                  <a:pt x="103703" y="95185"/>
                </a:lnTo>
                <a:lnTo>
                  <a:pt x="99629" y="92592"/>
                </a:lnTo>
                <a:lnTo>
                  <a:pt x="95555" y="90370"/>
                </a:lnTo>
                <a:lnTo>
                  <a:pt x="95555" y="90370"/>
                </a:lnTo>
                <a:lnTo>
                  <a:pt x="92592" y="97037"/>
                </a:lnTo>
                <a:lnTo>
                  <a:pt x="88888" y="102962"/>
                </a:lnTo>
                <a:lnTo>
                  <a:pt x="84814" y="108148"/>
                </a:lnTo>
                <a:lnTo>
                  <a:pt x="82592" y="110370"/>
                </a:lnTo>
                <a:lnTo>
                  <a:pt x="79629" y="112222"/>
                </a:lnTo>
                <a:lnTo>
                  <a:pt x="79629" y="112222"/>
                </a:lnTo>
                <a:lnTo>
                  <a:pt x="83703" y="110740"/>
                </a:lnTo>
                <a:lnTo>
                  <a:pt x="87037" y="109259"/>
                </a:lnTo>
                <a:lnTo>
                  <a:pt x="90000" y="107407"/>
                </a:lnTo>
                <a:lnTo>
                  <a:pt x="92962" y="105185"/>
                </a:lnTo>
                <a:lnTo>
                  <a:pt x="95925" y="102962"/>
                </a:lnTo>
                <a:lnTo>
                  <a:pt x="98888" y="100740"/>
                </a:lnTo>
                <a:lnTo>
                  <a:pt x="101481" y="98148"/>
                </a:lnTo>
                <a:lnTo>
                  <a:pt x="103703" y="95185"/>
                </a:lnTo>
                <a:lnTo>
                  <a:pt x="103703" y="95185"/>
                </a:lnTo>
                <a:close/>
                <a:moveTo>
                  <a:pt x="116296" y="60000"/>
                </a:moveTo>
                <a:lnTo>
                  <a:pt x="116296" y="60000"/>
                </a:lnTo>
                <a:lnTo>
                  <a:pt x="116296" y="55925"/>
                </a:lnTo>
                <a:lnTo>
                  <a:pt x="115925" y="51481"/>
                </a:lnTo>
                <a:lnTo>
                  <a:pt x="115185" y="47037"/>
                </a:lnTo>
                <a:lnTo>
                  <a:pt x="114074" y="42962"/>
                </a:lnTo>
                <a:lnTo>
                  <a:pt x="112222" y="39259"/>
                </a:lnTo>
                <a:lnTo>
                  <a:pt x="110370" y="35185"/>
                </a:lnTo>
                <a:lnTo>
                  <a:pt x="108518" y="31481"/>
                </a:lnTo>
                <a:lnTo>
                  <a:pt x="105925" y="28148"/>
                </a:lnTo>
                <a:lnTo>
                  <a:pt x="105925" y="28148"/>
                </a:lnTo>
                <a:lnTo>
                  <a:pt x="101481" y="30740"/>
                </a:lnTo>
                <a:lnTo>
                  <a:pt x="96666" y="33333"/>
                </a:lnTo>
                <a:lnTo>
                  <a:pt x="96666" y="33333"/>
                </a:lnTo>
                <a:lnTo>
                  <a:pt x="98888" y="39629"/>
                </a:lnTo>
                <a:lnTo>
                  <a:pt x="100000" y="46296"/>
                </a:lnTo>
                <a:lnTo>
                  <a:pt x="101111" y="53333"/>
                </a:lnTo>
                <a:lnTo>
                  <a:pt x="101111" y="60000"/>
                </a:lnTo>
                <a:lnTo>
                  <a:pt x="116296" y="60000"/>
                </a:lnTo>
                <a:close/>
                <a:moveTo>
                  <a:pt x="96666" y="86666"/>
                </a:moveTo>
                <a:lnTo>
                  <a:pt x="96666" y="86666"/>
                </a:lnTo>
                <a:lnTo>
                  <a:pt x="101481" y="89259"/>
                </a:lnTo>
                <a:lnTo>
                  <a:pt x="105925" y="92222"/>
                </a:lnTo>
                <a:lnTo>
                  <a:pt x="105925" y="92222"/>
                </a:lnTo>
                <a:lnTo>
                  <a:pt x="108148" y="88888"/>
                </a:lnTo>
                <a:lnTo>
                  <a:pt x="110000" y="85555"/>
                </a:lnTo>
                <a:lnTo>
                  <a:pt x="111481" y="81851"/>
                </a:lnTo>
                <a:lnTo>
                  <a:pt x="113333" y="78518"/>
                </a:lnTo>
                <a:lnTo>
                  <a:pt x="114444" y="74814"/>
                </a:lnTo>
                <a:lnTo>
                  <a:pt x="115185" y="71481"/>
                </a:lnTo>
                <a:lnTo>
                  <a:pt x="115925" y="67777"/>
                </a:lnTo>
                <a:lnTo>
                  <a:pt x="116296" y="63703"/>
                </a:lnTo>
                <a:lnTo>
                  <a:pt x="101111" y="63703"/>
                </a:lnTo>
                <a:lnTo>
                  <a:pt x="101111" y="63703"/>
                </a:lnTo>
                <a:lnTo>
                  <a:pt x="100370" y="69629"/>
                </a:lnTo>
                <a:lnTo>
                  <a:pt x="99629" y="75555"/>
                </a:lnTo>
                <a:lnTo>
                  <a:pt x="98518" y="81111"/>
                </a:lnTo>
                <a:lnTo>
                  <a:pt x="96666" y="86666"/>
                </a:lnTo>
                <a:lnTo>
                  <a:pt x="96666" y="86666"/>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657" name="Shape 657"/>
          <p:cNvSpPr/>
          <p:nvPr/>
        </p:nvSpPr>
        <p:spPr>
          <a:xfrm>
            <a:off x="7157405" y="2325159"/>
            <a:ext cx="430471" cy="370937"/>
          </a:xfrm>
          <a:custGeom>
            <a:avLst/>
            <a:gdLst/>
            <a:ahLst/>
            <a:cxnLst/>
            <a:rect l="0" t="0" r="0" b="0"/>
            <a:pathLst>
              <a:path w="120000" h="120000" extrusionOk="0">
                <a:moveTo>
                  <a:pt x="95935" y="0"/>
                </a:moveTo>
                <a:lnTo>
                  <a:pt x="115187" y="0"/>
                </a:lnTo>
                <a:lnTo>
                  <a:pt x="115187" y="0"/>
                </a:lnTo>
                <a:lnTo>
                  <a:pt x="117112" y="370"/>
                </a:lnTo>
                <a:lnTo>
                  <a:pt x="118716" y="1851"/>
                </a:lnTo>
                <a:lnTo>
                  <a:pt x="118716" y="1851"/>
                </a:lnTo>
                <a:lnTo>
                  <a:pt x="119679" y="3333"/>
                </a:lnTo>
                <a:lnTo>
                  <a:pt x="120000" y="5555"/>
                </a:lnTo>
                <a:lnTo>
                  <a:pt x="120000" y="114444"/>
                </a:lnTo>
                <a:lnTo>
                  <a:pt x="120000" y="114444"/>
                </a:lnTo>
                <a:lnTo>
                  <a:pt x="119679" y="116666"/>
                </a:lnTo>
                <a:lnTo>
                  <a:pt x="118716" y="118518"/>
                </a:lnTo>
                <a:lnTo>
                  <a:pt x="118716" y="118518"/>
                </a:lnTo>
                <a:lnTo>
                  <a:pt x="117112" y="119629"/>
                </a:lnTo>
                <a:lnTo>
                  <a:pt x="115187" y="120000"/>
                </a:lnTo>
                <a:lnTo>
                  <a:pt x="95935" y="120000"/>
                </a:lnTo>
                <a:lnTo>
                  <a:pt x="24385" y="120000"/>
                </a:lnTo>
                <a:lnTo>
                  <a:pt x="4812" y="120000"/>
                </a:lnTo>
                <a:lnTo>
                  <a:pt x="4812" y="120000"/>
                </a:lnTo>
                <a:lnTo>
                  <a:pt x="2887" y="119629"/>
                </a:lnTo>
                <a:lnTo>
                  <a:pt x="1604" y="118518"/>
                </a:lnTo>
                <a:lnTo>
                  <a:pt x="1604" y="118518"/>
                </a:lnTo>
                <a:lnTo>
                  <a:pt x="320" y="116666"/>
                </a:lnTo>
                <a:lnTo>
                  <a:pt x="0" y="114444"/>
                </a:lnTo>
                <a:lnTo>
                  <a:pt x="0" y="5555"/>
                </a:lnTo>
                <a:lnTo>
                  <a:pt x="0" y="5555"/>
                </a:lnTo>
                <a:lnTo>
                  <a:pt x="320" y="3333"/>
                </a:lnTo>
                <a:lnTo>
                  <a:pt x="1604" y="1851"/>
                </a:lnTo>
                <a:lnTo>
                  <a:pt x="1604" y="1851"/>
                </a:lnTo>
                <a:lnTo>
                  <a:pt x="2887" y="370"/>
                </a:lnTo>
                <a:lnTo>
                  <a:pt x="4812" y="0"/>
                </a:lnTo>
                <a:lnTo>
                  <a:pt x="24385" y="0"/>
                </a:lnTo>
                <a:lnTo>
                  <a:pt x="95935" y="0"/>
                </a:lnTo>
                <a:close/>
                <a:moveTo>
                  <a:pt x="4812" y="116296"/>
                </a:moveTo>
                <a:lnTo>
                  <a:pt x="22780" y="116296"/>
                </a:lnTo>
                <a:lnTo>
                  <a:pt x="22780" y="3703"/>
                </a:lnTo>
                <a:lnTo>
                  <a:pt x="4812" y="3703"/>
                </a:lnTo>
                <a:lnTo>
                  <a:pt x="4812" y="3703"/>
                </a:lnTo>
                <a:lnTo>
                  <a:pt x="4171" y="3703"/>
                </a:lnTo>
                <a:lnTo>
                  <a:pt x="3850" y="4074"/>
                </a:lnTo>
                <a:lnTo>
                  <a:pt x="3529" y="4814"/>
                </a:lnTo>
                <a:lnTo>
                  <a:pt x="3208" y="5555"/>
                </a:lnTo>
                <a:lnTo>
                  <a:pt x="3208" y="114444"/>
                </a:lnTo>
                <a:lnTo>
                  <a:pt x="3208" y="114444"/>
                </a:lnTo>
                <a:lnTo>
                  <a:pt x="3529" y="115185"/>
                </a:lnTo>
                <a:lnTo>
                  <a:pt x="3850" y="115925"/>
                </a:lnTo>
                <a:lnTo>
                  <a:pt x="4171" y="116296"/>
                </a:lnTo>
                <a:lnTo>
                  <a:pt x="4812" y="116296"/>
                </a:lnTo>
                <a:lnTo>
                  <a:pt x="4812" y="116296"/>
                </a:lnTo>
                <a:close/>
                <a:moveTo>
                  <a:pt x="8021" y="17037"/>
                </a:moveTo>
                <a:lnTo>
                  <a:pt x="8021" y="17037"/>
                </a:lnTo>
                <a:lnTo>
                  <a:pt x="8342" y="16296"/>
                </a:lnTo>
                <a:lnTo>
                  <a:pt x="8663" y="15555"/>
                </a:lnTo>
                <a:lnTo>
                  <a:pt x="8983" y="15185"/>
                </a:lnTo>
                <a:lnTo>
                  <a:pt x="9625" y="15185"/>
                </a:lnTo>
                <a:lnTo>
                  <a:pt x="16363" y="15185"/>
                </a:lnTo>
                <a:lnTo>
                  <a:pt x="16363" y="15185"/>
                </a:lnTo>
                <a:lnTo>
                  <a:pt x="17005" y="15185"/>
                </a:lnTo>
                <a:lnTo>
                  <a:pt x="17647" y="15555"/>
                </a:lnTo>
                <a:lnTo>
                  <a:pt x="17967" y="16296"/>
                </a:lnTo>
                <a:lnTo>
                  <a:pt x="17967" y="17037"/>
                </a:lnTo>
                <a:lnTo>
                  <a:pt x="17967" y="17037"/>
                </a:lnTo>
                <a:lnTo>
                  <a:pt x="17967" y="17777"/>
                </a:lnTo>
                <a:lnTo>
                  <a:pt x="17647" y="18518"/>
                </a:lnTo>
                <a:lnTo>
                  <a:pt x="17005" y="18888"/>
                </a:lnTo>
                <a:lnTo>
                  <a:pt x="16363" y="18888"/>
                </a:lnTo>
                <a:lnTo>
                  <a:pt x="9625" y="18888"/>
                </a:lnTo>
                <a:lnTo>
                  <a:pt x="9625" y="18888"/>
                </a:lnTo>
                <a:lnTo>
                  <a:pt x="8983" y="18888"/>
                </a:lnTo>
                <a:lnTo>
                  <a:pt x="8663" y="18518"/>
                </a:lnTo>
                <a:lnTo>
                  <a:pt x="8342" y="17777"/>
                </a:lnTo>
                <a:lnTo>
                  <a:pt x="8021" y="17037"/>
                </a:lnTo>
                <a:lnTo>
                  <a:pt x="8021" y="17037"/>
                </a:lnTo>
                <a:close/>
                <a:moveTo>
                  <a:pt x="17967" y="31851"/>
                </a:moveTo>
                <a:lnTo>
                  <a:pt x="17967" y="31851"/>
                </a:lnTo>
                <a:lnTo>
                  <a:pt x="17967" y="32592"/>
                </a:lnTo>
                <a:lnTo>
                  <a:pt x="17647" y="33333"/>
                </a:lnTo>
                <a:lnTo>
                  <a:pt x="17005" y="33703"/>
                </a:lnTo>
                <a:lnTo>
                  <a:pt x="16363" y="33703"/>
                </a:lnTo>
                <a:lnTo>
                  <a:pt x="9625" y="33703"/>
                </a:lnTo>
                <a:lnTo>
                  <a:pt x="9625" y="33703"/>
                </a:lnTo>
                <a:lnTo>
                  <a:pt x="8983" y="33703"/>
                </a:lnTo>
                <a:lnTo>
                  <a:pt x="8663" y="33333"/>
                </a:lnTo>
                <a:lnTo>
                  <a:pt x="8342" y="32592"/>
                </a:lnTo>
                <a:lnTo>
                  <a:pt x="8021" y="31851"/>
                </a:lnTo>
                <a:lnTo>
                  <a:pt x="8021" y="31851"/>
                </a:lnTo>
                <a:lnTo>
                  <a:pt x="8342" y="31111"/>
                </a:lnTo>
                <a:lnTo>
                  <a:pt x="8663" y="30370"/>
                </a:lnTo>
                <a:lnTo>
                  <a:pt x="8983" y="30000"/>
                </a:lnTo>
                <a:lnTo>
                  <a:pt x="9625" y="30000"/>
                </a:lnTo>
                <a:lnTo>
                  <a:pt x="16363" y="30000"/>
                </a:lnTo>
                <a:lnTo>
                  <a:pt x="16363" y="30000"/>
                </a:lnTo>
                <a:lnTo>
                  <a:pt x="17005" y="30000"/>
                </a:lnTo>
                <a:lnTo>
                  <a:pt x="17647" y="30370"/>
                </a:lnTo>
                <a:lnTo>
                  <a:pt x="17967" y="31111"/>
                </a:lnTo>
                <a:lnTo>
                  <a:pt x="17967" y="31851"/>
                </a:lnTo>
                <a:lnTo>
                  <a:pt x="17967" y="31851"/>
                </a:lnTo>
                <a:close/>
                <a:moveTo>
                  <a:pt x="17967" y="47037"/>
                </a:moveTo>
                <a:lnTo>
                  <a:pt x="17967" y="47037"/>
                </a:lnTo>
                <a:lnTo>
                  <a:pt x="17967" y="47777"/>
                </a:lnTo>
                <a:lnTo>
                  <a:pt x="17647" y="48518"/>
                </a:lnTo>
                <a:lnTo>
                  <a:pt x="17005" y="48888"/>
                </a:lnTo>
                <a:lnTo>
                  <a:pt x="16363" y="48888"/>
                </a:lnTo>
                <a:lnTo>
                  <a:pt x="9625" y="48888"/>
                </a:lnTo>
                <a:lnTo>
                  <a:pt x="9625" y="48888"/>
                </a:lnTo>
                <a:lnTo>
                  <a:pt x="8983" y="48888"/>
                </a:lnTo>
                <a:lnTo>
                  <a:pt x="8663" y="48518"/>
                </a:lnTo>
                <a:lnTo>
                  <a:pt x="8342" y="47777"/>
                </a:lnTo>
                <a:lnTo>
                  <a:pt x="8021" y="47037"/>
                </a:lnTo>
                <a:lnTo>
                  <a:pt x="8021" y="47037"/>
                </a:lnTo>
                <a:lnTo>
                  <a:pt x="8342" y="46296"/>
                </a:lnTo>
                <a:lnTo>
                  <a:pt x="8663" y="45555"/>
                </a:lnTo>
                <a:lnTo>
                  <a:pt x="8983" y="45185"/>
                </a:lnTo>
                <a:lnTo>
                  <a:pt x="9625" y="45185"/>
                </a:lnTo>
                <a:lnTo>
                  <a:pt x="16363" y="45185"/>
                </a:lnTo>
                <a:lnTo>
                  <a:pt x="16363" y="45185"/>
                </a:lnTo>
                <a:lnTo>
                  <a:pt x="17005" y="45185"/>
                </a:lnTo>
                <a:lnTo>
                  <a:pt x="17647" y="45555"/>
                </a:lnTo>
                <a:lnTo>
                  <a:pt x="17967" y="46296"/>
                </a:lnTo>
                <a:lnTo>
                  <a:pt x="17967" y="47037"/>
                </a:lnTo>
                <a:lnTo>
                  <a:pt x="17967" y="47037"/>
                </a:lnTo>
                <a:close/>
                <a:moveTo>
                  <a:pt x="17967" y="61851"/>
                </a:moveTo>
                <a:lnTo>
                  <a:pt x="17967" y="61851"/>
                </a:lnTo>
                <a:lnTo>
                  <a:pt x="17967" y="62592"/>
                </a:lnTo>
                <a:lnTo>
                  <a:pt x="17647" y="63333"/>
                </a:lnTo>
                <a:lnTo>
                  <a:pt x="17005" y="63703"/>
                </a:lnTo>
                <a:lnTo>
                  <a:pt x="16363" y="63703"/>
                </a:lnTo>
                <a:lnTo>
                  <a:pt x="9625" y="63703"/>
                </a:lnTo>
                <a:lnTo>
                  <a:pt x="9625" y="63703"/>
                </a:lnTo>
                <a:lnTo>
                  <a:pt x="8983" y="63703"/>
                </a:lnTo>
                <a:lnTo>
                  <a:pt x="8663" y="63333"/>
                </a:lnTo>
                <a:lnTo>
                  <a:pt x="8342" y="62592"/>
                </a:lnTo>
                <a:lnTo>
                  <a:pt x="8021" y="61851"/>
                </a:lnTo>
                <a:lnTo>
                  <a:pt x="8021" y="61851"/>
                </a:lnTo>
                <a:lnTo>
                  <a:pt x="8342" y="61111"/>
                </a:lnTo>
                <a:lnTo>
                  <a:pt x="8663" y="60370"/>
                </a:lnTo>
                <a:lnTo>
                  <a:pt x="8983" y="60000"/>
                </a:lnTo>
                <a:lnTo>
                  <a:pt x="9625" y="60000"/>
                </a:lnTo>
                <a:lnTo>
                  <a:pt x="16363" y="60000"/>
                </a:lnTo>
                <a:lnTo>
                  <a:pt x="16363" y="60000"/>
                </a:lnTo>
                <a:lnTo>
                  <a:pt x="17005" y="60000"/>
                </a:lnTo>
                <a:lnTo>
                  <a:pt x="17647" y="60370"/>
                </a:lnTo>
                <a:lnTo>
                  <a:pt x="17967" y="61111"/>
                </a:lnTo>
                <a:lnTo>
                  <a:pt x="17967" y="61851"/>
                </a:lnTo>
                <a:lnTo>
                  <a:pt x="17967" y="61851"/>
                </a:lnTo>
                <a:close/>
                <a:moveTo>
                  <a:pt x="17967" y="77037"/>
                </a:moveTo>
                <a:lnTo>
                  <a:pt x="17967" y="77037"/>
                </a:lnTo>
                <a:lnTo>
                  <a:pt x="17967" y="77777"/>
                </a:lnTo>
                <a:lnTo>
                  <a:pt x="17647" y="78518"/>
                </a:lnTo>
                <a:lnTo>
                  <a:pt x="17005" y="78888"/>
                </a:lnTo>
                <a:lnTo>
                  <a:pt x="16363" y="78888"/>
                </a:lnTo>
                <a:lnTo>
                  <a:pt x="9625" y="78888"/>
                </a:lnTo>
                <a:lnTo>
                  <a:pt x="9625" y="78888"/>
                </a:lnTo>
                <a:lnTo>
                  <a:pt x="8983" y="78888"/>
                </a:lnTo>
                <a:lnTo>
                  <a:pt x="8663" y="78518"/>
                </a:lnTo>
                <a:lnTo>
                  <a:pt x="8342" y="77777"/>
                </a:lnTo>
                <a:lnTo>
                  <a:pt x="8021" y="77037"/>
                </a:lnTo>
                <a:lnTo>
                  <a:pt x="8021" y="77037"/>
                </a:lnTo>
                <a:lnTo>
                  <a:pt x="8342" y="76296"/>
                </a:lnTo>
                <a:lnTo>
                  <a:pt x="8663" y="75555"/>
                </a:lnTo>
                <a:lnTo>
                  <a:pt x="8983" y="75185"/>
                </a:lnTo>
                <a:lnTo>
                  <a:pt x="9625" y="75185"/>
                </a:lnTo>
                <a:lnTo>
                  <a:pt x="16363" y="75185"/>
                </a:lnTo>
                <a:lnTo>
                  <a:pt x="16363" y="75185"/>
                </a:lnTo>
                <a:lnTo>
                  <a:pt x="17005" y="75185"/>
                </a:lnTo>
                <a:lnTo>
                  <a:pt x="17647" y="75555"/>
                </a:lnTo>
                <a:lnTo>
                  <a:pt x="17967" y="76296"/>
                </a:lnTo>
                <a:lnTo>
                  <a:pt x="17967" y="77037"/>
                </a:lnTo>
                <a:lnTo>
                  <a:pt x="17967" y="77037"/>
                </a:lnTo>
                <a:close/>
                <a:moveTo>
                  <a:pt x="17967" y="91851"/>
                </a:moveTo>
                <a:lnTo>
                  <a:pt x="17967" y="91851"/>
                </a:lnTo>
                <a:lnTo>
                  <a:pt x="17967" y="92592"/>
                </a:lnTo>
                <a:lnTo>
                  <a:pt x="17647" y="93333"/>
                </a:lnTo>
                <a:lnTo>
                  <a:pt x="17005" y="93703"/>
                </a:lnTo>
                <a:lnTo>
                  <a:pt x="16363" y="93703"/>
                </a:lnTo>
                <a:lnTo>
                  <a:pt x="9625" y="93703"/>
                </a:lnTo>
                <a:lnTo>
                  <a:pt x="9625" y="93703"/>
                </a:lnTo>
                <a:lnTo>
                  <a:pt x="8983" y="93703"/>
                </a:lnTo>
                <a:lnTo>
                  <a:pt x="8663" y="93333"/>
                </a:lnTo>
                <a:lnTo>
                  <a:pt x="8342" y="92592"/>
                </a:lnTo>
                <a:lnTo>
                  <a:pt x="8021" y="91851"/>
                </a:lnTo>
                <a:lnTo>
                  <a:pt x="8021" y="91851"/>
                </a:lnTo>
                <a:lnTo>
                  <a:pt x="8342" y="91111"/>
                </a:lnTo>
                <a:lnTo>
                  <a:pt x="8663" y="90370"/>
                </a:lnTo>
                <a:lnTo>
                  <a:pt x="8983" y="90000"/>
                </a:lnTo>
                <a:lnTo>
                  <a:pt x="9625" y="90000"/>
                </a:lnTo>
                <a:lnTo>
                  <a:pt x="16363" y="90000"/>
                </a:lnTo>
                <a:lnTo>
                  <a:pt x="16363" y="90000"/>
                </a:lnTo>
                <a:lnTo>
                  <a:pt x="17005" y="90000"/>
                </a:lnTo>
                <a:lnTo>
                  <a:pt x="17647" y="90370"/>
                </a:lnTo>
                <a:lnTo>
                  <a:pt x="17967" y="91111"/>
                </a:lnTo>
                <a:lnTo>
                  <a:pt x="17967" y="91851"/>
                </a:lnTo>
                <a:lnTo>
                  <a:pt x="17967" y="91851"/>
                </a:lnTo>
                <a:close/>
                <a:moveTo>
                  <a:pt x="17967" y="107037"/>
                </a:moveTo>
                <a:lnTo>
                  <a:pt x="17967" y="107037"/>
                </a:lnTo>
                <a:lnTo>
                  <a:pt x="17967" y="107777"/>
                </a:lnTo>
                <a:lnTo>
                  <a:pt x="17647" y="108518"/>
                </a:lnTo>
                <a:lnTo>
                  <a:pt x="17005" y="108888"/>
                </a:lnTo>
                <a:lnTo>
                  <a:pt x="16363" y="108888"/>
                </a:lnTo>
                <a:lnTo>
                  <a:pt x="9625" y="108888"/>
                </a:lnTo>
                <a:lnTo>
                  <a:pt x="9625" y="108888"/>
                </a:lnTo>
                <a:lnTo>
                  <a:pt x="8983" y="108888"/>
                </a:lnTo>
                <a:lnTo>
                  <a:pt x="8663" y="108518"/>
                </a:lnTo>
                <a:lnTo>
                  <a:pt x="8342" y="107777"/>
                </a:lnTo>
                <a:lnTo>
                  <a:pt x="8021" y="107037"/>
                </a:lnTo>
                <a:lnTo>
                  <a:pt x="8021" y="107037"/>
                </a:lnTo>
                <a:lnTo>
                  <a:pt x="8342" y="106296"/>
                </a:lnTo>
                <a:lnTo>
                  <a:pt x="8663" y="105555"/>
                </a:lnTo>
                <a:lnTo>
                  <a:pt x="8983" y="105185"/>
                </a:lnTo>
                <a:lnTo>
                  <a:pt x="9625" y="105185"/>
                </a:lnTo>
                <a:lnTo>
                  <a:pt x="16363" y="105185"/>
                </a:lnTo>
                <a:lnTo>
                  <a:pt x="16363" y="105185"/>
                </a:lnTo>
                <a:lnTo>
                  <a:pt x="17005" y="105185"/>
                </a:lnTo>
                <a:lnTo>
                  <a:pt x="17647" y="105555"/>
                </a:lnTo>
                <a:lnTo>
                  <a:pt x="17967" y="106296"/>
                </a:lnTo>
                <a:lnTo>
                  <a:pt x="17967" y="107037"/>
                </a:lnTo>
                <a:lnTo>
                  <a:pt x="17967" y="107037"/>
                </a:lnTo>
                <a:close/>
                <a:moveTo>
                  <a:pt x="94331" y="116296"/>
                </a:moveTo>
                <a:lnTo>
                  <a:pt x="94331" y="3703"/>
                </a:lnTo>
                <a:lnTo>
                  <a:pt x="25989" y="3703"/>
                </a:lnTo>
                <a:lnTo>
                  <a:pt x="25989" y="116296"/>
                </a:lnTo>
                <a:lnTo>
                  <a:pt x="94331" y="116296"/>
                </a:lnTo>
                <a:close/>
                <a:moveTo>
                  <a:pt x="77326" y="60370"/>
                </a:moveTo>
                <a:lnTo>
                  <a:pt x="77326" y="60370"/>
                </a:lnTo>
                <a:lnTo>
                  <a:pt x="77967" y="61111"/>
                </a:lnTo>
                <a:lnTo>
                  <a:pt x="77967" y="61851"/>
                </a:lnTo>
                <a:lnTo>
                  <a:pt x="77967" y="61851"/>
                </a:lnTo>
                <a:lnTo>
                  <a:pt x="77967" y="62962"/>
                </a:lnTo>
                <a:lnTo>
                  <a:pt x="77326" y="63703"/>
                </a:lnTo>
                <a:lnTo>
                  <a:pt x="48128" y="86296"/>
                </a:lnTo>
                <a:lnTo>
                  <a:pt x="48128" y="86296"/>
                </a:lnTo>
                <a:lnTo>
                  <a:pt x="47165" y="86296"/>
                </a:lnTo>
                <a:lnTo>
                  <a:pt x="47165" y="86296"/>
                </a:lnTo>
                <a:lnTo>
                  <a:pt x="46524" y="86296"/>
                </a:lnTo>
                <a:lnTo>
                  <a:pt x="46524" y="86296"/>
                </a:lnTo>
                <a:lnTo>
                  <a:pt x="45882" y="85555"/>
                </a:lnTo>
                <a:lnTo>
                  <a:pt x="45561" y="84444"/>
                </a:lnTo>
                <a:lnTo>
                  <a:pt x="45561" y="39629"/>
                </a:lnTo>
                <a:lnTo>
                  <a:pt x="45561" y="39629"/>
                </a:lnTo>
                <a:lnTo>
                  <a:pt x="45882" y="38888"/>
                </a:lnTo>
                <a:lnTo>
                  <a:pt x="46524" y="37777"/>
                </a:lnTo>
                <a:lnTo>
                  <a:pt x="46524" y="37777"/>
                </a:lnTo>
                <a:lnTo>
                  <a:pt x="47165" y="37407"/>
                </a:lnTo>
                <a:lnTo>
                  <a:pt x="48128" y="37777"/>
                </a:lnTo>
                <a:lnTo>
                  <a:pt x="77326" y="60370"/>
                </a:lnTo>
                <a:close/>
                <a:moveTo>
                  <a:pt x="73796" y="61851"/>
                </a:moveTo>
                <a:lnTo>
                  <a:pt x="48770" y="43333"/>
                </a:lnTo>
                <a:lnTo>
                  <a:pt x="48770" y="81111"/>
                </a:lnTo>
                <a:lnTo>
                  <a:pt x="73796" y="61851"/>
                </a:lnTo>
                <a:close/>
                <a:moveTo>
                  <a:pt x="115187" y="3703"/>
                </a:moveTo>
                <a:lnTo>
                  <a:pt x="97540" y="3703"/>
                </a:lnTo>
                <a:lnTo>
                  <a:pt x="97540" y="116296"/>
                </a:lnTo>
                <a:lnTo>
                  <a:pt x="115187" y="116296"/>
                </a:lnTo>
                <a:lnTo>
                  <a:pt x="115187" y="116296"/>
                </a:lnTo>
                <a:lnTo>
                  <a:pt x="115828" y="116296"/>
                </a:lnTo>
                <a:lnTo>
                  <a:pt x="116470" y="115925"/>
                </a:lnTo>
                <a:lnTo>
                  <a:pt x="116791" y="115185"/>
                </a:lnTo>
                <a:lnTo>
                  <a:pt x="116791" y="114444"/>
                </a:lnTo>
                <a:lnTo>
                  <a:pt x="116791" y="5555"/>
                </a:lnTo>
                <a:lnTo>
                  <a:pt x="116791" y="5555"/>
                </a:lnTo>
                <a:lnTo>
                  <a:pt x="116791" y="4814"/>
                </a:lnTo>
                <a:lnTo>
                  <a:pt x="116470" y="4074"/>
                </a:lnTo>
                <a:lnTo>
                  <a:pt x="115828" y="3703"/>
                </a:lnTo>
                <a:lnTo>
                  <a:pt x="115187" y="3703"/>
                </a:lnTo>
                <a:lnTo>
                  <a:pt x="115187" y="3703"/>
                </a:lnTo>
                <a:close/>
                <a:moveTo>
                  <a:pt x="102352" y="17037"/>
                </a:moveTo>
                <a:lnTo>
                  <a:pt x="102352" y="17037"/>
                </a:lnTo>
                <a:lnTo>
                  <a:pt x="102673" y="16296"/>
                </a:lnTo>
                <a:lnTo>
                  <a:pt x="102994" y="15555"/>
                </a:lnTo>
                <a:lnTo>
                  <a:pt x="103315" y="15185"/>
                </a:lnTo>
                <a:lnTo>
                  <a:pt x="103957" y="15185"/>
                </a:lnTo>
                <a:lnTo>
                  <a:pt x="110374" y="15185"/>
                </a:lnTo>
                <a:lnTo>
                  <a:pt x="110374" y="15185"/>
                </a:lnTo>
                <a:lnTo>
                  <a:pt x="111016" y="15185"/>
                </a:lnTo>
                <a:lnTo>
                  <a:pt x="111657" y="15555"/>
                </a:lnTo>
                <a:lnTo>
                  <a:pt x="111978" y="16296"/>
                </a:lnTo>
                <a:lnTo>
                  <a:pt x="111978" y="17037"/>
                </a:lnTo>
                <a:lnTo>
                  <a:pt x="111978" y="17037"/>
                </a:lnTo>
                <a:lnTo>
                  <a:pt x="111978" y="17777"/>
                </a:lnTo>
                <a:lnTo>
                  <a:pt x="111657" y="18518"/>
                </a:lnTo>
                <a:lnTo>
                  <a:pt x="111016" y="18888"/>
                </a:lnTo>
                <a:lnTo>
                  <a:pt x="110374" y="18888"/>
                </a:lnTo>
                <a:lnTo>
                  <a:pt x="103957" y="18888"/>
                </a:lnTo>
                <a:lnTo>
                  <a:pt x="103957" y="18888"/>
                </a:lnTo>
                <a:lnTo>
                  <a:pt x="103315" y="18888"/>
                </a:lnTo>
                <a:lnTo>
                  <a:pt x="102994" y="18518"/>
                </a:lnTo>
                <a:lnTo>
                  <a:pt x="102673" y="17777"/>
                </a:lnTo>
                <a:lnTo>
                  <a:pt x="102352" y="17037"/>
                </a:lnTo>
                <a:lnTo>
                  <a:pt x="102352" y="17037"/>
                </a:lnTo>
                <a:close/>
                <a:moveTo>
                  <a:pt x="102352" y="31851"/>
                </a:moveTo>
                <a:lnTo>
                  <a:pt x="102352" y="31851"/>
                </a:lnTo>
                <a:lnTo>
                  <a:pt x="102673" y="31111"/>
                </a:lnTo>
                <a:lnTo>
                  <a:pt x="102994" y="30370"/>
                </a:lnTo>
                <a:lnTo>
                  <a:pt x="103315" y="30000"/>
                </a:lnTo>
                <a:lnTo>
                  <a:pt x="103957" y="30000"/>
                </a:lnTo>
                <a:lnTo>
                  <a:pt x="110374" y="30000"/>
                </a:lnTo>
                <a:lnTo>
                  <a:pt x="110374" y="30000"/>
                </a:lnTo>
                <a:lnTo>
                  <a:pt x="111016" y="30000"/>
                </a:lnTo>
                <a:lnTo>
                  <a:pt x="111657" y="30370"/>
                </a:lnTo>
                <a:lnTo>
                  <a:pt x="111978" y="31111"/>
                </a:lnTo>
                <a:lnTo>
                  <a:pt x="111978" y="31851"/>
                </a:lnTo>
                <a:lnTo>
                  <a:pt x="111978" y="31851"/>
                </a:lnTo>
                <a:lnTo>
                  <a:pt x="111978" y="32592"/>
                </a:lnTo>
                <a:lnTo>
                  <a:pt x="111657" y="33333"/>
                </a:lnTo>
                <a:lnTo>
                  <a:pt x="111016" y="33703"/>
                </a:lnTo>
                <a:lnTo>
                  <a:pt x="110374" y="33703"/>
                </a:lnTo>
                <a:lnTo>
                  <a:pt x="103957" y="33703"/>
                </a:lnTo>
                <a:lnTo>
                  <a:pt x="103957" y="33703"/>
                </a:lnTo>
                <a:lnTo>
                  <a:pt x="103315" y="33703"/>
                </a:lnTo>
                <a:lnTo>
                  <a:pt x="102994" y="33333"/>
                </a:lnTo>
                <a:lnTo>
                  <a:pt x="102673" y="32592"/>
                </a:lnTo>
                <a:lnTo>
                  <a:pt x="102352" y="31851"/>
                </a:lnTo>
                <a:lnTo>
                  <a:pt x="102352" y="31851"/>
                </a:lnTo>
                <a:close/>
                <a:moveTo>
                  <a:pt x="102352" y="47037"/>
                </a:moveTo>
                <a:lnTo>
                  <a:pt x="102352" y="47037"/>
                </a:lnTo>
                <a:lnTo>
                  <a:pt x="102673" y="46296"/>
                </a:lnTo>
                <a:lnTo>
                  <a:pt x="102994" y="45555"/>
                </a:lnTo>
                <a:lnTo>
                  <a:pt x="103315" y="45185"/>
                </a:lnTo>
                <a:lnTo>
                  <a:pt x="103957" y="45185"/>
                </a:lnTo>
                <a:lnTo>
                  <a:pt x="110374" y="45185"/>
                </a:lnTo>
                <a:lnTo>
                  <a:pt x="110374" y="45185"/>
                </a:lnTo>
                <a:lnTo>
                  <a:pt x="111016" y="45185"/>
                </a:lnTo>
                <a:lnTo>
                  <a:pt x="111657" y="45555"/>
                </a:lnTo>
                <a:lnTo>
                  <a:pt x="111978" y="46296"/>
                </a:lnTo>
                <a:lnTo>
                  <a:pt x="111978" y="47037"/>
                </a:lnTo>
                <a:lnTo>
                  <a:pt x="111978" y="47037"/>
                </a:lnTo>
                <a:lnTo>
                  <a:pt x="111978" y="47777"/>
                </a:lnTo>
                <a:lnTo>
                  <a:pt x="111657" y="48518"/>
                </a:lnTo>
                <a:lnTo>
                  <a:pt x="111016" y="48888"/>
                </a:lnTo>
                <a:lnTo>
                  <a:pt x="110374" y="48888"/>
                </a:lnTo>
                <a:lnTo>
                  <a:pt x="103957" y="48888"/>
                </a:lnTo>
                <a:lnTo>
                  <a:pt x="103957" y="48888"/>
                </a:lnTo>
                <a:lnTo>
                  <a:pt x="103315" y="48888"/>
                </a:lnTo>
                <a:lnTo>
                  <a:pt x="102994" y="48518"/>
                </a:lnTo>
                <a:lnTo>
                  <a:pt x="102673" y="47777"/>
                </a:lnTo>
                <a:lnTo>
                  <a:pt x="102352" y="47037"/>
                </a:lnTo>
                <a:lnTo>
                  <a:pt x="102352" y="47037"/>
                </a:lnTo>
                <a:close/>
                <a:moveTo>
                  <a:pt x="102352" y="61851"/>
                </a:moveTo>
                <a:lnTo>
                  <a:pt x="102352" y="61851"/>
                </a:lnTo>
                <a:lnTo>
                  <a:pt x="102673" y="61111"/>
                </a:lnTo>
                <a:lnTo>
                  <a:pt x="102994" y="60370"/>
                </a:lnTo>
                <a:lnTo>
                  <a:pt x="103315" y="60000"/>
                </a:lnTo>
                <a:lnTo>
                  <a:pt x="103957" y="60000"/>
                </a:lnTo>
                <a:lnTo>
                  <a:pt x="110374" y="60000"/>
                </a:lnTo>
                <a:lnTo>
                  <a:pt x="110374" y="60000"/>
                </a:lnTo>
                <a:lnTo>
                  <a:pt x="111016" y="60000"/>
                </a:lnTo>
                <a:lnTo>
                  <a:pt x="111657" y="60370"/>
                </a:lnTo>
                <a:lnTo>
                  <a:pt x="111978" y="61111"/>
                </a:lnTo>
                <a:lnTo>
                  <a:pt x="111978" y="61851"/>
                </a:lnTo>
                <a:lnTo>
                  <a:pt x="111978" y="61851"/>
                </a:lnTo>
                <a:lnTo>
                  <a:pt x="111978" y="62592"/>
                </a:lnTo>
                <a:lnTo>
                  <a:pt x="111657" y="63333"/>
                </a:lnTo>
                <a:lnTo>
                  <a:pt x="111016" y="63703"/>
                </a:lnTo>
                <a:lnTo>
                  <a:pt x="110374" y="63703"/>
                </a:lnTo>
                <a:lnTo>
                  <a:pt x="103957" y="63703"/>
                </a:lnTo>
                <a:lnTo>
                  <a:pt x="103957" y="63703"/>
                </a:lnTo>
                <a:lnTo>
                  <a:pt x="103315" y="63703"/>
                </a:lnTo>
                <a:lnTo>
                  <a:pt x="102994" y="63333"/>
                </a:lnTo>
                <a:lnTo>
                  <a:pt x="102673" y="62592"/>
                </a:lnTo>
                <a:lnTo>
                  <a:pt x="102352" y="61851"/>
                </a:lnTo>
                <a:lnTo>
                  <a:pt x="102352" y="61851"/>
                </a:lnTo>
                <a:close/>
                <a:moveTo>
                  <a:pt x="102352" y="77037"/>
                </a:moveTo>
                <a:lnTo>
                  <a:pt x="102352" y="77037"/>
                </a:lnTo>
                <a:lnTo>
                  <a:pt x="102673" y="76296"/>
                </a:lnTo>
                <a:lnTo>
                  <a:pt x="102994" y="75555"/>
                </a:lnTo>
                <a:lnTo>
                  <a:pt x="103315" y="75185"/>
                </a:lnTo>
                <a:lnTo>
                  <a:pt x="103957" y="75185"/>
                </a:lnTo>
                <a:lnTo>
                  <a:pt x="110374" y="75185"/>
                </a:lnTo>
                <a:lnTo>
                  <a:pt x="110374" y="75185"/>
                </a:lnTo>
                <a:lnTo>
                  <a:pt x="111016" y="75185"/>
                </a:lnTo>
                <a:lnTo>
                  <a:pt x="111657" y="75555"/>
                </a:lnTo>
                <a:lnTo>
                  <a:pt x="111978" y="76296"/>
                </a:lnTo>
                <a:lnTo>
                  <a:pt x="111978" y="77037"/>
                </a:lnTo>
                <a:lnTo>
                  <a:pt x="111978" y="77037"/>
                </a:lnTo>
                <a:lnTo>
                  <a:pt x="111978" y="77777"/>
                </a:lnTo>
                <a:lnTo>
                  <a:pt x="111657" y="78518"/>
                </a:lnTo>
                <a:lnTo>
                  <a:pt x="111016" y="78888"/>
                </a:lnTo>
                <a:lnTo>
                  <a:pt x="110374" y="78888"/>
                </a:lnTo>
                <a:lnTo>
                  <a:pt x="103957" y="78888"/>
                </a:lnTo>
                <a:lnTo>
                  <a:pt x="103957" y="78888"/>
                </a:lnTo>
                <a:lnTo>
                  <a:pt x="103315" y="78888"/>
                </a:lnTo>
                <a:lnTo>
                  <a:pt x="102994" y="78518"/>
                </a:lnTo>
                <a:lnTo>
                  <a:pt x="102673" y="77777"/>
                </a:lnTo>
                <a:lnTo>
                  <a:pt x="102352" y="77037"/>
                </a:lnTo>
                <a:lnTo>
                  <a:pt x="102352" y="77037"/>
                </a:lnTo>
                <a:close/>
                <a:moveTo>
                  <a:pt x="102352" y="91851"/>
                </a:moveTo>
                <a:lnTo>
                  <a:pt x="102352" y="91851"/>
                </a:lnTo>
                <a:lnTo>
                  <a:pt x="102673" y="91111"/>
                </a:lnTo>
                <a:lnTo>
                  <a:pt x="102994" y="90370"/>
                </a:lnTo>
                <a:lnTo>
                  <a:pt x="103315" y="90000"/>
                </a:lnTo>
                <a:lnTo>
                  <a:pt x="103957" y="90000"/>
                </a:lnTo>
                <a:lnTo>
                  <a:pt x="110374" y="90000"/>
                </a:lnTo>
                <a:lnTo>
                  <a:pt x="110374" y="90000"/>
                </a:lnTo>
                <a:lnTo>
                  <a:pt x="111016" y="90000"/>
                </a:lnTo>
                <a:lnTo>
                  <a:pt x="111657" y="90370"/>
                </a:lnTo>
                <a:lnTo>
                  <a:pt x="111978" y="91111"/>
                </a:lnTo>
                <a:lnTo>
                  <a:pt x="111978" y="91851"/>
                </a:lnTo>
                <a:lnTo>
                  <a:pt x="111978" y="91851"/>
                </a:lnTo>
                <a:lnTo>
                  <a:pt x="111978" y="92592"/>
                </a:lnTo>
                <a:lnTo>
                  <a:pt x="111657" y="93333"/>
                </a:lnTo>
                <a:lnTo>
                  <a:pt x="111016" y="93703"/>
                </a:lnTo>
                <a:lnTo>
                  <a:pt x="110374" y="93703"/>
                </a:lnTo>
                <a:lnTo>
                  <a:pt x="103957" y="93703"/>
                </a:lnTo>
                <a:lnTo>
                  <a:pt x="103957" y="93703"/>
                </a:lnTo>
                <a:lnTo>
                  <a:pt x="103315" y="93703"/>
                </a:lnTo>
                <a:lnTo>
                  <a:pt x="102994" y="93333"/>
                </a:lnTo>
                <a:lnTo>
                  <a:pt x="102673" y="92592"/>
                </a:lnTo>
                <a:lnTo>
                  <a:pt x="102352" y="91851"/>
                </a:lnTo>
                <a:lnTo>
                  <a:pt x="102352" y="91851"/>
                </a:lnTo>
                <a:close/>
                <a:moveTo>
                  <a:pt x="111978" y="107037"/>
                </a:moveTo>
                <a:lnTo>
                  <a:pt x="111978" y="107037"/>
                </a:lnTo>
                <a:lnTo>
                  <a:pt x="111978" y="107777"/>
                </a:lnTo>
                <a:lnTo>
                  <a:pt x="111657" y="108518"/>
                </a:lnTo>
                <a:lnTo>
                  <a:pt x="111016" y="108888"/>
                </a:lnTo>
                <a:lnTo>
                  <a:pt x="110374" y="108888"/>
                </a:lnTo>
                <a:lnTo>
                  <a:pt x="103957" y="108888"/>
                </a:lnTo>
                <a:lnTo>
                  <a:pt x="103957" y="108888"/>
                </a:lnTo>
                <a:lnTo>
                  <a:pt x="103315" y="108888"/>
                </a:lnTo>
                <a:lnTo>
                  <a:pt x="102994" y="108518"/>
                </a:lnTo>
                <a:lnTo>
                  <a:pt x="102673" y="107777"/>
                </a:lnTo>
                <a:lnTo>
                  <a:pt x="102352" y="107037"/>
                </a:lnTo>
                <a:lnTo>
                  <a:pt x="102352" y="107037"/>
                </a:lnTo>
                <a:lnTo>
                  <a:pt x="102673" y="106296"/>
                </a:lnTo>
                <a:lnTo>
                  <a:pt x="102994" y="105555"/>
                </a:lnTo>
                <a:lnTo>
                  <a:pt x="103315" y="105185"/>
                </a:lnTo>
                <a:lnTo>
                  <a:pt x="103957" y="105185"/>
                </a:lnTo>
                <a:lnTo>
                  <a:pt x="110374" y="105185"/>
                </a:lnTo>
                <a:lnTo>
                  <a:pt x="110374" y="105185"/>
                </a:lnTo>
                <a:lnTo>
                  <a:pt x="111016" y="105185"/>
                </a:lnTo>
                <a:lnTo>
                  <a:pt x="111657" y="105555"/>
                </a:lnTo>
                <a:lnTo>
                  <a:pt x="111978" y="106296"/>
                </a:lnTo>
                <a:lnTo>
                  <a:pt x="111978" y="107037"/>
                </a:lnTo>
                <a:lnTo>
                  <a:pt x="111978" y="107037"/>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658" name="Shape 658"/>
          <p:cNvSpPr/>
          <p:nvPr/>
        </p:nvSpPr>
        <p:spPr>
          <a:xfrm>
            <a:off x="7786529" y="3743027"/>
            <a:ext cx="424023" cy="324017"/>
          </a:xfrm>
          <a:custGeom>
            <a:avLst/>
            <a:gdLst/>
            <a:ahLst/>
            <a:cxnLst/>
            <a:rect l="0" t="0" r="0" b="0"/>
            <a:pathLst>
              <a:path w="120000" h="120000" extrusionOk="0">
                <a:moveTo>
                  <a:pt x="3971" y="114444"/>
                </a:moveTo>
                <a:lnTo>
                  <a:pt x="3971" y="114444"/>
                </a:lnTo>
                <a:lnTo>
                  <a:pt x="2269" y="111851"/>
                </a:lnTo>
                <a:lnTo>
                  <a:pt x="851" y="108148"/>
                </a:lnTo>
                <a:lnTo>
                  <a:pt x="0" y="104814"/>
                </a:lnTo>
                <a:lnTo>
                  <a:pt x="0" y="101111"/>
                </a:lnTo>
                <a:lnTo>
                  <a:pt x="0" y="1851"/>
                </a:lnTo>
                <a:lnTo>
                  <a:pt x="0" y="1851"/>
                </a:lnTo>
                <a:lnTo>
                  <a:pt x="0" y="1111"/>
                </a:lnTo>
                <a:lnTo>
                  <a:pt x="283" y="740"/>
                </a:lnTo>
                <a:lnTo>
                  <a:pt x="567" y="370"/>
                </a:lnTo>
                <a:lnTo>
                  <a:pt x="1134" y="370"/>
                </a:lnTo>
                <a:lnTo>
                  <a:pt x="93049" y="370"/>
                </a:lnTo>
                <a:lnTo>
                  <a:pt x="93049" y="370"/>
                </a:lnTo>
                <a:lnTo>
                  <a:pt x="93617" y="370"/>
                </a:lnTo>
                <a:lnTo>
                  <a:pt x="93900" y="740"/>
                </a:lnTo>
                <a:lnTo>
                  <a:pt x="94184" y="1111"/>
                </a:lnTo>
                <a:lnTo>
                  <a:pt x="94184" y="1851"/>
                </a:lnTo>
                <a:lnTo>
                  <a:pt x="94184" y="101111"/>
                </a:lnTo>
                <a:lnTo>
                  <a:pt x="94184" y="101111"/>
                </a:lnTo>
                <a:lnTo>
                  <a:pt x="94468" y="104074"/>
                </a:lnTo>
                <a:lnTo>
                  <a:pt x="95035" y="107037"/>
                </a:lnTo>
                <a:lnTo>
                  <a:pt x="96170" y="109629"/>
                </a:lnTo>
                <a:lnTo>
                  <a:pt x="97588" y="112222"/>
                </a:lnTo>
                <a:lnTo>
                  <a:pt x="97588" y="112222"/>
                </a:lnTo>
                <a:lnTo>
                  <a:pt x="99290" y="114074"/>
                </a:lnTo>
                <a:lnTo>
                  <a:pt x="101276" y="115555"/>
                </a:lnTo>
                <a:lnTo>
                  <a:pt x="103546" y="116296"/>
                </a:lnTo>
                <a:lnTo>
                  <a:pt x="105815" y="116666"/>
                </a:lnTo>
                <a:lnTo>
                  <a:pt x="105815" y="116666"/>
                </a:lnTo>
                <a:lnTo>
                  <a:pt x="108085" y="116296"/>
                </a:lnTo>
                <a:lnTo>
                  <a:pt x="110638" y="115555"/>
                </a:lnTo>
                <a:lnTo>
                  <a:pt x="112340" y="114074"/>
                </a:lnTo>
                <a:lnTo>
                  <a:pt x="114326" y="112222"/>
                </a:lnTo>
                <a:lnTo>
                  <a:pt x="114326" y="112222"/>
                </a:lnTo>
                <a:lnTo>
                  <a:pt x="115744" y="109629"/>
                </a:lnTo>
                <a:lnTo>
                  <a:pt x="116879" y="107037"/>
                </a:lnTo>
                <a:lnTo>
                  <a:pt x="117446" y="104074"/>
                </a:lnTo>
                <a:lnTo>
                  <a:pt x="117730" y="101111"/>
                </a:lnTo>
                <a:lnTo>
                  <a:pt x="117730" y="1851"/>
                </a:lnTo>
                <a:lnTo>
                  <a:pt x="117730" y="1851"/>
                </a:lnTo>
                <a:lnTo>
                  <a:pt x="117730" y="1111"/>
                </a:lnTo>
                <a:lnTo>
                  <a:pt x="118014" y="740"/>
                </a:lnTo>
                <a:lnTo>
                  <a:pt x="118297" y="370"/>
                </a:lnTo>
                <a:lnTo>
                  <a:pt x="118865" y="370"/>
                </a:lnTo>
                <a:lnTo>
                  <a:pt x="118865" y="370"/>
                </a:lnTo>
                <a:lnTo>
                  <a:pt x="119432" y="370"/>
                </a:lnTo>
                <a:lnTo>
                  <a:pt x="119716" y="740"/>
                </a:lnTo>
                <a:lnTo>
                  <a:pt x="120000" y="1111"/>
                </a:lnTo>
                <a:lnTo>
                  <a:pt x="120000" y="1851"/>
                </a:lnTo>
                <a:lnTo>
                  <a:pt x="120000" y="101111"/>
                </a:lnTo>
                <a:lnTo>
                  <a:pt x="120000" y="101111"/>
                </a:lnTo>
                <a:lnTo>
                  <a:pt x="119716" y="104814"/>
                </a:lnTo>
                <a:lnTo>
                  <a:pt x="119148" y="108148"/>
                </a:lnTo>
                <a:lnTo>
                  <a:pt x="117730" y="111851"/>
                </a:lnTo>
                <a:lnTo>
                  <a:pt x="116028" y="114444"/>
                </a:lnTo>
                <a:lnTo>
                  <a:pt x="116028" y="114444"/>
                </a:lnTo>
                <a:lnTo>
                  <a:pt x="113758" y="116666"/>
                </a:lnTo>
                <a:lnTo>
                  <a:pt x="111489" y="118518"/>
                </a:lnTo>
                <a:lnTo>
                  <a:pt x="108936" y="119629"/>
                </a:lnTo>
                <a:lnTo>
                  <a:pt x="106099" y="120000"/>
                </a:lnTo>
                <a:lnTo>
                  <a:pt x="105815" y="120000"/>
                </a:lnTo>
                <a:lnTo>
                  <a:pt x="13900" y="120000"/>
                </a:lnTo>
                <a:lnTo>
                  <a:pt x="13900" y="120000"/>
                </a:lnTo>
                <a:lnTo>
                  <a:pt x="11063" y="119629"/>
                </a:lnTo>
                <a:lnTo>
                  <a:pt x="8510" y="118518"/>
                </a:lnTo>
                <a:lnTo>
                  <a:pt x="5957" y="116666"/>
                </a:lnTo>
                <a:lnTo>
                  <a:pt x="3971" y="114444"/>
                </a:lnTo>
                <a:lnTo>
                  <a:pt x="3971" y="114444"/>
                </a:lnTo>
                <a:close/>
                <a:moveTo>
                  <a:pt x="2269" y="101111"/>
                </a:moveTo>
                <a:lnTo>
                  <a:pt x="2269" y="101111"/>
                </a:lnTo>
                <a:lnTo>
                  <a:pt x="2553" y="104074"/>
                </a:lnTo>
                <a:lnTo>
                  <a:pt x="3120" y="107037"/>
                </a:lnTo>
                <a:lnTo>
                  <a:pt x="4255" y="109629"/>
                </a:lnTo>
                <a:lnTo>
                  <a:pt x="5673" y="112222"/>
                </a:lnTo>
                <a:lnTo>
                  <a:pt x="5673" y="112222"/>
                </a:lnTo>
                <a:lnTo>
                  <a:pt x="7375" y="114074"/>
                </a:lnTo>
                <a:lnTo>
                  <a:pt x="9361" y="115555"/>
                </a:lnTo>
                <a:lnTo>
                  <a:pt x="11631" y="116296"/>
                </a:lnTo>
                <a:lnTo>
                  <a:pt x="13900" y="116666"/>
                </a:lnTo>
                <a:lnTo>
                  <a:pt x="97872" y="116666"/>
                </a:lnTo>
                <a:lnTo>
                  <a:pt x="97872" y="116666"/>
                </a:lnTo>
                <a:lnTo>
                  <a:pt x="96170" y="114814"/>
                </a:lnTo>
                <a:lnTo>
                  <a:pt x="96170" y="114814"/>
                </a:lnTo>
                <a:lnTo>
                  <a:pt x="95602" y="114444"/>
                </a:lnTo>
                <a:lnTo>
                  <a:pt x="95602" y="114444"/>
                </a:lnTo>
                <a:lnTo>
                  <a:pt x="94184" y="111851"/>
                </a:lnTo>
                <a:lnTo>
                  <a:pt x="94184" y="111851"/>
                </a:lnTo>
                <a:lnTo>
                  <a:pt x="94184" y="111481"/>
                </a:lnTo>
                <a:lnTo>
                  <a:pt x="94184" y="111481"/>
                </a:lnTo>
                <a:lnTo>
                  <a:pt x="93049" y="108518"/>
                </a:lnTo>
                <a:lnTo>
                  <a:pt x="92765" y="108148"/>
                </a:lnTo>
                <a:lnTo>
                  <a:pt x="92765" y="108148"/>
                </a:lnTo>
                <a:lnTo>
                  <a:pt x="92482" y="106666"/>
                </a:lnTo>
                <a:lnTo>
                  <a:pt x="92198" y="105185"/>
                </a:lnTo>
                <a:lnTo>
                  <a:pt x="91914" y="104444"/>
                </a:lnTo>
                <a:lnTo>
                  <a:pt x="91914" y="104444"/>
                </a:lnTo>
                <a:lnTo>
                  <a:pt x="91914" y="101111"/>
                </a:lnTo>
                <a:lnTo>
                  <a:pt x="91914" y="3703"/>
                </a:lnTo>
                <a:lnTo>
                  <a:pt x="2269" y="3703"/>
                </a:lnTo>
                <a:lnTo>
                  <a:pt x="2269" y="101111"/>
                </a:lnTo>
                <a:close/>
                <a:moveTo>
                  <a:pt x="11063" y="28148"/>
                </a:moveTo>
                <a:lnTo>
                  <a:pt x="11063" y="12962"/>
                </a:lnTo>
                <a:lnTo>
                  <a:pt x="11063" y="12962"/>
                </a:lnTo>
                <a:lnTo>
                  <a:pt x="11063" y="12222"/>
                </a:lnTo>
                <a:lnTo>
                  <a:pt x="11347" y="11481"/>
                </a:lnTo>
                <a:lnTo>
                  <a:pt x="11914" y="11111"/>
                </a:lnTo>
                <a:lnTo>
                  <a:pt x="12482" y="11111"/>
                </a:lnTo>
                <a:lnTo>
                  <a:pt x="81418" y="11111"/>
                </a:lnTo>
                <a:lnTo>
                  <a:pt x="81418" y="11111"/>
                </a:lnTo>
                <a:lnTo>
                  <a:pt x="81985" y="11111"/>
                </a:lnTo>
                <a:lnTo>
                  <a:pt x="82553" y="11481"/>
                </a:lnTo>
                <a:lnTo>
                  <a:pt x="82836" y="12222"/>
                </a:lnTo>
                <a:lnTo>
                  <a:pt x="82836" y="12962"/>
                </a:lnTo>
                <a:lnTo>
                  <a:pt x="82836" y="28148"/>
                </a:lnTo>
                <a:lnTo>
                  <a:pt x="82836" y="28148"/>
                </a:lnTo>
                <a:lnTo>
                  <a:pt x="82836" y="28888"/>
                </a:lnTo>
                <a:lnTo>
                  <a:pt x="82553" y="29629"/>
                </a:lnTo>
                <a:lnTo>
                  <a:pt x="81985" y="30000"/>
                </a:lnTo>
                <a:lnTo>
                  <a:pt x="81418" y="30000"/>
                </a:lnTo>
                <a:lnTo>
                  <a:pt x="12482" y="30000"/>
                </a:lnTo>
                <a:lnTo>
                  <a:pt x="12482" y="30000"/>
                </a:lnTo>
                <a:lnTo>
                  <a:pt x="11914" y="30000"/>
                </a:lnTo>
                <a:lnTo>
                  <a:pt x="11347" y="29629"/>
                </a:lnTo>
                <a:lnTo>
                  <a:pt x="11063" y="28888"/>
                </a:lnTo>
                <a:lnTo>
                  <a:pt x="11063" y="28148"/>
                </a:lnTo>
                <a:lnTo>
                  <a:pt x="11063" y="28148"/>
                </a:lnTo>
                <a:close/>
                <a:moveTo>
                  <a:pt x="11063" y="76666"/>
                </a:moveTo>
                <a:lnTo>
                  <a:pt x="11063" y="42962"/>
                </a:lnTo>
                <a:lnTo>
                  <a:pt x="11063" y="42962"/>
                </a:lnTo>
                <a:lnTo>
                  <a:pt x="11063" y="42222"/>
                </a:lnTo>
                <a:lnTo>
                  <a:pt x="11347" y="41481"/>
                </a:lnTo>
                <a:lnTo>
                  <a:pt x="11914" y="41111"/>
                </a:lnTo>
                <a:lnTo>
                  <a:pt x="12482" y="41111"/>
                </a:lnTo>
                <a:lnTo>
                  <a:pt x="41418" y="41111"/>
                </a:lnTo>
                <a:lnTo>
                  <a:pt x="41418" y="41111"/>
                </a:lnTo>
                <a:lnTo>
                  <a:pt x="41985" y="41111"/>
                </a:lnTo>
                <a:lnTo>
                  <a:pt x="42553" y="41481"/>
                </a:lnTo>
                <a:lnTo>
                  <a:pt x="42836" y="42222"/>
                </a:lnTo>
                <a:lnTo>
                  <a:pt x="42836" y="42962"/>
                </a:lnTo>
                <a:lnTo>
                  <a:pt x="42836" y="76666"/>
                </a:lnTo>
                <a:lnTo>
                  <a:pt x="42836" y="76666"/>
                </a:lnTo>
                <a:lnTo>
                  <a:pt x="42836" y="77407"/>
                </a:lnTo>
                <a:lnTo>
                  <a:pt x="42553" y="78148"/>
                </a:lnTo>
                <a:lnTo>
                  <a:pt x="41985" y="78518"/>
                </a:lnTo>
                <a:lnTo>
                  <a:pt x="41418" y="78518"/>
                </a:lnTo>
                <a:lnTo>
                  <a:pt x="12482" y="78518"/>
                </a:lnTo>
                <a:lnTo>
                  <a:pt x="12482" y="78518"/>
                </a:lnTo>
                <a:lnTo>
                  <a:pt x="11914" y="78518"/>
                </a:lnTo>
                <a:lnTo>
                  <a:pt x="11347" y="78148"/>
                </a:lnTo>
                <a:lnTo>
                  <a:pt x="11063" y="77407"/>
                </a:lnTo>
                <a:lnTo>
                  <a:pt x="11063" y="76666"/>
                </a:lnTo>
                <a:lnTo>
                  <a:pt x="11063" y="76666"/>
                </a:lnTo>
                <a:close/>
                <a:moveTo>
                  <a:pt x="11063" y="88148"/>
                </a:moveTo>
                <a:lnTo>
                  <a:pt x="11063" y="88148"/>
                </a:lnTo>
                <a:lnTo>
                  <a:pt x="11063" y="87407"/>
                </a:lnTo>
                <a:lnTo>
                  <a:pt x="11347" y="86666"/>
                </a:lnTo>
                <a:lnTo>
                  <a:pt x="11914" y="86296"/>
                </a:lnTo>
                <a:lnTo>
                  <a:pt x="12482" y="86296"/>
                </a:lnTo>
                <a:lnTo>
                  <a:pt x="41418" y="86296"/>
                </a:lnTo>
                <a:lnTo>
                  <a:pt x="41418" y="86296"/>
                </a:lnTo>
                <a:lnTo>
                  <a:pt x="41985" y="86296"/>
                </a:lnTo>
                <a:lnTo>
                  <a:pt x="42553" y="86666"/>
                </a:lnTo>
                <a:lnTo>
                  <a:pt x="42836" y="87407"/>
                </a:lnTo>
                <a:lnTo>
                  <a:pt x="42836" y="88148"/>
                </a:lnTo>
                <a:lnTo>
                  <a:pt x="42836" y="88148"/>
                </a:lnTo>
                <a:lnTo>
                  <a:pt x="42836" y="88888"/>
                </a:lnTo>
                <a:lnTo>
                  <a:pt x="42553" y="89629"/>
                </a:lnTo>
                <a:lnTo>
                  <a:pt x="41985" y="90000"/>
                </a:lnTo>
                <a:lnTo>
                  <a:pt x="41418" y="90000"/>
                </a:lnTo>
                <a:lnTo>
                  <a:pt x="12482" y="90000"/>
                </a:lnTo>
                <a:lnTo>
                  <a:pt x="12482" y="90000"/>
                </a:lnTo>
                <a:lnTo>
                  <a:pt x="11914" y="90000"/>
                </a:lnTo>
                <a:lnTo>
                  <a:pt x="11347" y="89629"/>
                </a:lnTo>
                <a:lnTo>
                  <a:pt x="11063" y="88888"/>
                </a:lnTo>
                <a:lnTo>
                  <a:pt x="11063" y="88148"/>
                </a:lnTo>
                <a:lnTo>
                  <a:pt x="11063" y="88148"/>
                </a:lnTo>
                <a:close/>
                <a:moveTo>
                  <a:pt x="11063" y="99259"/>
                </a:moveTo>
                <a:lnTo>
                  <a:pt x="11063" y="99259"/>
                </a:lnTo>
                <a:lnTo>
                  <a:pt x="11063" y="98518"/>
                </a:lnTo>
                <a:lnTo>
                  <a:pt x="11347" y="97777"/>
                </a:lnTo>
                <a:lnTo>
                  <a:pt x="11914" y="97407"/>
                </a:lnTo>
                <a:lnTo>
                  <a:pt x="12482" y="97407"/>
                </a:lnTo>
                <a:lnTo>
                  <a:pt x="41418" y="97407"/>
                </a:lnTo>
                <a:lnTo>
                  <a:pt x="41418" y="97407"/>
                </a:lnTo>
                <a:lnTo>
                  <a:pt x="41985" y="97407"/>
                </a:lnTo>
                <a:lnTo>
                  <a:pt x="42553" y="97777"/>
                </a:lnTo>
                <a:lnTo>
                  <a:pt x="42836" y="98518"/>
                </a:lnTo>
                <a:lnTo>
                  <a:pt x="42836" y="99259"/>
                </a:lnTo>
                <a:lnTo>
                  <a:pt x="42836" y="99259"/>
                </a:lnTo>
                <a:lnTo>
                  <a:pt x="42836" y="100000"/>
                </a:lnTo>
                <a:lnTo>
                  <a:pt x="42553" y="100740"/>
                </a:lnTo>
                <a:lnTo>
                  <a:pt x="41985" y="101111"/>
                </a:lnTo>
                <a:lnTo>
                  <a:pt x="41418" y="101111"/>
                </a:lnTo>
                <a:lnTo>
                  <a:pt x="12482" y="101111"/>
                </a:lnTo>
                <a:lnTo>
                  <a:pt x="12482" y="101111"/>
                </a:lnTo>
                <a:lnTo>
                  <a:pt x="11914" y="101111"/>
                </a:lnTo>
                <a:lnTo>
                  <a:pt x="11347" y="100740"/>
                </a:lnTo>
                <a:lnTo>
                  <a:pt x="11063" y="100000"/>
                </a:lnTo>
                <a:lnTo>
                  <a:pt x="11063" y="99259"/>
                </a:lnTo>
                <a:lnTo>
                  <a:pt x="11063" y="99259"/>
                </a:lnTo>
                <a:close/>
                <a:moveTo>
                  <a:pt x="13900" y="26296"/>
                </a:moveTo>
                <a:lnTo>
                  <a:pt x="80000" y="26296"/>
                </a:lnTo>
                <a:lnTo>
                  <a:pt x="80000" y="14814"/>
                </a:lnTo>
                <a:lnTo>
                  <a:pt x="13900" y="14814"/>
                </a:lnTo>
                <a:lnTo>
                  <a:pt x="13900" y="26296"/>
                </a:lnTo>
                <a:close/>
                <a:moveTo>
                  <a:pt x="13900" y="74814"/>
                </a:moveTo>
                <a:lnTo>
                  <a:pt x="40000" y="74814"/>
                </a:lnTo>
                <a:lnTo>
                  <a:pt x="40000" y="44814"/>
                </a:lnTo>
                <a:lnTo>
                  <a:pt x="13900" y="44814"/>
                </a:lnTo>
                <a:lnTo>
                  <a:pt x="13900" y="74814"/>
                </a:lnTo>
                <a:close/>
                <a:moveTo>
                  <a:pt x="82836" y="42962"/>
                </a:moveTo>
                <a:lnTo>
                  <a:pt x="82836" y="42962"/>
                </a:lnTo>
                <a:lnTo>
                  <a:pt x="82836" y="43703"/>
                </a:lnTo>
                <a:lnTo>
                  <a:pt x="82553" y="44444"/>
                </a:lnTo>
                <a:lnTo>
                  <a:pt x="81985" y="44814"/>
                </a:lnTo>
                <a:lnTo>
                  <a:pt x="81418" y="44814"/>
                </a:lnTo>
                <a:lnTo>
                  <a:pt x="52765" y="44814"/>
                </a:lnTo>
                <a:lnTo>
                  <a:pt x="52765" y="44814"/>
                </a:lnTo>
                <a:lnTo>
                  <a:pt x="52198" y="44814"/>
                </a:lnTo>
                <a:lnTo>
                  <a:pt x="51631" y="44444"/>
                </a:lnTo>
                <a:lnTo>
                  <a:pt x="51347" y="43703"/>
                </a:lnTo>
                <a:lnTo>
                  <a:pt x="51347" y="42962"/>
                </a:lnTo>
                <a:lnTo>
                  <a:pt x="51347" y="42962"/>
                </a:lnTo>
                <a:lnTo>
                  <a:pt x="51347" y="42222"/>
                </a:lnTo>
                <a:lnTo>
                  <a:pt x="51631" y="41481"/>
                </a:lnTo>
                <a:lnTo>
                  <a:pt x="52198" y="41111"/>
                </a:lnTo>
                <a:lnTo>
                  <a:pt x="52765" y="41111"/>
                </a:lnTo>
                <a:lnTo>
                  <a:pt x="81418" y="41111"/>
                </a:lnTo>
                <a:lnTo>
                  <a:pt x="81418" y="41111"/>
                </a:lnTo>
                <a:lnTo>
                  <a:pt x="81985" y="41111"/>
                </a:lnTo>
                <a:lnTo>
                  <a:pt x="82553" y="41481"/>
                </a:lnTo>
                <a:lnTo>
                  <a:pt x="82836" y="42222"/>
                </a:lnTo>
                <a:lnTo>
                  <a:pt x="82836" y="42962"/>
                </a:lnTo>
                <a:lnTo>
                  <a:pt x="82836" y="42962"/>
                </a:lnTo>
                <a:close/>
                <a:moveTo>
                  <a:pt x="82836" y="54444"/>
                </a:moveTo>
                <a:lnTo>
                  <a:pt x="82836" y="54444"/>
                </a:lnTo>
                <a:lnTo>
                  <a:pt x="82836" y="55185"/>
                </a:lnTo>
                <a:lnTo>
                  <a:pt x="82553" y="55925"/>
                </a:lnTo>
                <a:lnTo>
                  <a:pt x="81985" y="56296"/>
                </a:lnTo>
                <a:lnTo>
                  <a:pt x="81418" y="56296"/>
                </a:lnTo>
                <a:lnTo>
                  <a:pt x="52765" y="56296"/>
                </a:lnTo>
                <a:lnTo>
                  <a:pt x="52765" y="56296"/>
                </a:lnTo>
                <a:lnTo>
                  <a:pt x="52198" y="56296"/>
                </a:lnTo>
                <a:lnTo>
                  <a:pt x="51631" y="55925"/>
                </a:lnTo>
                <a:lnTo>
                  <a:pt x="51347" y="55185"/>
                </a:lnTo>
                <a:lnTo>
                  <a:pt x="51347" y="54444"/>
                </a:lnTo>
                <a:lnTo>
                  <a:pt x="51347" y="54444"/>
                </a:lnTo>
                <a:lnTo>
                  <a:pt x="51347" y="53703"/>
                </a:lnTo>
                <a:lnTo>
                  <a:pt x="51631" y="52962"/>
                </a:lnTo>
                <a:lnTo>
                  <a:pt x="52198" y="52592"/>
                </a:lnTo>
                <a:lnTo>
                  <a:pt x="52765" y="52592"/>
                </a:lnTo>
                <a:lnTo>
                  <a:pt x="81418" y="52592"/>
                </a:lnTo>
                <a:lnTo>
                  <a:pt x="81418" y="52592"/>
                </a:lnTo>
                <a:lnTo>
                  <a:pt x="81985" y="52592"/>
                </a:lnTo>
                <a:lnTo>
                  <a:pt x="82553" y="52962"/>
                </a:lnTo>
                <a:lnTo>
                  <a:pt x="82836" y="53703"/>
                </a:lnTo>
                <a:lnTo>
                  <a:pt x="82836" y="54444"/>
                </a:lnTo>
                <a:lnTo>
                  <a:pt x="82836" y="54444"/>
                </a:lnTo>
                <a:close/>
                <a:moveTo>
                  <a:pt x="82836" y="65555"/>
                </a:moveTo>
                <a:lnTo>
                  <a:pt x="82836" y="65555"/>
                </a:lnTo>
                <a:lnTo>
                  <a:pt x="82836" y="66296"/>
                </a:lnTo>
                <a:lnTo>
                  <a:pt x="82553" y="67037"/>
                </a:lnTo>
                <a:lnTo>
                  <a:pt x="81985" y="67407"/>
                </a:lnTo>
                <a:lnTo>
                  <a:pt x="81418" y="67407"/>
                </a:lnTo>
                <a:lnTo>
                  <a:pt x="52765" y="67407"/>
                </a:lnTo>
                <a:lnTo>
                  <a:pt x="52765" y="67407"/>
                </a:lnTo>
                <a:lnTo>
                  <a:pt x="52198" y="67407"/>
                </a:lnTo>
                <a:lnTo>
                  <a:pt x="51631" y="67037"/>
                </a:lnTo>
                <a:lnTo>
                  <a:pt x="51347" y="66296"/>
                </a:lnTo>
                <a:lnTo>
                  <a:pt x="51347" y="65555"/>
                </a:lnTo>
                <a:lnTo>
                  <a:pt x="51347" y="65555"/>
                </a:lnTo>
                <a:lnTo>
                  <a:pt x="51347" y="64814"/>
                </a:lnTo>
                <a:lnTo>
                  <a:pt x="51631" y="64074"/>
                </a:lnTo>
                <a:lnTo>
                  <a:pt x="52198" y="63703"/>
                </a:lnTo>
                <a:lnTo>
                  <a:pt x="52765" y="63703"/>
                </a:lnTo>
                <a:lnTo>
                  <a:pt x="81418" y="63703"/>
                </a:lnTo>
                <a:lnTo>
                  <a:pt x="81418" y="63703"/>
                </a:lnTo>
                <a:lnTo>
                  <a:pt x="81985" y="63703"/>
                </a:lnTo>
                <a:lnTo>
                  <a:pt x="82553" y="64074"/>
                </a:lnTo>
                <a:lnTo>
                  <a:pt x="82836" y="64814"/>
                </a:lnTo>
                <a:lnTo>
                  <a:pt x="82836" y="65555"/>
                </a:lnTo>
                <a:lnTo>
                  <a:pt x="82836" y="65555"/>
                </a:lnTo>
                <a:close/>
                <a:moveTo>
                  <a:pt x="82836" y="76666"/>
                </a:moveTo>
                <a:lnTo>
                  <a:pt x="82836" y="76666"/>
                </a:lnTo>
                <a:lnTo>
                  <a:pt x="82836" y="77407"/>
                </a:lnTo>
                <a:lnTo>
                  <a:pt x="82553" y="78148"/>
                </a:lnTo>
                <a:lnTo>
                  <a:pt x="81985" y="78518"/>
                </a:lnTo>
                <a:lnTo>
                  <a:pt x="81418" y="78518"/>
                </a:lnTo>
                <a:lnTo>
                  <a:pt x="52765" y="78518"/>
                </a:lnTo>
                <a:lnTo>
                  <a:pt x="52765" y="78518"/>
                </a:lnTo>
                <a:lnTo>
                  <a:pt x="52198" y="78518"/>
                </a:lnTo>
                <a:lnTo>
                  <a:pt x="51631" y="78148"/>
                </a:lnTo>
                <a:lnTo>
                  <a:pt x="51347" y="77407"/>
                </a:lnTo>
                <a:lnTo>
                  <a:pt x="51347" y="76666"/>
                </a:lnTo>
                <a:lnTo>
                  <a:pt x="51347" y="76666"/>
                </a:lnTo>
                <a:lnTo>
                  <a:pt x="51347" y="75925"/>
                </a:lnTo>
                <a:lnTo>
                  <a:pt x="51631" y="75185"/>
                </a:lnTo>
                <a:lnTo>
                  <a:pt x="52198" y="74814"/>
                </a:lnTo>
                <a:lnTo>
                  <a:pt x="52765" y="74814"/>
                </a:lnTo>
                <a:lnTo>
                  <a:pt x="81418" y="74814"/>
                </a:lnTo>
                <a:lnTo>
                  <a:pt x="81418" y="74814"/>
                </a:lnTo>
                <a:lnTo>
                  <a:pt x="81985" y="74814"/>
                </a:lnTo>
                <a:lnTo>
                  <a:pt x="82553" y="75185"/>
                </a:lnTo>
                <a:lnTo>
                  <a:pt x="82836" y="75925"/>
                </a:lnTo>
                <a:lnTo>
                  <a:pt x="82836" y="76666"/>
                </a:lnTo>
                <a:lnTo>
                  <a:pt x="82836" y="76666"/>
                </a:lnTo>
                <a:close/>
                <a:moveTo>
                  <a:pt x="82836" y="88148"/>
                </a:moveTo>
                <a:lnTo>
                  <a:pt x="82836" y="88148"/>
                </a:lnTo>
                <a:lnTo>
                  <a:pt x="82836" y="88888"/>
                </a:lnTo>
                <a:lnTo>
                  <a:pt x="82553" y="89629"/>
                </a:lnTo>
                <a:lnTo>
                  <a:pt x="81985" y="90000"/>
                </a:lnTo>
                <a:lnTo>
                  <a:pt x="81418" y="90000"/>
                </a:lnTo>
                <a:lnTo>
                  <a:pt x="52765" y="90000"/>
                </a:lnTo>
                <a:lnTo>
                  <a:pt x="52765" y="90000"/>
                </a:lnTo>
                <a:lnTo>
                  <a:pt x="52198" y="90000"/>
                </a:lnTo>
                <a:lnTo>
                  <a:pt x="51631" y="89629"/>
                </a:lnTo>
                <a:lnTo>
                  <a:pt x="51347" y="88888"/>
                </a:lnTo>
                <a:lnTo>
                  <a:pt x="51347" y="88148"/>
                </a:lnTo>
                <a:lnTo>
                  <a:pt x="51347" y="88148"/>
                </a:lnTo>
                <a:lnTo>
                  <a:pt x="51347" y="87407"/>
                </a:lnTo>
                <a:lnTo>
                  <a:pt x="51631" y="86666"/>
                </a:lnTo>
                <a:lnTo>
                  <a:pt x="52198" y="86296"/>
                </a:lnTo>
                <a:lnTo>
                  <a:pt x="52765" y="86296"/>
                </a:lnTo>
                <a:lnTo>
                  <a:pt x="81418" y="86296"/>
                </a:lnTo>
                <a:lnTo>
                  <a:pt x="81418" y="86296"/>
                </a:lnTo>
                <a:lnTo>
                  <a:pt x="81985" y="86296"/>
                </a:lnTo>
                <a:lnTo>
                  <a:pt x="82553" y="86666"/>
                </a:lnTo>
                <a:lnTo>
                  <a:pt x="82836" y="87407"/>
                </a:lnTo>
                <a:lnTo>
                  <a:pt x="82836" y="88148"/>
                </a:lnTo>
                <a:lnTo>
                  <a:pt x="82836" y="88148"/>
                </a:lnTo>
                <a:close/>
                <a:moveTo>
                  <a:pt x="82836" y="99259"/>
                </a:moveTo>
                <a:lnTo>
                  <a:pt x="82836" y="99259"/>
                </a:lnTo>
                <a:lnTo>
                  <a:pt x="82836" y="100000"/>
                </a:lnTo>
                <a:lnTo>
                  <a:pt x="82553" y="100740"/>
                </a:lnTo>
                <a:lnTo>
                  <a:pt x="81985" y="101111"/>
                </a:lnTo>
                <a:lnTo>
                  <a:pt x="81418" y="101111"/>
                </a:lnTo>
                <a:lnTo>
                  <a:pt x="52765" y="101111"/>
                </a:lnTo>
                <a:lnTo>
                  <a:pt x="52765" y="101111"/>
                </a:lnTo>
                <a:lnTo>
                  <a:pt x="52198" y="101111"/>
                </a:lnTo>
                <a:lnTo>
                  <a:pt x="51631" y="100740"/>
                </a:lnTo>
                <a:lnTo>
                  <a:pt x="51347" y="100000"/>
                </a:lnTo>
                <a:lnTo>
                  <a:pt x="51347" y="99259"/>
                </a:lnTo>
                <a:lnTo>
                  <a:pt x="51347" y="99259"/>
                </a:lnTo>
                <a:lnTo>
                  <a:pt x="51347" y="98518"/>
                </a:lnTo>
                <a:lnTo>
                  <a:pt x="51631" y="97777"/>
                </a:lnTo>
                <a:lnTo>
                  <a:pt x="52198" y="97407"/>
                </a:lnTo>
                <a:lnTo>
                  <a:pt x="52765" y="97407"/>
                </a:lnTo>
                <a:lnTo>
                  <a:pt x="81418" y="97407"/>
                </a:lnTo>
                <a:lnTo>
                  <a:pt x="81418" y="97407"/>
                </a:lnTo>
                <a:lnTo>
                  <a:pt x="81985" y="97407"/>
                </a:lnTo>
                <a:lnTo>
                  <a:pt x="82553" y="97777"/>
                </a:lnTo>
                <a:lnTo>
                  <a:pt x="82836" y="98518"/>
                </a:lnTo>
                <a:lnTo>
                  <a:pt x="82836" y="99259"/>
                </a:lnTo>
                <a:lnTo>
                  <a:pt x="82836" y="99259"/>
                </a:lnTo>
                <a:close/>
                <a:moveTo>
                  <a:pt x="101843" y="106666"/>
                </a:moveTo>
                <a:lnTo>
                  <a:pt x="101843" y="106666"/>
                </a:lnTo>
                <a:lnTo>
                  <a:pt x="100992" y="105555"/>
                </a:lnTo>
                <a:lnTo>
                  <a:pt x="100425" y="104444"/>
                </a:lnTo>
                <a:lnTo>
                  <a:pt x="100141" y="102962"/>
                </a:lnTo>
                <a:lnTo>
                  <a:pt x="100141" y="101111"/>
                </a:lnTo>
                <a:lnTo>
                  <a:pt x="100141" y="1851"/>
                </a:lnTo>
                <a:lnTo>
                  <a:pt x="100141" y="1851"/>
                </a:lnTo>
                <a:lnTo>
                  <a:pt x="100141" y="1111"/>
                </a:lnTo>
                <a:lnTo>
                  <a:pt x="100425" y="370"/>
                </a:lnTo>
                <a:lnTo>
                  <a:pt x="100992" y="0"/>
                </a:lnTo>
                <a:lnTo>
                  <a:pt x="101560" y="0"/>
                </a:lnTo>
                <a:lnTo>
                  <a:pt x="101560" y="0"/>
                </a:lnTo>
                <a:lnTo>
                  <a:pt x="102127" y="0"/>
                </a:lnTo>
                <a:lnTo>
                  <a:pt x="102695" y="370"/>
                </a:lnTo>
                <a:lnTo>
                  <a:pt x="102978" y="1111"/>
                </a:lnTo>
                <a:lnTo>
                  <a:pt x="102978" y="1851"/>
                </a:lnTo>
                <a:lnTo>
                  <a:pt x="102978" y="101111"/>
                </a:lnTo>
                <a:lnTo>
                  <a:pt x="102978" y="101111"/>
                </a:lnTo>
                <a:lnTo>
                  <a:pt x="103262" y="102962"/>
                </a:lnTo>
                <a:lnTo>
                  <a:pt x="103546" y="104074"/>
                </a:lnTo>
                <a:lnTo>
                  <a:pt x="104680" y="104814"/>
                </a:lnTo>
                <a:lnTo>
                  <a:pt x="105815" y="104814"/>
                </a:lnTo>
                <a:lnTo>
                  <a:pt x="105815" y="104814"/>
                </a:lnTo>
                <a:lnTo>
                  <a:pt x="106950" y="104814"/>
                </a:lnTo>
                <a:lnTo>
                  <a:pt x="107801" y="104074"/>
                </a:lnTo>
                <a:lnTo>
                  <a:pt x="108368" y="102962"/>
                </a:lnTo>
                <a:lnTo>
                  <a:pt x="108936" y="101111"/>
                </a:lnTo>
                <a:lnTo>
                  <a:pt x="108936" y="1851"/>
                </a:lnTo>
                <a:lnTo>
                  <a:pt x="108936" y="1851"/>
                </a:lnTo>
                <a:lnTo>
                  <a:pt x="108936" y="1111"/>
                </a:lnTo>
                <a:lnTo>
                  <a:pt x="109219" y="370"/>
                </a:lnTo>
                <a:lnTo>
                  <a:pt x="109787" y="0"/>
                </a:lnTo>
                <a:lnTo>
                  <a:pt x="110354" y="0"/>
                </a:lnTo>
                <a:lnTo>
                  <a:pt x="110354" y="0"/>
                </a:lnTo>
                <a:lnTo>
                  <a:pt x="110921" y="0"/>
                </a:lnTo>
                <a:lnTo>
                  <a:pt x="111489" y="370"/>
                </a:lnTo>
                <a:lnTo>
                  <a:pt x="111773" y="1111"/>
                </a:lnTo>
                <a:lnTo>
                  <a:pt x="111773" y="1851"/>
                </a:lnTo>
                <a:lnTo>
                  <a:pt x="111773" y="101111"/>
                </a:lnTo>
                <a:lnTo>
                  <a:pt x="111773" y="101111"/>
                </a:lnTo>
                <a:lnTo>
                  <a:pt x="111773" y="102592"/>
                </a:lnTo>
                <a:lnTo>
                  <a:pt x="111205" y="104074"/>
                </a:lnTo>
                <a:lnTo>
                  <a:pt x="110921" y="105555"/>
                </a:lnTo>
                <a:lnTo>
                  <a:pt x="110070" y="106666"/>
                </a:lnTo>
                <a:lnTo>
                  <a:pt x="110070" y="106666"/>
                </a:lnTo>
                <a:lnTo>
                  <a:pt x="109219" y="107407"/>
                </a:lnTo>
                <a:lnTo>
                  <a:pt x="108085" y="108148"/>
                </a:lnTo>
                <a:lnTo>
                  <a:pt x="106950" y="108518"/>
                </a:lnTo>
                <a:lnTo>
                  <a:pt x="105815" y="108518"/>
                </a:lnTo>
                <a:lnTo>
                  <a:pt x="105815" y="108518"/>
                </a:lnTo>
                <a:lnTo>
                  <a:pt x="104680" y="108518"/>
                </a:lnTo>
                <a:lnTo>
                  <a:pt x="103546" y="108148"/>
                </a:lnTo>
                <a:lnTo>
                  <a:pt x="102695" y="107407"/>
                </a:lnTo>
                <a:lnTo>
                  <a:pt x="101843" y="106666"/>
                </a:lnTo>
                <a:lnTo>
                  <a:pt x="101843" y="106666"/>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659" name="Shape 659"/>
          <p:cNvSpPr/>
          <p:nvPr/>
        </p:nvSpPr>
        <p:spPr>
          <a:xfrm>
            <a:off x="3956477" y="3672174"/>
            <a:ext cx="517456" cy="395415"/>
          </a:xfrm>
          <a:custGeom>
            <a:avLst/>
            <a:gdLst/>
            <a:ahLst/>
            <a:cxnLst/>
            <a:rect l="0" t="0" r="0" b="0"/>
            <a:pathLst>
              <a:path w="120000" h="120000" extrusionOk="0">
                <a:moveTo>
                  <a:pt x="81882" y="84814"/>
                </a:moveTo>
                <a:lnTo>
                  <a:pt x="81882" y="84814"/>
                </a:lnTo>
                <a:lnTo>
                  <a:pt x="78776" y="87777"/>
                </a:lnTo>
                <a:lnTo>
                  <a:pt x="75105" y="90370"/>
                </a:lnTo>
                <a:lnTo>
                  <a:pt x="71152" y="92592"/>
                </a:lnTo>
                <a:lnTo>
                  <a:pt x="67482" y="94444"/>
                </a:lnTo>
                <a:lnTo>
                  <a:pt x="63247" y="95555"/>
                </a:lnTo>
                <a:lnTo>
                  <a:pt x="58729" y="96666"/>
                </a:lnTo>
                <a:lnTo>
                  <a:pt x="54211" y="97407"/>
                </a:lnTo>
                <a:lnTo>
                  <a:pt x="49129" y="97407"/>
                </a:lnTo>
                <a:lnTo>
                  <a:pt x="49129" y="97407"/>
                </a:lnTo>
                <a:lnTo>
                  <a:pt x="44047" y="97037"/>
                </a:lnTo>
                <a:lnTo>
                  <a:pt x="37835" y="95925"/>
                </a:lnTo>
                <a:lnTo>
                  <a:pt x="37835" y="95925"/>
                </a:lnTo>
                <a:lnTo>
                  <a:pt x="33317" y="101481"/>
                </a:lnTo>
                <a:lnTo>
                  <a:pt x="28800" y="106296"/>
                </a:lnTo>
                <a:lnTo>
                  <a:pt x="24000" y="110370"/>
                </a:lnTo>
                <a:lnTo>
                  <a:pt x="19200" y="113703"/>
                </a:lnTo>
                <a:lnTo>
                  <a:pt x="19200" y="113703"/>
                </a:lnTo>
                <a:lnTo>
                  <a:pt x="18635" y="113703"/>
                </a:lnTo>
                <a:lnTo>
                  <a:pt x="18635" y="113703"/>
                </a:lnTo>
                <a:lnTo>
                  <a:pt x="17788" y="113333"/>
                </a:lnTo>
                <a:lnTo>
                  <a:pt x="17788" y="113333"/>
                </a:lnTo>
                <a:lnTo>
                  <a:pt x="17223" y="112962"/>
                </a:lnTo>
                <a:lnTo>
                  <a:pt x="17223" y="111851"/>
                </a:lnTo>
                <a:lnTo>
                  <a:pt x="17223" y="87407"/>
                </a:lnTo>
                <a:lnTo>
                  <a:pt x="17223" y="87407"/>
                </a:lnTo>
                <a:lnTo>
                  <a:pt x="13270" y="83333"/>
                </a:lnTo>
                <a:lnTo>
                  <a:pt x="9882" y="78888"/>
                </a:lnTo>
                <a:lnTo>
                  <a:pt x="6776" y="74444"/>
                </a:lnTo>
                <a:lnTo>
                  <a:pt x="4235" y="70000"/>
                </a:lnTo>
                <a:lnTo>
                  <a:pt x="2258" y="65555"/>
                </a:lnTo>
                <a:lnTo>
                  <a:pt x="1129" y="60740"/>
                </a:lnTo>
                <a:lnTo>
                  <a:pt x="282" y="55925"/>
                </a:lnTo>
                <a:lnTo>
                  <a:pt x="0" y="50370"/>
                </a:lnTo>
                <a:lnTo>
                  <a:pt x="0" y="50370"/>
                </a:lnTo>
                <a:lnTo>
                  <a:pt x="282" y="45185"/>
                </a:lnTo>
                <a:lnTo>
                  <a:pt x="847" y="40370"/>
                </a:lnTo>
                <a:lnTo>
                  <a:pt x="1976" y="35555"/>
                </a:lnTo>
                <a:lnTo>
                  <a:pt x="3388" y="31111"/>
                </a:lnTo>
                <a:lnTo>
                  <a:pt x="5647" y="26666"/>
                </a:lnTo>
                <a:lnTo>
                  <a:pt x="7905" y="22592"/>
                </a:lnTo>
                <a:lnTo>
                  <a:pt x="10729" y="18148"/>
                </a:lnTo>
                <a:lnTo>
                  <a:pt x="13835" y="14444"/>
                </a:lnTo>
                <a:lnTo>
                  <a:pt x="13835" y="14444"/>
                </a:lnTo>
                <a:lnTo>
                  <a:pt x="17505" y="11111"/>
                </a:lnTo>
                <a:lnTo>
                  <a:pt x="21176" y="8148"/>
                </a:lnTo>
                <a:lnTo>
                  <a:pt x="25129" y="5555"/>
                </a:lnTo>
                <a:lnTo>
                  <a:pt x="29364" y="3703"/>
                </a:lnTo>
                <a:lnTo>
                  <a:pt x="33600" y="2222"/>
                </a:lnTo>
                <a:lnTo>
                  <a:pt x="38117" y="1111"/>
                </a:lnTo>
                <a:lnTo>
                  <a:pt x="42917" y="370"/>
                </a:lnTo>
                <a:lnTo>
                  <a:pt x="47717" y="0"/>
                </a:lnTo>
                <a:lnTo>
                  <a:pt x="47717" y="0"/>
                </a:lnTo>
                <a:lnTo>
                  <a:pt x="52800" y="370"/>
                </a:lnTo>
                <a:lnTo>
                  <a:pt x="57317" y="1111"/>
                </a:lnTo>
                <a:lnTo>
                  <a:pt x="61835" y="2222"/>
                </a:lnTo>
                <a:lnTo>
                  <a:pt x="65788" y="3703"/>
                </a:lnTo>
                <a:lnTo>
                  <a:pt x="70023" y="5555"/>
                </a:lnTo>
                <a:lnTo>
                  <a:pt x="73694" y="8148"/>
                </a:lnTo>
                <a:lnTo>
                  <a:pt x="77647" y="11111"/>
                </a:lnTo>
                <a:lnTo>
                  <a:pt x="81035" y="14444"/>
                </a:lnTo>
                <a:lnTo>
                  <a:pt x="81035" y="14444"/>
                </a:lnTo>
                <a:lnTo>
                  <a:pt x="84141" y="18148"/>
                </a:lnTo>
                <a:lnTo>
                  <a:pt x="86682" y="22222"/>
                </a:lnTo>
                <a:lnTo>
                  <a:pt x="88941" y="26666"/>
                </a:lnTo>
                <a:lnTo>
                  <a:pt x="90917" y="30740"/>
                </a:lnTo>
                <a:lnTo>
                  <a:pt x="92329" y="35555"/>
                </a:lnTo>
                <a:lnTo>
                  <a:pt x="93458" y="40370"/>
                </a:lnTo>
                <a:lnTo>
                  <a:pt x="94023" y="45185"/>
                </a:lnTo>
                <a:lnTo>
                  <a:pt x="94305" y="50370"/>
                </a:lnTo>
                <a:lnTo>
                  <a:pt x="94305" y="50370"/>
                </a:lnTo>
                <a:lnTo>
                  <a:pt x="94023" y="55925"/>
                </a:lnTo>
                <a:lnTo>
                  <a:pt x="93458" y="60740"/>
                </a:lnTo>
                <a:lnTo>
                  <a:pt x="92611" y="65185"/>
                </a:lnTo>
                <a:lnTo>
                  <a:pt x="91200" y="69629"/>
                </a:lnTo>
                <a:lnTo>
                  <a:pt x="89505" y="73703"/>
                </a:lnTo>
                <a:lnTo>
                  <a:pt x="87247" y="77407"/>
                </a:lnTo>
                <a:lnTo>
                  <a:pt x="84705" y="81111"/>
                </a:lnTo>
                <a:lnTo>
                  <a:pt x="81882" y="84814"/>
                </a:lnTo>
                <a:lnTo>
                  <a:pt x="81882" y="84814"/>
                </a:lnTo>
                <a:close/>
                <a:moveTo>
                  <a:pt x="79905" y="81851"/>
                </a:moveTo>
                <a:lnTo>
                  <a:pt x="79905" y="81851"/>
                </a:lnTo>
                <a:lnTo>
                  <a:pt x="82447" y="78518"/>
                </a:lnTo>
                <a:lnTo>
                  <a:pt x="84988" y="75555"/>
                </a:lnTo>
                <a:lnTo>
                  <a:pt x="86964" y="71851"/>
                </a:lnTo>
                <a:lnTo>
                  <a:pt x="88658" y="68148"/>
                </a:lnTo>
                <a:lnTo>
                  <a:pt x="89788" y="64074"/>
                </a:lnTo>
                <a:lnTo>
                  <a:pt x="90635" y="60000"/>
                </a:lnTo>
                <a:lnTo>
                  <a:pt x="91200" y="55555"/>
                </a:lnTo>
                <a:lnTo>
                  <a:pt x="91482" y="50370"/>
                </a:lnTo>
                <a:lnTo>
                  <a:pt x="91482" y="50370"/>
                </a:lnTo>
                <a:lnTo>
                  <a:pt x="91200" y="45555"/>
                </a:lnTo>
                <a:lnTo>
                  <a:pt x="90635" y="40740"/>
                </a:lnTo>
                <a:lnTo>
                  <a:pt x="89788" y="36296"/>
                </a:lnTo>
                <a:lnTo>
                  <a:pt x="88376" y="32222"/>
                </a:lnTo>
                <a:lnTo>
                  <a:pt x="86682" y="28148"/>
                </a:lnTo>
                <a:lnTo>
                  <a:pt x="84423" y="24444"/>
                </a:lnTo>
                <a:lnTo>
                  <a:pt x="81882" y="20740"/>
                </a:lnTo>
                <a:lnTo>
                  <a:pt x="79058" y="17037"/>
                </a:lnTo>
                <a:lnTo>
                  <a:pt x="79058" y="17037"/>
                </a:lnTo>
                <a:lnTo>
                  <a:pt x="75952" y="13703"/>
                </a:lnTo>
                <a:lnTo>
                  <a:pt x="72282" y="11111"/>
                </a:lnTo>
                <a:lnTo>
                  <a:pt x="68611" y="8888"/>
                </a:lnTo>
                <a:lnTo>
                  <a:pt x="64941" y="7037"/>
                </a:lnTo>
                <a:lnTo>
                  <a:pt x="60988" y="5555"/>
                </a:lnTo>
                <a:lnTo>
                  <a:pt x="56752" y="4444"/>
                </a:lnTo>
                <a:lnTo>
                  <a:pt x="52517" y="4074"/>
                </a:lnTo>
                <a:lnTo>
                  <a:pt x="47717" y="3703"/>
                </a:lnTo>
                <a:lnTo>
                  <a:pt x="47717" y="3703"/>
                </a:lnTo>
                <a:lnTo>
                  <a:pt x="42917" y="4074"/>
                </a:lnTo>
                <a:lnTo>
                  <a:pt x="38682" y="4444"/>
                </a:lnTo>
                <a:lnTo>
                  <a:pt x="34447" y="5555"/>
                </a:lnTo>
                <a:lnTo>
                  <a:pt x="30494" y="7037"/>
                </a:lnTo>
                <a:lnTo>
                  <a:pt x="26258" y="8888"/>
                </a:lnTo>
                <a:lnTo>
                  <a:pt x="22588" y="11481"/>
                </a:lnTo>
                <a:lnTo>
                  <a:pt x="19200" y="14074"/>
                </a:lnTo>
                <a:lnTo>
                  <a:pt x="15811" y="17037"/>
                </a:lnTo>
                <a:lnTo>
                  <a:pt x="15811" y="17037"/>
                </a:lnTo>
                <a:lnTo>
                  <a:pt x="12988" y="21111"/>
                </a:lnTo>
                <a:lnTo>
                  <a:pt x="10164" y="24814"/>
                </a:lnTo>
                <a:lnTo>
                  <a:pt x="8188" y="28518"/>
                </a:lnTo>
                <a:lnTo>
                  <a:pt x="6211" y="32592"/>
                </a:lnTo>
                <a:lnTo>
                  <a:pt x="4517" y="36666"/>
                </a:lnTo>
                <a:lnTo>
                  <a:pt x="3670" y="41111"/>
                </a:lnTo>
                <a:lnTo>
                  <a:pt x="3105" y="45555"/>
                </a:lnTo>
                <a:lnTo>
                  <a:pt x="2823" y="50370"/>
                </a:lnTo>
                <a:lnTo>
                  <a:pt x="2823" y="50370"/>
                </a:lnTo>
                <a:lnTo>
                  <a:pt x="3105" y="55555"/>
                </a:lnTo>
                <a:lnTo>
                  <a:pt x="3670" y="60000"/>
                </a:lnTo>
                <a:lnTo>
                  <a:pt x="5364" y="64444"/>
                </a:lnTo>
                <a:lnTo>
                  <a:pt x="7058" y="68518"/>
                </a:lnTo>
                <a:lnTo>
                  <a:pt x="9600" y="72962"/>
                </a:lnTo>
                <a:lnTo>
                  <a:pt x="12423" y="76666"/>
                </a:lnTo>
                <a:lnTo>
                  <a:pt x="15529" y="80740"/>
                </a:lnTo>
                <a:lnTo>
                  <a:pt x="19482" y="84814"/>
                </a:lnTo>
                <a:lnTo>
                  <a:pt x="19482" y="84814"/>
                </a:lnTo>
                <a:lnTo>
                  <a:pt x="19764" y="85555"/>
                </a:lnTo>
                <a:lnTo>
                  <a:pt x="20047" y="86296"/>
                </a:lnTo>
                <a:lnTo>
                  <a:pt x="20047" y="108888"/>
                </a:lnTo>
                <a:lnTo>
                  <a:pt x="20047" y="108888"/>
                </a:lnTo>
                <a:lnTo>
                  <a:pt x="24564" y="105555"/>
                </a:lnTo>
                <a:lnTo>
                  <a:pt x="28800" y="101481"/>
                </a:lnTo>
                <a:lnTo>
                  <a:pt x="32752" y="97407"/>
                </a:lnTo>
                <a:lnTo>
                  <a:pt x="36141" y="92592"/>
                </a:lnTo>
                <a:lnTo>
                  <a:pt x="36141" y="92592"/>
                </a:lnTo>
                <a:lnTo>
                  <a:pt x="36705" y="91851"/>
                </a:lnTo>
                <a:lnTo>
                  <a:pt x="37552" y="91851"/>
                </a:lnTo>
                <a:lnTo>
                  <a:pt x="37552" y="91851"/>
                </a:lnTo>
                <a:lnTo>
                  <a:pt x="44047" y="93333"/>
                </a:lnTo>
                <a:lnTo>
                  <a:pt x="49129" y="93703"/>
                </a:lnTo>
                <a:lnTo>
                  <a:pt x="49129" y="93703"/>
                </a:lnTo>
                <a:lnTo>
                  <a:pt x="53929" y="93703"/>
                </a:lnTo>
                <a:lnTo>
                  <a:pt x="58164" y="92962"/>
                </a:lnTo>
                <a:lnTo>
                  <a:pt x="62400" y="92222"/>
                </a:lnTo>
                <a:lnTo>
                  <a:pt x="66352" y="90740"/>
                </a:lnTo>
                <a:lnTo>
                  <a:pt x="70023" y="89259"/>
                </a:lnTo>
                <a:lnTo>
                  <a:pt x="73411" y="87037"/>
                </a:lnTo>
                <a:lnTo>
                  <a:pt x="76800" y="84814"/>
                </a:lnTo>
                <a:lnTo>
                  <a:pt x="79905" y="81851"/>
                </a:lnTo>
                <a:lnTo>
                  <a:pt x="79905" y="81851"/>
                </a:lnTo>
                <a:close/>
                <a:moveTo>
                  <a:pt x="33035" y="51111"/>
                </a:moveTo>
                <a:lnTo>
                  <a:pt x="33035" y="51111"/>
                </a:lnTo>
                <a:lnTo>
                  <a:pt x="32752" y="52592"/>
                </a:lnTo>
                <a:lnTo>
                  <a:pt x="32470" y="54074"/>
                </a:lnTo>
                <a:lnTo>
                  <a:pt x="31905" y="55185"/>
                </a:lnTo>
                <a:lnTo>
                  <a:pt x="31341" y="56296"/>
                </a:lnTo>
                <a:lnTo>
                  <a:pt x="31341" y="56296"/>
                </a:lnTo>
                <a:lnTo>
                  <a:pt x="30494" y="57407"/>
                </a:lnTo>
                <a:lnTo>
                  <a:pt x="29364" y="58148"/>
                </a:lnTo>
                <a:lnTo>
                  <a:pt x="28235" y="58518"/>
                </a:lnTo>
                <a:lnTo>
                  <a:pt x="27105" y="58518"/>
                </a:lnTo>
                <a:lnTo>
                  <a:pt x="27105" y="58518"/>
                </a:lnTo>
                <a:lnTo>
                  <a:pt x="25976" y="58518"/>
                </a:lnTo>
                <a:lnTo>
                  <a:pt x="24847" y="58148"/>
                </a:lnTo>
                <a:lnTo>
                  <a:pt x="24000" y="57407"/>
                </a:lnTo>
                <a:lnTo>
                  <a:pt x="23152" y="56296"/>
                </a:lnTo>
                <a:lnTo>
                  <a:pt x="23152" y="56296"/>
                </a:lnTo>
                <a:lnTo>
                  <a:pt x="22305" y="55185"/>
                </a:lnTo>
                <a:lnTo>
                  <a:pt x="21741" y="54074"/>
                </a:lnTo>
                <a:lnTo>
                  <a:pt x="21458" y="52592"/>
                </a:lnTo>
                <a:lnTo>
                  <a:pt x="21458" y="51111"/>
                </a:lnTo>
                <a:lnTo>
                  <a:pt x="21458" y="51111"/>
                </a:lnTo>
                <a:lnTo>
                  <a:pt x="21458" y="49259"/>
                </a:lnTo>
                <a:lnTo>
                  <a:pt x="21741" y="47777"/>
                </a:lnTo>
                <a:lnTo>
                  <a:pt x="22305" y="46666"/>
                </a:lnTo>
                <a:lnTo>
                  <a:pt x="23152" y="45555"/>
                </a:lnTo>
                <a:lnTo>
                  <a:pt x="23152" y="45555"/>
                </a:lnTo>
                <a:lnTo>
                  <a:pt x="24000" y="44814"/>
                </a:lnTo>
                <a:lnTo>
                  <a:pt x="24847" y="44074"/>
                </a:lnTo>
                <a:lnTo>
                  <a:pt x="25976" y="43703"/>
                </a:lnTo>
                <a:lnTo>
                  <a:pt x="27105" y="43333"/>
                </a:lnTo>
                <a:lnTo>
                  <a:pt x="27105" y="43333"/>
                </a:lnTo>
                <a:lnTo>
                  <a:pt x="28235" y="43703"/>
                </a:lnTo>
                <a:lnTo>
                  <a:pt x="29364" y="44074"/>
                </a:lnTo>
                <a:lnTo>
                  <a:pt x="30494" y="44814"/>
                </a:lnTo>
                <a:lnTo>
                  <a:pt x="31341" y="45555"/>
                </a:lnTo>
                <a:lnTo>
                  <a:pt x="31341" y="45555"/>
                </a:lnTo>
                <a:lnTo>
                  <a:pt x="31905" y="46666"/>
                </a:lnTo>
                <a:lnTo>
                  <a:pt x="32470" y="47777"/>
                </a:lnTo>
                <a:lnTo>
                  <a:pt x="32752" y="49259"/>
                </a:lnTo>
                <a:lnTo>
                  <a:pt x="33035" y="51111"/>
                </a:lnTo>
                <a:lnTo>
                  <a:pt x="33035" y="51111"/>
                </a:lnTo>
                <a:close/>
                <a:moveTo>
                  <a:pt x="30211" y="51111"/>
                </a:moveTo>
                <a:lnTo>
                  <a:pt x="30211" y="51111"/>
                </a:lnTo>
                <a:lnTo>
                  <a:pt x="29929" y="49259"/>
                </a:lnTo>
                <a:lnTo>
                  <a:pt x="29364" y="48148"/>
                </a:lnTo>
                <a:lnTo>
                  <a:pt x="29364" y="48148"/>
                </a:lnTo>
                <a:lnTo>
                  <a:pt x="28235" y="47407"/>
                </a:lnTo>
                <a:lnTo>
                  <a:pt x="27105" y="47037"/>
                </a:lnTo>
                <a:lnTo>
                  <a:pt x="27105" y="47037"/>
                </a:lnTo>
                <a:lnTo>
                  <a:pt x="25976" y="47407"/>
                </a:lnTo>
                <a:lnTo>
                  <a:pt x="25129" y="48148"/>
                </a:lnTo>
                <a:lnTo>
                  <a:pt x="25129" y="48148"/>
                </a:lnTo>
                <a:lnTo>
                  <a:pt x="24564" y="49259"/>
                </a:lnTo>
                <a:lnTo>
                  <a:pt x="24282" y="51111"/>
                </a:lnTo>
                <a:lnTo>
                  <a:pt x="24282" y="51111"/>
                </a:lnTo>
                <a:lnTo>
                  <a:pt x="24564" y="52592"/>
                </a:lnTo>
                <a:lnTo>
                  <a:pt x="25129" y="53703"/>
                </a:lnTo>
                <a:lnTo>
                  <a:pt x="25129" y="53703"/>
                </a:lnTo>
                <a:lnTo>
                  <a:pt x="25976" y="54814"/>
                </a:lnTo>
                <a:lnTo>
                  <a:pt x="27105" y="54814"/>
                </a:lnTo>
                <a:lnTo>
                  <a:pt x="27105" y="54814"/>
                </a:lnTo>
                <a:lnTo>
                  <a:pt x="28235" y="54814"/>
                </a:lnTo>
                <a:lnTo>
                  <a:pt x="29364" y="53703"/>
                </a:lnTo>
                <a:lnTo>
                  <a:pt x="29364" y="53703"/>
                </a:lnTo>
                <a:lnTo>
                  <a:pt x="29929" y="52592"/>
                </a:lnTo>
                <a:lnTo>
                  <a:pt x="30211" y="51111"/>
                </a:lnTo>
                <a:lnTo>
                  <a:pt x="30211" y="51111"/>
                </a:lnTo>
                <a:close/>
                <a:moveTo>
                  <a:pt x="53082" y="50370"/>
                </a:moveTo>
                <a:lnTo>
                  <a:pt x="53082" y="50370"/>
                </a:lnTo>
                <a:lnTo>
                  <a:pt x="52800" y="52222"/>
                </a:lnTo>
                <a:lnTo>
                  <a:pt x="52517" y="53703"/>
                </a:lnTo>
                <a:lnTo>
                  <a:pt x="51670" y="54814"/>
                </a:lnTo>
                <a:lnTo>
                  <a:pt x="51105" y="55925"/>
                </a:lnTo>
                <a:lnTo>
                  <a:pt x="51105" y="55925"/>
                </a:lnTo>
                <a:lnTo>
                  <a:pt x="50258" y="57037"/>
                </a:lnTo>
                <a:lnTo>
                  <a:pt x="49129" y="57777"/>
                </a:lnTo>
                <a:lnTo>
                  <a:pt x="48282" y="58148"/>
                </a:lnTo>
                <a:lnTo>
                  <a:pt x="47152" y="58148"/>
                </a:lnTo>
                <a:lnTo>
                  <a:pt x="47152" y="58148"/>
                </a:lnTo>
                <a:lnTo>
                  <a:pt x="46023" y="58148"/>
                </a:lnTo>
                <a:lnTo>
                  <a:pt x="44894" y="57777"/>
                </a:lnTo>
                <a:lnTo>
                  <a:pt x="44047" y="57037"/>
                </a:lnTo>
                <a:lnTo>
                  <a:pt x="43200" y="55925"/>
                </a:lnTo>
                <a:lnTo>
                  <a:pt x="43200" y="55925"/>
                </a:lnTo>
                <a:lnTo>
                  <a:pt x="42352" y="54814"/>
                </a:lnTo>
                <a:lnTo>
                  <a:pt x="41788" y="53703"/>
                </a:lnTo>
                <a:lnTo>
                  <a:pt x="41505" y="52222"/>
                </a:lnTo>
                <a:lnTo>
                  <a:pt x="41505" y="50370"/>
                </a:lnTo>
                <a:lnTo>
                  <a:pt x="41505" y="50370"/>
                </a:lnTo>
                <a:lnTo>
                  <a:pt x="41505" y="48888"/>
                </a:lnTo>
                <a:lnTo>
                  <a:pt x="41788" y="47777"/>
                </a:lnTo>
                <a:lnTo>
                  <a:pt x="42352" y="46296"/>
                </a:lnTo>
                <a:lnTo>
                  <a:pt x="43200" y="45185"/>
                </a:lnTo>
                <a:lnTo>
                  <a:pt x="43200" y="45185"/>
                </a:lnTo>
                <a:lnTo>
                  <a:pt x="44047" y="44444"/>
                </a:lnTo>
                <a:lnTo>
                  <a:pt x="44894" y="43703"/>
                </a:lnTo>
                <a:lnTo>
                  <a:pt x="46023" y="43333"/>
                </a:lnTo>
                <a:lnTo>
                  <a:pt x="47152" y="42962"/>
                </a:lnTo>
                <a:lnTo>
                  <a:pt x="47152" y="42962"/>
                </a:lnTo>
                <a:lnTo>
                  <a:pt x="48282" y="43333"/>
                </a:lnTo>
                <a:lnTo>
                  <a:pt x="49129" y="43703"/>
                </a:lnTo>
                <a:lnTo>
                  <a:pt x="50258" y="44444"/>
                </a:lnTo>
                <a:lnTo>
                  <a:pt x="51105" y="45185"/>
                </a:lnTo>
                <a:lnTo>
                  <a:pt x="51105" y="45185"/>
                </a:lnTo>
                <a:lnTo>
                  <a:pt x="51670" y="46296"/>
                </a:lnTo>
                <a:lnTo>
                  <a:pt x="52517" y="47777"/>
                </a:lnTo>
                <a:lnTo>
                  <a:pt x="52800" y="48888"/>
                </a:lnTo>
                <a:lnTo>
                  <a:pt x="53082" y="50370"/>
                </a:lnTo>
                <a:lnTo>
                  <a:pt x="53082" y="50370"/>
                </a:lnTo>
                <a:close/>
                <a:moveTo>
                  <a:pt x="49976" y="50370"/>
                </a:moveTo>
                <a:lnTo>
                  <a:pt x="49976" y="50370"/>
                </a:lnTo>
                <a:lnTo>
                  <a:pt x="49694" y="48888"/>
                </a:lnTo>
                <a:lnTo>
                  <a:pt x="49129" y="47777"/>
                </a:lnTo>
                <a:lnTo>
                  <a:pt x="49129" y="47777"/>
                </a:lnTo>
                <a:lnTo>
                  <a:pt x="48282" y="47037"/>
                </a:lnTo>
                <a:lnTo>
                  <a:pt x="47152" y="46666"/>
                </a:lnTo>
                <a:lnTo>
                  <a:pt x="47152" y="46666"/>
                </a:lnTo>
                <a:lnTo>
                  <a:pt x="46023" y="47037"/>
                </a:lnTo>
                <a:lnTo>
                  <a:pt x="45176" y="47777"/>
                </a:lnTo>
                <a:lnTo>
                  <a:pt x="45176" y="47777"/>
                </a:lnTo>
                <a:lnTo>
                  <a:pt x="44611" y="48888"/>
                </a:lnTo>
                <a:lnTo>
                  <a:pt x="44329" y="50370"/>
                </a:lnTo>
                <a:lnTo>
                  <a:pt x="44329" y="50370"/>
                </a:lnTo>
                <a:lnTo>
                  <a:pt x="44611" y="52222"/>
                </a:lnTo>
                <a:lnTo>
                  <a:pt x="45176" y="53333"/>
                </a:lnTo>
                <a:lnTo>
                  <a:pt x="45176" y="53333"/>
                </a:lnTo>
                <a:lnTo>
                  <a:pt x="46023" y="54074"/>
                </a:lnTo>
                <a:lnTo>
                  <a:pt x="47152" y="54444"/>
                </a:lnTo>
                <a:lnTo>
                  <a:pt x="47152" y="54444"/>
                </a:lnTo>
                <a:lnTo>
                  <a:pt x="48282" y="54074"/>
                </a:lnTo>
                <a:lnTo>
                  <a:pt x="49129" y="53333"/>
                </a:lnTo>
                <a:lnTo>
                  <a:pt x="49129" y="53333"/>
                </a:lnTo>
                <a:lnTo>
                  <a:pt x="49694" y="52222"/>
                </a:lnTo>
                <a:lnTo>
                  <a:pt x="49976" y="50370"/>
                </a:lnTo>
                <a:lnTo>
                  <a:pt x="49976" y="50370"/>
                </a:lnTo>
                <a:close/>
                <a:moveTo>
                  <a:pt x="72847" y="50370"/>
                </a:moveTo>
                <a:lnTo>
                  <a:pt x="72847" y="50370"/>
                </a:lnTo>
                <a:lnTo>
                  <a:pt x="72564" y="52222"/>
                </a:lnTo>
                <a:lnTo>
                  <a:pt x="72282" y="53703"/>
                </a:lnTo>
                <a:lnTo>
                  <a:pt x="71717" y="54814"/>
                </a:lnTo>
                <a:lnTo>
                  <a:pt x="71152" y="55925"/>
                </a:lnTo>
                <a:lnTo>
                  <a:pt x="71152" y="55925"/>
                </a:lnTo>
                <a:lnTo>
                  <a:pt x="70305" y="57037"/>
                </a:lnTo>
                <a:lnTo>
                  <a:pt x="69176" y="57777"/>
                </a:lnTo>
                <a:lnTo>
                  <a:pt x="68329" y="58148"/>
                </a:lnTo>
                <a:lnTo>
                  <a:pt x="67200" y="58148"/>
                </a:lnTo>
                <a:lnTo>
                  <a:pt x="67200" y="58148"/>
                </a:lnTo>
                <a:lnTo>
                  <a:pt x="66070" y="58148"/>
                </a:lnTo>
                <a:lnTo>
                  <a:pt x="64941" y="57777"/>
                </a:lnTo>
                <a:lnTo>
                  <a:pt x="64094" y="57037"/>
                </a:lnTo>
                <a:lnTo>
                  <a:pt x="63247" y="55925"/>
                </a:lnTo>
                <a:lnTo>
                  <a:pt x="63247" y="55925"/>
                </a:lnTo>
                <a:lnTo>
                  <a:pt x="62400" y="54814"/>
                </a:lnTo>
                <a:lnTo>
                  <a:pt x="61835" y="53703"/>
                </a:lnTo>
                <a:lnTo>
                  <a:pt x="61552" y="52222"/>
                </a:lnTo>
                <a:lnTo>
                  <a:pt x="61552" y="50370"/>
                </a:lnTo>
                <a:lnTo>
                  <a:pt x="61552" y="50370"/>
                </a:lnTo>
                <a:lnTo>
                  <a:pt x="61552" y="48888"/>
                </a:lnTo>
                <a:lnTo>
                  <a:pt x="61835" y="47777"/>
                </a:lnTo>
                <a:lnTo>
                  <a:pt x="62400" y="46296"/>
                </a:lnTo>
                <a:lnTo>
                  <a:pt x="63247" y="45185"/>
                </a:lnTo>
                <a:lnTo>
                  <a:pt x="63247" y="45185"/>
                </a:lnTo>
                <a:lnTo>
                  <a:pt x="64094" y="44444"/>
                </a:lnTo>
                <a:lnTo>
                  <a:pt x="64941" y="43703"/>
                </a:lnTo>
                <a:lnTo>
                  <a:pt x="66070" y="43333"/>
                </a:lnTo>
                <a:lnTo>
                  <a:pt x="67200" y="42962"/>
                </a:lnTo>
                <a:lnTo>
                  <a:pt x="67200" y="42962"/>
                </a:lnTo>
                <a:lnTo>
                  <a:pt x="68329" y="43333"/>
                </a:lnTo>
                <a:lnTo>
                  <a:pt x="69176" y="43703"/>
                </a:lnTo>
                <a:lnTo>
                  <a:pt x="70305" y="44444"/>
                </a:lnTo>
                <a:lnTo>
                  <a:pt x="71152" y="45185"/>
                </a:lnTo>
                <a:lnTo>
                  <a:pt x="71152" y="45185"/>
                </a:lnTo>
                <a:lnTo>
                  <a:pt x="71717" y="46296"/>
                </a:lnTo>
                <a:lnTo>
                  <a:pt x="72282" y="47777"/>
                </a:lnTo>
                <a:lnTo>
                  <a:pt x="72564" y="48888"/>
                </a:lnTo>
                <a:lnTo>
                  <a:pt x="72847" y="50370"/>
                </a:lnTo>
                <a:lnTo>
                  <a:pt x="72847" y="50370"/>
                </a:lnTo>
                <a:close/>
                <a:moveTo>
                  <a:pt x="70023" y="50370"/>
                </a:moveTo>
                <a:lnTo>
                  <a:pt x="70023" y="50370"/>
                </a:lnTo>
                <a:lnTo>
                  <a:pt x="69741" y="48888"/>
                </a:lnTo>
                <a:lnTo>
                  <a:pt x="69176" y="47777"/>
                </a:lnTo>
                <a:lnTo>
                  <a:pt x="69176" y="47777"/>
                </a:lnTo>
                <a:lnTo>
                  <a:pt x="68329" y="47037"/>
                </a:lnTo>
                <a:lnTo>
                  <a:pt x="67200" y="46666"/>
                </a:lnTo>
                <a:lnTo>
                  <a:pt x="67200" y="46666"/>
                </a:lnTo>
                <a:lnTo>
                  <a:pt x="66070" y="47037"/>
                </a:lnTo>
                <a:lnTo>
                  <a:pt x="65223" y="47777"/>
                </a:lnTo>
                <a:lnTo>
                  <a:pt x="65223" y="47777"/>
                </a:lnTo>
                <a:lnTo>
                  <a:pt x="64658" y="48888"/>
                </a:lnTo>
                <a:lnTo>
                  <a:pt x="64376" y="50370"/>
                </a:lnTo>
                <a:lnTo>
                  <a:pt x="64376" y="50370"/>
                </a:lnTo>
                <a:lnTo>
                  <a:pt x="64658" y="52222"/>
                </a:lnTo>
                <a:lnTo>
                  <a:pt x="65223" y="53333"/>
                </a:lnTo>
                <a:lnTo>
                  <a:pt x="65223" y="53333"/>
                </a:lnTo>
                <a:lnTo>
                  <a:pt x="66070" y="54074"/>
                </a:lnTo>
                <a:lnTo>
                  <a:pt x="67200" y="54444"/>
                </a:lnTo>
                <a:lnTo>
                  <a:pt x="67200" y="54444"/>
                </a:lnTo>
                <a:lnTo>
                  <a:pt x="68329" y="54074"/>
                </a:lnTo>
                <a:lnTo>
                  <a:pt x="69176" y="53333"/>
                </a:lnTo>
                <a:lnTo>
                  <a:pt x="69176" y="53333"/>
                </a:lnTo>
                <a:lnTo>
                  <a:pt x="69741" y="52222"/>
                </a:lnTo>
                <a:lnTo>
                  <a:pt x="70023" y="50370"/>
                </a:lnTo>
                <a:lnTo>
                  <a:pt x="70023" y="50370"/>
                </a:lnTo>
                <a:close/>
                <a:moveTo>
                  <a:pt x="120000" y="78518"/>
                </a:moveTo>
                <a:lnTo>
                  <a:pt x="120000" y="78518"/>
                </a:lnTo>
                <a:lnTo>
                  <a:pt x="119717" y="81851"/>
                </a:lnTo>
                <a:lnTo>
                  <a:pt x="119152" y="85185"/>
                </a:lnTo>
                <a:lnTo>
                  <a:pt x="118305" y="88148"/>
                </a:lnTo>
                <a:lnTo>
                  <a:pt x="117176" y="91111"/>
                </a:lnTo>
                <a:lnTo>
                  <a:pt x="115482" y="94074"/>
                </a:lnTo>
                <a:lnTo>
                  <a:pt x="113505" y="96666"/>
                </a:lnTo>
                <a:lnTo>
                  <a:pt x="111247" y="99629"/>
                </a:lnTo>
                <a:lnTo>
                  <a:pt x="108705" y="102222"/>
                </a:lnTo>
                <a:lnTo>
                  <a:pt x="108705" y="118148"/>
                </a:lnTo>
                <a:lnTo>
                  <a:pt x="108705" y="118148"/>
                </a:lnTo>
                <a:lnTo>
                  <a:pt x="108423" y="118888"/>
                </a:lnTo>
                <a:lnTo>
                  <a:pt x="108141" y="119629"/>
                </a:lnTo>
                <a:lnTo>
                  <a:pt x="108141" y="119629"/>
                </a:lnTo>
                <a:lnTo>
                  <a:pt x="107858" y="120000"/>
                </a:lnTo>
                <a:lnTo>
                  <a:pt x="107294" y="120000"/>
                </a:lnTo>
                <a:lnTo>
                  <a:pt x="107294" y="120000"/>
                </a:lnTo>
                <a:lnTo>
                  <a:pt x="107011" y="120000"/>
                </a:lnTo>
                <a:lnTo>
                  <a:pt x="107011" y="120000"/>
                </a:lnTo>
                <a:lnTo>
                  <a:pt x="103905" y="118888"/>
                </a:lnTo>
                <a:lnTo>
                  <a:pt x="101082" y="117037"/>
                </a:lnTo>
                <a:lnTo>
                  <a:pt x="97976" y="114444"/>
                </a:lnTo>
                <a:lnTo>
                  <a:pt x="95152" y="110740"/>
                </a:lnTo>
                <a:lnTo>
                  <a:pt x="95152" y="110740"/>
                </a:lnTo>
                <a:lnTo>
                  <a:pt x="93741" y="111111"/>
                </a:lnTo>
                <a:lnTo>
                  <a:pt x="93741" y="111111"/>
                </a:lnTo>
                <a:lnTo>
                  <a:pt x="90635" y="111851"/>
                </a:lnTo>
                <a:lnTo>
                  <a:pt x="88658" y="112222"/>
                </a:lnTo>
                <a:lnTo>
                  <a:pt x="88658" y="112222"/>
                </a:lnTo>
                <a:lnTo>
                  <a:pt x="85835" y="112222"/>
                </a:lnTo>
                <a:lnTo>
                  <a:pt x="83294" y="111851"/>
                </a:lnTo>
                <a:lnTo>
                  <a:pt x="80752" y="111111"/>
                </a:lnTo>
                <a:lnTo>
                  <a:pt x="78211" y="110370"/>
                </a:lnTo>
                <a:lnTo>
                  <a:pt x="75952" y="109259"/>
                </a:lnTo>
                <a:lnTo>
                  <a:pt x="73411" y="107777"/>
                </a:lnTo>
                <a:lnTo>
                  <a:pt x="71152" y="106296"/>
                </a:lnTo>
                <a:lnTo>
                  <a:pt x="69176" y="104444"/>
                </a:lnTo>
                <a:lnTo>
                  <a:pt x="69176" y="104444"/>
                </a:lnTo>
                <a:lnTo>
                  <a:pt x="68611" y="104074"/>
                </a:lnTo>
                <a:lnTo>
                  <a:pt x="68611" y="103333"/>
                </a:lnTo>
                <a:lnTo>
                  <a:pt x="68611" y="102592"/>
                </a:lnTo>
                <a:lnTo>
                  <a:pt x="68894" y="101851"/>
                </a:lnTo>
                <a:lnTo>
                  <a:pt x="68894" y="101851"/>
                </a:lnTo>
                <a:lnTo>
                  <a:pt x="69176" y="101481"/>
                </a:lnTo>
                <a:lnTo>
                  <a:pt x="69741" y="101111"/>
                </a:lnTo>
                <a:lnTo>
                  <a:pt x="70305" y="101111"/>
                </a:lnTo>
                <a:lnTo>
                  <a:pt x="70870" y="101481"/>
                </a:lnTo>
                <a:lnTo>
                  <a:pt x="70870" y="101481"/>
                </a:lnTo>
                <a:lnTo>
                  <a:pt x="72847" y="103333"/>
                </a:lnTo>
                <a:lnTo>
                  <a:pt x="74541" y="104814"/>
                </a:lnTo>
                <a:lnTo>
                  <a:pt x="77082" y="105925"/>
                </a:lnTo>
                <a:lnTo>
                  <a:pt x="79058" y="106666"/>
                </a:lnTo>
                <a:lnTo>
                  <a:pt x="81317" y="107777"/>
                </a:lnTo>
                <a:lnTo>
                  <a:pt x="83576" y="108148"/>
                </a:lnTo>
                <a:lnTo>
                  <a:pt x="86117" y="108518"/>
                </a:lnTo>
                <a:lnTo>
                  <a:pt x="88658" y="108518"/>
                </a:lnTo>
                <a:lnTo>
                  <a:pt x="88658" y="108518"/>
                </a:lnTo>
                <a:lnTo>
                  <a:pt x="90352" y="108518"/>
                </a:lnTo>
                <a:lnTo>
                  <a:pt x="92894" y="107777"/>
                </a:lnTo>
                <a:lnTo>
                  <a:pt x="92894" y="107777"/>
                </a:lnTo>
                <a:lnTo>
                  <a:pt x="95435" y="106666"/>
                </a:lnTo>
                <a:lnTo>
                  <a:pt x="95435" y="106666"/>
                </a:lnTo>
                <a:lnTo>
                  <a:pt x="96000" y="106666"/>
                </a:lnTo>
                <a:lnTo>
                  <a:pt x="96847" y="107407"/>
                </a:lnTo>
                <a:lnTo>
                  <a:pt x="96847" y="107407"/>
                </a:lnTo>
                <a:lnTo>
                  <a:pt x="98541" y="110000"/>
                </a:lnTo>
                <a:lnTo>
                  <a:pt x="101082" y="112222"/>
                </a:lnTo>
                <a:lnTo>
                  <a:pt x="103341" y="113703"/>
                </a:lnTo>
                <a:lnTo>
                  <a:pt x="105882" y="115555"/>
                </a:lnTo>
                <a:lnTo>
                  <a:pt x="105882" y="101111"/>
                </a:lnTo>
                <a:lnTo>
                  <a:pt x="105882" y="101111"/>
                </a:lnTo>
                <a:lnTo>
                  <a:pt x="105882" y="100370"/>
                </a:lnTo>
                <a:lnTo>
                  <a:pt x="106447" y="99629"/>
                </a:lnTo>
                <a:lnTo>
                  <a:pt x="106447" y="99629"/>
                </a:lnTo>
                <a:lnTo>
                  <a:pt x="108988" y="97037"/>
                </a:lnTo>
                <a:lnTo>
                  <a:pt x="110964" y="94814"/>
                </a:lnTo>
                <a:lnTo>
                  <a:pt x="112941" y="92222"/>
                </a:lnTo>
                <a:lnTo>
                  <a:pt x="114352" y="89629"/>
                </a:lnTo>
                <a:lnTo>
                  <a:pt x="115482" y="87037"/>
                </a:lnTo>
                <a:lnTo>
                  <a:pt x="116329" y="84444"/>
                </a:lnTo>
                <a:lnTo>
                  <a:pt x="116894" y="81481"/>
                </a:lnTo>
                <a:lnTo>
                  <a:pt x="117176" y="78518"/>
                </a:lnTo>
                <a:lnTo>
                  <a:pt x="117176" y="78518"/>
                </a:lnTo>
                <a:lnTo>
                  <a:pt x="116894" y="74814"/>
                </a:lnTo>
                <a:lnTo>
                  <a:pt x="116047" y="71111"/>
                </a:lnTo>
                <a:lnTo>
                  <a:pt x="114917" y="68148"/>
                </a:lnTo>
                <a:lnTo>
                  <a:pt x="113223" y="65185"/>
                </a:lnTo>
                <a:lnTo>
                  <a:pt x="113223" y="65185"/>
                </a:lnTo>
                <a:lnTo>
                  <a:pt x="110964" y="62592"/>
                </a:lnTo>
                <a:lnTo>
                  <a:pt x="108423" y="60370"/>
                </a:lnTo>
                <a:lnTo>
                  <a:pt x="105035" y="58148"/>
                </a:lnTo>
                <a:lnTo>
                  <a:pt x="101364" y="56296"/>
                </a:lnTo>
                <a:lnTo>
                  <a:pt x="101364" y="56296"/>
                </a:lnTo>
                <a:lnTo>
                  <a:pt x="100517" y="55925"/>
                </a:lnTo>
                <a:lnTo>
                  <a:pt x="100235" y="55555"/>
                </a:lnTo>
                <a:lnTo>
                  <a:pt x="100235" y="54814"/>
                </a:lnTo>
                <a:lnTo>
                  <a:pt x="100235" y="54074"/>
                </a:lnTo>
                <a:lnTo>
                  <a:pt x="100235" y="54074"/>
                </a:lnTo>
                <a:lnTo>
                  <a:pt x="100517" y="53333"/>
                </a:lnTo>
                <a:lnTo>
                  <a:pt x="100800" y="52592"/>
                </a:lnTo>
                <a:lnTo>
                  <a:pt x="101364" y="52592"/>
                </a:lnTo>
                <a:lnTo>
                  <a:pt x="101929" y="52592"/>
                </a:lnTo>
                <a:lnTo>
                  <a:pt x="101929" y="52592"/>
                </a:lnTo>
                <a:lnTo>
                  <a:pt x="106164" y="54814"/>
                </a:lnTo>
                <a:lnTo>
                  <a:pt x="109835" y="57037"/>
                </a:lnTo>
                <a:lnTo>
                  <a:pt x="112941" y="60000"/>
                </a:lnTo>
                <a:lnTo>
                  <a:pt x="115482" y="62962"/>
                </a:lnTo>
                <a:lnTo>
                  <a:pt x="117458" y="66296"/>
                </a:lnTo>
                <a:lnTo>
                  <a:pt x="118870" y="70000"/>
                </a:lnTo>
                <a:lnTo>
                  <a:pt x="119717" y="74074"/>
                </a:lnTo>
                <a:lnTo>
                  <a:pt x="120000" y="78518"/>
                </a:lnTo>
                <a:lnTo>
                  <a:pt x="120000" y="78518"/>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2" name="文本框 1"/>
          <p:cNvSpPr txBox="1"/>
          <p:nvPr/>
        </p:nvSpPr>
        <p:spPr>
          <a:xfrm>
            <a:off x="60960" y="4552950"/>
            <a:ext cx="4213225" cy="1076325"/>
          </a:xfrm>
          <a:prstGeom prst="rect">
            <a:avLst/>
          </a:prstGeom>
          <a:noFill/>
        </p:spPr>
        <p:txBody>
          <a:bodyPr wrap="none" rtlCol="0">
            <a:spAutoFit/>
          </a:bodyPr>
          <a:p>
            <a:pPr algn="l"/>
            <a:r>
              <a:rPr lang="zh-CN" altLang="en-US" sz="3200" dirty="0">
                <a:solidFill>
                  <a:schemeClr val="bg1"/>
                </a:solidFill>
                <a:sym typeface="+mn-lt"/>
              </a:rPr>
              <a:t>developer.51cto.com</a:t>
            </a:r>
            <a:endParaRPr lang="zh-CN" altLang="en-US" sz="3200" dirty="0">
              <a:solidFill>
                <a:schemeClr val="bg1"/>
              </a:solidFill>
              <a:sym typeface="+mn-lt"/>
            </a:endParaRPr>
          </a:p>
          <a:p>
            <a:endParaRPr lang="zh-CN" altLang="en-US" sz="3200" dirty="0">
              <a:solidFill>
                <a:schemeClr val="bg1"/>
              </a:solidFill>
              <a:sym typeface="+mn-lt"/>
            </a:endParaRPr>
          </a:p>
        </p:txBody>
      </p:sp>
      <p:sp>
        <p:nvSpPr>
          <p:cNvPr id="3" name="文本框 2"/>
          <p:cNvSpPr txBox="1"/>
          <p:nvPr/>
        </p:nvSpPr>
        <p:spPr>
          <a:xfrm>
            <a:off x="8210550" y="4624705"/>
            <a:ext cx="2717165" cy="583565"/>
          </a:xfrm>
          <a:prstGeom prst="rect">
            <a:avLst/>
          </a:prstGeom>
          <a:noFill/>
        </p:spPr>
        <p:txBody>
          <a:bodyPr wrap="none" rtlCol="0">
            <a:spAutoFit/>
          </a:bodyPr>
          <a:p>
            <a:r>
              <a:rPr lang="en-US" altLang="zh-CN" sz="3200">
                <a:solidFill>
                  <a:schemeClr val="bg1"/>
                </a:solidFill>
              </a:rPr>
              <a:t>UML</a:t>
            </a:r>
            <a:r>
              <a:rPr lang="zh-CN" altLang="en-US" sz="3200">
                <a:solidFill>
                  <a:schemeClr val="bg1"/>
                </a:solidFill>
              </a:rPr>
              <a:t>用户指南</a:t>
            </a:r>
            <a:endParaRPr lang="zh-CN" altLang="en-US" sz="320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24" name="矩形 23"/>
          <p:cNvSpPr/>
          <p:nvPr/>
        </p:nvSpPr>
        <p:spPr>
          <a:xfrm>
            <a:off x="635"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箭头: V 形 24"/>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文本框 25"/>
          <p:cNvSpPr txBox="1"/>
          <p:nvPr/>
        </p:nvSpPr>
        <p:spPr>
          <a:xfrm>
            <a:off x="479476" y="195590"/>
            <a:ext cx="3482924" cy="706755"/>
          </a:xfrm>
          <a:prstGeom prst="rect">
            <a:avLst/>
          </a:prstGeom>
          <a:noFill/>
        </p:spPr>
        <p:txBody>
          <a:bodyPr wrap="square" rtlCol="0">
            <a:spAutoFit/>
          </a:bodyPr>
          <a:lstStyle/>
          <a:p>
            <a:r>
              <a:rPr lang="zh-CN" altLang="en-US" sz="4000" dirty="0">
                <a:solidFill>
                  <a:schemeClr val="bg1"/>
                </a:solidFill>
              </a:rPr>
              <a:t>小组打分</a:t>
            </a:r>
            <a:endParaRPr lang="zh-CN" altLang="en-US" sz="4000" dirty="0">
              <a:solidFill>
                <a:schemeClr val="bg1"/>
              </a:solidFill>
            </a:endParaRPr>
          </a:p>
        </p:txBody>
      </p:sp>
      <p:sp>
        <p:nvSpPr>
          <p:cNvPr id="4" name="文本框 3"/>
          <p:cNvSpPr txBox="1"/>
          <p:nvPr/>
        </p:nvSpPr>
        <p:spPr>
          <a:xfrm>
            <a:off x="479425" y="1278255"/>
            <a:ext cx="5494020" cy="4154170"/>
          </a:xfrm>
          <a:prstGeom prst="rect">
            <a:avLst/>
          </a:prstGeom>
          <a:noFill/>
        </p:spPr>
        <p:txBody>
          <a:bodyPr wrap="none" rtlCol="0">
            <a:spAutoFit/>
          </a:bodyPr>
          <a:p>
            <a:pPr algn="l"/>
            <a:r>
              <a:rPr lang="zh-CN" altLang="en-US" sz="4400" dirty="0" smtClean="0">
                <a:solidFill>
                  <a:schemeClr val="bg1"/>
                </a:solidFill>
                <a:latin typeface="+mn-ea"/>
                <a:sym typeface="+mn-ea"/>
              </a:rPr>
              <a:t>蒋家俊：</a:t>
            </a:r>
            <a:r>
              <a:rPr lang="en-US" altLang="zh-CN" sz="4400" dirty="0" smtClean="0">
                <a:solidFill>
                  <a:schemeClr val="bg1"/>
                </a:solidFill>
                <a:latin typeface="+mn-ea"/>
                <a:sym typeface="+mn-ea"/>
              </a:rPr>
              <a:t>PPT</a:t>
            </a:r>
            <a:r>
              <a:rPr lang="zh-CN" altLang="en-US" sz="4400" dirty="0" smtClean="0">
                <a:solidFill>
                  <a:schemeClr val="bg1"/>
                </a:solidFill>
                <a:latin typeface="+mn-ea"/>
                <a:sym typeface="+mn-ea"/>
              </a:rPr>
              <a:t>审查 </a:t>
            </a:r>
            <a:r>
              <a:rPr lang="en-US" altLang="zh-CN" sz="4400" dirty="0" smtClean="0">
                <a:solidFill>
                  <a:schemeClr val="bg1"/>
                </a:solidFill>
                <a:latin typeface="+mn-ea"/>
                <a:sym typeface="+mn-ea"/>
              </a:rPr>
              <a:t>8.4</a:t>
            </a:r>
            <a:endParaRPr lang="en-US" altLang="zh-CN" sz="4400" dirty="0" smtClean="0">
              <a:solidFill>
                <a:schemeClr val="bg1"/>
              </a:solidFill>
              <a:latin typeface="+mn-ea"/>
              <a:sym typeface="+mn-ea"/>
            </a:endParaRPr>
          </a:p>
          <a:p>
            <a:pPr algn="l"/>
            <a:r>
              <a:rPr lang="zh-CN" altLang="en-US" sz="4400" dirty="0" smtClean="0">
                <a:solidFill>
                  <a:schemeClr val="bg1"/>
                </a:solidFill>
                <a:latin typeface="+mn-ea"/>
                <a:sym typeface="+mn-ea"/>
              </a:rPr>
              <a:t>朱秉：  </a:t>
            </a:r>
            <a:r>
              <a:rPr lang="en-US" altLang="zh-CN" sz="4400" dirty="0" smtClean="0">
                <a:solidFill>
                  <a:schemeClr val="bg1"/>
                </a:solidFill>
                <a:latin typeface="+mn-ea"/>
                <a:sym typeface="+mn-ea"/>
              </a:rPr>
              <a:t>PPT</a:t>
            </a:r>
            <a:r>
              <a:rPr lang="zh-CN" altLang="en-US" sz="4400" dirty="0" smtClean="0">
                <a:solidFill>
                  <a:schemeClr val="bg1"/>
                </a:solidFill>
                <a:latin typeface="+mn-ea"/>
                <a:sym typeface="+mn-ea"/>
              </a:rPr>
              <a:t>制作 </a:t>
            </a:r>
            <a:r>
              <a:rPr lang="en-US" altLang="zh-CN" sz="4400" dirty="0" smtClean="0">
                <a:solidFill>
                  <a:schemeClr val="bg1"/>
                </a:solidFill>
                <a:latin typeface="+mn-ea"/>
                <a:sym typeface="+mn-ea"/>
              </a:rPr>
              <a:t>8.7</a:t>
            </a:r>
            <a:endParaRPr lang="en-US" altLang="zh-CN" sz="4400" dirty="0" smtClean="0">
              <a:solidFill>
                <a:schemeClr val="bg1"/>
              </a:solidFill>
              <a:latin typeface="+mn-ea"/>
              <a:sym typeface="+mn-ea"/>
            </a:endParaRPr>
          </a:p>
          <a:p>
            <a:pPr algn="l"/>
            <a:r>
              <a:rPr lang="zh-CN" altLang="en-US" sz="4400" dirty="0" smtClean="0">
                <a:solidFill>
                  <a:schemeClr val="bg1"/>
                </a:solidFill>
                <a:latin typeface="+mn-ea"/>
                <a:sym typeface="+mn-ea"/>
              </a:rPr>
              <a:t>周盛：  美工    </a:t>
            </a:r>
            <a:r>
              <a:rPr lang="en-US" altLang="zh-CN" sz="4400" dirty="0" smtClean="0">
                <a:solidFill>
                  <a:schemeClr val="bg1"/>
                </a:solidFill>
                <a:latin typeface="+mn-ea"/>
                <a:sym typeface="+mn-ea"/>
              </a:rPr>
              <a:t>8.6</a:t>
            </a:r>
            <a:endParaRPr lang="en-US" altLang="zh-CN" sz="4400" dirty="0" smtClean="0">
              <a:solidFill>
                <a:schemeClr val="bg1"/>
              </a:solidFill>
              <a:latin typeface="+mn-ea"/>
              <a:sym typeface="+mn-ea"/>
            </a:endParaRPr>
          </a:p>
          <a:p>
            <a:pPr algn="l"/>
            <a:r>
              <a:rPr lang="zh-CN" altLang="en-US" sz="4400" dirty="0" smtClean="0">
                <a:solidFill>
                  <a:schemeClr val="bg1"/>
                </a:solidFill>
                <a:latin typeface="+mn-ea"/>
                <a:sym typeface="+mn-ea"/>
              </a:rPr>
              <a:t>厉佩强：资料查询</a:t>
            </a:r>
            <a:r>
              <a:rPr lang="en-US" altLang="zh-CN" sz="4400" dirty="0" smtClean="0">
                <a:solidFill>
                  <a:schemeClr val="bg1"/>
                </a:solidFill>
                <a:latin typeface="+mn-ea"/>
                <a:sym typeface="+mn-ea"/>
              </a:rPr>
              <a:t>8.5</a:t>
            </a:r>
            <a:endParaRPr lang="en-US" altLang="zh-CN" sz="4400" dirty="0" smtClean="0">
              <a:solidFill>
                <a:schemeClr val="bg1"/>
              </a:solidFill>
              <a:latin typeface="+mn-ea"/>
              <a:sym typeface="+mn-ea"/>
            </a:endParaRPr>
          </a:p>
          <a:p>
            <a:pPr algn="l"/>
            <a:r>
              <a:rPr lang="zh-CN" altLang="en-US" sz="4400" dirty="0" smtClean="0">
                <a:solidFill>
                  <a:schemeClr val="bg1"/>
                </a:solidFill>
                <a:latin typeface="+mn-ea"/>
                <a:sym typeface="+mn-ea"/>
              </a:rPr>
              <a:t>李捷：  错误修订</a:t>
            </a:r>
            <a:r>
              <a:rPr lang="en-US" altLang="zh-CN" sz="4400" dirty="0" smtClean="0">
                <a:solidFill>
                  <a:schemeClr val="bg1"/>
                </a:solidFill>
                <a:latin typeface="+mn-ea"/>
                <a:sym typeface="+mn-ea"/>
              </a:rPr>
              <a:t>8.3</a:t>
            </a:r>
            <a:endParaRPr lang="en-US" altLang="zh-CN" sz="4400" dirty="0" smtClean="0">
              <a:solidFill>
                <a:schemeClr val="bg1"/>
              </a:solidFill>
              <a:latin typeface="+mn-ea"/>
              <a:sym typeface="+mn-ea"/>
            </a:endParaRPr>
          </a:p>
          <a:p>
            <a:endParaRPr lang="en-US" altLang="zh-CN" sz="4400" dirty="0" smtClean="0">
              <a:solidFill>
                <a:schemeClr val="bg1"/>
              </a:solidFill>
              <a:latin typeface="+mn-ea"/>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椭圆 2"/>
          <p:cNvSpPr/>
          <p:nvPr/>
        </p:nvSpPr>
        <p:spPr>
          <a:xfrm>
            <a:off x="3657600" y="990600"/>
            <a:ext cx="4876800" cy="4876800"/>
          </a:xfrm>
          <a:prstGeom prst="ellipse">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p:nvPr/>
        </p:nvSpPr>
        <p:spPr>
          <a:xfrm rot="10800000">
            <a:off x="6096000" y="990600"/>
            <a:ext cx="2438400" cy="4876800"/>
          </a:xfrm>
          <a:custGeom>
            <a:avLst/>
            <a:gdLst>
              <a:gd name="connsiteX0" fmla="*/ 2438400 w 2438400"/>
              <a:gd name="connsiteY0" fmla="*/ 0 h 4876800"/>
              <a:gd name="connsiteX1" fmla="*/ 2438400 w 2438400"/>
              <a:gd name="connsiteY1" fmla="*/ 4876800 h 4876800"/>
              <a:gd name="connsiteX2" fmla="*/ 0 w 2438400"/>
              <a:gd name="connsiteY2" fmla="*/ 2438400 h 4876800"/>
              <a:gd name="connsiteX3" fmla="*/ 2438400 w 2438400"/>
              <a:gd name="connsiteY3" fmla="*/ 0 h 4876800"/>
            </a:gdLst>
            <a:ahLst/>
            <a:cxnLst>
              <a:cxn ang="0">
                <a:pos x="connsiteX0" y="connsiteY0"/>
              </a:cxn>
              <a:cxn ang="0">
                <a:pos x="connsiteX1" y="connsiteY1"/>
              </a:cxn>
              <a:cxn ang="0">
                <a:pos x="connsiteX2" y="connsiteY2"/>
              </a:cxn>
              <a:cxn ang="0">
                <a:pos x="connsiteX3" y="connsiteY3"/>
              </a:cxn>
            </a:cxnLst>
            <a:rect l="l" t="t" r="r" b="b"/>
            <a:pathLst>
              <a:path w="2438400" h="4876800">
                <a:moveTo>
                  <a:pt x="2438400" y="0"/>
                </a:moveTo>
                <a:lnTo>
                  <a:pt x="2438400" y="4876800"/>
                </a:lnTo>
                <a:cubicBezTo>
                  <a:pt x="1091709" y="4876800"/>
                  <a:pt x="0" y="3785091"/>
                  <a:pt x="0" y="2438400"/>
                </a:cubicBezTo>
                <a:cubicBezTo>
                  <a:pt x="0" y="1091709"/>
                  <a:pt x="1091709" y="0"/>
                  <a:pt x="2438400" y="0"/>
                </a:cubicBezTo>
                <a:close/>
              </a:path>
            </a:pathLst>
          </a:cu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170845" y="3057525"/>
            <a:ext cx="4543992" cy="742950"/>
            <a:chOff x="1724533" y="1635111"/>
            <a:chExt cx="4543992" cy="742950"/>
          </a:xfrm>
        </p:grpSpPr>
        <p:sp>
          <p:nvSpPr>
            <p:cNvPr id="10" name="椭圆 9"/>
            <p:cNvSpPr/>
            <p:nvPr/>
          </p:nvSpPr>
          <p:spPr>
            <a:xfrm>
              <a:off x="1724533"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859525" y="1683421"/>
              <a:ext cx="472966" cy="646331"/>
            </a:xfrm>
            <a:prstGeom prst="rect">
              <a:avLst/>
            </a:prstGeom>
            <a:noFill/>
          </p:spPr>
          <p:txBody>
            <a:bodyPr wrap="square" rtlCol="0">
              <a:spAutoFit/>
            </a:bodyPr>
            <a:lstStyle/>
            <a:p>
              <a:r>
                <a:rPr lang="en-US" altLang="zh-CN" sz="3600" dirty="0">
                  <a:solidFill>
                    <a:schemeClr val="bg1"/>
                  </a:solidFill>
                </a:rPr>
                <a:t>1</a:t>
              </a:r>
              <a:endParaRPr lang="zh-CN" altLang="en-US" sz="3600" dirty="0">
                <a:solidFill>
                  <a:schemeClr val="bg1"/>
                </a:solidFill>
              </a:endParaRPr>
            </a:p>
          </p:txBody>
        </p:sp>
        <p:sp>
          <p:nvSpPr>
            <p:cNvPr id="12" name="文本框 11"/>
            <p:cNvSpPr txBox="1"/>
            <p:nvPr/>
          </p:nvSpPr>
          <p:spPr>
            <a:xfrm>
              <a:off x="2534725" y="1744976"/>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en-US" altLang="zh-CN" dirty="0">
                  <a:sym typeface="+mn-ea"/>
                </a:rPr>
                <a:t>4+1View</a:t>
              </a:r>
              <a:r>
                <a:rPr lang="zh-CN" altLang="en-US" dirty="0">
                  <a:sym typeface="+mn-ea"/>
                </a:rPr>
                <a:t>的解释</a:t>
              </a:r>
              <a:endParaRPr lang="zh-CN" altLang="en-US" dirty="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10" name="矩形 9"/>
          <p:cNvSpPr/>
          <p:nvPr/>
        </p:nvSpPr>
        <p:spPr>
          <a:xfrm>
            <a:off x="0" y="1622423"/>
            <a:ext cx="12192000" cy="1735200"/>
          </a:xfrm>
          <a:prstGeom prst="rect">
            <a:avLst/>
          </a:pr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3354387"/>
            <a:ext cx="12192000" cy="1733549"/>
          </a:xfrm>
          <a:prstGeom prst="rect">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619375" y="1936025"/>
            <a:ext cx="6953250" cy="1107996"/>
          </a:xfrm>
          <a:prstGeom prst="rect">
            <a:avLst/>
          </a:prstGeom>
          <a:noFill/>
        </p:spPr>
        <p:txBody>
          <a:bodyPr wrap="square" rtlCol="0">
            <a:spAutoFit/>
          </a:bodyPr>
          <a:lstStyle/>
          <a:p>
            <a:pPr algn="ctr"/>
            <a:r>
              <a:rPr lang="zh-CN" altLang="en-US" sz="6600" dirty="0">
                <a:solidFill>
                  <a:schemeClr val="bg1"/>
                </a:solidFill>
              </a:rPr>
              <a:t>感谢您的聆听</a:t>
            </a:r>
            <a:endParaRPr lang="zh-CN" altLang="en-US" sz="6600" dirty="0">
              <a:solidFill>
                <a:schemeClr val="bg1"/>
              </a:solidFill>
            </a:endParaRPr>
          </a:p>
        </p:txBody>
      </p:sp>
      <p:sp>
        <p:nvSpPr>
          <p:cNvPr id="15" name="文本框 14"/>
          <p:cNvSpPr txBox="1"/>
          <p:nvPr/>
        </p:nvSpPr>
        <p:spPr>
          <a:xfrm>
            <a:off x="2651126" y="2934929"/>
            <a:ext cx="6873874" cy="369332"/>
          </a:xfrm>
          <a:prstGeom prst="rect">
            <a:avLst/>
          </a:prstGeom>
          <a:noFill/>
        </p:spPr>
        <p:txBody>
          <a:bodyPr wrap="square" rtlCol="0">
            <a:spAutoFit/>
          </a:bodyPr>
          <a:lstStyle/>
          <a:p>
            <a:pPr algn="dist"/>
            <a:r>
              <a:rPr lang="en-US" altLang="zh-CN" dirty="0">
                <a:solidFill>
                  <a:schemeClr val="bg1"/>
                </a:solidFill>
              </a:rPr>
              <a:t>THANK YOU FOR YOUR LISTENING</a:t>
            </a:r>
            <a:endParaRPr lang="zh-CN" alt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箭头: V 形 54"/>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文本框 55"/>
          <p:cNvSpPr txBox="1"/>
          <p:nvPr/>
        </p:nvSpPr>
        <p:spPr>
          <a:xfrm>
            <a:off x="201930" y="196215"/>
            <a:ext cx="4560570" cy="521970"/>
          </a:xfrm>
          <a:prstGeom prst="rect">
            <a:avLst/>
          </a:prstGeom>
          <a:noFill/>
        </p:spPr>
        <p:txBody>
          <a:bodyPr wrap="square" rtlCol="0">
            <a:spAutoFit/>
          </a:bodyPr>
          <a:lstStyle/>
          <a:p>
            <a:r>
              <a:rPr lang="zh-CN" altLang="en-US" sz="2800" dirty="0">
                <a:solidFill>
                  <a:schemeClr val="bg1"/>
                </a:solidFill>
              </a:rPr>
              <a:t>软件体系结构——4+1视图</a:t>
            </a:r>
            <a:endParaRPr lang="zh-CN" altLang="en-US" sz="2800" dirty="0">
              <a:solidFill>
                <a:schemeClr val="bg1"/>
              </a:solidFill>
            </a:endParaRPr>
          </a:p>
        </p:txBody>
      </p:sp>
      <p:grpSp>
        <p:nvGrpSpPr>
          <p:cNvPr id="78" name="Group 6"/>
          <p:cNvGrpSpPr/>
          <p:nvPr/>
        </p:nvGrpSpPr>
        <p:grpSpPr>
          <a:xfrm rot="3603723">
            <a:off x="901725" y="2436324"/>
            <a:ext cx="4603177" cy="2964026"/>
            <a:chOff x="4368408" y="2523548"/>
            <a:chExt cx="3626932" cy="2335419"/>
          </a:xfrm>
        </p:grpSpPr>
        <p:sp>
          <p:nvSpPr>
            <p:cNvPr id="79" name="Freeform 69"/>
            <p:cNvSpPr/>
            <p:nvPr/>
          </p:nvSpPr>
          <p:spPr bwMode="auto">
            <a:xfrm rot="5400000">
              <a:off x="4570030" y="3489636"/>
              <a:ext cx="1059798" cy="404381"/>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chemeClr val="accent1">
                <a:lumMod val="7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0" name="Freeform 70"/>
            <p:cNvSpPr/>
            <p:nvPr/>
          </p:nvSpPr>
          <p:spPr bwMode="auto">
            <a:xfrm rot="5400000">
              <a:off x="4470072" y="3060266"/>
              <a:ext cx="528195" cy="731521"/>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chemeClr val="accent1">
                <a:lumMod val="60000"/>
                <a:lumOff val="40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1" name="Freeform 71"/>
            <p:cNvSpPr/>
            <p:nvPr/>
          </p:nvSpPr>
          <p:spPr bwMode="auto">
            <a:xfrm rot="5400000">
              <a:off x="4468367" y="3590165"/>
              <a:ext cx="531603" cy="731521"/>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chemeClr val="accent1"/>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2" name="Freeform 72"/>
            <p:cNvSpPr/>
            <p:nvPr/>
          </p:nvSpPr>
          <p:spPr bwMode="auto">
            <a:xfrm rot="5400000">
              <a:off x="4931814" y="3564038"/>
              <a:ext cx="1697039" cy="254442"/>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accent2">
                <a:lumMod val="7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3" name="Freeform 73"/>
            <p:cNvSpPr/>
            <p:nvPr/>
          </p:nvSpPr>
          <p:spPr bwMode="auto">
            <a:xfrm rot="5400000">
              <a:off x="5005649" y="2915438"/>
              <a:ext cx="847384" cy="701986"/>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accent2">
                <a:lumMod val="40000"/>
                <a:lumOff val="60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4" name="Freeform 74"/>
            <p:cNvSpPr/>
            <p:nvPr/>
          </p:nvSpPr>
          <p:spPr bwMode="auto">
            <a:xfrm rot="5400000">
              <a:off x="5004512" y="3763958"/>
              <a:ext cx="849656" cy="701986"/>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accent2"/>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5" name="Freeform 75"/>
            <p:cNvSpPr/>
            <p:nvPr/>
          </p:nvSpPr>
          <p:spPr bwMode="auto">
            <a:xfrm rot="5400000">
              <a:off x="6733351" y="3490203"/>
              <a:ext cx="1059798" cy="403245"/>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accent5">
                <a:lumMod val="7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6" name="Freeform 76"/>
            <p:cNvSpPr/>
            <p:nvPr/>
          </p:nvSpPr>
          <p:spPr bwMode="auto">
            <a:xfrm rot="5400000">
              <a:off x="7365481" y="3060265"/>
              <a:ext cx="528195" cy="731521"/>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accent5">
                <a:lumMod val="60000"/>
                <a:lumOff val="40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7" name="Freeform 77"/>
            <p:cNvSpPr/>
            <p:nvPr/>
          </p:nvSpPr>
          <p:spPr bwMode="auto">
            <a:xfrm rot="5400000">
              <a:off x="7363778" y="3590164"/>
              <a:ext cx="531603" cy="731521"/>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accent5"/>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8" name="Freeform 78"/>
            <p:cNvSpPr/>
            <p:nvPr/>
          </p:nvSpPr>
          <p:spPr bwMode="auto">
            <a:xfrm rot="5400000">
              <a:off x="5733758" y="3564037"/>
              <a:ext cx="1697039" cy="254442"/>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accent4">
                <a:lumMod val="7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9" name="Freeform 79"/>
            <p:cNvSpPr/>
            <p:nvPr/>
          </p:nvSpPr>
          <p:spPr bwMode="auto">
            <a:xfrm rot="5400000">
              <a:off x="6510148" y="2916005"/>
              <a:ext cx="847384" cy="700851"/>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accent4">
                <a:lumMod val="60000"/>
                <a:lumOff val="40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0" name="Freeform 80"/>
            <p:cNvSpPr/>
            <p:nvPr/>
          </p:nvSpPr>
          <p:spPr bwMode="auto">
            <a:xfrm rot="5400000">
              <a:off x="6509012" y="3764525"/>
              <a:ext cx="849656" cy="700851"/>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accent4"/>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1" name="Freeform 81"/>
            <p:cNvSpPr/>
            <p:nvPr/>
          </p:nvSpPr>
          <p:spPr bwMode="auto">
            <a:xfrm rot="5400000">
              <a:off x="5594043" y="2742779"/>
              <a:ext cx="1166573" cy="728112"/>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chemeClr val="accent3">
                <a:lumMod val="60000"/>
                <a:lumOff val="40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2" name="Freeform 82"/>
            <p:cNvSpPr/>
            <p:nvPr/>
          </p:nvSpPr>
          <p:spPr bwMode="auto">
            <a:xfrm rot="5400000">
              <a:off x="5592908" y="3910488"/>
              <a:ext cx="1168845" cy="728112"/>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chemeClr val="accent3"/>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3" name="Freeform 83"/>
            <p:cNvSpPr/>
            <p:nvPr/>
          </p:nvSpPr>
          <p:spPr bwMode="auto">
            <a:xfrm rot="5400000">
              <a:off x="7724994" y="3425457"/>
              <a:ext cx="9087" cy="531602"/>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4" name="Freeform 84"/>
            <p:cNvSpPr/>
            <p:nvPr/>
          </p:nvSpPr>
          <p:spPr bwMode="auto">
            <a:xfrm rot="5400000">
              <a:off x="6992339" y="3403874"/>
              <a:ext cx="9087" cy="574766"/>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5" name="Freeform 85"/>
            <p:cNvSpPr/>
            <p:nvPr/>
          </p:nvSpPr>
          <p:spPr bwMode="auto">
            <a:xfrm rot="5400000">
              <a:off x="4629665" y="3425456"/>
              <a:ext cx="9087" cy="531602"/>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6" name="Freeform 86"/>
            <p:cNvSpPr/>
            <p:nvPr/>
          </p:nvSpPr>
          <p:spPr bwMode="auto">
            <a:xfrm rot="5400000">
              <a:off x="5361185" y="3403874"/>
              <a:ext cx="9087" cy="574766"/>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7" name="Freeform 87"/>
            <p:cNvSpPr/>
            <p:nvPr/>
          </p:nvSpPr>
          <p:spPr bwMode="auto">
            <a:xfrm rot="5400000">
              <a:off x="6172786" y="3327202"/>
              <a:ext cx="9087" cy="728112"/>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8" name="Freeform 88"/>
            <p:cNvSpPr/>
            <p:nvPr/>
          </p:nvSpPr>
          <p:spPr bwMode="auto">
            <a:xfrm rot="5400000">
              <a:off x="7303573" y="3529959"/>
              <a:ext cx="1059798" cy="323732"/>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9" name="Freeform 89"/>
            <p:cNvSpPr/>
            <p:nvPr/>
          </p:nvSpPr>
          <p:spPr bwMode="auto">
            <a:xfrm rot="5400000">
              <a:off x="6837853" y="3587889"/>
              <a:ext cx="1059798" cy="207871"/>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0" name="Freeform 90"/>
            <p:cNvSpPr/>
            <p:nvPr/>
          </p:nvSpPr>
          <p:spPr bwMode="auto">
            <a:xfrm rot="5400000">
              <a:off x="6303980" y="3559493"/>
              <a:ext cx="1697039" cy="26353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1" name="Freeform 91"/>
            <p:cNvSpPr/>
            <p:nvPr/>
          </p:nvSpPr>
          <p:spPr bwMode="auto">
            <a:xfrm rot="5400000">
              <a:off x="5804184" y="3621968"/>
              <a:ext cx="1697039" cy="138580"/>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2" name="Freeform 92"/>
            <p:cNvSpPr/>
            <p:nvPr/>
          </p:nvSpPr>
          <p:spPr bwMode="auto">
            <a:xfrm rot="5400000">
              <a:off x="4000376" y="3529960"/>
              <a:ext cx="1059798" cy="323732"/>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3" name="Freeform 93"/>
            <p:cNvSpPr/>
            <p:nvPr/>
          </p:nvSpPr>
          <p:spPr bwMode="auto">
            <a:xfrm rot="5400000">
              <a:off x="4466093" y="3587891"/>
              <a:ext cx="1059798" cy="207871"/>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4" name="Freeform 94"/>
            <p:cNvSpPr/>
            <p:nvPr/>
          </p:nvSpPr>
          <p:spPr bwMode="auto">
            <a:xfrm rot="5400000">
              <a:off x="4362158" y="3558926"/>
              <a:ext cx="1697039" cy="264665"/>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5" name="Freeform 95"/>
            <p:cNvSpPr/>
            <p:nvPr/>
          </p:nvSpPr>
          <p:spPr bwMode="auto">
            <a:xfrm rot="5400000">
              <a:off x="4862526" y="3621969"/>
              <a:ext cx="1697039" cy="138580"/>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6" name="Freeform 96"/>
            <p:cNvSpPr/>
            <p:nvPr/>
          </p:nvSpPr>
          <p:spPr bwMode="auto">
            <a:xfrm rot="5400000">
              <a:off x="5303823" y="3621399"/>
              <a:ext cx="2335417" cy="139716"/>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7" name="Freeform 97"/>
            <p:cNvSpPr/>
            <p:nvPr/>
          </p:nvSpPr>
          <p:spPr bwMode="auto">
            <a:xfrm rot="5400000">
              <a:off x="4713165" y="3623672"/>
              <a:ext cx="2335417" cy="13517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grpSp>
      <p:sp>
        <p:nvSpPr>
          <p:cNvPr id="108" name="TextBox 33"/>
          <p:cNvSpPr txBox="1"/>
          <p:nvPr/>
        </p:nvSpPr>
        <p:spPr>
          <a:xfrm>
            <a:off x="6383121" y="331532"/>
            <a:ext cx="4489164" cy="5259070"/>
          </a:xfrm>
          <a:prstGeom prst="rect">
            <a:avLst/>
          </a:prstGeom>
          <a:noFill/>
        </p:spPr>
        <p:txBody>
          <a:bodyPr wrap="square" rtlCol="0">
            <a:spAutoFit/>
          </a:bodyPr>
          <a:lstStyle/>
          <a:p>
            <a:pPr>
              <a:lnSpc>
                <a:spcPct val="120000"/>
              </a:lnSpc>
            </a:pPr>
            <a:r>
              <a:rPr lang="zh-CN" altLang="en-US" sz="2800" dirty="0">
                <a:solidFill>
                  <a:schemeClr val="bg1"/>
                </a:solidFill>
                <a:cs typeface="+mn-ea"/>
                <a:sym typeface="+mn-lt"/>
              </a:rPr>
              <a:t>“4+1”视图是对逻辑架构进行描述，最早由 Philippe Kruchten 提出，他在1995年的《IEEE Software》上发表了题为</a:t>
            </a:r>
            <a:endParaRPr lang="zh-CN" altLang="en-US" sz="2800" dirty="0">
              <a:solidFill>
                <a:schemeClr val="bg1"/>
              </a:solidFill>
              <a:cs typeface="+mn-ea"/>
              <a:sym typeface="+mn-lt"/>
            </a:endParaRPr>
          </a:p>
          <a:p>
            <a:pPr>
              <a:lnSpc>
                <a:spcPct val="120000"/>
              </a:lnSpc>
            </a:pPr>
            <a:r>
              <a:rPr lang="zh-CN" altLang="en-US" sz="2800" dirty="0">
                <a:solidFill>
                  <a:schemeClr val="bg1"/>
                </a:solidFill>
                <a:cs typeface="+mn-ea"/>
                <a:sym typeface="+mn-lt"/>
              </a:rPr>
              <a:t>《The 4+1 View Model of Architecture》的论文，引起了业界的极大关注，并最终被 RUP 采纳，现在已经成为架构设计的结构标准。</a:t>
            </a:r>
            <a:endParaRPr lang="zh-CN" altLang="en-US" sz="2800" dirty="0">
              <a:solidFill>
                <a:schemeClr val="bg1"/>
              </a:solidFill>
              <a:cs typeface="+mn-ea"/>
              <a:sym typeface="+mn-lt"/>
            </a:endParaRPr>
          </a:p>
        </p:txBody>
      </p:sp>
      <p:grpSp>
        <p:nvGrpSpPr>
          <p:cNvPr id="122" name="Группа 47"/>
          <p:cNvGrpSpPr/>
          <p:nvPr/>
        </p:nvGrpSpPr>
        <p:grpSpPr>
          <a:xfrm>
            <a:off x="6001770" y="412921"/>
            <a:ext cx="372007" cy="324091"/>
            <a:chOff x="4400550" y="1949450"/>
            <a:chExt cx="3389313" cy="2952750"/>
          </a:xfrm>
          <a:solidFill>
            <a:schemeClr val="accent1"/>
          </a:solidFill>
        </p:grpSpPr>
        <p:sp>
          <p:nvSpPr>
            <p:cNvPr id="123" name="Freeform 449"/>
            <p:cNvSpPr/>
            <p:nvPr/>
          </p:nvSpPr>
          <p:spPr bwMode="auto">
            <a:xfrm>
              <a:off x="4400550" y="1949450"/>
              <a:ext cx="2254250" cy="866775"/>
            </a:xfrm>
            <a:custGeom>
              <a:avLst/>
              <a:gdLst>
                <a:gd name="T0" fmla="*/ 1531 w 2840"/>
                <a:gd name="T1" fmla="*/ 1 h 1091"/>
                <a:gd name="T2" fmla="*/ 1745 w 2840"/>
                <a:gd name="T3" fmla="*/ 14 h 1091"/>
                <a:gd name="T4" fmla="*/ 1948 w 2840"/>
                <a:gd name="T5" fmla="*/ 39 h 1091"/>
                <a:gd name="T6" fmla="*/ 2136 w 2840"/>
                <a:gd name="T7" fmla="*/ 74 h 1091"/>
                <a:gd name="T8" fmla="*/ 2308 w 2840"/>
                <a:gd name="T9" fmla="*/ 119 h 1091"/>
                <a:gd name="T10" fmla="*/ 2460 w 2840"/>
                <a:gd name="T11" fmla="*/ 173 h 1091"/>
                <a:gd name="T12" fmla="*/ 2590 w 2840"/>
                <a:gd name="T13" fmla="*/ 235 h 1091"/>
                <a:gd name="T14" fmla="*/ 2695 w 2840"/>
                <a:gd name="T15" fmla="*/ 305 h 1091"/>
                <a:gd name="T16" fmla="*/ 2774 w 2840"/>
                <a:gd name="T17" fmla="*/ 380 h 1091"/>
                <a:gd name="T18" fmla="*/ 2823 w 2840"/>
                <a:gd name="T19" fmla="*/ 461 h 1091"/>
                <a:gd name="T20" fmla="*/ 2840 w 2840"/>
                <a:gd name="T21" fmla="*/ 545 h 1091"/>
                <a:gd name="T22" fmla="*/ 2823 w 2840"/>
                <a:gd name="T23" fmla="*/ 629 h 1091"/>
                <a:gd name="T24" fmla="*/ 2774 w 2840"/>
                <a:gd name="T25" fmla="*/ 711 h 1091"/>
                <a:gd name="T26" fmla="*/ 2695 w 2840"/>
                <a:gd name="T27" fmla="*/ 786 h 1091"/>
                <a:gd name="T28" fmla="*/ 2590 w 2840"/>
                <a:gd name="T29" fmla="*/ 854 h 1091"/>
                <a:gd name="T30" fmla="*/ 2460 w 2840"/>
                <a:gd name="T31" fmla="*/ 916 h 1091"/>
                <a:gd name="T32" fmla="*/ 2308 w 2840"/>
                <a:gd name="T33" fmla="*/ 971 h 1091"/>
                <a:gd name="T34" fmla="*/ 2136 w 2840"/>
                <a:gd name="T35" fmla="*/ 1016 h 1091"/>
                <a:gd name="T36" fmla="*/ 1948 w 2840"/>
                <a:gd name="T37" fmla="*/ 1052 h 1091"/>
                <a:gd name="T38" fmla="*/ 1745 w 2840"/>
                <a:gd name="T39" fmla="*/ 1077 h 1091"/>
                <a:gd name="T40" fmla="*/ 1531 w 2840"/>
                <a:gd name="T41" fmla="*/ 1089 h 1091"/>
                <a:gd name="T42" fmla="*/ 1309 w 2840"/>
                <a:gd name="T43" fmla="*/ 1089 h 1091"/>
                <a:gd name="T44" fmla="*/ 1094 w 2840"/>
                <a:gd name="T45" fmla="*/ 1077 h 1091"/>
                <a:gd name="T46" fmla="*/ 892 w 2840"/>
                <a:gd name="T47" fmla="*/ 1052 h 1091"/>
                <a:gd name="T48" fmla="*/ 703 w 2840"/>
                <a:gd name="T49" fmla="*/ 1016 h 1091"/>
                <a:gd name="T50" fmla="*/ 532 w 2840"/>
                <a:gd name="T51" fmla="*/ 971 h 1091"/>
                <a:gd name="T52" fmla="*/ 379 w 2840"/>
                <a:gd name="T53" fmla="*/ 916 h 1091"/>
                <a:gd name="T54" fmla="*/ 250 w 2840"/>
                <a:gd name="T55" fmla="*/ 854 h 1091"/>
                <a:gd name="T56" fmla="*/ 144 w 2840"/>
                <a:gd name="T57" fmla="*/ 786 h 1091"/>
                <a:gd name="T58" fmla="*/ 66 w 2840"/>
                <a:gd name="T59" fmla="*/ 711 h 1091"/>
                <a:gd name="T60" fmla="*/ 17 w 2840"/>
                <a:gd name="T61" fmla="*/ 629 h 1091"/>
                <a:gd name="T62" fmla="*/ 0 w 2840"/>
                <a:gd name="T63" fmla="*/ 545 h 1091"/>
                <a:gd name="T64" fmla="*/ 17 w 2840"/>
                <a:gd name="T65" fmla="*/ 461 h 1091"/>
                <a:gd name="T66" fmla="*/ 66 w 2840"/>
                <a:gd name="T67" fmla="*/ 380 h 1091"/>
                <a:gd name="T68" fmla="*/ 144 w 2840"/>
                <a:gd name="T69" fmla="*/ 305 h 1091"/>
                <a:gd name="T70" fmla="*/ 250 w 2840"/>
                <a:gd name="T71" fmla="*/ 235 h 1091"/>
                <a:gd name="T72" fmla="*/ 379 w 2840"/>
                <a:gd name="T73" fmla="*/ 173 h 1091"/>
                <a:gd name="T74" fmla="*/ 532 w 2840"/>
                <a:gd name="T75" fmla="*/ 119 h 1091"/>
                <a:gd name="T76" fmla="*/ 703 w 2840"/>
                <a:gd name="T77" fmla="*/ 74 h 1091"/>
                <a:gd name="T78" fmla="*/ 892 w 2840"/>
                <a:gd name="T79" fmla="*/ 39 h 1091"/>
                <a:gd name="T80" fmla="*/ 1094 w 2840"/>
                <a:gd name="T81" fmla="*/ 14 h 1091"/>
                <a:gd name="T82" fmla="*/ 1309 w 2840"/>
                <a:gd name="T83" fmla="*/ 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0" h="1091">
                  <a:moveTo>
                    <a:pt x="1420" y="0"/>
                  </a:moveTo>
                  <a:lnTo>
                    <a:pt x="1531" y="1"/>
                  </a:lnTo>
                  <a:lnTo>
                    <a:pt x="1639" y="6"/>
                  </a:lnTo>
                  <a:lnTo>
                    <a:pt x="1745" y="14"/>
                  </a:lnTo>
                  <a:lnTo>
                    <a:pt x="1849" y="24"/>
                  </a:lnTo>
                  <a:lnTo>
                    <a:pt x="1948" y="39"/>
                  </a:lnTo>
                  <a:lnTo>
                    <a:pt x="2044" y="55"/>
                  </a:lnTo>
                  <a:lnTo>
                    <a:pt x="2136" y="74"/>
                  </a:lnTo>
                  <a:lnTo>
                    <a:pt x="2224" y="96"/>
                  </a:lnTo>
                  <a:lnTo>
                    <a:pt x="2308" y="119"/>
                  </a:lnTo>
                  <a:lnTo>
                    <a:pt x="2386" y="146"/>
                  </a:lnTo>
                  <a:lnTo>
                    <a:pt x="2460" y="173"/>
                  </a:lnTo>
                  <a:lnTo>
                    <a:pt x="2528" y="204"/>
                  </a:lnTo>
                  <a:lnTo>
                    <a:pt x="2590" y="235"/>
                  </a:lnTo>
                  <a:lnTo>
                    <a:pt x="2646" y="270"/>
                  </a:lnTo>
                  <a:lnTo>
                    <a:pt x="2695" y="305"/>
                  </a:lnTo>
                  <a:lnTo>
                    <a:pt x="2738" y="342"/>
                  </a:lnTo>
                  <a:lnTo>
                    <a:pt x="2774" y="380"/>
                  </a:lnTo>
                  <a:lnTo>
                    <a:pt x="2803" y="421"/>
                  </a:lnTo>
                  <a:lnTo>
                    <a:pt x="2823" y="461"/>
                  </a:lnTo>
                  <a:lnTo>
                    <a:pt x="2835" y="502"/>
                  </a:lnTo>
                  <a:lnTo>
                    <a:pt x="2840" y="545"/>
                  </a:lnTo>
                  <a:lnTo>
                    <a:pt x="2835" y="588"/>
                  </a:lnTo>
                  <a:lnTo>
                    <a:pt x="2823" y="629"/>
                  </a:lnTo>
                  <a:lnTo>
                    <a:pt x="2803" y="670"/>
                  </a:lnTo>
                  <a:lnTo>
                    <a:pt x="2774" y="711"/>
                  </a:lnTo>
                  <a:lnTo>
                    <a:pt x="2738" y="748"/>
                  </a:lnTo>
                  <a:lnTo>
                    <a:pt x="2695" y="786"/>
                  </a:lnTo>
                  <a:lnTo>
                    <a:pt x="2646" y="821"/>
                  </a:lnTo>
                  <a:lnTo>
                    <a:pt x="2590" y="854"/>
                  </a:lnTo>
                  <a:lnTo>
                    <a:pt x="2528" y="887"/>
                  </a:lnTo>
                  <a:lnTo>
                    <a:pt x="2460" y="916"/>
                  </a:lnTo>
                  <a:lnTo>
                    <a:pt x="2386" y="945"/>
                  </a:lnTo>
                  <a:lnTo>
                    <a:pt x="2308" y="971"/>
                  </a:lnTo>
                  <a:lnTo>
                    <a:pt x="2224" y="995"/>
                  </a:lnTo>
                  <a:lnTo>
                    <a:pt x="2136" y="1016"/>
                  </a:lnTo>
                  <a:lnTo>
                    <a:pt x="2044" y="1035"/>
                  </a:lnTo>
                  <a:lnTo>
                    <a:pt x="1948" y="1052"/>
                  </a:lnTo>
                  <a:lnTo>
                    <a:pt x="1849" y="1065"/>
                  </a:lnTo>
                  <a:lnTo>
                    <a:pt x="1745" y="1077"/>
                  </a:lnTo>
                  <a:lnTo>
                    <a:pt x="1639" y="1085"/>
                  </a:lnTo>
                  <a:lnTo>
                    <a:pt x="1531" y="1089"/>
                  </a:lnTo>
                  <a:lnTo>
                    <a:pt x="1420" y="1091"/>
                  </a:lnTo>
                  <a:lnTo>
                    <a:pt x="1309" y="1089"/>
                  </a:lnTo>
                  <a:lnTo>
                    <a:pt x="1200" y="1085"/>
                  </a:lnTo>
                  <a:lnTo>
                    <a:pt x="1094" y="1077"/>
                  </a:lnTo>
                  <a:lnTo>
                    <a:pt x="992" y="1065"/>
                  </a:lnTo>
                  <a:lnTo>
                    <a:pt x="892" y="1052"/>
                  </a:lnTo>
                  <a:lnTo>
                    <a:pt x="795" y="1035"/>
                  </a:lnTo>
                  <a:lnTo>
                    <a:pt x="703" y="1016"/>
                  </a:lnTo>
                  <a:lnTo>
                    <a:pt x="615" y="995"/>
                  </a:lnTo>
                  <a:lnTo>
                    <a:pt x="532" y="971"/>
                  </a:lnTo>
                  <a:lnTo>
                    <a:pt x="453" y="945"/>
                  </a:lnTo>
                  <a:lnTo>
                    <a:pt x="379" y="916"/>
                  </a:lnTo>
                  <a:lnTo>
                    <a:pt x="312" y="887"/>
                  </a:lnTo>
                  <a:lnTo>
                    <a:pt x="250" y="854"/>
                  </a:lnTo>
                  <a:lnTo>
                    <a:pt x="194" y="821"/>
                  </a:lnTo>
                  <a:lnTo>
                    <a:pt x="144" y="786"/>
                  </a:lnTo>
                  <a:lnTo>
                    <a:pt x="101" y="748"/>
                  </a:lnTo>
                  <a:lnTo>
                    <a:pt x="66" y="711"/>
                  </a:lnTo>
                  <a:lnTo>
                    <a:pt x="38" y="670"/>
                  </a:lnTo>
                  <a:lnTo>
                    <a:pt x="17" y="629"/>
                  </a:lnTo>
                  <a:lnTo>
                    <a:pt x="4" y="588"/>
                  </a:lnTo>
                  <a:lnTo>
                    <a:pt x="0" y="545"/>
                  </a:lnTo>
                  <a:lnTo>
                    <a:pt x="4" y="502"/>
                  </a:lnTo>
                  <a:lnTo>
                    <a:pt x="17" y="461"/>
                  </a:lnTo>
                  <a:lnTo>
                    <a:pt x="38" y="421"/>
                  </a:lnTo>
                  <a:lnTo>
                    <a:pt x="66" y="380"/>
                  </a:lnTo>
                  <a:lnTo>
                    <a:pt x="101" y="342"/>
                  </a:lnTo>
                  <a:lnTo>
                    <a:pt x="144" y="305"/>
                  </a:lnTo>
                  <a:lnTo>
                    <a:pt x="194" y="270"/>
                  </a:lnTo>
                  <a:lnTo>
                    <a:pt x="250" y="235"/>
                  </a:lnTo>
                  <a:lnTo>
                    <a:pt x="312" y="204"/>
                  </a:lnTo>
                  <a:lnTo>
                    <a:pt x="379" y="173"/>
                  </a:lnTo>
                  <a:lnTo>
                    <a:pt x="453" y="146"/>
                  </a:lnTo>
                  <a:lnTo>
                    <a:pt x="532" y="119"/>
                  </a:lnTo>
                  <a:lnTo>
                    <a:pt x="615" y="96"/>
                  </a:lnTo>
                  <a:lnTo>
                    <a:pt x="703" y="74"/>
                  </a:lnTo>
                  <a:lnTo>
                    <a:pt x="795" y="55"/>
                  </a:lnTo>
                  <a:lnTo>
                    <a:pt x="892" y="39"/>
                  </a:lnTo>
                  <a:lnTo>
                    <a:pt x="992" y="24"/>
                  </a:lnTo>
                  <a:lnTo>
                    <a:pt x="1094" y="14"/>
                  </a:lnTo>
                  <a:lnTo>
                    <a:pt x="1200" y="6"/>
                  </a:lnTo>
                  <a:lnTo>
                    <a:pt x="1309" y="1"/>
                  </a:lnTo>
                  <a:lnTo>
                    <a:pt x="1420"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4" name="Freeform 450"/>
            <p:cNvSpPr/>
            <p:nvPr/>
          </p:nvSpPr>
          <p:spPr bwMode="auto">
            <a:xfrm>
              <a:off x="4400550" y="2689225"/>
              <a:ext cx="2254250" cy="554038"/>
            </a:xfrm>
            <a:custGeom>
              <a:avLst/>
              <a:gdLst>
                <a:gd name="T0" fmla="*/ 78 w 2840"/>
                <a:gd name="T1" fmla="*/ 4 h 699"/>
                <a:gd name="T2" fmla="*/ 179 w 2840"/>
                <a:gd name="T3" fmla="*/ 70 h 699"/>
                <a:gd name="T4" fmla="*/ 296 w 2840"/>
                <a:gd name="T5" fmla="*/ 127 h 699"/>
                <a:gd name="T6" fmla="*/ 463 w 2840"/>
                <a:gd name="T7" fmla="*/ 190 h 699"/>
                <a:gd name="T8" fmla="*/ 677 w 2840"/>
                <a:gd name="T9" fmla="*/ 247 h 699"/>
                <a:gd name="T10" fmla="*/ 911 w 2840"/>
                <a:gd name="T11" fmla="*/ 290 h 699"/>
                <a:gd name="T12" fmla="*/ 1160 w 2840"/>
                <a:gd name="T13" fmla="*/ 316 h 699"/>
                <a:gd name="T14" fmla="*/ 1420 w 2840"/>
                <a:gd name="T15" fmla="*/ 325 h 699"/>
                <a:gd name="T16" fmla="*/ 1680 w 2840"/>
                <a:gd name="T17" fmla="*/ 316 h 699"/>
                <a:gd name="T18" fmla="*/ 1929 w 2840"/>
                <a:gd name="T19" fmla="*/ 290 h 699"/>
                <a:gd name="T20" fmla="*/ 2163 w 2840"/>
                <a:gd name="T21" fmla="*/ 247 h 699"/>
                <a:gd name="T22" fmla="*/ 2377 w 2840"/>
                <a:gd name="T23" fmla="*/ 190 h 699"/>
                <a:gd name="T24" fmla="*/ 2531 w 2840"/>
                <a:gd name="T25" fmla="*/ 133 h 699"/>
                <a:gd name="T26" fmla="*/ 2628 w 2840"/>
                <a:gd name="T27" fmla="*/ 89 h 699"/>
                <a:gd name="T28" fmla="*/ 2709 w 2840"/>
                <a:gd name="T29" fmla="*/ 41 h 699"/>
                <a:gd name="T30" fmla="*/ 2761 w 2840"/>
                <a:gd name="T31" fmla="*/ 6 h 699"/>
                <a:gd name="T32" fmla="*/ 2779 w 2840"/>
                <a:gd name="T33" fmla="*/ 5 h 699"/>
                <a:gd name="T34" fmla="*/ 2791 w 2840"/>
                <a:gd name="T35" fmla="*/ 12 h 699"/>
                <a:gd name="T36" fmla="*/ 2814 w 2840"/>
                <a:gd name="T37" fmla="*/ 49 h 699"/>
                <a:gd name="T38" fmla="*/ 2836 w 2840"/>
                <a:gd name="T39" fmla="*/ 118 h 699"/>
                <a:gd name="T40" fmla="*/ 2835 w 2840"/>
                <a:gd name="T41" fmla="*/ 195 h 699"/>
                <a:gd name="T42" fmla="*/ 2803 w 2840"/>
                <a:gd name="T43" fmla="*/ 278 h 699"/>
                <a:gd name="T44" fmla="*/ 2738 w 2840"/>
                <a:gd name="T45" fmla="*/ 356 h 699"/>
                <a:gd name="T46" fmla="*/ 2646 w 2840"/>
                <a:gd name="T47" fmla="*/ 428 h 699"/>
                <a:gd name="T48" fmla="*/ 2528 w 2840"/>
                <a:gd name="T49" fmla="*/ 494 h 699"/>
                <a:gd name="T50" fmla="*/ 2386 w 2840"/>
                <a:gd name="T51" fmla="*/ 553 h 699"/>
                <a:gd name="T52" fmla="*/ 2224 w 2840"/>
                <a:gd name="T53" fmla="*/ 602 h 699"/>
                <a:gd name="T54" fmla="*/ 2044 w 2840"/>
                <a:gd name="T55" fmla="*/ 643 h 699"/>
                <a:gd name="T56" fmla="*/ 1849 w 2840"/>
                <a:gd name="T57" fmla="*/ 673 h 699"/>
                <a:gd name="T58" fmla="*/ 1639 w 2840"/>
                <a:gd name="T59" fmla="*/ 692 h 699"/>
                <a:gd name="T60" fmla="*/ 1420 w 2840"/>
                <a:gd name="T61" fmla="*/ 699 h 699"/>
                <a:gd name="T62" fmla="*/ 1200 w 2840"/>
                <a:gd name="T63" fmla="*/ 692 h 699"/>
                <a:gd name="T64" fmla="*/ 992 w 2840"/>
                <a:gd name="T65" fmla="*/ 673 h 699"/>
                <a:gd name="T66" fmla="*/ 795 w 2840"/>
                <a:gd name="T67" fmla="*/ 643 h 699"/>
                <a:gd name="T68" fmla="*/ 615 w 2840"/>
                <a:gd name="T69" fmla="*/ 602 h 699"/>
                <a:gd name="T70" fmla="*/ 453 w 2840"/>
                <a:gd name="T71" fmla="*/ 553 h 699"/>
                <a:gd name="T72" fmla="*/ 312 w 2840"/>
                <a:gd name="T73" fmla="*/ 494 h 699"/>
                <a:gd name="T74" fmla="*/ 194 w 2840"/>
                <a:gd name="T75" fmla="*/ 428 h 699"/>
                <a:gd name="T76" fmla="*/ 101 w 2840"/>
                <a:gd name="T77" fmla="*/ 356 h 699"/>
                <a:gd name="T78" fmla="*/ 38 w 2840"/>
                <a:gd name="T79" fmla="*/ 278 h 699"/>
                <a:gd name="T80" fmla="*/ 4 w 2840"/>
                <a:gd name="T81" fmla="*/ 195 h 699"/>
                <a:gd name="T82" fmla="*/ 3 w 2840"/>
                <a:gd name="T83" fmla="*/ 118 h 699"/>
                <a:gd name="T84" fmla="*/ 25 w 2840"/>
                <a:gd name="T85" fmla="*/ 50 h 699"/>
                <a:gd name="T86" fmla="*/ 48 w 2840"/>
                <a:gd name="T87" fmla="*/ 12 h 699"/>
                <a:gd name="T88" fmla="*/ 61 w 2840"/>
                <a:gd name="T89" fmla="*/ 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40" h="699">
                  <a:moveTo>
                    <a:pt x="69" y="0"/>
                  </a:moveTo>
                  <a:lnTo>
                    <a:pt x="78" y="4"/>
                  </a:lnTo>
                  <a:lnTo>
                    <a:pt x="127" y="39"/>
                  </a:lnTo>
                  <a:lnTo>
                    <a:pt x="179" y="70"/>
                  </a:lnTo>
                  <a:lnTo>
                    <a:pt x="234" y="100"/>
                  </a:lnTo>
                  <a:lnTo>
                    <a:pt x="296" y="127"/>
                  </a:lnTo>
                  <a:lnTo>
                    <a:pt x="365" y="155"/>
                  </a:lnTo>
                  <a:lnTo>
                    <a:pt x="463" y="190"/>
                  </a:lnTo>
                  <a:lnTo>
                    <a:pt x="567" y="220"/>
                  </a:lnTo>
                  <a:lnTo>
                    <a:pt x="677" y="247"/>
                  </a:lnTo>
                  <a:lnTo>
                    <a:pt x="792" y="270"/>
                  </a:lnTo>
                  <a:lnTo>
                    <a:pt x="911" y="290"/>
                  </a:lnTo>
                  <a:lnTo>
                    <a:pt x="1033" y="304"/>
                  </a:lnTo>
                  <a:lnTo>
                    <a:pt x="1160" y="316"/>
                  </a:lnTo>
                  <a:lnTo>
                    <a:pt x="1289" y="322"/>
                  </a:lnTo>
                  <a:lnTo>
                    <a:pt x="1420" y="325"/>
                  </a:lnTo>
                  <a:lnTo>
                    <a:pt x="1551" y="322"/>
                  </a:lnTo>
                  <a:lnTo>
                    <a:pt x="1680" y="316"/>
                  </a:lnTo>
                  <a:lnTo>
                    <a:pt x="1806" y="304"/>
                  </a:lnTo>
                  <a:lnTo>
                    <a:pt x="1929" y="290"/>
                  </a:lnTo>
                  <a:lnTo>
                    <a:pt x="2048" y="270"/>
                  </a:lnTo>
                  <a:lnTo>
                    <a:pt x="2163" y="247"/>
                  </a:lnTo>
                  <a:lnTo>
                    <a:pt x="2272" y="220"/>
                  </a:lnTo>
                  <a:lnTo>
                    <a:pt x="2377" y="190"/>
                  </a:lnTo>
                  <a:lnTo>
                    <a:pt x="2474" y="155"/>
                  </a:lnTo>
                  <a:lnTo>
                    <a:pt x="2531" y="133"/>
                  </a:lnTo>
                  <a:lnTo>
                    <a:pt x="2581" y="111"/>
                  </a:lnTo>
                  <a:lnTo>
                    <a:pt x="2628" y="89"/>
                  </a:lnTo>
                  <a:lnTo>
                    <a:pt x="2669" y="66"/>
                  </a:lnTo>
                  <a:lnTo>
                    <a:pt x="2709" y="41"/>
                  </a:lnTo>
                  <a:lnTo>
                    <a:pt x="2748" y="13"/>
                  </a:lnTo>
                  <a:lnTo>
                    <a:pt x="2761" y="6"/>
                  </a:lnTo>
                  <a:lnTo>
                    <a:pt x="2770" y="4"/>
                  </a:lnTo>
                  <a:lnTo>
                    <a:pt x="2779" y="5"/>
                  </a:lnTo>
                  <a:lnTo>
                    <a:pt x="2786" y="8"/>
                  </a:lnTo>
                  <a:lnTo>
                    <a:pt x="2791" y="12"/>
                  </a:lnTo>
                  <a:lnTo>
                    <a:pt x="2795" y="17"/>
                  </a:lnTo>
                  <a:lnTo>
                    <a:pt x="2814" y="49"/>
                  </a:lnTo>
                  <a:lnTo>
                    <a:pt x="2829" y="83"/>
                  </a:lnTo>
                  <a:lnTo>
                    <a:pt x="2836" y="118"/>
                  </a:lnTo>
                  <a:lnTo>
                    <a:pt x="2840" y="153"/>
                  </a:lnTo>
                  <a:lnTo>
                    <a:pt x="2835" y="195"/>
                  </a:lnTo>
                  <a:lnTo>
                    <a:pt x="2823" y="237"/>
                  </a:lnTo>
                  <a:lnTo>
                    <a:pt x="2803" y="278"/>
                  </a:lnTo>
                  <a:lnTo>
                    <a:pt x="2774" y="317"/>
                  </a:lnTo>
                  <a:lnTo>
                    <a:pt x="2738" y="356"/>
                  </a:lnTo>
                  <a:lnTo>
                    <a:pt x="2695" y="393"/>
                  </a:lnTo>
                  <a:lnTo>
                    <a:pt x="2646" y="428"/>
                  </a:lnTo>
                  <a:lnTo>
                    <a:pt x="2590" y="462"/>
                  </a:lnTo>
                  <a:lnTo>
                    <a:pt x="2528" y="494"/>
                  </a:lnTo>
                  <a:lnTo>
                    <a:pt x="2460" y="524"/>
                  </a:lnTo>
                  <a:lnTo>
                    <a:pt x="2386" y="553"/>
                  </a:lnTo>
                  <a:lnTo>
                    <a:pt x="2308" y="579"/>
                  </a:lnTo>
                  <a:lnTo>
                    <a:pt x="2224" y="602"/>
                  </a:lnTo>
                  <a:lnTo>
                    <a:pt x="2136" y="624"/>
                  </a:lnTo>
                  <a:lnTo>
                    <a:pt x="2044" y="643"/>
                  </a:lnTo>
                  <a:lnTo>
                    <a:pt x="1948" y="659"/>
                  </a:lnTo>
                  <a:lnTo>
                    <a:pt x="1849" y="673"/>
                  </a:lnTo>
                  <a:lnTo>
                    <a:pt x="1745" y="683"/>
                  </a:lnTo>
                  <a:lnTo>
                    <a:pt x="1639" y="692"/>
                  </a:lnTo>
                  <a:lnTo>
                    <a:pt x="1531" y="696"/>
                  </a:lnTo>
                  <a:lnTo>
                    <a:pt x="1420" y="699"/>
                  </a:lnTo>
                  <a:lnTo>
                    <a:pt x="1309" y="696"/>
                  </a:lnTo>
                  <a:lnTo>
                    <a:pt x="1200" y="692"/>
                  </a:lnTo>
                  <a:lnTo>
                    <a:pt x="1094" y="683"/>
                  </a:lnTo>
                  <a:lnTo>
                    <a:pt x="992" y="673"/>
                  </a:lnTo>
                  <a:lnTo>
                    <a:pt x="892" y="659"/>
                  </a:lnTo>
                  <a:lnTo>
                    <a:pt x="795" y="643"/>
                  </a:lnTo>
                  <a:lnTo>
                    <a:pt x="703" y="624"/>
                  </a:lnTo>
                  <a:lnTo>
                    <a:pt x="615" y="602"/>
                  </a:lnTo>
                  <a:lnTo>
                    <a:pt x="532" y="579"/>
                  </a:lnTo>
                  <a:lnTo>
                    <a:pt x="453" y="553"/>
                  </a:lnTo>
                  <a:lnTo>
                    <a:pt x="379" y="524"/>
                  </a:lnTo>
                  <a:lnTo>
                    <a:pt x="312" y="494"/>
                  </a:lnTo>
                  <a:lnTo>
                    <a:pt x="250" y="462"/>
                  </a:lnTo>
                  <a:lnTo>
                    <a:pt x="194" y="428"/>
                  </a:lnTo>
                  <a:lnTo>
                    <a:pt x="144" y="393"/>
                  </a:lnTo>
                  <a:lnTo>
                    <a:pt x="101" y="356"/>
                  </a:lnTo>
                  <a:lnTo>
                    <a:pt x="66" y="317"/>
                  </a:lnTo>
                  <a:lnTo>
                    <a:pt x="38" y="278"/>
                  </a:lnTo>
                  <a:lnTo>
                    <a:pt x="17" y="237"/>
                  </a:lnTo>
                  <a:lnTo>
                    <a:pt x="4" y="195"/>
                  </a:lnTo>
                  <a:lnTo>
                    <a:pt x="0" y="153"/>
                  </a:lnTo>
                  <a:lnTo>
                    <a:pt x="3" y="118"/>
                  </a:lnTo>
                  <a:lnTo>
                    <a:pt x="12" y="84"/>
                  </a:lnTo>
                  <a:lnTo>
                    <a:pt x="25" y="50"/>
                  </a:lnTo>
                  <a:lnTo>
                    <a:pt x="44" y="17"/>
                  </a:lnTo>
                  <a:lnTo>
                    <a:pt x="48" y="12"/>
                  </a:lnTo>
                  <a:lnTo>
                    <a:pt x="54" y="5"/>
                  </a:lnTo>
                  <a:lnTo>
                    <a:pt x="61" y="1"/>
                  </a:lnTo>
                  <a:lnTo>
                    <a:pt x="69"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5" name="Freeform 451"/>
            <p:cNvSpPr/>
            <p:nvPr/>
          </p:nvSpPr>
          <p:spPr bwMode="auto">
            <a:xfrm>
              <a:off x="4400550" y="3983038"/>
              <a:ext cx="1557338" cy="546100"/>
            </a:xfrm>
            <a:custGeom>
              <a:avLst/>
              <a:gdLst>
                <a:gd name="T0" fmla="*/ 95 w 1963"/>
                <a:gd name="T1" fmla="*/ 5 h 687"/>
                <a:gd name="T2" fmla="*/ 162 w 1963"/>
                <a:gd name="T3" fmla="*/ 50 h 687"/>
                <a:gd name="T4" fmla="*/ 233 w 1963"/>
                <a:gd name="T5" fmla="*/ 89 h 687"/>
                <a:gd name="T6" fmla="*/ 316 w 1963"/>
                <a:gd name="T7" fmla="*/ 125 h 687"/>
                <a:gd name="T8" fmla="*/ 463 w 1963"/>
                <a:gd name="T9" fmla="*/ 178 h 687"/>
                <a:gd name="T10" fmla="*/ 677 w 1963"/>
                <a:gd name="T11" fmla="*/ 237 h 687"/>
                <a:gd name="T12" fmla="*/ 911 w 1963"/>
                <a:gd name="T13" fmla="*/ 279 h 687"/>
                <a:gd name="T14" fmla="*/ 1160 w 1963"/>
                <a:gd name="T15" fmla="*/ 304 h 687"/>
                <a:gd name="T16" fmla="*/ 1420 w 1963"/>
                <a:gd name="T17" fmla="*/ 313 h 687"/>
                <a:gd name="T18" fmla="*/ 1617 w 1963"/>
                <a:gd name="T19" fmla="*/ 309 h 687"/>
                <a:gd name="T20" fmla="*/ 1808 w 1963"/>
                <a:gd name="T21" fmla="*/ 296 h 687"/>
                <a:gd name="T22" fmla="*/ 1816 w 1963"/>
                <a:gd name="T23" fmla="*/ 296 h 687"/>
                <a:gd name="T24" fmla="*/ 1821 w 1963"/>
                <a:gd name="T25" fmla="*/ 300 h 687"/>
                <a:gd name="T26" fmla="*/ 1823 w 1963"/>
                <a:gd name="T27" fmla="*/ 305 h 687"/>
                <a:gd name="T28" fmla="*/ 1824 w 1963"/>
                <a:gd name="T29" fmla="*/ 309 h 687"/>
                <a:gd name="T30" fmla="*/ 1854 w 1963"/>
                <a:gd name="T31" fmla="*/ 426 h 687"/>
                <a:gd name="T32" fmla="*/ 1903 w 1963"/>
                <a:gd name="T33" fmla="*/ 538 h 687"/>
                <a:gd name="T34" fmla="*/ 1959 w 1963"/>
                <a:gd name="T35" fmla="*/ 637 h 687"/>
                <a:gd name="T36" fmla="*/ 1963 w 1963"/>
                <a:gd name="T37" fmla="*/ 647 h 687"/>
                <a:gd name="T38" fmla="*/ 1952 w 1963"/>
                <a:gd name="T39" fmla="*/ 657 h 687"/>
                <a:gd name="T40" fmla="*/ 1811 w 1963"/>
                <a:gd name="T41" fmla="*/ 673 h 687"/>
                <a:gd name="T42" fmla="*/ 1653 w 1963"/>
                <a:gd name="T43" fmla="*/ 682 h 687"/>
                <a:gd name="T44" fmla="*/ 1495 w 1963"/>
                <a:gd name="T45" fmla="*/ 687 h 687"/>
                <a:gd name="T46" fmla="*/ 1309 w 1963"/>
                <a:gd name="T47" fmla="*/ 686 h 687"/>
                <a:gd name="T48" fmla="*/ 1094 w 1963"/>
                <a:gd name="T49" fmla="*/ 673 h 687"/>
                <a:gd name="T50" fmla="*/ 892 w 1963"/>
                <a:gd name="T51" fmla="*/ 648 h 687"/>
                <a:gd name="T52" fmla="*/ 703 w 1963"/>
                <a:gd name="T53" fmla="*/ 613 h 687"/>
                <a:gd name="T54" fmla="*/ 532 w 1963"/>
                <a:gd name="T55" fmla="*/ 568 h 687"/>
                <a:gd name="T56" fmla="*/ 379 w 1963"/>
                <a:gd name="T57" fmla="*/ 514 h 687"/>
                <a:gd name="T58" fmla="*/ 250 w 1963"/>
                <a:gd name="T59" fmla="*/ 452 h 687"/>
                <a:gd name="T60" fmla="*/ 144 w 1963"/>
                <a:gd name="T61" fmla="*/ 382 h 687"/>
                <a:gd name="T62" fmla="*/ 66 w 1963"/>
                <a:gd name="T63" fmla="*/ 307 h 687"/>
                <a:gd name="T64" fmla="*/ 17 w 1963"/>
                <a:gd name="T65" fmla="*/ 226 h 687"/>
                <a:gd name="T66" fmla="*/ 0 w 1963"/>
                <a:gd name="T67" fmla="*/ 142 h 687"/>
                <a:gd name="T68" fmla="*/ 16 w 1963"/>
                <a:gd name="T69" fmla="*/ 59 h 687"/>
                <a:gd name="T70" fmla="*/ 43 w 1963"/>
                <a:gd name="T71" fmla="*/ 11 h 687"/>
                <a:gd name="T72" fmla="*/ 66 w 1963"/>
                <a:gd name="T73"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63" h="687">
                  <a:moveTo>
                    <a:pt x="80" y="0"/>
                  </a:moveTo>
                  <a:lnTo>
                    <a:pt x="95" y="5"/>
                  </a:lnTo>
                  <a:lnTo>
                    <a:pt x="128" y="30"/>
                  </a:lnTo>
                  <a:lnTo>
                    <a:pt x="162" y="50"/>
                  </a:lnTo>
                  <a:lnTo>
                    <a:pt x="197" y="71"/>
                  </a:lnTo>
                  <a:lnTo>
                    <a:pt x="233" y="89"/>
                  </a:lnTo>
                  <a:lnTo>
                    <a:pt x="273" y="107"/>
                  </a:lnTo>
                  <a:lnTo>
                    <a:pt x="316" y="125"/>
                  </a:lnTo>
                  <a:lnTo>
                    <a:pt x="365" y="145"/>
                  </a:lnTo>
                  <a:lnTo>
                    <a:pt x="463" y="178"/>
                  </a:lnTo>
                  <a:lnTo>
                    <a:pt x="567" y="210"/>
                  </a:lnTo>
                  <a:lnTo>
                    <a:pt x="677" y="237"/>
                  </a:lnTo>
                  <a:lnTo>
                    <a:pt x="792" y="260"/>
                  </a:lnTo>
                  <a:lnTo>
                    <a:pt x="911" y="279"/>
                  </a:lnTo>
                  <a:lnTo>
                    <a:pt x="1033" y="294"/>
                  </a:lnTo>
                  <a:lnTo>
                    <a:pt x="1160" y="304"/>
                  </a:lnTo>
                  <a:lnTo>
                    <a:pt x="1289" y="312"/>
                  </a:lnTo>
                  <a:lnTo>
                    <a:pt x="1420" y="313"/>
                  </a:lnTo>
                  <a:lnTo>
                    <a:pt x="1517" y="312"/>
                  </a:lnTo>
                  <a:lnTo>
                    <a:pt x="1617" y="309"/>
                  </a:lnTo>
                  <a:lnTo>
                    <a:pt x="1714" y="304"/>
                  </a:lnTo>
                  <a:lnTo>
                    <a:pt x="1808" y="296"/>
                  </a:lnTo>
                  <a:lnTo>
                    <a:pt x="1812" y="296"/>
                  </a:lnTo>
                  <a:lnTo>
                    <a:pt x="1816" y="296"/>
                  </a:lnTo>
                  <a:lnTo>
                    <a:pt x="1819" y="299"/>
                  </a:lnTo>
                  <a:lnTo>
                    <a:pt x="1821" y="300"/>
                  </a:lnTo>
                  <a:lnTo>
                    <a:pt x="1823" y="303"/>
                  </a:lnTo>
                  <a:lnTo>
                    <a:pt x="1823" y="305"/>
                  </a:lnTo>
                  <a:lnTo>
                    <a:pt x="1824" y="308"/>
                  </a:lnTo>
                  <a:lnTo>
                    <a:pt x="1824" y="309"/>
                  </a:lnTo>
                  <a:lnTo>
                    <a:pt x="1836" y="367"/>
                  </a:lnTo>
                  <a:lnTo>
                    <a:pt x="1854" y="426"/>
                  </a:lnTo>
                  <a:lnTo>
                    <a:pt x="1877" y="484"/>
                  </a:lnTo>
                  <a:lnTo>
                    <a:pt x="1903" y="538"/>
                  </a:lnTo>
                  <a:lnTo>
                    <a:pt x="1930" y="590"/>
                  </a:lnTo>
                  <a:lnTo>
                    <a:pt x="1959" y="637"/>
                  </a:lnTo>
                  <a:lnTo>
                    <a:pt x="1961" y="642"/>
                  </a:lnTo>
                  <a:lnTo>
                    <a:pt x="1963" y="647"/>
                  </a:lnTo>
                  <a:lnTo>
                    <a:pt x="1960" y="654"/>
                  </a:lnTo>
                  <a:lnTo>
                    <a:pt x="1952" y="657"/>
                  </a:lnTo>
                  <a:lnTo>
                    <a:pt x="1885" y="665"/>
                  </a:lnTo>
                  <a:lnTo>
                    <a:pt x="1811" y="673"/>
                  </a:lnTo>
                  <a:lnTo>
                    <a:pt x="1733" y="678"/>
                  </a:lnTo>
                  <a:lnTo>
                    <a:pt x="1653" y="682"/>
                  </a:lnTo>
                  <a:lnTo>
                    <a:pt x="1573" y="686"/>
                  </a:lnTo>
                  <a:lnTo>
                    <a:pt x="1495" y="687"/>
                  </a:lnTo>
                  <a:lnTo>
                    <a:pt x="1420" y="687"/>
                  </a:lnTo>
                  <a:lnTo>
                    <a:pt x="1309" y="686"/>
                  </a:lnTo>
                  <a:lnTo>
                    <a:pt x="1200" y="681"/>
                  </a:lnTo>
                  <a:lnTo>
                    <a:pt x="1094" y="673"/>
                  </a:lnTo>
                  <a:lnTo>
                    <a:pt x="992" y="663"/>
                  </a:lnTo>
                  <a:lnTo>
                    <a:pt x="892" y="648"/>
                  </a:lnTo>
                  <a:lnTo>
                    <a:pt x="795" y="633"/>
                  </a:lnTo>
                  <a:lnTo>
                    <a:pt x="703" y="613"/>
                  </a:lnTo>
                  <a:lnTo>
                    <a:pt x="615" y="591"/>
                  </a:lnTo>
                  <a:lnTo>
                    <a:pt x="532" y="568"/>
                  </a:lnTo>
                  <a:lnTo>
                    <a:pt x="453" y="542"/>
                  </a:lnTo>
                  <a:lnTo>
                    <a:pt x="379" y="514"/>
                  </a:lnTo>
                  <a:lnTo>
                    <a:pt x="312" y="484"/>
                  </a:lnTo>
                  <a:lnTo>
                    <a:pt x="250" y="452"/>
                  </a:lnTo>
                  <a:lnTo>
                    <a:pt x="194" y="418"/>
                  </a:lnTo>
                  <a:lnTo>
                    <a:pt x="144" y="382"/>
                  </a:lnTo>
                  <a:lnTo>
                    <a:pt x="101" y="345"/>
                  </a:lnTo>
                  <a:lnTo>
                    <a:pt x="66" y="307"/>
                  </a:lnTo>
                  <a:lnTo>
                    <a:pt x="38" y="268"/>
                  </a:lnTo>
                  <a:lnTo>
                    <a:pt x="17" y="226"/>
                  </a:lnTo>
                  <a:lnTo>
                    <a:pt x="4" y="185"/>
                  </a:lnTo>
                  <a:lnTo>
                    <a:pt x="0" y="142"/>
                  </a:lnTo>
                  <a:lnTo>
                    <a:pt x="4" y="101"/>
                  </a:lnTo>
                  <a:lnTo>
                    <a:pt x="16" y="59"/>
                  </a:lnTo>
                  <a:lnTo>
                    <a:pt x="36" y="19"/>
                  </a:lnTo>
                  <a:lnTo>
                    <a:pt x="43" y="11"/>
                  </a:lnTo>
                  <a:lnTo>
                    <a:pt x="53" y="5"/>
                  </a:lnTo>
                  <a:lnTo>
                    <a:pt x="66" y="0"/>
                  </a:lnTo>
                  <a:lnTo>
                    <a:pt x="80"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6" name="Freeform 452"/>
            <p:cNvSpPr/>
            <p:nvPr/>
          </p:nvSpPr>
          <p:spPr bwMode="auto">
            <a:xfrm>
              <a:off x="4400550" y="3551238"/>
              <a:ext cx="1455738" cy="549275"/>
            </a:xfrm>
            <a:custGeom>
              <a:avLst/>
              <a:gdLst>
                <a:gd name="T0" fmla="*/ 84 w 1833"/>
                <a:gd name="T1" fmla="*/ 3 h 691"/>
                <a:gd name="T2" fmla="*/ 132 w 1833"/>
                <a:gd name="T3" fmla="*/ 36 h 691"/>
                <a:gd name="T4" fmla="*/ 198 w 1833"/>
                <a:gd name="T5" fmla="*/ 76 h 691"/>
                <a:gd name="T6" fmla="*/ 273 w 1833"/>
                <a:gd name="T7" fmla="*/ 111 h 691"/>
                <a:gd name="T8" fmla="*/ 365 w 1833"/>
                <a:gd name="T9" fmla="*/ 149 h 691"/>
                <a:gd name="T10" fmla="*/ 567 w 1833"/>
                <a:gd name="T11" fmla="*/ 214 h 691"/>
                <a:gd name="T12" fmla="*/ 792 w 1833"/>
                <a:gd name="T13" fmla="*/ 264 h 691"/>
                <a:gd name="T14" fmla="*/ 1033 w 1833"/>
                <a:gd name="T15" fmla="*/ 298 h 691"/>
                <a:gd name="T16" fmla="*/ 1289 w 1833"/>
                <a:gd name="T17" fmla="*/ 316 h 691"/>
                <a:gd name="T18" fmla="*/ 1503 w 1833"/>
                <a:gd name="T19" fmla="*/ 317 h 691"/>
                <a:gd name="T20" fmla="*/ 1660 w 1833"/>
                <a:gd name="T21" fmla="*/ 311 h 691"/>
                <a:gd name="T22" fmla="*/ 1815 w 1833"/>
                <a:gd name="T23" fmla="*/ 297 h 691"/>
                <a:gd name="T24" fmla="*/ 1832 w 1833"/>
                <a:gd name="T25" fmla="*/ 302 h 691"/>
                <a:gd name="T26" fmla="*/ 1833 w 1833"/>
                <a:gd name="T27" fmla="*/ 316 h 691"/>
                <a:gd name="T28" fmla="*/ 1829 w 1833"/>
                <a:gd name="T29" fmla="*/ 330 h 691"/>
                <a:gd name="T30" fmla="*/ 1797 w 1833"/>
                <a:gd name="T31" fmla="*/ 488 h 691"/>
                <a:gd name="T32" fmla="*/ 1785 w 1833"/>
                <a:gd name="T33" fmla="*/ 653 h 691"/>
                <a:gd name="T34" fmla="*/ 1784 w 1833"/>
                <a:gd name="T35" fmla="*/ 663 h 691"/>
                <a:gd name="T36" fmla="*/ 1774 w 1833"/>
                <a:gd name="T37" fmla="*/ 673 h 691"/>
                <a:gd name="T38" fmla="*/ 1727 w 1833"/>
                <a:gd name="T39" fmla="*/ 680 h 691"/>
                <a:gd name="T40" fmla="*/ 1647 w 1833"/>
                <a:gd name="T41" fmla="*/ 686 h 691"/>
                <a:gd name="T42" fmla="*/ 1546 w 1833"/>
                <a:gd name="T43" fmla="*/ 690 h 691"/>
                <a:gd name="T44" fmla="*/ 1420 w 1833"/>
                <a:gd name="T45" fmla="*/ 691 h 691"/>
                <a:gd name="T46" fmla="*/ 1200 w 1833"/>
                <a:gd name="T47" fmla="*/ 685 h 691"/>
                <a:gd name="T48" fmla="*/ 992 w 1833"/>
                <a:gd name="T49" fmla="*/ 667 h 691"/>
                <a:gd name="T50" fmla="*/ 795 w 1833"/>
                <a:gd name="T51" fmla="*/ 637 h 691"/>
                <a:gd name="T52" fmla="*/ 615 w 1833"/>
                <a:gd name="T53" fmla="*/ 596 h 691"/>
                <a:gd name="T54" fmla="*/ 453 w 1833"/>
                <a:gd name="T55" fmla="*/ 546 h 691"/>
                <a:gd name="T56" fmla="*/ 312 w 1833"/>
                <a:gd name="T57" fmla="*/ 488 h 691"/>
                <a:gd name="T58" fmla="*/ 194 w 1833"/>
                <a:gd name="T59" fmla="*/ 422 h 691"/>
                <a:gd name="T60" fmla="*/ 101 w 1833"/>
                <a:gd name="T61" fmla="*/ 350 h 691"/>
                <a:gd name="T62" fmla="*/ 38 w 1833"/>
                <a:gd name="T63" fmla="*/ 272 h 691"/>
                <a:gd name="T64" fmla="*/ 4 w 1833"/>
                <a:gd name="T65" fmla="*/ 189 h 691"/>
                <a:gd name="T66" fmla="*/ 4 w 1833"/>
                <a:gd name="T67" fmla="*/ 105 h 691"/>
                <a:gd name="T68" fmla="*/ 36 w 1833"/>
                <a:gd name="T69" fmla="*/ 25 h 691"/>
                <a:gd name="T70" fmla="*/ 45 w 1833"/>
                <a:gd name="T71" fmla="*/ 12 h 691"/>
                <a:gd name="T72" fmla="*/ 61 w 1833"/>
                <a:gd name="T73" fmla="*/ 1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3" h="691">
                  <a:moveTo>
                    <a:pt x="71" y="0"/>
                  </a:moveTo>
                  <a:lnTo>
                    <a:pt x="84" y="3"/>
                  </a:lnTo>
                  <a:lnTo>
                    <a:pt x="98" y="12"/>
                  </a:lnTo>
                  <a:lnTo>
                    <a:pt x="132" y="36"/>
                  </a:lnTo>
                  <a:lnTo>
                    <a:pt x="164" y="57"/>
                  </a:lnTo>
                  <a:lnTo>
                    <a:pt x="198" y="76"/>
                  </a:lnTo>
                  <a:lnTo>
                    <a:pt x="234" y="95"/>
                  </a:lnTo>
                  <a:lnTo>
                    <a:pt x="273" y="111"/>
                  </a:lnTo>
                  <a:lnTo>
                    <a:pt x="317" y="130"/>
                  </a:lnTo>
                  <a:lnTo>
                    <a:pt x="365" y="149"/>
                  </a:lnTo>
                  <a:lnTo>
                    <a:pt x="463" y="183"/>
                  </a:lnTo>
                  <a:lnTo>
                    <a:pt x="567" y="214"/>
                  </a:lnTo>
                  <a:lnTo>
                    <a:pt x="677" y="241"/>
                  </a:lnTo>
                  <a:lnTo>
                    <a:pt x="792" y="264"/>
                  </a:lnTo>
                  <a:lnTo>
                    <a:pt x="911" y="284"/>
                  </a:lnTo>
                  <a:lnTo>
                    <a:pt x="1033" y="298"/>
                  </a:lnTo>
                  <a:lnTo>
                    <a:pt x="1160" y="309"/>
                  </a:lnTo>
                  <a:lnTo>
                    <a:pt x="1289" y="316"/>
                  </a:lnTo>
                  <a:lnTo>
                    <a:pt x="1420" y="317"/>
                  </a:lnTo>
                  <a:lnTo>
                    <a:pt x="1503" y="317"/>
                  </a:lnTo>
                  <a:lnTo>
                    <a:pt x="1582" y="315"/>
                  </a:lnTo>
                  <a:lnTo>
                    <a:pt x="1660" y="311"/>
                  </a:lnTo>
                  <a:lnTo>
                    <a:pt x="1736" y="306"/>
                  </a:lnTo>
                  <a:lnTo>
                    <a:pt x="1815" y="297"/>
                  </a:lnTo>
                  <a:lnTo>
                    <a:pt x="1825" y="298"/>
                  </a:lnTo>
                  <a:lnTo>
                    <a:pt x="1832" y="302"/>
                  </a:lnTo>
                  <a:lnTo>
                    <a:pt x="1833" y="308"/>
                  </a:lnTo>
                  <a:lnTo>
                    <a:pt x="1833" y="316"/>
                  </a:lnTo>
                  <a:lnTo>
                    <a:pt x="1830" y="324"/>
                  </a:lnTo>
                  <a:lnTo>
                    <a:pt x="1829" y="330"/>
                  </a:lnTo>
                  <a:lnTo>
                    <a:pt x="1810" y="408"/>
                  </a:lnTo>
                  <a:lnTo>
                    <a:pt x="1797" y="488"/>
                  </a:lnTo>
                  <a:lnTo>
                    <a:pt x="1789" y="570"/>
                  </a:lnTo>
                  <a:lnTo>
                    <a:pt x="1785" y="653"/>
                  </a:lnTo>
                  <a:lnTo>
                    <a:pt x="1785" y="656"/>
                  </a:lnTo>
                  <a:lnTo>
                    <a:pt x="1784" y="663"/>
                  </a:lnTo>
                  <a:lnTo>
                    <a:pt x="1780" y="668"/>
                  </a:lnTo>
                  <a:lnTo>
                    <a:pt x="1774" y="673"/>
                  </a:lnTo>
                  <a:lnTo>
                    <a:pt x="1763" y="676"/>
                  </a:lnTo>
                  <a:lnTo>
                    <a:pt x="1727" y="680"/>
                  </a:lnTo>
                  <a:lnTo>
                    <a:pt x="1688" y="682"/>
                  </a:lnTo>
                  <a:lnTo>
                    <a:pt x="1647" y="686"/>
                  </a:lnTo>
                  <a:lnTo>
                    <a:pt x="1599" y="689"/>
                  </a:lnTo>
                  <a:lnTo>
                    <a:pt x="1546" y="690"/>
                  </a:lnTo>
                  <a:lnTo>
                    <a:pt x="1486" y="691"/>
                  </a:lnTo>
                  <a:lnTo>
                    <a:pt x="1420" y="691"/>
                  </a:lnTo>
                  <a:lnTo>
                    <a:pt x="1309" y="690"/>
                  </a:lnTo>
                  <a:lnTo>
                    <a:pt x="1200" y="685"/>
                  </a:lnTo>
                  <a:lnTo>
                    <a:pt x="1094" y="677"/>
                  </a:lnTo>
                  <a:lnTo>
                    <a:pt x="992" y="667"/>
                  </a:lnTo>
                  <a:lnTo>
                    <a:pt x="892" y="653"/>
                  </a:lnTo>
                  <a:lnTo>
                    <a:pt x="795" y="637"/>
                  </a:lnTo>
                  <a:lnTo>
                    <a:pt x="703" y="618"/>
                  </a:lnTo>
                  <a:lnTo>
                    <a:pt x="615" y="596"/>
                  </a:lnTo>
                  <a:lnTo>
                    <a:pt x="532" y="572"/>
                  </a:lnTo>
                  <a:lnTo>
                    <a:pt x="453" y="546"/>
                  </a:lnTo>
                  <a:lnTo>
                    <a:pt x="379" y="518"/>
                  </a:lnTo>
                  <a:lnTo>
                    <a:pt x="312" y="488"/>
                  </a:lnTo>
                  <a:lnTo>
                    <a:pt x="250" y="456"/>
                  </a:lnTo>
                  <a:lnTo>
                    <a:pt x="194" y="422"/>
                  </a:lnTo>
                  <a:lnTo>
                    <a:pt x="144" y="386"/>
                  </a:lnTo>
                  <a:lnTo>
                    <a:pt x="101" y="350"/>
                  </a:lnTo>
                  <a:lnTo>
                    <a:pt x="66" y="311"/>
                  </a:lnTo>
                  <a:lnTo>
                    <a:pt x="38" y="272"/>
                  </a:lnTo>
                  <a:lnTo>
                    <a:pt x="17" y="230"/>
                  </a:lnTo>
                  <a:lnTo>
                    <a:pt x="4" y="189"/>
                  </a:lnTo>
                  <a:lnTo>
                    <a:pt x="0" y="146"/>
                  </a:lnTo>
                  <a:lnTo>
                    <a:pt x="4" y="105"/>
                  </a:lnTo>
                  <a:lnTo>
                    <a:pt x="16" y="63"/>
                  </a:lnTo>
                  <a:lnTo>
                    <a:pt x="36" y="25"/>
                  </a:lnTo>
                  <a:lnTo>
                    <a:pt x="40" y="18"/>
                  </a:lnTo>
                  <a:lnTo>
                    <a:pt x="45" y="12"/>
                  </a:lnTo>
                  <a:lnTo>
                    <a:pt x="52" y="5"/>
                  </a:lnTo>
                  <a:lnTo>
                    <a:pt x="61" y="1"/>
                  </a:lnTo>
                  <a:lnTo>
                    <a:pt x="71"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7" name="Freeform 453"/>
            <p:cNvSpPr/>
            <p:nvPr/>
          </p:nvSpPr>
          <p:spPr bwMode="auto">
            <a:xfrm>
              <a:off x="4400550" y="3119438"/>
              <a:ext cx="1754188" cy="552450"/>
            </a:xfrm>
            <a:custGeom>
              <a:avLst/>
              <a:gdLst>
                <a:gd name="T0" fmla="*/ 75 w 2210"/>
                <a:gd name="T1" fmla="*/ 2 h 697"/>
                <a:gd name="T2" fmla="*/ 127 w 2210"/>
                <a:gd name="T3" fmla="*/ 37 h 697"/>
                <a:gd name="T4" fmla="*/ 211 w 2210"/>
                <a:gd name="T5" fmla="*/ 86 h 697"/>
                <a:gd name="T6" fmla="*/ 308 w 2210"/>
                <a:gd name="T7" fmla="*/ 130 h 697"/>
                <a:gd name="T8" fmla="*/ 463 w 2210"/>
                <a:gd name="T9" fmla="*/ 188 h 697"/>
                <a:gd name="T10" fmla="*/ 677 w 2210"/>
                <a:gd name="T11" fmla="*/ 245 h 697"/>
                <a:gd name="T12" fmla="*/ 911 w 2210"/>
                <a:gd name="T13" fmla="*/ 288 h 697"/>
                <a:gd name="T14" fmla="*/ 1160 w 2210"/>
                <a:gd name="T15" fmla="*/ 314 h 697"/>
                <a:gd name="T16" fmla="*/ 1420 w 2210"/>
                <a:gd name="T17" fmla="*/ 321 h 697"/>
                <a:gd name="T18" fmla="*/ 1658 w 2210"/>
                <a:gd name="T19" fmla="*/ 318 h 697"/>
                <a:gd name="T20" fmla="*/ 1877 w 2210"/>
                <a:gd name="T21" fmla="*/ 299 h 697"/>
                <a:gd name="T22" fmla="*/ 2086 w 2210"/>
                <a:gd name="T23" fmla="*/ 266 h 697"/>
                <a:gd name="T24" fmla="*/ 2201 w 2210"/>
                <a:gd name="T25" fmla="*/ 242 h 697"/>
                <a:gd name="T26" fmla="*/ 2210 w 2210"/>
                <a:gd name="T27" fmla="*/ 248 h 697"/>
                <a:gd name="T28" fmla="*/ 2207 w 2210"/>
                <a:gd name="T29" fmla="*/ 259 h 697"/>
                <a:gd name="T30" fmla="*/ 2197 w 2210"/>
                <a:gd name="T31" fmla="*/ 271 h 697"/>
                <a:gd name="T32" fmla="*/ 2185 w 2210"/>
                <a:gd name="T33" fmla="*/ 281 h 697"/>
                <a:gd name="T34" fmla="*/ 2078 w 2210"/>
                <a:gd name="T35" fmla="*/ 389 h 697"/>
                <a:gd name="T36" fmla="*/ 1986 w 2210"/>
                <a:gd name="T37" fmla="*/ 504 h 697"/>
                <a:gd name="T38" fmla="*/ 1911 w 2210"/>
                <a:gd name="T39" fmla="*/ 635 h 697"/>
                <a:gd name="T40" fmla="*/ 1902 w 2210"/>
                <a:gd name="T41" fmla="*/ 649 h 697"/>
                <a:gd name="T42" fmla="*/ 1881 w 2210"/>
                <a:gd name="T43" fmla="*/ 664 h 697"/>
                <a:gd name="T44" fmla="*/ 1792 w 2210"/>
                <a:gd name="T45" fmla="*/ 677 h 697"/>
                <a:gd name="T46" fmla="*/ 1649 w 2210"/>
                <a:gd name="T47" fmla="*/ 690 h 697"/>
                <a:gd name="T48" fmla="*/ 1500 w 2210"/>
                <a:gd name="T49" fmla="*/ 696 h 697"/>
                <a:gd name="T50" fmla="*/ 1309 w 2210"/>
                <a:gd name="T51" fmla="*/ 694 h 697"/>
                <a:gd name="T52" fmla="*/ 1094 w 2210"/>
                <a:gd name="T53" fmla="*/ 681 h 697"/>
                <a:gd name="T54" fmla="*/ 892 w 2210"/>
                <a:gd name="T55" fmla="*/ 657 h 697"/>
                <a:gd name="T56" fmla="*/ 703 w 2210"/>
                <a:gd name="T57" fmla="*/ 622 h 697"/>
                <a:gd name="T58" fmla="*/ 532 w 2210"/>
                <a:gd name="T59" fmla="*/ 576 h 697"/>
                <a:gd name="T60" fmla="*/ 379 w 2210"/>
                <a:gd name="T61" fmla="*/ 522 h 697"/>
                <a:gd name="T62" fmla="*/ 250 w 2210"/>
                <a:gd name="T63" fmla="*/ 460 h 697"/>
                <a:gd name="T64" fmla="*/ 144 w 2210"/>
                <a:gd name="T65" fmla="*/ 390 h 697"/>
                <a:gd name="T66" fmla="*/ 66 w 2210"/>
                <a:gd name="T67" fmla="*/ 315 h 697"/>
                <a:gd name="T68" fmla="*/ 17 w 2210"/>
                <a:gd name="T69" fmla="*/ 235 h 697"/>
                <a:gd name="T70" fmla="*/ 0 w 2210"/>
                <a:gd name="T71" fmla="*/ 150 h 697"/>
                <a:gd name="T72" fmla="*/ 10 w 2210"/>
                <a:gd name="T73" fmla="*/ 83 h 697"/>
                <a:gd name="T74" fmla="*/ 41 w 2210"/>
                <a:gd name="T75" fmla="*/ 20 h 697"/>
                <a:gd name="T76" fmla="*/ 50 w 2210"/>
                <a:gd name="T77" fmla="*/ 8 h 697"/>
                <a:gd name="T78" fmla="*/ 65 w 2210"/>
                <a:gd name="T79" fmla="*/ 0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0" h="697">
                  <a:moveTo>
                    <a:pt x="65" y="0"/>
                  </a:moveTo>
                  <a:lnTo>
                    <a:pt x="75" y="2"/>
                  </a:lnTo>
                  <a:lnTo>
                    <a:pt x="88" y="8"/>
                  </a:lnTo>
                  <a:lnTo>
                    <a:pt x="127" y="37"/>
                  </a:lnTo>
                  <a:lnTo>
                    <a:pt x="168" y="62"/>
                  </a:lnTo>
                  <a:lnTo>
                    <a:pt x="211" y="86"/>
                  </a:lnTo>
                  <a:lnTo>
                    <a:pt x="256" y="108"/>
                  </a:lnTo>
                  <a:lnTo>
                    <a:pt x="308" y="130"/>
                  </a:lnTo>
                  <a:lnTo>
                    <a:pt x="365" y="153"/>
                  </a:lnTo>
                  <a:lnTo>
                    <a:pt x="463" y="188"/>
                  </a:lnTo>
                  <a:lnTo>
                    <a:pt x="567" y="218"/>
                  </a:lnTo>
                  <a:lnTo>
                    <a:pt x="677" y="245"/>
                  </a:lnTo>
                  <a:lnTo>
                    <a:pt x="792" y="268"/>
                  </a:lnTo>
                  <a:lnTo>
                    <a:pt x="911" y="288"/>
                  </a:lnTo>
                  <a:lnTo>
                    <a:pt x="1033" y="302"/>
                  </a:lnTo>
                  <a:lnTo>
                    <a:pt x="1160" y="314"/>
                  </a:lnTo>
                  <a:lnTo>
                    <a:pt x="1289" y="320"/>
                  </a:lnTo>
                  <a:lnTo>
                    <a:pt x="1420" y="321"/>
                  </a:lnTo>
                  <a:lnTo>
                    <a:pt x="1542" y="321"/>
                  </a:lnTo>
                  <a:lnTo>
                    <a:pt x="1658" y="318"/>
                  </a:lnTo>
                  <a:lnTo>
                    <a:pt x="1770" y="310"/>
                  </a:lnTo>
                  <a:lnTo>
                    <a:pt x="1877" y="299"/>
                  </a:lnTo>
                  <a:lnTo>
                    <a:pt x="1982" y="285"/>
                  </a:lnTo>
                  <a:lnTo>
                    <a:pt x="2086" y="266"/>
                  </a:lnTo>
                  <a:lnTo>
                    <a:pt x="2188" y="242"/>
                  </a:lnTo>
                  <a:lnTo>
                    <a:pt x="2201" y="242"/>
                  </a:lnTo>
                  <a:lnTo>
                    <a:pt x="2207" y="244"/>
                  </a:lnTo>
                  <a:lnTo>
                    <a:pt x="2210" y="248"/>
                  </a:lnTo>
                  <a:lnTo>
                    <a:pt x="2210" y="253"/>
                  </a:lnTo>
                  <a:lnTo>
                    <a:pt x="2207" y="259"/>
                  </a:lnTo>
                  <a:lnTo>
                    <a:pt x="2202" y="264"/>
                  </a:lnTo>
                  <a:lnTo>
                    <a:pt x="2197" y="271"/>
                  </a:lnTo>
                  <a:lnTo>
                    <a:pt x="2190" y="277"/>
                  </a:lnTo>
                  <a:lnTo>
                    <a:pt x="2185" y="281"/>
                  </a:lnTo>
                  <a:lnTo>
                    <a:pt x="2130" y="334"/>
                  </a:lnTo>
                  <a:lnTo>
                    <a:pt x="2078" y="389"/>
                  </a:lnTo>
                  <a:lnTo>
                    <a:pt x="2030" y="444"/>
                  </a:lnTo>
                  <a:lnTo>
                    <a:pt x="1986" y="504"/>
                  </a:lnTo>
                  <a:lnTo>
                    <a:pt x="1946" y="567"/>
                  </a:lnTo>
                  <a:lnTo>
                    <a:pt x="1911" y="635"/>
                  </a:lnTo>
                  <a:lnTo>
                    <a:pt x="1907" y="641"/>
                  </a:lnTo>
                  <a:lnTo>
                    <a:pt x="1902" y="649"/>
                  </a:lnTo>
                  <a:lnTo>
                    <a:pt x="1893" y="658"/>
                  </a:lnTo>
                  <a:lnTo>
                    <a:pt x="1881" y="664"/>
                  </a:lnTo>
                  <a:lnTo>
                    <a:pt x="1864" y="668"/>
                  </a:lnTo>
                  <a:lnTo>
                    <a:pt x="1792" y="677"/>
                  </a:lnTo>
                  <a:lnTo>
                    <a:pt x="1720" y="685"/>
                  </a:lnTo>
                  <a:lnTo>
                    <a:pt x="1649" y="690"/>
                  </a:lnTo>
                  <a:lnTo>
                    <a:pt x="1577" y="694"/>
                  </a:lnTo>
                  <a:lnTo>
                    <a:pt x="1500" y="696"/>
                  </a:lnTo>
                  <a:lnTo>
                    <a:pt x="1420" y="697"/>
                  </a:lnTo>
                  <a:lnTo>
                    <a:pt x="1309" y="694"/>
                  </a:lnTo>
                  <a:lnTo>
                    <a:pt x="1200" y="690"/>
                  </a:lnTo>
                  <a:lnTo>
                    <a:pt x="1094" y="681"/>
                  </a:lnTo>
                  <a:lnTo>
                    <a:pt x="992" y="671"/>
                  </a:lnTo>
                  <a:lnTo>
                    <a:pt x="892" y="657"/>
                  </a:lnTo>
                  <a:lnTo>
                    <a:pt x="795" y="641"/>
                  </a:lnTo>
                  <a:lnTo>
                    <a:pt x="703" y="622"/>
                  </a:lnTo>
                  <a:lnTo>
                    <a:pt x="615" y="600"/>
                  </a:lnTo>
                  <a:lnTo>
                    <a:pt x="532" y="576"/>
                  </a:lnTo>
                  <a:lnTo>
                    <a:pt x="453" y="551"/>
                  </a:lnTo>
                  <a:lnTo>
                    <a:pt x="379" y="522"/>
                  </a:lnTo>
                  <a:lnTo>
                    <a:pt x="312" y="492"/>
                  </a:lnTo>
                  <a:lnTo>
                    <a:pt x="250" y="460"/>
                  </a:lnTo>
                  <a:lnTo>
                    <a:pt x="194" y="426"/>
                  </a:lnTo>
                  <a:lnTo>
                    <a:pt x="144" y="390"/>
                  </a:lnTo>
                  <a:lnTo>
                    <a:pt x="101" y="354"/>
                  </a:lnTo>
                  <a:lnTo>
                    <a:pt x="66" y="315"/>
                  </a:lnTo>
                  <a:lnTo>
                    <a:pt x="38" y="276"/>
                  </a:lnTo>
                  <a:lnTo>
                    <a:pt x="17" y="235"/>
                  </a:lnTo>
                  <a:lnTo>
                    <a:pt x="4" y="193"/>
                  </a:lnTo>
                  <a:lnTo>
                    <a:pt x="0" y="150"/>
                  </a:lnTo>
                  <a:lnTo>
                    <a:pt x="3" y="117"/>
                  </a:lnTo>
                  <a:lnTo>
                    <a:pt x="10" y="83"/>
                  </a:lnTo>
                  <a:lnTo>
                    <a:pt x="23" y="51"/>
                  </a:lnTo>
                  <a:lnTo>
                    <a:pt x="41" y="20"/>
                  </a:lnTo>
                  <a:lnTo>
                    <a:pt x="45" y="13"/>
                  </a:lnTo>
                  <a:lnTo>
                    <a:pt x="50" y="8"/>
                  </a:lnTo>
                  <a:lnTo>
                    <a:pt x="57" y="3"/>
                  </a:lnTo>
                  <a:lnTo>
                    <a:pt x="65"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8" name="Freeform 454"/>
            <p:cNvSpPr/>
            <p:nvPr/>
          </p:nvSpPr>
          <p:spPr bwMode="auto">
            <a:xfrm>
              <a:off x="6689725" y="3567113"/>
              <a:ext cx="454025" cy="925513"/>
            </a:xfrm>
            <a:custGeom>
              <a:avLst/>
              <a:gdLst>
                <a:gd name="T0" fmla="*/ 328 w 571"/>
                <a:gd name="T1" fmla="*/ 4 h 1167"/>
                <a:gd name="T2" fmla="*/ 356 w 571"/>
                <a:gd name="T3" fmla="*/ 46 h 1167"/>
                <a:gd name="T4" fmla="*/ 359 w 571"/>
                <a:gd name="T5" fmla="*/ 135 h 1167"/>
                <a:gd name="T6" fmla="*/ 363 w 571"/>
                <a:gd name="T7" fmla="*/ 138 h 1167"/>
                <a:gd name="T8" fmla="*/ 378 w 571"/>
                <a:gd name="T9" fmla="*/ 140 h 1167"/>
                <a:gd name="T10" fmla="*/ 431 w 571"/>
                <a:gd name="T11" fmla="*/ 152 h 1167"/>
                <a:gd name="T12" fmla="*/ 496 w 571"/>
                <a:gd name="T13" fmla="*/ 170 h 1167"/>
                <a:gd name="T14" fmla="*/ 534 w 571"/>
                <a:gd name="T15" fmla="*/ 195 h 1167"/>
                <a:gd name="T16" fmla="*/ 512 w 571"/>
                <a:gd name="T17" fmla="*/ 280 h 1167"/>
                <a:gd name="T18" fmla="*/ 471 w 571"/>
                <a:gd name="T19" fmla="*/ 309 h 1167"/>
                <a:gd name="T20" fmla="*/ 447 w 571"/>
                <a:gd name="T21" fmla="*/ 301 h 1167"/>
                <a:gd name="T22" fmla="*/ 407 w 571"/>
                <a:gd name="T23" fmla="*/ 287 h 1167"/>
                <a:gd name="T24" fmla="*/ 333 w 571"/>
                <a:gd name="T25" fmla="*/ 271 h 1167"/>
                <a:gd name="T26" fmla="*/ 250 w 571"/>
                <a:gd name="T27" fmla="*/ 278 h 1167"/>
                <a:gd name="T28" fmla="*/ 200 w 571"/>
                <a:gd name="T29" fmla="*/ 307 h 1167"/>
                <a:gd name="T30" fmla="*/ 179 w 571"/>
                <a:gd name="T31" fmla="*/ 350 h 1167"/>
                <a:gd name="T32" fmla="*/ 185 w 571"/>
                <a:gd name="T33" fmla="*/ 402 h 1167"/>
                <a:gd name="T34" fmla="*/ 233 w 571"/>
                <a:gd name="T35" fmla="*/ 448 h 1167"/>
                <a:gd name="T36" fmla="*/ 338 w 571"/>
                <a:gd name="T37" fmla="*/ 499 h 1167"/>
                <a:gd name="T38" fmla="*/ 471 w 571"/>
                <a:gd name="T39" fmla="*/ 570 h 1167"/>
                <a:gd name="T40" fmla="*/ 547 w 571"/>
                <a:gd name="T41" fmla="*/ 658 h 1167"/>
                <a:gd name="T42" fmla="*/ 571 w 571"/>
                <a:gd name="T43" fmla="*/ 769 h 1167"/>
                <a:gd name="T44" fmla="*/ 545 w 571"/>
                <a:gd name="T45" fmla="*/ 882 h 1167"/>
                <a:gd name="T46" fmla="*/ 471 w 571"/>
                <a:gd name="T47" fmla="*/ 969 h 1167"/>
                <a:gd name="T48" fmla="*/ 356 w 571"/>
                <a:gd name="T49" fmla="*/ 1019 h 1167"/>
                <a:gd name="T50" fmla="*/ 351 w 571"/>
                <a:gd name="T51" fmla="*/ 1021 h 1167"/>
                <a:gd name="T52" fmla="*/ 348 w 571"/>
                <a:gd name="T53" fmla="*/ 1030 h 1167"/>
                <a:gd name="T54" fmla="*/ 334 w 571"/>
                <a:gd name="T55" fmla="*/ 1154 h 1167"/>
                <a:gd name="T56" fmla="*/ 259 w 571"/>
                <a:gd name="T57" fmla="*/ 1167 h 1167"/>
                <a:gd name="T58" fmla="*/ 216 w 571"/>
                <a:gd name="T59" fmla="*/ 1140 h 1167"/>
                <a:gd name="T60" fmla="*/ 213 w 571"/>
                <a:gd name="T61" fmla="*/ 1031 h 1167"/>
                <a:gd name="T62" fmla="*/ 207 w 571"/>
                <a:gd name="T63" fmla="*/ 1026 h 1167"/>
                <a:gd name="T64" fmla="*/ 198 w 571"/>
                <a:gd name="T65" fmla="*/ 1023 h 1167"/>
                <a:gd name="T66" fmla="*/ 145 w 571"/>
                <a:gd name="T67" fmla="*/ 1013 h 1167"/>
                <a:gd name="T68" fmla="*/ 69 w 571"/>
                <a:gd name="T69" fmla="*/ 993 h 1167"/>
                <a:gd name="T70" fmla="*/ 12 w 571"/>
                <a:gd name="T71" fmla="*/ 966 h 1167"/>
                <a:gd name="T72" fmla="*/ 3 w 571"/>
                <a:gd name="T73" fmla="*/ 926 h 1167"/>
                <a:gd name="T74" fmla="*/ 40 w 571"/>
                <a:gd name="T75" fmla="*/ 847 h 1167"/>
                <a:gd name="T76" fmla="*/ 73 w 571"/>
                <a:gd name="T77" fmla="*/ 839 h 1167"/>
                <a:gd name="T78" fmla="*/ 88 w 571"/>
                <a:gd name="T79" fmla="*/ 846 h 1167"/>
                <a:gd name="T80" fmla="*/ 126 w 571"/>
                <a:gd name="T81" fmla="*/ 860 h 1167"/>
                <a:gd name="T82" fmla="*/ 188 w 571"/>
                <a:gd name="T83" fmla="*/ 881 h 1167"/>
                <a:gd name="T84" fmla="*/ 257 w 571"/>
                <a:gd name="T85" fmla="*/ 890 h 1167"/>
                <a:gd name="T86" fmla="*/ 350 w 571"/>
                <a:gd name="T87" fmla="*/ 868 h 1167"/>
                <a:gd name="T88" fmla="*/ 398 w 571"/>
                <a:gd name="T89" fmla="*/ 806 h 1167"/>
                <a:gd name="T90" fmla="*/ 387 w 571"/>
                <a:gd name="T91" fmla="*/ 725 h 1167"/>
                <a:gd name="T92" fmla="*/ 303 w 571"/>
                <a:gd name="T93" fmla="*/ 659 h 1167"/>
                <a:gd name="T94" fmla="*/ 188 w 571"/>
                <a:gd name="T95" fmla="*/ 610 h 1167"/>
                <a:gd name="T96" fmla="*/ 99 w 571"/>
                <a:gd name="T97" fmla="*/ 556 h 1167"/>
                <a:gd name="T98" fmla="*/ 34 w 571"/>
                <a:gd name="T99" fmla="*/ 482 h 1167"/>
                <a:gd name="T100" fmla="*/ 9 w 571"/>
                <a:gd name="T101" fmla="*/ 381 h 1167"/>
                <a:gd name="T102" fmla="*/ 40 w 571"/>
                <a:gd name="T103" fmla="*/ 263 h 1167"/>
                <a:gd name="T104" fmla="*/ 128 w 571"/>
                <a:gd name="T105" fmla="*/ 178 h 1167"/>
                <a:gd name="T106" fmla="*/ 214 w 571"/>
                <a:gd name="T107" fmla="*/ 144 h 1167"/>
                <a:gd name="T108" fmla="*/ 220 w 571"/>
                <a:gd name="T109" fmla="*/ 139 h 1167"/>
                <a:gd name="T110" fmla="*/ 223 w 571"/>
                <a:gd name="T111" fmla="*/ 46 h 1167"/>
                <a:gd name="T112" fmla="*/ 251 w 571"/>
                <a:gd name="T113" fmla="*/ 4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1" h="1167">
                  <a:moveTo>
                    <a:pt x="270" y="0"/>
                  </a:moveTo>
                  <a:lnTo>
                    <a:pt x="310" y="0"/>
                  </a:lnTo>
                  <a:lnTo>
                    <a:pt x="328" y="4"/>
                  </a:lnTo>
                  <a:lnTo>
                    <a:pt x="343" y="13"/>
                  </a:lnTo>
                  <a:lnTo>
                    <a:pt x="354" y="28"/>
                  </a:lnTo>
                  <a:lnTo>
                    <a:pt x="356" y="46"/>
                  </a:lnTo>
                  <a:lnTo>
                    <a:pt x="358" y="130"/>
                  </a:lnTo>
                  <a:lnTo>
                    <a:pt x="358" y="133"/>
                  </a:lnTo>
                  <a:lnTo>
                    <a:pt x="359" y="135"/>
                  </a:lnTo>
                  <a:lnTo>
                    <a:pt x="360" y="136"/>
                  </a:lnTo>
                  <a:lnTo>
                    <a:pt x="361" y="136"/>
                  </a:lnTo>
                  <a:lnTo>
                    <a:pt x="363" y="138"/>
                  </a:lnTo>
                  <a:lnTo>
                    <a:pt x="364" y="138"/>
                  </a:lnTo>
                  <a:lnTo>
                    <a:pt x="368" y="139"/>
                  </a:lnTo>
                  <a:lnTo>
                    <a:pt x="378" y="140"/>
                  </a:lnTo>
                  <a:lnTo>
                    <a:pt x="392" y="143"/>
                  </a:lnTo>
                  <a:lnTo>
                    <a:pt x="411" y="147"/>
                  </a:lnTo>
                  <a:lnTo>
                    <a:pt x="431" y="152"/>
                  </a:lnTo>
                  <a:lnTo>
                    <a:pt x="453" y="157"/>
                  </a:lnTo>
                  <a:lnTo>
                    <a:pt x="475" y="164"/>
                  </a:lnTo>
                  <a:lnTo>
                    <a:pt x="496" y="170"/>
                  </a:lnTo>
                  <a:lnTo>
                    <a:pt x="514" y="177"/>
                  </a:lnTo>
                  <a:lnTo>
                    <a:pt x="526" y="184"/>
                  </a:lnTo>
                  <a:lnTo>
                    <a:pt x="534" y="195"/>
                  </a:lnTo>
                  <a:lnTo>
                    <a:pt x="536" y="208"/>
                  </a:lnTo>
                  <a:lnTo>
                    <a:pt x="534" y="223"/>
                  </a:lnTo>
                  <a:lnTo>
                    <a:pt x="512" y="280"/>
                  </a:lnTo>
                  <a:lnTo>
                    <a:pt x="503" y="296"/>
                  </a:lnTo>
                  <a:lnTo>
                    <a:pt x="488" y="305"/>
                  </a:lnTo>
                  <a:lnTo>
                    <a:pt x="471" y="309"/>
                  </a:lnTo>
                  <a:lnTo>
                    <a:pt x="460" y="307"/>
                  </a:lnTo>
                  <a:lnTo>
                    <a:pt x="449" y="303"/>
                  </a:lnTo>
                  <a:lnTo>
                    <a:pt x="447" y="301"/>
                  </a:lnTo>
                  <a:lnTo>
                    <a:pt x="438" y="298"/>
                  </a:lnTo>
                  <a:lnTo>
                    <a:pt x="425" y="293"/>
                  </a:lnTo>
                  <a:lnTo>
                    <a:pt x="407" y="287"/>
                  </a:lnTo>
                  <a:lnTo>
                    <a:pt x="386" y="280"/>
                  </a:lnTo>
                  <a:lnTo>
                    <a:pt x="361" y="275"/>
                  </a:lnTo>
                  <a:lnTo>
                    <a:pt x="333" y="271"/>
                  </a:lnTo>
                  <a:lnTo>
                    <a:pt x="303" y="270"/>
                  </a:lnTo>
                  <a:lnTo>
                    <a:pt x="275" y="272"/>
                  </a:lnTo>
                  <a:lnTo>
                    <a:pt x="250" y="278"/>
                  </a:lnTo>
                  <a:lnTo>
                    <a:pt x="229" y="285"/>
                  </a:lnTo>
                  <a:lnTo>
                    <a:pt x="213" y="296"/>
                  </a:lnTo>
                  <a:lnTo>
                    <a:pt x="200" y="307"/>
                  </a:lnTo>
                  <a:lnTo>
                    <a:pt x="189" y="320"/>
                  </a:lnTo>
                  <a:lnTo>
                    <a:pt x="183" y="334"/>
                  </a:lnTo>
                  <a:lnTo>
                    <a:pt x="179" y="350"/>
                  </a:lnTo>
                  <a:lnTo>
                    <a:pt x="178" y="364"/>
                  </a:lnTo>
                  <a:lnTo>
                    <a:pt x="180" y="384"/>
                  </a:lnTo>
                  <a:lnTo>
                    <a:pt x="185" y="402"/>
                  </a:lnTo>
                  <a:lnTo>
                    <a:pt x="196" y="417"/>
                  </a:lnTo>
                  <a:lnTo>
                    <a:pt x="211" y="433"/>
                  </a:lnTo>
                  <a:lnTo>
                    <a:pt x="233" y="448"/>
                  </a:lnTo>
                  <a:lnTo>
                    <a:pt x="260" y="464"/>
                  </a:lnTo>
                  <a:lnTo>
                    <a:pt x="295" y="481"/>
                  </a:lnTo>
                  <a:lnTo>
                    <a:pt x="338" y="499"/>
                  </a:lnTo>
                  <a:lnTo>
                    <a:pt x="389" y="521"/>
                  </a:lnTo>
                  <a:lnTo>
                    <a:pt x="433" y="544"/>
                  </a:lnTo>
                  <a:lnTo>
                    <a:pt x="471" y="570"/>
                  </a:lnTo>
                  <a:lnTo>
                    <a:pt x="503" y="597"/>
                  </a:lnTo>
                  <a:lnTo>
                    <a:pt x="527" y="627"/>
                  </a:lnTo>
                  <a:lnTo>
                    <a:pt x="547" y="658"/>
                  </a:lnTo>
                  <a:lnTo>
                    <a:pt x="561" y="693"/>
                  </a:lnTo>
                  <a:lnTo>
                    <a:pt x="569" y="729"/>
                  </a:lnTo>
                  <a:lnTo>
                    <a:pt x="571" y="769"/>
                  </a:lnTo>
                  <a:lnTo>
                    <a:pt x="569" y="810"/>
                  </a:lnTo>
                  <a:lnTo>
                    <a:pt x="559" y="847"/>
                  </a:lnTo>
                  <a:lnTo>
                    <a:pt x="545" y="882"/>
                  </a:lnTo>
                  <a:lnTo>
                    <a:pt x="525" y="914"/>
                  </a:lnTo>
                  <a:lnTo>
                    <a:pt x="500" y="943"/>
                  </a:lnTo>
                  <a:lnTo>
                    <a:pt x="471" y="969"/>
                  </a:lnTo>
                  <a:lnTo>
                    <a:pt x="437" y="990"/>
                  </a:lnTo>
                  <a:lnTo>
                    <a:pt x="399" y="1006"/>
                  </a:lnTo>
                  <a:lnTo>
                    <a:pt x="356" y="1019"/>
                  </a:lnTo>
                  <a:lnTo>
                    <a:pt x="355" y="1019"/>
                  </a:lnTo>
                  <a:lnTo>
                    <a:pt x="354" y="1021"/>
                  </a:lnTo>
                  <a:lnTo>
                    <a:pt x="351" y="1021"/>
                  </a:lnTo>
                  <a:lnTo>
                    <a:pt x="350" y="1023"/>
                  </a:lnTo>
                  <a:lnTo>
                    <a:pt x="348" y="1026"/>
                  </a:lnTo>
                  <a:lnTo>
                    <a:pt x="348" y="1030"/>
                  </a:lnTo>
                  <a:lnTo>
                    <a:pt x="348" y="1122"/>
                  </a:lnTo>
                  <a:lnTo>
                    <a:pt x="345" y="1140"/>
                  </a:lnTo>
                  <a:lnTo>
                    <a:pt x="334" y="1154"/>
                  </a:lnTo>
                  <a:lnTo>
                    <a:pt x="320" y="1163"/>
                  </a:lnTo>
                  <a:lnTo>
                    <a:pt x="302" y="1167"/>
                  </a:lnTo>
                  <a:lnTo>
                    <a:pt x="259" y="1167"/>
                  </a:lnTo>
                  <a:lnTo>
                    <a:pt x="241" y="1163"/>
                  </a:lnTo>
                  <a:lnTo>
                    <a:pt x="227" y="1154"/>
                  </a:lnTo>
                  <a:lnTo>
                    <a:pt x="216" y="1140"/>
                  </a:lnTo>
                  <a:lnTo>
                    <a:pt x="213" y="1122"/>
                  </a:lnTo>
                  <a:lnTo>
                    <a:pt x="213" y="1034"/>
                  </a:lnTo>
                  <a:lnTo>
                    <a:pt x="213" y="1031"/>
                  </a:lnTo>
                  <a:lnTo>
                    <a:pt x="211" y="1028"/>
                  </a:lnTo>
                  <a:lnTo>
                    <a:pt x="209" y="1027"/>
                  </a:lnTo>
                  <a:lnTo>
                    <a:pt x="207" y="1026"/>
                  </a:lnTo>
                  <a:lnTo>
                    <a:pt x="205" y="1025"/>
                  </a:lnTo>
                  <a:lnTo>
                    <a:pt x="203" y="1025"/>
                  </a:lnTo>
                  <a:lnTo>
                    <a:pt x="198" y="1023"/>
                  </a:lnTo>
                  <a:lnTo>
                    <a:pt x="185" y="1022"/>
                  </a:lnTo>
                  <a:lnTo>
                    <a:pt x="169" y="1018"/>
                  </a:lnTo>
                  <a:lnTo>
                    <a:pt x="145" y="1013"/>
                  </a:lnTo>
                  <a:lnTo>
                    <a:pt x="121" y="1008"/>
                  </a:lnTo>
                  <a:lnTo>
                    <a:pt x="95" y="1001"/>
                  </a:lnTo>
                  <a:lnTo>
                    <a:pt x="69" y="993"/>
                  </a:lnTo>
                  <a:lnTo>
                    <a:pt x="44" y="984"/>
                  </a:lnTo>
                  <a:lnTo>
                    <a:pt x="22" y="974"/>
                  </a:lnTo>
                  <a:lnTo>
                    <a:pt x="12" y="966"/>
                  </a:lnTo>
                  <a:lnTo>
                    <a:pt x="4" y="956"/>
                  </a:lnTo>
                  <a:lnTo>
                    <a:pt x="0" y="942"/>
                  </a:lnTo>
                  <a:lnTo>
                    <a:pt x="3" y="926"/>
                  </a:lnTo>
                  <a:lnTo>
                    <a:pt x="25" y="868"/>
                  </a:lnTo>
                  <a:lnTo>
                    <a:pt x="31" y="856"/>
                  </a:lnTo>
                  <a:lnTo>
                    <a:pt x="40" y="847"/>
                  </a:lnTo>
                  <a:lnTo>
                    <a:pt x="52" y="842"/>
                  </a:lnTo>
                  <a:lnTo>
                    <a:pt x="66" y="839"/>
                  </a:lnTo>
                  <a:lnTo>
                    <a:pt x="73" y="839"/>
                  </a:lnTo>
                  <a:lnTo>
                    <a:pt x="79" y="842"/>
                  </a:lnTo>
                  <a:lnTo>
                    <a:pt x="86" y="843"/>
                  </a:lnTo>
                  <a:lnTo>
                    <a:pt x="88" y="846"/>
                  </a:lnTo>
                  <a:lnTo>
                    <a:pt x="97" y="848"/>
                  </a:lnTo>
                  <a:lnTo>
                    <a:pt x="109" y="854"/>
                  </a:lnTo>
                  <a:lnTo>
                    <a:pt x="126" y="860"/>
                  </a:lnTo>
                  <a:lnTo>
                    <a:pt x="144" y="868"/>
                  </a:lnTo>
                  <a:lnTo>
                    <a:pt x="166" y="874"/>
                  </a:lnTo>
                  <a:lnTo>
                    <a:pt x="188" y="881"/>
                  </a:lnTo>
                  <a:lnTo>
                    <a:pt x="211" y="886"/>
                  </a:lnTo>
                  <a:lnTo>
                    <a:pt x="235" y="889"/>
                  </a:lnTo>
                  <a:lnTo>
                    <a:pt x="257" y="890"/>
                  </a:lnTo>
                  <a:lnTo>
                    <a:pt x="292" y="887"/>
                  </a:lnTo>
                  <a:lnTo>
                    <a:pt x="323" y="880"/>
                  </a:lnTo>
                  <a:lnTo>
                    <a:pt x="350" y="868"/>
                  </a:lnTo>
                  <a:lnTo>
                    <a:pt x="372" y="851"/>
                  </a:lnTo>
                  <a:lnTo>
                    <a:pt x="387" y="830"/>
                  </a:lnTo>
                  <a:lnTo>
                    <a:pt x="398" y="806"/>
                  </a:lnTo>
                  <a:lnTo>
                    <a:pt x="402" y="780"/>
                  </a:lnTo>
                  <a:lnTo>
                    <a:pt x="398" y="751"/>
                  </a:lnTo>
                  <a:lnTo>
                    <a:pt x="387" y="725"/>
                  </a:lnTo>
                  <a:lnTo>
                    <a:pt x="368" y="702"/>
                  </a:lnTo>
                  <a:lnTo>
                    <a:pt x="339" y="680"/>
                  </a:lnTo>
                  <a:lnTo>
                    <a:pt x="303" y="659"/>
                  </a:lnTo>
                  <a:lnTo>
                    <a:pt x="257" y="639"/>
                  </a:lnTo>
                  <a:lnTo>
                    <a:pt x="223" y="624"/>
                  </a:lnTo>
                  <a:lnTo>
                    <a:pt x="188" y="610"/>
                  </a:lnTo>
                  <a:lnTo>
                    <a:pt x="157" y="593"/>
                  </a:lnTo>
                  <a:lnTo>
                    <a:pt x="126" y="575"/>
                  </a:lnTo>
                  <a:lnTo>
                    <a:pt x="99" y="556"/>
                  </a:lnTo>
                  <a:lnTo>
                    <a:pt x="73" y="534"/>
                  </a:lnTo>
                  <a:lnTo>
                    <a:pt x="52" y="509"/>
                  </a:lnTo>
                  <a:lnTo>
                    <a:pt x="34" y="482"/>
                  </a:lnTo>
                  <a:lnTo>
                    <a:pt x="21" y="452"/>
                  </a:lnTo>
                  <a:lnTo>
                    <a:pt x="13" y="419"/>
                  </a:lnTo>
                  <a:lnTo>
                    <a:pt x="9" y="381"/>
                  </a:lnTo>
                  <a:lnTo>
                    <a:pt x="13" y="338"/>
                  </a:lnTo>
                  <a:lnTo>
                    <a:pt x="24" y="300"/>
                  </a:lnTo>
                  <a:lnTo>
                    <a:pt x="40" y="263"/>
                  </a:lnTo>
                  <a:lnTo>
                    <a:pt x="65" y="231"/>
                  </a:lnTo>
                  <a:lnTo>
                    <a:pt x="93" y="202"/>
                  </a:lnTo>
                  <a:lnTo>
                    <a:pt x="128" y="178"/>
                  </a:lnTo>
                  <a:lnTo>
                    <a:pt x="169" y="158"/>
                  </a:lnTo>
                  <a:lnTo>
                    <a:pt x="213" y="144"/>
                  </a:lnTo>
                  <a:lnTo>
                    <a:pt x="214" y="144"/>
                  </a:lnTo>
                  <a:lnTo>
                    <a:pt x="216" y="143"/>
                  </a:lnTo>
                  <a:lnTo>
                    <a:pt x="219" y="142"/>
                  </a:lnTo>
                  <a:lnTo>
                    <a:pt x="220" y="139"/>
                  </a:lnTo>
                  <a:lnTo>
                    <a:pt x="222" y="138"/>
                  </a:lnTo>
                  <a:lnTo>
                    <a:pt x="223" y="134"/>
                  </a:lnTo>
                  <a:lnTo>
                    <a:pt x="223" y="46"/>
                  </a:lnTo>
                  <a:lnTo>
                    <a:pt x="227" y="28"/>
                  </a:lnTo>
                  <a:lnTo>
                    <a:pt x="236" y="13"/>
                  </a:lnTo>
                  <a:lnTo>
                    <a:pt x="251" y="4"/>
                  </a:lnTo>
                  <a:lnTo>
                    <a:pt x="270"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9" name="Freeform 455"/>
            <p:cNvSpPr>
              <a:spLocks noEditPoints="1"/>
            </p:cNvSpPr>
            <p:nvPr/>
          </p:nvSpPr>
          <p:spPr bwMode="auto">
            <a:xfrm>
              <a:off x="6043613" y="3155950"/>
              <a:ext cx="1746250" cy="1746250"/>
            </a:xfrm>
            <a:custGeom>
              <a:avLst/>
              <a:gdLst>
                <a:gd name="T0" fmla="*/ 939 w 2199"/>
                <a:gd name="T1" fmla="*/ 271 h 2199"/>
                <a:gd name="T2" fmla="*/ 718 w 2199"/>
                <a:gd name="T3" fmla="*/ 346 h 2199"/>
                <a:gd name="T4" fmla="*/ 529 w 2199"/>
                <a:gd name="T5" fmla="*/ 476 h 2199"/>
                <a:gd name="T6" fmla="*/ 383 w 2199"/>
                <a:gd name="T7" fmla="*/ 651 h 2199"/>
                <a:gd name="T8" fmla="*/ 289 w 2199"/>
                <a:gd name="T9" fmla="*/ 862 h 2199"/>
                <a:gd name="T10" fmla="*/ 255 w 2199"/>
                <a:gd name="T11" fmla="*/ 1099 h 2199"/>
                <a:gd name="T12" fmla="*/ 289 w 2199"/>
                <a:gd name="T13" fmla="*/ 1337 h 2199"/>
                <a:gd name="T14" fmla="*/ 383 w 2199"/>
                <a:gd name="T15" fmla="*/ 1548 h 2199"/>
                <a:gd name="T16" fmla="*/ 529 w 2199"/>
                <a:gd name="T17" fmla="*/ 1723 h 2199"/>
                <a:gd name="T18" fmla="*/ 718 w 2199"/>
                <a:gd name="T19" fmla="*/ 1854 h 2199"/>
                <a:gd name="T20" fmla="*/ 939 w 2199"/>
                <a:gd name="T21" fmla="*/ 1929 h 2199"/>
                <a:gd name="T22" fmla="*/ 1181 w 2199"/>
                <a:gd name="T23" fmla="*/ 1941 h 2199"/>
                <a:gd name="T24" fmla="*/ 1411 w 2199"/>
                <a:gd name="T25" fmla="*/ 1885 h 2199"/>
                <a:gd name="T26" fmla="*/ 1610 w 2199"/>
                <a:gd name="T27" fmla="*/ 1772 h 2199"/>
                <a:gd name="T28" fmla="*/ 1772 w 2199"/>
                <a:gd name="T29" fmla="*/ 1610 h 2199"/>
                <a:gd name="T30" fmla="*/ 1885 w 2199"/>
                <a:gd name="T31" fmla="*/ 1411 h 2199"/>
                <a:gd name="T32" fmla="*/ 1941 w 2199"/>
                <a:gd name="T33" fmla="*/ 1181 h 2199"/>
                <a:gd name="T34" fmla="*/ 1929 w 2199"/>
                <a:gd name="T35" fmla="*/ 940 h 2199"/>
                <a:gd name="T36" fmla="*/ 1854 w 2199"/>
                <a:gd name="T37" fmla="*/ 718 h 2199"/>
                <a:gd name="T38" fmla="*/ 1723 w 2199"/>
                <a:gd name="T39" fmla="*/ 529 h 2199"/>
                <a:gd name="T40" fmla="*/ 1548 w 2199"/>
                <a:gd name="T41" fmla="*/ 383 h 2199"/>
                <a:gd name="T42" fmla="*/ 1337 w 2199"/>
                <a:gd name="T43" fmla="*/ 289 h 2199"/>
                <a:gd name="T44" fmla="*/ 1099 w 2199"/>
                <a:gd name="T45" fmla="*/ 255 h 2199"/>
                <a:gd name="T46" fmla="*/ 1287 w 2199"/>
                <a:gd name="T47" fmla="*/ 17 h 2199"/>
                <a:gd name="T48" fmla="*/ 1548 w 2199"/>
                <a:gd name="T49" fmla="*/ 96 h 2199"/>
                <a:gd name="T50" fmla="*/ 1777 w 2199"/>
                <a:gd name="T51" fmla="*/ 234 h 2199"/>
                <a:gd name="T52" fmla="*/ 1965 w 2199"/>
                <a:gd name="T53" fmla="*/ 422 h 2199"/>
                <a:gd name="T54" fmla="*/ 2104 w 2199"/>
                <a:gd name="T55" fmla="*/ 651 h 2199"/>
                <a:gd name="T56" fmla="*/ 2183 w 2199"/>
                <a:gd name="T57" fmla="*/ 913 h 2199"/>
                <a:gd name="T58" fmla="*/ 2196 w 2199"/>
                <a:gd name="T59" fmla="*/ 1195 h 2199"/>
                <a:gd name="T60" fmla="*/ 2137 w 2199"/>
                <a:gd name="T61" fmla="*/ 1464 h 2199"/>
                <a:gd name="T62" fmla="*/ 2017 w 2199"/>
                <a:gd name="T63" fmla="*/ 1705 h 2199"/>
                <a:gd name="T64" fmla="*/ 1845 w 2199"/>
                <a:gd name="T65" fmla="*/ 1908 h 2199"/>
                <a:gd name="T66" fmla="*/ 1629 w 2199"/>
                <a:gd name="T67" fmla="*/ 2064 h 2199"/>
                <a:gd name="T68" fmla="*/ 1377 w 2199"/>
                <a:gd name="T69" fmla="*/ 2163 h 2199"/>
                <a:gd name="T70" fmla="*/ 1099 w 2199"/>
                <a:gd name="T71" fmla="*/ 2199 h 2199"/>
                <a:gd name="T72" fmla="*/ 822 w 2199"/>
                <a:gd name="T73" fmla="*/ 2163 h 2199"/>
                <a:gd name="T74" fmla="*/ 571 w 2199"/>
                <a:gd name="T75" fmla="*/ 2064 h 2199"/>
                <a:gd name="T76" fmla="*/ 355 w 2199"/>
                <a:gd name="T77" fmla="*/ 1908 h 2199"/>
                <a:gd name="T78" fmla="*/ 183 w 2199"/>
                <a:gd name="T79" fmla="*/ 1705 h 2199"/>
                <a:gd name="T80" fmla="*/ 62 w 2199"/>
                <a:gd name="T81" fmla="*/ 1464 h 2199"/>
                <a:gd name="T82" fmla="*/ 4 w 2199"/>
                <a:gd name="T83" fmla="*/ 1195 h 2199"/>
                <a:gd name="T84" fmla="*/ 17 w 2199"/>
                <a:gd name="T85" fmla="*/ 913 h 2199"/>
                <a:gd name="T86" fmla="*/ 96 w 2199"/>
                <a:gd name="T87" fmla="*/ 651 h 2199"/>
                <a:gd name="T88" fmla="*/ 234 w 2199"/>
                <a:gd name="T89" fmla="*/ 422 h 2199"/>
                <a:gd name="T90" fmla="*/ 422 w 2199"/>
                <a:gd name="T91" fmla="*/ 234 h 2199"/>
                <a:gd name="T92" fmla="*/ 651 w 2199"/>
                <a:gd name="T93" fmla="*/ 96 h 2199"/>
                <a:gd name="T94" fmla="*/ 913 w 2199"/>
                <a:gd name="T95" fmla="*/ 17 h 2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99" h="2199">
                  <a:moveTo>
                    <a:pt x="1099" y="255"/>
                  </a:moveTo>
                  <a:lnTo>
                    <a:pt x="1019" y="259"/>
                  </a:lnTo>
                  <a:lnTo>
                    <a:pt x="939" y="271"/>
                  </a:lnTo>
                  <a:lnTo>
                    <a:pt x="862" y="289"/>
                  </a:lnTo>
                  <a:lnTo>
                    <a:pt x="788" y="315"/>
                  </a:lnTo>
                  <a:lnTo>
                    <a:pt x="718" y="346"/>
                  </a:lnTo>
                  <a:lnTo>
                    <a:pt x="651" y="383"/>
                  </a:lnTo>
                  <a:lnTo>
                    <a:pt x="589" y="427"/>
                  </a:lnTo>
                  <a:lnTo>
                    <a:pt x="529" y="476"/>
                  </a:lnTo>
                  <a:lnTo>
                    <a:pt x="476" y="529"/>
                  </a:lnTo>
                  <a:lnTo>
                    <a:pt x="427" y="589"/>
                  </a:lnTo>
                  <a:lnTo>
                    <a:pt x="383" y="651"/>
                  </a:lnTo>
                  <a:lnTo>
                    <a:pt x="346" y="718"/>
                  </a:lnTo>
                  <a:lnTo>
                    <a:pt x="315" y="788"/>
                  </a:lnTo>
                  <a:lnTo>
                    <a:pt x="289" y="862"/>
                  </a:lnTo>
                  <a:lnTo>
                    <a:pt x="271" y="940"/>
                  </a:lnTo>
                  <a:lnTo>
                    <a:pt x="259" y="1019"/>
                  </a:lnTo>
                  <a:lnTo>
                    <a:pt x="255" y="1099"/>
                  </a:lnTo>
                  <a:lnTo>
                    <a:pt x="259" y="1181"/>
                  </a:lnTo>
                  <a:lnTo>
                    <a:pt x="271" y="1260"/>
                  </a:lnTo>
                  <a:lnTo>
                    <a:pt x="289" y="1337"/>
                  </a:lnTo>
                  <a:lnTo>
                    <a:pt x="315" y="1411"/>
                  </a:lnTo>
                  <a:lnTo>
                    <a:pt x="346" y="1481"/>
                  </a:lnTo>
                  <a:lnTo>
                    <a:pt x="383" y="1548"/>
                  </a:lnTo>
                  <a:lnTo>
                    <a:pt x="427" y="1610"/>
                  </a:lnTo>
                  <a:lnTo>
                    <a:pt x="476" y="1669"/>
                  </a:lnTo>
                  <a:lnTo>
                    <a:pt x="529" y="1723"/>
                  </a:lnTo>
                  <a:lnTo>
                    <a:pt x="589" y="1772"/>
                  </a:lnTo>
                  <a:lnTo>
                    <a:pt x="651" y="1816"/>
                  </a:lnTo>
                  <a:lnTo>
                    <a:pt x="718" y="1854"/>
                  </a:lnTo>
                  <a:lnTo>
                    <a:pt x="788" y="1885"/>
                  </a:lnTo>
                  <a:lnTo>
                    <a:pt x="862" y="1911"/>
                  </a:lnTo>
                  <a:lnTo>
                    <a:pt x="939" y="1929"/>
                  </a:lnTo>
                  <a:lnTo>
                    <a:pt x="1019" y="1941"/>
                  </a:lnTo>
                  <a:lnTo>
                    <a:pt x="1099" y="1944"/>
                  </a:lnTo>
                  <a:lnTo>
                    <a:pt x="1181" y="1941"/>
                  </a:lnTo>
                  <a:lnTo>
                    <a:pt x="1260" y="1929"/>
                  </a:lnTo>
                  <a:lnTo>
                    <a:pt x="1337" y="1911"/>
                  </a:lnTo>
                  <a:lnTo>
                    <a:pt x="1411" y="1885"/>
                  </a:lnTo>
                  <a:lnTo>
                    <a:pt x="1481" y="1854"/>
                  </a:lnTo>
                  <a:lnTo>
                    <a:pt x="1548" y="1816"/>
                  </a:lnTo>
                  <a:lnTo>
                    <a:pt x="1610" y="1772"/>
                  </a:lnTo>
                  <a:lnTo>
                    <a:pt x="1669" y="1723"/>
                  </a:lnTo>
                  <a:lnTo>
                    <a:pt x="1723" y="1669"/>
                  </a:lnTo>
                  <a:lnTo>
                    <a:pt x="1772" y="1610"/>
                  </a:lnTo>
                  <a:lnTo>
                    <a:pt x="1816" y="1548"/>
                  </a:lnTo>
                  <a:lnTo>
                    <a:pt x="1854" y="1481"/>
                  </a:lnTo>
                  <a:lnTo>
                    <a:pt x="1885" y="1411"/>
                  </a:lnTo>
                  <a:lnTo>
                    <a:pt x="1911" y="1337"/>
                  </a:lnTo>
                  <a:lnTo>
                    <a:pt x="1929" y="1260"/>
                  </a:lnTo>
                  <a:lnTo>
                    <a:pt x="1941" y="1181"/>
                  </a:lnTo>
                  <a:lnTo>
                    <a:pt x="1944" y="1099"/>
                  </a:lnTo>
                  <a:lnTo>
                    <a:pt x="1941" y="1019"/>
                  </a:lnTo>
                  <a:lnTo>
                    <a:pt x="1929" y="940"/>
                  </a:lnTo>
                  <a:lnTo>
                    <a:pt x="1911" y="862"/>
                  </a:lnTo>
                  <a:lnTo>
                    <a:pt x="1885" y="788"/>
                  </a:lnTo>
                  <a:lnTo>
                    <a:pt x="1854" y="718"/>
                  </a:lnTo>
                  <a:lnTo>
                    <a:pt x="1816" y="651"/>
                  </a:lnTo>
                  <a:lnTo>
                    <a:pt x="1772" y="589"/>
                  </a:lnTo>
                  <a:lnTo>
                    <a:pt x="1723" y="529"/>
                  </a:lnTo>
                  <a:lnTo>
                    <a:pt x="1669" y="476"/>
                  </a:lnTo>
                  <a:lnTo>
                    <a:pt x="1610" y="427"/>
                  </a:lnTo>
                  <a:lnTo>
                    <a:pt x="1548" y="383"/>
                  </a:lnTo>
                  <a:lnTo>
                    <a:pt x="1481" y="346"/>
                  </a:lnTo>
                  <a:lnTo>
                    <a:pt x="1411" y="315"/>
                  </a:lnTo>
                  <a:lnTo>
                    <a:pt x="1337" y="289"/>
                  </a:lnTo>
                  <a:lnTo>
                    <a:pt x="1260" y="271"/>
                  </a:lnTo>
                  <a:lnTo>
                    <a:pt x="1181" y="259"/>
                  </a:lnTo>
                  <a:lnTo>
                    <a:pt x="1099" y="255"/>
                  </a:lnTo>
                  <a:close/>
                  <a:moveTo>
                    <a:pt x="1099" y="0"/>
                  </a:moveTo>
                  <a:lnTo>
                    <a:pt x="1195" y="4"/>
                  </a:lnTo>
                  <a:lnTo>
                    <a:pt x="1287" y="17"/>
                  </a:lnTo>
                  <a:lnTo>
                    <a:pt x="1377" y="36"/>
                  </a:lnTo>
                  <a:lnTo>
                    <a:pt x="1464" y="62"/>
                  </a:lnTo>
                  <a:lnTo>
                    <a:pt x="1548" y="96"/>
                  </a:lnTo>
                  <a:lnTo>
                    <a:pt x="1629" y="136"/>
                  </a:lnTo>
                  <a:lnTo>
                    <a:pt x="1705" y="182"/>
                  </a:lnTo>
                  <a:lnTo>
                    <a:pt x="1777" y="234"/>
                  </a:lnTo>
                  <a:lnTo>
                    <a:pt x="1845" y="291"/>
                  </a:lnTo>
                  <a:lnTo>
                    <a:pt x="1908" y="355"/>
                  </a:lnTo>
                  <a:lnTo>
                    <a:pt x="1965" y="422"/>
                  </a:lnTo>
                  <a:lnTo>
                    <a:pt x="2017" y="494"/>
                  </a:lnTo>
                  <a:lnTo>
                    <a:pt x="2063" y="571"/>
                  </a:lnTo>
                  <a:lnTo>
                    <a:pt x="2104" y="651"/>
                  </a:lnTo>
                  <a:lnTo>
                    <a:pt x="2137" y="735"/>
                  </a:lnTo>
                  <a:lnTo>
                    <a:pt x="2163" y="822"/>
                  </a:lnTo>
                  <a:lnTo>
                    <a:pt x="2183" y="913"/>
                  </a:lnTo>
                  <a:lnTo>
                    <a:pt x="2196" y="1005"/>
                  </a:lnTo>
                  <a:lnTo>
                    <a:pt x="2199" y="1100"/>
                  </a:lnTo>
                  <a:lnTo>
                    <a:pt x="2196" y="1195"/>
                  </a:lnTo>
                  <a:lnTo>
                    <a:pt x="2183" y="1287"/>
                  </a:lnTo>
                  <a:lnTo>
                    <a:pt x="2163" y="1377"/>
                  </a:lnTo>
                  <a:lnTo>
                    <a:pt x="2137" y="1464"/>
                  </a:lnTo>
                  <a:lnTo>
                    <a:pt x="2104" y="1548"/>
                  </a:lnTo>
                  <a:lnTo>
                    <a:pt x="2063" y="1629"/>
                  </a:lnTo>
                  <a:lnTo>
                    <a:pt x="2017" y="1705"/>
                  </a:lnTo>
                  <a:lnTo>
                    <a:pt x="1965" y="1777"/>
                  </a:lnTo>
                  <a:lnTo>
                    <a:pt x="1908" y="1845"/>
                  </a:lnTo>
                  <a:lnTo>
                    <a:pt x="1845" y="1908"/>
                  </a:lnTo>
                  <a:lnTo>
                    <a:pt x="1777" y="1965"/>
                  </a:lnTo>
                  <a:lnTo>
                    <a:pt x="1705" y="2017"/>
                  </a:lnTo>
                  <a:lnTo>
                    <a:pt x="1629" y="2064"/>
                  </a:lnTo>
                  <a:lnTo>
                    <a:pt x="1548" y="2104"/>
                  </a:lnTo>
                  <a:lnTo>
                    <a:pt x="1464" y="2137"/>
                  </a:lnTo>
                  <a:lnTo>
                    <a:pt x="1377" y="2163"/>
                  </a:lnTo>
                  <a:lnTo>
                    <a:pt x="1287" y="2183"/>
                  </a:lnTo>
                  <a:lnTo>
                    <a:pt x="1195" y="2196"/>
                  </a:lnTo>
                  <a:lnTo>
                    <a:pt x="1099" y="2199"/>
                  </a:lnTo>
                  <a:lnTo>
                    <a:pt x="1005" y="2196"/>
                  </a:lnTo>
                  <a:lnTo>
                    <a:pt x="913" y="2183"/>
                  </a:lnTo>
                  <a:lnTo>
                    <a:pt x="822" y="2163"/>
                  </a:lnTo>
                  <a:lnTo>
                    <a:pt x="735" y="2137"/>
                  </a:lnTo>
                  <a:lnTo>
                    <a:pt x="651" y="2104"/>
                  </a:lnTo>
                  <a:lnTo>
                    <a:pt x="571" y="2064"/>
                  </a:lnTo>
                  <a:lnTo>
                    <a:pt x="494" y="2017"/>
                  </a:lnTo>
                  <a:lnTo>
                    <a:pt x="422" y="1965"/>
                  </a:lnTo>
                  <a:lnTo>
                    <a:pt x="355" y="1908"/>
                  </a:lnTo>
                  <a:lnTo>
                    <a:pt x="291" y="1845"/>
                  </a:lnTo>
                  <a:lnTo>
                    <a:pt x="234" y="1777"/>
                  </a:lnTo>
                  <a:lnTo>
                    <a:pt x="183" y="1705"/>
                  </a:lnTo>
                  <a:lnTo>
                    <a:pt x="136" y="1629"/>
                  </a:lnTo>
                  <a:lnTo>
                    <a:pt x="96" y="1548"/>
                  </a:lnTo>
                  <a:lnTo>
                    <a:pt x="62" y="1464"/>
                  </a:lnTo>
                  <a:lnTo>
                    <a:pt x="36" y="1377"/>
                  </a:lnTo>
                  <a:lnTo>
                    <a:pt x="17" y="1287"/>
                  </a:lnTo>
                  <a:lnTo>
                    <a:pt x="4" y="1195"/>
                  </a:lnTo>
                  <a:lnTo>
                    <a:pt x="0" y="1100"/>
                  </a:lnTo>
                  <a:lnTo>
                    <a:pt x="4" y="1005"/>
                  </a:lnTo>
                  <a:lnTo>
                    <a:pt x="17" y="913"/>
                  </a:lnTo>
                  <a:lnTo>
                    <a:pt x="36" y="822"/>
                  </a:lnTo>
                  <a:lnTo>
                    <a:pt x="62" y="735"/>
                  </a:lnTo>
                  <a:lnTo>
                    <a:pt x="96" y="651"/>
                  </a:lnTo>
                  <a:lnTo>
                    <a:pt x="136" y="571"/>
                  </a:lnTo>
                  <a:lnTo>
                    <a:pt x="183" y="494"/>
                  </a:lnTo>
                  <a:lnTo>
                    <a:pt x="234" y="422"/>
                  </a:lnTo>
                  <a:lnTo>
                    <a:pt x="291" y="355"/>
                  </a:lnTo>
                  <a:lnTo>
                    <a:pt x="355" y="291"/>
                  </a:lnTo>
                  <a:lnTo>
                    <a:pt x="422" y="234"/>
                  </a:lnTo>
                  <a:lnTo>
                    <a:pt x="494" y="182"/>
                  </a:lnTo>
                  <a:lnTo>
                    <a:pt x="571" y="136"/>
                  </a:lnTo>
                  <a:lnTo>
                    <a:pt x="651" y="96"/>
                  </a:lnTo>
                  <a:lnTo>
                    <a:pt x="735" y="62"/>
                  </a:lnTo>
                  <a:lnTo>
                    <a:pt x="822" y="36"/>
                  </a:lnTo>
                  <a:lnTo>
                    <a:pt x="913" y="17"/>
                  </a:lnTo>
                  <a:lnTo>
                    <a:pt x="1005" y="4"/>
                  </a:lnTo>
                  <a:lnTo>
                    <a:pt x="1099"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箭头: V 形 11"/>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文本框 12"/>
          <p:cNvSpPr txBox="1"/>
          <p:nvPr/>
        </p:nvSpPr>
        <p:spPr>
          <a:xfrm>
            <a:off x="179705" y="196215"/>
            <a:ext cx="4804410" cy="521970"/>
          </a:xfrm>
          <a:prstGeom prst="rect">
            <a:avLst/>
          </a:prstGeom>
          <a:noFill/>
        </p:spPr>
        <p:txBody>
          <a:bodyPr wrap="square" rtlCol="0">
            <a:spAutoFit/>
          </a:bodyPr>
          <a:lstStyle/>
          <a:p>
            <a:r>
              <a:rPr lang="zh-CN" altLang="en-US" sz="2800" dirty="0">
                <a:solidFill>
                  <a:schemeClr val="bg1"/>
                </a:solidFill>
                <a:sym typeface="+mn-ea"/>
              </a:rPr>
              <a:t>软件体系结构——4+1视图</a:t>
            </a:r>
            <a:endParaRPr lang="zh-CN" altLang="en-US" sz="2800" dirty="0">
              <a:solidFill>
                <a:schemeClr val="bg1"/>
              </a:solidFill>
            </a:endParaRPr>
          </a:p>
        </p:txBody>
      </p:sp>
      <p:sp>
        <p:nvSpPr>
          <p:cNvPr id="101" name="TextBox 100"/>
          <p:cNvSpPr txBox="1"/>
          <p:nvPr/>
        </p:nvSpPr>
        <p:spPr>
          <a:xfrm>
            <a:off x="1139190" y="2802890"/>
            <a:ext cx="3715385" cy="589915"/>
          </a:xfrm>
          <a:prstGeom prst="rect">
            <a:avLst/>
          </a:prstGeom>
          <a:noFill/>
        </p:spPr>
        <p:txBody>
          <a:bodyPr wrap="square" lIns="0" tIns="0" rIns="0" bIns="0" rtlCol="0">
            <a:spAutoFit/>
          </a:bodyPr>
          <a:lstStyle/>
          <a:p>
            <a:pPr lvl="0" algn="l">
              <a:lnSpc>
                <a:spcPct val="120000"/>
              </a:lnSpc>
            </a:pPr>
            <a:r>
              <a:rPr lang="zh-CN" altLang="en-US" sz="1600" dirty="0">
                <a:solidFill>
                  <a:schemeClr val="bg1"/>
                </a:solidFill>
                <a:cs typeface="+mn-ea"/>
                <a:sym typeface="+mn-lt"/>
              </a:rPr>
              <a:t>逻辑视图（</a:t>
            </a:r>
            <a:r>
              <a:rPr lang="en-US" sz="1600" dirty="0">
                <a:solidFill>
                  <a:schemeClr val="bg1"/>
                </a:solidFill>
                <a:cs typeface="+mn-ea"/>
                <a:sym typeface="+mn-lt"/>
              </a:rPr>
              <a:t>Logical View</a:t>
            </a:r>
            <a:r>
              <a:rPr lang="zh-CN" altLang="en-US" sz="1600" dirty="0">
                <a:solidFill>
                  <a:schemeClr val="bg1"/>
                </a:solidFill>
                <a:cs typeface="+mn-ea"/>
                <a:sym typeface="+mn-lt"/>
              </a:rPr>
              <a:t>）</a:t>
            </a:r>
            <a:endParaRPr lang="en-US" sz="1600" dirty="0">
              <a:solidFill>
                <a:schemeClr val="bg1"/>
              </a:solidFill>
              <a:cs typeface="+mn-ea"/>
              <a:sym typeface="+mn-lt"/>
            </a:endParaRPr>
          </a:p>
          <a:p>
            <a:pPr lvl="0" algn="l">
              <a:lnSpc>
                <a:spcPct val="120000"/>
              </a:lnSpc>
            </a:pPr>
            <a:r>
              <a:rPr lang="zh-CN" altLang="en-US" sz="1600" dirty="0">
                <a:solidFill>
                  <a:schemeClr val="bg1"/>
                </a:solidFill>
                <a:cs typeface="+mn-ea"/>
                <a:sym typeface="+mn-lt"/>
              </a:rPr>
              <a:t>主要描述系统的功能需求</a:t>
            </a:r>
            <a:endParaRPr lang="zh-CN" altLang="en-US" sz="1600" dirty="0">
              <a:solidFill>
                <a:schemeClr val="bg1"/>
              </a:solidFill>
              <a:cs typeface="+mn-ea"/>
              <a:sym typeface="+mn-lt"/>
            </a:endParaRPr>
          </a:p>
        </p:txBody>
      </p:sp>
      <p:sp>
        <p:nvSpPr>
          <p:cNvPr id="28" name="Rectangle 27"/>
          <p:cNvSpPr/>
          <p:nvPr/>
        </p:nvSpPr>
        <p:spPr>
          <a:xfrm>
            <a:off x="4788675" y="1661081"/>
            <a:ext cx="1362874" cy="1015534"/>
          </a:xfrm>
          <a:prstGeom prst="rect">
            <a:avLst/>
          </a:prstGeom>
        </p:spPr>
        <p:txBody>
          <a:bodyPr wrap="none">
            <a:spAutoFit/>
          </a:bodyPr>
          <a:lstStyle/>
          <a:p>
            <a:r>
              <a:rPr lang="en-US" sz="6000" b="1" dirty="0">
                <a:solidFill>
                  <a:schemeClr val="bg1"/>
                </a:solidFill>
                <a:cs typeface="+mn-ea"/>
                <a:sym typeface="+mn-lt"/>
              </a:rPr>
              <a:t>02 </a:t>
            </a:r>
            <a:endParaRPr lang="en-US" sz="6000" dirty="0">
              <a:solidFill>
                <a:schemeClr val="bg1"/>
              </a:solidFill>
              <a:cs typeface="+mn-ea"/>
              <a:sym typeface="+mn-lt"/>
            </a:endParaRPr>
          </a:p>
        </p:txBody>
      </p:sp>
      <p:sp>
        <p:nvSpPr>
          <p:cNvPr id="29" name="Rectangle 28"/>
          <p:cNvSpPr/>
          <p:nvPr/>
        </p:nvSpPr>
        <p:spPr>
          <a:xfrm>
            <a:off x="7855195" y="1625521"/>
            <a:ext cx="1362874" cy="1015534"/>
          </a:xfrm>
          <a:prstGeom prst="rect">
            <a:avLst/>
          </a:prstGeom>
        </p:spPr>
        <p:txBody>
          <a:bodyPr wrap="none">
            <a:spAutoFit/>
          </a:bodyPr>
          <a:lstStyle/>
          <a:p>
            <a:r>
              <a:rPr lang="en-US" sz="6000" b="1" dirty="0">
                <a:solidFill>
                  <a:schemeClr val="bg1"/>
                </a:solidFill>
                <a:cs typeface="+mn-ea"/>
                <a:sym typeface="+mn-lt"/>
              </a:rPr>
              <a:t>03 </a:t>
            </a:r>
            <a:endParaRPr lang="en-US" sz="6000" dirty="0">
              <a:solidFill>
                <a:schemeClr val="bg1"/>
              </a:solidFill>
              <a:cs typeface="+mn-ea"/>
              <a:sym typeface="+mn-lt"/>
            </a:endParaRPr>
          </a:p>
        </p:txBody>
      </p:sp>
      <p:sp>
        <p:nvSpPr>
          <p:cNvPr id="31" name="TextBox 30"/>
          <p:cNvSpPr txBox="1"/>
          <p:nvPr/>
        </p:nvSpPr>
        <p:spPr>
          <a:xfrm>
            <a:off x="4035425" y="2802890"/>
            <a:ext cx="2868295" cy="884555"/>
          </a:xfrm>
          <a:prstGeom prst="rect">
            <a:avLst/>
          </a:prstGeom>
          <a:noFill/>
        </p:spPr>
        <p:txBody>
          <a:bodyPr wrap="square" lIns="0" tIns="0" rIns="0" bIns="0" rtlCol="0">
            <a:spAutoFit/>
          </a:bodyPr>
          <a:lstStyle>
            <a:defPPr>
              <a:defRPr lang="zh-CN"/>
            </a:defPPr>
            <a:lvl1pPr lvl="0" algn="ctr">
              <a:lnSpc>
                <a:spcPct val="120000"/>
              </a:lnSpc>
              <a:defRPr sz="1600">
                <a:cs typeface="+mn-ea"/>
              </a:defRPr>
            </a:lvl1pPr>
          </a:lstStyle>
          <a:p>
            <a:pPr algn="l"/>
            <a:r>
              <a:rPr lang="zh-CN" altLang="en-US" dirty="0">
                <a:solidFill>
                  <a:schemeClr val="bg1"/>
                </a:solidFill>
                <a:sym typeface="+mn-lt"/>
              </a:rPr>
              <a:t> 物理视图（</a:t>
            </a:r>
            <a:r>
              <a:rPr lang="en-US" altLang="zh-CN" dirty="0">
                <a:solidFill>
                  <a:schemeClr val="bg1"/>
                </a:solidFill>
                <a:sym typeface="+mn-lt"/>
              </a:rPr>
              <a:t>Physical View</a:t>
            </a:r>
            <a:r>
              <a:rPr lang="zh-CN" altLang="en-US" dirty="0">
                <a:solidFill>
                  <a:schemeClr val="bg1"/>
                </a:solidFill>
                <a:sym typeface="+mn-lt"/>
              </a:rPr>
              <a:t>）</a:t>
            </a:r>
            <a:endParaRPr lang="zh-CN" altLang="en-US" dirty="0">
              <a:solidFill>
                <a:schemeClr val="bg1"/>
              </a:solidFill>
              <a:sym typeface="+mn-lt"/>
            </a:endParaRPr>
          </a:p>
          <a:p>
            <a:pPr algn="l"/>
            <a:r>
              <a:rPr lang="zh-CN" altLang="en-US" dirty="0">
                <a:solidFill>
                  <a:schemeClr val="bg1"/>
                </a:solidFill>
                <a:sym typeface="+mn-lt"/>
              </a:rPr>
              <a:t>描述了软件到硬件的映射，反映了分布式特性</a:t>
            </a:r>
            <a:endParaRPr lang="zh-CN" altLang="en-US" dirty="0">
              <a:solidFill>
                <a:schemeClr val="bg1"/>
              </a:solidFill>
              <a:sym typeface="+mn-lt"/>
            </a:endParaRPr>
          </a:p>
        </p:txBody>
      </p:sp>
      <p:sp>
        <p:nvSpPr>
          <p:cNvPr id="33" name="TextBox 32"/>
          <p:cNvSpPr txBox="1"/>
          <p:nvPr/>
        </p:nvSpPr>
        <p:spPr>
          <a:xfrm>
            <a:off x="7234591" y="2802614"/>
            <a:ext cx="2603003" cy="589915"/>
          </a:xfrm>
          <a:prstGeom prst="rect">
            <a:avLst/>
          </a:prstGeom>
          <a:noFill/>
        </p:spPr>
        <p:txBody>
          <a:bodyPr wrap="square" lIns="0" tIns="0" rIns="0" bIns="0" rtlCol="0">
            <a:spAutoFit/>
          </a:bodyPr>
          <a:lstStyle>
            <a:defPPr>
              <a:defRPr lang="zh-CN"/>
            </a:defPPr>
            <a:lvl1pPr lvl="0" algn="ctr">
              <a:lnSpc>
                <a:spcPct val="120000"/>
              </a:lnSpc>
              <a:defRPr sz="1600">
                <a:cs typeface="+mn-ea"/>
              </a:defRPr>
            </a:lvl1pPr>
          </a:lstStyle>
          <a:p>
            <a:r>
              <a:rPr lang="zh-CN" altLang="en-US" dirty="0">
                <a:solidFill>
                  <a:schemeClr val="bg1"/>
                </a:solidFill>
                <a:sym typeface="+mn-lt"/>
              </a:rPr>
              <a:t>过程视图（Process View）捕捉设计的并发和同步特征。</a:t>
            </a:r>
            <a:endParaRPr lang="zh-CN" altLang="en-US" dirty="0">
              <a:solidFill>
                <a:schemeClr val="bg1"/>
              </a:solidFill>
              <a:sym typeface="+mn-lt"/>
            </a:endParaRPr>
          </a:p>
        </p:txBody>
      </p:sp>
      <p:sp>
        <p:nvSpPr>
          <p:cNvPr id="2" name="Rectangle 27"/>
          <p:cNvSpPr/>
          <p:nvPr/>
        </p:nvSpPr>
        <p:spPr>
          <a:xfrm>
            <a:off x="1587640" y="1641396"/>
            <a:ext cx="1349375" cy="1014730"/>
          </a:xfrm>
          <a:prstGeom prst="rect">
            <a:avLst/>
          </a:prstGeom>
        </p:spPr>
        <p:txBody>
          <a:bodyPr wrap="none">
            <a:spAutoFit/>
          </a:bodyPr>
          <a:p>
            <a:r>
              <a:rPr lang="en-US" sz="6000" b="1" dirty="0">
                <a:solidFill>
                  <a:schemeClr val="bg1"/>
                </a:solidFill>
                <a:cs typeface="+mn-ea"/>
                <a:sym typeface="+mn-lt"/>
              </a:rPr>
              <a:t>01 </a:t>
            </a:r>
            <a:endParaRPr lang="en-US" sz="6000" dirty="0">
              <a:solidFill>
                <a:schemeClr val="bg1"/>
              </a:solidFill>
              <a:cs typeface="+mn-ea"/>
              <a:sym typeface="+mn-lt"/>
            </a:endParaRPr>
          </a:p>
        </p:txBody>
      </p:sp>
      <p:sp>
        <p:nvSpPr>
          <p:cNvPr id="6" name="Rectangle 27"/>
          <p:cNvSpPr/>
          <p:nvPr/>
        </p:nvSpPr>
        <p:spPr>
          <a:xfrm>
            <a:off x="2766200" y="4246801"/>
            <a:ext cx="1122680" cy="1014730"/>
          </a:xfrm>
          <a:prstGeom prst="rect">
            <a:avLst/>
          </a:prstGeom>
        </p:spPr>
        <p:txBody>
          <a:bodyPr wrap="none">
            <a:spAutoFit/>
          </a:bodyPr>
          <a:p>
            <a:r>
              <a:rPr lang="en-US" sz="6000" b="1" dirty="0">
                <a:solidFill>
                  <a:schemeClr val="bg1"/>
                </a:solidFill>
                <a:cs typeface="+mn-ea"/>
                <a:sym typeface="+mn-lt"/>
              </a:rPr>
              <a:t>04</a:t>
            </a:r>
            <a:endParaRPr lang="en-US" sz="6000" dirty="0">
              <a:solidFill>
                <a:schemeClr val="bg1"/>
              </a:solidFill>
              <a:cs typeface="+mn-ea"/>
              <a:sym typeface="+mn-lt"/>
            </a:endParaRPr>
          </a:p>
        </p:txBody>
      </p:sp>
      <p:sp>
        <p:nvSpPr>
          <p:cNvPr id="7" name="TextBox 30"/>
          <p:cNvSpPr txBox="1"/>
          <p:nvPr/>
        </p:nvSpPr>
        <p:spPr>
          <a:xfrm>
            <a:off x="2038985" y="5300345"/>
            <a:ext cx="3133090" cy="884555"/>
          </a:xfrm>
          <a:prstGeom prst="rect">
            <a:avLst/>
          </a:prstGeom>
          <a:noFill/>
        </p:spPr>
        <p:txBody>
          <a:bodyPr wrap="square" lIns="0" tIns="0" rIns="0" bIns="0" rtlCol="0">
            <a:spAutoFit/>
          </a:bodyPr>
          <a:lstStyle>
            <a:defPPr>
              <a:defRPr lang="zh-CN"/>
            </a:defPPr>
            <a:lvl1pPr lvl="0" algn="ctr">
              <a:lnSpc>
                <a:spcPct val="120000"/>
              </a:lnSpc>
              <a:defRPr sz="1600">
                <a:cs typeface="+mn-ea"/>
              </a:defRPr>
            </a:lvl1pPr>
          </a:lstStyle>
          <a:p>
            <a:pPr algn="l"/>
            <a:r>
              <a:rPr dirty="0">
                <a:solidFill>
                  <a:schemeClr val="bg1"/>
                </a:solidFill>
                <a:sym typeface="+mn-lt"/>
              </a:rPr>
              <a:t>开发视图（Development View）描述了在开发环境中软件的静态组织结构。</a:t>
            </a:r>
            <a:endParaRPr dirty="0">
              <a:solidFill>
                <a:schemeClr val="bg1"/>
              </a:solidFill>
              <a:sym typeface="+mn-lt"/>
            </a:endParaRPr>
          </a:p>
        </p:txBody>
      </p:sp>
      <p:sp>
        <p:nvSpPr>
          <p:cNvPr id="9" name="Rectangle 27"/>
          <p:cNvSpPr/>
          <p:nvPr/>
        </p:nvSpPr>
        <p:spPr>
          <a:xfrm>
            <a:off x="6671450" y="4246801"/>
            <a:ext cx="1122680" cy="1014730"/>
          </a:xfrm>
          <a:prstGeom prst="rect">
            <a:avLst/>
          </a:prstGeom>
        </p:spPr>
        <p:txBody>
          <a:bodyPr wrap="none">
            <a:spAutoFit/>
          </a:bodyPr>
          <a:p>
            <a:r>
              <a:rPr lang="en-US" sz="6000" b="1" dirty="0">
                <a:solidFill>
                  <a:schemeClr val="bg1"/>
                </a:solidFill>
                <a:cs typeface="+mn-ea"/>
                <a:sym typeface="+mn-lt"/>
              </a:rPr>
              <a:t>05</a:t>
            </a:r>
            <a:endParaRPr lang="en-US" sz="6000" dirty="0">
              <a:solidFill>
                <a:schemeClr val="bg1"/>
              </a:solidFill>
              <a:cs typeface="+mn-ea"/>
              <a:sym typeface="+mn-lt"/>
            </a:endParaRPr>
          </a:p>
        </p:txBody>
      </p:sp>
      <p:sp>
        <p:nvSpPr>
          <p:cNvPr id="10" name="TextBox 30"/>
          <p:cNvSpPr txBox="1"/>
          <p:nvPr/>
        </p:nvSpPr>
        <p:spPr>
          <a:xfrm>
            <a:off x="5882640" y="5261610"/>
            <a:ext cx="3133090" cy="1179830"/>
          </a:xfrm>
          <a:prstGeom prst="rect">
            <a:avLst/>
          </a:prstGeom>
          <a:noFill/>
        </p:spPr>
        <p:txBody>
          <a:bodyPr wrap="square" lIns="0" tIns="0" rIns="0" bIns="0" rtlCol="0">
            <a:spAutoFit/>
          </a:bodyPr>
          <a:lstStyle>
            <a:defPPr>
              <a:defRPr lang="zh-CN"/>
            </a:defPPr>
            <a:lvl1pPr lvl="0" algn="ctr">
              <a:lnSpc>
                <a:spcPct val="120000"/>
              </a:lnSpc>
              <a:defRPr sz="1600">
                <a:cs typeface="+mn-ea"/>
              </a:defRPr>
            </a:lvl1pPr>
          </a:lstStyle>
          <a:p>
            <a:pPr algn="l"/>
            <a:r>
              <a:rPr lang="zh-CN" dirty="0">
                <a:solidFill>
                  <a:schemeClr val="bg1"/>
                </a:solidFill>
                <a:sym typeface="+mn-lt"/>
              </a:rPr>
              <a:t>用例视图</a:t>
            </a:r>
            <a:r>
              <a:rPr dirty="0">
                <a:solidFill>
                  <a:schemeClr val="bg1"/>
                </a:solidFill>
                <a:sym typeface="+mn-lt"/>
              </a:rPr>
              <a:t>（</a:t>
            </a:r>
            <a:r>
              <a:rPr lang="en-US" dirty="0">
                <a:solidFill>
                  <a:schemeClr val="bg1"/>
                </a:solidFill>
                <a:sym typeface="+mn-lt"/>
              </a:rPr>
              <a:t>Use Case</a:t>
            </a:r>
            <a:r>
              <a:rPr dirty="0">
                <a:solidFill>
                  <a:schemeClr val="bg1"/>
                </a:solidFill>
                <a:sym typeface="+mn-lt"/>
              </a:rPr>
              <a:t> View）</a:t>
            </a:r>
            <a:endParaRPr dirty="0">
              <a:solidFill>
                <a:schemeClr val="bg1"/>
              </a:solidFill>
              <a:sym typeface="+mn-lt"/>
            </a:endParaRPr>
          </a:p>
          <a:p>
            <a:pPr algn="l"/>
            <a:r>
              <a:rPr lang="zh-CN" dirty="0">
                <a:solidFill>
                  <a:schemeClr val="bg1"/>
                </a:solidFill>
                <a:sym typeface="+mn-lt"/>
              </a:rPr>
              <a:t>在系统需求分析时起着重要的作用，系统开发的最终目标就是要与用例视图中的描述一致</a:t>
            </a:r>
            <a:endParaRPr lang="zh-CN" dirty="0">
              <a:solidFill>
                <a:schemeClr val="bg1"/>
              </a:solidFill>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38" name="矩形 37"/>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箭头: V 形 38"/>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文本框 55"/>
          <p:cNvSpPr txBox="1"/>
          <p:nvPr/>
        </p:nvSpPr>
        <p:spPr>
          <a:xfrm>
            <a:off x="201930" y="196215"/>
            <a:ext cx="4560570" cy="521970"/>
          </a:xfrm>
          <a:prstGeom prst="rect">
            <a:avLst/>
          </a:prstGeom>
          <a:noFill/>
        </p:spPr>
        <p:txBody>
          <a:bodyPr wrap="square" rtlCol="0">
            <a:spAutoFit/>
          </a:bodyPr>
          <a:p>
            <a:r>
              <a:rPr lang="zh-CN" altLang="en-US" sz="2800" dirty="0">
                <a:solidFill>
                  <a:schemeClr val="bg1"/>
                </a:solidFill>
              </a:rPr>
              <a:t>软件体系结构——4+1视图</a:t>
            </a:r>
            <a:endParaRPr lang="zh-CN" altLang="en-US" sz="2800" dirty="0">
              <a:solidFill>
                <a:schemeClr val="bg1"/>
              </a:solidFill>
            </a:endParaRPr>
          </a:p>
        </p:txBody>
      </p:sp>
      <p:sp>
        <p:nvSpPr>
          <p:cNvPr id="2" name="矩形 1"/>
          <p:cNvSpPr/>
          <p:nvPr/>
        </p:nvSpPr>
        <p:spPr>
          <a:xfrm>
            <a:off x="876935" y="1044575"/>
            <a:ext cx="4278630" cy="23374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200">
                <a:solidFill>
                  <a:schemeClr val="tx1"/>
                </a:solidFill>
              </a:rPr>
              <a:t>逻辑视图：</a:t>
            </a:r>
            <a:endParaRPr lang="zh-CN" altLang="en-US" sz="1200">
              <a:solidFill>
                <a:schemeClr val="tx1"/>
              </a:solidFill>
            </a:endParaRPr>
          </a:p>
          <a:p>
            <a:pPr algn="l"/>
            <a:r>
              <a:rPr lang="zh-CN" altLang="en-US" sz="1200">
                <a:solidFill>
                  <a:schemeClr val="tx1"/>
                </a:solidFill>
              </a:rPr>
              <a:t>视　角：最终用户</a:t>
            </a:r>
            <a:endParaRPr lang="zh-CN" altLang="en-US" sz="1200">
              <a:solidFill>
                <a:schemeClr val="tx1"/>
              </a:solidFill>
            </a:endParaRPr>
          </a:p>
          <a:p>
            <a:pPr algn="l"/>
            <a:r>
              <a:rPr lang="zh-CN" altLang="en-US" sz="1200">
                <a:solidFill>
                  <a:schemeClr val="tx1"/>
                </a:solidFill>
              </a:rPr>
              <a:t>关注点：功能性需求，即在为用户提供服务方面系统所应该提供的功能。</a:t>
            </a:r>
            <a:endParaRPr lang="zh-CN" altLang="en-US" sz="1200">
              <a:solidFill>
                <a:schemeClr val="tx1"/>
              </a:solidFill>
            </a:endParaRPr>
          </a:p>
          <a:p>
            <a:pPr algn="l"/>
            <a:r>
              <a:rPr lang="zh-CN" altLang="en-US" sz="1200">
                <a:solidFill>
                  <a:schemeClr val="tx1"/>
                </a:solidFill>
              </a:rPr>
              <a:t>表示法：UML类图</a:t>
            </a:r>
            <a:endParaRPr lang="zh-CN" altLang="en-US" sz="1200">
              <a:solidFill>
                <a:schemeClr val="tx1"/>
              </a:solidFill>
            </a:endParaRPr>
          </a:p>
          <a:p>
            <a:pPr algn="l"/>
            <a:r>
              <a:rPr lang="zh-CN" altLang="en-US" sz="1200">
                <a:solidFill>
                  <a:schemeClr val="tx1"/>
                </a:solidFill>
              </a:rPr>
              <a:t>系统分解为一系列的关键抽象，表现为对象或对象类的形式。它们采用抽象、封装和继承的原理。</a:t>
            </a:r>
            <a:endParaRPr lang="zh-CN" altLang="en-US" sz="1200">
              <a:solidFill>
                <a:schemeClr val="tx1"/>
              </a:solidFill>
            </a:endParaRPr>
          </a:p>
          <a:p>
            <a:pPr algn="l"/>
            <a:r>
              <a:rPr lang="zh-CN" altLang="en-US" sz="1200">
                <a:solidFill>
                  <a:schemeClr val="tx1"/>
                </a:solidFill>
              </a:rPr>
              <a:t>分解并不仅仅是为了功能分析，而且用来识别遍布系统各个部分的通用机制和设计元素。</a:t>
            </a:r>
            <a:endParaRPr lang="zh-CN" altLang="en-US" sz="1200">
              <a:solidFill>
                <a:schemeClr val="tx1"/>
              </a:solidFill>
            </a:endParaRPr>
          </a:p>
        </p:txBody>
      </p:sp>
      <p:sp>
        <p:nvSpPr>
          <p:cNvPr id="3" name="矩形 2"/>
          <p:cNvSpPr/>
          <p:nvPr/>
        </p:nvSpPr>
        <p:spPr>
          <a:xfrm>
            <a:off x="7799705" y="1136650"/>
            <a:ext cx="4278630" cy="23374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200">
                <a:solidFill>
                  <a:schemeClr val="tx1"/>
                </a:solidFill>
              </a:rPr>
              <a:t>过程视图：</a:t>
            </a:r>
            <a:endParaRPr lang="zh-CN" altLang="en-US" sz="1200">
              <a:solidFill>
                <a:schemeClr val="tx1"/>
              </a:solidFill>
            </a:endParaRPr>
          </a:p>
          <a:p>
            <a:pPr algn="l"/>
            <a:r>
              <a:rPr lang="zh-CN" altLang="en-US" sz="1200">
                <a:solidFill>
                  <a:schemeClr val="tx1"/>
                </a:solidFill>
              </a:rPr>
              <a:t>视　角：系统集成者</a:t>
            </a:r>
            <a:endParaRPr lang="zh-CN" altLang="en-US" sz="1200">
              <a:solidFill>
                <a:schemeClr val="tx1"/>
              </a:solidFill>
            </a:endParaRPr>
          </a:p>
          <a:p>
            <a:pPr algn="l"/>
            <a:r>
              <a:rPr lang="zh-CN" altLang="en-US" sz="1200">
                <a:solidFill>
                  <a:schemeClr val="tx1"/>
                </a:solidFill>
              </a:rPr>
              <a:t>关注点：非功能性需求，如并发性、分布性、系统完整性、容错性。</a:t>
            </a:r>
            <a:endParaRPr lang="zh-CN" altLang="en-US" sz="1200">
              <a:solidFill>
                <a:schemeClr val="tx1"/>
              </a:solidFill>
            </a:endParaRPr>
          </a:p>
          <a:p>
            <a:pPr algn="l"/>
            <a:r>
              <a:rPr lang="zh-CN" altLang="en-US" sz="1200">
                <a:solidFill>
                  <a:schemeClr val="tx1"/>
                </a:solidFill>
              </a:rPr>
              <a:t>表示法：UML活动图。</a:t>
            </a:r>
            <a:endParaRPr lang="zh-CN" altLang="en-US" sz="1200">
              <a:solidFill>
                <a:schemeClr val="tx1"/>
              </a:solidFill>
            </a:endParaRPr>
          </a:p>
          <a:p>
            <a:pPr algn="l"/>
            <a:r>
              <a:rPr lang="zh-CN" altLang="en-US" sz="1200">
                <a:solidFill>
                  <a:schemeClr val="tx1"/>
                </a:solidFill>
              </a:rPr>
              <a:t>进程架构可以在多层次的抽象上进行描述，每个层次针对不同的问题。在最高的层次上，进程架构可以视为一组独立执行的通信程序的逻辑网络，它们分布在整个一组硬件资源上，这些资源通过LAN或者WAN连接起来。多个逻辑网络可能同时并存，共享相同的物理资源。</a:t>
            </a:r>
            <a:endParaRPr lang="zh-CN" altLang="en-US" sz="1200">
              <a:solidFill>
                <a:schemeClr val="tx1"/>
              </a:solidFill>
            </a:endParaRPr>
          </a:p>
          <a:p>
            <a:pPr algn="l"/>
            <a:r>
              <a:rPr lang="zh-CN" altLang="en-US" sz="1200">
                <a:solidFill>
                  <a:schemeClr val="tx1"/>
                </a:solidFill>
              </a:rPr>
              <a:t>软件被划分为一系列单独的任务。任务是独立的控制线程，可以在处理节点上单独地被调度。区别主要任务、次要任务。</a:t>
            </a:r>
            <a:endParaRPr lang="zh-CN" altLang="en-US" sz="1200">
              <a:solidFill>
                <a:schemeClr val="tx1"/>
              </a:solidFill>
            </a:endParaRPr>
          </a:p>
        </p:txBody>
      </p:sp>
      <p:sp>
        <p:nvSpPr>
          <p:cNvPr id="4" name="矩形 3"/>
          <p:cNvSpPr/>
          <p:nvPr/>
        </p:nvSpPr>
        <p:spPr>
          <a:xfrm>
            <a:off x="876935" y="4265295"/>
            <a:ext cx="4278630" cy="23374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200">
                <a:solidFill>
                  <a:schemeClr val="tx1"/>
                </a:solidFill>
              </a:rPr>
              <a:t>物理视图：</a:t>
            </a:r>
            <a:endParaRPr lang="zh-CN" altLang="en-US" sz="1200">
              <a:solidFill>
                <a:schemeClr val="tx1"/>
              </a:solidFill>
            </a:endParaRPr>
          </a:p>
          <a:p>
            <a:pPr algn="l"/>
            <a:r>
              <a:rPr lang="zh-CN" altLang="en-US" sz="1200">
                <a:solidFill>
                  <a:schemeClr val="tx1"/>
                </a:solidFill>
              </a:rPr>
              <a:t>视　角：系统工程师</a:t>
            </a:r>
            <a:endParaRPr lang="zh-CN" altLang="en-US" sz="1200">
              <a:solidFill>
                <a:schemeClr val="tx1"/>
              </a:solidFill>
            </a:endParaRPr>
          </a:p>
          <a:p>
            <a:pPr algn="l"/>
            <a:r>
              <a:rPr lang="zh-CN" altLang="en-US" sz="1200">
                <a:solidFill>
                  <a:schemeClr val="tx1"/>
                </a:solidFill>
              </a:rPr>
              <a:t>关注点：依赖于硬件的非功能性需求，如可用性、可靠性、性能吞吐量和可伸缩性等。</a:t>
            </a:r>
            <a:endParaRPr lang="zh-CN" altLang="en-US" sz="1200">
              <a:solidFill>
                <a:schemeClr val="tx1"/>
              </a:solidFill>
            </a:endParaRPr>
          </a:p>
          <a:p>
            <a:pPr algn="l"/>
            <a:r>
              <a:rPr lang="zh-CN" altLang="en-US" sz="1200">
                <a:solidFill>
                  <a:schemeClr val="tx1"/>
                </a:solidFill>
              </a:rPr>
              <a:t>表示法：UML部署图</a:t>
            </a:r>
            <a:endParaRPr lang="zh-CN" altLang="en-US" sz="1200">
              <a:solidFill>
                <a:schemeClr val="tx1"/>
              </a:solidFill>
            </a:endParaRPr>
          </a:p>
          <a:p>
            <a:pPr algn="l"/>
            <a:r>
              <a:rPr lang="zh-CN" altLang="en-US" sz="1200">
                <a:solidFill>
                  <a:schemeClr val="tx1"/>
                </a:solidFill>
              </a:rPr>
              <a:t>分别用于开发和测试、部署的物理配置。</a:t>
            </a:r>
            <a:endParaRPr lang="zh-CN" altLang="en-US" sz="1200">
              <a:solidFill>
                <a:schemeClr val="tx1"/>
              </a:solidFill>
            </a:endParaRPr>
          </a:p>
          <a:p>
            <a:pPr algn="l"/>
            <a:r>
              <a:rPr lang="zh-CN" altLang="en-US" sz="1200">
                <a:solidFill>
                  <a:schemeClr val="tx1"/>
                </a:solidFill>
              </a:rPr>
              <a:t>软件至节点的映射需要高度的灵活性及对源代码产生最小的影响。</a:t>
            </a:r>
            <a:endParaRPr lang="zh-CN" altLang="en-US" sz="1200">
              <a:solidFill>
                <a:schemeClr val="tx1"/>
              </a:solidFill>
            </a:endParaRPr>
          </a:p>
        </p:txBody>
      </p:sp>
      <p:sp>
        <p:nvSpPr>
          <p:cNvPr id="5" name="矩形 4"/>
          <p:cNvSpPr/>
          <p:nvPr/>
        </p:nvSpPr>
        <p:spPr>
          <a:xfrm>
            <a:off x="7799705" y="4265295"/>
            <a:ext cx="4278630" cy="23374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200">
                <a:solidFill>
                  <a:schemeClr val="tx1"/>
                </a:solidFill>
              </a:rPr>
              <a:t>开发视图：</a:t>
            </a:r>
            <a:endParaRPr lang="zh-CN" altLang="en-US" sz="1200">
              <a:solidFill>
                <a:schemeClr val="tx1"/>
              </a:solidFill>
            </a:endParaRPr>
          </a:p>
          <a:p>
            <a:pPr algn="l"/>
            <a:r>
              <a:rPr lang="zh-CN" altLang="en-US" sz="1200">
                <a:solidFill>
                  <a:schemeClr val="tx1"/>
                </a:solidFill>
              </a:rPr>
              <a:t>视　角：程序员、软件项目经理</a:t>
            </a:r>
            <a:endParaRPr lang="zh-CN" altLang="en-US" sz="1200">
              <a:solidFill>
                <a:schemeClr val="tx1"/>
              </a:solidFill>
            </a:endParaRPr>
          </a:p>
          <a:p>
            <a:pPr algn="l"/>
            <a:r>
              <a:rPr lang="zh-CN" altLang="en-US" sz="1200">
                <a:solidFill>
                  <a:schemeClr val="tx1"/>
                </a:solidFill>
              </a:rPr>
              <a:t>关注点：软件开发环境下实际模块的组织（受开发难度、软件管理、重用性和通用性及由工具集、编程语言所带来的限制）。</a:t>
            </a:r>
            <a:endParaRPr lang="zh-CN" altLang="en-US" sz="1200">
              <a:solidFill>
                <a:schemeClr val="tx1"/>
              </a:solidFill>
            </a:endParaRPr>
          </a:p>
          <a:p>
            <a:pPr algn="l"/>
            <a:r>
              <a:rPr lang="zh-CN" altLang="en-US" sz="1200">
                <a:solidFill>
                  <a:schemeClr val="tx1"/>
                </a:solidFill>
              </a:rPr>
              <a:t>表示法：Booch标记法，UML（包图）。</a:t>
            </a:r>
            <a:endParaRPr lang="zh-CN" altLang="en-US" sz="1200">
              <a:solidFill>
                <a:schemeClr val="tx1"/>
              </a:solidFill>
            </a:endParaRPr>
          </a:p>
          <a:p>
            <a:pPr algn="l"/>
            <a:r>
              <a:rPr lang="zh-CN" altLang="en-US" sz="1200">
                <a:solidFill>
                  <a:schemeClr val="tx1"/>
                </a:solidFill>
              </a:rPr>
              <a:t>产品线的基础。</a:t>
            </a:r>
            <a:endParaRPr lang="zh-CN" altLang="en-US" sz="1200">
              <a:solidFill>
                <a:schemeClr val="tx1"/>
              </a:solidFill>
            </a:endParaRPr>
          </a:p>
          <a:p>
            <a:pPr algn="l"/>
            <a:r>
              <a:rPr lang="zh-CN" altLang="en-US" sz="1200">
                <a:solidFill>
                  <a:schemeClr val="tx1"/>
                </a:solidFill>
              </a:rPr>
              <a:t>软件打包成小的程序块（程序库或子系统），它们可以由一位或几位开发人员来开发。</a:t>
            </a:r>
            <a:endParaRPr lang="zh-CN" altLang="en-US" sz="1200">
              <a:solidFill>
                <a:schemeClr val="tx1"/>
              </a:solidFill>
            </a:endParaRPr>
          </a:p>
          <a:p>
            <a:pPr algn="l"/>
            <a:r>
              <a:rPr lang="zh-CN" altLang="en-US" sz="1200">
                <a:solidFill>
                  <a:schemeClr val="tx1"/>
                </a:solidFill>
              </a:rPr>
              <a:t>子系统可以组织成分层结构，每个层为上一层提供良好定义的接口。</a:t>
            </a:r>
            <a:endParaRPr lang="zh-CN" altLang="en-US" sz="1200">
              <a:solidFill>
                <a:schemeClr val="tx1"/>
              </a:solidFill>
            </a:endParaRPr>
          </a:p>
        </p:txBody>
      </p:sp>
      <p:sp>
        <p:nvSpPr>
          <p:cNvPr id="7" name="圆角矩形 6"/>
          <p:cNvSpPr/>
          <p:nvPr/>
        </p:nvSpPr>
        <p:spPr>
          <a:xfrm>
            <a:off x="4542155" y="3127375"/>
            <a:ext cx="3257550" cy="16541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200"/>
              <a:t>用例视图：</a:t>
            </a:r>
            <a:endParaRPr lang="zh-CN" altLang="en-US" sz="1200"/>
          </a:p>
          <a:p>
            <a:pPr algn="l"/>
            <a:r>
              <a:rPr lang="zh-CN" altLang="en-US" sz="1200"/>
              <a:t>视　角：所有视图的用户、评估人</a:t>
            </a:r>
            <a:endParaRPr lang="zh-CN" altLang="en-US" sz="1200"/>
          </a:p>
          <a:p>
            <a:pPr algn="l"/>
            <a:r>
              <a:rPr lang="zh-CN" altLang="en-US" sz="1200"/>
              <a:t>关注点：系统一致性、验收。</a:t>
            </a:r>
            <a:endParaRPr lang="zh-CN" altLang="en-US" sz="1200"/>
          </a:p>
          <a:p>
            <a:pPr algn="l"/>
            <a:r>
              <a:rPr lang="zh-CN" altLang="en-US" sz="1200"/>
              <a:t>表示法：UML（用例图）。</a:t>
            </a:r>
            <a:endParaRPr lang="zh-CN" altLang="en-US" sz="1200"/>
          </a:p>
          <a:p>
            <a:pPr algn="l"/>
            <a:r>
              <a:rPr lang="zh-CN" altLang="en-US" sz="1200"/>
              <a:t>用例视图的两个作用：</a:t>
            </a:r>
            <a:endParaRPr lang="zh-CN" altLang="en-US" sz="1200"/>
          </a:p>
          <a:p>
            <a:pPr algn="l"/>
            <a:r>
              <a:rPr lang="zh-CN" altLang="en-US" sz="1200"/>
              <a:t>作为一项驱动因素来发现架构设计过程中的架构元素。</a:t>
            </a:r>
            <a:endParaRPr lang="zh-CN" altLang="en-US" sz="1200"/>
          </a:p>
          <a:p>
            <a:pPr algn="l"/>
            <a:r>
              <a:rPr lang="zh-CN" altLang="en-US" sz="1200"/>
              <a:t>作为架构设计结束后的一项验证和说明功能。</a:t>
            </a:r>
            <a:endParaRPr lang="zh-CN"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35" name="矩形 34"/>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箭头: V 形 35"/>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93" name="Shape 1393"/>
          <p:cNvSpPr/>
          <p:nvPr/>
        </p:nvSpPr>
        <p:spPr>
          <a:xfrm>
            <a:off x="2798233" y="2495545"/>
            <a:ext cx="2774091" cy="609600"/>
          </a:xfrm>
          <a:prstGeom prst="rect">
            <a:avLst/>
          </a:prstGeom>
          <a:solidFill>
            <a:schemeClr val="accent2"/>
          </a:solidFill>
          <a:ln>
            <a:noFill/>
          </a:ln>
        </p:spPr>
        <p:txBody>
          <a:bodyPr lIns="121900" tIns="60933" rIns="121900" bIns="60933" anchor="ctr" anchorCtr="0">
            <a:noAutofit/>
          </a:bodyPr>
          <a:lstStyle/>
          <a:p>
            <a:pPr algn="ctr"/>
            <a:r>
              <a:rPr lang="zh-CN" sz="3600">
                <a:solidFill>
                  <a:schemeClr val="bg1"/>
                </a:solidFill>
                <a:cs typeface="+mn-ea"/>
                <a:sym typeface="+mn-lt"/>
              </a:rPr>
              <a:t>问题</a:t>
            </a:r>
            <a:r>
              <a:rPr lang="en-US" altLang="zh-CN" sz="3600">
                <a:solidFill>
                  <a:schemeClr val="bg1"/>
                </a:solidFill>
                <a:cs typeface="+mn-ea"/>
                <a:sym typeface="+mn-lt"/>
              </a:rPr>
              <a:t>1</a:t>
            </a:r>
            <a:endParaRPr lang="en-US" altLang="zh-CN" sz="3600">
              <a:solidFill>
                <a:schemeClr val="bg1"/>
              </a:solidFill>
              <a:cs typeface="+mn-ea"/>
              <a:sym typeface="+mn-lt"/>
            </a:endParaRPr>
          </a:p>
        </p:txBody>
      </p:sp>
      <p:sp>
        <p:nvSpPr>
          <p:cNvPr id="1394" name="Shape 1394"/>
          <p:cNvSpPr/>
          <p:nvPr/>
        </p:nvSpPr>
        <p:spPr>
          <a:xfrm>
            <a:off x="5284383" y="2495545"/>
            <a:ext cx="609600" cy="609600"/>
          </a:xfrm>
          <a:prstGeom prst="ellipse">
            <a:avLst/>
          </a:prstGeom>
          <a:solidFill>
            <a:schemeClr val="accent4"/>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397" name="Shape 1397"/>
          <p:cNvSpPr/>
          <p:nvPr/>
        </p:nvSpPr>
        <p:spPr>
          <a:xfrm>
            <a:off x="2798445" y="3456940"/>
            <a:ext cx="6292850" cy="962025"/>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0" name="Shape 1400"/>
          <p:cNvSpPr txBox="1"/>
          <p:nvPr/>
        </p:nvSpPr>
        <p:spPr>
          <a:xfrm>
            <a:off x="3009900" y="3562985"/>
            <a:ext cx="5530850" cy="397510"/>
          </a:xfrm>
          <a:prstGeom prst="rect">
            <a:avLst/>
          </a:prstGeom>
          <a:noFill/>
          <a:ln>
            <a:noFill/>
          </a:ln>
        </p:spPr>
        <p:txBody>
          <a:bodyPr lIns="0" tIns="0" rIns="0" bIns="0" anchor="t" anchorCtr="0">
            <a:noAutofit/>
          </a:bodyPr>
          <a:lstStyle/>
          <a:p>
            <a:pPr>
              <a:lnSpc>
                <a:spcPct val="114000"/>
              </a:lnSpc>
              <a:spcAft>
                <a:spcPts val="800"/>
              </a:spcAft>
              <a:buSzPct val="25000"/>
            </a:pPr>
            <a:r>
              <a:rPr lang="zh-CN" altLang="en-US" sz="2800" dirty="0">
                <a:solidFill>
                  <a:schemeClr val="bg1"/>
                </a:solidFill>
                <a:cs typeface="+mn-ea"/>
                <a:sym typeface="+mn-lt"/>
              </a:rPr>
              <a:t>为什么用例视图在五个视图的中间？</a:t>
            </a:r>
            <a:endParaRPr lang="zh-CN" altLang="en-US" sz="2800" dirty="0">
              <a:solidFill>
                <a:schemeClr val="bg1"/>
              </a:solidFill>
              <a:cs typeface="+mn-ea"/>
              <a:sym typeface="+mn-lt"/>
            </a:endParaRPr>
          </a:p>
        </p:txBody>
      </p:sp>
      <p:sp>
        <p:nvSpPr>
          <p:cNvPr id="1401" name="Shape 1401"/>
          <p:cNvSpPr/>
          <p:nvPr/>
        </p:nvSpPr>
        <p:spPr>
          <a:xfrm>
            <a:off x="2798445" y="4787265"/>
            <a:ext cx="7990205" cy="1099820"/>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4" name="Shape 1404"/>
          <p:cNvSpPr txBox="1"/>
          <p:nvPr/>
        </p:nvSpPr>
        <p:spPr>
          <a:xfrm>
            <a:off x="2973705" y="4902200"/>
            <a:ext cx="6079490" cy="397510"/>
          </a:xfrm>
          <a:prstGeom prst="rect">
            <a:avLst/>
          </a:prstGeom>
          <a:noFill/>
          <a:ln>
            <a:noFill/>
          </a:ln>
        </p:spPr>
        <p:txBody>
          <a:bodyPr lIns="0" tIns="0" rIns="0" bIns="0" anchor="t" anchorCtr="0">
            <a:noAutofit/>
          </a:bodyPr>
          <a:lstStyle/>
          <a:p>
            <a:pPr>
              <a:lnSpc>
                <a:spcPct val="114000"/>
              </a:lnSpc>
              <a:spcAft>
                <a:spcPts val="800"/>
              </a:spcAft>
              <a:buSzPct val="25000"/>
            </a:pPr>
            <a:r>
              <a:rPr lang="zh-CN" altLang="en-US" sz="2400" dirty="0">
                <a:solidFill>
                  <a:schemeClr val="bg1"/>
                </a:solidFill>
                <a:cs typeface="+mn-ea"/>
                <a:sym typeface="+mn-lt"/>
              </a:rPr>
              <a:t>在某种意义上场景是最重要的需求抽象。</a:t>
            </a:r>
            <a:endParaRPr lang="zh-CN" altLang="en-US" sz="2400" dirty="0">
              <a:solidFill>
                <a:schemeClr val="bg1"/>
              </a:solidFill>
              <a:cs typeface="+mn-ea"/>
              <a:sym typeface="+mn-lt"/>
            </a:endParaRPr>
          </a:p>
          <a:p>
            <a:pPr>
              <a:lnSpc>
                <a:spcPct val="114000"/>
              </a:lnSpc>
              <a:spcAft>
                <a:spcPts val="800"/>
              </a:spcAft>
              <a:buSzPct val="25000"/>
            </a:pPr>
            <a:r>
              <a:rPr lang="zh-CN" altLang="en-US" sz="2400" dirty="0">
                <a:solidFill>
                  <a:schemeClr val="bg1"/>
                </a:solidFill>
                <a:cs typeface="+mn-ea"/>
                <a:sym typeface="+mn-lt"/>
              </a:rPr>
              <a:t>该视图是其他视图的冗余</a:t>
            </a:r>
            <a:r>
              <a:rPr lang="zh-CN" altLang="en-US" sz="1600" dirty="0">
                <a:solidFill>
                  <a:schemeClr val="bg1"/>
                </a:solidFill>
                <a:cs typeface="+mn-ea"/>
                <a:sym typeface="+mn-lt"/>
              </a:rPr>
              <a:t>。</a:t>
            </a:r>
            <a:endParaRPr lang="en-US" altLang="zh-CN" sz="1600" dirty="0">
              <a:solidFill>
                <a:schemeClr val="bg1"/>
              </a:solidFill>
              <a:cs typeface="+mn-ea"/>
              <a:sym typeface="+mn-lt"/>
            </a:endParaRPr>
          </a:p>
        </p:txBody>
      </p:sp>
      <p:sp>
        <p:nvSpPr>
          <p:cNvPr id="1411" name="Shape 1411"/>
          <p:cNvSpPr/>
          <p:nvPr/>
        </p:nvSpPr>
        <p:spPr>
          <a:xfrm>
            <a:off x="8443401"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2" name="Shape 1412"/>
          <p:cNvSpPr/>
          <p:nvPr/>
        </p:nvSpPr>
        <p:spPr>
          <a:xfrm>
            <a:off x="8767253"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3" name="Shape 1413"/>
          <p:cNvSpPr/>
          <p:nvPr/>
        </p:nvSpPr>
        <p:spPr>
          <a:xfrm>
            <a:off x="9091105"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4" name="Shape 1414"/>
          <p:cNvSpPr/>
          <p:nvPr/>
        </p:nvSpPr>
        <p:spPr>
          <a:xfrm>
            <a:off x="9414957"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3"/>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5" name="Shape 1415"/>
          <p:cNvSpPr/>
          <p:nvPr/>
        </p:nvSpPr>
        <p:spPr>
          <a:xfrm>
            <a:off x="9738809"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3"/>
          </a:solidFill>
          <a:ln>
            <a:noFill/>
          </a:ln>
        </p:spPr>
        <p:txBody>
          <a:bodyPr lIns="121900" tIns="60933" rIns="121900" bIns="60933" anchor="t" anchorCtr="0">
            <a:noAutofit/>
          </a:bodyPr>
          <a:lstStyle/>
          <a:p>
            <a:endParaRPr>
              <a:solidFill>
                <a:schemeClr val="bg1"/>
              </a:solidFill>
              <a:cs typeface="+mn-ea"/>
              <a:sym typeface="+mn-lt"/>
            </a:endParaRPr>
          </a:p>
        </p:txBody>
      </p:sp>
      <p:grpSp>
        <p:nvGrpSpPr>
          <p:cNvPr id="1417" name="Shape 1417"/>
          <p:cNvGrpSpPr/>
          <p:nvPr/>
        </p:nvGrpSpPr>
        <p:grpSpPr>
          <a:xfrm>
            <a:off x="1066325" y="3935986"/>
            <a:ext cx="1422399" cy="1201176"/>
            <a:chOff x="4154760" y="503293"/>
            <a:chExt cx="856553" cy="723334"/>
          </a:xfrm>
        </p:grpSpPr>
        <p:sp>
          <p:nvSpPr>
            <p:cNvPr id="1418" name="Shape 1418"/>
            <p:cNvSpPr/>
            <p:nvPr/>
          </p:nvSpPr>
          <p:spPr>
            <a:xfrm>
              <a:off x="4210176" y="1016045"/>
              <a:ext cx="118590" cy="210583"/>
            </a:xfrm>
            <a:custGeom>
              <a:avLst/>
              <a:gdLst/>
              <a:ahLst/>
              <a:cxnLst/>
              <a:rect l="0" t="0" r="0" b="0"/>
              <a:pathLst>
                <a:path w="120000" h="120000" extrusionOk="0">
                  <a:moveTo>
                    <a:pt x="0" y="64631"/>
                  </a:moveTo>
                  <a:lnTo>
                    <a:pt x="120000" y="0"/>
                  </a:lnTo>
                  <a:lnTo>
                    <a:pt x="120000" y="119999"/>
                  </a:lnTo>
                  <a:lnTo>
                    <a:pt x="0" y="119999"/>
                  </a:lnTo>
                  <a:lnTo>
                    <a:pt x="0" y="64631"/>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19" name="Shape 1419"/>
            <p:cNvSpPr/>
            <p:nvPr/>
          </p:nvSpPr>
          <p:spPr>
            <a:xfrm>
              <a:off x="4371992" y="854783"/>
              <a:ext cx="118590" cy="371845"/>
            </a:xfrm>
            <a:custGeom>
              <a:avLst/>
              <a:gdLst/>
              <a:ahLst/>
              <a:cxnLst/>
              <a:rect l="0" t="0" r="0" b="0"/>
              <a:pathLst>
                <a:path w="120000" h="120000" extrusionOk="0">
                  <a:moveTo>
                    <a:pt x="0" y="40536"/>
                  </a:moveTo>
                  <a:lnTo>
                    <a:pt x="120000" y="0"/>
                  </a:lnTo>
                  <a:lnTo>
                    <a:pt x="120000" y="120000"/>
                  </a:lnTo>
                  <a:lnTo>
                    <a:pt x="0" y="120000"/>
                  </a:lnTo>
                  <a:lnTo>
                    <a:pt x="0" y="40536"/>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0" name="Shape 1420"/>
            <p:cNvSpPr/>
            <p:nvPr/>
          </p:nvSpPr>
          <p:spPr>
            <a:xfrm>
              <a:off x="4533810" y="854783"/>
              <a:ext cx="118590" cy="371845"/>
            </a:xfrm>
            <a:custGeom>
              <a:avLst/>
              <a:gdLst/>
              <a:ahLst/>
              <a:cxnLst/>
              <a:rect l="0" t="0" r="0" b="0"/>
              <a:pathLst>
                <a:path w="120000" h="120000" extrusionOk="0">
                  <a:moveTo>
                    <a:pt x="0" y="0"/>
                  </a:moveTo>
                  <a:lnTo>
                    <a:pt x="120000" y="27123"/>
                  </a:lnTo>
                  <a:lnTo>
                    <a:pt x="120000" y="120000"/>
                  </a:lnTo>
                  <a:lnTo>
                    <a:pt x="0" y="120000"/>
                  </a:lnTo>
                  <a:lnTo>
                    <a:pt x="0" y="0"/>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1" name="Shape 1421"/>
            <p:cNvSpPr/>
            <p:nvPr/>
          </p:nvSpPr>
          <p:spPr>
            <a:xfrm>
              <a:off x="4695626" y="793825"/>
              <a:ext cx="118590" cy="432802"/>
            </a:xfrm>
            <a:custGeom>
              <a:avLst/>
              <a:gdLst/>
              <a:ahLst/>
              <a:cxnLst/>
              <a:rect l="0" t="0" r="0" b="0"/>
              <a:pathLst>
                <a:path w="120000" h="120000" extrusionOk="0">
                  <a:moveTo>
                    <a:pt x="0" y="36312"/>
                  </a:moveTo>
                  <a:lnTo>
                    <a:pt x="120000" y="0"/>
                  </a:lnTo>
                  <a:lnTo>
                    <a:pt x="120000" y="120000"/>
                  </a:lnTo>
                  <a:lnTo>
                    <a:pt x="0" y="120000"/>
                  </a:lnTo>
                  <a:lnTo>
                    <a:pt x="0" y="36312"/>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2" name="Shape 1422"/>
            <p:cNvSpPr/>
            <p:nvPr/>
          </p:nvSpPr>
          <p:spPr>
            <a:xfrm>
              <a:off x="4857442" y="659162"/>
              <a:ext cx="118590" cy="567464"/>
            </a:xfrm>
            <a:custGeom>
              <a:avLst/>
              <a:gdLst/>
              <a:ahLst/>
              <a:cxnLst/>
              <a:rect l="0" t="0" r="0" b="0"/>
              <a:pathLst>
                <a:path w="120000" h="120000" extrusionOk="0">
                  <a:moveTo>
                    <a:pt x="0" y="23835"/>
                  </a:moveTo>
                  <a:lnTo>
                    <a:pt x="120000" y="0"/>
                  </a:lnTo>
                  <a:lnTo>
                    <a:pt x="120000" y="120000"/>
                  </a:lnTo>
                  <a:lnTo>
                    <a:pt x="0" y="120000"/>
                  </a:lnTo>
                  <a:lnTo>
                    <a:pt x="0" y="23835"/>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3" name="Shape 1423"/>
            <p:cNvSpPr/>
            <p:nvPr/>
          </p:nvSpPr>
          <p:spPr>
            <a:xfrm>
              <a:off x="4154760" y="503293"/>
              <a:ext cx="856553" cy="582017"/>
            </a:xfrm>
            <a:custGeom>
              <a:avLst/>
              <a:gdLst/>
              <a:ahLst/>
              <a:cxnLst/>
              <a:rect l="0" t="0" r="0" b="0"/>
              <a:pathLst>
                <a:path w="120000" h="120000" extrusionOk="0">
                  <a:moveTo>
                    <a:pt x="0" y="120000"/>
                  </a:moveTo>
                  <a:lnTo>
                    <a:pt x="50101" y="49187"/>
                  </a:lnTo>
                  <a:lnTo>
                    <a:pt x="71632" y="70317"/>
                  </a:lnTo>
                  <a:lnTo>
                    <a:pt x="120000" y="0"/>
                  </a:lnTo>
                </a:path>
              </a:pathLst>
            </a:custGeom>
            <a:noFill/>
            <a:ln w="38100" cap="flat" cmpd="sng">
              <a:solidFill>
                <a:schemeClr val="accent4"/>
              </a:solidFill>
              <a:prstDash val="solid"/>
              <a:round/>
              <a:headEnd type="none" w="med" len="med"/>
              <a:tailEnd type="triangle" w="lg" len="lg"/>
            </a:ln>
          </p:spPr>
          <p:txBody>
            <a:bodyPr lIns="121900" tIns="60933" rIns="121900" bIns="60933" anchor="t" anchorCtr="0">
              <a:noAutofit/>
            </a:bodyPr>
            <a:lstStyle/>
            <a:p>
              <a:endParaRPr>
                <a:solidFill>
                  <a:schemeClr val="bg1"/>
                </a:solidFill>
                <a:cs typeface="+mn-ea"/>
                <a:sym typeface="+mn-lt"/>
              </a:endParaRPr>
            </a:p>
          </p:txBody>
        </p:sp>
      </p:grpSp>
      <p:sp>
        <p:nvSpPr>
          <p:cNvPr id="1425" name="Shape 1425"/>
          <p:cNvSpPr/>
          <p:nvPr/>
        </p:nvSpPr>
        <p:spPr>
          <a:xfrm>
            <a:off x="809624" y="2047280"/>
            <a:ext cx="2001440" cy="3926284"/>
          </a:xfrm>
          <a:custGeom>
            <a:avLst/>
            <a:gdLst/>
            <a:ahLst/>
            <a:cxnLst/>
            <a:rect l="0" t="0" r="0" b="0"/>
            <a:pathLst>
              <a:path w="120000" h="120000" extrusionOk="0">
                <a:moveTo>
                  <a:pt x="81072" y="0"/>
                </a:moveTo>
                <a:cubicBezTo>
                  <a:pt x="80400" y="0"/>
                  <a:pt x="79855" y="277"/>
                  <a:pt x="79855" y="616"/>
                </a:cubicBezTo>
                <a:lnTo>
                  <a:pt x="79855" y="794"/>
                </a:lnTo>
                <a:lnTo>
                  <a:pt x="17300" y="794"/>
                </a:lnTo>
                <a:cubicBezTo>
                  <a:pt x="8583" y="794"/>
                  <a:pt x="1522" y="4394"/>
                  <a:pt x="1522" y="8838"/>
                </a:cubicBezTo>
                <a:lnTo>
                  <a:pt x="1522" y="10722"/>
                </a:lnTo>
                <a:lnTo>
                  <a:pt x="1211" y="10722"/>
                </a:lnTo>
                <a:cubicBezTo>
                  <a:pt x="544" y="10722"/>
                  <a:pt x="0" y="11000"/>
                  <a:pt x="0" y="11338"/>
                </a:cubicBezTo>
                <a:lnTo>
                  <a:pt x="0" y="16183"/>
                </a:lnTo>
                <a:cubicBezTo>
                  <a:pt x="0" y="16522"/>
                  <a:pt x="544" y="16800"/>
                  <a:pt x="1211" y="16800"/>
                </a:cubicBezTo>
                <a:lnTo>
                  <a:pt x="1522" y="16800"/>
                </a:lnTo>
                <a:lnTo>
                  <a:pt x="1522" y="22950"/>
                </a:lnTo>
                <a:lnTo>
                  <a:pt x="1211" y="22950"/>
                </a:lnTo>
                <a:cubicBezTo>
                  <a:pt x="544" y="22950"/>
                  <a:pt x="0" y="23227"/>
                  <a:pt x="0" y="23566"/>
                </a:cubicBezTo>
                <a:lnTo>
                  <a:pt x="0" y="27127"/>
                </a:lnTo>
                <a:cubicBezTo>
                  <a:pt x="0" y="27472"/>
                  <a:pt x="544" y="27755"/>
                  <a:pt x="1211" y="27755"/>
                </a:cubicBezTo>
                <a:lnTo>
                  <a:pt x="1522" y="27755"/>
                </a:lnTo>
                <a:lnTo>
                  <a:pt x="1522" y="33516"/>
                </a:lnTo>
                <a:lnTo>
                  <a:pt x="1211" y="33516"/>
                </a:lnTo>
                <a:cubicBezTo>
                  <a:pt x="544" y="33516"/>
                  <a:pt x="0" y="33788"/>
                  <a:pt x="0" y="34133"/>
                </a:cubicBezTo>
                <a:lnTo>
                  <a:pt x="0" y="37694"/>
                </a:lnTo>
                <a:cubicBezTo>
                  <a:pt x="0" y="38033"/>
                  <a:pt x="544" y="38316"/>
                  <a:pt x="1211" y="38316"/>
                </a:cubicBezTo>
                <a:lnTo>
                  <a:pt x="1522" y="38316"/>
                </a:lnTo>
                <a:lnTo>
                  <a:pt x="1522" y="111950"/>
                </a:lnTo>
                <a:cubicBezTo>
                  <a:pt x="1522" y="116394"/>
                  <a:pt x="8583" y="120000"/>
                  <a:pt x="17300" y="120000"/>
                </a:cubicBezTo>
                <a:lnTo>
                  <a:pt x="104222" y="120000"/>
                </a:lnTo>
                <a:cubicBezTo>
                  <a:pt x="112938" y="120000"/>
                  <a:pt x="120000" y="116394"/>
                  <a:pt x="120000" y="111950"/>
                </a:cubicBezTo>
                <a:lnTo>
                  <a:pt x="120000" y="8838"/>
                </a:lnTo>
                <a:cubicBezTo>
                  <a:pt x="120000" y="4394"/>
                  <a:pt x="112938" y="794"/>
                  <a:pt x="104222" y="794"/>
                </a:cubicBezTo>
                <a:lnTo>
                  <a:pt x="99550" y="794"/>
                </a:lnTo>
                <a:lnTo>
                  <a:pt x="99550" y="616"/>
                </a:lnTo>
                <a:cubicBezTo>
                  <a:pt x="99550" y="277"/>
                  <a:pt x="99005" y="0"/>
                  <a:pt x="98333" y="0"/>
                </a:cubicBezTo>
                <a:lnTo>
                  <a:pt x="81072" y="0"/>
                </a:lnTo>
                <a:close/>
                <a:moveTo>
                  <a:pt x="52894" y="9055"/>
                </a:moveTo>
                <a:lnTo>
                  <a:pt x="68638" y="9055"/>
                </a:lnTo>
                <a:cubicBezTo>
                  <a:pt x="70100" y="9055"/>
                  <a:pt x="71277" y="9655"/>
                  <a:pt x="71277" y="10400"/>
                </a:cubicBezTo>
                <a:cubicBezTo>
                  <a:pt x="71277" y="11150"/>
                  <a:pt x="70100" y="11755"/>
                  <a:pt x="68638" y="11755"/>
                </a:cubicBezTo>
                <a:lnTo>
                  <a:pt x="52894" y="11755"/>
                </a:lnTo>
                <a:cubicBezTo>
                  <a:pt x="51433" y="11755"/>
                  <a:pt x="50244" y="11150"/>
                  <a:pt x="50244" y="10400"/>
                </a:cubicBezTo>
                <a:cubicBezTo>
                  <a:pt x="50244" y="9655"/>
                  <a:pt x="51433" y="9055"/>
                  <a:pt x="52894" y="9055"/>
                </a:cubicBezTo>
                <a:close/>
                <a:moveTo>
                  <a:pt x="40550" y="9272"/>
                </a:moveTo>
                <a:cubicBezTo>
                  <a:pt x="41183" y="9272"/>
                  <a:pt x="41811" y="9394"/>
                  <a:pt x="42294" y="9644"/>
                </a:cubicBezTo>
                <a:cubicBezTo>
                  <a:pt x="43261" y="10133"/>
                  <a:pt x="43261" y="10933"/>
                  <a:pt x="42294" y="11427"/>
                </a:cubicBezTo>
                <a:cubicBezTo>
                  <a:pt x="41327" y="11916"/>
                  <a:pt x="39766" y="11916"/>
                  <a:pt x="38800" y="11427"/>
                </a:cubicBezTo>
                <a:cubicBezTo>
                  <a:pt x="37833" y="10933"/>
                  <a:pt x="37833" y="10133"/>
                  <a:pt x="38800" y="9644"/>
                </a:cubicBezTo>
                <a:cubicBezTo>
                  <a:pt x="39283" y="9394"/>
                  <a:pt x="39911" y="9272"/>
                  <a:pt x="40550" y="9272"/>
                </a:cubicBezTo>
                <a:close/>
                <a:moveTo>
                  <a:pt x="9088" y="19516"/>
                </a:moveTo>
                <a:lnTo>
                  <a:pt x="112433" y="19516"/>
                </a:lnTo>
                <a:lnTo>
                  <a:pt x="112433" y="98238"/>
                </a:lnTo>
                <a:lnTo>
                  <a:pt x="9088" y="98238"/>
                </a:lnTo>
                <a:lnTo>
                  <a:pt x="9088" y="19516"/>
                </a:lnTo>
                <a:close/>
                <a:moveTo>
                  <a:pt x="60761" y="103300"/>
                </a:moveTo>
                <a:cubicBezTo>
                  <a:pt x="63661" y="103300"/>
                  <a:pt x="66566" y="103861"/>
                  <a:pt x="68777" y="104988"/>
                </a:cubicBezTo>
                <a:cubicBezTo>
                  <a:pt x="73211" y="107244"/>
                  <a:pt x="73211" y="110905"/>
                  <a:pt x="68777" y="113166"/>
                </a:cubicBezTo>
                <a:cubicBezTo>
                  <a:pt x="64350" y="115422"/>
                  <a:pt x="57172" y="115422"/>
                  <a:pt x="52744" y="113166"/>
                </a:cubicBezTo>
                <a:cubicBezTo>
                  <a:pt x="48316" y="110905"/>
                  <a:pt x="48316" y="107244"/>
                  <a:pt x="52744" y="104988"/>
                </a:cubicBezTo>
                <a:cubicBezTo>
                  <a:pt x="54955" y="103861"/>
                  <a:pt x="57861" y="103300"/>
                  <a:pt x="60761" y="103300"/>
                </a:cubicBezTo>
                <a:close/>
              </a:path>
            </a:pathLst>
          </a:custGeom>
          <a:noFill/>
          <a:ln w="12700" cap="flat" cmpd="sng">
            <a:solidFill>
              <a:schemeClr val="accent4"/>
            </a:solidFill>
            <a:prstDash val="solid"/>
            <a:miter/>
            <a:headEnd type="none" w="med" len="med"/>
            <a:tailEnd type="none" w="med" len="med"/>
          </a:ln>
        </p:spPr>
        <p:txBody>
          <a:bodyPr lIns="0" tIns="0" rIns="0" bIns="0" anchor="ctr" anchorCtr="0">
            <a:noAutofit/>
          </a:bodyPr>
          <a:lstStyle/>
          <a:p>
            <a:endParaRPr sz="1600">
              <a:solidFill>
                <a:schemeClr val="bg1"/>
              </a:solidFill>
              <a:cs typeface="+mn-ea"/>
              <a:sym typeface="+mn-lt"/>
            </a:endParaRPr>
          </a:p>
        </p:txBody>
      </p:sp>
      <p:sp>
        <p:nvSpPr>
          <p:cNvPr id="56" name="文本框 55"/>
          <p:cNvSpPr txBox="1"/>
          <p:nvPr/>
        </p:nvSpPr>
        <p:spPr>
          <a:xfrm>
            <a:off x="100965" y="196215"/>
            <a:ext cx="4560570" cy="521970"/>
          </a:xfrm>
          <a:prstGeom prst="rect">
            <a:avLst/>
          </a:prstGeom>
          <a:noFill/>
        </p:spPr>
        <p:txBody>
          <a:bodyPr wrap="square" rtlCol="0">
            <a:spAutoFit/>
          </a:bodyPr>
          <a:p>
            <a:r>
              <a:rPr lang="zh-CN" altLang="en-US" sz="2800" dirty="0">
                <a:solidFill>
                  <a:schemeClr val="bg1"/>
                </a:solidFill>
              </a:rPr>
              <a:t>软件体系结构——4+1视图</a:t>
            </a:r>
            <a:endParaRPr lang="zh-CN" altLang="en-US" sz="2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400">
                                            <p:txEl>
                                              <p:pRg st="0" end="0"/>
                                            </p:txEl>
                                          </p:spTgt>
                                        </p:tgtEl>
                                        <p:attrNameLst>
                                          <p:attrName>style.visibility</p:attrName>
                                        </p:attrNameLst>
                                      </p:cBhvr>
                                      <p:to>
                                        <p:strVal val="visible"/>
                                      </p:to>
                                    </p:set>
                                    <p:anim to="" calcmode="lin" valueType="num">
                                      <p:cBhvr>
                                        <p:cTn id="7" dur="1" fill="hold"/>
                                        <p:tgtEl>
                                          <p:spTgt spid="1400">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04">
                                            <p:txEl>
                                              <p:pRg st="0" end="0"/>
                                            </p:txEl>
                                          </p:spTgt>
                                        </p:tgtEl>
                                        <p:attrNameLst>
                                          <p:attrName>style.visibility</p:attrName>
                                        </p:attrNameLst>
                                      </p:cBhvr>
                                      <p:to>
                                        <p:strVal val="visible"/>
                                      </p:to>
                                    </p:set>
                                    <p:anim calcmode="lin" valueType="num">
                                      <p:cBhvr additive="base">
                                        <p:cTn id="12" dur="500" fill="hold"/>
                                        <p:tgtEl>
                                          <p:spTgt spid="140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04">
                                            <p:txEl>
                                              <p:pRg st="1" end="1"/>
                                            </p:txEl>
                                          </p:spTgt>
                                        </p:tgtEl>
                                        <p:attrNameLst>
                                          <p:attrName>style.visibility</p:attrName>
                                        </p:attrNameLst>
                                      </p:cBhvr>
                                      <p:to>
                                        <p:strVal val="visible"/>
                                      </p:to>
                                    </p:set>
                                    <p:anim calcmode="lin" valueType="num">
                                      <p:cBhvr additive="base">
                                        <p:cTn id="18" dur="500" fill="hold"/>
                                        <p:tgtEl>
                                          <p:spTgt spid="140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0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椭圆 2"/>
          <p:cNvSpPr/>
          <p:nvPr/>
        </p:nvSpPr>
        <p:spPr>
          <a:xfrm>
            <a:off x="3657600" y="990600"/>
            <a:ext cx="4876800" cy="4876800"/>
          </a:xfrm>
          <a:prstGeom prst="ellipse">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rot="10800000">
            <a:off x="6096000" y="990600"/>
            <a:ext cx="2438400" cy="4876800"/>
          </a:xfrm>
          <a:custGeom>
            <a:avLst/>
            <a:gdLst>
              <a:gd name="connsiteX0" fmla="*/ 2438400 w 2438400"/>
              <a:gd name="connsiteY0" fmla="*/ 0 h 4876800"/>
              <a:gd name="connsiteX1" fmla="*/ 2438400 w 2438400"/>
              <a:gd name="connsiteY1" fmla="*/ 4876800 h 4876800"/>
              <a:gd name="connsiteX2" fmla="*/ 0 w 2438400"/>
              <a:gd name="connsiteY2" fmla="*/ 2438400 h 4876800"/>
              <a:gd name="connsiteX3" fmla="*/ 2438400 w 2438400"/>
              <a:gd name="connsiteY3" fmla="*/ 0 h 4876800"/>
            </a:gdLst>
            <a:ahLst/>
            <a:cxnLst>
              <a:cxn ang="0">
                <a:pos x="connsiteX0" y="connsiteY0"/>
              </a:cxn>
              <a:cxn ang="0">
                <a:pos x="connsiteX1" y="connsiteY1"/>
              </a:cxn>
              <a:cxn ang="0">
                <a:pos x="connsiteX2" y="connsiteY2"/>
              </a:cxn>
              <a:cxn ang="0">
                <a:pos x="connsiteX3" y="connsiteY3"/>
              </a:cxn>
            </a:cxnLst>
            <a:rect l="l" t="t" r="r" b="b"/>
            <a:pathLst>
              <a:path w="2438400" h="4876800">
                <a:moveTo>
                  <a:pt x="2438400" y="0"/>
                </a:moveTo>
                <a:lnTo>
                  <a:pt x="2438400" y="4876800"/>
                </a:lnTo>
                <a:cubicBezTo>
                  <a:pt x="1091709" y="4876800"/>
                  <a:pt x="0" y="3785091"/>
                  <a:pt x="0" y="2438400"/>
                </a:cubicBezTo>
                <a:cubicBezTo>
                  <a:pt x="0" y="1091709"/>
                  <a:pt x="1091709" y="0"/>
                  <a:pt x="2438400" y="0"/>
                </a:cubicBezTo>
                <a:close/>
              </a:path>
            </a:pathLst>
          </a:cu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4170845" y="3057525"/>
            <a:ext cx="4543992" cy="742950"/>
            <a:chOff x="1724533" y="2644077"/>
            <a:chExt cx="4543992" cy="742950"/>
          </a:xfrm>
        </p:grpSpPr>
        <p:grpSp>
          <p:nvGrpSpPr>
            <p:cNvPr id="9" name="组合 8"/>
            <p:cNvGrpSpPr/>
            <p:nvPr/>
          </p:nvGrpSpPr>
          <p:grpSpPr>
            <a:xfrm>
              <a:off x="1724533" y="2644077"/>
              <a:ext cx="742950" cy="742950"/>
              <a:chOff x="1791775" y="1635111"/>
              <a:chExt cx="742950" cy="742950"/>
            </a:xfrm>
          </p:grpSpPr>
          <p:sp>
            <p:nvSpPr>
              <p:cNvPr id="11" name="椭圆 10"/>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2</a:t>
                </a:r>
                <a:endParaRPr lang="zh-CN" altLang="en-US" sz="3600" dirty="0">
                  <a:solidFill>
                    <a:schemeClr val="bg1"/>
                  </a:solidFill>
                </a:endParaRPr>
              </a:p>
            </p:txBody>
          </p:sp>
        </p:grpSp>
        <p:sp>
          <p:nvSpPr>
            <p:cNvPr id="10" name="文本框 9"/>
            <p:cNvSpPr txBox="1"/>
            <p:nvPr/>
          </p:nvSpPr>
          <p:spPr>
            <a:xfrm>
              <a:off x="2534725" y="2753942"/>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zh-CN" altLang="en-US" dirty="0">
                  <a:sym typeface="+mn-ea"/>
                </a:rPr>
                <a:t>构件建模过程</a:t>
              </a:r>
              <a:endParaRPr lang="zh-CN" altLang="en-US"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箭头: V 形 18"/>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文本框 19"/>
          <p:cNvSpPr txBox="1"/>
          <p:nvPr/>
        </p:nvSpPr>
        <p:spPr>
          <a:xfrm>
            <a:off x="479476" y="195590"/>
            <a:ext cx="3482924" cy="521970"/>
          </a:xfrm>
          <a:prstGeom prst="rect">
            <a:avLst/>
          </a:prstGeom>
          <a:noFill/>
        </p:spPr>
        <p:txBody>
          <a:bodyPr wrap="square" rtlCol="0">
            <a:spAutoFit/>
          </a:bodyPr>
          <a:lstStyle/>
          <a:p>
            <a:r>
              <a:rPr lang="zh-CN" altLang="en-US" sz="2800" dirty="0">
                <a:solidFill>
                  <a:schemeClr val="bg1"/>
                </a:solidFill>
                <a:sym typeface="+mn-ea"/>
              </a:rPr>
              <a:t>构件建模过程</a:t>
            </a:r>
            <a:endParaRPr lang="zh-CN" altLang="en-US" sz="2800" dirty="0">
              <a:solidFill>
                <a:schemeClr val="bg1"/>
              </a:solidFill>
              <a:sym typeface="+mn-ea"/>
            </a:endParaRPr>
          </a:p>
        </p:txBody>
      </p:sp>
      <p:sp>
        <p:nvSpPr>
          <p:cNvPr id="9" name="Oval 8"/>
          <p:cNvSpPr>
            <a:spLocks noChangeAspect="1"/>
          </p:cNvSpPr>
          <p:nvPr/>
        </p:nvSpPr>
        <p:spPr>
          <a:xfrm>
            <a:off x="1464867" y="1414387"/>
            <a:ext cx="1512000" cy="151200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bg-BG" sz="2160" dirty="0">
              <a:solidFill>
                <a:schemeClr val="bg1"/>
              </a:solidFill>
              <a:cs typeface="+mn-ea"/>
              <a:sym typeface="+mn-lt"/>
            </a:endParaRPr>
          </a:p>
        </p:txBody>
      </p:sp>
      <p:sp>
        <p:nvSpPr>
          <p:cNvPr id="23" name="Rectangle 22"/>
          <p:cNvSpPr/>
          <p:nvPr/>
        </p:nvSpPr>
        <p:spPr>
          <a:xfrm>
            <a:off x="1512268" y="3083714"/>
            <a:ext cx="9166986" cy="3395345"/>
          </a:xfrm>
          <a:prstGeom prst="rect">
            <a:avLst/>
          </a:prstGeom>
        </p:spPr>
        <p:txBody>
          <a:bodyPr wrap="square">
            <a:spAutoFit/>
          </a:bodyPr>
          <a:lstStyle/>
          <a:p>
            <a:pPr algn="l">
              <a:lnSpc>
                <a:spcPct val="120000"/>
              </a:lnSpc>
              <a:spcAft>
                <a:spcPts val="720"/>
              </a:spcAft>
            </a:pPr>
            <a:r>
              <a:rPr sz="1400" dirty="0">
                <a:solidFill>
                  <a:schemeClr val="bg1"/>
                </a:solidFill>
                <a:cs typeface="+mn-ea"/>
                <a:sym typeface="+mn-lt"/>
              </a:rPr>
              <a:t>１）识别系统的用例和角色 </a:t>
            </a:r>
            <a:endParaRPr sz="1400" dirty="0">
              <a:solidFill>
                <a:schemeClr val="bg1"/>
              </a:solidFill>
              <a:cs typeface="+mn-ea"/>
              <a:sym typeface="+mn-lt"/>
            </a:endParaRPr>
          </a:p>
          <a:p>
            <a:pPr algn="l">
              <a:lnSpc>
                <a:spcPct val="120000"/>
              </a:lnSpc>
              <a:spcAft>
                <a:spcPts val="720"/>
              </a:spcAft>
            </a:pPr>
            <a:r>
              <a:rPr sz="1400" dirty="0">
                <a:solidFill>
                  <a:schemeClr val="bg1"/>
                </a:solidFill>
                <a:cs typeface="+mn-ea"/>
                <a:sym typeface="+mn-lt"/>
              </a:rPr>
              <a:t>首先对项目进行需求调研，依据项目的业务流程图和数据流程图以及项目中涉及的各级操作人员，通过分析，识别出系统中的所有用例和角色；接着分析系统中各角色和用例间的联系，再使用UML建模工具画出系统的用例图，同时，勾画系统的概念层模型，借助UML建模工具描述概念层类图和活动图。 </a:t>
            </a:r>
            <a:endParaRPr sz="1400" dirty="0">
              <a:solidFill>
                <a:schemeClr val="bg1"/>
              </a:solidFill>
              <a:cs typeface="+mn-ea"/>
              <a:sym typeface="+mn-lt"/>
            </a:endParaRPr>
          </a:p>
          <a:p>
            <a:pPr algn="l">
              <a:lnSpc>
                <a:spcPct val="120000"/>
              </a:lnSpc>
              <a:spcAft>
                <a:spcPts val="720"/>
              </a:spcAft>
            </a:pPr>
            <a:r>
              <a:rPr sz="1400" dirty="0">
                <a:solidFill>
                  <a:schemeClr val="bg1"/>
                </a:solidFill>
                <a:cs typeface="+mn-ea"/>
                <a:sym typeface="+mn-lt"/>
              </a:rPr>
              <a:t>２）进行系统分析，并抽象出类 </a:t>
            </a:r>
            <a:endParaRPr sz="1400" dirty="0">
              <a:solidFill>
                <a:schemeClr val="bg1"/>
              </a:solidFill>
              <a:cs typeface="+mn-ea"/>
              <a:sym typeface="+mn-lt"/>
            </a:endParaRPr>
          </a:p>
          <a:p>
            <a:pPr algn="l">
              <a:lnSpc>
                <a:spcPct val="120000"/>
              </a:lnSpc>
              <a:spcAft>
                <a:spcPts val="720"/>
              </a:spcAft>
            </a:pPr>
            <a:r>
              <a:rPr sz="1400" dirty="0">
                <a:solidFill>
                  <a:schemeClr val="bg1"/>
                </a:solidFill>
                <a:cs typeface="+mn-ea"/>
                <a:sym typeface="+mn-lt"/>
              </a:rPr>
              <a:t>系统分析的任务是找出系统中所有需求并加以描述，同时建立特定领域模型。建立域模型有助于开发人员考察用例，从中抽取出类，并描述类之间的关系。 </a:t>
            </a:r>
            <a:endParaRPr sz="1400" dirty="0">
              <a:solidFill>
                <a:schemeClr val="bg1"/>
              </a:solidFill>
              <a:cs typeface="+mn-ea"/>
              <a:sym typeface="+mn-lt"/>
            </a:endParaRPr>
          </a:p>
          <a:p>
            <a:pPr algn="l">
              <a:lnSpc>
                <a:spcPct val="120000"/>
              </a:lnSpc>
              <a:spcAft>
                <a:spcPts val="720"/>
              </a:spcAft>
            </a:pPr>
            <a:r>
              <a:rPr sz="1400" dirty="0">
                <a:solidFill>
                  <a:schemeClr val="bg1"/>
                </a:solidFill>
                <a:cs typeface="+mn-ea"/>
                <a:sym typeface="+mn-lt"/>
              </a:rPr>
              <a:t>３）设计系统和系统中的类及其行为 </a:t>
            </a:r>
            <a:endParaRPr sz="1400" dirty="0">
              <a:solidFill>
                <a:schemeClr val="bg1"/>
              </a:solidFill>
              <a:cs typeface="+mn-ea"/>
              <a:sym typeface="+mn-lt"/>
            </a:endParaRPr>
          </a:p>
          <a:p>
            <a:pPr algn="l">
              <a:lnSpc>
                <a:spcPct val="120000"/>
              </a:lnSpc>
              <a:spcAft>
                <a:spcPts val="720"/>
              </a:spcAft>
            </a:pPr>
            <a:r>
              <a:rPr sz="1400" dirty="0">
                <a:solidFill>
                  <a:schemeClr val="bg1"/>
                </a:solidFill>
                <a:cs typeface="+mn-ea"/>
                <a:sym typeface="+mn-lt"/>
              </a:rPr>
              <a:t>设计阶段由结构设计和详细设计组成。①结构设计是高层设计，其任务是定义包（子系统），包括包间的依赖关系和主要通信机制。包有利于描述系统的逻辑组成部分以及各部分之间的依赖关系。②详细设计就是要细化包的内容，清晰描述所有的类，同时使用UML的动态模型描述在特定环境下这些类的实例的行为。 </a:t>
            </a:r>
            <a:endParaRPr sz="1400" dirty="0">
              <a:solidFill>
                <a:schemeClr val="bg1"/>
              </a:solidFill>
              <a:cs typeface="+mn-ea"/>
              <a:sym typeface="+mn-lt"/>
            </a:endParaRPr>
          </a:p>
        </p:txBody>
      </p:sp>
      <p:sp>
        <p:nvSpPr>
          <p:cNvPr id="26" name="Oval 25"/>
          <p:cNvSpPr>
            <a:spLocks noChangeAspect="1"/>
          </p:cNvSpPr>
          <p:nvPr/>
        </p:nvSpPr>
        <p:spPr>
          <a:xfrm>
            <a:off x="4956890" y="1414387"/>
            <a:ext cx="1512000" cy="151200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bg-BG" sz="2160" dirty="0">
              <a:solidFill>
                <a:schemeClr val="bg1"/>
              </a:solidFill>
              <a:cs typeface="+mn-ea"/>
              <a:sym typeface="+mn-lt"/>
            </a:endParaRPr>
          </a:p>
        </p:txBody>
      </p:sp>
      <p:sp>
        <p:nvSpPr>
          <p:cNvPr id="27" name="Oval 26"/>
          <p:cNvSpPr>
            <a:spLocks noChangeAspect="1"/>
          </p:cNvSpPr>
          <p:nvPr/>
        </p:nvSpPr>
        <p:spPr>
          <a:xfrm>
            <a:off x="8448912" y="1414387"/>
            <a:ext cx="1512000" cy="151200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bg-BG" sz="2160" dirty="0">
              <a:solidFill>
                <a:schemeClr val="bg1"/>
              </a:solidFill>
              <a:cs typeface="+mn-ea"/>
              <a:sym typeface="+mn-lt"/>
            </a:endParaRPr>
          </a:p>
        </p:txBody>
      </p:sp>
      <p:sp>
        <p:nvSpPr>
          <p:cNvPr id="32" name="Freeform 6"/>
          <p:cNvSpPr>
            <a:spLocks noChangeAspect="1"/>
          </p:cNvSpPr>
          <p:nvPr/>
        </p:nvSpPr>
        <p:spPr bwMode="auto">
          <a:xfrm>
            <a:off x="3837987" y="2040243"/>
            <a:ext cx="258656" cy="259200"/>
          </a:xfrm>
          <a:custGeom>
            <a:avLst/>
            <a:gdLst>
              <a:gd name="T0" fmla="*/ 2436 w 3796"/>
              <a:gd name="T1" fmla="*/ 2 h 3805"/>
              <a:gd name="T2" fmla="*/ 2481 w 3796"/>
              <a:gd name="T3" fmla="*/ 21 h 3805"/>
              <a:gd name="T4" fmla="*/ 2516 w 3796"/>
              <a:gd name="T5" fmla="*/ 55 h 3805"/>
              <a:gd name="T6" fmla="*/ 2535 w 3796"/>
              <a:gd name="T7" fmla="*/ 101 h 3805"/>
              <a:gd name="T8" fmla="*/ 2538 w 3796"/>
              <a:gd name="T9" fmla="*/ 1262 h 3805"/>
              <a:gd name="T10" fmla="*/ 3695 w 3796"/>
              <a:gd name="T11" fmla="*/ 1264 h 3805"/>
              <a:gd name="T12" fmla="*/ 3740 w 3796"/>
              <a:gd name="T13" fmla="*/ 1283 h 3805"/>
              <a:gd name="T14" fmla="*/ 3775 w 3796"/>
              <a:gd name="T15" fmla="*/ 1318 h 3805"/>
              <a:gd name="T16" fmla="*/ 3794 w 3796"/>
              <a:gd name="T17" fmla="*/ 1363 h 3805"/>
              <a:gd name="T18" fmla="*/ 3796 w 3796"/>
              <a:gd name="T19" fmla="*/ 2416 h 3805"/>
              <a:gd name="T20" fmla="*/ 3783 w 3796"/>
              <a:gd name="T21" fmla="*/ 2472 h 3805"/>
              <a:gd name="T22" fmla="*/ 3750 w 3796"/>
              <a:gd name="T23" fmla="*/ 2515 h 3805"/>
              <a:gd name="T24" fmla="*/ 3699 w 3796"/>
              <a:gd name="T25" fmla="*/ 2539 h 3805"/>
              <a:gd name="T26" fmla="*/ 2536 w 3796"/>
              <a:gd name="T27" fmla="*/ 2543 h 3805"/>
              <a:gd name="T28" fmla="*/ 2533 w 3796"/>
              <a:gd name="T29" fmla="*/ 3707 h 3805"/>
              <a:gd name="T30" fmla="*/ 2509 w 3796"/>
              <a:gd name="T31" fmla="*/ 3757 h 3805"/>
              <a:gd name="T32" fmla="*/ 2466 w 3796"/>
              <a:gd name="T33" fmla="*/ 3792 h 3805"/>
              <a:gd name="T34" fmla="*/ 2410 w 3796"/>
              <a:gd name="T35" fmla="*/ 3805 h 3805"/>
              <a:gd name="T36" fmla="*/ 1360 w 3796"/>
              <a:gd name="T37" fmla="*/ 3802 h 3805"/>
              <a:gd name="T38" fmla="*/ 1315 w 3796"/>
              <a:gd name="T39" fmla="*/ 3784 h 3805"/>
              <a:gd name="T40" fmla="*/ 1280 w 3796"/>
              <a:gd name="T41" fmla="*/ 3749 h 3805"/>
              <a:gd name="T42" fmla="*/ 1262 w 3796"/>
              <a:gd name="T43" fmla="*/ 3704 h 3805"/>
              <a:gd name="T44" fmla="*/ 1260 w 3796"/>
              <a:gd name="T45" fmla="*/ 2543 h 3805"/>
              <a:gd name="T46" fmla="*/ 102 w 3796"/>
              <a:gd name="T47" fmla="*/ 2540 h 3805"/>
              <a:gd name="T48" fmla="*/ 56 w 3796"/>
              <a:gd name="T49" fmla="*/ 2522 h 3805"/>
              <a:gd name="T50" fmla="*/ 21 w 3796"/>
              <a:gd name="T51" fmla="*/ 2487 h 3805"/>
              <a:gd name="T52" fmla="*/ 2 w 3796"/>
              <a:gd name="T53" fmla="*/ 2440 h 3805"/>
              <a:gd name="T54" fmla="*/ 0 w 3796"/>
              <a:gd name="T55" fmla="*/ 1388 h 3805"/>
              <a:gd name="T56" fmla="*/ 13 w 3796"/>
              <a:gd name="T57" fmla="*/ 1333 h 3805"/>
              <a:gd name="T58" fmla="*/ 47 w 3796"/>
              <a:gd name="T59" fmla="*/ 1290 h 3805"/>
              <a:gd name="T60" fmla="*/ 97 w 3796"/>
              <a:gd name="T61" fmla="*/ 1265 h 3805"/>
              <a:gd name="T62" fmla="*/ 1260 w 3796"/>
              <a:gd name="T63" fmla="*/ 1262 h 3805"/>
              <a:gd name="T64" fmla="*/ 1263 w 3796"/>
              <a:gd name="T65" fmla="*/ 97 h 3805"/>
              <a:gd name="T66" fmla="*/ 1287 w 3796"/>
              <a:gd name="T67" fmla="*/ 46 h 3805"/>
              <a:gd name="T68" fmla="*/ 1330 w 3796"/>
              <a:gd name="T69" fmla="*/ 13 h 3805"/>
              <a:gd name="T70" fmla="*/ 1386 w 3796"/>
              <a:gd name="T71" fmla="*/ 0 h 3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96" h="3805">
                <a:moveTo>
                  <a:pt x="2411" y="0"/>
                </a:moveTo>
                <a:lnTo>
                  <a:pt x="2436" y="2"/>
                </a:lnTo>
                <a:lnTo>
                  <a:pt x="2460" y="9"/>
                </a:lnTo>
                <a:lnTo>
                  <a:pt x="2481" y="21"/>
                </a:lnTo>
                <a:lnTo>
                  <a:pt x="2500" y="36"/>
                </a:lnTo>
                <a:lnTo>
                  <a:pt x="2516" y="55"/>
                </a:lnTo>
                <a:lnTo>
                  <a:pt x="2527" y="78"/>
                </a:lnTo>
                <a:lnTo>
                  <a:pt x="2535" y="101"/>
                </a:lnTo>
                <a:lnTo>
                  <a:pt x="2538" y="125"/>
                </a:lnTo>
                <a:lnTo>
                  <a:pt x="2538" y="1262"/>
                </a:lnTo>
                <a:lnTo>
                  <a:pt x="3671" y="1262"/>
                </a:lnTo>
                <a:lnTo>
                  <a:pt x="3695" y="1264"/>
                </a:lnTo>
                <a:lnTo>
                  <a:pt x="3718" y="1271"/>
                </a:lnTo>
                <a:lnTo>
                  <a:pt x="3740" y="1283"/>
                </a:lnTo>
                <a:lnTo>
                  <a:pt x="3760" y="1299"/>
                </a:lnTo>
                <a:lnTo>
                  <a:pt x="3775" y="1318"/>
                </a:lnTo>
                <a:lnTo>
                  <a:pt x="3787" y="1340"/>
                </a:lnTo>
                <a:lnTo>
                  <a:pt x="3794" y="1363"/>
                </a:lnTo>
                <a:lnTo>
                  <a:pt x="3796" y="1388"/>
                </a:lnTo>
                <a:lnTo>
                  <a:pt x="3796" y="2416"/>
                </a:lnTo>
                <a:lnTo>
                  <a:pt x="3792" y="2445"/>
                </a:lnTo>
                <a:lnTo>
                  <a:pt x="3783" y="2472"/>
                </a:lnTo>
                <a:lnTo>
                  <a:pt x="3768" y="2495"/>
                </a:lnTo>
                <a:lnTo>
                  <a:pt x="3750" y="2515"/>
                </a:lnTo>
                <a:lnTo>
                  <a:pt x="3725" y="2530"/>
                </a:lnTo>
                <a:lnTo>
                  <a:pt x="3699" y="2539"/>
                </a:lnTo>
                <a:lnTo>
                  <a:pt x="3670" y="2543"/>
                </a:lnTo>
                <a:lnTo>
                  <a:pt x="2536" y="2543"/>
                </a:lnTo>
                <a:lnTo>
                  <a:pt x="2536" y="3678"/>
                </a:lnTo>
                <a:lnTo>
                  <a:pt x="2533" y="3707"/>
                </a:lnTo>
                <a:lnTo>
                  <a:pt x="2524" y="3734"/>
                </a:lnTo>
                <a:lnTo>
                  <a:pt x="2509" y="3757"/>
                </a:lnTo>
                <a:lnTo>
                  <a:pt x="2489" y="3777"/>
                </a:lnTo>
                <a:lnTo>
                  <a:pt x="2466" y="3792"/>
                </a:lnTo>
                <a:lnTo>
                  <a:pt x="2439" y="3801"/>
                </a:lnTo>
                <a:lnTo>
                  <a:pt x="2410" y="3805"/>
                </a:lnTo>
                <a:lnTo>
                  <a:pt x="1386" y="3805"/>
                </a:lnTo>
                <a:lnTo>
                  <a:pt x="1360" y="3802"/>
                </a:lnTo>
                <a:lnTo>
                  <a:pt x="1337" y="3795"/>
                </a:lnTo>
                <a:lnTo>
                  <a:pt x="1315" y="3784"/>
                </a:lnTo>
                <a:lnTo>
                  <a:pt x="1297" y="3767"/>
                </a:lnTo>
                <a:lnTo>
                  <a:pt x="1280" y="3749"/>
                </a:lnTo>
                <a:lnTo>
                  <a:pt x="1269" y="3727"/>
                </a:lnTo>
                <a:lnTo>
                  <a:pt x="1262" y="3704"/>
                </a:lnTo>
                <a:lnTo>
                  <a:pt x="1260" y="3678"/>
                </a:lnTo>
                <a:lnTo>
                  <a:pt x="1260" y="2543"/>
                </a:lnTo>
                <a:lnTo>
                  <a:pt x="126" y="2543"/>
                </a:lnTo>
                <a:lnTo>
                  <a:pt x="102" y="2540"/>
                </a:lnTo>
                <a:lnTo>
                  <a:pt x="78" y="2533"/>
                </a:lnTo>
                <a:lnTo>
                  <a:pt x="56" y="2522"/>
                </a:lnTo>
                <a:lnTo>
                  <a:pt x="37" y="2505"/>
                </a:lnTo>
                <a:lnTo>
                  <a:pt x="21" y="2487"/>
                </a:lnTo>
                <a:lnTo>
                  <a:pt x="9" y="2465"/>
                </a:lnTo>
                <a:lnTo>
                  <a:pt x="2" y="2440"/>
                </a:lnTo>
                <a:lnTo>
                  <a:pt x="0" y="2416"/>
                </a:lnTo>
                <a:lnTo>
                  <a:pt x="0" y="1388"/>
                </a:lnTo>
                <a:lnTo>
                  <a:pt x="3" y="1359"/>
                </a:lnTo>
                <a:lnTo>
                  <a:pt x="13" y="1333"/>
                </a:lnTo>
                <a:lnTo>
                  <a:pt x="28" y="1309"/>
                </a:lnTo>
                <a:lnTo>
                  <a:pt x="47" y="1290"/>
                </a:lnTo>
                <a:lnTo>
                  <a:pt x="71" y="1275"/>
                </a:lnTo>
                <a:lnTo>
                  <a:pt x="97" y="1265"/>
                </a:lnTo>
                <a:lnTo>
                  <a:pt x="126" y="1262"/>
                </a:lnTo>
                <a:lnTo>
                  <a:pt x="1260" y="1262"/>
                </a:lnTo>
                <a:lnTo>
                  <a:pt x="1260" y="126"/>
                </a:lnTo>
                <a:lnTo>
                  <a:pt x="1263" y="97"/>
                </a:lnTo>
                <a:lnTo>
                  <a:pt x="1272" y="71"/>
                </a:lnTo>
                <a:lnTo>
                  <a:pt x="1287" y="46"/>
                </a:lnTo>
                <a:lnTo>
                  <a:pt x="1307" y="28"/>
                </a:lnTo>
                <a:lnTo>
                  <a:pt x="1330" y="13"/>
                </a:lnTo>
                <a:lnTo>
                  <a:pt x="1357" y="3"/>
                </a:lnTo>
                <a:lnTo>
                  <a:pt x="1386" y="0"/>
                </a:lnTo>
                <a:lnTo>
                  <a:pt x="2411" y="0"/>
                </a:lnTo>
                <a:close/>
              </a:path>
            </a:pathLst>
          </a:custGeom>
          <a:solidFill>
            <a:schemeClr val="accent3"/>
          </a:solidFill>
          <a:ln w="0">
            <a:noFill/>
            <a:prstDash val="solid"/>
            <a:round/>
          </a:ln>
        </p:spPr>
        <p:txBody>
          <a:bodyPr vert="horz" wrap="square" lIns="109728" tIns="54864" rIns="109728" bIns="54864" numCol="1" anchor="t" anchorCtr="0" compatLnSpc="1"/>
          <a:lstStyle/>
          <a:p>
            <a:endParaRPr lang="bg-BG" sz="1920">
              <a:solidFill>
                <a:schemeClr val="bg1"/>
              </a:solidFill>
              <a:cs typeface="+mn-ea"/>
              <a:sym typeface="+mn-lt"/>
            </a:endParaRPr>
          </a:p>
        </p:txBody>
      </p:sp>
      <p:sp>
        <p:nvSpPr>
          <p:cNvPr id="33" name="Freeform 6"/>
          <p:cNvSpPr>
            <a:spLocks noChangeAspect="1"/>
          </p:cNvSpPr>
          <p:nvPr/>
        </p:nvSpPr>
        <p:spPr bwMode="auto">
          <a:xfrm>
            <a:off x="7330009" y="2040261"/>
            <a:ext cx="258656" cy="259200"/>
          </a:xfrm>
          <a:custGeom>
            <a:avLst/>
            <a:gdLst>
              <a:gd name="T0" fmla="*/ 2436 w 3796"/>
              <a:gd name="T1" fmla="*/ 2 h 3805"/>
              <a:gd name="T2" fmla="*/ 2481 w 3796"/>
              <a:gd name="T3" fmla="*/ 21 h 3805"/>
              <a:gd name="T4" fmla="*/ 2516 w 3796"/>
              <a:gd name="T5" fmla="*/ 55 h 3805"/>
              <a:gd name="T6" fmla="*/ 2535 w 3796"/>
              <a:gd name="T7" fmla="*/ 101 h 3805"/>
              <a:gd name="T8" fmla="*/ 2538 w 3796"/>
              <a:gd name="T9" fmla="*/ 1262 h 3805"/>
              <a:gd name="T10" fmla="*/ 3695 w 3796"/>
              <a:gd name="T11" fmla="*/ 1264 h 3805"/>
              <a:gd name="T12" fmla="*/ 3740 w 3796"/>
              <a:gd name="T13" fmla="*/ 1283 h 3805"/>
              <a:gd name="T14" fmla="*/ 3775 w 3796"/>
              <a:gd name="T15" fmla="*/ 1318 h 3805"/>
              <a:gd name="T16" fmla="*/ 3794 w 3796"/>
              <a:gd name="T17" fmla="*/ 1363 h 3805"/>
              <a:gd name="T18" fmla="*/ 3796 w 3796"/>
              <a:gd name="T19" fmla="*/ 2416 h 3805"/>
              <a:gd name="T20" fmla="*/ 3783 w 3796"/>
              <a:gd name="T21" fmla="*/ 2472 h 3805"/>
              <a:gd name="T22" fmla="*/ 3750 w 3796"/>
              <a:gd name="T23" fmla="*/ 2515 h 3805"/>
              <a:gd name="T24" fmla="*/ 3699 w 3796"/>
              <a:gd name="T25" fmla="*/ 2539 h 3805"/>
              <a:gd name="T26" fmla="*/ 2536 w 3796"/>
              <a:gd name="T27" fmla="*/ 2543 h 3805"/>
              <a:gd name="T28" fmla="*/ 2533 w 3796"/>
              <a:gd name="T29" fmla="*/ 3707 h 3805"/>
              <a:gd name="T30" fmla="*/ 2509 w 3796"/>
              <a:gd name="T31" fmla="*/ 3757 h 3805"/>
              <a:gd name="T32" fmla="*/ 2466 w 3796"/>
              <a:gd name="T33" fmla="*/ 3792 h 3805"/>
              <a:gd name="T34" fmla="*/ 2410 w 3796"/>
              <a:gd name="T35" fmla="*/ 3805 h 3805"/>
              <a:gd name="T36" fmla="*/ 1360 w 3796"/>
              <a:gd name="T37" fmla="*/ 3802 h 3805"/>
              <a:gd name="T38" fmla="*/ 1315 w 3796"/>
              <a:gd name="T39" fmla="*/ 3784 h 3805"/>
              <a:gd name="T40" fmla="*/ 1280 w 3796"/>
              <a:gd name="T41" fmla="*/ 3749 h 3805"/>
              <a:gd name="T42" fmla="*/ 1262 w 3796"/>
              <a:gd name="T43" fmla="*/ 3704 h 3805"/>
              <a:gd name="T44" fmla="*/ 1260 w 3796"/>
              <a:gd name="T45" fmla="*/ 2543 h 3805"/>
              <a:gd name="T46" fmla="*/ 102 w 3796"/>
              <a:gd name="T47" fmla="*/ 2540 h 3805"/>
              <a:gd name="T48" fmla="*/ 56 w 3796"/>
              <a:gd name="T49" fmla="*/ 2522 h 3805"/>
              <a:gd name="T50" fmla="*/ 21 w 3796"/>
              <a:gd name="T51" fmla="*/ 2487 h 3805"/>
              <a:gd name="T52" fmla="*/ 2 w 3796"/>
              <a:gd name="T53" fmla="*/ 2440 h 3805"/>
              <a:gd name="T54" fmla="*/ 0 w 3796"/>
              <a:gd name="T55" fmla="*/ 1388 h 3805"/>
              <a:gd name="T56" fmla="*/ 13 w 3796"/>
              <a:gd name="T57" fmla="*/ 1333 h 3805"/>
              <a:gd name="T58" fmla="*/ 47 w 3796"/>
              <a:gd name="T59" fmla="*/ 1290 h 3805"/>
              <a:gd name="T60" fmla="*/ 97 w 3796"/>
              <a:gd name="T61" fmla="*/ 1265 h 3805"/>
              <a:gd name="T62" fmla="*/ 1260 w 3796"/>
              <a:gd name="T63" fmla="*/ 1262 h 3805"/>
              <a:gd name="T64" fmla="*/ 1263 w 3796"/>
              <a:gd name="T65" fmla="*/ 97 h 3805"/>
              <a:gd name="T66" fmla="*/ 1287 w 3796"/>
              <a:gd name="T67" fmla="*/ 46 h 3805"/>
              <a:gd name="T68" fmla="*/ 1330 w 3796"/>
              <a:gd name="T69" fmla="*/ 13 h 3805"/>
              <a:gd name="T70" fmla="*/ 1386 w 3796"/>
              <a:gd name="T71" fmla="*/ 0 h 3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96" h="3805">
                <a:moveTo>
                  <a:pt x="2411" y="0"/>
                </a:moveTo>
                <a:lnTo>
                  <a:pt x="2436" y="2"/>
                </a:lnTo>
                <a:lnTo>
                  <a:pt x="2460" y="9"/>
                </a:lnTo>
                <a:lnTo>
                  <a:pt x="2481" y="21"/>
                </a:lnTo>
                <a:lnTo>
                  <a:pt x="2500" y="36"/>
                </a:lnTo>
                <a:lnTo>
                  <a:pt x="2516" y="55"/>
                </a:lnTo>
                <a:lnTo>
                  <a:pt x="2527" y="78"/>
                </a:lnTo>
                <a:lnTo>
                  <a:pt x="2535" y="101"/>
                </a:lnTo>
                <a:lnTo>
                  <a:pt x="2538" y="125"/>
                </a:lnTo>
                <a:lnTo>
                  <a:pt x="2538" y="1262"/>
                </a:lnTo>
                <a:lnTo>
                  <a:pt x="3671" y="1262"/>
                </a:lnTo>
                <a:lnTo>
                  <a:pt x="3695" y="1264"/>
                </a:lnTo>
                <a:lnTo>
                  <a:pt x="3718" y="1271"/>
                </a:lnTo>
                <a:lnTo>
                  <a:pt x="3740" y="1283"/>
                </a:lnTo>
                <a:lnTo>
                  <a:pt x="3760" y="1299"/>
                </a:lnTo>
                <a:lnTo>
                  <a:pt x="3775" y="1318"/>
                </a:lnTo>
                <a:lnTo>
                  <a:pt x="3787" y="1340"/>
                </a:lnTo>
                <a:lnTo>
                  <a:pt x="3794" y="1363"/>
                </a:lnTo>
                <a:lnTo>
                  <a:pt x="3796" y="1388"/>
                </a:lnTo>
                <a:lnTo>
                  <a:pt x="3796" y="2416"/>
                </a:lnTo>
                <a:lnTo>
                  <a:pt x="3792" y="2445"/>
                </a:lnTo>
                <a:lnTo>
                  <a:pt x="3783" y="2472"/>
                </a:lnTo>
                <a:lnTo>
                  <a:pt x="3768" y="2495"/>
                </a:lnTo>
                <a:lnTo>
                  <a:pt x="3750" y="2515"/>
                </a:lnTo>
                <a:lnTo>
                  <a:pt x="3725" y="2530"/>
                </a:lnTo>
                <a:lnTo>
                  <a:pt x="3699" y="2539"/>
                </a:lnTo>
                <a:lnTo>
                  <a:pt x="3670" y="2543"/>
                </a:lnTo>
                <a:lnTo>
                  <a:pt x="2536" y="2543"/>
                </a:lnTo>
                <a:lnTo>
                  <a:pt x="2536" y="3678"/>
                </a:lnTo>
                <a:lnTo>
                  <a:pt x="2533" y="3707"/>
                </a:lnTo>
                <a:lnTo>
                  <a:pt x="2524" y="3734"/>
                </a:lnTo>
                <a:lnTo>
                  <a:pt x="2509" y="3757"/>
                </a:lnTo>
                <a:lnTo>
                  <a:pt x="2489" y="3777"/>
                </a:lnTo>
                <a:lnTo>
                  <a:pt x="2466" y="3792"/>
                </a:lnTo>
                <a:lnTo>
                  <a:pt x="2439" y="3801"/>
                </a:lnTo>
                <a:lnTo>
                  <a:pt x="2410" y="3805"/>
                </a:lnTo>
                <a:lnTo>
                  <a:pt x="1386" y="3805"/>
                </a:lnTo>
                <a:lnTo>
                  <a:pt x="1360" y="3802"/>
                </a:lnTo>
                <a:lnTo>
                  <a:pt x="1337" y="3795"/>
                </a:lnTo>
                <a:lnTo>
                  <a:pt x="1315" y="3784"/>
                </a:lnTo>
                <a:lnTo>
                  <a:pt x="1297" y="3767"/>
                </a:lnTo>
                <a:lnTo>
                  <a:pt x="1280" y="3749"/>
                </a:lnTo>
                <a:lnTo>
                  <a:pt x="1269" y="3727"/>
                </a:lnTo>
                <a:lnTo>
                  <a:pt x="1262" y="3704"/>
                </a:lnTo>
                <a:lnTo>
                  <a:pt x="1260" y="3678"/>
                </a:lnTo>
                <a:lnTo>
                  <a:pt x="1260" y="2543"/>
                </a:lnTo>
                <a:lnTo>
                  <a:pt x="126" y="2543"/>
                </a:lnTo>
                <a:lnTo>
                  <a:pt x="102" y="2540"/>
                </a:lnTo>
                <a:lnTo>
                  <a:pt x="78" y="2533"/>
                </a:lnTo>
                <a:lnTo>
                  <a:pt x="56" y="2522"/>
                </a:lnTo>
                <a:lnTo>
                  <a:pt x="37" y="2505"/>
                </a:lnTo>
                <a:lnTo>
                  <a:pt x="21" y="2487"/>
                </a:lnTo>
                <a:lnTo>
                  <a:pt x="9" y="2465"/>
                </a:lnTo>
                <a:lnTo>
                  <a:pt x="2" y="2440"/>
                </a:lnTo>
                <a:lnTo>
                  <a:pt x="0" y="2416"/>
                </a:lnTo>
                <a:lnTo>
                  <a:pt x="0" y="1388"/>
                </a:lnTo>
                <a:lnTo>
                  <a:pt x="3" y="1359"/>
                </a:lnTo>
                <a:lnTo>
                  <a:pt x="13" y="1333"/>
                </a:lnTo>
                <a:lnTo>
                  <a:pt x="28" y="1309"/>
                </a:lnTo>
                <a:lnTo>
                  <a:pt x="47" y="1290"/>
                </a:lnTo>
                <a:lnTo>
                  <a:pt x="71" y="1275"/>
                </a:lnTo>
                <a:lnTo>
                  <a:pt x="97" y="1265"/>
                </a:lnTo>
                <a:lnTo>
                  <a:pt x="126" y="1262"/>
                </a:lnTo>
                <a:lnTo>
                  <a:pt x="1260" y="1262"/>
                </a:lnTo>
                <a:lnTo>
                  <a:pt x="1260" y="126"/>
                </a:lnTo>
                <a:lnTo>
                  <a:pt x="1263" y="97"/>
                </a:lnTo>
                <a:lnTo>
                  <a:pt x="1272" y="71"/>
                </a:lnTo>
                <a:lnTo>
                  <a:pt x="1287" y="46"/>
                </a:lnTo>
                <a:lnTo>
                  <a:pt x="1307" y="28"/>
                </a:lnTo>
                <a:lnTo>
                  <a:pt x="1330" y="13"/>
                </a:lnTo>
                <a:lnTo>
                  <a:pt x="1357" y="3"/>
                </a:lnTo>
                <a:lnTo>
                  <a:pt x="1386" y="0"/>
                </a:lnTo>
                <a:lnTo>
                  <a:pt x="2411" y="0"/>
                </a:lnTo>
                <a:close/>
              </a:path>
            </a:pathLst>
          </a:custGeom>
          <a:solidFill>
            <a:schemeClr val="accent3"/>
          </a:solidFill>
          <a:ln w="0">
            <a:noFill/>
            <a:prstDash val="solid"/>
            <a:round/>
          </a:ln>
        </p:spPr>
        <p:txBody>
          <a:bodyPr vert="horz" wrap="square" lIns="109728" tIns="54864" rIns="109728" bIns="54864" numCol="1" anchor="t" anchorCtr="0" compatLnSpc="1"/>
          <a:lstStyle/>
          <a:p>
            <a:endParaRPr lang="bg-BG" sz="1920">
              <a:solidFill>
                <a:schemeClr val="bg1"/>
              </a:solidFill>
              <a:cs typeface="+mn-ea"/>
              <a:sym typeface="+mn-lt"/>
            </a:endParaRPr>
          </a:p>
        </p:txBody>
      </p:sp>
      <p:sp>
        <p:nvSpPr>
          <p:cNvPr id="3" name="Rectangle 27"/>
          <p:cNvSpPr/>
          <p:nvPr/>
        </p:nvSpPr>
        <p:spPr>
          <a:xfrm>
            <a:off x="1706385" y="1662351"/>
            <a:ext cx="1106170" cy="1014730"/>
          </a:xfrm>
          <a:prstGeom prst="rect">
            <a:avLst/>
          </a:prstGeom>
        </p:spPr>
        <p:txBody>
          <a:bodyPr wrap="none">
            <a:spAutoFit/>
          </a:bodyPr>
          <a:p>
            <a:r>
              <a:rPr lang="en-US" sz="6000" b="1" dirty="0">
                <a:solidFill>
                  <a:schemeClr val="bg1"/>
                </a:solidFill>
                <a:cs typeface="+mn-ea"/>
                <a:sym typeface="+mn-lt"/>
              </a:rPr>
              <a:t> 1 </a:t>
            </a:r>
            <a:endParaRPr lang="en-US" sz="6000" dirty="0">
              <a:solidFill>
                <a:schemeClr val="bg1"/>
              </a:solidFill>
              <a:cs typeface="+mn-ea"/>
              <a:sym typeface="+mn-lt"/>
            </a:endParaRPr>
          </a:p>
        </p:txBody>
      </p:sp>
      <p:sp>
        <p:nvSpPr>
          <p:cNvPr id="28" name="Rectangle 27"/>
          <p:cNvSpPr/>
          <p:nvPr/>
        </p:nvSpPr>
        <p:spPr>
          <a:xfrm>
            <a:off x="5196980" y="1661716"/>
            <a:ext cx="1106170" cy="1014730"/>
          </a:xfrm>
          <a:prstGeom prst="rect">
            <a:avLst/>
          </a:prstGeom>
        </p:spPr>
        <p:txBody>
          <a:bodyPr wrap="none">
            <a:spAutoFit/>
          </a:bodyPr>
          <a:p>
            <a:r>
              <a:rPr lang="en-US" sz="6000" b="1" dirty="0">
                <a:solidFill>
                  <a:schemeClr val="bg1"/>
                </a:solidFill>
                <a:cs typeface="+mn-ea"/>
                <a:sym typeface="+mn-lt"/>
              </a:rPr>
              <a:t> 2 </a:t>
            </a:r>
            <a:endParaRPr lang="en-US" sz="6000" dirty="0">
              <a:solidFill>
                <a:schemeClr val="bg1"/>
              </a:solidFill>
              <a:cs typeface="+mn-ea"/>
              <a:sym typeface="+mn-lt"/>
            </a:endParaRPr>
          </a:p>
        </p:txBody>
      </p:sp>
      <p:sp>
        <p:nvSpPr>
          <p:cNvPr id="4" name="Rectangle 28"/>
          <p:cNvSpPr/>
          <p:nvPr/>
        </p:nvSpPr>
        <p:spPr>
          <a:xfrm>
            <a:off x="8671805" y="1661716"/>
            <a:ext cx="1106170" cy="1014730"/>
          </a:xfrm>
          <a:prstGeom prst="rect">
            <a:avLst/>
          </a:prstGeom>
        </p:spPr>
        <p:txBody>
          <a:bodyPr wrap="none">
            <a:spAutoFit/>
          </a:bodyPr>
          <a:p>
            <a:r>
              <a:rPr lang="en-US" sz="6000" b="1" dirty="0">
                <a:solidFill>
                  <a:schemeClr val="bg1"/>
                </a:solidFill>
                <a:cs typeface="+mn-ea"/>
                <a:sym typeface="+mn-lt"/>
              </a:rPr>
              <a:t> 3 </a:t>
            </a:r>
            <a:endParaRPr lang="en-US" sz="6000" dirty="0">
              <a:solidFill>
                <a:schemeClr val="bg1"/>
              </a:solidFill>
              <a:cs typeface="+mn-ea"/>
              <a:sym typeface="+mn-lt"/>
            </a:endParaRP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0.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1.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2.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3.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4.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5.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6.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7.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8.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9.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2.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20.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21.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22.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23.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24.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25.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26.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27.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28.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29.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3.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30.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4.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5.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6.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7.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8.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9.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docProps/app.xml><?xml version="1.0" encoding="utf-8"?>
<Properties xmlns="http://schemas.openxmlformats.org/officeDocument/2006/extended-properties" xmlns:vt="http://schemas.openxmlformats.org/officeDocument/2006/docPropsVTypes">
  <TotalTime>0</TotalTime>
  <Words>4918</Words>
  <Application>WPS 演示</Application>
  <PresentationFormat>宽屏</PresentationFormat>
  <Paragraphs>284</Paragraphs>
  <Slides>30</Slides>
  <Notes>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30</vt:i4>
      </vt:variant>
    </vt:vector>
  </HeadingPairs>
  <TitlesOfParts>
    <vt:vector size="41" baseType="lpstr">
      <vt:lpstr>Arial</vt:lpstr>
      <vt:lpstr>宋体</vt:lpstr>
      <vt:lpstr>Wingdings</vt:lpstr>
      <vt:lpstr>微软雅黑</vt:lpstr>
      <vt:lpstr>Arial Unicode MS</vt:lpstr>
      <vt:lpstr>等线</vt:lpstr>
      <vt:lpstr>Segoe Print</vt:lpstr>
      <vt:lpstr>Office 主题​​</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Vip0763</dc:creator>
  <cp:lastModifiedBy>禹同</cp:lastModifiedBy>
  <cp:revision>12</cp:revision>
  <dcterms:created xsi:type="dcterms:W3CDTF">2017-03-16T12:47:00Z</dcterms:created>
  <dcterms:modified xsi:type="dcterms:W3CDTF">2017-12-28T13:42:34Z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