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8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9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0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2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4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3" r:id="rId4"/>
    <p:sldId id="259" r:id="rId5"/>
    <p:sldId id="261" r:id="rId6"/>
    <p:sldId id="274" r:id="rId7"/>
    <p:sldId id="263" r:id="rId8"/>
    <p:sldId id="269" r:id="rId9"/>
    <p:sldId id="271" r:id="rId10"/>
    <p:sldId id="260" r:id="rId11"/>
    <p:sldId id="275" r:id="rId12"/>
    <p:sldId id="272" r:id="rId13"/>
    <p:sldId id="264" r:id="rId14"/>
    <p:sldId id="276" r:id="rId15"/>
    <p:sldId id="277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4" autoAdjust="0"/>
    <p:restoredTop sz="96810" autoAdjust="0"/>
  </p:normalViewPr>
  <p:slideViewPr>
    <p:cSldViewPr snapToGrid="0">
      <p:cViewPr varScale="1">
        <p:scale>
          <a:sx n="84" d="100"/>
          <a:sy n="84" d="100"/>
        </p:scale>
        <p:origin x="-518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20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9CD-A935-4D1C-B053-63800F7F573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9CD-A935-4D1C-B053-63800F7F573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9CD-A935-4D1C-B053-63800F7F573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025FE-99A5-44F1-A9DE-1B3C4FA360B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9CD-A935-4D1C-B053-63800F7F573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9CD-A935-4D1C-B053-63800F7F573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916697"/>
            <a:ext cx="4367284" cy="151490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67283" y="3916697"/>
            <a:ext cx="7824717" cy="1514902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-3" y="3916696"/>
            <a:ext cx="4367285" cy="883902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3" y="4800599"/>
            <a:ext cx="4367285" cy="63099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638" y="1550535"/>
            <a:ext cx="10371162" cy="46844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82639" y="262506"/>
            <a:ext cx="10371161" cy="101412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536410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106" y="2250520"/>
            <a:ext cx="3535536" cy="2356103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 rot="16200000">
            <a:off x="6203559" y="3225017"/>
            <a:ext cx="473237" cy="4079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31616" y="2250520"/>
            <a:ext cx="5660384" cy="2356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  <a:spcBef>
                <a:spcPts val="1200"/>
              </a:spcBef>
            </a:pP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0520"/>
            <a:ext cx="4187106" cy="23552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531616" y="2249241"/>
            <a:ext cx="5660384" cy="94142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31616" y="3309257"/>
            <a:ext cx="5660384" cy="129651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638" y="262506"/>
            <a:ext cx="10371161" cy="101412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82638" y="1550535"/>
            <a:ext cx="5037162" cy="46264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6638" y="1550535"/>
            <a:ext cx="5037162" cy="46264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0" y="536410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1049" y="1449677"/>
            <a:ext cx="50149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2638" y="2547492"/>
            <a:ext cx="5014937" cy="372925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14165" y="1449677"/>
            <a:ext cx="50396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15754" y="2547492"/>
            <a:ext cx="5039634" cy="372925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82638" y="262506"/>
            <a:ext cx="10371161" cy="101412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0" y="536410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824717" y="3125337"/>
            <a:ext cx="4367284" cy="151490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3125337"/>
            <a:ext cx="7824716" cy="1514902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824716" y="3125337"/>
            <a:ext cx="4367284" cy="998089"/>
          </a:xfrm>
        </p:spPr>
        <p:txBody>
          <a:bodyPr tIns="46800" rIns="90000" bIns="46800" anchor="b" anchorCtr="0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2638" y="536411"/>
            <a:ext cx="4537215" cy="1219074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544598"/>
            <a:ext cx="5711882" cy="57688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82638" y="1994562"/>
            <a:ext cx="4537215" cy="43188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536410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2018/1/10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notesSlide" Target="../notesSlides/notesSlide9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image" Target="../media/image11.png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10" Type="http://schemas.openxmlformats.org/officeDocument/2006/relationships/tags" Target="../tags/tag54.xml"/><Relationship Id="rId19" Type="http://schemas.openxmlformats.org/officeDocument/2006/relationships/image" Target="../media/image10.png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notesSlide" Target="../notesSlides/notesSlide12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83.xml"/><Relationship Id="rId7" Type="http://schemas.openxmlformats.org/officeDocument/2006/relationships/image" Target="../media/image13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6.png"/><Relationship Id="rId4" Type="http://schemas.openxmlformats.org/officeDocument/2006/relationships/tags" Target="../tags/tag84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3.xml"/><Relationship Id="rId7" Type="http://schemas.openxmlformats.org/officeDocument/2006/relationships/image" Target="../media/image7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9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367282" y="4800598"/>
            <a:ext cx="3587998" cy="630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PRD-G17     2018年1月7日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-3" y="3916696"/>
            <a:ext cx="4367285" cy="883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需求变更评审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-3" y="4800599"/>
            <a:ext cx="4367285" cy="63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zh-CN" altLang="en-US" dirty="0"/>
              <a:t>组长：蒋家俊</a:t>
            </a:r>
          </a:p>
          <a:p>
            <a:r>
              <a:rPr lang="zh-CN" altLang="en-US" dirty="0"/>
              <a:t>组员：厉佩强、李捷、周盛、朱秉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628900" y="120761"/>
            <a:ext cx="6934200" cy="7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7500"/>
          </a:bodyPr>
          <a:lstStyle>
            <a:defPPr>
              <a:defRPr lang="zh-CN"/>
            </a:defPPr>
            <a:lvl1pPr eaLnBrk="1" hangingPunct="1">
              <a:lnSpc>
                <a:spcPct val="90000"/>
              </a:lnSpc>
              <a:buFontTx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/>
            </a:lvl2pPr>
            <a:lvl3pPr>
              <a:lnSpc>
                <a:spcPct val="90000"/>
              </a:lnSpc>
              <a:defRPr sz="4400"/>
            </a:lvl3pPr>
            <a:lvl4pPr>
              <a:lnSpc>
                <a:spcPct val="90000"/>
              </a:lnSpc>
              <a:defRPr sz="4400"/>
            </a:lvl4pPr>
            <a:lvl5pPr>
              <a:lnSpc>
                <a:spcPct val="90000"/>
              </a:lnSpc>
              <a:defRPr sz="4400"/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algn="ctr"/>
            <a:r>
              <a:rPr lang="zh-CN" altLang="en-US" sz="4800">
                <a:solidFill>
                  <a:schemeClr val="accent2">
                    <a:lumMod val="50000"/>
                  </a:schemeClr>
                </a:solidFill>
              </a:rPr>
              <a:t>需求变更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541463" y="189230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2079307" y="1892300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变更冲突</a:t>
            </a: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2079307" y="2598806"/>
            <a:ext cx="3846830" cy="601593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r>
              <a:rPr lang="zh-CN" altLang="en-US" dirty="0"/>
              <a:t>用户的需求变更，与需求基线的冲突。可以忽略不计。</a:t>
            </a:r>
          </a:p>
        </p:txBody>
      </p:sp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6278563" y="189230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2.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816407" y="1892300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优先级</a:t>
            </a: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6811963" y="2599055"/>
            <a:ext cx="3846830" cy="64325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r>
              <a:rPr lang="zh-CN" altLang="en-US" dirty="0"/>
              <a:t>我们已经修改了优先级打分表和相应的排序。</a:t>
            </a: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1541463" y="342900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3.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2079307" y="3429000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变更原型</a:t>
            </a: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2075180" y="4131945"/>
            <a:ext cx="3846830" cy="833755"/>
          </a:xfrm>
          <a:prstGeom prst="rect">
            <a:avLst/>
          </a:prstGeom>
          <a:noFill/>
        </p:spPr>
        <p:txBody>
          <a:bodyPr wrap="square" rtlCol="0" anchor="t" anchorCtr="0">
            <a:normAutofit fontScale="87500" lnSpcReduction="10000"/>
          </a:bodyPr>
          <a:lstStyle/>
          <a:p>
            <a:r>
              <a:rPr lang="zh-CN" altLang="en-US" sz="2000" dirty="0"/>
              <a:t>需求变更，并没有影响界面原型的大部分功能需求，面对需求变更我们已经完善了相关原型。</a:t>
            </a:r>
          </a:p>
        </p:txBody>
      </p:sp>
      <p:sp>
        <p:nvSpPr>
          <p:cNvPr id="30" name="文本框 29"/>
          <p:cNvSpPr txBox="1"/>
          <p:nvPr>
            <p:custDataLst>
              <p:tags r:id="rId12"/>
            </p:custDataLst>
          </p:nvPr>
        </p:nvSpPr>
        <p:spPr>
          <a:xfrm>
            <a:off x="6278563" y="342900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>
            <p:custDataLst>
              <p:tags r:id="rId13"/>
            </p:custDataLst>
          </p:nvPr>
        </p:nvSpPr>
        <p:spPr>
          <a:xfrm>
            <a:off x="6816090" y="4135755"/>
            <a:ext cx="3846830" cy="733425"/>
          </a:xfrm>
          <a:prstGeom prst="rect">
            <a:avLst/>
          </a:prstGeom>
          <a:noFill/>
        </p:spPr>
        <p:txBody>
          <a:bodyPr wrap="square" rtlCol="0" anchor="t" anchorCtr="0">
            <a:normAutofit fontScale="95000"/>
          </a:bodyPr>
          <a:lstStyle/>
          <a:p>
            <a:endParaRPr lang="zh-CN" altLang="en-US" sz="2000" dirty="0"/>
          </a:p>
        </p:txBody>
      </p:sp>
      <p:sp>
        <p:nvSpPr>
          <p:cNvPr id="22" name="文本框 21"/>
          <p:cNvSpPr txBox="1"/>
          <p:nvPr>
            <p:custDataLst>
              <p:tags r:id="rId14"/>
            </p:custDataLst>
          </p:nvPr>
        </p:nvSpPr>
        <p:spPr>
          <a:xfrm>
            <a:off x="6278563" y="3553456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altLang="zh-CN" sz="24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5"/>
            </p:custDataLst>
          </p:nvPr>
        </p:nvSpPr>
        <p:spPr>
          <a:xfrm>
            <a:off x="6816407" y="3553456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测试用例和用户手册</a:t>
            </a:r>
          </a:p>
        </p:txBody>
      </p:sp>
      <p:sp>
        <p:nvSpPr>
          <p:cNvPr id="24" name="文本框 23"/>
          <p:cNvSpPr txBox="1"/>
          <p:nvPr>
            <p:custDataLst>
              <p:tags r:id="rId16"/>
            </p:custDataLst>
          </p:nvPr>
        </p:nvSpPr>
        <p:spPr>
          <a:xfrm>
            <a:off x="6816407" y="4259962"/>
            <a:ext cx="3846830" cy="601593"/>
          </a:xfrm>
          <a:prstGeom prst="rect">
            <a:avLst/>
          </a:prstGeom>
          <a:noFill/>
        </p:spPr>
        <p:txBody>
          <a:bodyPr wrap="square" rtlCol="0" anchor="t" anchorCtr="0">
            <a:normAutofit fontScale="67500" lnSpcReduction="20000"/>
          </a:bodyPr>
          <a:lstStyle/>
          <a:p>
            <a:r>
              <a:rPr lang="zh-CN" altLang="en-US" sz="2400" dirty="0"/>
              <a:t>针对需求变更，我们已经修改了相应的测试用例和</a:t>
            </a:r>
            <a:r>
              <a:rPr lang="zh-CN" altLang="en-US" sz="2400" dirty="0" smtClean="0"/>
              <a:t>用户手册，且工作量较小。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468" y="6067991"/>
            <a:ext cx="52832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035799"/>
            <a:ext cx="4429125" cy="1765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01981" y="2173516"/>
            <a:ext cx="10371162" cy="4684484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6600" dirty="0" smtClean="0"/>
              <a:t>3</a:t>
            </a:r>
            <a:r>
              <a:rPr lang="en-US" altLang="zh-CN" sz="6600" dirty="0" smtClean="0"/>
              <a:t> CCB</a:t>
            </a:r>
            <a:r>
              <a:rPr lang="zh-CN" altLang="en-US" sz="6600" dirty="0" smtClean="0"/>
              <a:t>组织</a:t>
            </a:r>
            <a:endParaRPr lang="en-US" altLang="zh-CN" sz="66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502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628900" y="120761"/>
            <a:ext cx="6934200" cy="7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7500"/>
          </a:bodyPr>
          <a:lstStyle>
            <a:defPPr>
              <a:defRPr lang="zh-CN"/>
            </a:defPPr>
            <a:lvl1pPr eaLnBrk="1" hangingPunct="1">
              <a:lnSpc>
                <a:spcPct val="90000"/>
              </a:lnSpc>
              <a:buFontTx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/>
            </a:lvl2pPr>
            <a:lvl3pPr>
              <a:lnSpc>
                <a:spcPct val="90000"/>
              </a:lnSpc>
              <a:defRPr sz="4400"/>
            </a:lvl3pPr>
            <a:lvl4pPr>
              <a:lnSpc>
                <a:spcPct val="90000"/>
              </a:lnSpc>
              <a:defRPr sz="4400"/>
            </a:lvl4pPr>
            <a:lvl5pPr>
              <a:lnSpc>
                <a:spcPct val="90000"/>
              </a:lnSpc>
              <a:defRPr sz="4400"/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algn="ctr"/>
            <a:r>
              <a:rPr lang="en-US" altLang="zh-CN" sz="4800" dirty="0" smtClean="0">
                <a:solidFill>
                  <a:schemeClr val="accent2">
                    <a:lumMod val="50000"/>
                  </a:schemeClr>
                </a:solidFill>
              </a:rPr>
              <a:t>CCB</a:t>
            </a:r>
            <a:r>
              <a:rPr lang="zh-CN" altLang="en-US" sz="4800" dirty="0" smtClean="0">
                <a:solidFill>
                  <a:schemeClr val="accent2">
                    <a:lumMod val="50000"/>
                  </a:schemeClr>
                </a:solidFill>
              </a:rPr>
              <a:t>组织</a:t>
            </a:r>
            <a:endParaRPr lang="zh-CN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内容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82638" y="1550535"/>
            <a:ext cx="10371162" cy="46844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为</a:t>
            </a:r>
            <a:r>
              <a:rPr lang="zh-CN" altLang="zh-CN" dirty="0" smtClean="0"/>
              <a:t>规范</a:t>
            </a:r>
            <a:r>
              <a:rPr lang="zh-CN" altLang="zh-CN" dirty="0"/>
              <a:t>小组的项目计划、需求变更、设计和开发变更的控制流程</a:t>
            </a:r>
            <a:r>
              <a:rPr lang="zh-CN" altLang="zh-CN" dirty="0" smtClean="0"/>
              <a:t>。减少</a:t>
            </a:r>
            <a:r>
              <a:rPr lang="zh-CN" altLang="zh-CN" dirty="0"/>
              <a:t>因计划、需求变更、设计和开发变更而出现的包括技术风险、客户满意度下降、资金和人力资源需求</a:t>
            </a:r>
            <a:r>
              <a:rPr lang="zh-CN" altLang="zh-CN" dirty="0" smtClean="0"/>
              <a:t>风险</a:t>
            </a:r>
            <a:r>
              <a:rPr lang="zh-CN" altLang="en-US" dirty="0"/>
              <a:t>，</a:t>
            </a:r>
            <a:r>
              <a:rPr lang="zh-CN" altLang="zh-CN" dirty="0" smtClean="0"/>
              <a:t>提高</a:t>
            </a:r>
            <a:r>
              <a:rPr lang="zh-CN" altLang="zh-CN" dirty="0"/>
              <a:t>项目的计划性、可视性和执行力</a:t>
            </a:r>
            <a:r>
              <a:rPr lang="zh-CN" altLang="zh-CN" dirty="0" smtClean="0"/>
              <a:t>。</a:t>
            </a:r>
            <a:r>
              <a:rPr lang="zh-CN" altLang="en-US" dirty="0" smtClean="0"/>
              <a:t>我们在进行需求变更的同时，必须得到</a:t>
            </a:r>
            <a:r>
              <a:rPr lang="en-US" altLang="zh-CN" dirty="0" smtClean="0"/>
              <a:t>CCB</a:t>
            </a:r>
            <a:r>
              <a:rPr lang="zh-CN" altLang="en-US" dirty="0" smtClean="0"/>
              <a:t>组织的许可。以下便是我们小组的</a:t>
            </a:r>
            <a:r>
              <a:rPr lang="en-US" altLang="zh-CN" dirty="0" smtClean="0"/>
              <a:t>CCB</a:t>
            </a:r>
            <a:r>
              <a:rPr lang="zh-CN" altLang="en-US" dirty="0" smtClean="0"/>
              <a:t>组织成员。他们对我们的项目足够了解，并且在本项目中拥有一定的地位，所以邀请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位助教担任</a:t>
            </a:r>
            <a:r>
              <a:rPr lang="en-US" altLang="zh-CN" dirty="0" smtClean="0"/>
              <a:t>CCB</a:t>
            </a:r>
            <a:r>
              <a:rPr lang="zh-CN" altLang="en-US" dirty="0" smtClean="0"/>
              <a:t>组织成员是最佳的选择。</a:t>
            </a:r>
            <a:endParaRPr lang="en-US" altLang="zh-CN" dirty="0" smtClean="0"/>
          </a:p>
          <a:p>
            <a:endParaRPr lang="zh-CN" altLang="zh-CN" dirty="0"/>
          </a:p>
          <a:p>
            <a:pPr algn="just"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026" y="3710894"/>
            <a:ext cx="68865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763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628900" y="120761"/>
            <a:ext cx="6934200" cy="7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7500"/>
          </a:bodyPr>
          <a:lstStyle>
            <a:defPPr>
              <a:defRPr lang="zh-CN"/>
            </a:defPPr>
            <a:lvl1pPr eaLnBrk="1" hangingPunct="1">
              <a:lnSpc>
                <a:spcPct val="90000"/>
              </a:lnSpc>
              <a:buFontTx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/>
            </a:lvl2pPr>
            <a:lvl3pPr>
              <a:lnSpc>
                <a:spcPct val="90000"/>
              </a:lnSpc>
              <a:defRPr sz="4400"/>
            </a:lvl3pPr>
            <a:lvl4pPr>
              <a:lnSpc>
                <a:spcPct val="90000"/>
              </a:lnSpc>
              <a:defRPr sz="4400"/>
            </a:lvl4pPr>
            <a:lvl5pPr>
              <a:lnSpc>
                <a:spcPct val="90000"/>
              </a:lnSpc>
              <a:defRPr sz="4400"/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algn="ctr"/>
            <a:r>
              <a:rPr lang="zh-CN" altLang="en-US" sz="4800" dirty="0" smtClean="0">
                <a:solidFill>
                  <a:schemeClr val="accent2">
                    <a:lumMod val="50000"/>
                  </a:schemeClr>
                </a:solidFill>
              </a:rPr>
              <a:t>需求变更申请</a:t>
            </a:r>
            <a:endParaRPr lang="zh-CN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532575" y="1552292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2070419" y="1552292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需求变更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申请报告</a:t>
            </a: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2070419" y="2258797"/>
            <a:ext cx="4016693" cy="1389749"/>
          </a:xfrm>
          <a:prstGeom prst="rect">
            <a:avLst/>
          </a:prstGeom>
          <a:noFill/>
        </p:spPr>
        <p:txBody>
          <a:bodyPr wrap="square" rtlCol="0" anchor="t" anchorCtr="0">
            <a:normAutofit fontScale="92500" lnSpcReduction="10000"/>
          </a:bodyPr>
          <a:lstStyle/>
          <a:p>
            <a:r>
              <a:rPr lang="zh-CN" altLang="en-US" sz="2400" dirty="0" smtClean="0"/>
              <a:t>针对本次需求变化，我们于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日向</a:t>
            </a:r>
            <a:r>
              <a:rPr lang="en-US" altLang="zh-CN" sz="2400" dirty="0" smtClean="0"/>
              <a:t>CCB</a:t>
            </a:r>
            <a:r>
              <a:rPr lang="zh-CN" altLang="en-US" sz="2400" dirty="0" smtClean="0"/>
              <a:t>组织提交了需求变更申请报告。得到</a:t>
            </a:r>
            <a:r>
              <a:rPr lang="en-US" altLang="zh-CN" sz="2400" dirty="0" smtClean="0"/>
              <a:t>CCB</a:t>
            </a:r>
            <a:r>
              <a:rPr lang="zh-CN" altLang="en-US" sz="2400" dirty="0" smtClean="0"/>
              <a:t>组织的回复并且同意我们的变更申请</a:t>
            </a:r>
            <a:endParaRPr lang="zh-CN" altLang="en-US" sz="2400" dirty="0"/>
          </a:p>
        </p:txBody>
      </p:sp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6278563" y="1552293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altLang="zh-CN" sz="24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816407" y="1552293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变更影响</a:t>
            </a: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6816407" y="2258799"/>
            <a:ext cx="3846830" cy="101243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zh-CN" altLang="en-US" sz="2400" dirty="0" smtClean="0"/>
              <a:t>在采用需求变更工具导出需求变更影响分析报告后发现，变更</a:t>
            </a:r>
            <a:r>
              <a:rPr lang="zh-CN" altLang="en-US" sz="2400" dirty="0"/>
              <a:t>影响微乎其微，不</a:t>
            </a:r>
            <a:r>
              <a:rPr lang="zh-CN" altLang="en-US" sz="2400" dirty="0">
                <a:sym typeface="+mn-ea"/>
              </a:rPr>
              <a:t>影响任务的执行顺序、依赖性、工作量或进度。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1541463" y="411480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3.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2079307" y="4114800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使用需求变更工具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2079307" y="4821306"/>
            <a:ext cx="3846830" cy="101243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zh-CN" altLang="en-US" sz="2200" dirty="0" smtClean="0"/>
              <a:t>在使用需求变更工具导出影响分析报告后，发现其可以全面的对相关联的需求变更进行分析，比自己拍脑袋想的效率要高的多</a:t>
            </a:r>
            <a:endParaRPr lang="zh-CN" altLang="en-US" sz="2200" dirty="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01981" y="2173516"/>
            <a:ext cx="10371162" cy="4684484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6600" dirty="0"/>
              <a:t>4</a:t>
            </a:r>
            <a:r>
              <a:rPr lang="en-US" altLang="zh-CN" sz="6600" dirty="0" smtClean="0"/>
              <a:t> </a:t>
            </a:r>
            <a:r>
              <a:rPr lang="zh-CN" altLang="en-US" sz="6600" dirty="0" smtClean="0"/>
              <a:t>总结</a:t>
            </a:r>
            <a:endParaRPr lang="en-US" altLang="zh-CN" sz="66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94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628900" y="120761"/>
            <a:ext cx="6934200" cy="7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7500"/>
          </a:bodyPr>
          <a:lstStyle>
            <a:defPPr>
              <a:defRPr lang="zh-CN"/>
            </a:defPPr>
            <a:lvl1pPr eaLnBrk="1" hangingPunct="1">
              <a:lnSpc>
                <a:spcPct val="90000"/>
              </a:lnSpc>
              <a:buFontTx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/>
            </a:lvl2pPr>
            <a:lvl3pPr>
              <a:lnSpc>
                <a:spcPct val="90000"/>
              </a:lnSpc>
              <a:defRPr sz="4400"/>
            </a:lvl3pPr>
            <a:lvl4pPr>
              <a:lnSpc>
                <a:spcPct val="90000"/>
              </a:lnSpc>
              <a:defRPr sz="4400"/>
            </a:lvl4pPr>
            <a:lvl5pPr>
              <a:lnSpc>
                <a:spcPct val="90000"/>
              </a:lnSpc>
              <a:defRPr sz="4400"/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algn="ctr"/>
            <a:r>
              <a:rPr lang="en-US" altLang="zh-CN" sz="4800" dirty="0" smtClean="0">
                <a:solidFill>
                  <a:schemeClr val="accent2">
                    <a:lumMod val="50000"/>
                  </a:schemeClr>
                </a:solidFill>
              </a:rPr>
              <a:t>Team Building</a:t>
            </a:r>
            <a:endParaRPr lang="zh-CN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2079307" y="4821306"/>
            <a:ext cx="3846830" cy="101243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endParaRPr lang="zh-CN" altLang="en-US" sz="2200" dirty="0"/>
          </a:p>
        </p:txBody>
      </p:sp>
      <p:sp>
        <p:nvSpPr>
          <p:cNvPr id="12" name="内容占位符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82638" y="1550535"/>
            <a:ext cx="10371162" cy="46844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 smtClean="0"/>
              <a:t>在项目进行的过程中，</a:t>
            </a:r>
            <a:r>
              <a:rPr lang="en-US" altLang="zh-CN" dirty="0" smtClean="0"/>
              <a:t>Team Building</a:t>
            </a:r>
            <a:r>
              <a:rPr lang="zh-CN" altLang="en-US" dirty="0" smtClean="0"/>
              <a:t>也是必不可少的一个环节，一个适时恰当的</a:t>
            </a:r>
            <a:r>
              <a:rPr lang="en-US" altLang="zh-CN" dirty="0" smtClean="0"/>
              <a:t>Team Building</a:t>
            </a:r>
            <a:r>
              <a:rPr lang="zh-CN" altLang="en-US" dirty="0" smtClean="0"/>
              <a:t>不但能大大的提升团队凝聚力，也能极大的增加工作效率。我们小组也在项目进行过程中进行了一次</a:t>
            </a:r>
            <a:r>
              <a:rPr lang="en-US" altLang="zh-CN" dirty="0" smtClean="0"/>
              <a:t>Team Building</a:t>
            </a:r>
            <a:r>
              <a:rPr lang="zh-CN" altLang="en-US" dirty="0" smtClean="0"/>
              <a:t>。是以这样的方式。。。。。。。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003" y="876301"/>
            <a:ext cx="4767216" cy="507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70" y="628178"/>
            <a:ext cx="5498518" cy="477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495" y="1377675"/>
            <a:ext cx="61245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1100138"/>
            <a:ext cx="34290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985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>
            <p:custDataLst>
              <p:tags r:id="rId2"/>
            </p:custDataLst>
          </p:nvPr>
        </p:nvSpPr>
        <p:spPr>
          <a:xfrm>
            <a:off x="838200" y="526595"/>
            <a:ext cx="8039100" cy="93027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工作任务及评分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内容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82638" y="1550535"/>
            <a:ext cx="10371162" cy="46844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 smtClean="0"/>
              <a:t>蒋家俊：  任务审核及文档修改 </a:t>
            </a:r>
            <a:r>
              <a:rPr lang="en-US" altLang="zh-CN" dirty="0" smtClean="0"/>
              <a:t>9.0</a:t>
            </a:r>
          </a:p>
          <a:p>
            <a:pPr algn="just">
              <a:lnSpc>
                <a:spcPct val="120000"/>
              </a:lnSpc>
            </a:pPr>
            <a:r>
              <a:rPr lang="zh-CN" altLang="en-US" dirty="0" smtClean="0"/>
              <a:t>李捷：     需求变更工具使用 </a:t>
            </a:r>
            <a:r>
              <a:rPr lang="en-US" altLang="zh-CN" dirty="0" smtClean="0"/>
              <a:t>9.1</a:t>
            </a:r>
          </a:p>
          <a:p>
            <a:pPr algn="just">
              <a:lnSpc>
                <a:spcPct val="120000"/>
              </a:lnSpc>
            </a:pPr>
            <a:r>
              <a:rPr lang="zh-CN" altLang="en-US" dirty="0" smtClean="0"/>
              <a:t>厉佩强：  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制作 </a:t>
            </a:r>
            <a:r>
              <a:rPr lang="en-US" altLang="zh-CN" dirty="0" smtClean="0"/>
              <a:t>8.9</a:t>
            </a:r>
          </a:p>
          <a:p>
            <a:pPr algn="just">
              <a:lnSpc>
                <a:spcPct val="120000"/>
              </a:lnSpc>
            </a:pPr>
            <a:r>
              <a:rPr lang="zh-CN" altLang="en-US" dirty="0" smtClean="0"/>
              <a:t>周盛：     任务整理，会议记录</a:t>
            </a:r>
            <a:r>
              <a:rPr lang="en-US" altLang="zh-CN" dirty="0" smtClean="0"/>
              <a:t>8.7</a:t>
            </a:r>
          </a:p>
          <a:p>
            <a:pPr algn="just">
              <a:lnSpc>
                <a:spcPct val="120000"/>
              </a:lnSpc>
            </a:pPr>
            <a:r>
              <a:rPr lang="zh-CN" altLang="en-US" dirty="0" smtClean="0"/>
              <a:t>朱秉：      用例更新 </a:t>
            </a:r>
            <a:r>
              <a:rPr lang="en-US" altLang="zh-CN" smtClean="0"/>
              <a:t>8.8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200" dirty="0" smtClean="0"/>
              <a:t>1 </a:t>
            </a:r>
            <a:r>
              <a:rPr lang="zh-CN" altLang="en-US" sz="3200" dirty="0" smtClean="0"/>
              <a:t>组内评审</a:t>
            </a:r>
            <a:endParaRPr lang="en-US" altLang="zh-CN" sz="3200" dirty="0" smtClean="0"/>
          </a:p>
          <a:p>
            <a:pPr algn="just">
              <a:lnSpc>
                <a:spcPct val="120000"/>
              </a:lnSpc>
            </a:pPr>
            <a:r>
              <a:rPr lang="en-US" altLang="zh-CN" sz="3200" dirty="0" smtClean="0"/>
              <a:t>2 </a:t>
            </a:r>
            <a:r>
              <a:rPr lang="zh-CN" altLang="en-US" sz="3200" dirty="0" smtClean="0"/>
              <a:t>需求变更过程</a:t>
            </a:r>
            <a:endParaRPr lang="en-US" altLang="zh-CN" sz="3200" dirty="0" smtClean="0"/>
          </a:p>
          <a:p>
            <a:pPr algn="just">
              <a:lnSpc>
                <a:spcPct val="120000"/>
              </a:lnSpc>
            </a:pPr>
            <a:r>
              <a:rPr lang="en-US" altLang="zh-CN" sz="3200" dirty="0" smtClean="0"/>
              <a:t>3 CCB</a:t>
            </a:r>
            <a:r>
              <a:rPr lang="zh-CN" altLang="en-US" sz="3200" dirty="0" smtClean="0"/>
              <a:t>组织</a:t>
            </a:r>
            <a:endParaRPr lang="en-US" altLang="zh-CN" sz="3200" dirty="0" smtClean="0"/>
          </a:p>
          <a:p>
            <a:pPr algn="just">
              <a:lnSpc>
                <a:spcPct val="120000"/>
              </a:lnSpc>
            </a:pPr>
            <a:r>
              <a:rPr lang="en-US" altLang="zh-CN" sz="3200" dirty="0" smtClean="0"/>
              <a:t>4 </a:t>
            </a:r>
            <a:r>
              <a:rPr lang="zh-CN" altLang="en-US" sz="3200" dirty="0" smtClean="0"/>
              <a:t>总结</a:t>
            </a:r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01981" y="2173516"/>
            <a:ext cx="10371162" cy="4684484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6600" dirty="0" smtClean="0"/>
              <a:t>1 </a:t>
            </a:r>
            <a:r>
              <a:rPr lang="zh-CN" altLang="en-US" sz="6600" dirty="0" smtClean="0"/>
              <a:t>组内</a:t>
            </a:r>
            <a:r>
              <a:rPr lang="zh-CN" altLang="en-US" sz="6600" dirty="0" smtClean="0"/>
              <a:t>评审</a:t>
            </a:r>
            <a:endParaRPr lang="en-US" altLang="zh-CN" sz="66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405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82638" y="536411"/>
            <a:ext cx="4992649" cy="121907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里程碑相关任务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在需求变更之前我们按时完成了项目里程碑要求的各项任务，并没有出现因为迟交而扣分的情况。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我们的项目会议都是按时召开的，并附有会议记录和录音。需求变更的会议记录详见《会议纪要</a:t>
            </a:r>
            <a:r>
              <a:rPr lang="en-US" altLang="zh-CN" sz="1800" dirty="0" smtClean="0"/>
              <a:t>20180104</a:t>
            </a:r>
            <a:r>
              <a:rPr lang="zh-CN" altLang="en-US" sz="1800" dirty="0" smtClean="0"/>
              <a:t>》</a:t>
            </a:r>
            <a:endParaRPr lang="zh-CN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针对里程碑的内部的评审记录也都写在了会议纪要里面。针对评审后的修改和完善都在下一次会议中进行了统一安排。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06" y="1191946"/>
            <a:ext cx="31051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文档更新历史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ym typeface="+mn-ea"/>
              </a:rPr>
              <a:t>我们使用github进行文档的版本管理，简直事半功倍。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我们的文档都根据项目的进展情况，进行及时的更新，并且我们对需要保留的历史文档都进行了备份，以便日后追溯相关历史信息。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</p:nvPr>
        </p:nvPicPr>
        <p:blipFill>
          <a:blip r:embed="rId6"/>
          <a:stretch>
            <a:fillRect/>
          </a:stretch>
        </p:blipFill>
        <p:spPr>
          <a:xfrm>
            <a:off x="6523355" y="478155"/>
            <a:ext cx="4911090" cy="3378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3355" y="3840480"/>
            <a:ext cx="4944745" cy="657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5595" y="4498340"/>
            <a:ext cx="4768215" cy="20580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01981" y="2173516"/>
            <a:ext cx="10371162" cy="4684484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6600" dirty="0"/>
              <a:t>2</a:t>
            </a:r>
            <a:r>
              <a:rPr lang="en-US" altLang="zh-CN" sz="6600" dirty="0" smtClean="0"/>
              <a:t> </a:t>
            </a:r>
            <a:r>
              <a:rPr lang="zh-CN" altLang="en-US" sz="6600" dirty="0" smtClean="0"/>
              <a:t>需求变更过程</a:t>
            </a:r>
            <a:endParaRPr lang="en-US" altLang="zh-CN" sz="66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119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82638" y="5647853"/>
            <a:ext cx="10040273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>
                <a:latin typeface="+mn-lt"/>
                <a:ea typeface="+mn-ea"/>
              </a:rPr>
              <a:t>我们的需求管理工具采用了</a:t>
            </a:r>
            <a:r>
              <a:rPr lang="zh-CN" altLang="en-US" sz="1800" dirty="0">
                <a:sym typeface="+mn-ea"/>
              </a:rPr>
              <a:t>Rational RequestPro，我们早已把全部需求录入工具，并且建立了上图的跟踪链接矩阵。</a:t>
            </a: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0" y="34846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982639" y="74565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ym typeface="+mn-ea"/>
              </a:rPr>
              <a:t>需求管理工具IBM Rational RequestPro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pic>
        <p:nvPicPr>
          <p:cNvPr id="2" name="图片 1" descr="微信图片_201801091239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9285" y="1088390"/>
            <a:ext cx="5852795" cy="43897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ym typeface="+mn-ea"/>
              </a:rPr>
              <a:t>该</a:t>
            </a:r>
            <a:r>
              <a:rPr lang="zh-CN" altLang="en-US" dirty="0" smtClean="0">
                <a:sym typeface="+mn-ea"/>
              </a:rPr>
              <a:t>需求变更用例属于教师</a:t>
            </a:r>
            <a:r>
              <a:rPr lang="zh-CN" altLang="en-US" dirty="0">
                <a:sym typeface="+mn-ea"/>
              </a:rPr>
              <a:t>用例，只涉及到教课程信息中的教师简介内容。而教师信息的设置在其个人中心中已经有了体现，并不需要去增加额外的功能来满足此次变更。如果该需求变更通过，增加的工作内容主要是用例文档中的需求用例的删除、修改，界面原型中的相关界面的修改，用户手册中相应操作介绍的修改，最后是测试用例文档中相应测试用例的修改</a:t>
            </a:r>
            <a:r>
              <a:rPr lang="zh-CN" altLang="en-US" dirty="0" smtClean="0">
                <a:sym typeface="+mn-ea"/>
              </a:rPr>
              <a:t>。但都只影响到其中非常小的一部分，工作量并不大。无论在人力还是物力上都可行</a:t>
            </a:r>
            <a:endParaRPr lang="zh-CN" altLang="en-US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/>
              <a:t>详见《</a:t>
            </a:r>
            <a:r>
              <a:rPr lang="zh-CN" altLang="en-US" dirty="0">
                <a:sym typeface="+mn-ea"/>
              </a:rPr>
              <a:t>需求变更影响分析报告</a:t>
            </a:r>
            <a:r>
              <a:rPr lang="zh-CN" altLang="en-US" dirty="0"/>
              <a:t>》。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sym typeface="+mn-ea"/>
              </a:rPr>
              <a:t>可行性分析-对当前项目的影响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628900" y="120761"/>
            <a:ext cx="6934200" cy="7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7500"/>
          </a:bodyPr>
          <a:lstStyle>
            <a:defPPr>
              <a:defRPr lang="zh-CN"/>
            </a:defPPr>
            <a:lvl1pPr eaLnBrk="1" hangingPunct="1">
              <a:lnSpc>
                <a:spcPct val="90000"/>
              </a:lnSpc>
              <a:buFontTx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/>
            </a:lvl2pPr>
            <a:lvl3pPr>
              <a:lnSpc>
                <a:spcPct val="90000"/>
              </a:lnSpc>
              <a:defRPr sz="4400"/>
            </a:lvl3pPr>
            <a:lvl4pPr>
              <a:lnSpc>
                <a:spcPct val="90000"/>
              </a:lnSpc>
              <a:defRPr sz="4400"/>
            </a:lvl4pPr>
            <a:lvl5pPr>
              <a:lnSpc>
                <a:spcPct val="90000"/>
              </a:lnSpc>
              <a:defRPr sz="4400"/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algn="ctr"/>
            <a:r>
              <a:rPr lang="zh-CN" altLang="en-US" sz="4800">
                <a:solidFill>
                  <a:schemeClr val="accent2">
                    <a:lumMod val="50000"/>
                  </a:schemeClr>
                </a:solidFill>
              </a:rPr>
              <a:t>可行性分析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380582" y="161131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3918425" y="1611310"/>
            <a:ext cx="4892993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对项目成本的影响</a:t>
            </a: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3918425" y="2317816"/>
            <a:ext cx="4892993" cy="860038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r>
              <a:rPr lang="zh-CN" altLang="en-US" sz="2400" dirty="0"/>
              <a:t>项目成本的增加成本主要是人员工时增加。</a:t>
            </a:r>
            <a:endParaRPr lang="en-US" altLang="zh-CN" sz="2400" dirty="0"/>
          </a:p>
        </p:txBody>
      </p:sp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3380582" y="323691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2.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3918425" y="3236910"/>
            <a:ext cx="4892993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对其他需求的影响</a:t>
            </a: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3918425" y="3943416"/>
            <a:ext cx="4892993" cy="86003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zh-CN" altLang="en-US" sz="2000" dirty="0"/>
              <a:t>直接影响：Teb-37 教师用户编辑课程个人信息</a:t>
            </a:r>
          </a:p>
          <a:p>
            <a:r>
              <a:rPr lang="zh-CN" altLang="en-US" sz="2000" dirty="0"/>
              <a:t>其他影响的需求：管理员课程管理</a:t>
            </a: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3380582" y="486251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3.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3918425" y="4862510"/>
            <a:ext cx="4892993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可能变更的组建</a:t>
            </a: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3918425" y="5565206"/>
            <a:ext cx="4892993" cy="860038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r>
              <a:rPr lang="zh-CN" altLang="en-US" sz="2400" dirty="0"/>
              <a:t>无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59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CLEAR" val="0"/>
  <p:tag name="KSO_WM_UNIT_ID" val="custom20181595_1*a*1"/>
  <p:tag name="KSO_WM_UNIT_PRESET_TEXT" val="扁平商务通用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b"/>
  <p:tag name="KSO_WM_UNIT_INDEX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  <p:tag name="KSO_WM_UNIT_ID" val="custom20181595_1*b*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17*369"/>
  <p:tag name="KSO_WM_SLIDE_POSITION" val="77*122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3_2"/>
  <p:tag name="KSO_WM_TEMPLATE_CATEGORY" val="custom"/>
  <p:tag name="KSO_WM_TEMPLATE_INDEX" val="20181595"/>
  <p:tag name="KSO_WM_SLIDE_ID" val="custom20181595_2"/>
  <p:tag name="KSO_WM_SLIDE_INDEX" val="2"/>
  <p:tag name="KSO_WM_TEMPLATE_SUBCATEGORY" val="comb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D" val="custom20181595_2*a*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17*369"/>
  <p:tag name="KSO_WM_SLIDE_POSITION" val="77*122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3_2"/>
  <p:tag name="KSO_WM_TEMPLATE_CATEGORY" val="custom"/>
  <p:tag name="KSO_WM_TEMPLATE_INDEX" val="20181595"/>
  <p:tag name="KSO_WM_SLIDE_ID" val="custom20181595_2"/>
  <p:tag name="KSO_WM_SLIDE_INDEX" val="2"/>
  <p:tag name="KSO_WM_TEMPLATE_SUBCATEGORY" val="combi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D" val="custom20181595_2*a*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16*455"/>
  <p:tag name="KSO_WM_SLIDE_POSITION" val="77*42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43_4"/>
  <p:tag name="KSO_WM_TEMPLATE_CATEGORY" val="custom"/>
  <p:tag name="KSO_WM_TEMPLATE_INDEX" val="20181595"/>
  <p:tag name="KSO_WM_SLIDE_ID" val="custom20181595_4"/>
  <p:tag name="KSO_WM_SLIDE_INDEX" val="4"/>
  <p:tag name="KSO_WM_TEMPLATE_SUBCATEGORY" val="combi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1595_4*a*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59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f"/>
  <p:tag name="KSO_WM_UNIT_INDEX" val="1"/>
  <p:tag name="KSO_WM_UNIT_LAYERLEVEL" val="1"/>
  <p:tag name="KSO_WM_UNIT_VALUE" val="323"/>
  <p:tag name="KSO_WM_UNIT_HIGHLIGHT" val="0"/>
  <p:tag name="KSO_WM_UNIT_COMPATIBLE" val="0"/>
  <p:tag name="KSO_WM_UNIT_CLEAR" val="0"/>
  <p:tag name="KSO_WM_UNIT_PRESET_TEXT_INDEX" val="5"/>
  <p:tag name="KSO_WM_UNIT_PRESET_TEXT_LEN" val="232"/>
  <p:tag name="KSO_WM_UNIT_ID" val="custom20181595_4*f*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16*455"/>
  <p:tag name="KSO_WM_SLIDE_POSITION" val="77*42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43_4"/>
  <p:tag name="KSO_WM_TEMPLATE_CATEGORY" val="custom"/>
  <p:tag name="KSO_WM_TEMPLATE_INDEX" val="20181595"/>
  <p:tag name="KSO_WM_SLIDE_ID" val="custom20181595_4"/>
  <p:tag name="KSO_WM_SLIDE_INDEX" val="4"/>
  <p:tag name="KSO_WM_TEMPLATE_SUBCATEGORY" val="combi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1595_4*a*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f"/>
  <p:tag name="KSO_WM_UNIT_INDEX" val="1"/>
  <p:tag name="KSO_WM_UNIT_LAYERLEVEL" val="1"/>
  <p:tag name="KSO_WM_UNIT_VALUE" val="323"/>
  <p:tag name="KSO_WM_UNIT_HIGHLIGHT" val="0"/>
  <p:tag name="KSO_WM_UNIT_COMPATIBLE" val="0"/>
  <p:tag name="KSO_WM_UNIT_CLEAR" val="0"/>
  <p:tag name="KSO_WM_UNIT_PRESET_TEXT_INDEX" val="5"/>
  <p:tag name="KSO_WM_UNIT_PRESET_TEXT_LEN" val="232"/>
  <p:tag name="KSO_WM_UNIT_ID" val="custom20181595_4*f*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17*369"/>
  <p:tag name="KSO_WM_SLIDE_POSITION" val="77*122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3_2"/>
  <p:tag name="KSO_WM_TEMPLATE_CATEGORY" val="custom"/>
  <p:tag name="KSO_WM_TEMPLATE_INDEX" val="20181595"/>
  <p:tag name="KSO_WM_SLIDE_ID" val="custom20181595_2"/>
  <p:tag name="KSO_WM_SLIDE_INDEX" val="2"/>
  <p:tag name="KSO_WM_TEMPLATE_SUBCATEGORY" val="combi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D" val="custom20181595_2*a*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790*401"/>
  <p:tag name="KSO_WM_SLIDE_POSITION" val="77*113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43_5"/>
  <p:tag name="KSO_WM_TEMPLATE_CATEGORY" val="custom"/>
  <p:tag name="KSO_WM_TEMPLATE_INDEX" val="20181595"/>
  <p:tag name="KSO_WM_SLIDE_ID" val="custom20181595_5"/>
  <p:tag name="KSO_WM_SLIDE_INDEX" val="5"/>
  <p:tag name="KSO_WM_TEMPLATE_SUBCATEGORY" val="combi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TYPE" val="f"/>
  <p:tag name="KSO_WM_UNIT_ID" val="custom20181595_5*f*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1595_5*i*2"/>
  <p:tag name="KSO_WM_TEMPLATE_CATEGORY" val="custom"/>
  <p:tag name="KSO_WM_TEMPLATE_INDEX" val="20181595"/>
  <p:tag name="KSO_WM_UNIT_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43_1"/>
  <p:tag name="KSO_WM_TEMPLATE_CATEGORY" val="custom"/>
  <p:tag name="KSO_WM_TEMPLATE_INDEX" val="20181595"/>
  <p:tag name="KSO_WM_TEMPLATE_SUBCATEGORY" val="combine"/>
  <p:tag name="KSO_WM_TEMPLATE_THUMBS_INDEX" val="1、4、5、6、12、13、17、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TYPE" val="a"/>
  <p:tag name="KSO_WM_UNIT_ID" val="custom20181595_5*a*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17*369"/>
  <p:tag name="KSO_WM_SLIDE_POSITION" val="77*122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3_2"/>
  <p:tag name="KSO_WM_TEMPLATE_CATEGORY" val="custom"/>
  <p:tag name="KSO_WM_TEMPLATE_INDEX" val="20181595"/>
  <p:tag name="KSO_WM_SLIDE_ID" val="custom20181595_2"/>
  <p:tag name="KSO_WM_SLIDE_INDEX" val="2"/>
  <p:tag name="KSO_WM_TEMPLATE_SUBCATEGORY" val="combi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D" val="custom20181595_2*a*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l"/>
  <p:tag name="KSO_WM_SLIDE_LAYOUT_CNT" val="1_1"/>
  <p:tag name="KSO_WM_SLIDE_TYPE" val="contents"/>
  <p:tag name="KSO_WM_BEAUTIFY_FLAG" val="#wm#"/>
  <p:tag name="KSO_WM_SLIDE_POSITION" val="266*127"/>
  <p:tag name="KSO_WM_SLIDE_SIZE" val="428*380"/>
  <p:tag name="KSO_WM_COMBINE_RELATE_SLIDE_ID" val="custom20180888_8"/>
  <p:tag name="KSO_WM_TEMPLATE_CATEGORY" val="custom"/>
  <p:tag name="KSO_WM_TEMPLATE_INDEX" val="20181595"/>
  <p:tag name="KSO_WM_SLIDE_ID" val="custom20181595_8"/>
  <p:tag name="KSO_WM_SLIDE_INDEX" val="8"/>
  <p:tag name="KSO_WM_DIAGRAM_GROUP_CODE" val="l1-1"/>
  <p:tag name="KSO_WM_TEMPLATE_SUBCATEGORY" val="combi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1"/>
  <p:tag name="KSO_WM_UNIT_HIGHLIGHT" val="0"/>
  <p:tag name="KSO_WM_UNIT_COMPATIBLE" val="0"/>
  <p:tag name="KSO_WM_UNIT_CLEAR" val="0"/>
  <p:tag name="KSO_WM_DIAGRAM_GROUP_CODE" val="l1_1"/>
  <p:tag name="KSO_WM_UNIT_ID" val="custom20181595_8*a*1"/>
  <p:tag name="KSO_WM_UNIT_PRESET_TEXT" val="CONTENTS"/>
  <p:tag name="KSO_WM_UNIT_TEXT_FILL_FORE_SCHEMECOLOR_INDEX" val="6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1595_8*l_h_i*1_1_1"/>
  <p:tag name="KSO_WM_UNIT_TEXT_FILL_FORE_SCHEMECOLOR_INDEX" val="6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8*l_h_a*1_1_1"/>
  <p:tag name="KSO_WM_UNIT_TEXT_FILL_FORE_SCHEMECOLOR_INDEX" val="6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30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8*l_h_f*1_1_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1"/>
  <p:tag name="KSO_WM_UNIT_ID" val="custom20181595_8*l_h_i*1_2_1"/>
  <p:tag name="KSO_WM_UNIT_TEXT_FILL_FORE_SCHEMECOLOR_INDEX" val="6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22_7*i*0"/>
  <p:tag name="KSO_WM_TEMPLATE_CATEGORY" val="custom"/>
  <p:tag name="KSO_WM_TEMPLATE_INDEX" val="222"/>
  <p:tag name="KSO_WM_UNIT_INDEX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2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8*l_h_a*1_2_1"/>
  <p:tag name="KSO_WM_UNIT_TEXT_FILL_FORE_SCHEMECOLOR_INDEX" val="6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30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8*l_h_f*1_2_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1595_8*l_h_i*1_3_1"/>
  <p:tag name="KSO_WM_UNIT_TEXT_FILL_FORE_SCHEMECOLOR_INDEX" val="6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3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8*l_h_a*1_3_1"/>
  <p:tag name="KSO_WM_UNIT_TEXT_FILL_FORE_SCHEMECOLOR_INDEX" val="6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30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8*l_h_f*1_3_1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contents"/>
  <p:tag name="KSO_WM_BEAUTIFY_FLAG" val="#wm#"/>
  <p:tag name="KSO_WM_SLIDE_POSITION" val="66*136"/>
  <p:tag name="KSO_WM_SLIDE_SIZE" val="828*350"/>
  <p:tag name="KSO_WM_COMBINE_RELATE_SLIDE_ID" val="custom20180888_11"/>
  <p:tag name="KSO_WM_TEMPLATE_CATEGORY" val="custom"/>
  <p:tag name="KSO_WM_TEMPLATE_INDEX" val="20181595"/>
  <p:tag name="KSO_WM_SLIDE_ID" val="custom20181595_11"/>
  <p:tag name="KSO_WM_SLIDE_INDEX" val="11"/>
  <p:tag name="KSO_WM_DIAGRAM_GROUP_CODE" val="l1-1"/>
  <p:tag name="KSO_WM_TEMPLATE_SUBCATEGORY" val="combi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2"/>
  <p:tag name="KSO_WM_UNIT_HIGHLIGHT" val="0"/>
  <p:tag name="KSO_WM_UNIT_COMPATIBLE" val="0"/>
  <p:tag name="KSO_WM_UNIT_CLEAR" val="0"/>
  <p:tag name="KSO_WM_DIAGRAM_GROUP_CODE" val="l1_1"/>
  <p:tag name="KSO_WM_UNIT_ID" val="custom20181595_11*a*1"/>
  <p:tag name="KSO_WM_UNIT_PRESET_TEXT" val="CONTENTS"/>
  <p:tag name="KSO_WM_UNIT_TEXT_FILL_FORE_SCHEMECOLOR_INDEX" val="6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1595_11*l_h_i*1_1_1"/>
  <p:tag name="KSO_WM_UNIT_TEXT_FILL_FORE_SCHEMECOLOR_INDEX" val="6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11*l_h_a*1_1_1"/>
  <p:tag name="KSO_WM_UNIT_TEXT_FILL_FORE_SCHEMECOLOR_INDEX" val="6"/>
  <p:tag name="KSO_WM_UNIT_TEXT_FILL_TYPE" val="1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1"/>
  <p:tag name="KSO_WM_UNIT_ID" val="custom20181595_11*l_h_f*1_1_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22_7*i*0"/>
  <p:tag name="KSO_WM_TEMPLATE_CATEGORY" val="custom"/>
  <p:tag name="KSO_WM_TEMPLATE_INDEX" val="222"/>
  <p:tag name="KSO_WM_UNIT_INDEX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1"/>
  <p:tag name="KSO_WM_UNIT_ID" val="custom20181595_11*l_h_i*1_2_1"/>
  <p:tag name="KSO_WM_UNIT_TEXT_FILL_FORE_SCHEMECOLOR_INDEX" val="6"/>
  <p:tag name="KSO_WM_UNIT_TEX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11*l_h_a*1_2_1"/>
  <p:tag name="KSO_WM_UNIT_TEXT_FILL_FORE_SCHEMECOLOR_INDEX" val="6"/>
  <p:tag name="KSO_WM_UNIT_TEXT_FILL_TYPE" val="1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1"/>
  <p:tag name="KSO_WM_UNIT_ID" val="custom20181595_11*l_h_f*1_2_1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1595_11*l_h_i*1_3_1"/>
  <p:tag name="KSO_WM_UNIT_TEXT_FILL_FORE_SCHEMECOLOR_INDEX" val="6"/>
  <p:tag name="KSO_WM_UNIT_TEXT_FILL_TYPE" val="1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11*l_h_a*1_3_1"/>
  <p:tag name="KSO_WM_UNIT_TEXT_FILL_FORE_SCHEMECOLOR_INDEX" val="6"/>
  <p:tag name="KSO_WM_UNIT_TEXT_FILL_TYPE" val="1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1"/>
  <p:tag name="KSO_WM_UNIT_ID" val="custom20181595_11*l_h_f*1_3_1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4_1"/>
  <p:tag name="KSO_WM_UNIT_LAYERLEVEL" val="1_1_1"/>
  <p:tag name="KSO_WM_DIAGRAM_GROUP_CODE" val="l1-1"/>
  <p:tag name="KSO_WM_UNIT_ID" val="custom20181595_11*l_h_i*1_4_1"/>
  <p:tag name="KSO_WM_UNIT_TEXT_FILL_FORE_SCHEMECOLOR_INDEX" val="6"/>
  <p:tag name="KSO_WM_UNIT_TEXT_FILL_TYPE" val="1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1"/>
  <p:tag name="KSO_WM_UNIT_ID" val="custom20181595_11*l_h_f*1_4_1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5_1"/>
  <p:tag name="KSO_WM_UNIT_LAYERLEVEL" val="1_1_1"/>
  <p:tag name="KSO_WM_DIAGRAM_GROUP_CODE" val="l1-1"/>
  <p:tag name="KSO_WM_UNIT_ID" val="custom20181595_11*l_h_i*1_5_1"/>
  <p:tag name="KSO_WM_UNIT_TEXT_FILL_FORE_SCHEMECOLOR_INDEX" val="6"/>
  <p:tag name="KSO_WM_UNIT_TEXT_FILL_TYPE" val="1"/>
  <p:tag name="KSO_WM_UNIT_USESOURCEFORMAT_APPLY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11*l_h_a*1_5_1"/>
  <p:tag name="KSO_WM_UNIT_TEXT_FILL_FORE_SCHEMECOLOR_INDEX" val="6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22_7*i*0"/>
  <p:tag name="KSO_WM_TEMPLATE_CATEGORY" val="custom"/>
  <p:tag name="KSO_WM_TEMPLATE_INDEX" val="222"/>
  <p:tag name="KSO_WM_UNIT_INDEX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5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1"/>
  <p:tag name="KSO_WM_UNIT_ID" val="custom20181595_11*l_h_f*1_5_1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17*369"/>
  <p:tag name="KSO_WM_SLIDE_POSITION" val="77*122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3_2"/>
  <p:tag name="KSO_WM_TEMPLATE_CATEGORY" val="custom"/>
  <p:tag name="KSO_WM_TEMPLATE_INDEX" val="20181595"/>
  <p:tag name="KSO_WM_SLIDE_ID" val="custom20181595_2"/>
  <p:tag name="KSO_WM_SLIDE_INDEX" val="2"/>
  <p:tag name="KSO_WM_TEMPLATE_SUBCATEGORY" val="combin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D" val="custom20181595_2*a*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contents"/>
  <p:tag name="KSO_WM_BEAUTIFY_FLAG" val="#wm#"/>
  <p:tag name="KSO_WM_SLIDE_POSITION" val="66*136"/>
  <p:tag name="KSO_WM_SLIDE_SIZE" val="828*350"/>
  <p:tag name="KSO_WM_COMBINE_RELATE_SLIDE_ID" val="custom20180888_11"/>
  <p:tag name="KSO_WM_TEMPLATE_CATEGORY" val="custom"/>
  <p:tag name="KSO_WM_TEMPLATE_INDEX" val="20181595"/>
  <p:tag name="KSO_WM_SLIDE_ID" val="custom20181595_11"/>
  <p:tag name="KSO_WM_SLIDE_INDEX" val="11"/>
  <p:tag name="KSO_WM_DIAGRAM_GROUP_CODE" val="l1-1"/>
  <p:tag name="KSO_WM_TEMPLATE_SUBCATEGORY" val="combin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2"/>
  <p:tag name="KSO_WM_UNIT_HIGHLIGHT" val="0"/>
  <p:tag name="KSO_WM_UNIT_COMPATIBLE" val="0"/>
  <p:tag name="KSO_WM_UNIT_CLEAR" val="0"/>
  <p:tag name="KSO_WM_DIAGRAM_GROUP_CODE" val="l1_1"/>
  <p:tag name="KSO_WM_UNIT_ID" val="custom20181595_11*a*1"/>
  <p:tag name="KSO_WM_UNIT_PRESET_TEXT" val="CONTENTS"/>
  <p:tag name="KSO_WM_UNIT_TEXT_FILL_FORE_SCHEMECOLOR_INDEX" val="6"/>
  <p:tag name="KSO_WM_UNIT_TEXT_FILL_TYPE" val="1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SLIDE_POSITION" val="66*136"/>
  <p:tag name="KSO_WM_SLIDE_SIZE" val="828*350"/>
  <p:tag name="KSO_WM_COMBINE_RELATE_SLIDE_ID" val="custom20180888_9"/>
  <p:tag name="KSO_WM_TEMPLATE_CATEGORY" val="custom"/>
  <p:tag name="KSO_WM_TEMPLATE_INDEX" val="20181595"/>
  <p:tag name="KSO_WM_SLIDE_ID" val="custom20181595_9"/>
  <p:tag name="KSO_WM_SLIDE_INDEX" val="9"/>
  <p:tag name="KSO_WM_DIAGRAM_GROUP_CODE" val="l1-1"/>
  <p:tag name="KSO_WM_TEMPLATE_SUBCATEGORY" val="combin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2"/>
  <p:tag name="KSO_WM_UNIT_HIGHLIGHT" val="0"/>
  <p:tag name="KSO_WM_UNIT_COMPATIBLE" val="0"/>
  <p:tag name="KSO_WM_UNIT_CLEAR" val="0"/>
  <p:tag name="KSO_WM_DIAGRAM_GROUP_CODE" val="l1_1"/>
  <p:tag name="KSO_WM_UNIT_ID" val="custom20181595_9*a*1"/>
  <p:tag name="KSO_WM_UNIT_PRESET_TEXT" val="CONTENTS"/>
  <p:tag name="KSO_WM_UNIT_TEXT_FILL_FORE_SCHEMECOLOR_INDEX" val="6"/>
  <p:tag name="KSO_WM_UNIT_TEXT_FILL_TYPE" val="1"/>
  <p:tag name="KSO_WM_UNIT_USESOURCEFORMAT_APPLY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1595_9*l_h_i*1_1_1"/>
  <p:tag name="KSO_WM_UNIT_TEXT_FILL_FORE_SCHEMECOLOR_INDEX" val="6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22_7*i*0"/>
  <p:tag name="KSO_WM_TEMPLATE_CATEGORY" val="custom"/>
  <p:tag name="KSO_WM_TEMPLATE_INDEX" val="222"/>
  <p:tag name="KSO_WM_UNIT_INDEX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9*l_h_a*1_1_1"/>
  <p:tag name="KSO_WM_UNIT_TEXT_FILL_FORE_SCHEMECOLOR_INDEX" val="6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6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9*l_h_f*1_1_1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1"/>
  <p:tag name="KSO_WM_UNIT_ID" val="custom20181595_9*l_h_i*1_2_1"/>
  <p:tag name="KSO_WM_UNIT_TEXT_FILL_FORE_SCHEMECOLOR_INDEX" val="6"/>
  <p:tag name="KSO_WM_UNIT_TEXT_FILL_TYPE" val="1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9*l_h_a*1_2_1"/>
  <p:tag name="KSO_WM_UNIT_TEXT_FILL_FORE_SCHEMECOLOR_INDEX" val="6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26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9*l_h_f*1_2_1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1595_9*l_h_i*1_3_1"/>
  <p:tag name="KSO_WM_UNIT_TEXT_FILL_FORE_SCHEMECOLOR_INDEX" val="6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9*l_h_a*1_3_1"/>
  <p:tag name="KSO_WM_UNIT_TEXT_FILL_FORE_SCHEMECOLOR_INDEX" val="6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26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9*l_h_f*1_3_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17*369"/>
  <p:tag name="KSO_WM_SLIDE_POSITION" val="77*122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3_2"/>
  <p:tag name="KSO_WM_TEMPLATE_CATEGORY" val="custom"/>
  <p:tag name="KSO_WM_TEMPLATE_INDEX" val="20181595"/>
  <p:tag name="KSO_WM_SLIDE_ID" val="custom20181595_2"/>
  <p:tag name="KSO_WM_SLIDE_INDEX" val="2"/>
  <p:tag name="KSO_WM_TEMPLATE_SUBCATEGORY" val="combin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b"/>
  <p:tag name="KSO_WM_SLIDE_LAYOUT_CNT" val="1_1"/>
  <p:tag name="KSO_WM_SLIDE_TYPE" val="title"/>
  <p:tag name="KSO_WM_BEAUTIFY_FLAG" val="#wm#"/>
  <p:tag name="KSO_WM_COMBINE_RELATE_SLIDE_ID" val="background20180943_1"/>
  <p:tag name="KSO_WM_TEMPLATE_CATEGORY" val="custom"/>
  <p:tag name="KSO_WM_TEMPLATE_INDEX" val="20181595"/>
  <p:tag name="KSO_WM_SLIDE_ID" val="custom20181595_1"/>
  <p:tag name="KSO_WM_SLIDE_INDEX" val="1"/>
  <p:tag name="KSO_WM_TEMPLATE_SUBCATEGORY" val="combine"/>
  <p:tag name="KSO_WM_TEMPLATE_THUMBS_INDEX" val="1、4、5、6、12、13、17、20、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D" val="custom20181595_2*a*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SLIDE_POSITION" val="66*136"/>
  <p:tag name="KSO_WM_SLIDE_SIZE" val="828*350"/>
  <p:tag name="KSO_WM_COMBINE_RELATE_SLIDE_ID" val="custom20180888_9"/>
  <p:tag name="KSO_WM_TEMPLATE_CATEGORY" val="custom"/>
  <p:tag name="KSO_WM_TEMPLATE_INDEX" val="20181595"/>
  <p:tag name="KSO_WM_SLIDE_ID" val="custom20181595_9"/>
  <p:tag name="KSO_WM_SLIDE_INDEX" val="9"/>
  <p:tag name="KSO_WM_DIAGRAM_GROUP_CODE" val="l1-1"/>
  <p:tag name="KSO_WM_TEMPLATE_SUBCATEGORY" val="combin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2"/>
  <p:tag name="KSO_WM_UNIT_HIGHLIGHT" val="0"/>
  <p:tag name="KSO_WM_UNIT_COMPATIBLE" val="0"/>
  <p:tag name="KSO_WM_UNIT_CLEAR" val="0"/>
  <p:tag name="KSO_WM_DIAGRAM_GROUP_CODE" val="l1_1"/>
  <p:tag name="KSO_WM_UNIT_ID" val="custom20181595_9*a*1"/>
  <p:tag name="KSO_WM_UNIT_PRESET_TEXT" val="CONTENTS"/>
  <p:tag name="KSO_WM_UNIT_TEXT_FILL_FORE_SCHEMECOLOR_INDEX" val="6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26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9*l_h_f*1_3_1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5"/>
  <p:tag name="KSO_WM_SLIDE_LAYOUT" val="a_q"/>
  <p:tag name="KSO_WM_SLIDE_LAYOUT_CNT" val="1_1"/>
  <p:tag name="KSO_WM_SLIDE_TYPE" val="text"/>
  <p:tag name="KSO_WM_BEAUTIFY_FLAG" val="#wm#"/>
  <p:tag name="KSO_WM_SLIDE_POSITION" val="45*121"/>
  <p:tag name="KSO_WM_SLIDE_SIZE" val="853*388"/>
  <p:tag name="KSO_WM_COMBINE_RELATE_SLIDE_ID" val="diagram20170854_3"/>
  <p:tag name="KSO_WM_TEMPLATE_CATEGORY" val="custom"/>
  <p:tag name="KSO_WM_TEMPLATE_INDEX" val="20181595"/>
  <p:tag name="KSO_WM_SLIDE_ID" val="custom20181595_15"/>
  <p:tag name="KSO_WM_SLIDE_INDEX" val="15"/>
  <p:tag name="KSO_WM_DIAGRAM_GROUP_CODE" val="q1-1"/>
  <p:tag name="KSO_WM_TEMPLATE_SUBCATEGORY" val="combin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q1_1"/>
  <p:tag name="KSO_WM_UNIT_ID" val="custom20181595_15*a*1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1595_1*i*2"/>
  <p:tag name="KSO_WM_TEMPLATE_CATEGORY" val="custom"/>
  <p:tag name="KSO_WM_TEMPLATE_INDEX" val="20181595"/>
  <p:tag name="KSO_WM_UNIT_INDEX" val="2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5B9BD5"/>
      </a:accent1>
      <a:accent2>
        <a:srgbClr val="595959"/>
      </a:accent2>
      <a:accent3>
        <a:srgbClr val="262626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849</Words>
  <Application>Microsoft Office PowerPoint</Application>
  <PresentationFormat>自定义</PresentationFormat>
  <Paragraphs>89</Paragraphs>
  <Slides>16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1_Office 主题</vt:lpstr>
      <vt:lpstr>PowerPoint 演示文稿</vt:lpstr>
      <vt:lpstr>目录</vt:lpstr>
      <vt:lpstr>目录</vt:lpstr>
      <vt:lpstr>里程碑相关任务 </vt:lpstr>
      <vt:lpstr>文档更新历史</vt:lpstr>
      <vt:lpstr>目录</vt:lpstr>
      <vt:lpstr>PowerPoint 演示文稿</vt:lpstr>
      <vt:lpstr>可行性分析-对当前项目的影响</vt:lpstr>
      <vt:lpstr>PowerPoint 演示文稿</vt:lpstr>
      <vt:lpstr>PowerPoint 演示文稿</vt:lpstr>
      <vt:lpstr>目录</vt:lpstr>
      <vt:lpstr>PowerPoint 演示文稿</vt:lpstr>
      <vt:lpstr>PowerPoint 演示文稿</vt:lpstr>
      <vt:lpstr>目录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peiqiang Li</dc:creator>
  <cp:lastModifiedBy>asus</cp:lastModifiedBy>
  <cp:revision>14</cp:revision>
  <dcterms:created xsi:type="dcterms:W3CDTF">2015-05-05T08:02:00Z</dcterms:created>
  <dcterms:modified xsi:type="dcterms:W3CDTF">2018-01-10T13:16:36Z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