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340" r:id="rId4"/>
    <p:sldId id="264" r:id="rId5"/>
    <p:sldId id="306" r:id="rId6"/>
    <p:sldId id="327" r:id="rId7"/>
    <p:sldId id="339" r:id="rId8"/>
    <p:sldId id="328" r:id="rId9"/>
    <p:sldId id="307" r:id="rId10"/>
    <p:sldId id="329" r:id="rId11"/>
    <p:sldId id="330" r:id="rId12"/>
    <p:sldId id="286" r:id="rId13"/>
    <p:sldId id="341" r:id="rId14"/>
    <p:sldId id="331" r:id="rId15"/>
    <p:sldId id="312" r:id="rId16"/>
    <p:sldId id="270" r:id="rId17"/>
    <p:sldId id="311" r:id="rId18"/>
    <p:sldId id="332" r:id="rId19"/>
    <p:sldId id="292" r:id="rId20"/>
    <p:sldId id="326" r:id="rId21"/>
    <p:sldId id="291" r:id="rId22"/>
    <p:sldId id="342" r:id="rId23"/>
    <p:sldId id="274" r:id="rId24"/>
    <p:sldId id="333" r:id="rId25"/>
    <p:sldId id="334" r:id="rId26"/>
    <p:sldId id="335" r:id="rId27"/>
    <p:sldId id="336" r:id="rId28"/>
    <p:sldId id="293" r:id="rId29"/>
    <p:sldId id="337" r:id="rId30"/>
    <p:sldId id="338" r:id="rId31"/>
    <p:sldId id="343" r:id="rId32"/>
    <p:sldId id="321" r:id="rId33"/>
    <p:sldId id="322" r:id="rId34"/>
    <p:sldId id="323" r:id="rId35"/>
    <p:sldId id="344" r:id="rId36"/>
    <p:sldId id="285" r:id="rId37"/>
    <p:sldId id="345" r:id="rId38"/>
    <p:sldId id="262" r:id="rId39"/>
    <p:sldId id="305" r:id="rId4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20" d="100"/>
          <a:sy n="120" d="100"/>
        </p:scale>
        <p:origin x="198" y="108"/>
      </p:cViewPr>
      <p:guideLst>
        <p:guide orient="horz" pos="2160"/>
        <p:guide pos="388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buFont typeface="Arial" panose="020B0604020202020204" pitchFamily="34" charset="0"/>
              <a:buNone/>
              <a:defRPr kumimoji="1" sz="1200">
                <a:latin typeface="Calibri" panose="020F0502020204030204" pitchFamily="2"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buFont typeface="Arial" panose="020B0604020202020204" pitchFamily="34" charset="0"/>
              <a:buNone/>
              <a:defRPr kumimoji="1" sz="1200">
                <a:latin typeface="Calibri" panose="020F0502020204030204" pitchFamily="2" charset="0"/>
                <a:ea typeface="宋体" panose="02010600030101010101" pitchFamily="2" charset="-122"/>
              </a:defRPr>
            </a:lvl1pPr>
          </a:lstStyle>
          <a:p>
            <a:pPr>
              <a:defRPr/>
            </a:pPr>
            <a:fld id="{874670AE-9BAA-49F9-A1E3-1D581DB9ED5A}" type="datetimeFigureOut">
              <a:rPr lang="zh-CN" altLang="en-US"/>
              <a:pPr>
                <a:defRPr/>
              </a:pPr>
              <a:t>2017/12/30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buFont typeface="Arial" panose="020B0604020202020204" pitchFamily="34" charset="0"/>
              <a:buNone/>
              <a:defRPr kumimoji="1" sz="1200">
                <a:latin typeface="Calibri" panose="020F0502020204030204" pitchFamily="2" charset="0"/>
                <a:ea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0" hangingPunct="0">
              <a:buFont typeface="Arial" panose="020B0604020202020204" pitchFamily="34" charset="0"/>
              <a:buNone/>
              <a:defRPr kumimoji="1" sz="1200">
                <a:latin typeface="Calibri" panose="020F0502020204030204" pitchFamily="2" charset="0"/>
                <a:ea typeface="宋体" panose="02010600030101010101" pitchFamily="2" charset="-122"/>
              </a:defRPr>
            </a:lvl1pPr>
          </a:lstStyle>
          <a:p>
            <a:pPr>
              <a:defRPr/>
            </a:pPr>
            <a:fld id="{E09FC76F-F188-4861-A808-2BC2E2CEBC1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ln/>
        </p:spPr>
        <p:txBody>
          <a:bodyPr/>
          <a:lstStyle>
            <a:lvl1pPr>
              <a:defRPr/>
            </a:lvl1pPr>
          </a:lstStyle>
          <a:p>
            <a:pPr>
              <a:defRPr/>
            </a:pPr>
            <a:fld id="{861A54D7-F9C3-4C55-BE38-0EA78B7A2407}" type="datetime1">
              <a:rPr lang="zh-CN" altLang="en-US"/>
              <a:pPr>
                <a:defRPr/>
              </a:pPr>
              <a:t>2017/12/30 Saturday</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24F5F651-59B7-4E83-AB96-682B62DBA70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fld id="{58149706-5E2C-4E9A-A28E-D0FC46EF837E}" type="datetime1">
              <a:rPr lang="zh-CN" altLang="en-US"/>
              <a:pPr>
                <a:defRPr/>
              </a:pPr>
              <a:t>2017/12/30 Saturday</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F09D51D8-5817-4954-9FA0-F3CC60706DD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fld id="{3B7AAC2E-B011-4AB4-B252-A3EDF9A3F7B4}" type="datetime1">
              <a:rPr lang="zh-CN" altLang="en-US"/>
              <a:pPr>
                <a:defRPr/>
              </a:pPr>
              <a:t>2017/12/30 Saturday</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DEA38A84-5D75-4C59-B79C-A3CF718BA76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fld id="{49D6362E-5982-4FFC-ADA1-67442A7E8033}" type="datetime1">
              <a:rPr lang="zh-CN" altLang="en-US"/>
              <a:pPr>
                <a:defRPr/>
              </a:pPr>
              <a:t>2017/12/30 Saturday</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6804ECBD-16D4-451F-9867-0EBA5216D654}"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fld id="{DFCF480B-4D68-48B6-876F-58018DFB9BAE}" type="datetime1">
              <a:rPr lang="zh-CN" altLang="en-US"/>
              <a:pPr>
                <a:defRPr/>
              </a:pPr>
              <a:t>2017/12/30 Saturday</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9B54963D-A1C5-4746-8AA9-422DE304715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ln/>
        </p:spPr>
        <p:txBody>
          <a:bodyPr/>
          <a:lstStyle>
            <a:lvl1pPr>
              <a:defRPr/>
            </a:lvl1pPr>
          </a:lstStyle>
          <a:p>
            <a:pPr>
              <a:defRPr/>
            </a:pPr>
            <a:fld id="{B43C37EE-CD60-45A9-A1D0-52EA71906E64}" type="datetime1">
              <a:rPr lang="zh-CN" altLang="en-US"/>
              <a:pPr>
                <a:defRPr/>
              </a:pPr>
              <a:t>2017/12/30 Saturday</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21B337F6-1B6D-41A1-B308-39299225FA3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ln/>
        </p:spPr>
        <p:txBody>
          <a:bodyPr/>
          <a:lstStyle>
            <a:lvl1pPr>
              <a:defRPr/>
            </a:lvl1pPr>
          </a:lstStyle>
          <a:p>
            <a:pPr>
              <a:defRPr/>
            </a:pPr>
            <a:fld id="{E6C3A7DC-A360-45F8-B2ED-AD50A370F7E1}" type="datetime1">
              <a:rPr lang="zh-CN" altLang="en-US"/>
              <a:pPr>
                <a:defRPr/>
              </a:pPr>
              <a:t>2017/12/30 Saturday</a:t>
            </a:fld>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5748E83E-1020-4D48-B54A-D8BECE16FE5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ln/>
        </p:spPr>
        <p:txBody>
          <a:bodyPr/>
          <a:lstStyle>
            <a:lvl1pPr>
              <a:defRPr/>
            </a:lvl1pPr>
          </a:lstStyle>
          <a:p>
            <a:pPr>
              <a:defRPr/>
            </a:pPr>
            <a:fld id="{203781D3-957D-4E35-89B8-928B989163C6}" type="datetime1">
              <a:rPr lang="zh-CN" altLang="en-US"/>
              <a:pPr>
                <a:defRPr/>
              </a:pPr>
              <a:t>2017/12/30 Saturday</a:t>
            </a:fld>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6C41484D-EE53-4DBB-A4D6-0B9526EA2D5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fld id="{A527D943-4737-484B-84A8-90E8ADF26CED}" type="datetime1">
              <a:rPr lang="zh-CN" altLang="en-US"/>
              <a:pPr>
                <a:defRPr/>
              </a:pPr>
              <a:t>2017/12/30 Saturday</a:t>
            </a:fld>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517EB574-09A5-4937-A40B-A49A2D822A9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51ABFA36-CC39-4D91-86DC-C14BCDE6DD88}" type="datetime1">
              <a:rPr lang="zh-CN" altLang="en-US"/>
              <a:pPr>
                <a:defRPr/>
              </a:pPr>
              <a:t>2017/12/30 Saturday</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BA35F44C-56EF-4D73-A7E5-308D46401DF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D4B8A3A4-3075-4A9C-A026-9101FF99E2FE}" type="datetime1">
              <a:rPr lang="zh-CN" altLang="en-US"/>
              <a:pPr>
                <a:defRPr/>
              </a:pPr>
              <a:t>2017/12/30 Saturday</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BE519B38-7EC6-4332-83B1-B980DA3587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0334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p:cNvSpPr>
          <p:nvPr>
            <p:ph type="dt" sz="half" idx="2"/>
          </p:nvPr>
        </p:nvSpPr>
        <p:spPr>
          <a:xfrm>
            <a:off x="838200" y="6356350"/>
            <a:ext cx="2743200" cy="365125"/>
          </a:xfrm>
          <a:prstGeom prst="rect">
            <a:avLst/>
          </a:prstGeom>
          <a:noFill/>
          <a:ln w="9525">
            <a:noFill/>
          </a:ln>
        </p:spPr>
        <p:txBody>
          <a:bodyPr anchor="ctr"/>
          <a:lstStyle>
            <a:lvl1pPr>
              <a:buFont typeface="Arial" panose="020B0604020202020204" pitchFamily="34" charset="0"/>
              <a:buNone/>
              <a:defRPr sz="1200">
                <a:solidFill>
                  <a:srgbClr val="898989"/>
                </a:solidFill>
                <a:latin typeface="Calibri" panose="020F0502020204030204" pitchFamily="2" charset="0"/>
                <a:ea typeface="宋体" panose="02010600030101010101" pitchFamily="2" charset="-122"/>
              </a:defRPr>
            </a:lvl1pPr>
          </a:lstStyle>
          <a:p>
            <a:pPr>
              <a:defRPr/>
            </a:pPr>
            <a:fld id="{FBDE4B18-CCA7-4D8C-BA28-A9888A212820}" type="datetime1">
              <a:rPr lang="zh-CN" altLang="en-US"/>
              <a:pPr>
                <a:defRPr/>
              </a:pPr>
              <a:t>2017/12/30 Saturday</a:t>
            </a:fld>
            <a:endParaRPr lang="zh-CN" altLang="en-US"/>
          </a:p>
        </p:txBody>
      </p:sp>
      <p:sp>
        <p:nvSpPr>
          <p:cNvPr id="1029" name="页脚占位符 4"/>
          <p:cNvSpPr>
            <a:spLocks noGrp="1"/>
          </p:cNvSpPr>
          <p:nvPr>
            <p:ph type="ftr" sz="quarter" idx="3"/>
          </p:nvPr>
        </p:nvSpPr>
        <p:spPr>
          <a:xfrm>
            <a:off x="4038600" y="6356350"/>
            <a:ext cx="4114800" cy="365125"/>
          </a:xfrm>
          <a:prstGeom prst="rect">
            <a:avLst/>
          </a:prstGeom>
          <a:noFill/>
          <a:ln w="9525">
            <a:noFill/>
          </a:ln>
        </p:spPr>
        <p:txBody>
          <a:bodyPr anchor="ctr"/>
          <a:lstStyle>
            <a:lvl1pPr algn="ctr">
              <a:buFont typeface="Arial" panose="020B0604020202020204" pitchFamily="34" charset="0"/>
              <a:buNone/>
              <a:defRPr sz="1200">
                <a:solidFill>
                  <a:srgbClr val="898989"/>
                </a:solidFill>
                <a:latin typeface="Calibri" panose="020F0502020204030204" pitchFamily="2" charset="0"/>
                <a:ea typeface="宋体" panose="02010600030101010101" pitchFamily="2" charset="-122"/>
              </a:defRPr>
            </a:lvl1pPr>
          </a:lstStyle>
          <a:p>
            <a:pPr>
              <a:defRPr/>
            </a:pPr>
            <a:endParaRPr lang="zh-CN" altLang="en-US"/>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ln>
        </p:spPr>
        <p:txBody>
          <a:bodyPr anchor="ctr"/>
          <a:lstStyle>
            <a:lvl1pPr algn="r">
              <a:buFont typeface="Arial" panose="020B0604020202020204" pitchFamily="34" charset="0"/>
              <a:buNone/>
              <a:defRPr sz="1200">
                <a:solidFill>
                  <a:srgbClr val="898989"/>
                </a:solidFill>
                <a:latin typeface="Calibri" panose="020F0502020204030204" pitchFamily="2" charset="0"/>
                <a:ea typeface="宋体" panose="02010600030101010101" pitchFamily="2" charset="-122"/>
              </a:defRPr>
            </a:lvl1pPr>
          </a:lstStyle>
          <a:p>
            <a:pPr>
              <a:defRPr/>
            </a:pPr>
            <a:fld id="{2C9D8D95-4632-4BC2-97DE-BCE29AF9DCD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lvl="1"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lvl="2"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lvl="3"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lvl="4"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lvl="5"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6pPr>
      <a:lvl7pPr marL="2971800" lvl="6"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7pPr>
      <a:lvl8pPr marL="3429000" lvl="7"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8pPr>
      <a:lvl9pPr marL="3886200" lvl="8" indent="-228600" algn="l" defTabSz="914400" eaLnBrk="0" fontAlgn="base" latinLnBrk="0" hangingPunct="0">
        <a:lnSpc>
          <a:spcPct val="90000"/>
        </a:lnSpc>
        <a:spcBef>
          <a:spcPts val="500"/>
        </a:spcBef>
        <a:spcAft>
          <a:spcPct val="0"/>
        </a:spcAft>
        <a:buFont typeface="Arial" panose="020B0604020202020204" pitchFamily="34" charset="0"/>
        <a:buChar char="•"/>
        <a:defRPr sz="18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u="none" kern="1200" baseline="0">
          <a:solidFill>
            <a:schemeClr val="tx1"/>
          </a:solidFill>
          <a:latin typeface="Calibri" panose="020F05020202040302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www.cnblogs.com/finehappy/archive/2009/11/24/1609352.html" TargetMode="External"/><Relationship Id="rId2" Type="http://schemas.openxmlformats.org/officeDocument/2006/relationships/hyperlink" Target="https://www.cnblogs.com/finehappy/archive/2009/11/22/1607916.html" TargetMode="External"/><Relationship Id="rId1" Type="http://schemas.openxmlformats.org/officeDocument/2006/relationships/slideLayout" Target="../slideLayouts/slideLayout7.xml"/><Relationship Id="rId5" Type="http://schemas.openxmlformats.org/officeDocument/2006/relationships/hyperlink" Target="http://blog.csdn.net/u010168160/article/details/20851875" TargetMode="External"/><Relationship Id="rId4" Type="http://schemas.openxmlformats.org/officeDocument/2006/relationships/hyperlink" Target="https://www.cnblogs.com/snowyying/p/UML_Package.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
          <p:cNvSpPr txBox="1">
            <a:spLocks noChangeArrowheads="1"/>
          </p:cNvSpPr>
          <p:nvPr/>
        </p:nvSpPr>
        <p:spPr bwMode="auto">
          <a:xfrm>
            <a:off x="1174750" y="3427413"/>
            <a:ext cx="9745663" cy="922337"/>
          </a:xfrm>
          <a:prstGeom prst="rect">
            <a:avLst/>
          </a:prstGeom>
          <a:noFill/>
          <a:ln w="9525">
            <a:noFill/>
            <a:miter lim="800000"/>
            <a:headEnd/>
            <a:tailEnd/>
          </a:ln>
        </p:spPr>
        <p:txBody>
          <a:bodyPr>
            <a:spAutoFit/>
          </a:bodyPr>
          <a:lstStyle/>
          <a:p>
            <a:pPr algn="ctr">
              <a:buFont typeface="Arial" charset="0"/>
              <a:buNone/>
            </a:pPr>
            <a:r>
              <a:rPr lang="en-US" altLang="zh-CN" sz="5400" b="1" dirty="0" smtClean="0">
                <a:solidFill>
                  <a:schemeClr val="bg1"/>
                </a:solidFill>
                <a:latin typeface="微软雅黑 Light"/>
                <a:ea typeface="微软雅黑 Light"/>
                <a:cs typeface="微软雅黑 Light"/>
              </a:rPr>
              <a:t>UML</a:t>
            </a:r>
            <a:r>
              <a:rPr lang="zh-CN" altLang="en-US" sz="5400" b="1" dirty="0" smtClean="0">
                <a:solidFill>
                  <a:schemeClr val="bg1"/>
                </a:solidFill>
                <a:latin typeface="微软雅黑 Light"/>
                <a:ea typeface="微软雅黑 Light"/>
                <a:cs typeface="微软雅黑 Light"/>
              </a:rPr>
              <a:t>部分图展示</a:t>
            </a:r>
            <a:r>
              <a:rPr lang="en-US" altLang="zh-CN" sz="5400" b="1" dirty="0" smtClean="0">
                <a:solidFill>
                  <a:schemeClr val="bg1"/>
                </a:solidFill>
                <a:latin typeface="微软雅黑 Light"/>
                <a:ea typeface="微软雅黑 Light"/>
                <a:cs typeface="微软雅黑 Light"/>
              </a:rPr>
              <a:t>2</a:t>
            </a:r>
            <a:endParaRPr lang="zh-CN" altLang="en-US" sz="5400" b="1" dirty="0">
              <a:solidFill>
                <a:schemeClr val="bg1"/>
              </a:solidFill>
              <a:latin typeface="微软雅黑 Light"/>
              <a:ea typeface="微软雅黑 Light"/>
              <a:cs typeface="微软雅黑 Light"/>
            </a:endParaRPr>
          </a:p>
        </p:txBody>
      </p:sp>
      <p:cxnSp>
        <p:nvCxnSpPr>
          <p:cNvPr id="14338" name="直接连接符 16"/>
          <p:cNvCxnSpPr>
            <a:cxnSpLocks noChangeShapeType="1"/>
          </p:cNvCxnSpPr>
          <p:nvPr/>
        </p:nvCxnSpPr>
        <p:spPr bwMode="auto">
          <a:xfrm flipV="1">
            <a:off x="3394075" y="4491038"/>
            <a:ext cx="5405438" cy="1587"/>
          </a:xfrm>
          <a:prstGeom prst="line">
            <a:avLst/>
          </a:prstGeom>
          <a:noFill/>
          <a:ln w="19050">
            <a:solidFill>
              <a:srgbClr val="FFC000"/>
            </a:solidFill>
            <a:round/>
            <a:headEnd/>
            <a:tailEnd/>
          </a:ln>
        </p:spPr>
      </p:cxnSp>
      <p:sp>
        <p:nvSpPr>
          <p:cNvPr id="14339" name="文本框 18"/>
          <p:cNvSpPr txBox="1">
            <a:spLocks noChangeArrowheads="1"/>
          </p:cNvSpPr>
          <p:nvPr/>
        </p:nvSpPr>
        <p:spPr bwMode="auto">
          <a:xfrm>
            <a:off x="3067050" y="4749800"/>
            <a:ext cx="6057900" cy="460375"/>
          </a:xfrm>
          <a:prstGeom prst="rect">
            <a:avLst/>
          </a:prstGeom>
          <a:noFill/>
          <a:ln w="9525">
            <a:noFill/>
            <a:miter lim="800000"/>
            <a:headEnd/>
            <a:tailEnd/>
          </a:ln>
        </p:spPr>
        <p:txBody>
          <a:bodyPr>
            <a:spAutoFit/>
          </a:bodyPr>
          <a:lstStyle/>
          <a:p>
            <a:pPr algn="ctr">
              <a:buFont typeface="Arial" charset="0"/>
              <a:buNone/>
            </a:pPr>
            <a:r>
              <a:rPr lang="en-US" sz="2400">
                <a:solidFill>
                  <a:schemeClr val="bg1"/>
                </a:solidFill>
              </a:rPr>
              <a:t>葛倍良  黄鹏羽  金浩楠  余倩  周雨璐</a:t>
            </a:r>
          </a:p>
        </p:txBody>
      </p:sp>
      <p:grpSp>
        <p:nvGrpSpPr>
          <p:cNvPr id="14340" name="组合 3"/>
          <p:cNvGrpSpPr>
            <a:grpSpLocks/>
          </p:cNvGrpSpPr>
          <p:nvPr/>
        </p:nvGrpSpPr>
        <p:grpSpPr bwMode="auto">
          <a:xfrm>
            <a:off x="3273425" y="1173163"/>
            <a:ext cx="5526088" cy="1957387"/>
            <a:chOff x="7830" y="2568"/>
            <a:chExt cx="6471" cy="2314"/>
          </a:xfrm>
        </p:grpSpPr>
        <p:grpSp>
          <p:nvGrpSpPr>
            <p:cNvPr id="14341" name="组合 3076"/>
            <p:cNvGrpSpPr>
              <a:grpSpLocks/>
            </p:cNvGrpSpPr>
            <p:nvPr/>
          </p:nvGrpSpPr>
          <p:grpSpPr bwMode="auto">
            <a:xfrm>
              <a:off x="7830" y="2568"/>
              <a:ext cx="4008" cy="2315"/>
              <a:chOff x="0" y="0"/>
              <a:chExt cx="2543995" cy="1470643"/>
            </a:xfrm>
          </p:grpSpPr>
          <p:sp>
            <p:nvSpPr>
              <p:cNvPr id="14343" name="Rectangle 9"/>
              <p:cNvSpPr>
                <a:spLocks noChangeArrowheads="1"/>
              </p:cNvSpPr>
              <p:nvPr/>
            </p:nvSpPr>
            <p:spPr bwMode="auto">
              <a:xfrm>
                <a:off x="137448" y="747932"/>
                <a:ext cx="297530" cy="719172"/>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sp>
            <p:nvSpPr>
              <p:cNvPr id="14344" name="Line 13"/>
              <p:cNvSpPr>
                <a:spLocks noChangeShapeType="1"/>
              </p:cNvSpPr>
              <p:nvPr/>
            </p:nvSpPr>
            <p:spPr bwMode="auto">
              <a:xfrm>
                <a:off x="0" y="1469707"/>
                <a:ext cx="2543995" cy="936"/>
              </a:xfrm>
              <a:prstGeom prst="line">
                <a:avLst/>
              </a:prstGeom>
              <a:noFill/>
              <a:ln w="28575">
                <a:solidFill>
                  <a:srgbClr val="DC7C00"/>
                </a:solidFill>
                <a:round/>
                <a:headEnd/>
                <a:tailEnd/>
              </a:ln>
            </p:spPr>
            <p:txBody>
              <a:bodyPr/>
              <a:lstStyle/>
              <a:p>
                <a:endParaRPr lang="zh-CN" altLang="en-US"/>
              </a:p>
            </p:txBody>
          </p:sp>
          <p:sp>
            <p:nvSpPr>
              <p:cNvPr id="14345" name="未知"/>
              <p:cNvSpPr>
                <a:spLocks/>
              </p:cNvSpPr>
              <p:nvPr/>
            </p:nvSpPr>
            <p:spPr bwMode="auto">
              <a:xfrm>
                <a:off x="116323" y="0"/>
                <a:ext cx="2405321" cy="684925"/>
              </a:xfrm>
              <a:custGeom>
                <a:avLst/>
                <a:gdLst>
                  <a:gd name="T0" fmla="*/ 0 w 21600"/>
                  <a:gd name="T1" fmla="*/ 688686004 h 21600"/>
                  <a:gd name="T2" fmla="*/ 2147483647 w 21600"/>
                  <a:gd name="T3" fmla="*/ 514761413 h 21600"/>
                  <a:gd name="T4" fmla="*/ 2147483647 w 21600"/>
                  <a:gd name="T5" fmla="*/ 218402780 h 21600"/>
                  <a:gd name="T6" fmla="*/ 2147483647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21600"/>
                    </a:moveTo>
                    <a:lnTo>
                      <a:pt x="8716" y="16145"/>
                    </a:lnTo>
                    <a:lnTo>
                      <a:pt x="11906" y="6850"/>
                    </a:lnTo>
                    <a:lnTo>
                      <a:pt x="21600" y="0"/>
                    </a:lnTo>
                  </a:path>
                </a:pathLst>
              </a:custGeom>
              <a:noFill/>
              <a:ln w="19050" cap="flat" cmpd="sng">
                <a:solidFill>
                  <a:srgbClr val="FFC000"/>
                </a:solidFill>
                <a:prstDash val="solid"/>
                <a:miter lim="800000"/>
                <a:headEnd type="none" w="med" len="med"/>
                <a:tailEnd type="stealth" w="lg" len="lg"/>
              </a:ln>
            </p:spPr>
            <p:txBody>
              <a:bodyPr/>
              <a:lstStyle/>
              <a:p>
                <a:endParaRPr lang="zh-CN" altLang="en-US"/>
              </a:p>
            </p:txBody>
          </p:sp>
          <p:sp>
            <p:nvSpPr>
              <p:cNvPr id="14346" name="Rectangle 9"/>
              <p:cNvSpPr>
                <a:spLocks noChangeArrowheads="1"/>
              </p:cNvSpPr>
              <p:nvPr/>
            </p:nvSpPr>
            <p:spPr bwMode="auto">
              <a:xfrm>
                <a:off x="618587" y="684925"/>
                <a:ext cx="297530" cy="782179"/>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sp>
            <p:nvSpPr>
              <p:cNvPr id="14347" name="Rectangle 9"/>
              <p:cNvSpPr>
                <a:spLocks noChangeArrowheads="1"/>
              </p:cNvSpPr>
              <p:nvPr/>
            </p:nvSpPr>
            <p:spPr bwMode="auto">
              <a:xfrm>
                <a:off x="1099726" y="572726"/>
                <a:ext cx="297530" cy="894378"/>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sp>
            <p:nvSpPr>
              <p:cNvPr id="14348" name="Rectangle 9"/>
              <p:cNvSpPr>
                <a:spLocks noChangeArrowheads="1"/>
              </p:cNvSpPr>
              <p:nvPr/>
            </p:nvSpPr>
            <p:spPr bwMode="auto">
              <a:xfrm>
                <a:off x="1580865" y="336752"/>
                <a:ext cx="297530" cy="1130352"/>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sp>
            <p:nvSpPr>
              <p:cNvPr id="14349" name="Rectangle 9"/>
              <p:cNvSpPr>
                <a:spLocks noChangeArrowheads="1"/>
              </p:cNvSpPr>
              <p:nvPr/>
            </p:nvSpPr>
            <p:spPr bwMode="auto">
              <a:xfrm>
                <a:off x="2062004" y="179435"/>
                <a:ext cx="297530" cy="1287669"/>
              </a:xfrm>
              <a:prstGeom prst="rect">
                <a:avLst/>
              </a:prstGeom>
              <a:solidFill>
                <a:srgbClr val="CC9900"/>
              </a:solidFill>
              <a:ln w="9525">
                <a:noFill/>
                <a:miter lim="800000"/>
                <a:headEnd/>
                <a:tailEnd/>
              </a:ln>
            </p:spPr>
            <p:txBody>
              <a:bodyPr anchor="ctr"/>
              <a:lstStyle/>
              <a:p>
                <a:pPr>
                  <a:buFont typeface="Arial" charset="0"/>
                  <a:buNone/>
                </a:pPr>
                <a:endParaRPr lang="zh-CN" altLang="zh-CN"/>
              </a:p>
            </p:txBody>
          </p:sp>
        </p:grpSp>
        <p:pic>
          <p:nvPicPr>
            <p:cNvPr id="14342" name="图片 2" descr="logo"/>
            <p:cNvPicPr>
              <a:picLocks noChangeAspect="1"/>
            </p:cNvPicPr>
            <p:nvPr/>
          </p:nvPicPr>
          <p:blipFill>
            <a:blip r:embed="rId2"/>
            <a:srcRect l="23804" t="22208" r="27960" b="29410"/>
            <a:stretch>
              <a:fillRect/>
            </a:stretch>
          </p:blipFill>
          <p:spPr bwMode="auto">
            <a:xfrm>
              <a:off x="11993" y="2569"/>
              <a:ext cx="2308" cy="2308"/>
            </a:xfrm>
            <a:prstGeom prst="rect">
              <a:avLst/>
            </a:prstGeom>
            <a:noFill/>
            <a:ln w="25400">
              <a:solidFill>
                <a:srgbClr val="FFC000"/>
              </a:solid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6" y="1965326"/>
            <a:ext cx="8591550" cy="3449512"/>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600" dirty="0" smtClean="0">
                <a:solidFill>
                  <a:srgbClr val="FFC000"/>
                </a:solidFill>
              </a:rPr>
              <a:t>如何绘制对象图</a:t>
            </a:r>
            <a:endParaRPr lang="en-US" altLang="zh-CN" sz="3600" dirty="0" smtClean="0">
              <a:solidFill>
                <a:srgbClr val="FFC000"/>
              </a:solidFill>
            </a:endParaRPr>
          </a:p>
          <a:p>
            <a:r>
              <a:rPr lang="en-US" altLang="zh-CN" sz="2400" dirty="0">
                <a:solidFill>
                  <a:schemeClr val="bg1"/>
                </a:solidFill>
                <a:latin typeface="black Verdana"/>
              </a:rPr>
              <a:t>1</a:t>
            </a:r>
            <a:r>
              <a:rPr lang="zh-CN" altLang="en-US" sz="2400" dirty="0">
                <a:solidFill>
                  <a:schemeClr val="bg1"/>
                </a:solidFill>
                <a:latin typeface="black Verdana"/>
              </a:rPr>
              <a:t>）先找出类和对象，通常类在“</a:t>
            </a:r>
            <a:r>
              <a:rPr lang="en-US" altLang="zh-CN" sz="2400" dirty="0">
                <a:solidFill>
                  <a:schemeClr val="bg1"/>
                </a:solidFill>
                <a:latin typeface="black Verdana"/>
              </a:rPr>
              <a:t>class”</a:t>
            </a:r>
            <a:r>
              <a:rPr lang="zh-CN" altLang="en-US" sz="2400" dirty="0">
                <a:solidFill>
                  <a:schemeClr val="bg1"/>
                </a:solidFill>
                <a:latin typeface="black Verdana"/>
              </a:rPr>
              <a:t>、“</a:t>
            </a:r>
            <a:r>
              <a:rPr lang="en-US" altLang="zh-CN" sz="2400" dirty="0">
                <a:solidFill>
                  <a:schemeClr val="bg1"/>
                </a:solidFill>
                <a:latin typeface="black Verdana"/>
              </a:rPr>
              <a:t>new”</a:t>
            </a:r>
            <a:r>
              <a:rPr lang="zh-CN" altLang="en-US" sz="2400" dirty="0">
                <a:solidFill>
                  <a:schemeClr val="bg1"/>
                </a:solidFill>
                <a:latin typeface="black Verdana"/>
              </a:rPr>
              <a:t>、“</a:t>
            </a:r>
            <a:r>
              <a:rPr lang="en-US" altLang="zh-CN" sz="2400" dirty="0">
                <a:solidFill>
                  <a:schemeClr val="bg1"/>
                </a:solidFill>
                <a:latin typeface="black Verdana"/>
              </a:rPr>
              <a:t>implements”</a:t>
            </a:r>
            <a:r>
              <a:rPr lang="zh-CN" altLang="en-US" sz="2400" dirty="0">
                <a:solidFill>
                  <a:schemeClr val="bg1"/>
                </a:solidFill>
                <a:latin typeface="black Verdana"/>
              </a:rPr>
              <a:t>等关键字之后的，而对象名则通常是在类名之后的</a:t>
            </a:r>
          </a:p>
          <a:p>
            <a:r>
              <a:rPr lang="en-US" altLang="zh-CN" sz="2400" dirty="0">
                <a:solidFill>
                  <a:schemeClr val="bg1"/>
                </a:solidFill>
                <a:latin typeface="black Verdana"/>
              </a:rPr>
              <a:t>2</a:t>
            </a:r>
            <a:r>
              <a:rPr lang="zh-CN" altLang="en-US" sz="2400" dirty="0">
                <a:solidFill>
                  <a:schemeClr val="bg1"/>
                </a:solidFill>
                <a:latin typeface="black Verdana"/>
              </a:rPr>
              <a:t>）然后对其进行细化的关联分析，绘制出相应的对象图</a:t>
            </a:r>
          </a:p>
          <a:p>
            <a:pPr>
              <a:lnSpc>
                <a:spcPct val="120000"/>
              </a:lnSpc>
              <a:buFont typeface="Arial" charset="0"/>
              <a:buNone/>
            </a:pPr>
            <a:endParaRPr lang="en-US" altLang="zh-CN" sz="3600" dirty="0" smtClean="0">
              <a:solidFill>
                <a:srgbClr val="FFC000"/>
              </a:solidFill>
            </a:endParaRPr>
          </a:p>
          <a:p>
            <a:pPr>
              <a:lnSpc>
                <a:spcPct val="120000"/>
              </a:lnSpc>
              <a:buFont typeface="Arial" charset="0"/>
              <a:buNone/>
            </a:pPr>
            <a:endParaRPr lang="en-US" altLang="zh-CN" sz="2400" dirty="0" smtClean="0">
              <a:solidFill>
                <a:srgbClr val="FFFFFF"/>
              </a:solidFill>
            </a:endParaRPr>
          </a:p>
        </p:txBody>
      </p:sp>
      <p:sp>
        <p:nvSpPr>
          <p:cNvPr id="3" name="文本框 2"/>
          <p:cNvSpPr txBox="1"/>
          <p:nvPr/>
        </p:nvSpPr>
        <p:spPr>
          <a:xfrm>
            <a:off x="996043" y="1293813"/>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2523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6" y="1965326"/>
            <a:ext cx="8591550" cy="3449512"/>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600" dirty="0" smtClean="0">
                <a:solidFill>
                  <a:srgbClr val="FFC000"/>
                </a:solidFill>
              </a:rPr>
              <a:t>对象图的应用说明</a:t>
            </a:r>
            <a:endParaRPr lang="en-US" altLang="zh-CN" sz="3600" dirty="0" smtClean="0">
              <a:solidFill>
                <a:srgbClr val="FFC000"/>
              </a:solidFill>
            </a:endParaRPr>
          </a:p>
          <a:p>
            <a:r>
              <a:rPr lang="en-US" altLang="zh-CN" sz="2400" dirty="0">
                <a:solidFill>
                  <a:schemeClr val="bg1"/>
                </a:solidFill>
                <a:latin typeface="black Verdana"/>
              </a:rPr>
              <a:t>1</a:t>
            </a:r>
            <a:r>
              <a:rPr lang="zh-CN" altLang="en-US" sz="2400" dirty="0">
                <a:solidFill>
                  <a:schemeClr val="bg1"/>
                </a:solidFill>
                <a:latin typeface="black Verdana"/>
              </a:rPr>
              <a:t>）论证类模型的设计：当设计了类模型时，你可以通过对象图来模拟出一个运行时的状态，这样就可以研究在运行时设计的合理性。同时，也可以作为开发人员讨论的一个基础</a:t>
            </a:r>
            <a:r>
              <a:rPr lang="zh-CN" altLang="en-US" sz="2400" dirty="0" smtClean="0">
                <a:solidFill>
                  <a:schemeClr val="bg1"/>
                </a:solidFill>
                <a:latin typeface="black Verdana"/>
              </a:rPr>
              <a:t>。</a:t>
            </a:r>
            <a:endParaRPr lang="en-US" altLang="zh-CN" sz="2400" dirty="0" smtClean="0">
              <a:solidFill>
                <a:schemeClr val="bg1"/>
              </a:solidFill>
              <a:latin typeface="black Verdana"/>
            </a:endParaRPr>
          </a:p>
          <a:p>
            <a:r>
              <a:rPr lang="en-US" altLang="zh-CN" sz="2400" dirty="0" smtClean="0">
                <a:solidFill>
                  <a:schemeClr val="bg1"/>
                </a:solidFill>
                <a:latin typeface="black Verdana"/>
              </a:rPr>
              <a:t>2</a:t>
            </a:r>
            <a:r>
              <a:rPr lang="zh-CN" altLang="en-US" sz="2400" dirty="0">
                <a:solidFill>
                  <a:schemeClr val="bg1"/>
                </a:solidFill>
                <a:latin typeface="black Verdana"/>
              </a:rPr>
              <a:t>）分析和说明源代码：由于类图只是展示了程序的静态类结构，因此通过类图看懂代码的意图是很困难的。因此在分析源代码时，可以通过对象图来细化分析。而对于开发人员，对于逻辑较复杂的类交互时，可以考虑画出一些对象图来做补充说明</a:t>
            </a:r>
            <a:endParaRPr lang="en-US" altLang="zh-CN" sz="3600" dirty="0" smtClean="0">
              <a:solidFill>
                <a:srgbClr val="FFC000"/>
              </a:solidFill>
            </a:endParaRPr>
          </a:p>
          <a:p>
            <a:pPr>
              <a:lnSpc>
                <a:spcPct val="120000"/>
              </a:lnSpc>
              <a:buFont typeface="Arial" charset="0"/>
              <a:buNone/>
            </a:pPr>
            <a:endParaRPr lang="en-US" altLang="zh-CN" sz="2400" dirty="0" smtClean="0">
              <a:solidFill>
                <a:srgbClr val="FFFFFF"/>
              </a:solidFill>
            </a:endParaRPr>
          </a:p>
        </p:txBody>
      </p:sp>
      <p:sp>
        <p:nvSpPr>
          <p:cNvPr id="3" name="文本框 2"/>
          <p:cNvSpPr txBox="1"/>
          <p:nvPr/>
        </p:nvSpPr>
        <p:spPr>
          <a:xfrm>
            <a:off x="996043" y="1293813"/>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6231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2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2530" name="文本框 18"/>
          <p:cNvSpPr txBox="1">
            <a:spLocks noChangeArrowheads="1"/>
          </p:cNvSpPr>
          <p:nvPr/>
        </p:nvSpPr>
        <p:spPr bwMode="auto">
          <a:xfrm>
            <a:off x="1693863" y="771525"/>
            <a:ext cx="8802687"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对象图示例</a:t>
            </a:r>
            <a:endParaRPr lang="zh-CN" altLang="en-US" sz="3200" dirty="0">
              <a:solidFill>
                <a:schemeClr val="bg1"/>
              </a:solidFill>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057" y="2136160"/>
            <a:ext cx="4931469" cy="2811398"/>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179" y="1599944"/>
            <a:ext cx="6925642" cy="36581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18"/>
          <p:cNvSpPr txBox="1">
            <a:spLocks noChangeArrowheads="1"/>
          </p:cNvSpPr>
          <p:nvPr/>
        </p:nvSpPr>
        <p:spPr bwMode="auto">
          <a:xfrm>
            <a:off x="4507366" y="2737069"/>
            <a:ext cx="4259262" cy="769441"/>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a:t>
            </a:r>
            <a:r>
              <a:rPr lang="zh-CN" altLang="en-US" sz="4400" dirty="0" smtClean="0">
                <a:solidFill>
                  <a:schemeClr val="bg1"/>
                </a:solidFill>
              </a:rPr>
              <a:t>构件图</a:t>
            </a:r>
            <a:endParaRPr lang="en-US" altLang="zh-CN" sz="4400" dirty="0">
              <a:solidFill>
                <a:schemeClr val="bg1"/>
              </a:solidFill>
            </a:endParaRPr>
          </a:p>
        </p:txBody>
      </p:sp>
      <p:cxnSp>
        <p:nvCxnSpPr>
          <p:cNvPr id="15364" name="直接连接符 2"/>
          <p:cNvCxnSpPr>
            <a:cxnSpLocks noChangeShapeType="1"/>
          </p:cNvCxnSpPr>
          <p:nvPr/>
        </p:nvCxnSpPr>
        <p:spPr bwMode="auto">
          <a:xfrm flipH="1">
            <a:off x="4507366" y="2938070"/>
            <a:ext cx="347663" cy="447675"/>
          </a:xfrm>
          <a:prstGeom prst="line">
            <a:avLst/>
          </a:prstGeom>
          <a:noFill/>
          <a:ln w="6350">
            <a:solidFill>
              <a:srgbClr val="FFC000"/>
            </a:solidFill>
            <a:round/>
            <a:headEnd/>
            <a:tailEnd/>
          </a:ln>
        </p:spPr>
      </p:cxnSp>
      <p:sp>
        <p:nvSpPr>
          <p:cNvPr id="15365" name="文本框 15"/>
          <p:cNvSpPr txBox="1">
            <a:spLocks noChangeArrowheads="1"/>
          </p:cNvSpPr>
          <p:nvPr/>
        </p:nvSpPr>
        <p:spPr bwMode="auto">
          <a:xfrm>
            <a:off x="3931201" y="2737068"/>
            <a:ext cx="325437" cy="769441"/>
          </a:xfrm>
          <a:prstGeom prst="rect">
            <a:avLst/>
          </a:prstGeom>
          <a:noFill/>
          <a:ln w="9525">
            <a:noFill/>
            <a:miter lim="800000"/>
            <a:headEnd/>
            <a:tailEnd/>
          </a:ln>
        </p:spPr>
        <p:txBody>
          <a:bodyPr>
            <a:spAutoFit/>
          </a:bodyPr>
          <a:lstStyle/>
          <a:p>
            <a:pPr>
              <a:buFont typeface="Arial" charset="0"/>
              <a:buNone/>
            </a:pPr>
            <a:r>
              <a:rPr lang="en-US" altLang="zh-CN" sz="4400" dirty="0" smtClean="0">
                <a:solidFill>
                  <a:schemeClr val="bg1"/>
                </a:solidFill>
              </a:rPr>
              <a:t>2</a:t>
            </a:r>
            <a:endParaRPr lang="zh-CN" altLang="en-US" sz="4400" dirty="0">
              <a:solidFill>
                <a:schemeClr val="bg1"/>
              </a:solidFill>
            </a:endParaRPr>
          </a:p>
        </p:txBody>
      </p:sp>
    </p:spTree>
    <p:extLst>
      <p:ext uri="{BB962C8B-B14F-4D97-AF65-F5344CB8AC3E}">
        <p14:creationId xmlns:p14="http://schemas.microsoft.com/office/powerpoint/2010/main" val="4164132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0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7410"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17411" name="矩形 1"/>
          <p:cNvSpPr>
            <a:spLocks noChangeArrowheads="1"/>
          </p:cNvSpPr>
          <p:nvPr/>
        </p:nvSpPr>
        <p:spPr bwMode="auto">
          <a:xfrm>
            <a:off x="1798638" y="1863724"/>
            <a:ext cx="8593137" cy="4044095"/>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200" b="1" dirty="0" smtClean="0">
                <a:solidFill>
                  <a:srgbClr val="FFC000"/>
                </a:solidFill>
              </a:rPr>
              <a:t>构件和构件的要素</a:t>
            </a:r>
            <a:endParaRPr lang="en-US" altLang="zh-CN" sz="3200" b="1" dirty="0" smtClean="0">
              <a:solidFill>
                <a:srgbClr val="FFC000"/>
              </a:solidFill>
            </a:endParaRPr>
          </a:p>
          <a:p>
            <a:r>
              <a:rPr lang="en-US" altLang="zh-CN" sz="2000" dirty="0" smtClean="0">
                <a:solidFill>
                  <a:schemeClr val="bg1"/>
                </a:solidFill>
              </a:rPr>
              <a:t>1</a:t>
            </a:r>
            <a:r>
              <a:rPr lang="zh-CN" altLang="en-US" sz="2000" dirty="0" smtClean="0">
                <a:solidFill>
                  <a:schemeClr val="bg1"/>
                </a:solidFill>
              </a:rPr>
              <a:t>）构件</a:t>
            </a:r>
            <a:r>
              <a:rPr lang="zh-CN" altLang="en-US" sz="2000" dirty="0">
                <a:solidFill>
                  <a:schemeClr val="bg1"/>
                </a:solidFill>
              </a:rPr>
              <a:t>是系统中可替换的物理部分，它包装了实现而且遵从并提供一组接口的实现</a:t>
            </a:r>
          </a:p>
          <a:p>
            <a:r>
              <a:rPr lang="en-US" altLang="zh-CN" sz="2000" dirty="0" smtClean="0">
                <a:solidFill>
                  <a:schemeClr val="bg1"/>
                </a:solidFill>
              </a:rPr>
              <a:t>2</a:t>
            </a:r>
            <a:r>
              <a:rPr lang="zh-CN" altLang="en-US" sz="2000" dirty="0" smtClean="0">
                <a:solidFill>
                  <a:schemeClr val="bg1"/>
                </a:solidFill>
              </a:rPr>
              <a:t>）规格说明</a:t>
            </a:r>
            <a:r>
              <a:rPr lang="zh-CN" altLang="en-US" sz="2000" dirty="0">
                <a:solidFill>
                  <a:schemeClr val="bg1"/>
                </a:solidFill>
              </a:rPr>
              <a:t>：对于构件，必须有一个它所提供服务的抽象描述。通俗地说，每个构件都必须提供特定的服务</a:t>
            </a:r>
          </a:p>
          <a:p>
            <a:r>
              <a:rPr lang="en-US" altLang="zh-CN" sz="2000" dirty="0" smtClean="0">
                <a:solidFill>
                  <a:schemeClr val="bg1"/>
                </a:solidFill>
              </a:rPr>
              <a:t>3</a:t>
            </a:r>
            <a:r>
              <a:rPr lang="zh-CN" altLang="en-US" sz="2000" dirty="0" smtClean="0">
                <a:solidFill>
                  <a:schemeClr val="bg1"/>
                </a:solidFill>
              </a:rPr>
              <a:t>）一</a:t>
            </a:r>
            <a:r>
              <a:rPr lang="zh-CN" altLang="en-US" sz="2000" dirty="0">
                <a:solidFill>
                  <a:schemeClr val="bg1"/>
                </a:solidFill>
              </a:rPr>
              <a:t>个或多个实现：构件是一种物理概念，必须被一个或多个实现所支持，当然这些实现都必需符合规格说明</a:t>
            </a:r>
          </a:p>
          <a:p>
            <a:r>
              <a:rPr lang="en-US" altLang="zh-CN" sz="2000" dirty="0" smtClean="0">
                <a:solidFill>
                  <a:schemeClr val="bg1"/>
                </a:solidFill>
              </a:rPr>
              <a:t>4</a:t>
            </a:r>
            <a:r>
              <a:rPr lang="zh-CN" altLang="en-US" sz="2000" dirty="0" smtClean="0">
                <a:solidFill>
                  <a:schemeClr val="bg1"/>
                </a:solidFill>
              </a:rPr>
              <a:t>）受</a:t>
            </a:r>
            <a:r>
              <a:rPr lang="zh-CN" altLang="en-US" sz="2000" dirty="0">
                <a:solidFill>
                  <a:schemeClr val="bg1"/>
                </a:solidFill>
              </a:rPr>
              <a:t>约束的构件标准：每一个构件，在实现时必须遵从某种构件标准</a:t>
            </a:r>
          </a:p>
          <a:p>
            <a:r>
              <a:rPr lang="en-US" altLang="zh-CN" sz="2000" dirty="0" smtClean="0">
                <a:solidFill>
                  <a:schemeClr val="bg1"/>
                </a:solidFill>
              </a:rPr>
              <a:t>5</a:t>
            </a:r>
            <a:r>
              <a:rPr lang="zh-CN" altLang="en-US" sz="2000" dirty="0" smtClean="0">
                <a:solidFill>
                  <a:schemeClr val="bg1"/>
                </a:solidFill>
              </a:rPr>
              <a:t>）封装</a:t>
            </a:r>
            <a:r>
              <a:rPr lang="zh-CN" altLang="en-US" sz="2000" dirty="0">
                <a:solidFill>
                  <a:schemeClr val="bg1"/>
                </a:solidFill>
              </a:rPr>
              <a:t>方法：也就是构件遵从的封装标准</a:t>
            </a:r>
          </a:p>
          <a:p>
            <a:r>
              <a:rPr lang="en-US" altLang="zh-CN" sz="2000" dirty="0" smtClean="0">
                <a:solidFill>
                  <a:schemeClr val="bg1"/>
                </a:solidFill>
              </a:rPr>
              <a:t>6</a:t>
            </a:r>
            <a:r>
              <a:rPr lang="zh-CN" altLang="en-US" sz="2000" dirty="0" smtClean="0">
                <a:solidFill>
                  <a:schemeClr val="bg1"/>
                </a:solidFill>
              </a:rPr>
              <a:t>）部署</a:t>
            </a:r>
            <a:r>
              <a:rPr lang="zh-CN" altLang="en-US" sz="2000" dirty="0">
                <a:solidFill>
                  <a:schemeClr val="bg1"/>
                </a:solidFill>
              </a:rPr>
              <a:t>方法：当件要运行时，首先要部署它</a:t>
            </a:r>
          </a:p>
          <a:p>
            <a:pPr>
              <a:lnSpc>
                <a:spcPct val="120000"/>
              </a:lnSpc>
              <a:buFont typeface="Arial" charset="0"/>
              <a:buNone/>
            </a:pPr>
            <a:endParaRPr lang="en-US" altLang="zh-CN" sz="2000" b="1" dirty="0" smtClean="0">
              <a:solidFill>
                <a:schemeClr val="bg1"/>
              </a:solidFill>
            </a:endParaRPr>
          </a:p>
        </p:txBody>
      </p:sp>
    </p:spTree>
    <p:extLst>
      <p:ext uri="{BB962C8B-B14F-4D97-AF65-F5344CB8AC3E}">
        <p14:creationId xmlns:p14="http://schemas.microsoft.com/office/powerpoint/2010/main" val="158057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arn(inVertical)">
                                      <p:cBhvr>
                                        <p:cTn id="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0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7410"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17411" name="矩形 1"/>
          <p:cNvSpPr>
            <a:spLocks noChangeArrowheads="1"/>
          </p:cNvSpPr>
          <p:nvPr/>
        </p:nvSpPr>
        <p:spPr bwMode="auto">
          <a:xfrm>
            <a:off x="1798638" y="1863725"/>
            <a:ext cx="8593137" cy="3805556"/>
          </a:xfrm>
          <a:prstGeom prst="rect">
            <a:avLst/>
          </a:prstGeom>
          <a:noFill/>
          <a:ln w="12700">
            <a:solidFill>
              <a:srgbClr val="FFC000"/>
            </a:solidFill>
            <a:miter lim="800000"/>
            <a:headEnd/>
            <a:tailEnd/>
          </a:ln>
        </p:spPr>
        <p:txBody>
          <a:bodyPr anchor="t"/>
          <a:lstStyle/>
          <a:p>
            <a:pPr>
              <a:lnSpc>
                <a:spcPct val="120000"/>
              </a:lnSpc>
            </a:pPr>
            <a:r>
              <a:rPr lang="zh-CN" altLang="en-US" sz="3200" b="1" dirty="0" smtClean="0">
                <a:solidFill>
                  <a:srgbClr val="FFC000"/>
                </a:solidFill>
              </a:rPr>
              <a:t>构件</a:t>
            </a:r>
            <a:r>
              <a:rPr lang="zh-CN" altLang="en-US" sz="3200" b="1" dirty="0" smtClean="0">
                <a:solidFill>
                  <a:srgbClr val="FFC000"/>
                </a:solidFill>
              </a:rPr>
              <a:t>分类</a:t>
            </a:r>
            <a:endParaRPr lang="en-US" altLang="zh-CN" sz="3200" b="1" dirty="0">
              <a:solidFill>
                <a:srgbClr val="FFC000"/>
              </a:solidFill>
            </a:endParaRPr>
          </a:p>
          <a:p>
            <a:pPr>
              <a:lnSpc>
                <a:spcPct val="120000"/>
              </a:lnSpc>
              <a:buFont typeface="Arial" charset="0"/>
              <a:buNone/>
            </a:pPr>
            <a:r>
              <a:rPr lang="en-US" altLang="zh-CN" sz="2000" dirty="0" smtClean="0">
                <a:solidFill>
                  <a:schemeClr val="bg1"/>
                </a:solidFill>
              </a:rPr>
              <a:t>1</a:t>
            </a:r>
            <a:r>
              <a:rPr lang="zh-CN" altLang="en-US" sz="2000" dirty="0" smtClean="0">
                <a:solidFill>
                  <a:schemeClr val="bg1"/>
                </a:solidFill>
              </a:rPr>
              <a:t>）</a:t>
            </a:r>
            <a:r>
              <a:rPr lang="zh-CN" altLang="en-US" sz="2000" dirty="0" smtClean="0">
                <a:solidFill>
                  <a:schemeClr val="bg1"/>
                </a:solidFill>
              </a:rPr>
              <a:t>实施</a:t>
            </a:r>
            <a:r>
              <a:rPr lang="zh-CN" altLang="en-US" sz="2000" dirty="0">
                <a:solidFill>
                  <a:schemeClr val="bg1"/>
                </a:solidFill>
              </a:rPr>
              <a:t>构件 ：这类构件是构成一个可执行系统必要和充分的构件，例如动态链接库（</a:t>
            </a:r>
            <a:r>
              <a:rPr lang="en-US" altLang="zh-CN" sz="2000" dirty="0" err="1">
                <a:solidFill>
                  <a:schemeClr val="bg1"/>
                </a:solidFill>
              </a:rPr>
              <a:t>dll</a:t>
            </a:r>
            <a:r>
              <a:rPr lang="zh-CN" altLang="en-US" sz="2000" dirty="0">
                <a:solidFill>
                  <a:schemeClr val="bg1"/>
                </a:solidFill>
              </a:rPr>
              <a:t>）、可执行文件（</a:t>
            </a:r>
            <a:r>
              <a:rPr lang="en-US" altLang="zh-CN" sz="2000" dirty="0">
                <a:solidFill>
                  <a:schemeClr val="bg1"/>
                </a:solidFill>
              </a:rPr>
              <a:t>exe</a:t>
            </a:r>
            <a:r>
              <a:rPr lang="zh-CN" altLang="en-US" sz="2000" dirty="0">
                <a:solidFill>
                  <a:schemeClr val="bg1"/>
                </a:solidFill>
              </a:rPr>
              <a:t>），另外还包括如</a:t>
            </a:r>
            <a:r>
              <a:rPr lang="en-US" altLang="zh-CN" sz="2000" dirty="0">
                <a:solidFill>
                  <a:schemeClr val="bg1"/>
                </a:solidFill>
              </a:rPr>
              <a:t>COM+</a:t>
            </a:r>
            <a:r>
              <a:rPr lang="zh-CN" altLang="en-US" sz="2000" dirty="0">
                <a:solidFill>
                  <a:schemeClr val="bg1"/>
                </a:solidFill>
              </a:rPr>
              <a:t>、</a:t>
            </a:r>
            <a:r>
              <a:rPr lang="en-US" altLang="zh-CN" sz="2000" dirty="0">
                <a:solidFill>
                  <a:schemeClr val="bg1"/>
                </a:solidFill>
              </a:rPr>
              <a:t>CORBA</a:t>
            </a:r>
            <a:r>
              <a:rPr lang="zh-CN" altLang="en-US" sz="2000" dirty="0">
                <a:solidFill>
                  <a:schemeClr val="bg1"/>
                </a:solidFill>
              </a:rPr>
              <a:t>及企业级</a:t>
            </a:r>
            <a:r>
              <a:rPr lang="en-US" altLang="zh-CN" sz="2000" dirty="0">
                <a:solidFill>
                  <a:schemeClr val="bg1"/>
                </a:solidFill>
              </a:rPr>
              <a:t>Java Beans</a:t>
            </a:r>
            <a:r>
              <a:rPr lang="zh-CN" altLang="en-US" sz="2000" dirty="0">
                <a:solidFill>
                  <a:schemeClr val="bg1"/>
                </a:solidFill>
              </a:rPr>
              <a:t>、动态</a:t>
            </a:r>
            <a:r>
              <a:rPr lang="en-US" altLang="zh-CN" sz="2000" dirty="0">
                <a:solidFill>
                  <a:schemeClr val="bg1"/>
                </a:solidFill>
              </a:rPr>
              <a:t>Web</a:t>
            </a:r>
            <a:r>
              <a:rPr lang="zh-CN" altLang="en-US" sz="2000" dirty="0">
                <a:solidFill>
                  <a:schemeClr val="bg1"/>
                </a:solidFill>
              </a:rPr>
              <a:t>页面也属于实施构件的一部分</a:t>
            </a:r>
            <a:endParaRPr lang="en-US" altLang="zh-CN" sz="2000" dirty="0" smtClean="0">
              <a:solidFill>
                <a:schemeClr val="bg1"/>
              </a:solidFill>
            </a:endParaRPr>
          </a:p>
          <a:p>
            <a:pPr>
              <a:lnSpc>
                <a:spcPct val="120000"/>
              </a:lnSpc>
              <a:buFont typeface="Arial" charset="0"/>
              <a:buNone/>
            </a:pPr>
            <a:r>
              <a:rPr lang="en-US" altLang="zh-CN" sz="2000" dirty="0" smtClean="0">
                <a:solidFill>
                  <a:schemeClr val="bg1"/>
                </a:solidFill>
              </a:rPr>
              <a:t>2</a:t>
            </a:r>
            <a:r>
              <a:rPr lang="zh-CN" altLang="en-US" sz="2000" dirty="0" smtClean="0">
                <a:solidFill>
                  <a:schemeClr val="bg1"/>
                </a:solidFill>
              </a:rPr>
              <a:t>）工作</a:t>
            </a:r>
            <a:r>
              <a:rPr lang="zh-CN" altLang="en-US" sz="2000" dirty="0">
                <a:solidFill>
                  <a:schemeClr val="bg1"/>
                </a:solidFill>
              </a:rPr>
              <a:t>产品构件：这类构件主要是开发过程的产物，包括创建实施构件的源代码文件及数据文件。这些构件并不是直接地参与可执行系统，而是用来产生可执行系统的中间工作</a:t>
            </a:r>
            <a:r>
              <a:rPr lang="zh-CN" altLang="en-US" sz="2000" dirty="0" smtClean="0">
                <a:solidFill>
                  <a:schemeClr val="bg1"/>
                </a:solidFill>
              </a:rPr>
              <a:t>产品</a:t>
            </a:r>
            <a:endParaRPr lang="en-US" altLang="zh-CN" sz="2000" dirty="0" smtClean="0">
              <a:solidFill>
                <a:schemeClr val="bg1"/>
              </a:solidFill>
            </a:endParaRPr>
          </a:p>
          <a:p>
            <a:pPr>
              <a:lnSpc>
                <a:spcPct val="120000"/>
              </a:lnSpc>
              <a:buFont typeface="Arial" charset="0"/>
              <a:buNone/>
            </a:pPr>
            <a:r>
              <a:rPr lang="en-US" altLang="zh-CN" sz="2000" dirty="0" smtClean="0">
                <a:solidFill>
                  <a:schemeClr val="bg1"/>
                </a:solidFill>
              </a:rPr>
              <a:t>3</a:t>
            </a:r>
            <a:r>
              <a:rPr lang="zh-CN" altLang="en-US" sz="2000" dirty="0" smtClean="0">
                <a:solidFill>
                  <a:schemeClr val="bg1"/>
                </a:solidFill>
              </a:rPr>
              <a:t>）</a:t>
            </a:r>
            <a:r>
              <a:rPr lang="zh-CN" altLang="en-US" sz="2000" dirty="0" smtClean="0">
                <a:solidFill>
                  <a:schemeClr val="bg1"/>
                </a:solidFill>
              </a:rPr>
              <a:t>执行</a:t>
            </a:r>
            <a:r>
              <a:rPr lang="zh-CN" altLang="en-US" sz="2000" dirty="0">
                <a:solidFill>
                  <a:schemeClr val="bg1"/>
                </a:solidFill>
              </a:rPr>
              <a:t>构件：作为一个正在执行的系统的结果而被创建的，例如由</a:t>
            </a:r>
            <a:r>
              <a:rPr lang="en-US" altLang="zh-CN" sz="2000" dirty="0">
                <a:solidFill>
                  <a:schemeClr val="bg1"/>
                </a:solidFill>
              </a:rPr>
              <a:t>DLL</a:t>
            </a:r>
            <a:r>
              <a:rPr lang="zh-CN" altLang="en-US" sz="2000" dirty="0">
                <a:solidFill>
                  <a:schemeClr val="bg1"/>
                </a:solidFill>
              </a:rPr>
              <a:t>实例化形成的</a:t>
            </a:r>
            <a:r>
              <a:rPr lang="en-US" altLang="zh-CN" sz="2000" dirty="0">
                <a:solidFill>
                  <a:schemeClr val="bg1"/>
                </a:solidFill>
              </a:rPr>
              <a:t>COM+</a:t>
            </a:r>
            <a:r>
              <a:rPr lang="zh-CN" altLang="en-US" sz="2000" dirty="0">
                <a:solidFill>
                  <a:schemeClr val="bg1"/>
                </a:solidFill>
              </a:rPr>
              <a:t>对象</a:t>
            </a:r>
            <a:endParaRPr lang="en-US" altLang="zh-CN" sz="2000" dirty="0" smtClean="0">
              <a:solidFill>
                <a:schemeClr val="bg1"/>
              </a:solidFill>
            </a:endParaRPr>
          </a:p>
        </p:txBody>
      </p:sp>
    </p:spTree>
    <p:extLst>
      <p:ext uri="{BB962C8B-B14F-4D97-AF65-F5344CB8AC3E}">
        <p14:creationId xmlns:p14="http://schemas.microsoft.com/office/powerpoint/2010/main" val="21648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arn(inVertical)">
                                      <p:cBhvr>
                                        <p:cTn id="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0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7410"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17411" name="矩形 1"/>
          <p:cNvSpPr>
            <a:spLocks noChangeArrowheads="1"/>
          </p:cNvSpPr>
          <p:nvPr/>
        </p:nvSpPr>
        <p:spPr bwMode="auto">
          <a:xfrm>
            <a:off x="1798638" y="1863724"/>
            <a:ext cx="8593137" cy="4044095"/>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200" b="1" dirty="0" smtClean="0">
                <a:solidFill>
                  <a:srgbClr val="FFC000"/>
                </a:solidFill>
              </a:rPr>
              <a:t>构件图</a:t>
            </a:r>
            <a:r>
              <a:rPr lang="zh-CN" altLang="en-US" sz="2000" b="1" dirty="0" smtClean="0">
                <a:solidFill>
                  <a:schemeClr val="bg1"/>
                </a:solidFill>
              </a:rPr>
              <a:t>         </a:t>
            </a:r>
            <a:endParaRPr lang="en-US" altLang="zh-CN" sz="2000" b="1" dirty="0" smtClean="0">
              <a:solidFill>
                <a:schemeClr val="bg1"/>
              </a:solidFill>
            </a:endParaRPr>
          </a:p>
          <a:p>
            <a:pPr>
              <a:lnSpc>
                <a:spcPct val="120000"/>
              </a:lnSpc>
              <a:buFont typeface="Arial" charset="0"/>
              <a:buNone/>
            </a:pPr>
            <a:r>
              <a:rPr lang="zh-CN" altLang="en-US" sz="2000" dirty="0" smtClean="0">
                <a:solidFill>
                  <a:schemeClr val="bg1"/>
                </a:solidFill>
              </a:rPr>
              <a:t>构件图是面向对象系统的物理方面建模时使用的两种图之一，用于描述软件组件及组件之间的组织和依赖关系。</a:t>
            </a:r>
            <a:endParaRPr lang="en-US" altLang="zh-CN" sz="2000" dirty="0" smtClean="0">
              <a:solidFill>
                <a:schemeClr val="bg1"/>
              </a:solidFill>
            </a:endParaRPr>
          </a:p>
          <a:p>
            <a:pPr>
              <a:lnSpc>
                <a:spcPct val="120000"/>
              </a:lnSpc>
            </a:pPr>
            <a:r>
              <a:rPr lang="zh-CN" altLang="en-US" sz="3200" b="1" dirty="0">
                <a:solidFill>
                  <a:srgbClr val="FFC000"/>
                </a:solidFill>
              </a:rPr>
              <a:t>构件图的好处</a:t>
            </a:r>
            <a:endParaRPr lang="en-US" altLang="zh-CN" sz="3200" b="1" dirty="0">
              <a:solidFill>
                <a:srgbClr val="FFC000"/>
              </a:solidFill>
            </a:endParaRPr>
          </a:p>
          <a:p>
            <a:pPr>
              <a:lnSpc>
                <a:spcPct val="120000"/>
              </a:lnSpc>
              <a:buFont typeface="Arial" charset="0"/>
              <a:buNone/>
            </a:pPr>
            <a:r>
              <a:rPr lang="en-US" altLang="zh-CN" sz="2400" dirty="0" smtClean="0">
                <a:solidFill>
                  <a:srgbClr val="FFFFFF"/>
                </a:solidFill>
              </a:rPr>
              <a:t>1</a:t>
            </a:r>
            <a:r>
              <a:rPr lang="zh-CN" altLang="en-US" sz="2400" dirty="0" smtClean="0">
                <a:solidFill>
                  <a:srgbClr val="FFFFFF"/>
                </a:solidFill>
              </a:rPr>
              <a:t>）帮助客户理解最终的系统结构</a:t>
            </a:r>
            <a:endParaRPr lang="en-US" altLang="zh-CN" sz="2400" dirty="0" smtClean="0">
              <a:solidFill>
                <a:srgbClr val="FFFFFF"/>
              </a:solidFill>
            </a:endParaRPr>
          </a:p>
          <a:p>
            <a:pPr>
              <a:lnSpc>
                <a:spcPct val="120000"/>
              </a:lnSpc>
              <a:buFont typeface="Arial" charset="0"/>
              <a:buNone/>
            </a:pPr>
            <a:r>
              <a:rPr lang="en-US" altLang="zh-CN" sz="2400" dirty="0" smtClean="0">
                <a:solidFill>
                  <a:srgbClr val="FFFFFF"/>
                </a:solidFill>
              </a:rPr>
              <a:t>2</a:t>
            </a:r>
            <a:r>
              <a:rPr lang="zh-CN" altLang="en-US" sz="2400" dirty="0" smtClean="0">
                <a:solidFill>
                  <a:srgbClr val="FFFFFF"/>
                </a:solidFill>
              </a:rPr>
              <a:t>）使开发工作有一个明确的目标</a:t>
            </a:r>
            <a:endParaRPr lang="en-US" altLang="zh-CN" sz="2400" dirty="0" smtClean="0">
              <a:solidFill>
                <a:srgbClr val="FFFFFF"/>
              </a:solidFill>
            </a:endParaRPr>
          </a:p>
          <a:p>
            <a:pPr>
              <a:lnSpc>
                <a:spcPct val="120000"/>
              </a:lnSpc>
              <a:buFont typeface="Arial" charset="0"/>
              <a:buNone/>
            </a:pPr>
            <a:r>
              <a:rPr lang="en-US" altLang="zh-CN" sz="2400" dirty="0" smtClean="0">
                <a:solidFill>
                  <a:srgbClr val="FFFFFF"/>
                </a:solidFill>
              </a:rPr>
              <a:t>3</a:t>
            </a:r>
            <a:r>
              <a:rPr lang="zh-CN" altLang="en-US" sz="2400" dirty="0" smtClean="0">
                <a:solidFill>
                  <a:srgbClr val="FFFFFF"/>
                </a:solidFill>
              </a:rPr>
              <a:t>）帮助开发组和其他人员理解系统</a:t>
            </a:r>
            <a:endParaRPr lang="en-US" altLang="zh-CN" sz="2400" dirty="0" smtClean="0">
              <a:solidFill>
                <a:srgbClr val="FFFFFF"/>
              </a:solidFill>
            </a:endParaRPr>
          </a:p>
          <a:p>
            <a:pPr>
              <a:lnSpc>
                <a:spcPct val="120000"/>
              </a:lnSpc>
              <a:buFont typeface="Arial" charset="0"/>
              <a:buNone/>
            </a:pPr>
            <a:r>
              <a:rPr lang="en-US" altLang="zh-CN" sz="2400" dirty="0" smtClean="0">
                <a:solidFill>
                  <a:srgbClr val="FFFFFF"/>
                </a:solidFill>
              </a:rPr>
              <a:t>4</a:t>
            </a:r>
            <a:r>
              <a:rPr lang="zh-CN" altLang="en-US" sz="2400" dirty="0" smtClean="0">
                <a:solidFill>
                  <a:srgbClr val="FFFFFF"/>
                </a:solidFill>
              </a:rPr>
              <a:t>）组件复用</a:t>
            </a:r>
            <a:endParaRPr lang="zh-CN" altLang="en-US" sz="24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arn(inVertical)">
                                      <p:cBhvr>
                                        <p:cTn id="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09"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7410"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17411" name="矩形 1"/>
          <p:cNvSpPr>
            <a:spLocks noChangeArrowheads="1"/>
          </p:cNvSpPr>
          <p:nvPr/>
        </p:nvSpPr>
        <p:spPr bwMode="auto">
          <a:xfrm>
            <a:off x="1798638" y="1863725"/>
            <a:ext cx="8593137" cy="3916590"/>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200" b="1" dirty="0" smtClean="0">
                <a:solidFill>
                  <a:srgbClr val="FFC000"/>
                </a:solidFill>
              </a:rPr>
              <a:t>构件图</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构件图用于静态建模，是表示组建类型的组织及各种组件之间依赖关系的图。通过组件间的依赖关系的描述来估计对系统组件的修改给系统可能带来的影响</a:t>
            </a:r>
            <a:endParaRPr lang="en-US" altLang="zh-CN" sz="2400" dirty="0" smtClean="0">
              <a:solidFill>
                <a:schemeClr val="bg1"/>
              </a:solidFill>
            </a:endParaRPr>
          </a:p>
          <a:p>
            <a:pPr>
              <a:lnSpc>
                <a:spcPct val="120000"/>
              </a:lnSpc>
              <a:buFont typeface="Arial" charset="0"/>
              <a:buNone/>
            </a:pPr>
            <a:r>
              <a:rPr lang="zh-CN" altLang="en-US" sz="3200" b="1" dirty="0" smtClean="0">
                <a:solidFill>
                  <a:srgbClr val="FFC000"/>
                </a:solidFill>
              </a:rPr>
              <a:t>构件图元素</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构件图由组件</a:t>
            </a:r>
            <a:r>
              <a:rPr lang="zh-CN" altLang="en-US" sz="2400" dirty="0">
                <a:solidFill>
                  <a:schemeClr val="bg1"/>
                </a:solidFill>
              </a:rPr>
              <a:t>，接口，实现和依赖四部分组成</a:t>
            </a:r>
            <a:endParaRPr lang="zh-CN" altLang="en-US" sz="2400" b="1" dirty="0">
              <a:solidFill>
                <a:srgbClr val="FFFFFF"/>
              </a:solidFill>
            </a:endParaRPr>
          </a:p>
        </p:txBody>
      </p:sp>
    </p:spTree>
    <p:extLst>
      <p:ext uri="{BB962C8B-B14F-4D97-AF65-F5344CB8AC3E}">
        <p14:creationId xmlns:p14="http://schemas.microsoft.com/office/powerpoint/2010/main" val="166690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arn(inVertical)">
                                      <p:cBhvr>
                                        <p:cTn id="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6"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8677"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5" name="矩形 1"/>
          <p:cNvSpPr>
            <a:spLocks noChangeArrowheads="1"/>
          </p:cNvSpPr>
          <p:nvPr/>
        </p:nvSpPr>
        <p:spPr bwMode="auto">
          <a:xfrm>
            <a:off x="1797050" y="1518699"/>
            <a:ext cx="8593137" cy="4715123"/>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组件</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描述</a:t>
            </a:r>
            <a:r>
              <a:rPr lang="zh-CN" altLang="en-US" sz="2400" dirty="0">
                <a:solidFill>
                  <a:schemeClr val="bg1"/>
                </a:solidFill>
              </a:rPr>
              <a:t>了系统的一个可执行程序，一个库，一个</a:t>
            </a:r>
            <a:r>
              <a:rPr lang="en-US" altLang="zh-CN" sz="2400" dirty="0">
                <a:solidFill>
                  <a:schemeClr val="bg1"/>
                </a:solidFill>
              </a:rPr>
              <a:t>Web</a:t>
            </a:r>
            <a:r>
              <a:rPr lang="zh-CN" altLang="en-US" sz="2400" dirty="0">
                <a:solidFill>
                  <a:schemeClr val="bg1"/>
                </a:solidFill>
              </a:rPr>
              <a:t>程序等，</a:t>
            </a:r>
            <a:r>
              <a:rPr lang="zh-CN" altLang="en-US" sz="2400" dirty="0" smtClean="0">
                <a:solidFill>
                  <a:schemeClr val="bg1"/>
                </a:solidFill>
              </a:rPr>
              <a:t>如图</a:t>
            </a:r>
            <a:r>
              <a:rPr lang="zh-CN" altLang="en-US" sz="2400" dirty="0">
                <a:solidFill>
                  <a:schemeClr val="bg1"/>
                </a:solidFill>
              </a:rPr>
              <a:t>中的方框图型都是组件的表示形式。</a:t>
            </a:r>
            <a:endParaRPr lang="en-US" altLang="zh-CN" sz="2400" dirty="0" smtClean="0">
              <a:solidFill>
                <a:schemeClr val="bg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666" y="3102513"/>
            <a:ext cx="8485904" cy="3027943"/>
          </a:xfrm>
          <a:prstGeom prst="rect">
            <a:avLst/>
          </a:prstGeom>
        </p:spPr>
      </p:pic>
    </p:spTree>
    <p:extLst>
      <p:ext uri="{BB962C8B-B14F-4D97-AF65-F5344CB8AC3E}">
        <p14:creationId xmlns:p14="http://schemas.microsoft.com/office/powerpoint/2010/main" val="170182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6"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8677"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5" name="矩形 1"/>
          <p:cNvSpPr>
            <a:spLocks noChangeArrowheads="1"/>
          </p:cNvSpPr>
          <p:nvPr/>
        </p:nvSpPr>
        <p:spPr bwMode="auto">
          <a:xfrm>
            <a:off x="1798638" y="1863724"/>
            <a:ext cx="8593137" cy="453707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接口</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接口是一组用于描述类或组建的一个服务的操作。分为导入接口，和导出接口</a:t>
            </a:r>
            <a:endParaRPr lang="en-US" altLang="zh-CN" sz="2400" dirty="0" smtClean="0">
              <a:solidFill>
                <a:schemeClr val="bg1"/>
              </a:solidFill>
            </a:endParaRPr>
          </a:p>
          <a:p>
            <a:pPr>
              <a:lnSpc>
                <a:spcPct val="120000"/>
              </a:lnSpc>
              <a:buFont typeface="Arial" charset="0"/>
              <a:buNone/>
            </a:pPr>
            <a:endParaRPr lang="en-US" altLang="zh-CN" sz="2400" dirty="0" smtClean="0">
              <a:solidFill>
                <a:schemeClr val="bg1"/>
              </a:solidFill>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887" y="3338318"/>
            <a:ext cx="6640637" cy="3062481"/>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530" y="3295216"/>
            <a:ext cx="7449590" cy="31055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14"/>
          <p:cNvSpPr txBox="1">
            <a:spLocks noChangeArrowheads="1"/>
          </p:cNvSpPr>
          <p:nvPr/>
        </p:nvSpPr>
        <p:spPr bwMode="auto">
          <a:xfrm>
            <a:off x="1687513" y="706438"/>
            <a:ext cx="1925637" cy="830262"/>
          </a:xfrm>
          <a:prstGeom prst="rect">
            <a:avLst/>
          </a:prstGeom>
          <a:noFill/>
          <a:ln w="9525">
            <a:noFill/>
            <a:miter lim="800000"/>
            <a:headEnd/>
            <a:tailEnd/>
          </a:ln>
        </p:spPr>
        <p:txBody>
          <a:bodyPr>
            <a:spAutoFit/>
          </a:bodyPr>
          <a:lstStyle/>
          <a:p>
            <a:pPr>
              <a:buFont typeface="Arial" charset="0"/>
              <a:buNone/>
            </a:pPr>
            <a:r>
              <a:rPr lang="zh-CN" altLang="en-US" sz="4800">
                <a:solidFill>
                  <a:schemeClr val="bg1"/>
                </a:solidFill>
                <a:latin typeface="微软雅黑" pitchFamily="34" charset="-122"/>
                <a:ea typeface="微软雅黑" pitchFamily="34" charset="-122"/>
              </a:rPr>
              <a:t>目录</a:t>
            </a:r>
          </a:p>
        </p:txBody>
      </p:sp>
      <p:cxnSp>
        <p:nvCxnSpPr>
          <p:cNvPr id="15362" name="直接连接符 16"/>
          <p:cNvCxnSpPr>
            <a:cxnSpLocks noChangeShapeType="1"/>
          </p:cNvCxnSpPr>
          <p:nvPr/>
        </p:nvCxnSpPr>
        <p:spPr bwMode="auto">
          <a:xfrm>
            <a:off x="1687513" y="1677988"/>
            <a:ext cx="3382962" cy="0"/>
          </a:xfrm>
          <a:prstGeom prst="line">
            <a:avLst/>
          </a:prstGeom>
          <a:noFill/>
          <a:ln w="12700">
            <a:solidFill>
              <a:srgbClr val="FFC000"/>
            </a:solidFill>
            <a:round/>
            <a:headEnd/>
            <a:tailEnd/>
          </a:ln>
        </p:spPr>
      </p:cxnSp>
      <p:sp>
        <p:nvSpPr>
          <p:cNvPr id="15363" name="文本框 18"/>
          <p:cNvSpPr txBox="1">
            <a:spLocks noChangeArrowheads="1"/>
          </p:cNvSpPr>
          <p:nvPr/>
        </p:nvSpPr>
        <p:spPr bwMode="auto">
          <a:xfrm>
            <a:off x="2751072" y="2343060"/>
            <a:ext cx="4259262" cy="523875"/>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对 象 图</a:t>
            </a:r>
            <a:endParaRPr lang="en-US" altLang="zh-CN" sz="2800" dirty="0">
              <a:solidFill>
                <a:schemeClr val="bg1"/>
              </a:solidFill>
            </a:endParaRPr>
          </a:p>
        </p:txBody>
      </p:sp>
      <p:cxnSp>
        <p:nvCxnSpPr>
          <p:cNvPr id="15364" name="直接连接符 2"/>
          <p:cNvCxnSpPr>
            <a:cxnSpLocks noChangeShapeType="1"/>
          </p:cNvCxnSpPr>
          <p:nvPr/>
        </p:nvCxnSpPr>
        <p:spPr bwMode="auto">
          <a:xfrm flipH="1">
            <a:off x="2403409" y="2441485"/>
            <a:ext cx="347663" cy="447675"/>
          </a:xfrm>
          <a:prstGeom prst="line">
            <a:avLst/>
          </a:prstGeom>
          <a:noFill/>
          <a:ln w="6350">
            <a:solidFill>
              <a:srgbClr val="FFC000"/>
            </a:solidFill>
            <a:round/>
            <a:headEnd/>
            <a:tailEnd/>
          </a:ln>
        </p:spPr>
      </p:cxnSp>
      <p:sp>
        <p:nvSpPr>
          <p:cNvPr id="15365" name="文本框 15"/>
          <p:cNvSpPr txBox="1">
            <a:spLocks noChangeArrowheads="1"/>
          </p:cNvSpPr>
          <p:nvPr/>
        </p:nvSpPr>
        <p:spPr bwMode="auto">
          <a:xfrm>
            <a:off x="2119247" y="2336710"/>
            <a:ext cx="325437" cy="522287"/>
          </a:xfrm>
          <a:prstGeom prst="rect">
            <a:avLst/>
          </a:prstGeom>
          <a:noFill/>
          <a:ln w="9525">
            <a:noFill/>
            <a:miter lim="800000"/>
            <a:headEnd/>
            <a:tailEnd/>
          </a:ln>
        </p:spPr>
        <p:txBody>
          <a:bodyPr>
            <a:spAutoFit/>
          </a:bodyPr>
          <a:lstStyle/>
          <a:p>
            <a:pPr>
              <a:buFont typeface="Arial" charset="0"/>
              <a:buNone/>
            </a:pPr>
            <a:r>
              <a:rPr lang="en-US" altLang="zh-CN" sz="2800" dirty="0">
                <a:solidFill>
                  <a:schemeClr val="bg1"/>
                </a:solidFill>
              </a:rPr>
              <a:t>1</a:t>
            </a:r>
            <a:endParaRPr lang="zh-CN" altLang="en-US" sz="2800" dirty="0">
              <a:solidFill>
                <a:schemeClr val="bg1"/>
              </a:solidFill>
            </a:endParaRPr>
          </a:p>
        </p:txBody>
      </p:sp>
      <p:sp>
        <p:nvSpPr>
          <p:cNvPr id="15366" name="文本框 17"/>
          <p:cNvSpPr txBox="1">
            <a:spLocks noChangeArrowheads="1"/>
          </p:cNvSpPr>
          <p:nvPr/>
        </p:nvSpPr>
        <p:spPr bwMode="auto">
          <a:xfrm>
            <a:off x="2751072" y="3304441"/>
            <a:ext cx="3497262" cy="523875"/>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构 件 图</a:t>
            </a:r>
            <a:endParaRPr lang="zh-CN" altLang="en-US" sz="2800" dirty="0">
              <a:solidFill>
                <a:schemeClr val="bg1"/>
              </a:solidFill>
            </a:endParaRPr>
          </a:p>
        </p:txBody>
      </p:sp>
      <p:cxnSp>
        <p:nvCxnSpPr>
          <p:cNvPr id="15367" name="直接连接符 19"/>
          <p:cNvCxnSpPr>
            <a:cxnSpLocks noChangeShapeType="1"/>
          </p:cNvCxnSpPr>
          <p:nvPr/>
        </p:nvCxnSpPr>
        <p:spPr bwMode="auto">
          <a:xfrm flipH="1">
            <a:off x="2403409" y="3402866"/>
            <a:ext cx="347663" cy="447675"/>
          </a:xfrm>
          <a:prstGeom prst="line">
            <a:avLst/>
          </a:prstGeom>
          <a:noFill/>
          <a:ln w="6350">
            <a:solidFill>
              <a:srgbClr val="FFC000"/>
            </a:solidFill>
            <a:round/>
            <a:headEnd/>
            <a:tailEnd/>
          </a:ln>
        </p:spPr>
      </p:cxnSp>
      <p:sp>
        <p:nvSpPr>
          <p:cNvPr id="15368" name="文本框 25"/>
          <p:cNvSpPr txBox="1">
            <a:spLocks noChangeArrowheads="1"/>
          </p:cNvSpPr>
          <p:nvPr/>
        </p:nvSpPr>
        <p:spPr bwMode="auto">
          <a:xfrm>
            <a:off x="2119247" y="3296503"/>
            <a:ext cx="325437" cy="523875"/>
          </a:xfrm>
          <a:prstGeom prst="rect">
            <a:avLst/>
          </a:prstGeom>
          <a:noFill/>
          <a:ln w="9525">
            <a:noFill/>
            <a:miter lim="800000"/>
            <a:headEnd/>
            <a:tailEnd/>
          </a:ln>
        </p:spPr>
        <p:txBody>
          <a:bodyPr>
            <a:spAutoFit/>
          </a:bodyPr>
          <a:lstStyle/>
          <a:p>
            <a:pPr>
              <a:buFont typeface="Arial" charset="0"/>
              <a:buNone/>
            </a:pPr>
            <a:r>
              <a:rPr lang="en-US" altLang="zh-CN" sz="2800" dirty="0">
                <a:solidFill>
                  <a:schemeClr val="bg1"/>
                </a:solidFill>
              </a:rPr>
              <a:t>2</a:t>
            </a:r>
            <a:endParaRPr lang="zh-CN" altLang="en-US" sz="2800" dirty="0">
              <a:solidFill>
                <a:schemeClr val="bg1"/>
              </a:solidFill>
            </a:endParaRPr>
          </a:p>
        </p:txBody>
      </p:sp>
      <p:cxnSp>
        <p:nvCxnSpPr>
          <p:cNvPr id="15369" name="直接连接符 27"/>
          <p:cNvCxnSpPr>
            <a:cxnSpLocks noChangeShapeType="1"/>
          </p:cNvCxnSpPr>
          <p:nvPr/>
        </p:nvCxnSpPr>
        <p:spPr bwMode="auto">
          <a:xfrm flipH="1">
            <a:off x="2403409" y="4455080"/>
            <a:ext cx="347663" cy="447675"/>
          </a:xfrm>
          <a:prstGeom prst="line">
            <a:avLst/>
          </a:prstGeom>
          <a:noFill/>
          <a:ln w="6350">
            <a:solidFill>
              <a:srgbClr val="FFC000"/>
            </a:solidFill>
            <a:round/>
            <a:headEnd/>
            <a:tailEnd/>
          </a:ln>
        </p:spPr>
      </p:cxnSp>
      <p:sp>
        <p:nvSpPr>
          <p:cNvPr id="15370" name="文本框 28"/>
          <p:cNvSpPr txBox="1">
            <a:spLocks noChangeArrowheads="1"/>
          </p:cNvSpPr>
          <p:nvPr/>
        </p:nvSpPr>
        <p:spPr bwMode="auto">
          <a:xfrm>
            <a:off x="2119247" y="4348718"/>
            <a:ext cx="325437" cy="523875"/>
          </a:xfrm>
          <a:prstGeom prst="rect">
            <a:avLst/>
          </a:prstGeom>
          <a:noFill/>
          <a:ln w="9525">
            <a:noFill/>
            <a:miter lim="800000"/>
            <a:headEnd/>
            <a:tailEnd/>
          </a:ln>
        </p:spPr>
        <p:txBody>
          <a:bodyPr>
            <a:spAutoFit/>
          </a:bodyPr>
          <a:lstStyle/>
          <a:p>
            <a:pPr>
              <a:buFont typeface="Arial" charset="0"/>
              <a:buNone/>
            </a:pPr>
            <a:r>
              <a:rPr lang="en-US" altLang="zh-CN" sz="2800" dirty="0">
                <a:solidFill>
                  <a:schemeClr val="bg1"/>
                </a:solidFill>
              </a:rPr>
              <a:t>3</a:t>
            </a:r>
            <a:endParaRPr lang="zh-CN" altLang="en-US" sz="2800" dirty="0">
              <a:solidFill>
                <a:schemeClr val="bg1"/>
              </a:solidFill>
            </a:endParaRPr>
          </a:p>
        </p:txBody>
      </p:sp>
      <p:sp>
        <p:nvSpPr>
          <p:cNvPr id="15375" name="文本框 17"/>
          <p:cNvSpPr txBox="1">
            <a:spLocks noChangeArrowheads="1"/>
          </p:cNvSpPr>
          <p:nvPr/>
        </p:nvSpPr>
        <p:spPr bwMode="auto">
          <a:xfrm>
            <a:off x="2760597" y="4394755"/>
            <a:ext cx="3497262" cy="519113"/>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包 图</a:t>
            </a:r>
            <a:endParaRPr lang="zh-CN" altLang="en-US" sz="2800" dirty="0">
              <a:solidFill>
                <a:schemeClr val="bg1"/>
              </a:solidFill>
            </a:endParaRPr>
          </a:p>
        </p:txBody>
      </p:sp>
      <p:cxnSp>
        <p:nvCxnSpPr>
          <p:cNvPr id="19" name="直接连接符 27"/>
          <p:cNvCxnSpPr>
            <a:cxnSpLocks noChangeShapeType="1"/>
          </p:cNvCxnSpPr>
          <p:nvPr/>
        </p:nvCxnSpPr>
        <p:spPr bwMode="auto">
          <a:xfrm flipH="1">
            <a:off x="6880159" y="3451105"/>
            <a:ext cx="347663" cy="447675"/>
          </a:xfrm>
          <a:prstGeom prst="line">
            <a:avLst/>
          </a:prstGeom>
          <a:noFill/>
          <a:ln w="6350">
            <a:solidFill>
              <a:srgbClr val="FFC000"/>
            </a:solidFill>
            <a:round/>
            <a:headEnd/>
            <a:tailEnd/>
          </a:ln>
        </p:spPr>
      </p:cxnSp>
      <p:sp>
        <p:nvSpPr>
          <p:cNvPr id="20" name="文本框 28"/>
          <p:cNvSpPr txBox="1">
            <a:spLocks noChangeArrowheads="1"/>
          </p:cNvSpPr>
          <p:nvPr/>
        </p:nvSpPr>
        <p:spPr bwMode="auto">
          <a:xfrm>
            <a:off x="6595997" y="3344743"/>
            <a:ext cx="325437" cy="523875"/>
          </a:xfrm>
          <a:prstGeom prst="rect">
            <a:avLst/>
          </a:prstGeom>
          <a:noFill/>
          <a:ln w="9525">
            <a:noFill/>
            <a:miter lim="800000"/>
            <a:headEnd/>
            <a:tailEnd/>
          </a:ln>
        </p:spPr>
        <p:txBody>
          <a:bodyPr>
            <a:spAutoFit/>
          </a:bodyPr>
          <a:lstStyle/>
          <a:p>
            <a:pPr>
              <a:buFont typeface="Arial" charset="0"/>
              <a:buNone/>
            </a:pPr>
            <a:r>
              <a:rPr lang="en-US" altLang="zh-CN" sz="2800" dirty="0" smtClean="0">
                <a:solidFill>
                  <a:schemeClr val="bg1"/>
                </a:solidFill>
              </a:rPr>
              <a:t>5</a:t>
            </a:r>
            <a:endParaRPr lang="zh-CN" altLang="en-US" sz="2800" dirty="0">
              <a:solidFill>
                <a:schemeClr val="bg1"/>
              </a:solidFill>
            </a:endParaRPr>
          </a:p>
        </p:txBody>
      </p:sp>
      <p:sp>
        <p:nvSpPr>
          <p:cNvPr id="21" name="文本框 17"/>
          <p:cNvSpPr txBox="1">
            <a:spLocks noChangeArrowheads="1"/>
          </p:cNvSpPr>
          <p:nvPr/>
        </p:nvSpPr>
        <p:spPr bwMode="auto">
          <a:xfrm>
            <a:off x="7237347" y="3390780"/>
            <a:ext cx="3497262" cy="954107"/>
          </a:xfrm>
          <a:prstGeom prst="rect">
            <a:avLst/>
          </a:prstGeom>
          <a:noFill/>
          <a:ln w="9525">
            <a:noFill/>
            <a:miter lim="800000"/>
            <a:headEnd/>
            <a:tailEnd/>
          </a:ln>
        </p:spPr>
        <p:txBody>
          <a:bodyPr>
            <a:spAutoFit/>
          </a:bodyPr>
          <a:lstStyle/>
          <a:p>
            <a:pPr algn="ctr"/>
            <a:r>
              <a:rPr lang="zh-CN" altLang="en-US" sz="2800" dirty="0">
                <a:solidFill>
                  <a:schemeClr val="bg1"/>
                </a:solidFill>
              </a:rPr>
              <a:t>小组分工</a:t>
            </a:r>
          </a:p>
          <a:p>
            <a:pPr>
              <a:buFont typeface="Arial" charset="0"/>
              <a:buNone/>
            </a:pPr>
            <a:endParaRPr lang="zh-CN" altLang="en-US" sz="2800" dirty="0">
              <a:solidFill>
                <a:schemeClr val="bg1"/>
              </a:solidFill>
            </a:endParaRPr>
          </a:p>
        </p:txBody>
      </p:sp>
      <p:cxnSp>
        <p:nvCxnSpPr>
          <p:cNvPr id="22" name="直接连接符 27"/>
          <p:cNvCxnSpPr>
            <a:cxnSpLocks noChangeShapeType="1"/>
          </p:cNvCxnSpPr>
          <p:nvPr/>
        </p:nvCxnSpPr>
        <p:spPr bwMode="auto">
          <a:xfrm flipH="1">
            <a:off x="6857934" y="4501117"/>
            <a:ext cx="347663" cy="447675"/>
          </a:xfrm>
          <a:prstGeom prst="line">
            <a:avLst/>
          </a:prstGeom>
          <a:noFill/>
          <a:ln w="6350">
            <a:solidFill>
              <a:srgbClr val="FFC000"/>
            </a:solidFill>
            <a:round/>
            <a:headEnd/>
            <a:tailEnd/>
          </a:ln>
        </p:spPr>
      </p:cxnSp>
      <p:sp>
        <p:nvSpPr>
          <p:cNvPr id="23" name="文本框 28"/>
          <p:cNvSpPr txBox="1">
            <a:spLocks noChangeArrowheads="1"/>
          </p:cNvSpPr>
          <p:nvPr/>
        </p:nvSpPr>
        <p:spPr bwMode="auto">
          <a:xfrm>
            <a:off x="6573772" y="4394755"/>
            <a:ext cx="325437" cy="523875"/>
          </a:xfrm>
          <a:prstGeom prst="rect">
            <a:avLst/>
          </a:prstGeom>
          <a:noFill/>
          <a:ln w="9525">
            <a:noFill/>
            <a:miter lim="800000"/>
            <a:headEnd/>
            <a:tailEnd/>
          </a:ln>
        </p:spPr>
        <p:txBody>
          <a:bodyPr>
            <a:spAutoFit/>
          </a:bodyPr>
          <a:lstStyle/>
          <a:p>
            <a:pPr>
              <a:buFont typeface="Arial" charset="0"/>
              <a:buNone/>
            </a:pPr>
            <a:r>
              <a:rPr lang="en-US" altLang="zh-CN" sz="2800" dirty="0" smtClean="0">
                <a:solidFill>
                  <a:schemeClr val="bg1"/>
                </a:solidFill>
              </a:rPr>
              <a:t>6</a:t>
            </a:r>
            <a:endParaRPr lang="zh-CN" altLang="en-US" sz="2800" dirty="0">
              <a:solidFill>
                <a:schemeClr val="bg1"/>
              </a:solidFill>
            </a:endParaRPr>
          </a:p>
        </p:txBody>
      </p:sp>
      <p:sp>
        <p:nvSpPr>
          <p:cNvPr id="24" name="文本框 17"/>
          <p:cNvSpPr txBox="1">
            <a:spLocks noChangeArrowheads="1"/>
          </p:cNvSpPr>
          <p:nvPr/>
        </p:nvSpPr>
        <p:spPr bwMode="auto">
          <a:xfrm>
            <a:off x="7224647" y="4410199"/>
            <a:ext cx="3497262" cy="519113"/>
          </a:xfrm>
          <a:prstGeom prst="rect">
            <a:avLst/>
          </a:prstGeom>
          <a:noFill/>
          <a:ln w="9525">
            <a:noFill/>
            <a:miter lim="800000"/>
            <a:headEnd/>
            <a:tailEnd/>
          </a:ln>
        </p:spPr>
        <p:txBody>
          <a:bodyPr>
            <a:spAutoFit/>
          </a:bodyPr>
          <a:lstStyle/>
          <a:p>
            <a:pPr algn="ctr">
              <a:buFont typeface="Arial" charset="0"/>
              <a:buNone/>
            </a:pPr>
            <a:r>
              <a:rPr lang="zh-CN" altLang="en-US" sz="2800" dirty="0" smtClean="0">
                <a:solidFill>
                  <a:schemeClr val="bg1"/>
                </a:solidFill>
              </a:rPr>
              <a:t>参考文献</a:t>
            </a:r>
            <a:endParaRPr lang="zh-CN" altLang="en-US" sz="2800" dirty="0">
              <a:solidFill>
                <a:schemeClr val="bg1"/>
              </a:solidFill>
            </a:endParaRPr>
          </a:p>
        </p:txBody>
      </p:sp>
      <p:cxnSp>
        <p:nvCxnSpPr>
          <p:cNvPr id="25" name="直接连接符 27"/>
          <p:cNvCxnSpPr>
            <a:cxnSpLocks noChangeShapeType="1"/>
          </p:cNvCxnSpPr>
          <p:nvPr/>
        </p:nvCxnSpPr>
        <p:spPr bwMode="auto">
          <a:xfrm flipH="1">
            <a:off x="6880159" y="2448449"/>
            <a:ext cx="347663" cy="447675"/>
          </a:xfrm>
          <a:prstGeom prst="line">
            <a:avLst/>
          </a:prstGeom>
          <a:noFill/>
          <a:ln w="6350">
            <a:solidFill>
              <a:srgbClr val="FFC000"/>
            </a:solidFill>
            <a:round/>
            <a:headEnd/>
            <a:tailEnd/>
          </a:ln>
        </p:spPr>
      </p:cxnSp>
      <p:sp>
        <p:nvSpPr>
          <p:cNvPr id="26" name="文本框 28"/>
          <p:cNvSpPr txBox="1">
            <a:spLocks noChangeArrowheads="1"/>
          </p:cNvSpPr>
          <p:nvPr/>
        </p:nvSpPr>
        <p:spPr bwMode="auto">
          <a:xfrm>
            <a:off x="6595997" y="2342087"/>
            <a:ext cx="325437" cy="523875"/>
          </a:xfrm>
          <a:prstGeom prst="rect">
            <a:avLst/>
          </a:prstGeom>
          <a:noFill/>
          <a:ln w="9525">
            <a:noFill/>
            <a:miter lim="800000"/>
            <a:headEnd/>
            <a:tailEnd/>
          </a:ln>
        </p:spPr>
        <p:txBody>
          <a:bodyPr>
            <a:spAutoFit/>
          </a:bodyPr>
          <a:lstStyle/>
          <a:p>
            <a:pPr>
              <a:buFont typeface="Arial" charset="0"/>
              <a:buNone/>
            </a:pPr>
            <a:r>
              <a:rPr lang="en-US" altLang="zh-CN" sz="2800" dirty="0" smtClean="0">
                <a:solidFill>
                  <a:schemeClr val="bg1"/>
                </a:solidFill>
              </a:rPr>
              <a:t>4</a:t>
            </a:r>
            <a:endParaRPr lang="zh-CN" altLang="en-US" sz="2800" dirty="0">
              <a:solidFill>
                <a:schemeClr val="bg1"/>
              </a:solidFill>
            </a:endParaRPr>
          </a:p>
        </p:txBody>
      </p:sp>
      <p:sp>
        <p:nvSpPr>
          <p:cNvPr id="27" name="文本框 17"/>
          <p:cNvSpPr txBox="1">
            <a:spLocks noChangeArrowheads="1"/>
          </p:cNvSpPr>
          <p:nvPr/>
        </p:nvSpPr>
        <p:spPr bwMode="auto">
          <a:xfrm>
            <a:off x="7237347" y="2388124"/>
            <a:ext cx="3497262" cy="519113"/>
          </a:xfrm>
          <a:prstGeom prst="rect">
            <a:avLst/>
          </a:prstGeom>
          <a:noFill/>
          <a:ln w="9525">
            <a:noFill/>
            <a:miter lim="800000"/>
            <a:headEnd/>
            <a:tailEnd/>
          </a:ln>
        </p:spPr>
        <p:txBody>
          <a:bodyPr>
            <a:spAutoFit/>
          </a:bodyPr>
          <a:lstStyle/>
          <a:p>
            <a:pPr>
              <a:buFont typeface="Arial" charset="0"/>
              <a:buNone/>
            </a:pPr>
            <a:r>
              <a:rPr lang="zh-CN" altLang="en-US" sz="2800" smtClean="0">
                <a:solidFill>
                  <a:schemeClr val="bg1"/>
                </a:solidFill>
              </a:rPr>
              <a:t>             提 </a:t>
            </a:r>
            <a:r>
              <a:rPr lang="zh-CN" altLang="en-US" sz="2800" dirty="0">
                <a:solidFill>
                  <a:schemeClr val="bg1"/>
                </a:solidFill>
              </a:rPr>
              <a:t>问</a:t>
            </a:r>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6"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8677"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 件 图</a:t>
            </a:r>
            <a:endParaRPr lang="zh-CN" altLang="en-US" sz="3200" dirty="0">
              <a:solidFill>
                <a:schemeClr val="bg1"/>
              </a:solidFill>
            </a:endParaRPr>
          </a:p>
        </p:txBody>
      </p:sp>
      <p:sp>
        <p:nvSpPr>
          <p:cNvPr id="5" name="矩形 1"/>
          <p:cNvSpPr>
            <a:spLocks noChangeArrowheads="1"/>
          </p:cNvSpPr>
          <p:nvPr/>
        </p:nvSpPr>
        <p:spPr bwMode="auto">
          <a:xfrm>
            <a:off x="1798638" y="1863724"/>
            <a:ext cx="8593137" cy="453707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关系</a:t>
            </a:r>
            <a:endParaRPr lang="en-US" altLang="zh-CN" sz="3200" b="1" dirty="0" smtClean="0">
              <a:solidFill>
                <a:srgbClr val="FFC000"/>
              </a:solidFill>
            </a:endParaRPr>
          </a:p>
          <a:p>
            <a:pPr>
              <a:lnSpc>
                <a:spcPct val="120000"/>
              </a:lnSpc>
              <a:buFont typeface="Arial" charset="0"/>
              <a:buNone/>
            </a:pPr>
            <a:r>
              <a:rPr lang="zh-CN" altLang="en-US" sz="2400" dirty="0">
                <a:solidFill>
                  <a:schemeClr val="bg1"/>
                </a:solidFill>
              </a:rPr>
              <a:t>构件</a:t>
            </a:r>
            <a:r>
              <a:rPr lang="zh-CN" altLang="en-US" sz="2400" dirty="0" smtClean="0">
                <a:solidFill>
                  <a:schemeClr val="bg1"/>
                </a:solidFill>
              </a:rPr>
              <a:t>图中使用最多的是依赖和实现关系</a:t>
            </a:r>
            <a:endParaRPr lang="en-US" altLang="zh-CN" sz="2400" dirty="0" smtClean="0">
              <a:solidFill>
                <a:schemeClr val="bg1"/>
              </a:solidFill>
            </a:endParaRP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018" y="3000270"/>
            <a:ext cx="4658375" cy="1505160"/>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637" y="4603856"/>
            <a:ext cx="5530114" cy="1281171"/>
          </a:xfrm>
          <a:prstGeom prst="rect">
            <a:avLst/>
          </a:prstGeom>
        </p:spPr>
      </p:pic>
    </p:spTree>
    <p:extLst>
      <p:ext uri="{BB962C8B-B14F-4D97-AF65-F5344CB8AC3E}">
        <p14:creationId xmlns:p14="http://schemas.microsoft.com/office/powerpoint/2010/main" val="26762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7651" name="文本框 18"/>
          <p:cNvSpPr txBox="1">
            <a:spLocks noChangeArrowheads="1"/>
          </p:cNvSpPr>
          <p:nvPr/>
        </p:nvSpPr>
        <p:spPr bwMode="auto">
          <a:xfrm>
            <a:off x="1736725" y="823913"/>
            <a:ext cx="8802688" cy="579437"/>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构件图示例</a:t>
            </a:r>
            <a:endParaRPr lang="zh-CN" altLang="en-US" sz="3200" dirty="0">
              <a:solidFill>
                <a:schemeClr val="bg1"/>
              </a:solidFill>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863" y="1552313"/>
            <a:ext cx="7878274" cy="3753374"/>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401" y="1433513"/>
            <a:ext cx="8688012" cy="46869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18"/>
          <p:cNvSpPr txBox="1">
            <a:spLocks noChangeArrowheads="1"/>
          </p:cNvSpPr>
          <p:nvPr/>
        </p:nvSpPr>
        <p:spPr bwMode="auto">
          <a:xfrm>
            <a:off x="4507366" y="2737069"/>
            <a:ext cx="4259262" cy="769441"/>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a:t>
            </a:r>
            <a:r>
              <a:rPr lang="zh-CN" altLang="en-US" sz="4400" dirty="0" smtClean="0">
                <a:solidFill>
                  <a:schemeClr val="bg1"/>
                </a:solidFill>
              </a:rPr>
              <a:t>包图</a:t>
            </a:r>
            <a:endParaRPr lang="en-US" altLang="zh-CN" sz="4400" dirty="0">
              <a:solidFill>
                <a:schemeClr val="bg1"/>
              </a:solidFill>
            </a:endParaRPr>
          </a:p>
        </p:txBody>
      </p:sp>
      <p:cxnSp>
        <p:nvCxnSpPr>
          <p:cNvPr id="15364" name="直接连接符 2"/>
          <p:cNvCxnSpPr>
            <a:cxnSpLocks noChangeShapeType="1"/>
          </p:cNvCxnSpPr>
          <p:nvPr/>
        </p:nvCxnSpPr>
        <p:spPr bwMode="auto">
          <a:xfrm flipH="1">
            <a:off x="4507366" y="2938070"/>
            <a:ext cx="347663" cy="447675"/>
          </a:xfrm>
          <a:prstGeom prst="line">
            <a:avLst/>
          </a:prstGeom>
          <a:noFill/>
          <a:ln w="6350">
            <a:solidFill>
              <a:srgbClr val="FFC000"/>
            </a:solidFill>
            <a:round/>
            <a:headEnd/>
            <a:tailEnd/>
          </a:ln>
        </p:spPr>
      </p:cxnSp>
      <p:sp>
        <p:nvSpPr>
          <p:cNvPr id="15365" name="文本框 15"/>
          <p:cNvSpPr txBox="1">
            <a:spLocks noChangeArrowheads="1"/>
          </p:cNvSpPr>
          <p:nvPr/>
        </p:nvSpPr>
        <p:spPr bwMode="auto">
          <a:xfrm>
            <a:off x="3931201" y="2737068"/>
            <a:ext cx="325437" cy="769441"/>
          </a:xfrm>
          <a:prstGeom prst="rect">
            <a:avLst/>
          </a:prstGeom>
          <a:noFill/>
          <a:ln w="9525">
            <a:noFill/>
            <a:miter lim="800000"/>
            <a:headEnd/>
            <a:tailEnd/>
          </a:ln>
        </p:spPr>
        <p:txBody>
          <a:bodyPr>
            <a:spAutoFit/>
          </a:bodyPr>
          <a:lstStyle/>
          <a:p>
            <a:pPr>
              <a:buFont typeface="Arial" charset="0"/>
              <a:buNone/>
            </a:pPr>
            <a:r>
              <a:rPr lang="en-US" altLang="zh-CN" sz="4400" dirty="0" smtClean="0">
                <a:solidFill>
                  <a:schemeClr val="bg1"/>
                </a:solidFill>
              </a:rPr>
              <a:t>3</a:t>
            </a:r>
            <a:endParaRPr lang="zh-CN" altLang="en-US" sz="4400" dirty="0">
              <a:solidFill>
                <a:schemeClr val="bg1"/>
              </a:solidFill>
            </a:endParaRPr>
          </a:p>
        </p:txBody>
      </p:sp>
    </p:spTree>
    <p:extLst>
      <p:ext uri="{BB962C8B-B14F-4D97-AF65-F5344CB8AC3E}">
        <p14:creationId xmlns:p14="http://schemas.microsoft.com/office/powerpoint/2010/main" val="3255738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3"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8434"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 图</a:t>
            </a:r>
            <a:endParaRPr lang="zh-CN" altLang="en-US" sz="3200" dirty="0">
              <a:solidFill>
                <a:schemeClr val="bg1"/>
              </a:solidFill>
            </a:endParaRPr>
          </a:p>
        </p:txBody>
      </p:sp>
      <p:sp>
        <p:nvSpPr>
          <p:cNvPr id="18435" name="矩形 1"/>
          <p:cNvSpPr>
            <a:spLocks noChangeArrowheads="1"/>
          </p:cNvSpPr>
          <p:nvPr/>
        </p:nvSpPr>
        <p:spPr bwMode="auto">
          <a:xfrm>
            <a:off x="1798638" y="1863725"/>
            <a:ext cx="8593137" cy="4497318"/>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包</a:t>
            </a:r>
            <a:endParaRPr lang="en-US" altLang="zh-CN" sz="3200" b="1" dirty="0" smtClean="0">
              <a:solidFill>
                <a:srgbClr val="FFC000"/>
              </a:solidFill>
            </a:endParaRPr>
          </a:p>
          <a:p>
            <a:pPr>
              <a:lnSpc>
                <a:spcPct val="120000"/>
              </a:lnSpc>
              <a:buFont typeface="Arial" charset="0"/>
              <a:buNone/>
            </a:pPr>
            <a:r>
              <a:rPr lang="en-US" altLang="zh-CN" sz="2400" dirty="0" smtClean="0">
                <a:solidFill>
                  <a:schemeClr val="bg1"/>
                </a:solidFill>
              </a:rPr>
              <a:t>1)</a:t>
            </a:r>
            <a:r>
              <a:rPr lang="zh-CN" altLang="en-US" sz="2400" dirty="0" smtClean="0">
                <a:solidFill>
                  <a:schemeClr val="bg1"/>
                </a:solidFill>
              </a:rPr>
              <a:t>包</a:t>
            </a:r>
            <a:r>
              <a:rPr lang="zh-CN" altLang="en-US" sz="2400" dirty="0" smtClean="0">
                <a:solidFill>
                  <a:schemeClr val="bg1"/>
                </a:solidFill>
              </a:rPr>
              <a:t>是一种把元素组织到一起的通用机制，包可以嵌套入其他包</a:t>
            </a:r>
            <a:r>
              <a:rPr lang="zh-CN" altLang="en-US" sz="2400" dirty="0" smtClean="0">
                <a:solidFill>
                  <a:schemeClr val="bg1"/>
                </a:solidFill>
              </a:rPr>
              <a:t>中。包</a:t>
            </a:r>
            <a:r>
              <a:rPr lang="zh-CN" altLang="en-US" sz="2400" dirty="0">
                <a:solidFill>
                  <a:schemeClr val="bg1"/>
                </a:solidFill>
              </a:rPr>
              <a:t>可直接理解为命名空间，文件夹，是用来组织图形的封装，包图可以用来表述功能组命名空间的组织层次</a:t>
            </a:r>
            <a:r>
              <a:rPr lang="zh-CN" altLang="en-US" sz="2400" dirty="0" smtClean="0">
                <a:solidFill>
                  <a:schemeClr val="bg1"/>
                </a:solidFill>
              </a:rPr>
              <a:t>。</a:t>
            </a:r>
            <a:endParaRPr lang="en-US" altLang="zh-CN" sz="2400" dirty="0" smtClean="0">
              <a:solidFill>
                <a:schemeClr val="bg1"/>
              </a:solidFill>
            </a:endParaRPr>
          </a:p>
          <a:p>
            <a:pPr>
              <a:lnSpc>
                <a:spcPct val="120000"/>
              </a:lnSpc>
              <a:buFont typeface="Arial" charset="0"/>
              <a:buNone/>
            </a:pPr>
            <a:r>
              <a:rPr lang="en-US" altLang="zh-CN" sz="2400" dirty="0" smtClean="0">
                <a:solidFill>
                  <a:schemeClr val="bg1"/>
                </a:solidFill>
              </a:rPr>
              <a:t>2)</a:t>
            </a:r>
            <a:r>
              <a:rPr lang="zh-CN" altLang="en-US" sz="2400" dirty="0" smtClean="0">
                <a:solidFill>
                  <a:schemeClr val="bg1"/>
                </a:solidFill>
              </a:rPr>
              <a:t>在</a:t>
            </a:r>
            <a:r>
              <a:rPr lang="zh-CN" altLang="en-US" sz="2400" dirty="0">
                <a:solidFill>
                  <a:schemeClr val="bg1"/>
                </a:solidFill>
              </a:rPr>
              <a:t>面向对象软件开发的视角中，类显然是构建整个系统的基本构造块。但是对于庞大的应用系统而言，其包含的类将是成百上千，再加上其间“阡陌交纵”的关联关系、多重性等，必然是大大超出了人们可以处理的复杂度。这也就是引入了“包”这种分组事物构造块</a:t>
            </a:r>
            <a:r>
              <a:rPr lang="zh-CN" altLang="en-US" sz="2400" dirty="0" smtClean="0">
                <a:solidFill>
                  <a:schemeClr val="bg1"/>
                </a:solidFill>
              </a:rPr>
              <a:t>。</a:t>
            </a:r>
            <a:endParaRPr lang="en-US" altLang="zh-CN" sz="24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circle(in)">
                                      <p:cBhvr>
                                        <p:cTn id="7" dur="2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3"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8434"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 图</a:t>
            </a:r>
            <a:endParaRPr lang="zh-CN" altLang="en-US" sz="3200" dirty="0">
              <a:solidFill>
                <a:schemeClr val="bg1"/>
              </a:solidFill>
            </a:endParaRPr>
          </a:p>
        </p:txBody>
      </p:sp>
      <p:sp>
        <p:nvSpPr>
          <p:cNvPr id="18435" name="矩形 1"/>
          <p:cNvSpPr>
            <a:spLocks noChangeArrowheads="1"/>
          </p:cNvSpPr>
          <p:nvPr/>
        </p:nvSpPr>
        <p:spPr bwMode="auto">
          <a:xfrm>
            <a:off x="1798638" y="1855774"/>
            <a:ext cx="8593137" cy="4123607"/>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包</a:t>
            </a:r>
            <a:r>
              <a:rPr lang="zh-CN" altLang="en-US" sz="3200" b="1" dirty="0" smtClean="0">
                <a:solidFill>
                  <a:srgbClr val="FFC000"/>
                </a:solidFill>
              </a:rPr>
              <a:t>之间的关系</a:t>
            </a:r>
            <a:endParaRPr lang="en-US" altLang="zh-CN" sz="3200" b="1" dirty="0" smtClean="0">
              <a:solidFill>
                <a:srgbClr val="FFC000"/>
              </a:solidFill>
            </a:endParaRPr>
          </a:p>
          <a:p>
            <a:pPr>
              <a:lnSpc>
                <a:spcPct val="120000"/>
              </a:lnSpc>
            </a:pPr>
            <a:r>
              <a:rPr lang="en-US" altLang="zh-CN" sz="2000" dirty="0">
                <a:solidFill>
                  <a:schemeClr val="bg1"/>
                </a:solidFill>
              </a:rPr>
              <a:t>1</a:t>
            </a:r>
            <a:r>
              <a:rPr lang="zh-CN" altLang="en-US" sz="2000" dirty="0">
                <a:solidFill>
                  <a:schemeClr val="bg1"/>
                </a:solidFill>
              </a:rPr>
              <a:t>）引入</a:t>
            </a:r>
            <a:r>
              <a:rPr lang="zh-CN" altLang="en-US" sz="2000" dirty="0" smtClean="0">
                <a:solidFill>
                  <a:schemeClr val="bg1"/>
                </a:solidFill>
              </a:rPr>
              <a:t>关系</a:t>
            </a:r>
            <a:endParaRPr lang="en-US" altLang="zh-CN" sz="2000" dirty="0" smtClean="0">
              <a:solidFill>
                <a:schemeClr val="bg1"/>
              </a:solidFill>
            </a:endParaRPr>
          </a:p>
          <a:p>
            <a:pPr>
              <a:lnSpc>
                <a:spcPct val="120000"/>
              </a:lnSpc>
            </a:pPr>
            <a:r>
              <a:rPr lang="en-US" altLang="zh-CN" sz="2000" dirty="0" smtClean="0">
                <a:solidFill>
                  <a:schemeClr val="bg1"/>
                </a:solidFill>
              </a:rPr>
              <a:t>2</a:t>
            </a:r>
            <a:r>
              <a:rPr lang="zh-CN" altLang="en-US" sz="2000" dirty="0" smtClean="0">
                <a:solidFill>
                  <a:schemeClr val="bg1"/>
                </a:solidFill>
              </a:rPr>
              <a:t>）泛化关系</a:t>
            </a:r>
            <a:endParaRPr lang="en-US" altLang="zh-CN" sz="2000" dirty="0" smtClean="0">
              <a:solidFill>
                <a:schemeClr val="bg1"/>
              </a:solidFill>
            </a:endParaRPr>
          </a:p>
          <a:p>
            <a:pPr>
              <a:lnSpc>
                <a:spcPct val="120000"/>
              </a:lnSpc>
            </a:pPr>
            <a:r>
              <a:rPr lang="en-US" altLang="zh-CN" sz="2000" dirty="0" smtClean="0">
                <a:solidFill>
                  <a:schemeClr val="bg1"/>
                </a:solidFill>
              </a:rPr>
              <a:t>3</a:t>
            </a:r>
            <a:r>
              <a:rPr lang="zh-CN" altLang="en-US" sz="2000" dirty="0" smtClean="0">
                <a:solidFill>
                  <a:schemeClr val="bg1"/>
                </a:solidFill>
              </a:rPr>
              <a:t>）嵌套</a:t>
            </a:r>
            <a:r>
              <a:rPr lang="zh-CN" altLang="en-US" sz="2000" dirty="0" smtClean="0">
                <a:solidFill>
                  <a:schemeClr val="bg1"/>
                </a:solidFill>
              </a:rPr>
              <a:t>关系</a:t>
            </a:r>
            <a:endParaRPr lang="en-US" altLang="zh-CN" sz="2000" dirty="0" smtClean="0">
              <a:solidFill>
                <a:schemeClr val="bg1"/>
              </a:solidFill>
            </a:endParaRPr>
          </a:p>
          <a:p>
            <a:pPr>
              <a:lnSpc>
                <a:spcPct val="120000"/>
              </a:lnSpc>
            </a:pPr>
            <a:r>
              <a:rPr lang="zh-CN" altLang="en-US" sz="2400" b="1" dirty="0" smtClean="0">
                <a:solidFill>
                  <a:srgbClr val="FFC000"/>
                </a:solidFill>
              </a:rPr>
              <a:t>包的</a:t>
            </a:r>
            <a:r>
              <a:rPr lang="zh-CN" altLang="en-US" sz="2400" b="1" dirty="0">
                <a:solidFill>
                  <a:srgbClr val="FFC000"/>
                </a:solidFill>
              </a:rPr>
              <a:t>作用</a:t>
            </a:r>
            <a:r>
              <a:rPr lang="zh-CN" altLang="en-US" sz="2400" dirty="0" smtClean="0">
                <a:solidFill>
                  <a:schemeClr val="bg1"/>
                </a:solidFill>
              </a:rPr>
              <a:t>： </a:t>
            </a:r>
            <a:endParaRPr lang="zh-CN" altLang="en-US" sz="2400" dirty="0">
              <a:solidFill>
                <a:schemeClr val="bg1"/>
              </a:solidFill>
            </a:endParaRPr>
          </a:p>
          <a:p>
            <a:pPr>
              <a:lnSpc>
                <a:spcPct val="120000"/>
              </a:lnSpc>
            </a:pPr>
            <a:r>
              <a:rPr lang="en-US" altLang="zh-CN" sz="2000" dirty="0">
                <a:solidFill>
                  <a:schemeClr val="bg1"/>
                </a:solidFill>
              </a:rPr>
              <a:t>1</a:t>
            </a:r>
            <a:r>
              <a:rPr lang="zh-CN" altLang="en-US" sz="2000" dirty="0">
                <a:solidFill>
                  <a:schemeClr val="bg1"/>
                </a:solidFill>
              </a:rPr>
              <a:t>）对语义上相关的元素进行分组； </a:t>
            </a:r>
          </a:p>
          <a:p>
            <a:pPr>
              <a:lnSpc>
                <a:spcPct val="120000"/>
              </a:lnSpc>
            </a:pPr>
            <a:r>
              <a:rPr lang="en-US" altLang="zh-CN" sz="2000" dirty="0">
                <a:solidFill>
                  <a:schemeClr val="bg1"/>
                </a:solidFill>
              </a:rPr>
              <a:t>2</a:t>
            </a:r>
            <a:r>
              <a:rPr lang="zh-CN" altLang="en-US" sz="2000" dirty="0">
                <a:solidFill>
                  <a:schemeClr val="bg1"/>
                </a:solidFill>
              </a:rPr>
              <a:t>）定义模型中的“语义边界”； </a:t>
            </a:r>
          </a:p>
          <a:p>
            <a:pPr>
              <a:lnSpc>
                <a:spcPct val="120000"/>
              </a:lnSpc>
            </a:pPr>
            <a:r>
              <a:rPr lang="en-US" altLang="zh-CN" sz="2000" dirty="0">
                <a:solidFill>
                  <a:schemeClr val="bg1"/>
                </a:solidFill>
              </a:rPr>
              <a:t>3</a:t>
            </a:r>
            <a:r>
              <a:rPr lang="zh-CN" altLang="en-US" sz="2000" dirty="0">
                <a:solidFill>
                  <a:schemeClr val="bg1"/>
                </a:solidFill>
              </a:rPr>
              <a:t>）提供配置管理单元； </a:t>
            </a:r>
          </a:p>
          <a:p>
            <a:pPr>
              <a:lnSpc>
                <a:spcPct val="120000"/>
              </a:lnSpc>
            </a:pPr>
            <a:r>
              <a:rPr lang="en-US" altLang="zh-CN" sz="2000" dirty="0">
                <a:solidFill>
                  <a:schemeClr val="bg1"/>
                </a:solidFill>
              </a:rPr>
              <a:t>4</a:t>
            </a:r>
            <a:r>
              <a:rPr lang="zh-CN" altLang="en-US" sz="2000" dirty="0">
                <a:solidFill>
                  <a:schemeClr val="bg1"/>
                </a:solidFill>
              </a:rPr>
              <a:t>）在设计时，提供并行工作的单元； </a:t>
            </a:r>
          </a:p>
          <a:p>
            <a:pPr>
              <a:lnSpc>
                <a:spcPct val="120000"/>
              </a:lnSpc>
            </a:pPr>
            <a:r>
              <a:rPr lang="en-US" altLang="zh-CN" sz="2000" dirty="0">
                <a:solidFill>
                  <a:schemeClr val="bg1"/>
                </a:solidFill>
              </a:rPr>
              <a:t>5</a:t>
            </a:r>
            <a:r>
              <a:rPr lang="zh-CN" altLang="en-US" sz="2000" dirty="0">
                <a:solidFill>
                  <a:schemeClr val="bg1"/>
                </a:solidFill>
              </a:rPr>
              <a:t>）提供封装的命名空间，其中所有名称必须惟一</a:t>
            </a:r>
            <a:endParaRPr lang="zh-CN" altLang="en-US" sz="2000" dirty="0">
              <a:solidFill>
                <a:schemeClr val="bg1"/>
              </a:solidFill>
            </a:endParaRPr>
          </a:p>
        </p:txBody>
      </p:sp>
    </p:spTree>
    <p:extLst>
      <p:ext uri="{BB962C8B-B14F-4D97-AF65-F5344CB8AC3E}">
        <p14:creationId xmlns:p14="http://schemas.microsoft.com/office/powerpoint/2010/main" val="6114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circle(in)">
                                      <p:cBhvr>
                                        <p:cTn id="7" dur="2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3"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8434"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 图</a:t>
            </a:r>
            <a:endParaRPr lang="zh-CN" altLang="en-US" sz="3200" dirty="0">
              <a:solidFill>
                <a:schemeClr val="bg1"/>
              </a:solidFill>
            </a:endParaRPr>
          </a:p>
        </p:txBody>
      </p:sp>
      <p:sp>
        <p:nvSpPr>
          <p:cNvPr id="18435" name="矩形 1"/>
          <p:cNvSpPr>
            <a:spLocks noChangeArrowheads="1"/>
          </p:cNvSpPr>
          <p:nvPr/>
        </p:nvSpPr>
        <p:spPr bwMode="auto">
          <a:xfrm>
            <a:off x="1798638" y="1863725"/>
            <a:ext cx="8593137" cy="3871913"/>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包</a:t>
            </a:r>
            <a:endParaRPr lang="en-US" altLang="zh-CN" sz="3200" b="1" dirty="0" smtClean="0">
              <a:solidFill>
                <a:srgbClr val="FFC000"/>
              </a:solidFill>
            </a:endParaRPr>
          </a:p>
          <a:p>
            <a:pPr>
              <a:lnSpc>
                <a:spcPct val="120000"/>
              </a:lnSpc>
              <a:buFont typeface="Arial" charset="0"/>
              <a:buNone/>
            </a:pPr>
            <a:r>
              <a:rPr lang="zh-CN" altLang="en-US" sz="2400" dirty="0" smtClean="0">
                <a:solidFill>
                  <a:schemeClr val="bg1"/>
                </a:solidFill>
              </a:rPr>
              <a:t>包是一种把元素组织到一起的通用机制，包可以嵌套入其他包</a:t>
            </a:r>
            <a:r>
              <a:rPr lang="zh-CN" altLang="en-US" sz="2400" dirty="0" smtClean="0">
                <a:solidFill>
                  <a:schemeClr val="bg1"/>
                </a:solidFill>
              </a:rPr>
              <a:t>中。包</a:t>
            </a:r>
            <a:r>
              <a:rPr lang="zh-CN" altLang="en-US" sz="2400" dirty="0">
                <a:solidFill>
                  <a:schemeClr val="bg1"/>
                </a:solidFill>
              </a:rPr>
              <a:t>可直接理解为命名空间，文件夹，是用来组织图形的封装，包图可以用来表述功能组命名空间的组织层次</a:t>
            </a:r>
            <a:r>
              <a:rPr lang="zh-CN" altLang="en-US" sz="2400" dirty="0" smtClean="0">
                <a:solidFill>
                  <a:schemeClr val="bg1"/>
                </a:solidFill>
              </a:rPr>
              <a:t>。</a:t>
            </a:r>
            <a:endParaRPr lang="en-US" altLang="zh-CN" sz="2400" dirty="0" smtClean="0">
              <a:solidFill>
                <a:schemeClr val="bg1"/>
              </a:solidFill>
            </a:endParaRPr>
          </a:p>
          <a:p>
            <a:pPr>
              <a:lnSpc>
                <a:spcPct val="120000"/>
              </a:lnSpc>
              <a:buFont typeface="Arial" charset="0"/>
              <a:buNone/>
            </a:pPr>
            <a:r>
              <a:rPr lang="zh-CN" altLang="en-US" sz="3200" b="1" dirty="0" smtClean="0">
                <a:solidFill>
                  <a:srgbClr val="FFC000"/>
                </a:solidFill>
              </a:rPr>
              <a:t>包之间的关系</a:t>
            </a:r>
            <a:endParaRPr lang="en-US" altLang="zh-CN" sz="3200" b="1" dirty="0" smtClean="0">
              <a:solidFill>
                <a:srgbClr val="FFC000"/>
              </a:solidFill>
            </a:endParaRPr>
          </a:p>
          <a:p>
            <a:pPr>
              <a:lnSpc>
                <a:spcPct val="120000"/>
              </a:lnSpc>
            </a:pPr>
            <a:r>
              <a:rPr lang="en-US" altLang="zh-CN" sz="2400" dirty="0">
                <a:solidFill>
                  <a:schemeClr val="bg1"/>
                </a:solidFill>
              </a:rPr>
              <a:t>1</a:t>
            </a:r>
            <a:r>
              <a:rPr lang="zh-CN" altLang="en-US" sz="2400" dirty="0">
                <a:solidFill>
                  <a:schemeClr val="bg1"/>
                </a:solidFill>
              </a:rPr>
              <a:t>）引入</a:t>
            </a:r>
            <a:r>
              <a:rPr lang="zh-CN" altLang="en-US" sz="2400" dirty="0" smtClean="0">
                <a:solidFill>
                  <a:schemeClr val="bg1"/>
                </a:solidFill>
              </a:rPr>
              <a:t>关系</a:t>
            </a:r>
            <a:endParaRPr lang="en-US" altLang="zh-CN" sz="2400" dirty="0" smtClean="0">
              <a:solidFill>
                <a:schemeClr val="bg1"/>
              </a:solidFill>
            </a:endParaRPr>
          </a:p>
          <a:p>
            <a:pPr>
              <a:lnSpc>
                <a:spcPct val="120000"/>
              </a:lnSpc>
            </a:pPr>
            <a:r>
              <a:rPr lang="en-US" altLang="zh-CN" sz="2400" dirty="0" smtClean="0">
                <a:solidFill>
                  <a:schemeClr val="bg1"/>
                </a:solidFill>
              </a:rPr>
              <a:t>2</a:t>
            </a:r>
            <a:r>
              <a:rPr lang="zh-CN" altLang="en-US" sz="2400" dirty="0" smtClean="0">
                <a:solidFill>
                  <a:schemeClr val="bg1"/>
                </a:solidFill>
              </a:rPr>
              <a:t>）泛化关系</a:t>
            </a:r>
            <a:endParaRPr lang="en-US" altLang="zh-CN" sz="2400" dirty="0" smtClean="0">
              <a:solidFill>
                <a:schemeClr val="bg1"/>
              </a:solidFill>
            </a:endParaRPr>
          </a:p>
          <a:p>
            <a:pPr>
              <a:lnSpc>
                <a:spcPct val="120000"/>
              </a:lnSpc>
            </a:pPr>
            <a:r>
              <a:rPr lang="en-US" altLang="zh-CN" sz="2400" dirty="0" smtClean="0">
                <a:solidFill>
                  <a:schemeClr val="bg1"/>
                </a:solidFill>
              </a:rPr>
              <a:t>3</a:t>
            </a:r>
            <a:r>
              <a:rPr lang="zh-CN" altLang="en-US" sz="2400" dirty="0" smtClean="0">
                <a:solidFill>
                  <a:schemeClr val="bg1"/>
                </a:solidFill>
              </a:rPr>
              <a:t>）嵌套关系</a:t>
            </a:r>
            <a:endParaRPr lang="zh-CN" altLang="en-US" sz="2400" dirty="0">
              <a:solidFill>
                <a:schemeClr val="bg1"/>
              </a:solidFill>
            </a:endParaRPr>
          </a:p>
        </p:txBody>
      </p:sp>
    </p:spTree>
    <p:extLst>
      <p:ext uri="{BB962C8B-B14F-4D97-AF65-F5344CB8AC3E}">
        <p14:creationId xmlns:p14="http://schemas.microsoft.com/office/powerpoint/2010/main" val="301910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circle(in)">
                                      <p:cBhvr>
                                        <p:cTn id="7" dur="2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3"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8434"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 图</a:t>
            </a:r>
            <a:endParaRPr lang="zh-CN" altLang="en-US" sz="3200" dirty="0">
              <a:solidFill>
                <a:schemeClr val="bg1"/>
              </a:solidFill>
            </a:endParaRPr>
          </a:p>
        </p:txBody>
      </p:sp>
      <p:sp>
        <p:nvSpPr>
          <p:cNvPr id="18435" name="矩形 1"/>
          <p:cNvSpPr>
            <a:spLocks noChangeArrowheads="1"/>
          </p:cNvSpPr>
          <p:nvPr/>
        </p:nvSpPr>
        <p:spPr bwMode="auto">
          <a:xfrm>
            <a:off x="1798638" y="1863725"/>
            <a:ext cx="8593137" cy="3871913"/>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包的可见性</a:t>
            </a:r>
            <a:endParaRPr lang="en-US" altLang="zh-CN" sz="3200" b="1" dirty="0" smtClean="0">
              <a:solidFill>
                <a:srgbClr val="FFC000"/>
              </a:solidFill>
            </a:endParaRPr>
          </a:p>
          <a:p>
            <a:pPr>
              <a:lnSpc>
                <a:spcPct val="120000"/>
              </a:lnSpc>
              <a:buFont typeface="Arial" charset="0"/>
              <a:buNone/>
            </a:pPr>
            <a:r>
              <a:rPr lang="zh-CN" altLang="en-US" sz="2400" dirty="0">
                <a:solidFill>
                  <a:schemeClr val="bg1"/>
                </a:solidFill>
              </a:rPr>
              <a:t>用“</a:t>
            </a:r>
            <a:r>
              <a:rPr lang="en-US" altLang="zh-CN" sz="2400" dirty="0">
                <a:solidFill>
                  <a:schemeClr val="bg1"/>
                </a:solidFill>
              </a:rPr>
              <a:t>+”</a:t>
            </a:r>
            <a:r>
              <a:rPr lang="zh-CN" altLang="en-US" sz="2400" dirty="0">
                <a:solidFill>
                  <a:schemeClr val="bg1"/>
                </a:solidFill>
              </a:rPr>
              <a:t>来表示“</a:t>
            </a:r>
            <a:r>
              <a:rPr lang="en-US" altLang="zh-CN" sz="2400" dirty="0">
                <a:solidFill>
                  <a:schemeClr val="bg1"/>
                </a:solidFill>
              </a:rPr>
              <a:t>public”</a:t>
            </a:r>
            <a:r>
              <a:rPr lang="zh-CN" altLang="en-US" sz="2400" dirty="0">
                <a:solidFill>
                  <a:schemeClr val="bg1"/>
                </a:solidFill>
              </a:rPr>
              <a:t>，</a:t>
            </a:r>
          </a:p>
          <a:p>
            <a:pPr>
              <a:lnSpc>
                <a:spcPct val="120000"/>
              </a:lnSpc>
              <a:buFont typeface="Arial" charset="0"/>
              <a:buNone/>
            </a:pPr>
            <a:endParaRPr lang="zh-CN" altLang="en-US" sz="2400" dirty="0">
              <a:solidFill>
                <a:schemeClr val="bg1"/>
              </a:solidFill>
            </a:endParaRPr>
          </a:p>
          <a:p>
            <a:pPr>
              <a:lnSpc>
                <a:spcPct val="120000"/>
              </a:lnSpc>
              <a:buFont typeface="Arial" charset="0"/>
              <a:buNone/>
            </a:pPr>
            <a:r>
              <a:rPr lang="zh-CN" altLang="en-US" sz="2400" dirty="0">
                <a:solidFill>
                  <a:schemeClr val="bg1"/>
                </a:solidFill>
              </a:rPr>
              <a:t>用“</a:t>
            </a:r>
            <a:r>
              <a:rPr lang="en-US" altLang="zh-CN" sz="2400" dirty="0">
                <a:solidFill>
                  <a:schemeClr val="bg1"/>
                </a:solidFill>
              </a:rPr>
              <a:t>#”</a:t>
            </a:r>
            <a:r>
              <a:rPr lang="zh-CN" altLang="en-US" sz="2400" dirty="0">
                <a:solidFill>
                  <a:schemeClr val="bg1"/>
                </a:solidFill>
              </a:rPr>
              <a:t>来表示“</a:t>
            </a:r>
            <a:r>
              <a:rPr lang="en-US" altLang="zh-CN" sz="2400" dirty="0">
                <a:solidFill>
                  <a:schemeClr val="bg1"/>
                </a:solidFill>
              </a:rPr>
              <a:t>protected”</a:t>
            </a:r>
            <a:r>
              <a:rPr lang="zh-CN" altLang="en-US" sz="2400" dirty="0">
                <a:solidFill>
                  <a:schemeClr val="bg1"/>
                </a:solidFill>
              </a:rPr>
              <a:t>，</a:t>
            </a:r>
          </a:p>
          <a:p>
            <a:pPr>
              <a:lnSpc>
                <a:spcPct val="120000"/>
              </a:lnSpc>
              <a:buFont typeface="Arial" charset="0"/>
              <a:buNone/>
            </a:pPr>
            <a:endParaRPr lang="zh-CN" altLang="en-US" sz="2400" dirty="0">
              <a:solidFill>
                <a:schemeClr val="bg1"/>
              </a:solidFill>
            </a:endParaRPr>
          </a:p>
          <a:p>
            <a:pPr>
              <a:lnSpc>
                <a:spcPct val="120000"/>
              </a:lnSpc>
              <a:buFont typeface="Arial" charset="0"/>
              <a:buNone/>
            </a:pPr>
            <a:r>
              <a:rPr lang="zh-CN" altLang="en-US" sz="2400" dirty="0">
                <a:solidFill>
                  <a:schemeClr val="bg1"/>
                </a:solidFill>
              </a:rPr>
              <a:t>用“</a:t>
            </a:r>
            <a:r>
              <a:rPr lang="en-US" altLang="zh-CN" sz="2400" dirty="0">
                <a:solidFill>
                  <a:schemeClr val="bg1"/>
                </a:solidFill>
              </a:rPr>
              <a:t>-”</a:t>
            </a:r>
            <a:r>
              <a:rPr lang="zh-CN" altLang="en-US" sz="2400" dirty="0">
                <a:solidFill>
                  <a:schemeClr val="bg1"/>
                </a:solidFill>
              </a:rPr>
              <a:t>来表示“</a:t>
            </a:r>
            <a:r>
              <a:rPr lang="en-US" altLang="zh-CN" sz="2400" dirty="0">
                <a:solidFill>
                  <a:schemeClr val="bg1"/>
                </a:solidFill>
              </a:rPr>
              <a:t>private”</a:t>
            </a:r>
            <a:endParaRPr lang="zh-CN" altLang="en-US" sz="2400" dirty="0">
              <a:solidFill>
                <a:schemeClr val="bg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269" y="2070652"/>
            <a:ext cx="4459790" cy="3458058"/>
          </a:xfrm>
          <a:prstGeom prst="rect">
            <a:avLst/>
          </a:prstGeom>
        </p:spPr>
      </p:pic>
    </p:spTree>
    <p:extLst>
      <p:ext uri="{BB962C8B-B14F-4D97-AF65-F5344CB8AC3E}">
        <p14:creationId xmlns:p14="http://schemas.microsoft.com/office/powerpoint/2010/main" val="31802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circle(in)">
                                      <p:cBhvr>
                                        <p:cTn id="7" dur="2000"/>
                                        <p:tgtEl>
                                          <p:spTgt spid="18435"/>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3"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8434"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 图</a:t>
            </a:r>
            <a:endParaRPr lang="zh-CN" altLang="en-US" sz="3200" dirty="0">
              <a:solidFill>
                <a:schemeClr val="bg1"/>
              </a:solidFill>
            </a:endParaRPr>
          </a:p>
        </p:txBody>
      </p:sp>
      <p:sp>
        <p:nvSpPr>
          <p:cNvPr id="18435" name="矩形 1"/>
          <p:cNvSpPr>
            <a:spLocks noChangeArrowheads="1"/>
          </p:cNvSpPr>
          <p:nvPr/>
        </p:nvSpPr>
        <p:spPr bwMode="auto">
          <a:xfrm>
            <a:off x="1798637" y="1543649"/>
            <a:ext cx="8593137" cy="4703538"/>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包的绘制原则</a:t>
            </a:r>
            <a:endParaRPr lang="en-US" altLang="zh-CN" sz="3200" b="1" dirty="0" smtClean="0">
              <a:solidFill>
                <a:srgbClr val="FFC000"/>
              </a:solidFill>
            </a:endParaRPr>
          </a:p>
          <a:p>
            <a:r>
              <a:rPr lang="zh-CN" altLang="en-US" sz="2000" dirty="0">
                <a:solidFill>
                  <a:schemeClr val="bg1"/>
                </a:solidFill>
              </a:rPr>
              <a:t>最小化包之间的依赖，最小化每个包中的</a:t>
            </a:r>
            <a:r>
              <a:rPr lang="en-US" altLang="zh-CN" sz="2000" dirty="0">
                <a:solidFill>
                  <a:schemeClr val="bg1"/>
                </a:solidFill>
              </a:rPr>
              <a:t>public</a:t>
            </a:r>
            <a:r>
              <a:rPr lang="zh-CN" altLang="en-US" sz="2000" dirty="0">
                <a:solidFill>
                  <a:schemeClr val="bg1"/>
                </a:solidFill>
              </a:rPr>
              <a:t>、</a:t>
            </a:r>
            <a:r>
              <a:rPr lang="en-US" altLang="zh-CN" sz="2000" dirty="0">
                <a:solidFill>
                  <a:schemeClr val="bg1"/>
                </a:solidFill>
              </a:rPr>
              <a:t>protected</a:t>
            </a:r>
            <a:r>
              <a:rPr lang="zh-CN" altLang="en-US" sz="2000" dirty="0">
                <a:solidFill>
                  <a:schemeClr val="bg1"/>
                </a:solidFill>
              </a:rPr>
              <a:t>元素的个数，最大化每个包中</a:t>
            </a:r>
            <a:r>
              <a:rPr lang="en-US" altLang="zh-CN" sz="2000" dirty="0">
                <a:solidFill>
                  <a:schemeClr val="bg1"/>
                </a:solidFill>
              </a:rPr>
              <a:t>private</a:t>
            </a:r>
            <a:r>
              <a:rPr lang="zh-CN" altLang="en-US" sz="2000" dirty="0">
                <a:solidFill>
                  <a:schemeClr val="bg1"/>
                </a:solidFill>
              </a:rPr>
              <a:t>元素个数</a:t>
            </a:r>
          </a:p>
          <a:p>
            <a:r>
              <a:rPr lang="zh-CN" altLang="en-US" sz="2000" dirty="0" smtClean="0">
                <a:solidFill>
                  <a:schemeClr val="bg1"/>
                </a:solidFill>
              </a:rPr>
              <a:t>在</a:t>
            </a:r>
            <a:r>
              <a:rPr lang="zh-CN" altLang="en-US" sz="2000" dirty="0">
                <a:solidFill>
                  <a:schemeClr val="bg1"/>
                </a:solidFill>
              </a:rPr>
              <a:t>建模时应该避免包之间的循环依赖，也就是不能够包含相互依赖的情况，对于这种情况应进行分析：</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333" y="2993856"/>
            <a:ext cx="4508720" cy="3276464"/>
          </a:xfrm>
          <a:prstGeom prst="rect">
            <a:avLst/>
          </a:prstGeom>
        </p:spPr>
      </p:pic>
    </p:spTree>
    <p:extLst>
      <p:ext uri="{BB962C8B-B14F-4D97-AF65-F5344CB8AC3E}">
        <p14:creationId xmlns:p14="http://schemas.microsoft.com/office/powerpoint/2010/main" val="331267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circle(in)">
                                      <p:cBhvr>
                                        <p:cTn id="7" dur="2000"/>
                                        <p:tgtEl>
                                          <p:spTgt spid="18435"/>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7"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9698"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包图</a:t>
            </a:r>
            <a:r>
              <a:rPr lang="zh-CN" altLang="en-US" sz="3200" dirty="0">
                <a:solidFill>
                  <a:schemeClr val="bg1"/>
                </a:solidFill>
              </a:rPr>
              <a:t>示例</a:t>
            </a: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780" y="1461813"/>
            <a:ext cx="5477639" cy="393437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7"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9698"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包图</a:t>
            </a:r>
            <a:r>
              <a:rPr lang="zh-CN" altLang="en-US" sz="3200" dirty="0">
                <a:solidFill>
                  <a:schemeClr val="bg1"/>
                </a:solidFill>
              </a:rPr>
              <a:t>示例</a:t>
            </a:r>
          </a:p>
        </p:txBody>
      </p:sp>
      <p:sp>
        <p:nvSpPr>
          <p:cNvPr id="5" name="矩形 1"/>
          <p:cNvSpPr>
            <a:spLocks noChangeArrowheads="1"/>
          </p:cNvSpPr>
          <p:nvPr/>
        </p:nvSpPr>
        <p:spPr bwMode="auto">
          <a:xfrm>
            <a:off x="1798637" y="1543649"/>
            <a:ext cx="8593137" cy="4703538"/>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包图总结</a:t>
            </a:r>
            <a:endParaRPr lang="en-US" altLang="zh-CN" sz="3200" b="1" dirty="0" smtClean="0">
              <a:solidFill>
                <a:srgbClr val="FFC000"/>
              </a:solidFill>
            </a:endParaRPr>
          </a:p>
          <a:p>
            <a:r>
              <a:rPr lang="en-US" altLang="zh-CN" sz="2000" dirty="0" smtClean="0">
                <a:solidFill>
                  <a:schemeClr val="bg1"/>
                </a:solidFill>
              </a:rPr>
              <a:t>1) </a:t>
            </a:r>
            <a:r>
              <a:rPr lang="zh-CN" altLang="en-US" sz="2000" dirty="0">
                <a:solidFill>
                  <a:schemeClr val="bg1"/>
                </a:solidFill>
              </a:rPr>
              <a:t>包的命名要简单</a:t>
            </a:r>
            <a:r>
              <a:rPr lang="en-US" altLang="zh-CN" sz="2000" dirty="0">
                <a:solidFill>
                  <a:schemeClr val="bg1"/>
                </a:solidFill>
              </a:rPr>
              <a:t>, </a:t>
            </a:r>
            <a:r>
              <a:rPr lang="zh-CN" altLang="en-US" sz="2000" dirty="0">
                <a:solidFill>
                  <a:schemeClr val="bg1"/>
                </a:solidFill>
              </a:rPr>
              <a:t>具有描述性</a:t>
            </a:r>
          </a:p>
          <a:p>
            <a:r>
              <a:rPr lang="zh-CN" altLang="en-US" sz="2000" dirty="0">
                <a:solidFill>
                  <a:schemeClr val="bg1"/>
                </a:solidFill>
              </a:rPr>
              <a:t>例如</a:t>
            </a:r>
            <a:r>
              <a:rPr lang="en-US" altLang="zh-CN" sz="2000" dirty="0">
                <a:solidFill>
                  <a:schemeClr val="bg1"/>
                </a:solidFill>
              </a:rPr>
              <a:t>Shipping, Customer, Enrollment</a:t>
            </a:r>
            <a:r>
              <a:rPr lang="zh-CN" altLang="en-US" sz="2000" dirty="0">
                <a:solidFill>
                  <a:schemeClr val="bg1"/>
                </a:solidFill>
              </a:rPr>
              <a:t>和</a:t>
            </a:r>
            <a:r>
              <a:rPr lang="en-US" altLang="zh-CN" sz="2000" dirty="0">
                <a:solidFill>
                  <a:schemeClr val="bg1"/>
                </a:solidFill>
              </a:rPr>
              <a:t>Manage, </a:t>
            </a:r>
            <a:r>
              <a:rPr lang="zh-CN" altLang="en-US" sz="2000" dirty="0">
                <a:solidFill>
                  <a:schemeClr val="bg1"/>
                </a:solidFill>
              </a:rPr>
              <a:t>这样包包含了些什么就非常的清楚了</a:t>
            </a:r>
            <a:r>
              <a:rPr lang="en-US" altLang="zh-CN" sz="2000" dirty="0">
                <a:solidFill>
                  <a:schemeClr val="bg1"/>
                </a:solidFill>
              </a:rPr>
              <a:t>. </a:t>
            </a:r>
          </a:p>
          <a:p>
            <a:r>
              <a:rPr lang="en-US" altLang="zh-CN" sz="2000" dirty="0" smtClean="0">
                <a:solidFill>
                  <a:schemeClr val="bg1"/>
                </a:solidFill>
              </a:rPr>
              <a:t>2) </a:t>
            </a:r>
            <a:r>
              <a:rPr lang="zh-CN" altLang="en-US" sz="2000" dirty="0" smtClean="0">
                <a:solidFill>
                  <a:schemeClr val="bg1"/>
                </a:solidFill>
              </a:rPr>
              <a:t>应用</a:t>
            </a:r>
            <a:r>
              <a:rPr lang="zh-CN" altLang="en-US" sz="2000" dirty="0">
                <a:solidFill>
                  <a:schemeClr val="bg1"/>
                </a:solidFill>
              </a:rPr>
              <a:t>包是为了简化图</a:t>
            </a:r>
          </a:p>
          <a:p>
            <a:r>
              <a:rPr lang="zh-CN" altLang="en-US" sz="2000" dirty="0">
                <a:solidFill>
                  <a:schemeClr val="bg1"/>
                </a:solidFill>
              </a:rPr>
              <a:t>通常在一个图变得笨重</a:t>
            </a:r>
            <a:r>
              <a:rPr lang="en-US" altLang="zh-CN" sz="2000" dirty="0">
                <a:solidFill>
                  <a:schemeClr val="bg1"/>
                </a:solidFill>
              </a:rPr>
              <a:t>, </a:t>
            </a:r>
            <a:r>
              <a:rPr lang="zh-CN" altLang="en-US" sz="2000" dirty="0">
                <a:solidFill>
                  <a:schemeClr val="bg1"/>
                </a:solidFill>
              </a:rPr>
              <a:t>单一页中打印不下的时候引入包</a:t>
            </a:r>
            <a:r>
              <a:rPr lang="en-US" altLang="zh-CN" sz="2000" dirty="0">
                <a:solidFill>
                  <a:schemeClr val="bg1"/>
                </a:solidFill>
              </a:rPr>
              <a:t>. </a:t>
            </a:r>
            <a:r>
              <a:rPr lang="zh-CN" altLang="en-US" sz="2000" dirty="0">
                <a:solidFill>
                  <a:schemeClr val="bg1"/>
                </a:solidFill>
              </a:rPr>
              <a:t>换句话说</a:t>
            </a:r>
            <a:r>
              <a:rPr lang="en-US" altLang="zh-CN" sz="2000" dirty="0">
                <a:solidFill>
                  <a:schemeClr val="bg1"/>
                </a:solidFill>
              </a:rPr>
              <a:t>, </a:t>
            </a:r>
            <a:r>
              <a:rPr lang="zh-CN" altLang="en-US" sz="2000" dirty="0">
                <a:solidFill>
                  <a:schemeClr val="bg1"/>
                </a:solidFill>
              </a:rPr>
              <a:t>遵循通用指南一一把大的图重新组织为较小的图</a:t>
            </a:r>
            <a:r>
              <a:rPr lang="en-US" altLang="zh-CN" sz="2000" dirty="0">
                <a:solidFill>
                  <a:schemeClr val="bg1"/>
                </a:solidFill>
              </a:rPr>
              <a:t>, </a:t>
            </a:r>
            <a:r>
              <a:rPr lang="zh-CN" altLang="en-US" sz="2000" dirty="0">
                <a:solidFill>
                  <a:schemeClr val="bg1"/>
                </a:solidFill>
              </a:rPr>
              <a:t>你需要对模型使用分而治之的方法</a:t>
            </a:r>
            <a:r>
              <a:rPr lang="en-US" altLang="zh-CN" sz="2000" dirty="0">
                <a:solidFill>
                  <a:schemeClr val="bg1"/>
                </a:solidFill>
              </a:rPr>
              <a:t>. </a:t>
            </a:r>
          </a:p>
          <a:p>
            <a:r>
              <a:rPr lang="en-US" altLang="zh-CN" sz="2000" dirty="0" smtClean="0">
                <a:solidFill>
                  <a:schemeClr val="bg1"/>
                </a:solidFill>
              </a:rPr>
              <a:t>3) </a:t>
            </a:r>
            <a:r>
              <a:rPr lang="zh-CN" altLang="en-US" sz="2000" dirty="0" smtClean="0">
                <a:solidFill>
                  <a:schemeClr val="bg1"/>
                </a:solidFill>
              </a:rPr>
              <a:t>包</a:t>
            </a:r>
            <a:r>
              <a:rPr lang="zh-CN" altLang="en-US" sz="2000" dirty="0">
                <a:solidFill>
                  <a:schemeClr val="bg1"/>
                </a:solidFill>
              </a:rPr>
              <a:t>应该连贯</a:t>
            </a:r>
          </a:p>
          <a:p>
            <a:r>
              <a:rPr lang="zh-CN" altLang="en-US" sz="2000" dirty="0">
                <a:solidFill>
                  <a:schemeClr val="bg1"/>
                </a:solidFill>
              </a:rPr>
              <a:t>你插入包中的任何东西都应该有意义</a:t>
            </a:r>
            <a:r>
              <a:rPr lang="en-US" altLang="zh-CN" sz="2000" dirty="0">
                <a:solidFill>
                  <a:schemeClr val="bg1"/>
                </a:solidFill>
              </a:rPr>
              <a:t>, </a:t>
            </a:r>
            <a:r>
              <a:rPr lang="zh-CN" altLang="en-US" sz="2000" dirty="0">
                <a:solidFill>
                  <a:schemeClr val="bg1"/>
                </a:solidFill>
              </a:rPr>
              <a:t>都需要考虑包中的其余内容</a:t>
            </a:r>
            <a:r>
              <a:rPr lang="en-US" altLang="zh-CN" sz="2000" dirty="0">
                <a:solidFill>
                  <a:schemeClr val="bg1"/>
                </a:solidFill>
              </a:rPr>
              <a:t>. </a:t>
            </a:r>
            <a:r>
              <a:rPr lang="zh-CN" altLang="en-US" sz="2000" dirty="0">
                <a:solidFill>
                  <a:schemeClr val="bg1"/>
                </a:solidFill>
              </a:rPr>
              <a:t>为了确定一个包是否连贯</a:t>
            </a:r>
            <a:r>
              <a:rPr lang="en-US" altLang="zh-CN" sz="2000" dirty="0">
                <a:solidFill>
                  <a:schemeClr val="bg1"/>
                </a:solidFill>
              </a:rPr>
              <a:t>, </a:t>
            </a:r>
            <a:r>
              <a:rPr lang="zh-CN" altLang="en-US" sz="2000" dirty="0">
                <a:solidFill>
                  <a:schemeClr val="bg1"/>
                </a:solidFill>
              </a:rPr>
              <a:t>一个好的经验法则是你是否能够用一个短的</a:t>
            </a:r>
            <a:r>
              <a:rPr lang="en-US" altLang="zh-CN" sz="2000" dirty="0">
                <a:solidFill>
                  <a:schemeClr val="bg1"/>
                </a:solidFill>
              </a:rPr>
              <a:t>, </a:t>
            </a:r>
            <a:r>
              <a:rPr lang="zh-CN" altLang="en-US" sz="2000" dirty="0">
                <a:solidFill>
                  <a:schemeClr val="bg1"/>
                </a:solidFill>
              </a:rPr>
              <a:t>描述性的名称为包命名</a:t>
            </a:r>
            <a:r>
              <a:rPr lang="en-US" altLang="zh-CN" sz="2000" dirty="0">
                <a:solidFill>
                  <a:schemeClr val="bg1"/>
                </a:solidFill>
              </a:rPr>
              <a:t>.</a:t>
            </a:r>
          </a:p>
          <a:p>
            <a:r>
              <a:rPr lang="zh-CN" altLang="en-US" sz="2000" dirty="0">
                <a:solidFill>
                  <a:schemeClr val="bg1"/>
                </a:solidFill>
              </a:rPr>
              <a:t>如果你做不到这一点</a:t>
            </a:r>
            <a:r>
              <a:rPr lang="en-US" altLang="zh-CN" sz="2000" dirty="0">
                <a:solidFill>
                  <a:schemeClr val="bg1"/>
                </a:solidFill>
              </a:rPr>
              <a:t>, </a:t>
            </a:r>
            <a:r>
              <a:rPr lang="zh-CN" altLang="en-US" sz="2000" dirty="0">
                <a:solidFill>
                  <a:schemeClr val="bg1"/>
                </a:solidFill>
              </a:rPr>
              <a:t>你或许就已经把几个不相关的事务放到包中了</a:t>
            </a:r>
            <a:r>
              <a:rPr lang="en-US" altLang="zh-CN" sz="2000" dirty="0">
                <a:solidFill>
                  <a:schemeClr val="bg1"/>
                </a:solidFill>
              </a:rPr>
              <a:t>. </a:t>
            </a:r>
          </a:p>
        </p:txBody>
      </p:sp>
    </p:spTree>
    <p:extLst>
      <p:ext uri="{BB962C8B-B14F-4D97-AF65-F5344CB8AC3E}">
        <p14:creationId xmlns:p14="http://schemas.microsoft.com/office/powerpoint/2010/main" val="18256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18"/>
          <p:cNvSpPr txBox="1">
            <a:spLocks noChangeArrowheads="1"/>
          </p:cNvSpPr>
          <p:nvPr/>
        </p:nvSpPr>
        <p:spPr bwMode="auto">
          <a:xfrm>
            <a:off x="4507366" y="2737069"/>
            <a:ext cx="4259262" cy="769441"/>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a:t>
            </a:r>
            <a:r>
              <a:rPr lang="zh-CN" altLang="en-US" sz="4400" dirty="0" smtClean="0">
                <a:solidFill>
                  <a:schemeClr val="bg1"/>
                </a:solidFill>
              </a:rPr>
              <a:t>对 象 图</a:t>
            </a:r>
            <a:endParaRPr lang="en-US" altLang="zh-CN" sz="4400" dirty="0">
              <a:solidFill>
                <a:schemeClr val="bg1"/>
              </a:solidFill>
            </a:endParaRPr>
          </a:p>
        </p:txBody>
      </p:sp>
      <p:cxnSp>
        <p:nvCxnSpPr>
          <p:cNvPr id="15364" name="直接连接符 2"/>
          <p:cNvCxnSpPr>
            <a:cxnSpLocks noChangeShapeType="1"/>
          </p:cNvCxnSpPr>
          <p:nvPr/>
        </p:nvCxnSpPr>
        <p:spPr bwMode="auto">
          <a:xfrm flipH="1">
            <a:off x="4507366" y="2938070"/>
            <a:ext cx="347663" cy="447675"/>
          </a:xfrm>
          <a:prstGeom prst="line">
            <a:avLst/>
          </a:prstGeom>
          <a:noFill/>
          <a:ln w="6350">
            <a:solidFill>
              <a:srgbClr val="FFC000"/>
            </a:solidFill>
            <a:round/>
            <a:headEnd/>
            <a:tailEnd/>
          </a:ln>
        </p:spPr>
      </p:cxnSp>
      <p:sp>
        <p:nvSpPr>
          <p:cNvPr id="15365" name="文本框 15"/>
          <p:cNvSpPr txBox="1">
            <a:spLocks noChangeArrowheads="1"/>
          </p:cNvSpPr>
          <p:nvPr/>
        </p:nvSpPr>
        <p:spPr bwMode="auto">
          <a:xfrm>
            <a:off x="3931201" y="2737068"/>
            <a:ext cx="325437" cy="769441"/>
          </a:xfrm>
          <a:prstGeom prst="rect">
            <a:avLst/>
          </a:prstGeom>
          <a:noFill/>
          <a:ln w="9525">
            <a:noFill/>
            <a:miter lim="800000"/>
            <a:headEnd/>
            <a:tailEnd/>
          </a:ln>
        </p:spPr>
        <p:txBody>
          <a:bodyPr>
            <a:spAutoFit/>
          </a:bodyPr>
          <a:lstStyle/>
          <a:p>
            <a:pPr>
              <a:buFont typeface="Arial" charset="0"/>
              <a:buNone/>
            </a:pPr>
            <a:r>
              <a:rPr lang="en-US" altLang="zh-CN" sz="4400" dirty="0">
                <a:solidFill>
                  <a:schemeClr val="bg1"/>
                </a:solidFill>
              </a:rPr>
              <a:t>1</a:t>
            </a:r>
            <a:endParaRPr lang="zh-CN" altLang="en-US" sz="4400" dirty="0">
              <a:solidFill>
                <a:schemeClr val="bg1"/>
              </a:solidFill>
            </a:endParaRPr>
          </a:p>
        </p:txBody>
      </p:sp>
    </p:spTree>
    <p:extLst>
      <p:ext uri="{BB962C8B-B14F-4D97-AF65-F5344CB8AC3E}">
        <p14:creationId xmlns:p14="http://schemas.microsoft.com/office/powerpoint/2010/main" val="3968574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7" name="直接连接符 16"/>
          <p:cNvCxnSpPr>
            <a:cxnSpLocks noChangeShapeType="1"/>
          </p:cNvCxnSpPr>
          <p:nvPr/>
        </p:nvCxnSpPr>
        <p:spPr bwMode="auto">
          <a:xfrm flipV="1">
            <a:off x="1860550" y="1255713"/>
            <a:ext cx="8591550" cy="17462"/>
          </a:xfrm>
          <a:prstGeom prst="line">
            <a:avLst/>
          </a:prstGeom>
          <a:noFill/>
          <a:ln w="12700">
            <a:solidFill>
              <a:srgbClr val="FFC000"/>
            </a:solidFill>
            <a:round/>
            <a:headEnd/>
            <a:tailEnd/>
          </a:ln>
        </p:spPr>
      </p:cxnSp>
      <p:sp>
        <p:nvSpPr>
          <p:cNvPr id="29698" name="文本框 18"/>
          <p:cNvSpPr txBox="1">
            <a:spLocks noChangeArrowheads="1"/>
          </p:cNvSpPr>
          <p:nvPr/>
        </p:nvSpPr>
        <p:spPr bwMode="auto">
          <a:xfrm>
            <a:off x="1797050" y="669925"/>
            <a:ext cx="8802688" cy="579438"/>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包图</a:t>
            </a:r>
            <a:r>
              <a:rPr lang="zh-CN" altLang="en-US" sz="3200" dirty="0">
                <a:solidFill>
                  <a:schemeClr val="bg1"/>
                </a:solidFill>
              </a:rPr>
              <a:t>示例</a:t>
            </a:r>
          </a:p>
        </p:txBody>
      </p:sp>
      <p:sp>
        <p:nvSpPr>
          <p:cNvPr id="5" name="矩形 1"/>
          <p:cNvSpPr>
            <a:spLocks noChangeArrowheads="1"/>
          </p:cNvSpPr>
          <p:nvPr/>
        </p:nvSpPr>
        <p:spPr bwMode="auto">
          <a:xfrm>
            <a:off x="1798637" y="1543649"/>
            <a:ext cx="8593137" cy="4703538"/>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200" b="1" dirty="0" smtClean="0">
                <a:solidFill>
                  <a:srgbClr val="FFC000"/>
                </a:solidFill>
              </a:rPr>
              <a:t>包图总结</a:t>
            </a:r>
            <a:endParaRPr lang="en-US" altLang="zh-CN" sz="3200" b="1" dirty="0" smtClean="0">
              <a:solidFill>
                <a:srgbClr val="FFC000"/>
              </a:solidFill>
            </a:endParaRPr>
          </a:p>
          <a:p>
            <a:r>
              <a:rPr lang="en-US" altLang="zh-CN" sz="2000" dirty="0" smtClean="0">
                <a:solidFill>
                  <a:schemeClr val="bg1"/>
                </a:solidFill>
              </a:rPr>
              <a:t>4) </a:t>
            </a:r>
            <a:r>
              <a:rPr lang="zh-CN" altLang="en-US" sz="2000" dirty="0" smtClean="0">
                <a:solidFill>
                  <a:schemeClr val="bg1"/>
                </a:solidFill>
              </a:rPr>
              <a:t>在</a:t>
            </a:r>
            <a:r>
              <a:rPr lang="zh-CN" altLang="en-US" sz="2000" dirty="0">
                <a:solidFill>
                  <a:schemeClr val="bg1"/>
                </a:solidFill>
              </a:rPr>
              <a:t>包上用版型注明架构层</a:t>
            </a:r>
          </a:p>
          <a:p>
            <a:r>
              <a:rPr lang="zh-CN" altLang="en-US" sz="2000" dirty="0">
                <a:solidFill>
                  <a:schemeClr val="bg1"/>
                </a:solidFill>
              </a:rPr>
              <a:t>我们通常会把设计组织到架构层次中</a:t>
            </a:r>
            <a:r>
              <a:rPr lang="en-US" altLang="zh-CN" sz="2000" dirty="0">
                <a:solidFill>
                  <a:schemeClr val="bg1"/>
                </a:solidFill>
              </a:rPr>
              <a:t>, </a:t>
            </a:r>
            <a:r>
              <a:rPr lang="zh-CN" altLang="en-US" sz="2000" dirty="0">
                <a:solidFill>
                  <a:schemeClr val="bg1"/>
                </a:solidFill>
              </a:rPr>
              <a:t>例如</a:t>
            </a:r>
            <a:r>
              <a:rPr lang="en-US" altLang="zh-CN" sz="2000" dirty="0">
                <a:solidFill>
                  <a:schemeClr val="bg1"/>
                </a:solidFill>
              </a:rPr>
              <a:t>user interface, business/domain, persistence/data</a:t>
            </a:r>
            <a:r>
              <a:rPr lang="zh-CN" altLang="en-US" sz="2000" dirty="0">
                <a:solidFill>
                  <a:schemeClr val="bg1"/>
                </a:solidFill>
              </a:rPr>
              <a:t>和</a:t>
            </a:r>
            <a:r>
              <a:rPr lang="en-US" altLang="zh-CN" sz="2000" dirty="0">
                <a:solidFill>
                  <a:schemeClr val="bg1"/>
                </a:solidFill>
              </a:rPr>
              <a:t>infrastructure/system. </a:t>
            </a:r>
          </a:p>
          <a:p>
            <a:r>
              <a:rPr lang="en-US" altLang="zh-CN" sz="2000" dirty="0" smtClean="0">
                <a:solidFill>
                  <a:schemeClr val="bg1"/>
                </a:solidFill>
              </a:rPr>
              <a:t>5</a:t>
            </a:r>
            <a:r>
              <a:rPr lang="en-US" altLang="zh-CN" sz="2000" dirty="0">
                <a:solidFill>
                  <a:schemeClr val="bg1"/>
                </a:solidFill>
              </a:rPr>
              <a:t> )</a:t>
            </a:r>
            <a:r>
              <a:rPr lang="zh-CN" altLang="en-US" sz="2000" dirty="0" smtClean="0">
                <a:solidFill>
                  <a:schemeClr val="bg1"/>
                </a:solidFill>
              </a:rPr>
              <a:t>避免</a:t>
            </a:r>
            <a:r>
              <a:rPr lang="zh-CN" altLang="en-US" sz="2000" dirty="0">
                <a:solidFill>
                  <a:schemeClr val="bg1"/>
                </a:solidFill>
              </a:rPr>
              <a:t>包间的循环依赖</a:t>
            </a:r>
          </a:p>
          <a:p>
            <a:r>
              <a:rPr lang="zh-CN" altLang="en-US" sz="2000" dirty="0">
                <a:solidFill>
                  <a:schemeClr val="bg1"/>
                </a:solidFill>
              </a:rPr>
              <a:t>包</a:t>
            </a:r>
            <a:r>
              <a:rPr lang="en-US" altLang="zh-CN" sz="2000" dirty="0">
                <a:solidFill>
                  <a:schemeClr val="bg1"/>
                </a:solidFill>
              </a:rPr>
              <a:t>A</a:t>
            </a:r>
            <a:r>
              <a:rPr lang="zh-CN" altLang="en-US" sz="2000" dirty="0">
                <a:solidFill>
                  <a:schemeClr val="bg1"/>
                </a:solidFill>
              </a:rPr>
              <a:t>依赖于包</a:t>
            </a:r>
            <a:r>
              <a:rPr lang="en-US" altLang="zh-CN" sz="2000" dirty="0">
                <a:solidFill>
                  <a:schemeClr val="bg1"/>
                </a:solidFill>
              </a:rPr>
              <a:t>B, </a:t>
            </a:r>
            <a:r>
              <a:rPr lang="zh-CN" altLang="en-US" sz="2000" dirty="0">
                <a:solidFill>
                  <a:schemeClr val="bg1"/>
                </a:solidFill>
              </a:rPr>
              <a:t>包</a:t>
            </a:r>
            <a:r>
              <a:rPr lang="en-US" altLang="zh-CN" sz="2000" dirty="0">
                <a:solidFill>
                  <a:schemeClr val="bg1"/>
                </a:solidFill>
              </a:rPr>
              <a:t>B</a:t>
            </a:r>
            <a:r>
              <a:rPr lang="zh-CN" altLang="en-US" sz="2000" dirty="0">
                <a:solidFill>
                  <a:schemeClr val="bg1"/>
                </a:solidFill>
              </a:rPr>
              <a:t>依赖于包</a:t>
            </a:r>
            <a:r>
              <a:rPr lang="en-US" altLang="zh-CN" sz="2000" dirty="0">
                <a:solidFill>
                  <a:schemeClr val="bg1"/>
                </a:solidFill>
              </a:rPr>
              <a:t>C, </a:t>
            </a:r>
            <a:r>
              <a:rPr lang="zh-CN" altLang="en-US" sz="2000" dirty="0">
                <a:solidFill>
                  <a:schemeClr val="bg1"/>
                </a:solidFill>
              </a:rPr>
              <a:t>而包</a:t>
            </a:r>
            <a:r>
              <a:rPr lang="en-US" altLang="zh-CN" sz="2000" dirty="0">
                <a:solidFill>
                  <a:schemeClr val="bg1"/>
                </a:solidFill>
              </a:rPr>
              <a:t>C</a:t>
            </a:r>
            <a:r>
              <a:rPr lang="zh-CN" altLang="en-US" sz="2000" dirty="0">
                <a:solidFill>
                  <a:schemeClr val="bg1"/>
                </a:solidFill>
              </a:rPr>
              <a:t>依赖于包</a:t>
            </a:r>
            <a:r>
              <a:rPr lang="en-US" altLang="zh-CN" sz="2000" dirty="0">
                <a:solidFill>
                  <a:schemeClr val="bg1"/>
                </a:solidFill>
              </a:rPr>
              <a:t>A, </a:t>
            </a:r>
            <a:r>
              <a:rPr lang="zh-CN" altLang="en-US" sz="2000" dirty="0">
                <a:solidFill>
                  <a:schemeClr val="bg1"/>
                </a:solidFill>
              </a:rPr>
              <a:t>这就形成了循环</a:t>
            </a:r>
            <a:r>
              <a:rPr lang="en-US" altLang="zh-CN" sz="2000" dirty="0">
                <a:solidFill>
                  <a:schemeClr val="bg1"/>
                </a:solidFill>
              </a:rPr>
              <a:t>: A-B-C-A, </a:t>
            </a:r>
            <a:r>
              <a:rPr lang="zh-CN" altLang="en-US" sz="2000" dirty="0" smtClean="0">
                <a:solidFill>
                  <a:schemeClr val="bg1"/>
                </a:solidFill>
              </a:rPr>
              <a:t>建议</a:t>
            </a:r>
            <a:r>
              <a:rPr lang="zh-CN" altLang="en-US" sz="2000" dirty="0">
                <a:solidFill>
                  <a:schemeClr val="bg1"/>
                </a:solidFill>
              </a:rPr>
              <a:t>尽量避免出现这种情况</a:t>
            </a:r>
            <a:r>
              <a:rPr lang="en-US" altLang="zh-CN" sz="2000" dirty="0">
                <a:solidFill>
                  <a:schemeClr val="bg1"/>
                </a:solidFill>
              </a:rPr>
              <a:t>. </a:t>
            </a:r>
          </a:p>
          <a:p>
            <a:r>
              <a:rPr lang="zh-CN" altLang="en-US" sz="2000" dirty="0">
                <a:solidFill>
                  <a:schemeClr val="bg1"/>
                </a:solidFill>
              </a:rPr>
              <a:t>因为包之间彼此紧密耦合</a:t>
            </a:r>
            <a:r>
              <a:rPr lang="en-US" altLang="zh-CN" sz="2000" dirty="0">
                <a:solidFill>
                  <a:schemeClr val="bg1"/>
                </a:solidFill>
              </a:rPr>
              <a:t>, </a:t>
            </a:r>
            <a:r>
              <a:rPr lang="zh-CN" altLang="en-US" sz="2000" dirty="0">
                <a:solidFill>
                  <a:schemeClr val="bg1"/>
                </a:solidFill>
              </a:rPr>
              <a:t>将来的维护和改进将变得困难</a:t>
            </a:r>
            <a:r>
              <a:rPr lang="en-US" altLang="zh-CN" sz="2000" dirty="0">
                <a:solidFill>
                  <a:schemeClr val="bg1"/>
                </a:solidFill>
              </a:rPr>
              <a:t>. </a:t>
            </a:r>
            <a:r>
              <a:rPr lang="zh-CN" altLang="en-US" sz="2000" dirty="0">
                <a:solidFill>
                  <a:schemeClr val="bg1"/>
                </a:solidFill>
              </a:rPr>
              <a:t>循环依赖是一个很好的信号</a:t>
            </a:r>
            <a:r>
              <a:rPr lang="en-US" altLang="zh-CN" sz="2000" dirty="0">
                <a:solidFill>
                  <a:schemeClr val="bg1"/>
                </a:solidFill>
              </a:rPr>
              <a:t>, </a:t>
            </a:r>
            <a:r>
              <a:rPr lang="zh-CN" altLang="en-US" sz="2000" dirty="0">
                <a:solidFill>
                  <a:schemeClr val="bg1"/>
                </a:solidFill>
              </a:rPr>
              <a:t>意味着你需要重构一个或多个的包</a:t>
            </a:r>
            <a:r>
              <a:rPr lang="en-US" altLang="zh-CN" sz="2000" dirty="0">
                <a:solidFill>
                  <a:schemeClr val="bg1"/>
                </a:solidFill>
              </a:rPr>
              <a:t>, </a:t>
            </a:r>
            <a:r>
              <a:rPr lang="zh-CN" altLang="en-US" sz="2000" dirty="0">
                <a:solidFill>
                  <a:schemeClr val="bg1"/>
                </a:solidFill>
              </a:rPr>
              <a:t>把导致循环依赖的因素从包中除掉</a:t>
            </a:r>
            <a:r>
              <a:rPr lang="en-US" altLang="zh-CN" sz="2000" dirty="0">
                <a:solidFill>
                  <a:schemeClr val="bg1"/>
                </a:solidFill>
              </a:rPr>
              <a:t>. </a:t>
            </a:r>
          </a:p>
          <a:p>
            <a:r>
              <a:rPr lang="en-US" altLang="zh-CN" sz="2000" dirty="0" smtClean="0">
                <a:solidFill>
                  <a:schemeClr val="bg1"/>
                </a:solidFill>
              </a:rPr>
              <a:t>6</a:t>
            </a:r>
            <a:r>
              <a:rPr lang="en-US" altLang="zh-CN" sz="2000" dirty="0">
                <a:solidFill>
                  <a:schemeClr val="bg1"/>
                </a:solidFill>
              </a:rPr>
              <a:t> )</a:t>
            </a:r>
            <a:r>
              <a:rPr lang="zh-CN" altLang="en-US" sz="2000" dirty="0" smtClean="0">
                <a:solidFill>
                  <a:schemeClr val="bg1"/>
                </a:solidFill>
              </a:rPr>
              <a:t>包</a:t>
            </a:r>
            <a:r>
              <a:rPr lang="zh-CN" altLang="en-US" sz="2000" dirty="0">
                <a:solidFill>
                  <a:schemeClr val="bg1"/>
                </a:solidFill>
              </a:rPr>
              <a:t>依赖应该反映内部关系</a:t>
            </a:r>
          </a:p>
          <a:p>
            <a:r>
              <a:rPr lang="zh-CN" altLang="en-US" sz="2000" dirty="0">
                <a:solidFill>
                  <a:schemeClr val="bg1"/>
                </a:solidFill>
              </a:rPr>
              <a:t>当一个包依赖于另一个时</a:t>
            </a:r>
            <a:r>
              <a:rPr lang="en-US" altLang="zh-CN" sz="2000" dirty="0">
                <a:solidFill>
                  <a:schemeClr val="bg1"/>
                </a:solidFill>
              </a:rPr>
              <a:t>, </a:t>
            </a:r>
            <a:r>
              <a:rPr lang="zh-CN" altLang="en-US" sz="2000" dirty="0">
                <a:solidFill>
                  <a:schemeClr val="bg1"/>
                </a:solidFill>
              </a:rPr>
              <a:t>这意味着两个包的内容间存在着一个或多个的关系</a:t>
            </a:r>
            <a:r>
              <a:rPr lang="en-US" altLang="zh-CN" sz="2000" dirty="0">
                <a:solidFill>
                  <a:schemeClr val="bg1"/>
                </a:solidFill>
              </a:rPr>
              <a:t>. </a:t>
            </a:r>
            <a:r>
              <a:rPr lang="zh-CN" altLang="en-US" sz="2000" dirty="0">
                <a:solidFill>
                  <a:schemeClr val="bg1"/>
                </a:solidFill>
              </a:rPr>
              <a:t>例如</a:t>
            </a:r>
            <a:r>
              <a:rPr lang="en-US" altLang="zh-CN" sz="2000" dirty="0">
                <a:solidFill>
                  <a:schemeClr val="bg1"/>
                </a:solidFill>
              </a:rPr>
              <a:t>: </a:t>
            </a:r>
            <a:r>
              <a:rPr lang="zh-CN" altLang="en-US" sz="2000" dirty="0">
                <a:solidFill>
                  <a:schemeClr val="bg1"/>
                </a:solidFill>
              </a:rPr>
              <a:t>如果是一个用例包图</a:t>
            </a:r>
            <a:r>
              <a:rPr lang="en-US" altLang="zh-CN" sz="2000" dirty="0">
                <a:solidFill>
                  <a:schemeClr val="bg1"/>
                </a:solidFill>
              </a:rPr>
              <a:t>, </a:t>
            </a:r>
            <a:r>
              <a:rPr lang="zh-CN" altLang="en-US" sz="2000" dirty="0">
                <a:solidFill>
                  <a:schemeClr val="bg1"/>
                </a:solidFill>
              </a:rPr>
              <a:t>那么就有可能两个用例之间存在</a:t>
            </a:r>
            <a:r>
              <a:rPr lang="en-US" altLang="zh-CN" sz="2000" dirty="0">
                <a:solidFill>
                  <a:schemeClr val="bg1"/>
                </a:solidFill>
              </a:rPr>
              <a:t>includes, extends, </a:t>
            </a:r>
            <a:r>
              <a:rPr lang="zh-CN" altLang="en-US" sz="2000" dirty="0">
                <a:solidFill>
                  <a:schemeClr val="bg1"/>
                </a:solidFill>
              </a:rPr>
              <a:t>或继承关系</a:t>
            </a:r>
            <a:r>
              <a:rPr lang="en-US" altLang="zh-CN" sz="2000" dirty="0">
                <a:solidFill>
                  <a:schemeClr val="bg1"/>
                </a:solidFill>
              </a:rPr>
              <a:t>, </a:t>
            </a:r>
            <a:r>
              <a:rPr lang="zh-CN" altLang="en-US" sz="2000" dirty="0">
                <a:solidFill>
                  <a:schemeClr val="bg1"/>
                </a:solidFill>
              </a:rPr>
              <a:t>而两个用例分别处于不同的包中</a:t>
            </a:r>
            <a:r>
              <a:rPr lang="en-US" altLang="zh-CN" sz="2000" dirty="0">
                <a:solidFill>
                  <a:schemeClr val="bg1"/>
                </a:solidFill>
              </a:rPr>
              <a:t>. </a:t>
            </a:r>
          </a:p>
        </p:txBody>
      </p:sp>
    </p:spTree>
    <p:extLst>
      <p:ext uri="{BB962C8B-B14F-4D97-AF65-F5344CB8AC3E}">
        <p14:creationId xmlns:p14="http://schemas.microsoft.com/office/powerpoint/2010/main" val="57093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18"/>
          <p:cNvSpPr txBox="1">
            <a:spLocks noChangeArrowheads="1"/>
          </p:cNvSpPr>
          <p:nvPr/>
        </p:nvSpPr>
        <p:spPr bwMode="auto">
          <a:xfrm>
            <a:off x="4507366" y="2737069"/>
            <a:ext cx="4259262" cy="769441"/>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a:t>
            </a:r>
            <a:r>
              <a:rPr lang="zh-CN" altLang="en-US" sz="4400" dirty="0" smtClean="0">
                <a:solidFill>
                  <a:schemeClr val="bg1"/>
                </a:solidFill>
              </a:rPr>
              <a:t>提 问</a:t>
            </a:r>
            <a:endParaRPr lang="en-US" altLang="zh-CN" sz="4400" dirty="0">
              <a:solidFill>
                <a:schemeClr val="bg1"/>
              </a:solidFill>
            </a:endParaRPr>
          </a:p>
        </p:txBody>
      </p:sp>
      <p:cxnSp>
        <p:nvCxnSpPr>
          <p:cNvPr id="15364" name="直接连接符 2"/>
          <p:cNvCxnSpPr>
            <a:cxnSpLocks noChangeShapeType="1"/>
          </p:cNvCxnSpPr>
          <p:nvPr/>
        </p:nvCxnSpPr>
        <p:spPr bwMode="auto">
          <a:xfrm flipH="1">
            <a:off x="4507366" y="2938070"/>
            <a:ext cx="347663" cy="447675"/>
          </a:xfrm>
          <a:prstGeom prst="line">
            <a:avLst/>
          </a:prstGeom>
          <a:noFill/>
          <a:ln w="6350">
            <a:solidFill>
              <a:srgbClr val="FFC000"/>
            </a:solidFill>
            <a:round/>
            <a:headEnd/>
            <a:tailEnd/>
          </a:ln>
        </p:spPr>
      </p:cxnSp>
      <p:sp>
        <p:nvSpPr>
          <p:cNvPr id="15365" name="文本框 15"/>
          <p:cNvSpPr txBox="1">
            <a:spLocks noChangeArrowheads="1"/>
          </p:cNvSpPr>
          <p:nvPr/>
        </p:nvSpPr>
        <p:spPr bwMode="auto">
          <a:xfrm>
            <a:off x="3931201" y="2737068"/>
            <a:ext cx="325437" cy="769441"/>
          </a:xfrm>
          <a:prstGeom prst="rect">
            <a:avLst/>
          </a:prstGeom>
          <a:noFill/>
          <a:ln w="9525">
            <a:noFill/>
            <a:miter lim="800000"/>
            <a:headEnd/>
            <a:tailEnd/>
          </a:ln>
        </p:spPr>
        <p:txBody>
          <a:bodyPr>
            <a:spAutoFit/>
          </a:bodyPr>
          <a:lstStyle/>
          <a:p>
            <a:pPr>
              <a:buFont typeface="Arial" charset="0"/>
              <a:buNone/>
            </a:pPr>
            <a:r>
              <a:rPr lang="en-US" altLang="zh-CN" sz="4400" dirty="0" smtClean="0">
                <a:solidFill>
                  <a:schemeClr val="bg1"/>
                </a:solidFill>
              </a:rPr>
              <a:t>4</a:t>
            </a:r>
            <a:endParaRPr lang="zh-CN" altLang="en-US" sz="4400" dirty="0">
              <a:solidFill>
                <a:schemeClr val="bg1"/>
              </a:solidFill>
            </a:endParaRPr>
          </a:p>
        </p:txBody>
      </p:sp>
    </p:spTree>
    <p:extLst>
      <p:ext uri="{BB962C8B-B14F-4D97-AF65-F5344CB8AC3E}">
        <p14:creationId xmlns:p14="http://schemas.microsoft.com/office/powerpoint/2010/main" val="2139859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1"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0482"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提  问</a:t>
            </a:r>
            <a:endParaRPr lang="zh-CN" altLang="en-US" sz="3200" dirty="0">
              <a:solidFill>
                <a:schemeClr val="bg1"/>
              </a:solidFill>
            </a:endParaRPr>
          </a:p>
        </p:txBody>
      </p:sp>
      <p:sp>
        <p:nvSpPr>
          <p:cNvPr id="20483" name="矩形 1"/>
          <p:cNvSpPr>
            <a:spLocks noChangeArrowheads="1"/>
          </p:cNvSpPr>
          <p:nvPr/>
        </p:nvSpPr>
        <p:spPr bwMode="auto">
          <a:xfrm>
            <a:off x="1798638" y="2043113"/>
            <a:ext cx="8593137" cy="3414712"/>
          </a:xfrm>
          <a:prstGeom prst="rect">
            <a:avLst/>
          </a:prstGeom>
          <a:noFill/>
          <a:ln w="12700">
            <a:solidFill>
              <a:srgbClr val="FFC000"/>
            </a:solidFill>
            <a:miter lim="800000"/>
            <a:headEnd/>
            <a:tailEnd/>
          </a:ln>
        </p:spPr>
        <p:txBody>
          <a:bodyPr anchor="t"/>
          <a:lstStyle/>
          <a:p>
            <a:pPr>
              <a:lnSpc>
                <a:spcPct val="120000"/>
              </a:lnSpc>
              <a:buFont typeface="Arial" charset="0"/>
              <a:buNone/>
            </a:pPr>
            <a:r>
              <a:rPr lang="en-US" altLang="zh-CN" sz="2800" b="1" dirty="0" smtClean="0">
                <a:solidFill>
                  <a:srgbClr val="FFC000"/>
                </a:solidFill>
              </a:rPr>
              <a:t>1</a:t>
            </a:r>
            <a:r>
              <a:rPr lang="zh-CN" altLang="en-US" sz="2800" b="1" dirty="0" smtClean="0">
                <a:solidFill>
                  <a:srgbClr val="FFC000"/>
                </a:solidFill>
              </a:rPr>
              <a:t>、说出两点对象图与类图的区别</a:t>
            </a:r>
            <a:endParaRPr lang="en-US" altLang="zh-CN" sz="2800" b="1" dirty="0" smtClean="0">
              <a:solidFill>
                <a:srgbClr val="FFC000"/>
              </a:solidFill>
            </a:endParaRPr>
          </a:p>
          <a:p>
            <a:pPr>
              <a:lnSpc>
                <a:spcPct val="120000"/>
              </a:lnSpc>
              <a:buFont typeface="Arial" charset="0"/>
              <a:buNone/>
            </a:pPr>
            <a:endParaRPr lang="en-US" altLang="zh-CN" sz="2800" b="1" dirty="0" smtClean="0">
              <a:solidFill>
                <a:srgbClr val="FFC000"/>
              </a:solidFill>
            </a:endParaRPr>
          </a:p>
        </p:txBody>
      </p:sp>
      <p:sp>
        <p:nvSpPr>
          <p:cNvPr id="5" name="文本框 4"/>
          <p:cNvSpPr txBox="1"/>
          <p:nvPr/>
        </p:nvSpPr>
        <p:spPr>
          <a:xfrm>
            <a:off x="1943100" y="2641740"/>
            <a:ext cx="3518912" cy="2523768"/>
          </a:xfrm>
          <a:prstGeom prst="rect">
            <a:avLst/>
          </a:prstGeom>
          <a:noFill/>
        </p:spPr>
        <p:txBody>
          <a:bodyPr wrap="none" rtlCol="0">
            <a:spAutoFit/>
          </a:bodyPr>
          <a:lstStyle/>
          <a:p>
            <a:r>
              <a:rPr lang="zh-CN" altLang="en-US" sz="2000" dirty="0" smtClean="0">
                <a:solidFill>
                  <a:srgbClr val="FFC000"/>
                </a:solidFill>
              </a:rPr>
              <a:t>类图</a:t>
            </a:r>
            <a:endParaRPr lang="en-US" altLang="zh-CN" sz="2000" dirty="0" smtClean="0">
              <a:solidFill>
                <a:srgbClr val="FFC000"/>
              </a:solidFill>
            </a:endParaRPr>
          </a:p>
          <a:p>
            <a:endParaRPr lang="en-US" altLang="zh-CN" sz="2000" dirty="0" smtClean="0">
              <a:solidFill>
                <a:srgbClr val="FFC000"/>
              </a:solidFill>
            </a:endParaRPr>
          </a:p>
          <a:p>
            <a:r>
              <a:rPr lang="zh-CN" altLang="en-US" sz="2000" dirty="0">
                <a:solidFill>
                  <a:srgbClr val="FFC000"/>
                </a:solidFill>
              </a:rPr>
              <a:t>三</a:t>
            </a:r>
            <a:r>
              <a:rPr lang="zh-CN" altLang="en-US" sz="2000" dirty="0" smtClean="0">
                <a:solidFill>
                  <a:srgbClr val="FFC000"/>
                </a:solidFill>
              </a:rPr>
              <a:t>个分栏：名称、属性、操作</a:t>
            </a:r>
            <a:endParaRPr lang="en-US" altLang="zh-CN" sz="2000" dirty="0" smtClean="0">
              <a:solidFill>
                <a:srgbClr val="FFC000"/>
              </a:solidFill>
            </a:endParaRPr>
          </a:p>
          <a:p>
            <a:endParaRPr lang="en-US" altLang="zh-CN" sz="2000" dirty="0" smtClean="0">
              <a:solidFill>
                <a:srgbClr val="FFC000"/>
              </a:solidFill>
            </a:endParaRPr>
          </a:p>
          <a:p>
            <a:r>
              <a:rPr lang="zh-CN" altLang="en-US" sz="2000" dirty="0" smtClean="0">
                <a:solidFill>
                  <a:srgbClr val="FFC000"/>
                </a:solidFill>
              </a:rPr>
              <a:t>名称中只有类名</a:t>
            </a:r>
            <a:endParaRPr lang="en-US" altLang="zh-CN" sz="2000" dirty="0" smtClean="0">
              <a:solidFill>
                <a:srgbClr val="FFC000"/>
              </a:solidFill>
            </a:endParaRPr>
          </a:p>
          <a:p>
            <a:endParaRPr lang="en-US" altLang="zh-CN" sz="2000" dirty="0" smtClean="0">
              <a:solidFill>
                <a:srgbClr val="FFC000"/>
              </a:solidFill>
            </a:endParaRPr>
          </a:p>
          <a:p>
            <a:r>
              <a:rPr lang="zh-CN" altLang="en-US" sz="2000" dirty="0" smtClean="0">
                <a:solidFill>
                  <a:srgbClr val="FFC000"/>
                </a:solidFill>
              </a:rPr>
              <a:t>属性中定义了属性的特征</a:t>
            </a:r>
            <a:endParaRPr lang="en-US" altLang="zh-CN" sz="2000" dirty="0" smtClean="0">
              <a:solidFill>
                <a:srgbClr val="FFC000"/>
              </a:solidFill>
            </a:endParaRPr>
          </a:p>
          <a:p>
            <a:endParaRPr lang="zh-CN" altLang="en-US" dirty="0"/>
          </a:p>
        </p:txBody>
      </p:sp>
      <p:sp>
        <p:nvSpPr>
          <p:cNvPr id="6" name="文本框 5"/>
          <p:cNvSpPr txBox="1"/>
          <p:nvPr/>
        </p:nvSpPr>
        <p:spPr>
          <a:xfrm>
            <a:off x="5965372" y="2641740"/>
            <a:ext cx="3262432" cy="2246769"/>
          </a:xfrm>
          <a:prstGeom prst="rect">
            <a:avLst/>
          </a:prstGeom>
          <a:noFill/>
        </p:spPr>
        <p:txBody>
          <a:bodyPr wrap="none" rtlCol="0">
            <a:spAutoFit/>
          </a:bodyPr>
          <a:lstStyle/>
          <a:p>
            <a:r>
              <a:rPr lang="zh-CN" altLang="en-US" sz="2000" dirty="0" smtClean="0">
                <a:solidFill>
                  <a:schemeClr val="bg1"/>
                </a:solidFill>
              </a:rPr>
              <a:t>对象图</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两个个分栏：名称、属性</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名称中“对象名：类名”</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属性中定义了属性的当前值</a:t>
            </a:r>
            <a:endParaRPr lang="zh-CN" altLang="en-US" dirty="0"/>
          </a:p>
        </p:txBody>
      </p:sp>
    </p:spTree>
    <p:extLst>
      <p:ext uri="{BB962C8B-B14F-4D97-AF65-F5344CB8AC3E}">
        <p14:creationId xmlns:p14="http://schemas.microsoft.com/office/powerpoint/2010/main" val="14005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1"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0482"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提  问</a:t>
            </a:r>
            <a:endParaRPr lang="zh-CN" altLang="en-US" sz="3200" dirty="0">
              <a:solidFill>
                <a:schemeClr val="bg1"/>
              </a:solidFill>
            </a:endParaRPr>
          </a:p>
        </p:txBody>
      </p:sp>
      <p:sp>
        <p:nvSpPr>
          <p:cNvPr id="5" name="矩形 1"/>
          <p:cNvSpPr>
            <a:spLocks noChangeArrowheads="1"/>
          </p:cNvSpPr>
          <p:nvPr/>
        </p:nvSpPr>
        <p:spPr bwMode="auto">
          <a:xfrm>
            <a:off x="1798638" y="2043113"/>
            <a:ext cx="8593137" cy="3414712"/>
          </a:xfrm>
          <a:prstGeom prst="rect">
            <a:avLst/>
          </a:prstGeom>
          <a:noFill/>
          <a:ln w="12700">
            <a:solidFill>
              <a:srgbClr val="FFC000"/>
            </a:solidFill>
            <a:miter lim="800000"/>
            <a:headEnd/>
            <a:tailEnd/>
          </a:ln>
        </p:spPr>
        <p:txBody>
          <a:bodyPr anchor="ctr"/>
          <a:lstStyle/>
          <a:p>
            <a:pPr>
              <a:lnSpc>
                <a:spcPct val="120000"/>
              </a:lnSpc>
              <a:buFont typeface="Arial" charset="0"/>
              <a:buNone/>
            </a:pPr>
            <a:endParaRPr lang="en-US" altLang="zh-CN" sz="2800" b="1" dirty="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r>
              <a:rPr lang="en-US" altLang="zh-CN" sz="3200" b="1" dirty="0">
                <a:solidFill>
                  <a:srgbClr val="FFC000"/>
                </a:solidFill>
              </a:rPr>
              <a:t>2</a:t>
            </a:r>
            <a:r>
              <a:rPr lang="zh-CN" altLang="en-US" sz="3200" b="1" dirty="0" smtClean="0">
                <a:solidFill>
                  <a:srgbClr val="FFC000"/>
                </a:solidFill>
              </a:rPr>
              <a:t>、构件的</a:t>
            </a:r>
            <a:r>
              <a:rPr lang="zh-CN" altLang="en-US" sz="3200" b="1" dirty="0">
                <a:solidFill>
                  <a:srgbClr val="FFC000"/>
                </a:solidFill>
              </a:rPr>
              <a:t>三种类型</a:t>
            </a:r>
            <a:endParaRPr lang="en-US" altLang="zh-CN" sz="3200" b="1" dirty="0">
              <a:solidFill>
                <a:srgbClr val="FFC000"/>
              </a:solidFill>
            </a:endParaRPr>
          </a:p>
          <a:p>
            <a:pPr>
              <a:lnSpc>
                <a:spcPct val="120000"/>
              </a:lnSpc>
              <a:buFont typeface="Arial" charset="0"/>
              <a:buNone/>
            </a:pPr>
            <a:r>
              <a:rPr lang="zh-CN" altLang="en-US" sz="2800" dirty="0" smtClean="0">
                <a:solidFill>
                  <a:srgbClr val="FFC000"/>
                </a:solidFill>
              </a:rPr>
              <a:t>实施</a:t>
            </a:r>
            <a:r>
              <a:rPr lang="zh-CN" altLang="en-US" sz="2800" b="1" dirty="0">
                <a:solidFill>
                  <a:srgbClr val="FFC000"/>
                </a:solidFill>
              </a:rPr>
              <a:t>构件</a:t>
            </a:r>
            <a:r>
              <a:rPr lang="zh-CN" altLang="en-US" sz="2800" dirty="0" smtClean="0">
                <a:solidFill>
                  <a:srgbClr val="FFC000"/>
                </a:solidFill>
              </a:rPr>
              <a:t>、</a:t>
            </a:r>
            <a:r>
              <a:rPr lang="zh-CN" altLang="en-US" sz="2800" dirty="0">
                <a:solidFill>
                  <a:srgbClr val="FFC000"/>
                </a:solidFill>
              </a:rPr>
              <a:t>工作</a:t>
            </a:r>
            <a:r>
              <a:rPr lang="zh-CN" altLang="en-US" sz="2800" dirty="0" smtClean="0">
                <a:solidFill>
                  <a:srgbClr val="FFC000"/>
                </a:solidFill>
              </a:rPr>
              <a:t>产品</a:t>
            </a:r>
            <a:r>
              <a:rPr lang="zh-CN" altLang="en-US" sz="2800" b="1" dirty="0">
                <a:solidFill>
                  <a:srgbClr val="FFC000"/>
                </a:solidFill>
              </a:rPr>
              <a:t>构件</a:t>
            </a:r>
            <a:r>
              <a:rPr lang="zh-CN" altLang="en-US" sz="2800" dirty="0" smtClean="0">
                <a:solidFill>
                  <a:srgbClr val="FFC000"/>
                </a:solidFill>
              </a:rPr>
              <a:t>、执行</a:t>
            </a:r>
            <a:r>
              <a:rPr lang="zh-CN" altLang="en-US" sz="2800" b="1" dirty="0">
                <a:solidFill>
                  <a:srgbClr val="FFC000"/>
                </a:solidFill>
              </a:rPr>
              <a:t>构件</a:t>
            </a:r>
            <a:endParaRPr lang="en-US" altLang="zh-CN" sz="2800" b="1" dirty="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zh-CN" altLang="en-US" sz="2400" dirty="0">
              <a:solidFill>
                <a:srgbClr val="FFFFFF"/>
              </a:solidFill>
            </a:endParaRPr>
          </a:p>
        </p:txBody>
      </p:sp>
    </p:spTree>
    <p:extLst>
      <p:ext uri="{BB962C8B-B14F-4D97-AF65-F5344CB8AC3E}">
        <p14:creationId xmlns:p14="http://schemas.microsoft.com/office/powerpoint/2010/main" val="17021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1"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20482"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dirty="0" smtClean="0">
                <a:solidFill>
                  <a:schemeClr val="bg1"/>
                </a:solidFill>
              </a:rPr>
              <a:t>提  问</a:t>
            </a:r>
            <a:endParaRPr lang="zh-CN" altLang="en-US" sz="3200" dirty="0">
              <a:solidFill>
                <a:schemeClr val="bg1"/>
              </a:solidFill>
            </a:endParaRPr>
          </a:p>
        </p:txBody>
      </p:sp>
      <p:sp>
        <p:nvSpPr>
          <p:cNvPr id="20483" name="矩形 1"/>
          <p:cNvSpPr>
            <a:spLocks noChangeArrowheads="1"/>
          </p:cNvSpPr>
          <p:nvPr/>
        </p:nvSpPr>
        <p:spPr bwMode="auto">
          <a:xfrm>
            <a:off x="1798638" y="2043113"/>
            <a:ext cx="8593137" cy="3414712"/>
          </a:xfrm>
          <a:prstGeom prst="rect">
            <a:avLst/>
          </a:prstGeom>
          <a:noFill/>
          <a:ln w="12700">
            <a:solidFill>
              <a:srgbClr val="FFC000"/>
            </a:solidFill>
            <a:miter lim="800000"/>
            <a:headEnd/>
            <a:tailEnd/>
          </a:ln>
        </p:spPr>
        <p:txBody>
          <a:bodyPr anchor="ctr"/>
          <a:lstStyle/>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en-US" altLang="zh-CN" sz="2800" b="1" dirty="0">
              <a:solidFill>
                <a:srgbClr val="FFC000"/>
              </a:solidFill>
            </a:endParaRPr>
          </a:p>
          <a:p>
            <a:pPr>
              <a:lnSpc>
                <a:spcPct val="120000"/>
              </a:lnSpc>
              <a:buFont typeface="Arial" charset="0"/>
              <a:buNone/>
            </a:pPr>
            <a:r>
              <a:rPr lang="en-US" altLang="zh-CN" sz="2800" b="1" dirty="0" smtClean="0">
                <a:solidFill>
                  <a:srgbClr val="FFC000"/>
                </a:solidFill>
              </a:rPr>
              <a:t>3</a:t>
            </a:r>
            <a:r>
              <a:rPr lang="zh-CN" altLang="en-US" sz="2800" b="1" dirty="0" smtClean="0">
                <a:solidFill>
                  <a:srgbClr val="FFC000"/>
                </a:solidFill>
              </a:rPr>
              <a:t>、说出</a:t>
            </a:r>
            <a:r>
              <a:rPr lang="en-US" altLang="zh-CN" sz="2800" b="1" dirty="0" smtClean="0">
                <a:solidFill>
                  <a:srgbClr val="FFC000"/>
                </a:solidFill>
              </a:rPr>
              <a:t>2</a:t>
            </a:r>
            <a:r>
              <a:rPr lang="zh-CN" altLang="en-US" sz="2800" b="1" dirty="0">
                <a:solidFill>
                  <a:srgbClr val="FFC000"/>
                </a:solidFill>
              </a:rPr>
              <a:t>种</a:t>
            </a:r>
            <a:r>
              <a:rPr lang="en-US" altLang="zh-CN" sz="2800" b="1" dirty="0" smtClean="0">
                <a:solidFill>
                  <a:srgbClr val="FFC000"/>
                </a:solidFill>
              </a:rPr>
              <a:t>UML2.0</a:t>
            </a:r>
            <a:r>
              <a:rPr lang="zh-CN" altLang="en-US" sz="2800" b="1" dirty="0" smtClean="0">
                <a:solidFill>
                  <a:srgbClr val="FFC000"/>
                </a:solidFill>
              </a:rPr>
              <a:t>里新增的图？</a:t>
            </a:r>
            <a:endParaRPr lang="en-US" altLang="zh-CN" sz="2800" b="1" dirty="0" smtClean="0">
              <a:solidFill>
                <a:srgbClr val="FFC000"/>
              </a:solidFill>
            </a:endParaRPr>
          </a:p>
          <a:p>
            <a:pPr>
              <a:lnSpc>
                <a:spcPct val="120000"/>
              </a:lnSpc>
              <a:buFont typeface="Arial" charset="0"/>
              <a:buNone/>
            </a:pPr>
            <a:r>
              <a:rPr lang="zh-CN" altLang="en-US" sz="2800" b="1" dirty="0" smtClean="0">
                <a:solidFill>
                  <a:srgbClr val="FFC000"/>
                </a:solidFill>
              </a:rPr>
              <a:t>包图，组织结构图，定时图，交互概览图，</a:t>
            </a:r>
            <a:endParaRPr lang="en-US" altLang="zh-CN" sz="2800" b="1" dirty="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en-US" altLang="zh-CN" sz="2800" b="1" dirty="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en-US" altLang="zh-CN" sz="2800" b="1" dirty="0" smtClean="0">
              <a:solidFill>
                <a:srgbClr val="FFC000"/>
              </a:solidFill>
            </a:endParaRPr>
          </a:p>
          <a:p>
            <a:pPr>
              <a:lnSpc>
                <a:spcPct val="120000"/>
              </a:lnSpc>
              <a:buFont typeface="Arial" charset="0"/>
              <a:buNone/>
            </a:pPr>
            <a:endParaRPr lang="zh-CN" altLang="en-US" sz="2400" dirty="0">
              <a:solidFill>
                <a:srgbClr val="FFFFFF"/>
              </a:solidFill>
            </a:endParaRPr>
          </a:p>
        </p:txBody>
      </p:sp>
    </p:spTree>
    <p:extLst>
      <p:ext uri="{BB962C8B-B14F-4D97-AF65-F5344CB8AC3E}">
        <p14:creationId xmlns:p14="http://schemas.microsoft.com/office/powerpoint/2010/main" val="415945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18"/>
          <p:cNvSpPr txBox="1">
            <a:spLocks noChangeArrowheads="1"/>
          </p:cNvSpPr>
          <p:nvPr/>
        </p:nvSpPr>
        <p:spPr bwMode="auto">
          <a:xfrm>
            <a:off x="4507366" y="2737069"/>
            <a:ext cx="4259262" cy="769441"/>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a:t>
            </a:r>
            <a:r>
              <a:rPr lang="zh-CN" altLang="en-US" sz="4400" dirty="0" smtClean="0">
                <a:solidFill>
                  <a:schemeClr val="bg1"/>
                </a:solidFill>
              </a:rPr>
              <a:t>小组分工</a:t>
            </a:r>
            <a:endParaRPr lang="en-US" altLang="zh-CN" sz="4400" dirty="0">
              <a:solidFill>
                <a:schemeClr val="bg1"/>
              </a:solidFill>
            </a:endParaRPr>
          </a:p>
        </p:txBody>
      </p:sp>
      <p:cxnSp>
        <p:nvCxnSpPr>
          <p:cNvPr id="15364" name="直接连接符 2"/>
          <p:cNvCxnSpPr>
            <a:cxnSpLocks noChangeShapeType="1"/>
          </p:cNvCxnSpPr>
          <p:nvPr/>
        </p:nvCxnSpPr>
        <p:spPr bwMode="auto">
          <a:xfrm flipH="1">
            <a:off x="4507366" y="2938070"/>
            <a:ext cx="347663" cy="447675"/>
          </a:xfrm>
          <a:prstGeom prst="line">
            <a:avLst/>
          </a:prstGeom>
          <a:noFill/>
          <a:ln w="6350">
            <a:solidFill>
              <a:srgbClr val="FFC000"/>
            </a:solidFill>
            <a:round/>
            <a:headEnd/>
            <a:tailEnd/>
          </a:ln>
        </p:spPr>
      </p:cxnSp>
      <p:sp>
        <p:nvSpPr>
          <p:cNvPr id="15365" name="文本框 15"/>
          <p:cNvSpPr txBox="1">
            <a:spLocks noChangeArrowheads="1"/>
          </p:cNvSpPr>
          <p:nvPr/>
        </p:nvSpPr>
        <p:spPr bwMode="auto">
          <a:xfrm>
            <a:off x="3931201" y="2737068"/>
            <a:ext cx="325437" cy="769441"/>
          </a:xfrm>
          <a:prstGeom prst="rect">
            <a:avLst/>
          </a:prstGeom>
          <a:noFill/>
          <a:ln w="9525">
            <a:noFill/>
            <a:miter lim="800000"/>
            <a:headEnd/>
            <a:tailEnd/>
          </a:ln>
        </p:spPr>
        <p:txBody>
          <a:bodyPr>
            <a:spAutoFit/>
          </a:bodyPr>
          <a:lstStyle/>
          <a:p>
            <a:pPr>
              <a:buFont typeface="Arial" charset="0"/>
              <a:buNone/>
            </a:pPr>
            <a:r>
              <a:rPr lang="en-US" altLang="zh-CN" sz="4400" dirty="0" smtClean="0">
                <a:solidFill>
                  <a:schemeClr val="bg1"/>
                </a:solidFill>
              </a:rPr>
              <a:t>5</a:t>
            </a:r>
            <a:endParaRPr lang="zh-CN" altLang="en-US" sz="4400" dirty="0">
              <a:solidFill>
                <a:schemeClr val="bg1"/>
              </a:solidFill>
            </a:endParaRPr>
          </a:p>
        </p:txBody>
      </p:sp>
    </p:spTree>
    <p:extLst>
      <p:ext uri="{BB962C8B-B14F-4D97-AF65-F5344CB8AC3E}">
        <p14:creationId xmlns:p14="http://schemas.microsoft.com/office/powerpoint/2010/main" val="1595558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7"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39938" name="文本框 18"/>
          <p:cNvSpPr txBox="1">
            <a:spLocks noChangeArrowheads="1"/>
          </p:cNvSpPr>
          <p:nvPr/>
        </p:nvSpPr>
        <p:spPr bwMode="auto">
          <a:xfrm>
            <a:off x="1693863" y="771525"/>
            <a:ext cx="8802687" cy="584200"/>
          </a:xfrm>
          <a:prstGeom prst="rect">
            <a:avLst/>
          </a:prstGeom>
          <a:noFill/>
          <a:ln w="9525">
            <a:noFill/>
            <a:miter lim="800000"/>
            <a:headEnd/>
            <a:tailEnd/>
          </a:ln>
        </p:spPr>
        <p:txBody>
          <a:bodyPr>
            <a:spAutoFit/>
          </a:bodyPr>
          <a:lstStyle/>
          <a:p>
            <a:pPr algn="ctr">
              <a:buFont typeface="Arial" charset="0"/>
              <a:buNone/>
            </a:pPr>
            <a:r>
              <a:rPr lang="zh-CN" altLang="en-US" sz="3200">
                <a:solidFill>
                  <a:schemeClr val="bg1"/>
                </a:solidFill>
              </a:rPr>
              <a:t>分工与绩效评定</a:t>
            </a:r>
          </a:p>
        </p:txBody>
      </p:sp>
      <p:sp>
        <p:nvSpPr>
          <p:cNvPr id="39939" name="矩形 1"/>
          <p:cNvSpPr>
            <a:spLocks noChangeArrowheads="1"/>
          </p:cNvSpPr>
          <p:nvPr/>
        </p:nvSpPr>
        <p:spPr bwMode="auto">
          <a:xfrm>
            <a:off x="2362200" y="1900238"/>
            <a:ext cx="7728857" cy="2677656"/>
          </a:xfrm>
          <a:prstGeom prst="rect">
            <a:avLst/>
          </a:prstGeom>
          <a:noFill/>
          <a:ln w="9525">
            <a:noFill/>
            <a:miter lim="800000"/>
            <a:headEnd/>
            <a:tailEnd/>
          </a:ln>
        </p:spPr>
        <p:txBody>
          <a:bodyPr wrap="square">
            <a:spAutoFit/>
          </a:bodyPr>
          <a:lstStyle/>
          <a:p>
            <a:pPr>
              <a:lnSpc>
                <a:spcPct val="120000"/>
              </a:lnSpc>
              <a:buFont typeface="Arial" charset="0"/>
              <a:buNone/>
            </a:pPr>
            <a:r>
              <a:rPr lang="zh-CN" altLang="en-US" sz="2800" b="1" dirty="0">
                <a:solidFill>
                  <a:srgbClr val="FFFFFF"/>
                </a:solidFill>
              </a:rPr>
              <a:t>葛倍良</a:t>
            </a:r>
            <a:r>
              <a:rPr lang="en-US" altLang="zh-CN" sz="2800" b="1" dirty="0" smtClean="0">
                <a:solidFill>
                  <a:srgbClr val="FFFFFF"/>
                </a:solidFill>
              </a:rPr>
              <a:t>(87):</a:t>
            </a:r>
            <a:r>
              <a:rPr lang="en-US" altLang="zh-CN" sz="2800" b="1" dirty="0" smtClean="0">
                <a:solidFill>
                  <a:srgbClr val="FFFFFF"/>
                </a:solidFill>
              </a:rPr>
              <a:t>3</a:t>
            </a:r>
            <a:r>
              <a:rPr lang="zh-CN" altLang="en-US" sz="2800" b="1" dirty="0" smtClean="0">
                <a:solidFill>
                  <a:srgbClr val="FFFFFF"/>
                </a:solidFill>
              </a:rPr>
              <a:t>类图的绘制</a:t>
            </a:r>
            <a:endParaRPr lang="en-US" altLang="zh-CN" sz="2800" b="1" dirty="0" smtClean="0">
              <a:solidFill>
                <a:srgbClr val="FFFFFF"/>
              </a:solidFill>
            </a:endParaRPr>
          </a:p>
          <a:p>
            <a:pPr>
              <a:lnSpc>
                <a:spcPct val="120000"/>
              </a:lnSpc>
              <a:buFont typeface="Arial" charset="0"/>
              <a:buNone/>
            </a:pPr>
            <a:r>
              <a:rPr lang="zh-CN" altLang="en-US" sz="2800" b="1" dirty="0" smtClean="0">
                <a:solidFill>
                  <a:srgbClr val="FFFFFF"/>
                </a:solidFill>
              </a:rPr>
              <a:t>黄鹏羽</a:t>
            </a:r>
            <a:r>
              <a:rPr lang="en-US" altLang="zh-CN" sz="2800" b="1" dirty="0" smtClean="0">
                <a:solidFill>
                  <a:srgbClr val="FFFFFF"/>
                </a:solidFill>
              </a:rPr>
              <a:t>(85):</a:t>
            </a:r>
            <a:r>
              <a:rPr lang="zh-CN" altLang="en-US" sz="2800" b="1" dirty="0" smtClean="0">
                <a:solidFill>
                  <a:srgbClr val="FFFFFF"/>
                </a:solidFill>
              </a:rPr>
              <a:t>后期美工</a:t>
            </a:r>
          </a:p>
          <a:p>
            <a:pPr>
              <a:lnSpc>
                <a:spcPct val="120000"/>
              </a:lnSpc>
              <a:buFont typeface="Arial" charset="0"/>
              <a:buNone/>
            </a:pPr>
            <a:r>
              <a:rPr lang="zh-CN" altLang="en-US" sz="2800" b="1" dirty="0" smtClean="0">
                <a:solidFill>
                  <a:srgbClr val="FFFFFF"/>
                </a:solidFill>
              </a:rPr>
              <a:t>金</a:t>
            </a:r>
            <a:r>
              <a:rPr lang="zh-CN" altLang="en-US" sz="2800" b="1" dirty="0">
                <a:solidFill>
                  <a:srgbClr val="FFFFFF"/>
                </a:solidFill>
              </a:rPr>
              <a:t>浩楠</a:t>
            </a:r>
            <a:r>
              <a:rPr lang="en-US" altLang="zh-CN" sz="2800" b="1" dirty="0" smtClean="0">
                <a:solidFill>
                  <a:srgbClr val="FFFFFF"/>
                </a:solidFill>
              </a:rPr>
              <a:t>(93):PPT</a:t>
            </a:r>
            <a:r>
              <a:rPr lang="zh-CN" altLang="en-US" sz="2800" b="1" dirty="0" smtClean="0">
                <a:solidFill>
                  <a:srgbClr val="FFFFFF"/>
                </a:solidFill>
              </a:rPr>
              <a:t>制作及资料查询</a:t>
            </a:r>
            <a:endParaRPr lang="en-US" altLang="zh-CN" sz="2800" b="1" dirty="0" smtClean="0">
              <a:solidFill>
                <a:srgbClr val="FFFFFF"/>
              </a:solidFill>
            </a:endParaRPr>
          </a:p>
          <a:p>
            <a:pPr>
              <a:lnSpc>
                <a:spcPct val="120000"/>
              </a:lnSpc>
              <a:buFont typeface="Arial" charset="0"/>
              <a:buNone/>
            </a:pPr>
            <a:r>
              <a:rPr lang="zh-CN" altLang="en-US" sz="2800" b="1" dirty="0" smtClean="0">
                <a:solidFill>
                  <a:srgbClr val="FFFFFF"/>
                </a:solidFill>
              </a:rPr>
              <a:t>周雨璐</a:t>
            </a:r>
            <a:r>
              <a:rPr lang="en-US" altLang="zh-CN" sz="2800" b="1" dirty="0" smtClean="0">
                <a:solidFill>
                  <a:srgbClr val="FFFFFF"/>
                </a:solidFill>
              </a:rPr>
              <a:t>(90):</a:t>
            </a:r>
            <a:r>
              <a:rPr lang="en-US" altLang="zh-CN" sz="2800" b="1" dirty="0" smtClean="0">
                <a:solidFill>
                  <a:srgbClr val="FFFFFF"/>
                </a:solidFill>
              </a:rPr>
              <a:t>PPT</a:t>
            </a:r>
            <a:r>
              <a:rPr lang="zh-CN" altLang="en-US" sz="2800" b="1" dirty="0" smtClean="0">
                <a:solidFill>
                  <a:srgbClr val="FFFFFF"/>
                </a:solidFill>
              </a:rPr>
              <a:t>的检查与修改</a:t>
            </a:r>
            <a:endParaRPr lang="en-US" altLang="zh-CN" sz="2800" b="1" dirty="0" smtClean="0">
              <a:solidFill>
                <a:srgbClr val="FFFFFF"/>
              </a:solidFill>
            </a:endParaRPr>
          </a:p>
          <a:p>
            <a:pPr>
              <a:lnSpc>
                <a:spcPct val="120000"/>
              </a:lnSpc>
              <a:buFont typeface="Arial" charset="0"/>
              <a:buNone/>
            </a:pPr>
            <a:r>
              <a:rPr lang="zh-CN" altLang="en-US" sz="2800" b="1" dirty="0" smtClean="0">
                <a:solidFill>
                  <a:srgbClr val="FFFFFF"/>
                </a:solidFill>
              </a:rPr>
              <a:t>余倩</a:t>
            </a:r>
            <a:r>
              <a:rPr lang="en-US" altLang="zh-CN" sz="2800" b="1" dirty="0" smtClean="0">
                <a:solidFill>
                  <a:srgbClr val="FFFFFF"/>
                </a:solidFill>
              </a:rPr>
              <a:t>(88):</a:t>
            </a:r>
            <a:r>
              <a:rPr lang="zh-CN" altLang="en-US" sz="2800" b="1" dirty="0" smtClean="0">
                <a:solidFill>
                  <a:srgbClr val="FFFFFF"/>
                </a:solidFill>
              </a:rPr>
              <a:t>协助资料查询</a:t>
            </a:r>
            <a:endParaRPr lang="zh-CN" altLang="en-US" sz="2800" b="1" dirty="0">
              <a:solidFill>
                <a:srgbClr val="FFFFFF"/>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18"/>
          <p:cNvSpPr txBox="1">
            <a:spLocks noChangeArrowheads="1"/>
          </p:cNvSpPr>
          <p:nvPr/>
        </p:nvSpPr>
        <p:spPr bwMode="auto">
          <a:xfrm>
            <a:off x="4507366" y="2737068"/>
            <a:ext cx="4259262" cy="769441"/>
          </a:xfrm>
          <a:prstGeom prst="rect">
            <a:avLst/>
          </a:prstGeom>
          <a:noFill/>
          <a:ln w="9525">
            <a:noFill/>
            <a:miter lim="800000"/>
            <a:headEnd/>
            <a:tailEnd/>
          </a:ln>
        </p:spPr>
        <p:txBody>
          <a:bodyPr>
            <a:spAutoFit/>
          </a:bodyPr>
          <a:lstStyle/>
          <a:p>
            <a:pPr>
              <a:buFont typeface="Arial" charset="0"/>
              <a:buNone/>
            </a:pPr>
            <a:r>
              <a:rPr lang="zh-CN" altLang="en-US" sz="2800" dirty="0" smtClean="0">
                <a:solidFill>
                  <a:schemeClr val="bg1"/>
                </a:solidFill>
              </a:rPr>
              <a:t>          </a:t>
            </a:r>
            <a:r>
              <a:rPr lang="zh-CN" altLang="en-US" sz="4400" dirty="0" smtClean="0">
                <a:solidFill>
                  <a:schemeClr val="bg1"/>
                </a:solidFill>
              </a:rPr>
              <a:t>参考文献</a:t>
            </a:r>
            <a:endParaRPr lang="en-US" altLang="zh-CN" sz="4400" dirty="0">
              <a:solidFill>
                <a:schemeClr val="bg1"/>
              </a:solidFill>
            </a:endParaRPr>
          </a:p>
        </p:txBody>
      </p:sp>
      <p:cxnSp>
        <p:nvCxnSpPr>
          <p:cNvPr id="15364" name="直接连接符 2"/>
          <p:cNvCxnSpPr>
            <a:cxnSpLocks noChangeShapeType="1"/>
          </p:cNvCxnSpPr>
          <p:nvPr/>
        </p:nvCxnSpPr>
        <p:spPr bwMode="auto">
          <a:xfrm flipH="1">
            <a:off x="4507366" y="2938070"/>
            <a:ext cx="347663" cy="447675"/>
          </a:xfrm>
          <a:prstGeom prst="line">
            <a:avLst/>
          </a:prstGeom>
          <a:noFill/>
          <a:ln w="6350">
            <a:solidFill>
              <a:srgbClr val="FFC000"/>
            </a:solidFill>
            <a:round/>
            <a:headEnd/>
            <a:tailEnd/>
          </a:ln>
        </p:spPr>
      </p:cxnSp>
      <p:sp>
        <p:nvSpPr>
          <p:cNvPr id="15365" name="文本框 15"/>
          <p:cNvSpPr txBox="1">
            <a:spLocks noChangeArrowheads="1"/>
          </p:cNvSpPr>
          <p:nvPr/>
        </p:nvSpPr>
        <p:spPr bwMode="auto">
          <a:xfrm>
            <a:off x="3931201" y="2737068"/>
            <a:ext cx="325437" cy="769441"/>
          </a:xfrm>
          <a:prstGeom prst="rect">
            <a:avLst/>
          </a:prstGeom>
          <a:noFill/>
          <a:ln w="9525">
            <a:noFill/>
            <a:miter lim="800000"/>
            <a:headEnd/>
            <a:tailEnd/>
          </a:ln>
        </p:spPr>
        <p:txBody>
          <a:bodyPr>
            <a:spAutoFit/>
          </a:bodyPr>
          <a:lstStyle/>
          <a:p>
            <a:pPr>
              <a:buFont typeface="Arial" charset="0"/>
              <a:buNone/>
            </a:pPr>
            <a:r>
              <a:rPr lang="en-US" altLang="zh-CN" sz="4400" dirty="0" smtClean="0">
                <a:solidFill>
                  <a:schemeClr val="bg1"/>
                </a:solidFill>
              </a:rPr>
              <a:t>6</a:t>
            </a:r>
            <a:endParaRPr lang="zh-CN" altLang="en-US" sz="4400" dirty="0">
              <a:solidFill>
                <a:schemeClr val="bg1"/>
              </a:solidFill>
            </a:endParaRPr>
          </a:p>
        </p:txBody>
      </p:sp>
    </p:spTree>
    <p:extLst>
      <p:ext uri="{BB962C8B-B14F-4D97-AF65-F5344CB8AC3E}">
        <p14:creationId xmlns:p14="http://schemas.microsoft.com/office/powerpoint/2010/main" val="2085796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1" name="直接连接符 16"/>
          <p:cNvCxnSpPr>
            <a:cxnSpLocks noChangeShapeType="1"/>
          </p:cNvCxnSpPr>
          <p:nvPr/>
        </p:nvCxnSpPr>
        <p:spPr bwMode="auto">
          <a:xfrm flipV="1">
            <a:off x="681038" y="1260475"/>
            <a:ext cx="5405437" cy="0"/>
          </a:xfrm>
          <a:prstGeom prst="line">
            <a:avLst/>
          </a:prstGeom>
          <a:noFill/>
          <a:ln w="19050">
            <a:solidFill>
              <a:srgbClr val="FFC000"/>
            </a:solidFill>
            <a:round/>
            <a:headEnd/>
            <a:tailEnd/>
          </a:ln>
        </p:spPr>
      </p:cxnSp>
      <p:cxnSp>
        <p:nvCxnSpPr>
          <p:cNvPr id="40962" name="直接连接符 16"/>
          <p:cNvCxnSpPr>
            <a:cxnSpLocks noChangeShapeType="1"/>
          </p:cNvCxnSpPr>
          <p:nvPr/>
        </p:nvCxnSpPr>
        <p:spPr bwMode="auto">
          <a:xfrm flipV="1">
            <a:off x="6086475" y="5878513"/>
            <a:ext cx="5405438" cy="0"/>
          </a:xfrm>
          <a:prstGeom prst="line">
            <a:avLst/>
          </a:prstGeom>
          <a:noFill/>
          <a:ln w="19050">
            <a:solidFill>
              <a:srgbClr val="FFC000"/>
            </a:solidFill>
            <a:round/>
            <a:headEnd/>
            <a:tailEnd/>
          </a:ln>
        </p:spPr>
      </p:cxnSp>
      <p:sp useBgFill="1">
        <p:nvSpPr>
          <p:cNvPr id="4" name="椭圆 3"/>
          <p:cNvSpPr/>
          <p:nvPr/>
        </p:nvSpPr>
        <p:spPr>
          <a:xfrm>
            <a:off x="6086475" y="1079500"/>
            <a:ext cx="360363" cy="360363"/>
          </a:xfrm>
          <a:prstGeom prst="ellipse">
            <a:avLst/>
          </a:prstGeom>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 typeface="Arial" panose="020B0604020202020204" pitchFamily="34" charset="0"/>
              <a:buNone/>
              <a:defRPr/>
            </a:pPr>
            <a:endParaRPr lang="zh-CN" altLang="en-US"/>
          </a:p>
        </p:txBody>
      </p:sp>
      <p:sp useBgFill="1">
        <p:nvSpPr>
          <p:cNvPr id="5" name="椭圆 4"/>
          <p:cNvSpPr/>
          <p:nvPr/>
        </p:nvSpPr>
        <p:spPr>
          <a:xfrm>
            <a:off x="5726113" y="5697538"/>
            <a:ext cx="360362" cy="360362"/>
          </a:xfrm>
          <a:prstGeom prst="ellipse">
            <a:avLst/>
          </a:prstGeom>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 typeface="Arial" panose="020B0604020202020204" pitchFamily="34" charset="0"/>
              <a:buNone/>
              <a:defRPr/>
            </a:pPr>
            <a:endParaRPr lang="zh-CN" altLang="en-US"/>
          </a:p>
        </p:txBody>
      </p:sp>
      <p:sp>
        <p:nvSpPr>
          <p:cNvPr id="40965" name="文本框 32"/>
          <p:cNvSpPr txBox="1">
            <a:spLocks noChangeArrowheads="1"/>
          </p:cNvSpPr>
          <p:nvPr/>
        </p:nvSpPr>
        <p:spPr bwMode="auto">
          <a:xfrm>
            <a:off x="2935288" y="615950"/>
            <a:ext cx="3151187" cy="644525"/>
          </a:xfrm>
          <a:prstGeom prst="rect">
            <a:avLst/>
          </a:prstGeom>
          <a:noFill/>
          <a:ln w="9525">
            <a:noFill/>
            <a:miter lim="800000"/>
            <a:headEnd/>
            <a:tailEnd/>
          </a:ln>
        </p:spPr>
        <p:txBody>
          <a:bodyPr>
            <a:spAutoFit/>
          </a:bodyPr>
          <a:lstStyle/>
          <a:p>
            <a:pPr>
              <a:buFont typeface="Arial" charset="0"/>
              <a:buNone/>
            </a:pPr>
            <a:r>
              <a:rPr lang="zh-CN" altLang="en-US" sz="3600" dirty="0">
                <a:solidFill>
                  <a:schemeClr val="bg1"/>
                </a:solidFill>
              </a:rPr>
              <a:t>参考文献</a:t>
            </a:r>
          </a:p>
        </p:txBody>
      </p:sp>
      <p:sp>
        <p:nvSpPr>
          <p:cNvPr id="40966" name="文本框 32"/>
          <p:cNvSpPr txBox="1">
            <a:spLocks noChangeArrowheads="1"/>
          </p:cNvSpPr>
          <p:nvPr/>
        </p:nvSpPr>
        <p:spPr bwMode="auto">
          <a:xfrm>
            <a:off x="2176463" y="1725613"/>
            <a:ext cx="7820025" cy="5940088"/>
          </a:xfrm>
          <a:prstGeom prst="rect">
            <a:avLst/>
          </a:prstGeom>
          <a:noFill/>
          <a:ln w="9525">
            <a:noFill/>
            <a:miter lim="800000"/>
            <a:headEnd/>
            <a:tailEnd/>
          </a:ln>
        </p:spPr>
        <p:txBody>
          <a:bodyPr>
            <a:spAutoFit/>
          </a:bodyPr>
          <a:lstStyle/>
          <a:p>
            <a:pPr>
              <a:buFont typeface="Arial" charset="0"/>
              <a:buNone/>
            </a:pPr>
            <a:r>
              <a:rPr lang="en-US" altLang="zh-CN" sz="2400" dirty="0" smtClean="0">
                <a:solidFill>
                  <a:schemeClr val="bg1"/>
                </a:solidFill>
              </a:rPr>
              <a:t>UML</a:t>
            </a:r>
            <a:r>
              <a:rPr lang="zh-CN" altLang="en-US" sz="2400" dirty="0" smtClean="0">
                <a:solidFill>
                  <a:schemeClr val="bg1"/>
                </a:solidFill>
              </a:rPr>
              <a:t>基础、建模与设计</a:t>
            </a:r>
            <a:r>
              <a:rPr lang="zh-CN" altLang="en-US" sz="2400" dirty="0" smtClean="0">
                <a:solidFill>
                  <a:schemeClr val="bg1"/>
                </a:solidFill>
              </a:rPr>
              <a:t>教程</a:t>
            </a:r>
            <a:endParaRPr lang="en-US" altLang="zh-CN" sz="2400" dirty="0" smtClean="0">
              <a:solidFill>
                <a:schemeClr val="bg1"/>
              </a:solidFill>
            </a:endParaRPr>
          </a:p>
          <a:p>
            <a:pPr>
              <a:buFont typeface="Arial" charset="0"/>
              <a:buNone/>
            </a:pPr>
            <a:r>
              <a:rPr lang="en-US" altLang="zh-CN" sz="2400" dirty="0" smtClean="0">
                <a:solidFill>
                  <a:schemeClr val="bg1"/>
                </a:solidFill>
                <a:hlinkClick r:id="rId2"/>
              </a:rPr>
              <a:t>https://www.cnblogs.com/finehappy/archive/2009/11/22/1607916.html</a:t>
            </a:r>
            <a:r>
              <a:rPr lang="en-US" altLang="zh-CN" sz="2400" dirty="0" smtClean="0">
                <a:solidFill>
                  <a:schemeClr val="bg1"/>
                </a:solidFill>
              </a:rPr>
              <a:t>  ——UML </a:t>
            </a:r>
            <a:r>
              <a:rPr lang="zh-CN" altLang="en-US" sz="2400" dirty="0" smtClean="0">
                <a:solidFill>
                  <a:schemeClr val="bg1"/>
                </a:solidFill>
              </a:rPr>
              <a:t>对象图 </a:t>
            </a:r>
            <a:r>
              <a:rPr lang="en-US" altLang="zh-CN" sz="2400" dirty="0" smtClean="0">
                <a:solidFill>
                  <a:schemeClr val="bg1"/>
                </a:solidFill>
              </a:rPr>
              <a:t>– </a:t>
            </a:r>
            <a:r>
              <a:rPr lang="zh-CN" altLang="en-US" sz="2400" dirty="0" smtClean="0">
                <a:solidFill>
                  <a:schemeClr val="bg1"/>
                </a:solidFill>
              </a:rPr>
              <a:t>冯为皓</a:t>
            </a:r>
            <a:r>
              <a:rPr lang="en-US" altLang="zh-CN" sz="2400" dirty="0" smtClean="0">
                <a:solidFill>
                  <a:schemeClr val="bg1"/>
                </a:solidFill>
              </a:rPr>
              <a:t>-</a:t>
            </a:r>
            <a:r>
              <a:rPr lang="zh-CN" altLang="en-US" sz="2400" dirty="0" smtClean="0">
                <a:solidFill>
                  <a:schemeClr val="bg1"/>
                </a:solidFill>
              </a:rPr>
              <a:t>博客园</a:t>
            </a:r>
            <a:endParaRPr lang="en-US" altLang="zh-CN" sz="2400" dirty="0" smtClean="0">
              <a:solidFill>
                <a:schemeClr val="bg1"/>
              </a:solidFill>
            </a:endParaRPr>
          </a:p>
          <a:p>
            <a:r>
              <a:rPr lang="en-US" altLang="zh-CN" sz="2400" dirty="0">
                <a:solidFill>
                  <a:schemeClr val="bg1"/>
                </a:solidFill>
                <a:hlinkClick r:id="rId3"/>
              </a:rPr>
              <a:t>http://</a:t>
            </a:r>
            <a:r>
              <a:rPr lang="en-US" altLang="zh-CN" sz="2400" dirty="0" smtClean="0">
                <a:solidFill>
                  <a:schemeClr val="bg1"/>
                </a:solidFill>
                <a:hlinkClick r:id="rId3"/>
              </a:rPr>
              <a:t>www.cnblogs.com/finehappy/archive/2009/11/24/1609352.html</a:t>
            </a:r>
            <a:r>
              <a:rPr lang="en-US" altLang="zh-CN" sz="2400" dirty="0" smtClean="0">
                <a:solidFill>
                  <a:schemeClr val="bg1"/>
                </a:solidFill>
              </a:rPr>
              <a:t>  ——</a:t>
            </a:r>
            <a:r>
              <a:rPr lang="en-US" altLang="zh-CN" sz="2400" dirty="0">
                <a:solidFill>
                  <a:schemeClr val="bg1"/>
                </a:solidFill>
              </a:rPr>
              <a:t>UML </a:t>
            </a:r>
            <a:r>
              <a:rPr lang="zh-CN" altLang="en-US" sz="2400" dirty="0" smtClean="0">
                <a:solidFill>
                  <a:schemeClr val="bg1"/>
                </a:solidFill>
              </a:rPr>
              <a:t>构件图 </a:t>
            </a:r>
            <a:r>
              <a:rPr lang="en-US" altLang="zh-CN" sz="2400" dirty="0">
                <a:solidFill>
                  <a:schemeClr val="bg1"/>
                </a:solidFill>
              </a:rPr>
              <a:t>– </a:t>
            </a:r>
            <a:r>
              <a:rPr lang="zh-CN" altLang="en-US" sz="2400" dirty="0" smtClean="0">
                <a:solidFill>
                  <a:schemeClr val="bg1"/>
                </a:solidFill>
              </a:rPr>
              <a:t>冯为皓</a:t>
            </a:r>
            <a:r>
              <a:rPr lang="en-US" altLang="zh-CN" sz="2400" dirty="0">
                <a:solidFill>
                  <a:schemeClr val="bg1"/>
                </a:solidFill>
              </a:rPr>
              <a:t>-</a:t>
            </a:r>
            <a:r>
              <a:rPr lang="zh-CN" altLang="en-US" sz="2400" dirty="0" smtClean="0">
                <a:solidFill>
                  <a:schemeClr val="bg1"/>
                </a:solidFill>
              </a:rPr>
              <a:t>博客园</a:t>
            </a:r>
            <a:endParaRPr lang="en-US" altLang="zh-CN" sz="2400" dirty="0" smtClean="0">
              <a:solidFill>
                <a:schemeClr val="bg1"/>
              </a:solidFill>
            </a:endParaRPr>
          </a:p>
          <a:p>
            <a:r>
              <a:rPr lang="en-US" altLang="zh-CN" sz="2400" dirty="0">
                <a:solidFill>
                  <a:schemeClr val="bg1"/>
                </a:solidFill>
                <a:hlinkClick r:id="rId4"/>
              </a:rPr>
              <a:t>https://</a:t>
            </a:r>
            <a:r>
              <a:rPr lang="en-US" altLang="zh-CN" sz="2400" dirty="0" smtClean="0">
                <a:solidFill>
                  <a:schemeClr val="bg1"/>
                </a:solidFill>
                <a:hlinkClick r:id="rId4"/>
              </a:rPr>
              <a:t>www.cnblogs.com/snowyying/p/UML_Package.html</a:t>
            </a:r>
            <a:r>
              <a:rPr lang="en-US" altLang="zh-CN" sz="2400" dirty="0" smtClean="0">
                <a:solidFill>
                  <a:schemeClr val="bg1"/>
                </a:solidFill>
              </a:rPr>
              <a:t>  —— UML </a:t>
            </a:r>
            <a:r>
              <a:rPr lang="zh-CN" altLang="en-US" sz="2400" dirty="0" smtClean="0">
                <a:solidFill>
                  <a:schemeClr val="bg1"/>
                </a:solidFill>
              </a:rPr>
              <a:t>结构图之包图总结 </a:t>
            </a:r>
            <a:r>
              <a:rPr lang="en-US" altLang="zh-CN" sz="2400" dirty="0" smtClean="0">
                <a:solidFill>
                  <a:schemeClr val="bg1"/>
                </a:solidFill>
              </a:rPr>
              <a:t>– </a:t>
            </a:r>
            <a:r>
              <a:rPr lang="zh-CN" altLang="en-US" sz="2400" dirty="0" smtClean="0">
                <a:solidFill>
                  <a:schemeClr val="bg1"/>
                </a:solidFill>
              </a:rPr>
              <a:t>博客园</a:t>
            </a:r>
            <a:endParaRPr lang="en-US" altLang="zh-CN" sz="2400" dirty="0" smtClean="0">
              <a:solidFill>
                <a:schemeClr val="bg1"/>
              </a:solidFill>
            </a:endParaRPr>
          </a:p>
          <a:p>
            <a:r>
              <a:rPr lang="en-US" altLang="zh-CN" sz="2400" dirty="0">
                <a:solidFill>
                  <a:schemeClr val="bg1"/>
                </a:solidFill>
                <a:hlinkClick r:id="rId5"/>
              </a:rPr>
              <a:t>http://</a:t>
            </a:r>
            <a:r>
              <a:rPr lang="en-US" altLang="zh-CN" sz="2400" dirty="0" smtClean="0">
                <a:solidFill>
                  <a:schemeClr val="bg1"/>
                </a:solidFill>
                <a:hlinkClick r:id="rId5"/>
              </a:rPr>
              <a:t>blog.csdn.net/u010168160/article/details/20851875</a:t>
            </a:r>
            <a:endParaRPr lang="en-US" altLang="zh-CN" sz="2400" dirty="0" smtClean="0">
              <a:solidFill>
                <a:schemeClr val="bg1"/>
              </a:solidFill>
            </a:endParaRPr>
          </a:p>
          <a:p>
            <a:r>
              <a:rPr lang="en-US" altLang="zh-CN" sz="2400" dirty="0" smtClean="0">
                <a:solidFill>
                  <a:schemeClr val="bg1"/>
                </a:solidFill>
              </a:rPr>
              <a:t>—— UML</a:t>
            </a:r>
            <a:r>
              <a:rPr lang="zh-CN" altLang="en-US" sz="2400" dirty="0">
                <a:solidFill>
                  <a:schemeClr val="bg1"/>
                </a:solidFill>
              </a:rPr>
              <a:t>九</a:t>
            </a:r>
            <a:r>
              <a:rPr lang="zh-CN" altLang="en-US" sz="2400" dirty="0" smtClean="0">
                <a:solidFill>
                  <a:schemeClr val="bg1"/>
                </a:solidFill>
              </a:rPr>
              <a:t>种图总结 </a:t>
            </a:r>
            <a:r>
              <a:rPr lang="en-US" altLang="zh-CN" sz="2400" dirty="0" smtClean="0">
                <a:solidFill>
                  <a:schemeClr val="bg1"/>
                </a:solidFill>
              </a:rPr>
              <a:t>– CSDN</a:t>
            </a:r>
            <a:r>
              <a:rPr lang="zh-CN" altLang="en-US" sz="2400" dirty="0" smtClean="0">
                <a:solidFill>
                  <a:schemeClr val="bg1"/>
                </a:solidFill>
              </a:rPr>
              <a:t>博客</a:t>
            </a:r>
            <a:endParaRPr lang="en-US" altLang="zh-CN" sz="2400" dirty="0">
              <a:solidFill>
                <a:schemeClr val="bg1"/>
              </a:solidFill>
            </a:endParaRPr>
          </a:p>
          <a:p>
            <a:pPr>
              <a:buFont typeface="Arial" charset="0"/>
              <a:buNone/>
            </a:pPr>
            <a:endParaRPr lang="en-US" altLang="zh-CN" sz="2400" dirty="0" smtClean="0">
              <a:solidFill>
                <a:schemeClr val="bg1"/>
              </a:solidFill>
            </a:endParaRPr>
          </a:p>
          <a:p>
            <a:pPr>
              <a:buFont typeface="Arial" charset="0"/>
              <a:buNone/>
            </a:pPr>
            <a:endParaRPr lang="en-US" altLang="zh-CN" sz="3600" dirty="0">
              <a:solidFill>
                <a:schemeClr val="bg1"/>
              </a:solidFill>
            </a:endParaRPr>
          </a:p>
          <a:p>
            <a:pPr>
              <a:buFont typeface="Arial" charset="0"/>
              <a:buNone/>
            </a:pPr>
            <a:endParaRPr lang="zh-CN" altLang="en-US" sz="3600" dirty="0">
              <a:solidFill>
                <a:schemeClr val="bg1"/>
              </a:solidFill>
            </a:endParaRPr>
          </a:p>
          <a:p>
            <a:pPr>
              <a:buFont typeface="Arial" charset="0"/>
              <a:buNone/>
            </a:pPr>
            <a:endParaRPr lang="en-US" altLang="zh-CN" sz="3600" i="1" u="sng" dirty="0">
              <a:solidFill>
                <a:schemeClr val="bg1"/>
              </a:solidFill>
            </a:endParaRPr>
          </a:p>
          <a:p>
            <a:pPr>
              <a:buFont typeface="Arial" charset="0"/>
              <a:buNone/>
            </a:pPr>
            <a:endParaRPr lang="en-US" altLang="zh-CN" sz="3200" i="1" u="sng" dirty="0">
              <a:solidFill>
                <a:srgbClr val="2E75B6"/>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WordArt 4"/>
          <p:cNvSpPr>
            <a:spLocks noChangeArrowheads="1" noChangeShapeType="1" noTextEdit="1"/>
          </p:cNvSpPr>
          <p:nvPr/>
        </p:nvSpPr>
        <p:spPr bwMode="auto">
          <a:xfrm>
            <a:off x="1417076" y="1910692"/>
            <a:ext cx="8782001" cy="2717580"/>
          </a:xfrm>
          <a:prstGeom prst="rect">
            <a:avLst/>
          </a:prstGeom>
        </p:spPr>
        <p:txBody>
          <a:bodyPr wrap="none" fromWordArt="1">
            <a:prstTxWarp prst="textDoubleWave1">
              <a:avLst>
                <a:gd name="adj1" fmla="val 6500"/>
                <a:gd name="adj2" fmla="val -479"/>
              </a:avLst>
            </a:prstTxWarp>
          </a:bodyPr>
          <a:lstStyle/>
          <a:p>
            <a:pPr algn="ctr"/>
            <a:r>
              <a:rPr lang="en-US" altLang="zh-CN" sz="3600" kern="10" spc="-360" dirty="0">
                <a:ln w="12700">
                  <a:solidFill>
                    <a:srgbClr val="000099"/>
                  </a:solidFill>
                  <a:round/>
                  <a:headEnd/>
                  <a:tailEnd/>
                </a:ln>
                <a:solidFill>
                  <a:srgbClr val="33CCFF"/>
                </a:solidFill>
                <a:effectLst>
                  <a:outerShdw dist="125724" dir="18900000" algn="ctr" rotWithShape="0">
                    <a:srgbClr val="000099"/>
                  </a:outerShdw>
                </a:effectLst>
                <a:latin typeface="宋体"/>
                <a:ea typeface="宋体"/>
              </a:rPr>
              <a:t>Thank You!!</a:t>
            </a:r>
            <a:endParaRPr lang="zh-CN" altLang="en-US" sz="3600" kern="10" spc="-360" dirty="0">
              <a:ln w="12700">
                <a:solidFill>
                  <a:srgbClr val="000099"/>
                </a:solidFill>
                <a:round/>
                <a:headEnd/>
                <a:tailEnd/>
              </a:ln>
              <a:solidFill>
                <a:srgbClr val="33CCFF"/>
              </a:solidFill>
              <a:effectLst>
                <a:outerShdw dist="125724" dir="18900000" algn="ctr" rotWithShape="0">
                  <a:srgbClr val="000099"/>
                </a:outerShdw>
              </a:effectLst>
              <a:latin typeface="宋体"/>
              <a:ea typeface="宋体"/>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6" y="1965325"/>
            <a:ext cx="8591550" cy="4399964"/>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200" dirty="0" smtClean="0">
                <a:solidFill>
                  <a:srgbClr val="FFC000"/>
                </a:solidFill>
              </a:rPr>
              <a:t>对象</a:t>
            </a:r>
            <a:endParaRPr lang="en-US" altLang="zh-CN" sz="3200" dirty="0" smtClean="0">
              <a:solidFill>
                <a:srgbClr val="FFC000"/>
              </a:solidFill>
            </a:endParaRPr>
          </a:p>
          <a:p>
            <a:pPr>
              <a:lnSpc>
                <a:spcPct val="120000"/>
              </a:lnSpc>
              <a:buFont typeface="Arial" charset="0"/>
              <a:buNone/>
            </a:pPr>
            <a:r>
              <a:rPr lang="zh-CN" altLang="en-US" sz="2400" dirty="0" smtClean="0">
                <a:solidFill>
                  <a:srgbClr val="FFFFFF"/>
                </a:solidFill>
              </a:rPr>
              <a:t>对象指的是单独的、可确认的物体、单元或实体，它可以是具体的也可以是抽象的。对象包含标识，状态，行为。</a:t>
            </a:r>
            <a:endParaRPr lang="en-US" altLang="zh-CN" sz="2400" dirty="0" smtClean="0">
              <a:solidFill>
                <a:srgbClr val="FFFFFF"/>
              </a:solidFill>
            </a:endParaRPr>
          </a:p>
          <a:p>
            <a:pPr>
              <a:lnSpc>
                <a:spcPct val="120000"/>
              </a:lnSpc>
              <a:buFont typeface="Arial" charset="0"/>
              <a:buNone/>
            </a:pPr>
            <a:r>
              <a:rPr lang="zh-CN" altLang="en-US" sz="3200" dirty="0" smtClean="0">
                <a:solidFill>
                  <a:srgbClr val="FFC000"/>
                </a:solidFill>
              </a:rPr>
              <a:t>对象与类的区别</a:t>
            </a:r>
            <a:endParaRPr lang="en-US" altLang="zh-CN" sz="3200" dirty="0" smtClean="0">
              <a:solidFill>
                <a:srgbClr val="FFC000"/>
              </a:solidFill>
            </a:endParaRPr>
          </a:p>
          <a:p>
            <a:pPr>
              <a:lnSpc>
                <a:spcPct val="120000"/>
              </a:lnSpc>
              <a:buFont typeface="Arial" charset="0"/>
              <a:buNone/>
            </a:pPr>
            <a:r>
              <a:rPr lang="zh-CN" altLang="en-US" sz="2400" dirty="0" smtClean="0">
                <a:solidFill>
                  <a:srgbClr val="FFFFFF"/>
                </a:solidFill>
              </a:rPr>
              <a:t>（</a:t>
            </a:r>
            <a:r>
              <a:rPr lang="en-US" altLang="zh-CN" sz="2400" dirty="0" smtClean="0">
                <a:solidFill>
                  <a:srgbClr val="FFFFFF"/>
                </a:solidFill>
              </a:rPr>
              <a:t>1</a:t>
            </a:r>
            <a:r>
              <a:rPr lang="zh-CN" altLang="en-US" sz="2400" dirty="0">
                <a:solidFill>
                  <a:srgbClr val="FFFFFF"/>
                </a:solidFill>
              </a:rPr>
              <a:t>）对象是一个存在于时间和空间中的具体实体，而类仅代表一个抽象，抽象出对象的“本质”</a:t>
            </a:r>
            <a:r>
              <a:rPr lang="zh-CN" altLang="en-US" sz="2400" dirty="0" smtClean="0">
                <a:solidFill>
                  <a:srgbClr val="FFFFFF"/>
                </a:solidFill>
              </a:rPr>
              <a:t>。</a:t>
            </a:r>
            <a:endParaRPr lang="en-US" altLang="zh-CN" sz="2400" dirty="0" smtClean="0">
              <a:solidFill>
                <a:srgbClr val="FFFFFF"/>
              </a:solidFill>
            </a:endParaRPr>
          </a:p>
          <a:p>
            <a:pPr>
              <a:lnSpc>
                <a:spcPct val="120000"/>
              </a:lnSpc>
              <a:buFont typeface="Arial" charset="0"/>
              <a:buNone/>
            </a:pPr>
            <a:r>
              <a:rPr lang="zh-CN" altLang="en-US" sz="2400" dirty="0" smtClean="0">
                <a:solidFill>
                  <a:srgbClr val="FFFFFF"/>
                </a:solidFill>
              </a:rPr>
              <a:t>（</a:t>
            </a:r>
            <a:r>
              <a:rPr lang="en-US" altLang="zh-CN" sz="2400" dirty="0" smtClean="0">
                <a:solidFill>
                  <a:srgbClr val="FFFFFF"/>
                </a:solidFill>
              </a:rPr>
              <a:t>2</a:t>
            </a:r>
            <a:r>
              <a:rPr lang="zh-CN" altLang="en-US" sz="2400" dirty="0" smtClean="0">
                <a:solidFill>
                  <a:srgbClr val="FFFFFF"/>
                </a:solidFill>
              </a:rPr>
              <a:t>）类是共享一个公用结构和一个公共行为对象集合</a:t>
            </a:r>
            <a:endParaRPr lang="en-US" altLang="zh-CN" sz="2400" dirty="0" smtClean="0">
              <a:solidFill>
                <a:srgbClr val="FFFFFF"/>
              </a:solidFill>
            </a:endParaRPr>
          </a:p>
          <a:p>
            <a:pPr>
              <a:lnSpc>
                <a:spcPct val="120000"/>
              </a:lnSpc>
              <a:buFont typeface="Arial" charset="0"/>
              <a:buNone/>
            </a:pPr>
            <a:r>
              <a:rPr lang="zh-CN" altLang="en-US" sz="2400" dirty="0" smtClean="0">
                <a:solidFill>
                  <a:srgbClr val="FFFFFF"/>
                </a:solidFill>
              </a:rPr>
              <a:t>（</a:t>
            </a:r>
            <a:r>
              <a:rPr lang="en-US" altLang="zh-CN" sz="2400" dirty="0" smtClean="0">
                <a:solidFill>
                  <a:srgbClr val="FFFFFF"/>
                </a:solidFill>
              </a:rPr>
              <a:t>3</a:t>
            </a:r>
            <a:r>
              <a:rPr lang="zh-CN" altLang="en-US" sz="2400" dirty="0">
                <a:solidFill>
                  <a:srgbClr val="FFFFFF"/>
                </a:solidFill>
              </a:rPr>
              <a:t>）类是静态的，对象是动态的；类是一般化，对象是个性化；类是定义，对象是实例；类是抽象、对象是具体</a:t>
            </a:r>
            <a:endParaRPr lang="zh-CN" altLang="en-US" sz="24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p:tgtEl>
                                          <p:spTgt spid="5124"/>
                                        </p:tgtEl>
                                        <p:attrNameLst>
                                          <p:attrName>ppt_y</p:attrName>
                                        </p:attrNameLst>
                                      </p:cBhvr>
                                      <p:tavLst>
                                        <p:tav tm="0">
                                          <p:val>
                                            <p:strVal val="#ppt_y+#ppt_h*1.125000"/>
                                          </p:val>
                                        </p:tav>
                                        <p:tav tm="100000">
                                          <p:val>
                                            <p:strVal val="#ppt_y"/>
                                          </p:val>
                                        </p:tav>
                                      </p:tavLst>
                                    </p:anim>
                                    <p:animEffect transition="in" filter="wipe(up)">
                                      <p:cBhvr>
                                        <p:cTn id="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694656" y="1965325"/>
            <a:ext cx="8697119" cy="3521075"/>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600" dirty="0" smtClean="0">
                <a:solidFill>
                  <a:srgbClr val="FFC000"/>
                </a:solidFill>
              </a:rPr>
              <a:t>对象图</a:t>
            </a:r>
            <a:endParaRPr lang="en-US" altLang="zh-CN" sz="3600" dirty="0" smtClean="0">
              <a:solidFill>
                <a:srgbClr val="FFC000"/>
              </a:solidFill>
            </a:endParaRPr>
          </a:p>
          <a:p>
            <a:pPr>
              <a:lnSpc>
                <a:spcPct val="120000"/>
              </a:lnSpc>
              <a:buFont typeface="Arial" charset="0"/>
              <a:buNone/>
            </a:pPr>
            <a:r>
              <a:rPr lang="zh-CN" altLang="en-US" sz="2400" dirty="0" smtClean="0">
                <a:solidFill>
                  <a:srgbClr val="FFFFFF"/>
                </a:solidFill>
              </a:rPr>
              <a:t>描述的是参与交互的各个对象在交互过程中某一时刻的状态（类图）在某一时刻的实例</a:t>
            </a:r>
            <a:endParaRPr lang="en-US" altLang="zh-CN" sz="2400" dirty="0" smtClean="0">
              <a:solidFill>
                <a:srgbClr val="FFFFFF"/>
              </a:solidFill>
            </a:endParaRPr>
          </a:p>
          <a:p>
            <a:pPr>
              <a:lnSpc>
                <a:spcPct val="120000"/>
              </a:lnSpc>
              <a:buFont typeface="Arial" charset="0"/>
              <a:buNone/>
            </a:pPr>
            <a:r>
              <a:rPr lang="zh-CN" altLang="en-US" sz="3600" dirty="0" smtClean="0">
                <a:solidFill>
                  <a:srgbClr val="FFC000"/>
                </a:solidFill>
              </a:rPr>
              <a:t>对象图元素</a:t>
            </a:r>
            <a:endParaRPr lang="en-US" altLang="zh-CN" sz="3600" dirty="0" smtClean="0">
              <a:solidFill>
                <a:srgbClr val="FFC000"/>
              </a:solidFill>
            </a:endParaRPr>
          </a:p>
          <a:p>
            <a:pPr>
              <a:lnSpc>
                <a:spcPct val="120000"/>
              </a:lnSpc>
              <a:buFont typeface="Arial" charset="0"/>
              <a:buNone/>
            </a:pPr>
            <a:r>
              <a:rPr lang="en-US" altLang="zh-CN" sz="2400" dirty="0">
                <a:solidFill>
                  <a:srgbClr val="FFFFFF"/>
                </a:solidFill>
              </a:rPr>
              <a:t>1</a:t>
            </a:r>
            <a:r>
              <a:rPr lang="zh-CN" altLang="en-US" sz="2400" dirty="0" smtClean="0">
                <a:solidFill>
                  <a:srgbClr val="FFFFFF"/>
                </a:solidFill>
              </a:rPr>
              <a:t>）对象名    </a:t>
            </a:r>
            <a:endParaRPr lang="en-US" altLang="zh-CN" sz="2400" dirty="0" smtClean="0">
              <a:solidFill>
                <a:srgbClr val="FFFFFF"/>
              </a:solidFill>
            </a:endParaRPr>
          </a:p>
          <a:p>
            <a:pPr>
              <a:lnSpc>
                <a:spcPct val="120000"/>
              </a:lnSpc>
              <a:buFont typeface="Arial" charset="0"/>
              <a:buNone/>
            </a:pPr>
            <a:r>
              <a:rPr lang="en-US" altLang="zh-CN" sz="2400" dirty="0" smtClean="0">
                <a:solidFill>
                  <a:srgbClr val="FFFFFF"/>
                </a:solidFill>
              </a:rPr>
              <a:t>2</a:t>
            </a:r>
            <a:r>
              <a:rPr lang="zh-CN" altLang="en-US" sz="2400" dirty="0" smtClean="0">
                <a:solidFill>
                  <a:srgbClr val="FFFFFF"/>
                </a:solidFill>
              </a:rPr>
              <a:t>）属性</a:t>
            </a:r>
            <a:endParaRPr lang="en-US" altLang="zh-CN" sz="2400" dirty="0">
              <a:solidFill>
                <a:srgbClr val="FFFFFF"/>
              </a:solidFill>
            </a:endParaRPr>
          </a:p>
        </p:txBody>
      </p:sp>
    </p:spTree>
    <p:extLst>
      <p:ext uri="{BB962C8B-B14F-4D97-AF65-F5344CB8AC3E}">
        <p14:creationId xmlns:p14="http://schemas.microsoft.com/office/powerpoint/2010/main" val="52899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p:tgtEl>
                                          <p:spTgt spid="5124"/>
                                        </p:tgtEl>
                                        <p:attrNameLst>
                                          <p:attrName>ppt_y</p:attrName>
                                        </p:attrNameLst>
                                      </p:cBhvr>
                                      <p:tavLst>
                                        <p:tav tm="0">
                                          <p:val>
                                            <p:strVal val="#ppt_y+#ppt_h*1.125000"/>
                                          </p:val>
                                        </p:tav>
                                        <p:tav tm="100000">
                                          <p:val>
                                            <p:strVal val="#ppt_y"/>
                                          </p:val>
                                        </p:tav>
                                      </p:tavLst>
                                    </p:anim>
                                    <p:animEffect transition="in" filter="wipe(up)">
                                      <p:cBhvr>
                                        <p:cTn id="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4" y="1829298"/>
            <a:ext cx="8697119" cy="4118278"/>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600" dirty="0" smtClean="0">
                <a:solidFill>
                  <a:srgbClr val="FFC000"/>
                </a:solidFill>
              </a:rPr>
              <a:t>对象图的表示法</a:t>
            </a:r>
            <a:endParaRPr lang="en-US" altLang="zh-CN" sz="3600" dirty="0" smtClean="0">
              <a:solidFill>
                <a:srgbClr val="FFC000"/>
              </a:solidFill>
            </a:endParaRPr>
          </a:p>
          <a:p>
            <a:pPr>
              <a:lnSpc>
                <a:spcPct val="120000"/>
              </a:lnSpc>
              <a:buFont typeface="Arial" charset="0"/>
              <a:buNone/>
            </a:pPr>
            <a:r>
              <a:rPr lang="en-US" altLang="zh-CN" sz="2400" dirty="0" smtClean="0">
                <a:solidFill>
                  <a:srgbClr val="FFFFFF"/>
                </a:solidFill>
              </a:rPr>
              <a:t>1</a:t>
            </a:r>
            <a:r>
              <a:rPr lang="zh-CN" altLang="en-US" sz="2400" dirty="0" smtClean="0">
                <a:solidFill>
                  <a:srgbClr val="FFFFFF"/>
                </a:solidFill>
              </a:rPr>
              <a:t>）对象</a:t>
            </a:r>
            <a:r>
              <a:rPr lang="zh-CN" altLang="en-US" sz="2400" dirty="0">
                <a:solidFill>
                  <a:srgbClr val="FFFFFF"/>
                </a:solidFill>
              </a:rPr>
              <a:t>名</a:t>
            </a:r>
            <a:r>
              <a:rPr lang="zh-CN" altLang="en-US" sz="2400" dirty="0" smtClean="0">
                <a:solidFill>
                  <a:srgbClr val="FFFFFF"/>
                </a:solidFill>
              </a:rPr>
              <a:t>：</a:t>
            </a:r>
            <a:endParaRPr lang="en-US" altLang="zh-CN" sz="2400" dirty="0" smtClean="0">
              <a:solidFill>
                <a:srgbClr val="FFFFFF"/>
              </a:solidFill>
            </a:endParaRPr>
          </a:p>
          <a:p>
            <a:pPr>
              <a:lnSpc>
                <a:spcPct val="120000"/>
              </a:lnSpc>
              <a:buFont typeface="Arial" charset="0"/>
              <a:buNone/>
            </a:pPr>
            <a:r>
              <a:rPr lang="zh-CN" altLang="en-US" sz="2400" dirty="0" smtClean="0">
                <a:solidFill>
                  <a:srgbClr val="FFFFFF"/>
                </a:solidFill>
              </a:rPr>
              <a:t>由于</a:t>
            </a:r>
            <a:r>
              <a:rPr lang="zh-CN" altLang="en-US" sz="2400" dirty="0">
                <a:solidFill>
                  <a:srgbClr val="FFFFFF"/>
                </a:solidFill>
              </a:rPr>
              <a:t>对象是一个类的实例，因此其名称的格式是“对象名：类名”，这两个部分是可选的，但如果是包含了类名，则必须加上“：”，另外为了和类名区分，还必须加上下划线</a:t>
            </a:r>
            <a:r>
              <a:rPr lang="zh-CN" altLang="en-US" sz="2400" dirty="0" smtClean="0">
                <a:solidFill>
                  <a:srgbClr val="FFFFFF"/>
                </a:solidFill>
              </a:rPr>
              <a:t>。 </a:t>
            </a:r>
            <a:endParaRPr lang="en-US" altLang="zh-CN" sz="2400" dirty="0" smtClean="0">
              <a:solidFill>
                <a:srgbClr val="FFFFFF"/>
              </a:solidFill>
            </a:endParaRPr>
          </a:p>
          <a:p>
            <a:pPr>
              <a:lnSpc>
                <a:spcPct val="120000"/>
              </a:lnSpc>
            </a:pPr>
            <a:r>
              <a:rPr lang="en-US" altLang="zh-CN" sz="2400" dirty="0">
                <a:solidFill>
                  <a:srgbClr val="FFFFFF"/>
                </a:solidFill>
              </a:rPr>
              <a:t>2</a:t>
            </a:r>
            <a:r>
              <a:rPr lang="zh-CN" altLang="en-US" sz="2400" dirty="0">
                <a:solidFill>
                  <a:srgbClr val="FFFFFF"/>
                </a:solidFill>
              </a:rPr>
              <a:t>）</a:t>
            </a:r>
            <a:r>
              <a:rPr lang="zh-CN" altLang="en-US" sz="2400" dirty="0" smtClean="0">
                <a:solidFill>
                  <a:srgbClr val="FFFFFF"/>
                </a:solidFill>
              </a:rPr>
              <a:t>属性：</a:t>
            </a:r>
            <a:endParaRPr lang="en-US" altLang="zh-CN" sz="2400" dirty="0" smtClean="0">
              <a:solidFill>
                <a:srgbClr val="FFFFFF"/>
              </a:solidFill>
            </a:endParaRPr>
          </a:p>
          <a:p>
            <a:pPr>
              <a:lnSpc>
                <a:spcPct val="120000"/>
              </a:lnSpc>
            </a:pPr>
            <a:r>
              <a:rPr lang="zh-CN" altLang="en-US" sz="2400" dirty="0">
                <a:solidFill>
                  <a:srgbClr val="FFFFFF"/>
                </a:solidFill>
              </a:rPr>
              <a:t>由于对象是一个具体的事物，因此所有的属性值都已经确定，因此通常会在属性的后面列出其值。</a:t>
            </a:r>
            <a:endParaRPr lang="en-US" altLang="zh-CN" sz="2400" dirty="0">
              <a:solidFill>
                <a:srgbClr val="FFFFFF"/>
              </a:solidFill>
            </a:endParaRPr>
          </a:p>
          <a:p>
            <a:pPr>
              <a:lnSpc>
                <a:spcPct val="120000"/>
              </a:lnSpc>
              <a:buFont typeface="Arial" charset="0"/>
              <a:buNone/>
            </a:pPr>
            <a:endParaRPr lang="en-US" altLang="zh-CN" sz="2400" dirty="0" smtClean="0">
              <a:solidFill>
                <a:srgbClr val="FFFFFF"/>
              </a:solidFill>
            </a:endParaRPr>
          </a:p>
        </p:txBody>
      </p:sp>
    </p:spTree>
    <p:extLst>
      <p:ext uri="{BB962C8B-B14F-4D97-AF65-F5344CB8AC3E}">
        <p14:creationId xmlns:p14="http://schemas.microsoft.com/office/powerpoint/2010/main" val="325348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p:tgtEl>
                                          <p:spTgt spid="5124"/>
                                        </p:tgtEl>
                                        <p:attrNameLst>
                                          <p:attrName>ppt_y</p:attrName>
                                        </p:attrNameLst>
                                      </p:cBhvr>
                                      <p:tavLst>
                                        <p:tav tm="0">
                                          <p:val>
                                            <p:strVal val="#ppt_y+#ppt_h*1.125000"/>
                                          </p:val>
                                        </p:tav>
                                        <p:tav tm="100000">
                                          <p:val>
                                            <p:strVal val="#ppt_y"/>
                                          </p:val>
                                        </p:tav>
                                      </p:tavLst>
                                    </p:anim>
                                    <p:animEffect transition="in" filter="wipe(up)">
                                      <p:cBhvr>
                                        <p:cTn id="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4" y="1829298"/>
            <a:ext cx="8697119" cy="4118278"/>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600" dirty="0" smtClean="0">
                <a:solidFill>
                  <a:srgbClr val="FFC000"/>
                </a:solidFill>
              </a:rPr>
              <a:t>对象图与类图的区别</a:t>
            </a:r>
            <a:endParaRPr lang="en-US" altLang="zh-CN" sz="3600" dirty="0" smtClean="0">
              <a:solidFill>
                <a:srgbClr val="FFC000"/>
              </a:solidFill>
            </a:endParaRPr>
          </a:p>
          <a:p>
            <a:pPr>
              <a:lnSpc>
                <a:spcPct val="120000"/>
              </a:lnSpc>
              <a:buFont typeface="Arial" charset="0"/>
              <a:buNone/>
            </a:pPr>
            <a:r>
              <a:rPr lang="en-US" altLang="zh-CN" sz="2400" dirty="0" smtClean="0">
                <a:solidFill>
                  <a:schemeClr val="bg2">
                    <a:lumMod val="10000"/>
                  </a:schemeClr>
                </a:solidFill>
              </a:rPr>
              <a:t>1</a:t>
            </a:r>
            <a:r>
              <a:rPr lang="zh-CN" altLang="en-US" sz="2400" dirty="0" smtClean="0">
                <a:solidFill>
                  <a:schemeClr val="bg2">
                    <a:lumMod val="10000"/>
                  </a:schemeClr>
                </a:solidFill>
              </a:rPr>
              <a:t>）对象</a:t>
            </a:r>
            <a:r>
              <a:rPr lang="zh-CN" altLang="en-US" sz="2400" dirty="0" smtClean="0">
                <a:solidFill>
                  <a:schemeClr val="bg2">
                    <a:lumMod val="10000"/>
                  </a:schemeClr>
                </a:solidFill>
              </a:rPr>
              <a:t>名：</a:t>
            </a:r>
            <a:endParaRPr lang="en-US" altLang="zh-CN" sz="2400" dirty="0" smtClean="0">
              <a:solidFill>
                <a:schemeClr val="bg2">
                  <a:lumMod val="10000"/>
                </a:schemeClr>
              </a:solidFill>
            </a:endParaRPr>
          </a:p>
          <a:p>
            <a:pPr>
              <a:lnSpc>
                <a:spcPct val="120000"/>
              </a:lnSpc>
              <a:buFont typeface="Arial" charset="0"/>
              <a:buNone/>
            </a:pPr>
            <a:r>
              <a:rPr lang="zh-CN" altLang="en-US" sz="2400" dirty="0" smtClean="0">
                <a:solidFill>
                  <a:schemeClr val="bg2">
                    <a:lumMod val="10000"/>
                  </a:schemeClr>
                </a:solidFill>
              </a:rPr>
              <a:t>由于对象是一个类的实例，因此其名称的格式是“对象名：类名”，这两个部分是可选的，但如果是包含了类名，则必须加上“：”，另外为了和类名区分，还必须加上下划线。 </a:t>
            </a:r>
            <a:endParaRPr lang="en-US" altLang="zh-CN" sz="2400" dirty="0" smtClean="0">
              <a:solidFill>
                <a:schemeClr val="bg2">
                  <a:lumMod val="10000"/>
                </a:schemeClr>
              </a:solidFill>
            </a:endParaRPr>
          </a:p>
          <a:p>
            <a:pPr>
              <a:lnSpc>
                <a:spcPct val="120000"/>
              </a:lnSpc>
            </a:pPr>
            <a:r>
              <a:rPr lang="en-US" altLang="zh-CN" sz="2400" dirty="0" smtClean="0">
                <a:solidFill>
                  <a:schemeClr val="bg2">
                    <a:lumMod val="10000"/>
                  </a:schemeClr>
                </a:solidFill>
              </a:rPr>
              <a:t>2</a:t>
            </a:r>
            <a:r>
              <a:rPr lang="zh-CN" altLang="en-US" sz="2400" dirty="0" smtClean="0">
                <a:solidFill>
                  <a:schemeClr val="bg2">
                    <a:lumMod val="10000"/>
                  </a:schemeClr>
                </a:solidFill>
              </a:rPr>
              <a:t>）属性：</a:t>
            </a:r>
            <a:endParaRPr lang="en-US" altLang="zh-CN" sz="2400" dirty="0" smtClean="0">
              <a:solidFill>
                <a:schemeClr val="bg2">
                  <a:lumMod val="10000"/>
                </a:schemeClr>
              </a:solidFill>
            </a:endParaRPr>
          </a:p>
          <a:p>
            <a:pPr>
              <a:lnSpc>
                <a:spcPct val="120000"/>
              </a:lnSpc>
            </a:pPr>
            <a:r>
              <a:rPr lang="zh-CN" altLang="en-US" sz="2400" dirty="0" smtClean="0">
                <a:solidFill>
                  <a:schemeClr val="bg2">
                    <a:lumMod val="10000"/>
                  </a:schemeClr>
                </a:solidFill>
              </a:rPr>
              <a:t>由于对象是一个具体的事物，因此所有的属性值都已经确定，因此通常会在属性的后面列出其值。</a:t>
            </a:r>
            <a:endParaRPr lang="en-US" altLang="zh-CN" sz="2400" dirty="0" smtClean="0">
              <a:solidFill>
                <a:schemeClr val="bg2">
                  <a:lumMod val="10000"/>
                </a:schemeClr>
              </a:solidFill>
            </a:endParaRPr>
          </a:p>
          <a:p>
            <a:pPr>
              <a:lnSpc>
                <a:spcPct val="120000"/>
              </a:lnSpc>
              <a:buFont typeface="Arial" charset="0"/>
              <a:buNone/>
            </a:pPr>
            <a:endParaRPr lang="en-US" altLang="zh-CN" sz="2400" dirty="0" smtClean="0">
              <a:solidFill>
                <a:srgbClr val="FFFFFF"/>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224" y="2434870"/>
            <a:ext cx="8697119" cy="3512706"/>
          </a:xfrm>
          <a:prstGeom prst="rect">
            <a:avLst/>
          </a:prstGeom>
        </p:spPr>
      </p:pic>
    </p:spTree>
    <p:extLst>
      <p:ext uri="{BB962C8B-B14F-4D97-AF65-F5344CB8AC3E}">
        <p14:creationId xmlns:p14="http://schemas.microsoft.com/office/powerpoint/2010/main" val="345262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5" y="1971925"/>
            <a:ext cx="8591550" cy="2965835"/>
          </a:xfrm>
          <a:prstGeom prst="rect">
            <a:avLst/>
          </a:prstGeom>
          <a:noFill/>
          <a:ln w="12700">
            <a:solidFill>
              <a:srgbClr val="FFC000"/>
            </a:solidFill>
            <a:miter lim="800000"/>
            <a:headEnd/>
            <a:tailEnd/>
          </a:ln>
        </p:spPr>
        <p:txBody>
          <a:bodyPr anchor="ctr"/>
          <a:lstStyle/>
          <a:p>
            <a:pPr>
              <a:lnSpc>
                <a:spcPct val="120000"/>
              </a:lnSpc>
              <a:buFont typeface="Arial" charset="0"/>
              <a:buNone/>
            </a:pPr>
            <a:r>
              <a:rPr lang="zh-CN" altLang="en-US" sz="3600" dirty="0" smtClean="0">
                <a:solidFill>
                  <a:srgbClr val="FFC000"/>
                </a:solidFill>
              </a:rPr>
              <a:t>如何阅读对象图</a:t>
            </a:r>
            <a:endParaRPr lang="en-US" altLang="zh-CN" sz="3600" dirty="0" smtClean="0">
              <a:solidFill>
                <a:srgbClr val="FFC000"/>
              </a:solidFill>
            </a:endParaRPr>
          </a:p>
          <a:p>
            <a:pPr>
              <a:lnSpc>
                <a:spcPct val="120000"/>
              </a:lnSpc>
              <a:buFont typeface="Arial" charset="0"/>
              <a:buNone/>
            </a:pPr>
            <a:r>
              <a:rPr lang="en-US" altLang="zh-CN" sz="2400" dirty="0">
                <a:solidFill>
                  <a:srgbClr val="FFFFFF"/>
                </a:solidFill>
              </a:rPr>
              <a:t>1</a:t>
            </a:r>
            <a:r>
              <a:rPr lang="zh-CN" altLang="en-US" sz="2400" dirty="0">
                <a:solidFill>
                  <a:srgbClr val="FFFFFF"/>
                </a:solidFill>
              </a:rPr>
              <a:t>）</a:t>
            </a:r>
            <a:r>
              <a:rPr lang="zh-CN" altLang="en-US" sz="2400" dirty="0" smtClean="0">
                <a:solidFill>
                  <a:srgbClr val="FFFFFF"/>
                </a:solidFill>
              </a:rPr>
              <a:t>首先</a:t>
            </a:r>
            <a:r>
              <a:rPr lang="zh-CN" altLang="en-US" sz="2400" dirty="0">
                <a:solidFill>
                  <a:srgbClr val="FFFFFF"/>
                </a:solidFill>
              </a:rPr>
              <a:t>找出所有的类，即在“：”之后的名称</a:t>
            </a:r>
          </a:p>
          <a:p>
            <a:pPr>
              <a:lnSpc>
                <a:spcPct val="120000"/>
              </a:lnSpc>
              <a:buFont typeface="Arial" charset="0"/>
              <a:buNone/>
            </a:pPr>
            <a:endParaRPr lang="zh-CN" altLang="en-US" sz="2400" dirty="0">
              <a:solidFill>
                <a:srgbClr val="FFFFFF"/>
              </a:solidFill>
            </a:endParaRPr>
          </a:p>
          <a:p>
            <a:pPr>
              <a:lnSpc>
                <a:spcPct val="120000"/>
              </a:lnSpc>
              <a:buFont typeface="Arial" charset="0"/>
              <a:buNone/>
            </a:pPr>
            <a:r>
              <a:rPr lang="en-US" altLang="zh-CN" sz="2400" dirty="0" smtClean="0">
                <a:solidFill>
                  <a:srgbClr val="FFFFFF"/>
                </a:solidFill>
              </a:rPr>
              <a:t>2</a:t>
            </a:r>
            <a:r>
              <a:rPr lang="zh-CN" altLang="en-US" sz="2400" dirty="0" smtClean="0">
                <a:solidFill>
                  <a:srgbClr val="FFFFFF"/>
                </a:solidFill>
              </a:rPr>
              <a:t>）整理</a:t>
            </a:r>
            <a:r>
              <a:rPr lang="zh-CN" altLang="en-US" sz="2400" dirty="0">
                <a:solidFill>
                  <a:srgbClr val="FFFFFF"/>
                </a:solidFill>
              </a:rPr>
              <a:t>完之后，就可以通过对象的名字来了解其含义</a:t>
            </a:r>
          </a:p>
          <a:p>
            <a:pPr>
              <a:lnSpc>
                <a:spcPct val="120000"/>
              </a:lnSpc>
              <a:buFont typeface="Arial" charset="0"/>
              <a:buNone/>
            </a:pPr>
            <a:endParaRPr lang="zh-CN" altLang="en-US" sz="2400" dirty="0">
              <a:solidFill>
                <a:srgbClr val="FFFFFF"/>
              </a:solidFill>
            </a:endParaRPr>
          </a:p>
          <a:p>
            <a:pPr>
              <a:lnSpc>
                <a:spcPct val="120000"/>
              </a:lnSpc>
              <a:buFont typeface="Arial" charset="0"/>
              <a:buNone/>
            </a:pPr>
            <a:r>
              <a:rPr lang="en-US" altLang="zh-CN" sz="2400" dirty="0" smtClean="0">
                <a:solidFill>
                  <a:srgbClr val="FFFFFF"/>
                </a:solidFill>
              </a:rPr>
              <a:t>3</a:t>
            </a:r>
            <a:r>
              <a:rPr lang="zh-CN" altLang="en-US" sz="2400" dirty="0" smtClean="0">
                <a:solidFill>
                  <a:srgbClr val="FFFFFF"/>
                </a:solidFill>
              </a:rPr>
              <a:t>）按</a:t>
            </a:r>
            <a:r>
              <a:rPr lang="zh-CN" altLang="en-US" sz="2400" dirty="0">
                <a:solidFill>
                  <a:srgbClr val="FFFFFF"/>
                </a:solidFill>
              </a:rPr>
              <a:t>类来归纳属性，然后再通过关联来确定含义</a:t>
            </a:r>
            <a:endParaRPr lang="en-US" altLang="zh-CN" sz="2400" dirty="0" smtClean="0">
              <a:solidFill>
                <a:srgbClr val="FFFFFF"/>
              </a:solidFill>
            </a:endParaRPr>
          </a:p>
        </p:txBody>
      </p:sp>
    </p:spTree>
    <p:extLst>
      <p:ext uri="{BB962C8B-B14F-4D97-AF65-F5344CB8AC3E}">
        <p14:creationId xmlns:p14="http://schemas.microsoft.com/office/powerpoint/2010/main" val="348297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p:tgtEl>
                                          <p:spTgt spid="5124"/>
                                        </p:tgtEl>
                                        <p:attrNameLst>
                                          <p:attrName>ppt_y</p:attrName>
                                        </p:attrNameLst>
                                      </p:cBhvr>
                                      <p:tavLst>
                                        <p:tav tm="0">
                                          <p:val>
                                            <p:strVal val="#ppt_y+#ppt_h*1.125000"/>
                                          </p:val>
                                        </p:tav>
                                        <p:tav tm="100000">
                                          <p:val>
                                            <p:strVal val="#ppt_y"/>
                                          </p:val>
                                        </p:tav>
                                      </p:tavLst>
                                    </p:anim>
                                    <p:animEffect transition="in" filter="wipe(up)">
                                      <p:cBhvr>
                                        <p:cTn id="8"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5" name="直接连接符 16"/>
          <p:cNvCxnSpPr>
            <a:cxnSpLocks noChangeShapeType="1"/>
          </p:cNvCxnSpPr>
          <p:nvPr/>
        </p:nvCxnSpPr>
        <p:spPr bwMode="auto">
          <a:xfrm flipV="1">
            <a:off x="1800225" y="1409700"/>
            <a:ext cx="8591550" cy="17463"/>
          </a:xfrm>
          <a:prstGeom prst="line">
            <a:avLst/>
          </a:prstGeom>
          <a:noFill/>
          <a:ln w="12700">
            <a:solidFill>
              <a:srgbClr val="FFC000"/>
            </a:solidFill>
            <a:round/>
            <a:headEnd/>
            <a:tailEnd/>
          </a:ln>
        </p:spPr>
      </p:cxnSp>
      <p:sp>
        <p:nvSpPr>
          <p:cNvPr id="16386" name="文本框 18"/>
          <p:cNvSpPr txBox="1">
            <a:spLocks noChangeArrowheads="1"/>
          </p:cNvSpPr>
          <p:nvPr/>
        </p:nvSpPr>
        <p:spPr bwMode="auto">
          <a:xfrm>
            <a:off x="1694656" y="585927"/>
            <a:ext cx="8802687" cy="707886"/>
          </a:xfrm>
          <a:prstGeom prst="rect">
            <a:avLst/>
          </a:prstGeom>
          <a:noFill/>
          <a:ln w="9525">
            <a:noFill/>
            <a:miter lim="800000"/>
            <a:headEnd/>
            <a:tailEnd/>
          </a:ln>
        </p:spPr>
        <p:txBody>
          <a:bodyPr>
            <a:spAutoFit/>
          </a:bodyPr>
          <a:lstStyle/>
          <a:p>
            <a:pPr algn="ctr">
              <a:buFont typeface="Arial" charset="0"/>
              <a:buNone/>
            </a:pPr>
            <a:r>
              <a:rPr lang="zh-CN" altLang="en-US" sz="4000" dirty="0" smtClean="0">
                <a:solidFill>
                  <a:schemeClr val="bg1"/>
                </a:solidFill>
              </a:rPr>
              <a:t>对 象 图</a:t>
            </a:r>
            <a:endParaRPr lang="zh-CN" altLang="en-US" sz="4000" dirty="0">
              <a:solidFill>
                <a:schemeClr val="bg1"/>
              </a:solidFill>
            </a:endParaRPr>
          </a:p>
        </p:txBody>
      </p:sp>
      <p:sp>
        <p:nvSpPr>
          <p:cNvPr id="5124" name="矩形 1"/>
          <p:cNvSpPr>
            <a:spLocks noChangeArrowheads="1"/>
          </p:cNvSpPr>
          <p:nvPr/>
        </p:nvSpPr>
        <p:spPr bwMode="auto">
          <a:xfrm>
            <a:off x="1800226" y="1965325"/>
            <a:ext cx="8591550" cy="352107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3600" dirty="0">
                <a:solidFill>
                  <a:srgbClr val="FFC000"/>
                </a:solidFill>
              </a:rPr>
              <a:t>类</a:t>
            </a:r>
            <a:r>
              <a:rPr lang="zh-CN" altLang="en-US" sz="3600" dirty="0" smtClean="0">
                <a:solidFill>
                  <a:srgbClr val="FFC000"/>
                </a:solidFill>
              </a:rPr>
              <a:t>图与对象图的区别</a:t>
            </a:r>
            <a:endParaRPr lang="en-US" altLang="zh-CN" sz="3600" dirty="0" smtClean="0">
              <a:solidFill>
                <a:srgbClr val="FFC000"/>
              </a:solidFill>
            </a:endParaRPr>
          </a:p>
          <a:p>
            <a:pPr>
              <a:lnSpc>
                <a:spcPct val="120000"/>
              </a:lnSpc>
              <a:buFont typeface="Arial" charset="0"/>
              <a:buNone/>
            </a:pPr>
            <a:endParaRPr lang="en-US" altLang="zh-CN" sz="2400" dirty="0" smtClean="0">
              <a:solidFill>
                <a:srgbClr val="FFFFFF"/>
              </a:solidFill>
            </a:endParaRPr>
          </a:p>
        </p:txBody>
      </p:sp>
      <p:sp>
        <p:nvSpPr>
          <p:cNvPr id="2" name="文本框 1"/>
          <p:cNvSpPr txBox="1"/>
          <p:nvPr/>
        </p:nvSpPr>
        <p:spPr>
          <a:xfrm>
            <a:off x="1943100" y="2641740"/>
            <a:ext cx="3518912" cy="2523768"/>
          </a:xfrm>
          <a:prstGeom prst="rect">
            <a:avLst/>
          </a:prstGeom>
          <a:noFill/>
        </p:spPr>
        <p:txBody>
          <a:bodyPr wrap="none" rtlCol="0">
            <a:spAutoFit/>
          </a:bodyPr>
          <a:lstStyle/>
          <a:p>
            <a:r>
              <a:rPr lang="zh-CN" altLang="en-US" sz="2000" dirty="0" smtClean="0">
                <a:solidFill>
                  <a:schemeClr val="bg1"/>
                </a:solidFill>
              </a:rPr>
              <a:t>类图</a:t>
            </a:r>
            <a:endParaRPr lang="en-US" altLang="zh-CN" sz="2000" dirty="0" smtClean="0">
              <a:solidFill>
                <a:schemeClr val="bg1"/>
              </a:solidFill>
            </a:endParaRPr>
          </a:p>
          <a:p>
            <a:endParaRPr lang="en-US" altLang="zh-CN" sz="2000" dirty="0" smtClean="0">
              <a:solidFill>
                <a:schemeClr val="bg1"/>
              </a:solidFill>
            </a:endParaRPr>
          </a:p>
          <a:p>
            <a:r>
              <a:rPr lang="zh-CN" altLang="en-US" sz="2000" dirty="0">
                <a:solidFill>
                  <a:schemeClr val="bg1"/>
                </a:solidFill>
              </a:rPr>
              <a:t>三</a:t>
            </a:r>
            <a:r>
              <a:rPr lang="zh-CN" altLang="en-US" sz="2000" dirty="0" smtClean="0">
                <a:solidFill>
                  <a:schemeClr val="bg1"/>
                </a:solidFill>
              </a:rPr>
              <a:t>个分栏：名称、属性、操作</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名称中只有类名</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属性中定义了属性的特征</a:t>
            </a:r>
            <a:endParaRPr lang="en-US" altLang="zh-CN" sz="2000" dirty="0" smtClean="0">
              <a:solidFill>
                <a:schemeClr val="bg1"/>
              </a:solidFill>
            </a:endParaRPr>
          </a:p>
          <a:p>
            <a:endParaRPr lang="zh-CN" altLang="en-US" dirty="0"/>
          </a:p>
        </p:txBody>
      </p:sp>
      <p:sp>
        <p:nvSpPr>
          <p:cNvPr id="3" name="文本框 2"/>
          <p:cNvSpPr txBox="1"/>
          <p:nvPr/>
        </p:nvSpPr>
        <p:spPr>
          <a:xfrm>
            <a:off x="996043" y="1293813"/>
            <a:ext cx="184731" cy="369332"/>
          </a:xfrm>
          <a:prstGeom prst="rect">
            <a:avLst/>
          </a:prstGeom>
          <a:noFill/>
        </p:spPr>
        <p:txBody>
          <a:bodyPr wrap="none" rtlCol="0">
            <a:spAutoFit/>
          </a:bodyPr>
          <a:lstStyle/>
          <a:p>
            <a:endParaRPr lang="zh-CN" altLang="en-US" dirty="0"/>
          </a:p>
        </p:txBody>
      </p:sp>
      <p:sp>
        <p:nvSpPr>
          <p:cNvPr id="7" name="文本框 6"/>
          <p:cNvSpPr txBox="1"/>
          <p:nvPr/>
        </p:nvSpPr>
        <p:spPr>
          <a:xfrm>
            <a:off x="5965372" y="2641740"/>
            <a:ext cx="3262432" cy="2246769"/>
          </a:xfrm>
          <a:prstGeom prst="rect">
            <a:avLst/>
          </a:prstGeom>
          <a:noFill/>
        </p:spPr>
        <p:txBody>
          <a:bodyPr wrap="none" rtlCol="0">
            <a:spAutoFit/>
          </a:bodyPr>
          <a:lstStyle/>
          <a:p>
            <a:r>
              <a:rPr lang="zh-CN" altLang="en-US" sz="2000" dirty="0" smtClean="0">
                <a:solidFill>
                  <a:schemeClr val="bg1"/>
                </a:solidFill>
              </a:rPr>
              <a:t>对象图</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两个个分栏：名称、属性</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名称中“对象名：类名”</a:t>
            </a:r>
            <a:endParaRPr lang="en-US" altLang="zh-CN" sz="2000" dirty="0" smtClean="0">
              <a:solidFill>
                <a:schemeClr val="bg1"/>
              </a:solidFill>
            </a:endParaRPr>
          </a:p>
          <a:p>
            <a:endParaRPr lang="en-US" altLang="zh-CN" sz="2000" dirty="0" smtClean="0">
              <a:solidFill>
                <a:schemeClr val="bg1"/>
              </a:solidFill>
            </a:endParaRPr>
          </a:p>
          <a:p>
            <a:r>
              <a:rPr lang="zh-CN" altLang="en-US" sz="2000" dirty="0" smtClean="0">
                <a:solidFill>
                  <a:schemeClr val="bg1"/>
                </a:solidFill>
              </a:rPr>
              <a:t>属性中定义了属性的当前值</a:t>
            </a:r>
            <a:endParaRPr lang="zh-CN" altLang="en-US" dirty="0"/>
          </a:p>
        </p:txBody>
      </p:sp>
    </p:spTree>
    <p:extLst>
      <p:ext uri="{BB962C8B-B14F-4D97-AF65-F5344CB8AC3E}">
        <p14:creationId xmlns:p14="http://schemas.microsoft.com/office/powerpoint/2010/main" val="79101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2" grpId="0"/>
      <p:bldP spid="7" grpId="0"/>
    </p:bld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1879</Words>
  <Application>Microsoft Office PowerPoint</Application>
  <PresentationFormat>宽屏</PresentationFormat>
  <Paragraphs>219</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black Verdana</vt:lpstr>
      <vt:lpstr>DengXian</vt:lpstr>
      <vt:lpstr>宋体</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china</cp:lastModifiedBy>
  <cp:revision>191</cp:revision>
  <dcterms:created xsi:type="dcterms:W3CDTF">2013-11-25T09:03:00Z</dcterms:created>
  <dcterms:modified xsi:type="dcterms:W3CDTF">2017-12-30T14:27:11Z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