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4" r:id="rId4"/>
    <p:sldId id="306" r:id="rId5"/>
    <p:sldId id="307" r:id="rId6"/>
    <p:sldId id="286" r:id="rId7"/>
    <p:sldId id="310" r:id="rId8"/>
    <p:sldId id="308" r:id="rId9"/>
    <p:sldId id="287" r:id="rId10"/>
    <p:sldId id="309" r:id="rId11"/>
    <p:sldId id="320" r:id="rId12"/>
    <p:sldId id="270" r:id="rId13"/>
    <p:sldId id="311" r:id="rId14"/>
    <p:sldId id="312" r:id="rId15"/>
    <p:sldId id="292" r:id="rId16"/>
    <p:sldId id="291" r:id="rId17"/>
    <p:sldId id="316" r:id="rId18"/>
    <p:sldId id="274" r:id="rId19"/>
    <p:sldId id="293" r:id="rId20"/>
    <p:sldId id="317" r:id="rId21"/>
    <p:sldId id="276" r:id="rId22"/>
    <p:sldId id="294" r:id="rId23"/>
    <p:sldId id="319" r:id="rId24"/>
    <p:sldId id="314" r:id="rId25"/>
    <p:sldId id="324" r:id="rId26"/>
    <p:sldId id="325" r:id="rId27"/>
    <p:sldId id="296" r:id="rId28"/>
    <p:sldId id="318" r:id="rId29"/>
    <p:sldId id="315" r:id="rId30"/>
    <p:sldId id="298" r:id="rId31"/>
    <p:sldId id="321" r:id="rId32"/>
    <p:sldId id="322" r:id="rId33"/>
    <p:sldId id="323" r:id="rId34"/>
    <p:sldId id="285" r:id="rId35"/>
    <p:sldId id="262" r:id="rId36"/>
    <p:sldId id="305" r:id="rId3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 typeface="Arial" panose="020B0604020202020204" pitchFamily="34" charset="0"/>
              <a:buNone/>
              <a:defRPr kumimoji="1" sz="1200"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 typeface="Arial" panose="020B0604020202020204" pitchFamily="34" charset="0"/>
              <a:buNone/>
              <a:defRPr kumimoji="1" sz="1200"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74670AE-9BAA-49F9-A1E3-1D581DB9ED5A}" type="datetimeFigureOut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 typeface="Arial" panose="020B0604020202020204" pitchFamily="34" charset="0"/>
              <a:buNone/>
              <a:defRPr kumimoji="1" sz="1200"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buFont typeface="Arial" panose="020B0604020202020204" pitchFamily="34" charset="0"/>
              <a:buNone/>
              <a:defRPr kumimoji="1" sz="1200"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09FC76F-F188-4861-A808-2BC2E2CEBC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A54D7-F9C3-4C55-BE38-0EA78B7A2407}" type="datetime1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5F651-59B7-4E83-AB96-682B62DBA7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49706-5E2C-4E9A-A28E-D0FC46EF837E}" type="datetime1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D51D8-5817-4954-9FA0-F3CC60706D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AAC2E-B011-4AB4-B252-A3EDF9A3F7B4}" type="datetime1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38A84-5D75-4C59-B79C-A3CF718BA7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6362E-5982-4FFC-ADA1-67442A7E8033}" type="datetime1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4ECBD-16D4-451F-9867-0EBA5216D6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F480B-4D68-48B6-876F-58018DFB9BAE}" type="datetime1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4963D-A1C5-4746-8AA9-422DE30471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C37EE-CD60-45A9-A1D0-52EA71906E64}" type="datetime1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337F6-1B6D-41A1-B308-39299225FA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3A7DC-A360-45F8-B2ED-AD50A370F7E1}" type="datetime1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8E83E-1020-4D48-B54A-D8BECE16FE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781D3-957D-4E35-89B8-928B989163C6}" type="datetime1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1484D-EE53-4DBB-A4D6-0B9526EA2D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7D943-4737-484B-84A8-90E8ADF26CED}" type="datetime1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EB574-09A5-4937-A40B-A49A2D822A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BFA36-CC39-4D91-86DC-C14BCDE6DD88}" type="datetime1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5F44C-56EF-4D73-A7E5-308D46401D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8A3A4-3075-4A9C-A026-9101FF99E2FE}" type="datetime1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19B38-7EC6-4332-83B1-B980DA3587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BDE4B18-CCA7-4D8C-BA28-A9888A212820}" type="datetime1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9D8D95-4632-4BC2-97DE-BCE29AF9DC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"/>
          <p:cNvSpPr txBox="1">
            <a:spLocks noChangeArrowheads="1"/>
          </p:cNvSpPr>
          <p:nvPr/>
        </p:nvSpPr>
        <p:spPr bwMode="auto">
          <a:xfrm>
            <a:off x="1174750" y="3427413"/>
            <a:ext cx="9745663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UML</a:t>
            </a:r>
            <a:r>
              <a:rPr lang="zh-CN" altLang="en-US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工具：</a:t>
            </a:r>
            <a:r>
              <a:rPr lang="en-US" altLang="zh-CN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Rational</a:t>
            </a:r>
            <a:r>
              <a:rPr lang="zh-CN" altLang="en-US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 </a:t>
            </a:r>
            <a:r>
              <a:rPr lang="en-US" altLang="zh-CN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Rose</a:t>
            </a:r>
            <a:endParaRPr lang="zh-CN" altLang="en-US" sz="5400" b="1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</p:txBody>
      </p:sp>
      <p:cxnSp>
        <p:nvCxnSpPr>
          <p:cNvPr id="14338" name="直接连接符 16"/>
          <p:cNvCxnSpPr>
            <a:cxnSpLocks noChangeShapeType="1"/>
          </p:cNvCxnSpPr>
          <p:nvPr/>
        </p:nvCxnSpPr>
        <p:spPr bwMode="auto">
          <a:xfrm flipV="1">
            <a:off x="3394075" y="4491038"/>
            <a:ext cx="5405438" cy="1587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4339" name="文本框 18"/>
          <p:cNvSpPr txBox="1">
            <a:spLocks noChangeArrowheads="1"/>
          </p:cNvSpPr>
          <p:nvPr/>
        </p:nvSpPr>
        <p:spPr bwMode="auto">
          <a:xfrm>
            <a:off x="3067050" y="4749800"/>
            <a:ext cx="6057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2400">
                <a:solidFill>
                  <a:schemeClr val="bg1"/>
                </a:solidFill>
              </a:rPr>
              <a:t>葛倍良  黄鹏羽  金浩楠  余倩  周雨璐</a:t>
            </a:r>
          </a:p>
        </p:txBody>
      </p:sp>
      <p:grpSp>
        <p:nvGrpSpPr>
          <p:cNvPr id="14340" name="组合 3"/>
          <p:cNvGrpSpPr>
            <a:grpSpLocks/>
          </p:cNvGrpSpPr>
          <p:nvPr/>
        </p:nvGrpSpPr>
        <p:grpSpPr bwMode="auto">
          <a:xfrm>
            <a:off x="3273425" y="1173163"/>
            <a:ext cx="5526088" cy="1957387"/>
            <a:chOff x="7830" y="2568"/>
            <a:chExt cx="6471" cy="2314"/>
          </a:xfrm>
        </p:grpSpPr>
        <p:grpSp>
          <p:nvGrpSpPr>
            <p:cNvPr id="14341" name="组合 3076"/>
            <p:cNvGrpSpPr>
              <a:grpSpLocks/>
            </p:cNvGrpSpPr>
            <p:nvPr/>
          </p:nvGrpSpPr>
          <p:grpSpPr bwMode="auto">
            <a:xfrm>
              <a:off x="7830" y="2568"/>
              <a:ext cx="4008" cy="2315"/>
              <a:chOff x="0" y="0"/>
              <a:chExt cx="2543995" cy="1470643"/>
            </a:xfrm>
          </p:grpSpPr>
          <p:sp>
            <p:nvSpPr>
              <p:cNvPr id="14343" name="Rectangle 9"/>
              <p:cNvSpPr>
                <a:spLocks noChangeArrowheads="1"/>
              </p:cNvSpPr>
              <p:nvPr/>
            </p:nvSpPr>
            <p:spPr bwMode="auto">
              <a:xfrm>
                <a:off x="137448" y="747932"/>
                <a:ext cx="297530" cy="719172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  <p:sp>
            <p:nvSpPr>
              <p:cNvPr id="14344" name="Line 13"/>
              <p:cNvSpPr>
                <a:spLocks noChangeShapeType="1"/>
              </p:cNvSpPr>
              <p:nvPr/>
            </p:nvSpPr>
            <p:spPr bwMode="auto">
              <a:xfrm>
                <a:off x="0" y="1469707"/>
                <a:ext cx="2543995" cy="936"/>
              </a:xfrm>
              <a:prstGeom prst="line">
                <a:avLst/>
              </a:prstGeom>
              <a:noFill/>
              <a:ln w="28575">
                <a:solidFill>
                  <a:srgbClr val="DC7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5" name="未知"/>
              <p:cNvSpPr>
                <a:spLocks/>
              </p:cNvSpPr>
              <p:nvPr/>
            </p:nvSpPr>
            <p:spPr bwMode="auto">
              <a:xfrm>
                <a:off x="116323" y="0"/>
                <a:ext cx="2405321" cy="684925"/>
              </a:xfrm>
              <a:custGeom>
                <a:avLst/>
                <a:gdLst>
                  <a:gd name="T0" fmla="*/ 0 w 21600"/>
                  <a:gd name="T1" fmla="*/ 688686004 h 21600"/>
                  <a:gd name="T2" fmla="*/ 2147483647 w 21600"/>
                  <a:gd name="T3" fmla="*/ 514761413 h 21600"/>
                  <a:gd name="T4" fmla="*/ 2147483647 w 21600"/>
                  <a:gd name="T5" fmla="*/ 218402780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21600"/>
                    </a:moveTo>
                    <a:lnTo>
                      <a:pt x="8716" y="16145"/>
                    </a:lnTo>
                    <a:lnTo>
                      <a:pt x="11906" y="6850"/>
                    </a:lnTo>
                    <a:lnTo>
                      <a:pt x="21600" y="0"/>
                    </a:lnTo>
                  </a:path>
                </a:pathLst>
              </a:custGeom>
              <a:noFill/>
              <a:ln w="19050" cap="flat" cmpd="sng">
                <a:solidFill>
                  <a:srgbClr val="FFC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6" name="Rectangle 9"/>
              <p:cNvSpPr>
                <a:spLocks noChangeArrowheads="1"/>
              </p:cNvSpPr>
              <p:nvPr/>
            </p:nvSpPr>
            <p:spPr bwMode="auto">
              <a:xfrm>
                <a:off x="618587" y="684925"/>
                <a:ext cx="297530" cy="782179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  <p:sp>
            <p:nvSpPr>
              <p:cNvPr id="14347" name="Rectangle 9"/>
              <p:cNvSpPr>
                <a:spLocks noChangeArrowheads="1"/>
              </p:cNvSpPr>
              <p:nvPr/>
            </p:nvSpPr>
            <p:spPr bwMode="auto">
              <a:xfrm>
                <a:off x="1099726" y="572726"/>
                <a:ext cx="297530" cy="894378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  <p:sp>
            <p:nvSpPr>
              <p:cNvPr id="14348" name="Rectangle 9"/>
              <p:cNvSpPr>
                <a:spLocks noChangeArrowheads="1"/>
              </p:cNvSpPr>
              <p:nvPr/>
            </p:nvSpPr>
            <p:spPr bwMode="auto">
              <a:xfrm>
                <a:off x="1580865" y="336752"/>
                <a:ext cx="297530" cy="1130352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  <p:sp>
            <p:nvSpPr>
              <p:cNvPr id="14349" name="Rectangle 9"/>
              <p:cNvSpPr>
                <a:spLocks noChangeArrowheads="1"/>
              </p:cNvSpPr>
              <p:nvPr/>
            </p:nvSpPr>
            <p:spPr bwMode="auto">
              <a:xfrm>
                <a:off x="2062004" y="179435"/>
                <a:ext cx="297530" cy="1287669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</p:grpSp>
        <p:pic>
          <p:nvPicPr>
            <p:cNvPr id="14342" name="图片 2" descr="logo"/>
            <p:cNvPicPr>
              <a:picLocks noChangeAspect="1"/>
            </p:cNvPicPr>
            <p:nvPr/>
          </p:nvPicPr>
          <p:blipFill>
            <a:blip r:embed="rId2"/>
            <a:srcRect l="23804" t="22208" r="27960" b="29410"/>
            <a:stretch>
              <a:fillRect/>
            </a:stretch>
          </p:blipFill>
          <p:spPr bwMode="auto">
            <a:xfrm>
              <a:off x="11993" y="2569"/>
              <a:ext cx="2308" cy="2308"/>
            </a:xfrm>
            <a:prstGeom prst="rect">
              <a:avLst/>
            </a:prstGeom>
            <a:noFill/>
            <a:ln w="25400">
              <a:solidFill>
                <a:srgbClr val="FFC000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</a:t>
            </a:r>
            <a:r>
              <a:rPr lang="zh-CN" altLang="en-US" sz="4000" dirty="0" smtClean="0">
                <a:solidFill>
                  <a:schemeClr val="bg1"/>
                </a:solidFill>
              </a:rPr>
              <a:t>描述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800224" y="1965325"/>
            <a:ext cx="8697119" cy="3521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用例描述</a:t>
            </a:r>
            <a:endParaRPr lang="en-US" altLang="zh-CN" sz="3600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用例图是对用例的简单描述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用例描述对</a:t>
            </a:r>
            <a:r>
              <a:rPr lang="zh-CN" altLang="en-US" sz="2400" dirty="0" smtClean="0">
                <a:solidFill>
                  <a:srgbClr val="FFFFFF"/>
                </a:solidFill>
              </a:rPr>
              <a:t>各个用例</a:t>
            </a:r>
            <a:r>
              <a:rPr lang="zh-CN" altLang="en-US" sz="2400" dirty="0" smtClean="0">
                <a:solidFill>
                  <a:srgbClr val="FFFFFF"/>
                </a:solidFill>
              </a:rPr>
              <a:t>的详细的文档</a:t>
            </a:r>
            <a:r>
              <a:rPr lang="zh-CN" altLang="en-US" sz="2400" dirty="0" smtClean="0">
                <a:solidFill>
                  <a:srgbClr val="FFFFFF"/>
                </a:solidFill>
              </a:rPr>
              <a:t>解释</a:t>
            </a:r>
            <a:endParaRPr lang="en-US" altLang="zh-CN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2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905794" y="823773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800225" y="0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</a:t>
            </a:r>
            <a:r>
              <a:rPr lang="zh-CN" altLang="en-US" sz="4000" dirty="0" smtClean="0">
                <a:solidFill>
                  <a:schemeClr val="bg1"/>
                </a:solidFill>
              </a:rPr>
              <a:t>描述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743545"/>
              </p:ext>
            </p:extLst>
          </p:nvPr>
        </p:nvGraphicFramePr>
        <p:xfrm>
          <a:off x="2474913" y="924560"/>
          <a:ext cx="8127999" cy="5933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416297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696217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18305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用例编号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93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用例名称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281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用例概述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19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39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主参与者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63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次要参与者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7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项目相关人利益说明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88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前置条件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0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后置条件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5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成功保证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86119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基本事件流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161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284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扩展事件流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780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7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子事件流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36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规则与约束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8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02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09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7410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类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411" name="矩形 1"/>
          <p:cNvSpPr>
            <a:spLocks noChangeArrowheads="1"/>
          </p:cNvSpPr>
          <p:nvPr/>
        </p:nvSpPr>
        <p:spPr bwMode="auto">
          <a:xfrm>
            <a:off x="1798638" y="1863725"/>
            <a:ext cx="8593137" cy="3836988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 smtClean="0">
                <a:solidFill>
                  <a:srgbClr val="FFC000"/>
                </a:solidFill>
              </a:rPr>
              <a:t>类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         类是对一组具有相同属性、操作、关系、语义的对象的抽象。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包括名称，属性，操作。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0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09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7410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类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411" name="矩形 1"/>
          <p:cNvSpPr>
            <a:spLocks noChangeArrowheads="1"/>
          </p:cNvSpPr>
          <p:nvPr/>
        </p:nvSpPr>
        <p:spPr bwMode="auto">
          <a:xfrm>
            <a:off x="1798638" y="1863724"/>
            <a:ext cx="8593137" cy="4537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 smtClean="0">
                <a:solidFill>
                  <a:srgbClr val="FFC000"/>
                </a:solidFill>
              </a:rPr>
              <a:t>名称（唯一）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简单名：一个单独的名称  </a:t>
            </a:r>
            <a:r>
              <a:rPr lang="en-US" altLang="zh-CN" sz="2400" dirty="0" smtClean="0">
                <a:solidFill>
                  <a:schemeClr val="bg1"/>
                </a:solidFill>
              </a:rPr>
              <a:t>teacher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全名：类名前面加上包的名称 </a:t>
            </a:r>
            <a:r>
              <a:rPr lang="en-US" altLang="zh-CN" sz="2400" dirty="0" smtClean="0">
                <a:solidFill>
                  <a:schemeClr val="bg1"/>
                </a:solidFill>
              </a:rPr>
              <a:t>Model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</a:rPr>
              <a:t>teacher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>
                <a:solidFill>
                  <a:srgbClr val="FFC000"/>
                </a:solidFill>
              </a:rPr>
              <a:t>属性：</a:t>
            </a:r>
            <a:endParaRPr lang="en-US" altLang="zh-CN" sz="3200" b="1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[</a:t>
            </a:r>
            <a:r>
              <a:rPr lang="zh-CN" altLang="en-US" sz="2400" dirty="0" smtClean="0">
                <a:solidFill>
                  <a:schemeClr val="bg1"/>
                </a:solidFill>
              </a:rPr>
              <a:t>可见性</a:t>
            </a:r>
            <a:r>
              <a:rPr lang="en-US" altLang="zh-CN" sz="2400" dirty="0" smtClean="0">
                <a:solidFill>
                  <a:schemeClr val="bg1"/>
                </a:solidFill>
              </a:rPr>
              <a:t>]</a:t>
            </a:r>
            <a:r>
              <a:rPr lang="zh-CN" altLang="en-US" sz="2400" dirty="0" smtClean="0">
                <a:solidFill>
                  <a:schemeClr val="bg1"/>
                </a:solidFill>
              </a:rPr>
              <a:t>属性名</a:t>
            </a:r>
            <a:r>
              <a:rPr lang="en-US" altLang="zh-CN" sz="2400" dirty="0" smtClean="0">
                <a:solidFill>
                  <a:schemeClr val="bg1"/>
                </a:solidFill>
              </a:rPr>
              <a:t>[</a:t>
            </a:r>
            <a:r>
              <a:rPr lang="zh-CN" altLang="en-US" sz="2400" dirty="0" smtClean="0">
                <a:solidFill>
                  <a:schemeClr val="bg1"/>
                </a:solidFill>
              </a:rPr>
              <a:t>：类型</a:t>
            </a:r>
            <a:r>
              <a:rPr lang="en-US" altLang="zh-CN" sz="2400" dirty="0" smtClean="0">
                <a:solidFill>
                  <a:schemeClr val="bg1"/>
                </a:solidFill>
              </a:rPr>
              <a:t>][=</a:t>
            </a:r>
            <a:r>
              <a:rPr lang="zh-CN" altLang="en-US" sz="2400" dirty="0" smtClean="0">
                <a:solidFill>
                  <a:schemeClr val="bg1"/>
                </a:solidFill>
              </a:rPr>
              <a:t>初始值</a:t>
            </a:r>
            <a:r>
              <a:rPr lang="en-US" altLang="zh-CN" sz="2400" dirty="0" smtClean="0">
                <a:solidFill>
                  <a:schemeClr val="bg1"/>
                </a:solidFill>
              </a:rPr>
              <a:t>][</a:t>
            </a:r>
            <a:r>
              <a:rPr lang="zh-CN" altLang="en-US" sz="2400" dirty="0" smtClean="0">
                <a:solidFill>
                  <a:schemeClr val="bg1"/>
                </a:solidFill>
              </a:rPr>
              <a:t>属性字符串</a:t>
            </a:r>
            <a:r>
              <a:rPr lang="en-US" altLang="zh-CN" sz="2400" dirty="0" smtClean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600" dirty="0" smtClean="0">
                <a:solidFill>
                  <a:schemeClr val="bg1"/>
                </a:solidFill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</a:rPr>
              <a:t>private teacher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String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FFC000"/>
                </a:solidFill>
              </a:rPr>
              <a:t>操作：     </a:t>
            </a:r>
            <a:endParaRPr lang="en-US" altLang="zh-CN" sz="3200" b="1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[</a:t>
            </a:r>
            <a:r>
              <a:rPr lang="zh-CN" altLang="en-US" sz="2400" dirty="0">
                <a:solidFill>
                  <a:schemeClr val="bg1"/>
                </a:solidFill>
              </a:rPr>
              <a:t>可见性</a:t>
            </a:r>
            <a:r>
              <a:rPr lang="en-US" altLang="zh-CN" sz="2400" dirty="0">
                <a:solidFill>
                  <a:schemeClr val="bg1"/>
                </a:solidFill>
              </a:rPr>
              <a:t>][(</a:t>
            </a:r>
            <a:r>
              <a:rPr lang="zh-CN" altLang="en-US" sz="2400" dirty="0">
                <a:solidFill>
                  <a:schemeClr val="bg1"/>
                </a:solidFill>
              </a:rPr>
              <a:t>参数表</a:t>
            </a:r>
            <a:r>
              <a:rPr lang="en-US" altLang="zh-CN" sz="2400" dirty="0">
                <a:solidFill>
                  <a:schemeClr val="bg1"/>
                </a:solidFill>
              </a:rPr>
              <a:t>)][:</a:t>
            </a:r>
            <a:r>
              <a:rPr lang="zh-CN" altLang="en-US" sz="2400" dirty="0">
                <a:solidFill>
                  <a:schemeClr val="bg1"/>
                </a:solidFill>
              </a:rPr>
              <a:t>返回类型</a:t>
            </a:r>
            <a:r>
              <a:rPr lang="en-US" altLang="zh-CN" sz="2400" dirty="0">
                <a:solidFill>
                  <a:schemeClr val="bg1"/>
                </a:solidFill>
              </a:rPr>
              <a:t>][{</a:t>
            </a:r>
            <a:r>
              <a:rPr lang="zh-CN" altLang="en-US" sz="2400" dirty="0">
                <a:solidFill>
                  <a:schemeClr val="bg1"/>
                </a:solidFill>
              </a:rPr>
              <a:t>属性字符串</a:t>
            </a:r>
            <a:r>
              <a:rPr lang="en-US" altLang="zh-CN" sz="2400" dirty="0" smtClean="0">
                <a:solidFill>
                  <a:schemeClr val="bg1"/>
                </a:solidFill>
              </a:rPr>
              <a:t>}]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Public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addteacher</a:t>
            </a:r>
            <a:r>
              <a:rPr lang="en-US" altLang="zh-CN" sz="2400" dirty="0" smtClean="0">
                <a:solidFill>
                  <a:schemeClr val="bg1"/>
                </a:solidFill>
              </a:rPr>
              <a:t>( ) :void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90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09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7410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类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411" name="矩形 1"/>
          <p:cNvSpPr>
            <a:spLocks noChangeArrowheads="1"/>
          </p:cNvSpPr>
          <p:nvPr/>
        </p:nvSpPr>
        <p:spPr bwMode="auto">
          <a:xfrm>
            <a:off x="1798638" y="1863724"/>
            <a:ext cx="8593137" cy="4537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>
                <a:solidFill>
                  <a:srgbClr val="FFC000"/>
                </a:solidFill>
              </a:rPr>
              <a:t>类</a:t>
            </a:r>
            <a:r>
              <a:rPr lang="zh-CN" altLang="en-US" sz="3200" b="1" dirty="0" smtClean="0">
                <a:solidFill>
                  <a:srgbClr val="FFC000"/>
                </a:solidFill>
              </a:rPr>
              <a:t>之间的关系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                           使用依赖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依赖</a:t>
            </a:r>
            <a:r>
              <a:rPr lang="zh-CN" altLang="en-US" sz="2400" dirty="0" smtClean="0">
                <a:solidFill>
                  <a:schemeClr val="bg1"/>
                </a:solidFill>
              </a:rPr>
              <a:t>关系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  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抽象依赖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                   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授权依赖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                   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绑定依赖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关联关系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泛化关系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实现关系</a:t>
            </a:r>
            <a:endParaRPr lang="zh-CN" altLang="en-US" sz="7200" dirty="0">
              <a:solidFill>
                <a:srgbClr val="FFFFFF"/>
              </a:solidFill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3291839" y="2715065"/>
            <a:ext cx="267287" cy="10550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8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2048" y="1656896"/>
            <a:ext cx="6388553" cy="2725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676" name="直接连接符 16"/>
          <p:cNvCxnSpPr>
            <a:cxnSpLocks noChangeShapeType="1"/>
          </p:cNvCxnSpPr>
          <p:nvPr/>
        </p:nvCxnSpPr>
        <p:spPr bwMode="auto">
          <a:xfrm flipV="1">
            <a:off x="1860550" y="1255713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8677" name="文本框 18"/>
          <p:cNvSpPr txBox="1">
            <a:spLocks noChangeArrowheads="1"/>
          </p:cNvSpPr>
          <p:nvPr/>
        </p:nvSpPr>
        <p:spPr bwMode="auto">
          <a:xfrm>
            <a:off x="1797050" y="669925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类图示例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1913" y="1490663"/>
            <a:ext cx="5253037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650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7651" name="文本框 18"/>
          <p:cNvSpPr txBox="1">
            <a:spLocks noChangeArrowheads="1"/>
          </p:cNvSpPr>
          <p:nvPr/>
        </p:nvSpPr>
        <p:spPr bwMode="auto">
          <a:xfrm>
            <a:off x="1736725" y="823913"/>
            <a:ext cx="88026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类图示例</a:t>
            </a:r>
          </a:p>
        </p:txBody>
      </p:sp>
      <p:pic>
        <p:nvPicPr>
          <p:cNvPr id="27652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9100" y="3006725"/>
            <a:ext cx="3325813" cy="320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803400" y="1760538"/>
            <a:ext cx="30845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类图显示系统之中类和类之间的交互。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6" name="直接连接符 16"/>
          <p:cNvCxnSpPr>
            <a:cxnSpLocks noChangeShapeType="1"/>
          </p:cNvCxnSpPr>
          <p:nvPr/>
        </p:nvCxnSpPr>
        <p:spPr bwMode="auto">
          <a:xfrm flipV="1">
            <a:off x="1860550" y="1255713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8677" name="文本框 18"/>
          <p:cNvSpPr txBox="1">
            <a:spLocks noChangeArrowheads="1"/>
          </p:cNvSpPr>
          <p:nvPr/>
        </p:nvSpPr>
        <p:spPr bwMode="auto">
          <a:xfrm>
            <a:off x="1797050" y="669925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类图示例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0" y="1249363"/>
            <a:ext cx="74485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33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8434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顺 序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435" name="矩形 1"/>
          <p:cNvSpPr>
            <a:spLocks noChangeArrowheads="1"/>
          </p:cNvSpPr>
          <p:nvPr/>
        </p:nvSpPr>
        <p:spPr bwMode="auto">
          <a:xfrm>
            <a:off x="1798638" y="1863725"/>
            <a:ext cx="8593137" cy="3871913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 smtClean="0">
                <a:solidFill>
                  <a:srgbClr val="FFC000"/>
                </a:solidFill>
              </a:rPr>
              <a:t>顺序图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是强调消息时间顺序的交互图，他描述了对象之间传送消息的时间顺序。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对用例进行时间上的细化分解。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FFC000"/>
                </a:solidFill>
              </a:rPr>
              <a:t>基本</a:t>
            </a:r>
            <a:r>
              <a:rPr lang="zh-CN" altLang="en-US" sz="3200" b="1" dirty="0" smtClean="0">
                <a:solidFill>
                  <a:srgbClr val="FFC000"/>
                </a:solidFill>
              </a:rPr>
              <a:t>内容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角色，对象</a:t>
            </a:r>
            <a:r>
              <a:rPr lang="zh-CN" altLang="en-US" sz="2400" dirty="0" smtClean="0">
                <a:solidFill>
                  <a:schemeClr val="bg1"/>
                </a:solidFill>
              </a:rPr>
              <a:t>，生命线，激活期，</a:t>
            </a:r>
            <a:r>
              <a:rPr lang="zh-CN" altLang="en-US" sz="2400" dirty="0">
                <a:solidFill>
                  <a:schemeClr val="bg1"/>
                </a:solidFill>
              </a:rPr>
              <a:t>消息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97" name="直接连接符 16"/>
          <p:cNvCxnSpPr>
            <a:cxnSpLocks noChangeShapeType="1"/>
          </p:cNvCxnSpPr>
          <p:nvPr/>
        </p:nvCxnSpPr>
        <p:spPr bwMode="auto">
          <a:xfrm flipV="1">
            <a:off x="1860550" y="1255713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9698" name="文本框 18"/>
          <p:cNvSpPr txBox="1">
            <a:spLocks noChangeArrowheads="1"/>
          </p:cNvSpPr>
          <p:nvPr/>
        </p:nvSpPr>
        <p:spPr bwMode="auto">
          <a:xfrm>
            <a:off x="1797050" y="669925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顺序图</a:t>
            </a:r>
            <a:r>
              <a:rPr lang="zh-CN" altLang="en-US" sz="3200" dirty="0">
                <a:solidFill>
                  <a:schemeClr val="bg1"/>
                </a:solidFill>
              </a:rPr>
              <a:t>示例</a:t>
            </a:r>
          </a:p>
        </p:txBody>
      </p:sp>
      <p:pic>
        <p:nvPicPr>
          <p:cNvPr id="2969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6531" y="1403812"/>
            <a:ext cx="6943725" cy="53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138363" y="1812925"/>
            <a:ext cx="458787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</a:rPr>
              <a:t>序列图显示用例中的功能流程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4"/>
          <p:cNvSpPr txBox="1">
            <a:spLocks noChangeArrowheads="1"/>
          </p:cNvSpPr>
          <p:nvPr/>
        </p:nvSpPr>
        <p:spPr bwMode="auto">
          <a:xfrm>
            <a:off x="1687513" y="706438"/>
            <a:ext cx="19256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4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cxnSp>
        <p:nvCxnSpPr>
          <p:cNvPr id="15362" name="直接连接符 16"/>
          <p:cNvCxnSpPr>
            <a:cxnSpLocks noChangeShapeType="1"/>
          </p:cNvCxnSpPr>
          <p:nvPr/>
        </p:nvCxnSpPr>
        <p:spPr bwMode="auto">
          <a:xfrm>
            <a:off x="1687513" y="1677988"/>
            <a:ext cx="3382962" cy="0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63" name="文本框 18"/>
          <p:cNvSpPr txBox="1">
            <a:spLocks noChangeArrowheads="1"/>
          </p:cNvSpPr>
          <p:nvPr/>
        </p:nvSpPr>
        <p:spPr bwMode="auto">
          <a:xfrm>
            <a:off x="2319338" y="2620963"/>
            <a:ext cx="42592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    用 例 图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cxnSp>
        <p:nvCxnSpPr>
          <p:cNvPr id="15364" name="直接连接符 2"/>
          <p:cNvCxnSpPr>
            <a:cxnSpLocks noChangeShapeType="1"/>
          </p:cNvCxnSpPr>
          <p:nvPr/>
        </p:nvCxnSpPr>
        <p:spPr bwMode="auto">
          <a:xfrm flipH="1">
            <a:off x="1971675" y="2719388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65" name="文本框 15"/>
          <p:cNvSpPr txBox="1">
            <a:spLocks noChangeArrowheads="1"/>
          </p:cNvSpPr>
          <p:nvPr/>
        </p:nvSpPr>
        <p:spPr bwMode="auto">
          <a:xfrm>
            <a:off x="1687513" y="2614613"/>
            <a:ext cx="3254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1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5366" name="文本框 17"/>
          <p:cNvSpPr txBox="1">
            <a:spLocks noChangeArrowheads="1"/>
          </p:cNvSpPr>
          <p:nvPr/>
        </p:nvSpPr>
        <p:spPr bwMode="auto">
          <a:xfrm>
            <a:off x="2319338" y="3506788"/>
            <a:ext cx="34972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    类 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5367" name="直接连接符 19"/>
          <p:cNvCxnSpPr>
            <a:cxnSpLocks noChangeShapeType="1"/>
          </p:cNvCxnSpPr>
          <p:nvPr/>
        </p:nvCxnSpPr>
        <p:spPr bwMode="auto">
          <a:xfrm flipH="1">
            <a:off x="1971675" y="3605213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68" name="文本框 25"/>
          <p:cNvSpPr txBox="1">
            <a:spLocks noChangeArrowheads="1"/>
          </p:cNvSpPr>
          <p:nvPr/>
        </p:nvSpPr>
        <p:spPr bwMode="auto">
          <a:xfrm>
            <a:off x="1687513" y="3498850"/>
            <a:ext cx="3254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2</a:t>
            </a:r>
            <a:endParaRPr lang="zh-CN" altLang="en-US" sz="2800">
              <a:solidFill>
                <a:schemeClr val="bg1"/>
              </a:solidFill>
            </a:endParaRPr>
          </a:p>
        </p:txBody>
      </p:sp>
      <p:cxnSp>
        <p:nvCxnSpPr>
          <p:cNvPr id="15369" name="直接连接符 27"/>
          <p:cNvCxnSpPr>
            <a:cxnSpLocks noChangeShapeType="1"/>
          </p:cNvCxnSpPr>
          <p:nvPr/>
        </p:nvCxnSpPr>
        <p:spPr bwMode="auto">
          <a:xfrm flipH="1">
            <a:off x="1971675" y="4489450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70" name="文本框 28"/>
          <p:cNvSpPr txBox="1">
            <a:spLocks noChangeArrowheads="1"/>
          </p:cNvSpPr>
          <p:nvPr/>
        </p:nvSpPr>
        <p:spPr bwMode="auto">
          <a:xfrm>
            <a:off x="1687513" y="4383088"/>
            <a:ext cx="3254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3</a:t>
            </a:r>
            <a:endParaRPr lang="zh-CN" altLang="en-US" sz="2800">
              <a:solidFill>
                <a:schemeClr val="bg1"/>
              </a:solidFill>
            </a:endParaRPr>
          </a:p>
        </p:txBody>
      </p:sp>
      <p:cxnSp>
        <p:nvCxnSpPr>
          <p:cNvPr id="15371" name="直接连接符 30"/>
          <p:cNvCxnSpPr>
            <a:cxnSpLocks noChangeShapeType="1"/>
          </p:cNvCxnSpPr>
          <p:nvPr/>
        </p:nvCxnSpPr>
        <p:spPr bwMode="auto">
          <a:xfrm flipH="1">
            <a:off x="6861175" y="2719388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72" name="文本框 31"/>
          <p:cNvSpPr txBox="1">
            <a:spLocks noChangeArrowheads="1"/>
          </p:cNvSpPr>
          <p:nvPr/>
        </p:nvSpPr>
        <p:spPr bwMode="auto">
          <a:xfrm>
            <a:off x="6578600" y="2614613"/>
            <a:ext cx="3238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4</a:t>
            </a:r>
            <a:endParaRPr lang="zh-CN" altLang="en-US" sz="2800">
              <a:solidFill>
                <a:schemeClr val="bg1"/>
              </a:solidFill>
            </a:endParaRPr>
          </a:p>
        </p:txBody>
      </p:sp>
      <p:cxnSp>
        <p:nvCxnSpPr>
          <p:cNvPr id="15373" name="直接连接符 33"/>
          <p:cNvCxnSpPr>
            <a:cxnSpLocks noChangeShapeType="1"/>
          </p:cNvCxnSpPr>
          <p:nvPr/>
        </p:nvCxnSpPr>
        <p:spPr bwMode="auto">
          <a:xfrm flipH="1">
            <a:off x="6861175" y="3605213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74" name="文本框 34"/>
          <p:cNvSpPr txBox="1">
            <a:spLocks noChangeArrowheads="1"/>
          </p:cNvSpPr>
          <p:nvPr/>
        </p:nvSpPr>
        <p:spPr bwMode="auto">
          <a:xfrm>
            <a:off x="6578600" y="3498850"/>
            <a:ext cx="323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5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5375" name="文本框 17"/>
          <p:cNvSpPr txBox="1">
            <a:spLocks noChangeArrowheads="1"/>
          </p:cNvSpPr>
          <p:nvPr/>
        </p:nvSpPr>
        <p:spPr bwMode="auto">
          <a:xfrm>
            <a:off x="2328863" y="4429125"/>
            <a:ext cx="3497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    顺 序 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5376" name="文本框 18"/>
          <p:cNvSpPr txBox="1">
            <a:spLocks noChangeArrowheads="1"/>
          </p:cNvSpPr>
          <p:nvPr/>
        </p:nvSpPr>
        <p:spPr bwMode="auto">
          <a:xfrm>
            <a:off x="7200900" y="2620963"/>
            <a:ext cx="4259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  协 作 图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5378" name="文本框 32"/>
          <p:cNvSpPr txBox="1">
            <a:spLocks noChangeArrowheads="1"/>
          </p:cNvSpPr>
          <p:nvPr/>
        </p:nvSpPr>
        <p:spPr bwMode="auto">
          <a:xfrm>
            <a:off x="7208838" y="4471988"/>
            <a:ext cx="3151187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endParaRPr lang="zh-CN" altLang="zh-CN" sz="3600">
              <a:solidFill>
                <a:schemeClr val="bg1"/>
              </a:solidFill>
            </a:endParaRPr>
          </a:p>
        </p:txBody>
      </p:sp>
      <p:cxnSp>
        <p:nvCxnSpPr>
          <p:cNvPr id="15379" name="直接连接符 33"/>
          <p:cNvCxnSpPr>
            <a:cxnSpLocks noChangeShapeType="1"/>
          </p:cNvCxnSpPr>
          <p:nvPr/>
        </p:nvCxnSpPr>
        <p:spPr bwMode="auto">
          <a:xfrm flipH="1">
            <a:off x="6861175" y="4570413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80" name="文本框 34"/>
          <p:cNvSpPr txBox="1">
            <a:spLocks noChangeArrowheads="1"/>
          </p:cNvSpPr>
          <p:nvPr/>
        </p:nvSpPr>
        <p:spPr bwMode="auto">
          <a:xfrm>
            <a:off x="6578600" y="4464050"/>
            <a:ext cx="323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6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5382" name="文本框 18"/>
          <p:cNvSpPr txBox="1">
            <a:spLocks noChangeArrowheads="1"/>
          </p:cNvSpPr>
          <p:nvPr/>
        </p:nvSpPr>
        <p:spPr bwMode="auto">
          <a:xfrm>
            <a:off x="7212013" y="3511550"/>
            <a:ext cx="4259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状 态 图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5383" name="文本框 18"/>
          <p:cNvSpPr txBox="1">
            <a:spLocks noChangeArrowheads="1"/>
          </p:cNvSpPr>
          <p:nvPr/>
        </p:nvSpPr>
        <p:spPr bwMode="auto">
          <a:xfrm>
            <a:off x="7242175" y="4454525"/>
            <a:ext cx="4259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 部 署 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97" name="直接连接符 16"/>
          <p:cNvCxnSpPr>
            <a:cxnSpLocks noChangeShapeType="1"/>
          </p:cNvCxnSpPr>
          <p:nvPr/>
        </p:nvCxnSpPr>
        <p:spPr bwMode="auto">
          <a:xfrm flipV="1">
            <a:off x="1860550" y="1255713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9698" name="文本框 18"/>
          <p:cNvSpPr txBox="1">
            <a:spLocks noChangeArrowheads="1"/>
          </p:cNvSpPr>
          <p:nvPr/>
        </p:nvSpPr>
        <p:spPr bwMode="auto">
          <a:xfrm>
            <a:off x="1797050" y="669925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顺序图</a:t>
            </a:r>
            <a:r>
              <a:rPr lang="zh-CN" altLang="en-US" sz="3200" dirty="0">
                <a:solidFill>
                  <a:schemeClr val="bg1"/>
                </a:solidFill>
              </a:rPr>
              <a:t>示例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50" y="1320646"/>
            <a:ext cx="8591550" cy="553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048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协 作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C000"/>
                </a:solidFill>
              </a:rPr>
              <a:t>通信图</a:t>
            </a:r>
            <a:endParaRPr lang="zh-CN" altLang="en-US" sz="2000" b="1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（也叫合作图，</a:t>
            </a:r>
            <a:r>
              <a:rPr lang="en-US" altLang="zh-CN" sz="2400" dirty="0" smtClean="0">
                <a:solidFill>
                  <a:srgbClr val="FFFFFF"/>
                </a:solidFill>
              </a:rPr>
              <a:t>UML2.0</a:t>
            </a:r>
            <a:r>
              <a:rPr lang="zh-CN" altLang="en-US" sz="2400" dirty="0" smtClean="0">
                <a:solidFill>
                  <a:srgbClr val="FFFFFF"/>
                </a:solidFill>
              </a:rPr>
              <a:t>之后不再用协作图的说法）是一种交互图，强调发送和接收消息的对象之间的组织结构。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C000"/>
                </a:solidFill>
              </a:rPr>
              <a:t>通信图的基本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内容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FFFF"/>
                </a:solidFill>
              </a:rPr>
              <a:t>活动者，对象，链接，消息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543050"/>
            <a:ext cx="8963025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722" name="直接连接符 16"/>
          <p:cNvCxnSpPr>
            <a:cxnSpLocks noChangeShapeType="1"/>
          </p:cNvCxnSpPr>
          <p:nvPr/>
        </p:nvCxnSpPr>
        <p:spPr bwMode="auto">
          <a:xfrm flipV="1">
            <a:off x="1887538" y="1495425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0723" name="文本框 18"/>
          <p:cNvSpPr txBox="1">
            <a:spLocks noChangeArrowheads="1"/>
          </p:cNvSpPr>
          <p:nvPr/>
        </p:nvSpPr>
        <p:spPr bwMode="auto">
          <a:xfrm>
            <a:off x="1824038" y="909638"/>
            <a:ext cx="8802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协作图示例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2" name="直接连接符 16"/>
          <p:cNvCxnSpPr>
            <a:cxnSpLocks noChangeShapeType="1"/>
          </p:cNvCxnSpPr>
          <p:nvPr/>
        </p:nvCxnSpPr>
        <p:spPr bwMode="auto">
          <a:xfrm flipV="1">
            <a:off x="1887538" y="1495425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0723" name="文本框 18"/>
          <p:cNvSpPr txBox="1">
            <a:spLocks noChangeArrowheads="1"/>
          </p:cNvSpPr>
          <p:nvPr/>
        </p:nvSpPr>
        <p:spPr bwMode="auto">
          <a:xfrm>
            <a:off x="1824038" y="909638"/>
            <a:ext cx="8802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协作图示例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38312"/>
            <a:ext cx="9860042" cy="348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048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状 态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C000"/>
                </a:solidFill>
              </a:rPr>
              <a:t>状态机图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通过建立类对象的生存周期模型来描述对象随时间变化的动态行为。指在对象的生命周期中满足某些条件，执行某些活动或等待某些事件时的一个条件或状况。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C000"/>
                </a:solidFill>
              </a:rPr>
              <a:t>通信图的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基本元素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FFFF"/>
                </a:solidFill>
              </a:rPr>
              <a:t>状态（定义在生命周期的条件状况）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FFFF"/>
                </a:solidFill>
              </a:rPr>
              <a:t>转换（状态之间的转移）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7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状 态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C000"/>
                </a:solidFill>
              </a:rPr>
              <a:t>状态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名称（用来区分的文本字符）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进入</a:t>
            </a:r>
            <a:r>
              <a:rPr lang="en-US" altLang="zh-CN" sz="2400" dirty="0" smtClean="0">
                <a:solidFill>
                  <a:srgbClr val="FFFFFF"/>
                </a:solidFill>
              </a:rPr>
              <a:t>/</a:t>
            </a:r>
            <a:r>
              <a:rPr lang="zh-CN" altLang="en-US" sz="2400" dirty="0" smtClean="0">
                <a:solidFill>
                  <a:srgbClr val="FFFFFF"/>
                </a:solidFill>
              </a:rPr>
              <a:t>退出动作</a:t>
            </a:r>
            <a:r>
              <a:rPr lang="zh-CN" altLang="en-US" sz="2400" dirty="0">
                <a:solidFill>
                  <a:srgbClr val="FFFFFF"/>
                </a:solidFill>
              </a:rPr>
              <a:t>（表示进入</a:t>
            </a:r>
            <a:r>
              <a:rPr lang="en-US" altLang="zh-CN" sz="2400" dirty="0">
                <a:solidFill>
                  <a:srgbClr val="FFFFFF"/>
                </a:solidFill>
              </a:rPr>
              <a:t>/</a:t>
            </a:r>
            <a:r>
              <a:rPr lang="zh-CN" altLang="en-US" sz="2400" dirty="0" smtClean="0">
                <a:solidFill>
                  <a:srgbClr val="FFFFFF"/>
                </a:solidFill>
              </a:rPr>
              <a:t>退出这个状态所执行的动作）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内部转换（使事件可以在不退出的状态的情况下在状态内得到处理）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子状态（状态图中内嵌的状态）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延迟事件（处理过程被推迟的事件）</a:t>
            </a:r>
            <a:endParaRPr lang="en-US" altLang="zh-CN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511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状 态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C000"/>
                </a:solidFill>
              </a:rPr>
              <a:t>转换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源状态（对象在被激发前的状态）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触发条件（引起转变的事件）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监护条件（触发条件后的布尔表达式）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动作（转换发生时对应执行，是一个原子操作不可被中断）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目标状态（转换后的状态）</a:t>
            </a:r>
            <a:endParaRPr lang="en-US" altLang="zh-CN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217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5875" y="1531938"/>
            <a:ext cx="720725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770" name="直接连接符 16"/>
          <p:cNvCxnSpPr>
            <a:cxnSpLocks noChangeShapeType="1"/>
          </p:cNvCxnSpPr>
          <p:nvPr/>
        </p:nvCxnSpPr>
        <p:spPr bwMode="auto">
          <a:xfrm flipV="1">
            <a:off x="1887538" y="1495425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2771" name="文本框 18"/>
          <p:cNvSpPr txBox="1">
            <a:spLocks noChangeArrowheads="1"/>
          </p:cNvSpPr>
          <p:nvPr/>
        </p:nvSpPr>
        <p:spPr bwMode="auto">
          <a:xfrm>
            <a:off x="1824038" y="909638"/>
            <a:ext cx="8802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状态图示例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752600" y="1793875"/>
            <a:ext cx="1776413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状态图显示了对象的动作行为，显示对象可能存在的各种状态，对象创建时的状态，对象删除时的状态，对象如何从一种状态转移到另一种状态，对象在不同状态中干什么。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70" name="直接连接符 16"/>
          <p:cNvCxnSpPr>
            <a:cxnSpLocks noChangeShapeType="1"/>
          </p:cNvCxnSpPr>
          <p:nvPr/>
        </p:nvCxnSpPr>
        <p:spPr bwMode="auto">
          <a:xfrm flipV="1">
            <a:off x="1805895" y="97291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2771" name="文本框 18"/>
          <p:cNvSpPr txBox="1">
            <a:spLocks noChangeArrowheads="1"/>
          </p:cNvSpPr>
          <p:nvPr/>
        </p:nvSpPr>
        <p:spPr bwMode="auto">
          <a:xfrm>
            <a:off x="1742395" y="387123"/>
            <a:ext cx="8802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状态图示例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840" y="966560"/>
            <a:ext cx="5357796" cy="586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048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部 署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C000"/>
                </a:solidFill>
              </a:rPr>
              <a:t>部署图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用于静态建模，表示运行时过程结点、组件实例以及对象结构的图。可显示计算结点的拓扑结构，通信路径，结点上运行的软件，软件包含的逻辑单元等。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C000"/>
                </a:solidFill>
              </a:rPr>
              <a:t>通信图的基本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内容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FFFF"/>
                </a:solidFill>
              </a:rPr>
              <a:t>结点，组件，关系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800226" y="1965325"/>
            <a:ext cx="8591550" cy="4399964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用例</a:t>
            </a:r>
            <a:endParaRPr lang="zh-CN" altLang="en-US" sz="3600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用于描述系统用功能，帮助分析人员理解系统的行为，是对系统的宏观的，整体的描述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目的</a:t>
            </a:r>
            <a:endParaRPr lang="en-US" altLang="zh-CN" sz="3600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FFFFFF"/>
                </a:solidFill>
              </a:rPr>
              <a:t>1</a:t>
            </a:r>
            <a:r>
              <a:rPr lang="zh-CN" altLang="en-US" sz="2400" dirty="0">
                <a:solidFill>
                  <a:srgbClr val="FFFFFF"/>
                </a:solidFill>
              </a:rPr>
              <a:t>）明确系统功能  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2</a:t>
            </a:r>
            <a:r>
              <a:rPr lang="zh-CN" altLang="en-US" sz="2400" dirty="0" smtClean="0">
                <a:solidFill>
                  <a:srgbClr val="FFFFFF"/>
                </a:solidFill>
              </a:rPr>
              <a:t>）为系统的功能提供清晰一致的描述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3</a:t>
            </a:r>
            <a:r>
              <a:rPr lang="zh-CN" altLang="en-US" sz="2400" dirty="0" smtClean="0">
                <a:solidFill>
                  <a:srgbClr val="FFFFFF"/>
                </a:solidFill>
              </a:rPr>
              <a:t>）为系统测试打下基础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4</a:t>
            </a:r>
            <a:r>
              <a:rPr lang="zh-CN" altLang="en-US" sz="2400" dirty="0" smtClean="0">
                <a:solidFill>
                  <a:srgbClr val="FFFFFF"/>
                </a:solidFill>
              </a:rPr>
              <a:t>）通过从需求的功能用例出发跟踪进入到系统中具体实现的类和方法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12" name="直接连接符 16"/>
          <p:cNvCxnSpPr>
            <a:cxnSpLocks noChangeShapeType="1"/>
          </p:cNvCxnSpPr>
          <p:nvPr/>
        </p:nvCxnSpPr>
        <p:spPr bwMode="auto">
          <a:xfrm flipV="1">
            <a:off x="1870075" y="1366838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43013" name="文本框 18"/>
          <p:cNvSpPr txBox="1">
            <a:spLocks noChangeArrowheads="1"/>
          </p:cNvSpPr>
          <p:nvPr/>
        </p:nvSpPr>
        <p:spPr bwMode="auto">
          <a:xfrm>
            <a:off x="1806575" y="781050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部署图示例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100592" y="1620838"/>
            <a:ext cx="2581275" cy="3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</a:rPr>
              <a:t>部署图显示网络的物理布局，系统中涉及的处理器、设备、连接和过程。处理器是网络中处理功能所在的机器，包括服务器和工作站，不包括打印机扫描仪之类的设备。处理器用来运行进程（执行代码）。一个项目只有一个部署图。</a:t>
            </a:r>
          </a:p>
        </p:txBody>
      </p:sp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8954" y="1620838"/>
            <a:ext cx="6987284" cy="4143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048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提  问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800" b="1" dirty="0" smtClean="0">
                <a:solidFill>
                  <a:srgbClr val="FFC000"/>
                </a:solidFill>
              </a:rPr>
              <a:t>1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、以上讲到的图中有那一类图是要配合文档的？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C000"/>
                </a:solidFill>
              </a:rPr>
              <a:t>用例图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5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048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提  问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800" b="1" dirty="0" smtClean="0">
                <a:solidFill>
                  <a:srgbClr val="FFC000"/>
                </a:solidFill>
              </a:rPr>
              <a:t>2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、类之见的关系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C000"/>
                </a:solidFill>
              </a:rPr>
              <a:t>依赖，</a:t>
            </a:r>
            <a:r>
              <a:rPr lang="zh-CN" altLang="en-US" sz="2400" smtClean="0">
                <a:solidFill>
                  <a:srgbClr val="FFC000"/>
                </a:solidFill>
              </a:rPr>
              <a:t>关联，泛化</a:t>
            </a:r>
            <a:r>
              <a:rPr lang="zh-CN" altLang="en-US" sz="2400" dirty="0" smtClean="0">
                <a:solidFill>
                  <a:srgbClr val="FFC000"/>
                </a:solidFill>
              </a:rPr>
              <a:t>，实现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1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048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提  问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800" b="1" dirty="0" smtClean="0">
                <a:solidFill>
                  <a:srgbClr val="FFC000"/>
                </a:solidFill>
              </a:rPr>
              <a:t>3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、这是什么图？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C000"/>
                </a:solidFill>
              </a:rPr>
              <a:t>顺序图</a:t>
            </a:r>
            <a:endParaRPr lang="en-US" altLang="zh-CN" sz="2800" b="1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800" b="1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2400" dirty="0">
              <a:solidFill>
                <a:srgbClr val="FFFFFF"/>
              </a:solidFill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6345" y="1427163"/>
            <a:ext cx="6943725" cy="511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945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37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9938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分工与绩效评定</a:t>
            </a:r>
          </a:p>
        </p:txBody>
      </p:sp>
      <p:sp>
        <p:nvSpPr>
          <p:cNvPr id="39939" name="矩形 1"/>
          <p:cNvSpPr>
            <a:spLocks noChangeArrowheads="1"/>
          </p:cNvSpPr>
          <p:nvPr/>
        </p:nvSpPr>
        <p:spPr bwMode="auto">
          <a:xfrm>
            <a:off x="2362200" y="1900238"/>
            <a:ext cx="772885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>
                <a:solidFill>
                  <a:srgbClr val="FFFFFF"/>
                </a:solidFill>
              </a:rPr>
              <a:t>葛倍良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(90):6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类图的绘制</a:t>
            </a:r>
            <a:endParaRPr lang="en-US" altLang="zh-CN" sz="2800" b="1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FFFF"/>
                </a:solidFill>
              </a:rPr>
              <a:t>黄</a:t>
            </a:r>
            <a:r>
              <a:rPr lang="zh-CN" altLang="en-US" sz="2800" b="1" dirty="0">
                <a:solidFill>
                  <a:srgbClr val="FFFFFF"/>
                </a:solidFill>
              </a:rPr>
              <a:t>鹏羽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(85):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后期美工</a:t>
            </a:r>
            <a:endParaRPr lang="zh-CN" altLang="en-US" sz="2800" b="1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>
                <a:solidFill>
                  <a:srgbClr val="FFFFFF"/>
                </a:solidFill>
              </a:rPr>
              <a:t>金浩楠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(93):PPT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制作及资料查询</a:t>
            </a:r>
            <a:endParaRPr lang="en-US" altLang="zh-CN" sz="2800" b="1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FFFF"/>
                </a:solidFill>
              </a:rPr>
              <a:t>周雨璐</a:t>
            </a:r>
            <a:r>
              <a:rPr lang="en-US" altLang="zh-CN" sz="2800" b="1" dirty="0">
                <a:solidFill>
                  <a:srgbClr val="FFFFFF"/>
                </a:solidFill>
              </a:rPr>
              <a:t>(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86):PPT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的检查与修改</a:t>
            </a:r>
            <a:endParaRPr lang="en-US" altLang="zh-CN" sz="2800" b="1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FFFF"/>
                </a:solidFill>
              </a:rPr>
              <a:t>余倩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(88):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协助资料查询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61" name="直接连接符 16"/>
          <p:cNvCxnSpPr>
            <a:cxnSpLocks noChangeShapeType="1"/>
          </p:cNvCxnSpPr>
          <p:nvPr/>
        </p:nvCxnSpPr>
        <p:spPr bwMode="auto">
          <a:xfrm flipV="1">
            <a:off x="681038" y="1260475"/>
            <a:ext cx="5405437" cy="0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/>
          </a:ln>
        </p:spPr>
      </p:cxnSp>
      <p:cxnSp>
        <p:nvCxnSpPr>
          <p:cNvPr id="40962" name="直接连接符 16"/>
          <p:cNvCxnSpPr>
            <a:cxnSpLocks noChangeShapeType="1"/>
          </p:cNvCxnSpPr>
          <p:nvPr/>
        </p:nvCxnSpPr>
        <p:spPr bwMode="auto">
          <a:xfrm flipV="1">
            <a:off x="6086475" y="5878513"/>
            <a:ext cx="5405438" cy="0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/>
          </a:ln>
        </p:spPr>
      </p:cxnSp>
      <p:sp useBgFill="1">
        <p:nvSpPr>
          <p:cNvPr id="4" name="椭圆 3"/>
          <p:cNvSpPr/>
          <p:nvPr/>
        </p:nvSpPr>
        <p:spPr>
          <a:xfrm>
            <a:off x="6086475" y="1079500"/>
            <a:ext cx="360363" cy="360363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 useBgFill="1">
        <p:nvSpPr>
          <p:cNvPr id="5" name="椭圆 4"/>
          <p:cNvSpPr/>
          <p:nvPr/>
        </p:nvSpPr>
        <p:spPr>
          <a:xfrm>
            <a:off x="5726113" y="5697538"/>
            <a:ext cx="360362" cy="360362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0965" name="文本框 32"/>
          <p:cNvSpPr txBox="1">
            <a:spLocks noChangeArrowheads="1"/>
          </p:cNvSpPr>
          <p:nvPr/>
        </p:nvSpPr>
        <p:spPr bwMode="auto">
          <a:xfrm>
            <a:off x="2935288" y="615950"/>
            <a:ext cx="3151187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3600">
                <a:solidFill>
                  <a:schemeClr val="bg1"/>
                </a:solidFill>
              </a:rPr>
              <a:t>参考文献</a:t>
            </a:r>
          </a:p>
        </p:txBody>
      </p:sp>
      <p:sp>
        <p:nvSpPr>
          <p:cNvPr id="40966" name="文本框 32"/>
          <p:cNvSpPr txBox="1">
            <a:spLocks noChangeArrowheads="1"/>
          </p:cNvSpPr>
          <p:nvPr/>
        </p:nvSpPr>
        <p:spPr bwMode="auto">
          <a:xfrm>
            <a:off x="2176463" y="1725613"/>
            <a:ext cx="782002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 dirty="0" smtClean="0">
                <a:solidFill>
                  <a:schemeClr val="bg1"/>
                </a:solidFill>
              </a:rPr>
              <a:t>UML</a:t>
            </a:r>
            <a:r>
              <a:rPr lang="zh-CN" altLang="en-US" sz="3600" dirty="0" smtClean="0">
                <a:solidFill>
                  <a:schemeClr val="bg1"/>
                </a:solidFill>
              </a:rPr>
              <a:t>基础、建模与设计教程</a:t>
            </a:r>
            <a:endParaRPr lang="en-US" altLang="zh-CN" sz="36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zh-CN" altLang="en-US" sz="36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en-US" altLang="zh-CN" sz="3600" i="1" u="sng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en-US" altLang="zh-CN" sz="3200" i="1" u="sng" dirty="0">
              <a:solidFill>
                <a:srgbClr val="2E75B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WordArt 4"/>
          <p:cNvSpPr>
            <a:spLocks noChangeArrowheads="1" noChangeShapeType="1" noTextEdit="1"/>
          </p:cNvSpPr>
          <p:nvPr/>
        </p:nvSpPr>
        <p:spPr bwMode="auto">
          <a:xfrm>
            <a:off x="1177925" y="954088"/>
            <a:ext cx="8804275" cy="4586287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altLang="zh-CN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宋体"/>
                <a:ea typeface="宋体"/>
              </a:rPr>
              <a:t>Thank You!!</a:t>
            </a:r>
            <a:endParaRPr lang="zh-CN" altLang="en-US" sz="3600" kern="10" spc="-36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宋体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694656" y="1965325"/>
            <a:ext cx="8697119" cy="3521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用例图</a:t>
            </a:r>
            <a:endParaRPr lang="zh-CN" altLang="en-US" sz="3600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是显示一组用例，参与者以及它们之间关系的一种图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主要作用</a:t>
            </a:r>
            <a:endParaRPr lang="en-US" altLang="zh-CN" sz="3600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FFFFFF"/>
                </a:solidFill>
              </a:rPr>
              <a:t>1</a:t>
            </a:r>
            <a:r>
              <a:rPr lang="zh-CN" altLang="en-US" sz="2400" dirty="0" smtClean="0">
                <a:solidFill>
                  <a:srgbClr val="FFFFFF"/>
                </a:solidFill>
              </a:rPr>
              <a:t>）用来描述将要开发系统的功能需求和系统使用场景    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2</a:t>
            </a:r>
            <a:r>
              <a:rPr lang="zh-CN" altLang="en-US" sz="2400" dirty="0" smtClean="0">
                <a:solidFill>
                  <a:srgbClr val="FFFFFF"/>
                </a:solidFill>
              </a:rPr>
              <a:t>）作为设计和开发的基础</a:t>
            </a:r>
            <a:endParaRPr lang="en-US" altLang="zh-CN" sz="2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FFFFFF"/>
                </a:solidFill>
              </a:rPr>
              <a:t>3</a:t>
            </a:r>
            <a:r>
              <a:rPr lang="zh-CN" altLang="en-US" sz="2400" dirty="0" smtClean="0">
                <a:solidFill>
                  <a:srgbClr val="FFFFFF"/>
                </a:solidFill>
              </a:rPr>
              <a:t>）可用来验证与确认系统需求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99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800226" y="1965325"/>
            <a:ext cx="8591550" cy="3521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用例图元素</a:t>
            </a:r>
            <a:endParaRPr lang="zh-CN" altLang="en-US" sz="3600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参与者，系统边界，用例，关联（参与者与用例）</a:t>
            </a:r>
            <a:endParaRPr lang="en-US" altLang="zh-CN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1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29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2530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用例图示例</a:t>
            </a:r>
          </a:p>
        </p:txBody>
      </p:sp>
      <p:pic>
        <p:nvPicPr>
          <p:cNvPr id="225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1763" y="1468438"/>
            <a:ext cx="6727825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Text Box 8"/>
          <p:cNvSpPr txBox="1">
            <a:spLocks noChangeArrowheads="1"/>
          </p:cNvSpPr>
          <p:nvPr/>
        </p:nvSpPr>
        <p:spPr bwMode="auto">
          <a:xfrm>
            <a:off x="1958975" y="1571625"/>
            <a:ext cx="1862138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从用例图中我们可以看到系统干什么，与谁交互。用例是系统提供的功能，参与者是系统与谁交互，参与者可以是人、系统或其他实体。一个系统可以创建一个或多个用例图。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cxnSp>
        <p:nvCxnSpPr>
          <p:cNvPr id="4" name="直接箭头连接符 3"/>
          <p:cNvCxnSpPr>
            <a:endCxn id="5124" idx="0"/>
          </p:cNvCxnSpPr>
          <p:nvPr/>
        </p:nvCxnSpPr>
        <p:spPr>
          <a:xfrm flipH="1">
            <a:off x="6002069" y="1293813"/>
            <a:ext cx="349250" cy="671512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87" y="0"/>
            <a:ext cx="9553575" cy="67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9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800226" y="1965325"/>
            <a:ext cx="8591550" cy="3521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用例图之间的表示</a:t>
            </a:r>
            <a:endParaRPr lang="en-US" altLang="zh-CN" sz="3600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包含关系，扩展关系，泛化关系，分组关系</a:t>
            </a:r>
            <a:endParaRPr lang="en-US" altLang="zh-CN" sz="2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6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743993" y="1564368"/>
            <a:ext cx="6704013" cy="3967163"/>
          </a:xfrm>
        </p:spPr>
      </p:pic>
      <p:cxnSp>
        <p:nvCxnSpPr>
          <p:cNvPr id="2355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3556" name="文本框 18"/>
          <p:cNvSpPr txBox="1">
            <a:spLocks noChangeArrowheads="1"/>
          </p:cNvSpPr>
          <p:nvPr/>
        </p:nvSpPr>
        <p:spPr bwMode="auto">
          <a:xfrm>
            <a:off x="1736725" y="823913"/>
            <a:ext cx="88026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用例图示例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1063</Words>
  <Application>Microsoft Office PowerPoint</Application>
  <PresentationFormat>宽屏</PresentationFormat>
  <Paragraphs>158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DengXian</vt:lpstr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L-Jere</cp:lastModifiedBy>
  <cp:revision>134</cp:revision>
  <dcterms:created xsi:type="dcterms:W3CDTF">2013-11-25T09:03:00Z</dcterms:created>
  <dcterms:modified xsi:type="dcterms:W3CDTF">2017-11-15T15:15:44Z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