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4" r:id="rId4"/>
    <p:sldId id="270" r:id="rId5"/>
    <p:sldId id="274" r:id="rId6"/>
    <p:sldId id="275" r:id="rId7"/>
    <p:sldId id="276" r:id="rId8"/>
    <p:sldId id="282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83" r:id="rId23"/>
    <p:sldId id="284" r:id="rId24"/>
    <p:sldId id="299" r:id="rId25"/>
    <p:sldId id="300" r:id="rId26"/>
    <p:sldId id="301" r:id="rId27"/>
    <p:sldId id="302" r:id="rId28"/>
    <p:sldId id="272" r:id="rId29"/>
    <p:sldId id="277" r:id="rId30"/>
    <p:sldId id="278" r:id="rId31"/>
    <p:sldId id="280" r:id="rId32"/>
    <p:sldId id="303" r:id="rId33"/>
    <p:sldId id="304" r:id="rId34"/>
    <p:sldId id="285" r:id="rId35"/>
    <p:sldId id="262" r:id="rId36"/>
    <p:sldId id="305" r:id="rId3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34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>
        <p:scale>
          <a:sx n="111" d="100"/>
          <a:sy n="111" d="100"/>
        </p:scale>
        <p:origin x="-72" y="-72"/>
      </p:cViewPr>
      <p:guideLst>
        <p:guide orient="horz" pos="2160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28263" cy="737282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 typeface="Arial" panose="020B0604020202020204" pitchFamily="34" charset="0"/>
              <a:buNone/>
              <a:defRPr kumimoji="1" sz="1200"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 typeface="Arial" panose="020B0604020202020204" pitchFamily="34" charset="0"/>
              <a:buNone/>
              <a:defRPr kumimoji="1" sz="1200"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74670AE-9BAA-49F9-A1E3-1D581DB9ED5A}" type="datetimeFigureOut">
              <a:rPr lang="zh-CN" altLang="en-US"/>
              <a:pPr>
                <a:defRPr/>
              </a:pPr>
              <a:t>2017/11/10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 typeface="Arial" panose="020B0604020202020204" pitchFamily="34" charset="0"/>
              <a:buNone/>
              <a:defRPr kumimoji="1" sz="1200"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buFont typeface="Arial" panose="020B0604020202020204" pitchFamily="34" charset="0"/>
              <a:buNone/>
              <a:defRPr kumimoji="1" sz="1200"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09FC76F-F188-4861-A808-2BC2E2CEBC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A54D7-F9C3-4C55-BE38-0EA78B7A2407}" type="datetime1">
              <a:rPr lang="zh-CN" altLang="en-US"/>
              <a:pPr>
                <a:defRPr/>
              </a:pPr>
              <a:t>2017/11/10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5F651-59B7-4E83-AB96-682B62DBA7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49706-5E2C-4E9A-A28E-D0FC46EF837E}" type="datetime1">
              <a:rPr lang="zh-CN" altLang="en-US"/>
              <a:pPr>
                <a:defRPr/>
              </a:pPr>
              <a:t>2017/11/10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D51D8-5817-4954-9FA0-F3CC60706D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AAC2E-B011-4AB4-B252-A3EDF9A3F7B4}" type="datetime1">
              <a:rPr lang="zh-CN" altLang="en-US"/>
              <a:pPr>
                <a:defRPr/>
              </a:pPr>
              <a:t>2017/11/10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38A84-5D75-4C59-B79C-A3CF718BA7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6362E-5982-4FFC-ADA1-67442A7E8033}" type="datetime1">
              <a:rPr lang="zh-CN" altLang="en-US"/>
              <a:pPr>
                <a:defRPr/>
              </a:pPr>
              <a:t>2017/11/10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4ECBD-16D4-451F-9867-0EBA5216D6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F480B-4D68-48B6-876F-58018DFB9BAE}" type="datetime1">
              <a:rPr lang="zh-CN" altLang="en-US"/>
              <a:pPr>
                <a:defRPr/>
              </a:pPr>
              <a:t>2017/11/10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4963D-A1C5-4746-8AA9-422DE30471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C37EE-CD60-45A9-A1D0-52EA71906E64}" type="datetime1">
              <a:rPr lang="zh-CN" altLang="en-US"/>
              <a:pPr>
                <a:defRPr/>
              </a:pPr>
              <a:t>2017/11/10 Friday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337F6-1B6D-41A1-B308-39299225FA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3A7DC-A360-45F8-B2ED-AD50A370F7E1}" type="datetime1">
              <a:rPr lang="zh-CN" altLang="en-US"/>
              <a:pPr>
                <a:defRPr/>
              </a:pPr>
              <a:t>2017/11/10 Friday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8E83E-1020-4D48-B54A-D8BECE16FE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781D3-957D-4E35-89B8-928B989163C6}" type="datetime1">
              <a:rPr lang="zh-CN" altLang="en-US"/>
              <a:pPr>
                <a:defRPr/>
              </a:pPr>
              <a:t>2017/11/10 Friday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1484D-EE53-4DBB-A4D6-0B9526EA2D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7D943-4737-484B-84A8-90E8ADF26CED}" type="datetime1">
              <a:rPr lang="zh-CN" altLang="en-US"/>
              <a:pPr>
                <a:defRPr/>
              </a:pPr>
              <a:t>2017/11/10 Friday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EB574-09A5-4937-A40B-A49A2D822A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BFA36-CC39-4D91-86DC-C14BCDE6DD88}" type="datetime1">
              <a:rPr lang="zh-CN" altLang="en-US"/>
              <a:pPr>
                <a:defRPr/>
              </a:pPr>
              <a:t>2017/11/10 Friday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5F44C-56EF-4D73-A7E5-308D46401D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8A3A4-3075-4A9C-A026-9101FF99E2FE}" type="datetime1">
              <a:rPr lang="zh-CN" altLang="en-US"/>
              <a:pPr>
                <a:defRPr/>
              </a:pPr>
              <a:t>2017/11/10 Friday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19B38-7EC6-4332-83B1-B980DA3587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BDE4B18-CCA7-4D8C-BA28-A9888A212820}" type="datetime1">
              <a:rPr lang="zh-CN" altLang="en-US"/>
              <a:pPr>
                <a:defRPr/>
              </a:pPr>
              <a:t>2017/11/10 Friday</a:t>
            </a:fld>
            <a:endParaRPr lang="zh-CN" altLang="en-US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9D8D95-4632-4BC2-97DE-BCE29AF9DC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"/>
          <p:cNvSpPr txBox="1">
            <a:spLocks noChangeArrowheads="1"/>
          </p:cNvSpPr>
          <p:nvPr/>
        </p:nvSpPr>
        <p:spPr bwMode="auto">
          <a:xfrm>
            <a:off x="1174750" y="3427413"/>
            <a:ext cx="9745663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UML</a:t>
            </a:r>
            <a:r>
              <a:rPr lang="zh-CN" altLang="en-US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工具：</a:t>
            </a:r>
            <a:r>
              <a:rPr lang="en-US" altLang="zh-CN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Rational</a:t>
            </a:r>
            <a:r>
              <a:rPr lang="zh-CN" altLang="en-US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 </a:t>
            </a:r>
            <a:r>
              <a:rPr lang="en-US" altLang="zh-CN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Rose</a:t>
            </a:r>
            <a:endParaRPr lang="zh-CN" altLang="en-US" sz="5400" b="1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</p:txBody>
      </p:sp>
      <p:cxnSp>
        <p:nvCxnSpPr>
          <p:cNvPr id="14338" name="直接连接符 16"/>
          <p:cNvCxnSpPr>
            <a:cxnSpLocks noChangeShapeType="1"/>
          </p:cNvCxnSpPr>
          <p:nvPr/>
        </p:nvCxnSpPr>
        <p:spPr bwMode="auto">
          <a:xfrm flipV="1">
            <a:off x="3394075" y="4491038"/>
            <a:ext cx="5405438" cy="1587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4339" name="文本框 18"/>
          <p:cNvSpPr txBox="1">
            <a:spLocks noChangeArrowheads="1"/>
          </p:cNvSpPr>
          <p:nvPr/>
        </p:nvSpPr>
        <p:spPr bwMode="auto">
          <a:xfrm>
            <a:off x="3067050" y="4749800"/>
            <a:ext cx="6057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2400">
                <a:solidFill>
                  <a:schemeClr val="bg1"/>
                </a:solidFill>
              </a:rPr>
              <a:t>葛倍良  黄鹏羽  金浩楠  余倩  周雨璐</a:t>
            </a:r>
          </a:p>
        </p:txBody>
      </p:sp>
      <p:grpSp>
        <p:nvGrpSpPr>
          <p:cNvPr id="14340" name="组合 3"/>
          <p:cNvGrpSpPr>
            <a:grpSpLocks/>
          </p:cNvGrpSpPr>
          <p:nvPr/>
        </p:nvGrpSpPr>
        <p:grpSpPr bwMode="auto">
          <a:xfrm>
            <a:off x="3273425" y="1173163"/>
            <a:ext cx="5526088" cy="1957387"/>
            <a:chOff x="7830" y="2568"/>
            <a:chExt cx="6471" cy="2314"/>
          </a:xfrm>
        </p:grpSpPr>
        <p:grpSp>
          <p:nvGrpSpPr>
            <p:cNvPr id="14341" name="组合 3076"/>
            <p:cNvGrpSpPr>
              <a:grpSpLocks/>
            </p:cNvGrpSpPr>
            <p:nvPr/>
          </p:nvGrpSpPr>
          <p:grpSpPr bwMode="auto">
            <a:xfrm>
              <a:off x="7830" y="2568"/>
              <a:ext cx="4008" cy="2315"/>
              <a:chOff x="0" y="0"/>
              <a:chExt cx="2543995" cy="1470643"/>
            </a:xfrm>
          </p:grpSpPr>
          <p:sp>
            <p:nvSpPr>
              <p:cNvPr id="14343" name="Rectangle 9"/>
              <p:cNvSpPr>
                <a:spLocks noChangeArrowheads="1"/>
              </p:cNvSpPr>
              <p:nvPr/>
            </p:nvSpPr>
            <p:spPr bwMode="auto">
              <a:xfrm>
                <a:off x="137448" y="747932"/>
                <a:ext cx="297530" cy="719172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  <p:sp>
            <p:nvSpPr>
              <p:cNvPr id="14344" name="Line 13"/>
              <p:cNvSpPr>
                <a:spLocks noChangeShapeType="1"/>
              </p:cNvSpPr>
              <p:nvPr/>
            </p:nvSpPr>
            <p:spPr bwMode="auto">
              <a:xfrm>
                <a:off x="0" y="1469707"/>
                <a:ext cx="2543995" cy="936"/>
              </a:xfrm>
              <a:prstGeom prst="line">
                <a:avLst/>
              </a:prstGeom>
              <a:noFill/>
              <a:ln w="28575">
                <a:solidFill>
                  <a:srgbClr val="DC7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5" name="未知"/>
              <p:cNvSpPr>
                <a:spLocks/>
              </p:cNvSpPr>
              <p:nvPr/>
            </p:nvSpPr>
            <p:spPr bwMode="auto">
              <a:xfrm>
                <a:off x="116323" y="0"/>
                <a:ext cx="2405321" cy="684925"/>
              </a:xfrm>
              <a:custGeom>
                <a:avLst/>
                <a:gdLst>
                  <a:gd name="T0" fmla="*/ 0 w 21600"/>
                  <a:gd name="T1" fmla="*/ 688686004 h 21600"/>
                  <a:gd name="T2" fmla="*/ 2147483647 w 21600"/>
                  <a:gd name="T3" fmla="*/ 514761413 h 21600"/>
                  <a:gd name="T4" fmla="*/ 2147483647 w 21600"/>
                  <a:gd name="T5" fmla="*/ 218402780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21600"/>
                    </a:moveTo>
                    <a:lnTo>
                      <a:pt x="8716" y="16145"/>
                    </a:lnTo>
                    <a:lnTo>
                      <a:pt x="11906" y="6850"/>
                    </a:lnTo>
                    <a:lnTo>
                      <a:pt x="21600" y="0"/>
                    </a:lnTo>
                  </a:path>
                </a:pathLst>
              </a:custGeom>
              <a:noFill/>
              <a:ln w="19050" cap="flat" cmpd="sng">
                <a:solidFill>
                  <a:srgbClr val="FFC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6" name="Rectangle 9"/>
              <p:cNvSpPr>
                <a:spLocks noChangeArrowheads="1"/>
              </p:cNvSpPr>
              <p:nvPr/>
            </p:nvSpPr>
            <p:spPr bwMode="auto">
              <a:xfrm>
                <a:off x="618587" y="684925"/>
                <a:ext cx="297530" cy="782179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  <p:sp>
            <p:nvSpPr>
              <p:cNvPr id="14347" name="Rectangle 9"/>
              <p:cNvSpPr>
                <a:spLocks noChangeArrowheads="1"/>
              </p:cNvSpPr>
              <p:nvPr/>
            </p:nvSpPr>
            <p:spPr bwMode="auto">
              <a:xfrm>
                <a:off x="1099726" y="572726"/>
                <a:ext cx="297530" cy="894378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  <p:sp>
            <p:nvSpPr>
              <p:cNvPr id="14348" name="Rectangle 9"/>
              <p:cNvSpPr>
                <a:spLocks noChangeArrowheads="1"/>
              </p:cNvSpPr>
              <p:nvPr/>
            </p:nvSpPr>
            <p:spPr bwMode="auto">
              <a:xfrm>
                <a:off x="1580865" y="336752"/>
                <a:ext cx="297530" cy="1130352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  <p:sp>
            <p:nvSpPr>
              <p:cNvPr id="14349" name="Rectangle 9"/>
              <p:cNvSpPr>
                <a:spLocks noChangeArrowheads="1"/>
              </p:cNvSpPr>
              <p:nvPr/>
            </p:nvSpPr>
            <p:spPr bwMode="auto">
              <a:xfrm>
                <a:off x="2062004" y="179435"/>
                <a:ext cx="297530" cy="1287669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</p:grpSp>
        <p:pic>
          <p:nvPicPr>
            <p:cNvPr id="14342" name="图片 2" descr="logo"/>
            <p:cNvPicPr>
              <a:picLocks noChangeAspect="1"/>
            </p:cNvPicPr>
            <p:nvPr/>
          </p:nvPicPr>
          <p:blipFill>
            <a:blip r:embed="rId2"/>
            <a:srcRect l="23804" t="22208" r="27960" b="29410"/>
            <a:stretch>
              <a:fillRect/>
            </a:stretch>
          </p:blipFill>
          <p:spPr bwMode="auto">
            <a:xfrm>
              <a:off x="11993" y="2569"/>
              <a:ext cx="2308" cy="2308"/>
            </a:xfrm>
            <a:prstGeom prst="rect">
              <a:avLst/>
            </a:prstGeom>
            <a:noFill/>
            <a:ln w="25400">
              <a:solidFill>
                <a:srgbClr val="FFC000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651375" y="1597025"/>
            <a:ext cx="6704013" cy="3967163"/>
          </a:xfrm>
        </p:spPr>
      </p:pic>
      <p:pic>
        <p:nvPicPr>
          <p:cNvPr id="2355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850" y="1625600"/>
            <a:ext cx="34385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55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3556" name="文本框 18"/>
          <p:cNvSpPr txBox="1">
            <a:spLocks noChangeArrowheads="1"/>
          </p:cNvSpPr>
          <p:nvPr/>
        </p:nvSpPr>
        <p:spPr bwMode="auto">
          <a:xfrm>
            <a:off x="1736725" y="823913"/>
            <a:ext cx="88026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用例图示例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4438" y="1473200"/>
            <a:ext cx="4964112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578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4579" name="文本框 18"/>
          <p:cNvSpPr txBox="1">
            <a:spLocks noChangeArrowheads="1"/>
          </p:cNvSpPr>
          <p:nvPr/>
        </p:nvSpPr>
        <p:spPr bwMode="auto">
          <a:xfrm>
            <a:off x="1736725" y="823913"/>
            <a:ext cx="88026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活动图示例</a:t>
            </a:r>
          </a:p>
        </p:txBody>
      </p:sp>
      <p:pic>
        <p:nvPicPr>
          <p:cNvPr id="2458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4338" y="1608138"/>
            <a:ext cx="268287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2350" y="2160588"/>
            <a:ext cx="133985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2813" y="2990850"/>
            <a:ext cx="167005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98550" y="3779838"/>
            <a:ext cx="13398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1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73213" y="4229100"/>
            <a:ext cx="3730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5" name="Text Box 16"/>
          <p:cNvSpPr txBox="1">
            <a:spLocks noChangeArrowheads="1"/>
          </p:cNvSpPr>
          <p:nvPr/>
        </p:nvSpPr>
        <p:spPr bwMode="auto">
          <a:xfrm>
            <a:off x="1984375" y="1762125"/>
            <a:ext cx="263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：表示起始状态</a:t>
            </a:r>
          </a:p>
        </p:txBody>
      </p:sp>
      <p:sp>
        <p:nvSpPr>
          <p:cNvPr id="24586" name="Text Box 17"/>
          <p:cNvSpPr txBox="1">
            <a:spLocks noChangeArrowheads="1"/>
          </p:cNvSpPr>
          <p:nvPr/>
        </p:nvSpPr>
        <p:spPr bwMode="auto">
          <a:xfrm>
            <a:off x="2276475" y="2490788"/>
            <a:ext cx="1257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：状态</a:t>
            </a:r>
          </a:p>
        </p:txBody>
      </p:sp>
      <p:sp>
        <p:nvSpPr>
          <p:cNvPr id="24587" name="Text Box 18"/>
          <p:cNvSpPr txBox="1">
            <a:spLocks noChangeArrowheads="1"/>
          </p:cNvSpPr>
          <p:nvPr/>
        </p:nvSpPr>
        <p:spPr bwMode="auto">
          <a:xfrm>
            <a:off x="2432050" y="3295650"/>
            <a:ext cx="1257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：活动</a:t>
            </a:r>
          </a:p>
        </p:txBody>
      </p:sp>
      <p:sp>
        <p:nvSpPr>
          <p:cNvPr id="24588" name="Text Box 19"/>
          <p:cNvSpPr txBox="1">
            <a:spLocks noChangeArrowheads="1"/>
          </p:cNvSpPr>
          <p:nvPr/>
        </p:nvSpPr>
        <p:spPr bwMode="auto">
          <a:xfrm>
            <a:off x="2466975" y="3836988"/>
            <a:ext cx="1257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：同步棒</a:t>
            </a:r>
          </a:p>
        </p:txBody>
      </p:sp>
      <p:sp>
        <p:nvSpPr>
          <p:cNvPr id="24589" name="Text Box 20"/>
          <p:cNvSpPr txBox="1">
            <a:spLocks noChangeArrowheads="1"/>
          </p:cNvSpPr>
          <p:nvPr/>
        </p:nvSpPr>
        <p:spPr bwMode="auto">
          <a:xfrm>
            <a:off x="2038350" y="4389438"/>
            <a:ext cx="2632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：表示结束状态</a:t>
            </a:r>
          </a:p>
        </p:txBody>
      </p:sp>
      <p:pic>
        <p:nvPicPr>
          <p:cNvPr id="24590" name="Picture 2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95425" y="4953000"/>
            <a:ext cx="66675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91" name="Text Box 22"/>
          <p:cNvSpPr txBox="1">
            <a:spLocks noChangeArrowheads="1"/>
          </p:cNvSpPr>
          <p:nvPr/>
        </p:nvSpPr>
        <p:spPr bwMode="auto">
          <a:xfrm>
            <a:off x="2289175" y="5103813"/>
            <a:ext cx="1257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：决策点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/>
          </p:cNvSpPr>
          <p:nvPr>
            <p:ph type="body" idx="1"/>
          </p:nvPr>
        </p:nvSpPr>
        <p:spPr>
          <a:xfrm>
            <a:off x="1479550" y="1296988"/>
            <a:ext cx="9275763" cy="898525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用于分析系统业务：在浏览器中右击</a:t>
            </a:r>
            <a:r>
              <a:rPr lang="en-US" altLang="zh-CN" smtClean="0">
                <a:solidFill>
                  <a:schemeClr val="bg1"/>
                </a:solidFill>
              </a:rPr>
              <a:t>Use Case</a:t>
            </a:r>
            <a:r>
              <a:rPr lang="zh-CN" altLang="en-US" smtClean="0">
                <a:solidFill>
                  <a:schemeClr val="bg1"/>
                </a:solidFill>
              </a:rPr>
              <a:t>视图，选择</a:t>
            </a:r>
            <a:r>
              <a:rPr lang="en-US" altLang="zh-CN" smtClean="0">
                <a:solidFill>
                  <a:schemeClr val="bg1"/>
                </a:solidFill>
              </a:rPr>
              <a:t>new→activity diagram</a:t>
            </a:r>
            <a:r>
              <a:rPr lang="zh-CN" altLang="en-US" smtClean="0">
                <a:solidFill>
                  <a:schemeClr val="bg1"/>
                </a:solidFill>
              </a:rPr>
              <a:t>。 </a:t>
            </a:r>
          </a:p>
        </p:txBody>
      </p:sp>
      <p:pic>
        <p:nvPicPr>
          <p:cNvPr id="256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9638" y="2314575"/>
            <a:ext cx="7519987" cy="419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603" name="直接连接符 16"/>
          <p:cNvCxnSpPr>
            <a:cxnSpLocks noChangeShapeType="1"/>
          </p:cNvCxnSpPr>
          <p:nvPr/>
        </p:nvCxnSpPr>
        <p:spPr bwMode="auto">
          <a:xfrm flipV="1">
            <a:off x="1620838" y="1230313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5604" name="文本框 18"/>
          <p:cNvSpPr txBox="1">
            <a:spLocks noChangeArrowheads="1"/>
          </p:cNvSpPr>
          <p:nvPr/>
        </p:nvSpPr>
        <p:spPr bwMode="auto">
          <a:xfrm>
            <a:off x="1557338" y="644525"/>
            <a:ext cx="8802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创建活动图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4"/>
          <p:cNvSpPr>
            <a:spLocks noGrp="1"/>
          </p:cNvSpPr>
          <p:nvPr>
            <p:ph type="body" idx="1"/>
          </p:nvPr>
        </p:nvSpPr>
        <p:spPr>
          <a:xfrm>
            <a:off x="1565275" y="1398588"/>
            <a:ext cx="9275763" cy="898525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用于显示用例中的事件流：在浏览器中选中某个用例，然后右击这个用例，选择</a:t>
            </a:r>
            <a:r>
              <a:rPr lang="en-US" altLang="zh-CN" smtClean="0">
                <a:solidFill>
                  <a:schemeClr val="bg1"/>
                </a:solidFill>
              </a:rPr>
              <a:t>new→activity diagram</a:t>
            </a:r>
            <a:r>
              <a:rPr lang="zh-CN" altLang="en-US" smtClean="0">
                <a:solidFill>
                  <a:schemeClr val="bg1"/>
                </a:solidFill>
              </a:rPr>
              <a:t>。</a:t>
            </a:r>
          </a:p>
        </p:txBody>
      </p:sp>
      <p:cxnSp>
        <p:nvCxnSpPr>
          <p:cNvPr id="26626" name="直接连接符 16"/>
          <p:cNvCxnSpPr>
            <a:cxnSpLocks noChangeShapeType="1"/>
          </p:cNvCxnSpPr>
          <p:nvPr/>
        </p:nvCxnSpPr>
        <p:spPr bwMode="auto">
          <a:xfrm flipV="1">
            <a:off x="1620838" y="1230313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6627" name="文本框 18"/>
          <p:cNvSpPr txBox="1">
            <a:spLocks noChangeArrowheads="1"/>
          </p:cNvSpPr>
          <p:nvPr/>
        </p:nvSpPr>
        <p:spPr bwMode="auto">
          <a:xfrm>
            <a:off x="1557338" y="644525"/>
            <a:ext cx="8802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创建活动图</a:t>
            </a:r>
          </a:p>
        </p:txBody>
      </p:sp>
      <p:pic>
        <p:nvPicPr>
          <p:cNvPr id="2662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9338" y="2217738"/>
            <a:ext cx="7648575" cy="432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1913" y="1490663"/>
            <a:ext cx="5253037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650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7651" name="文本框 18"/>
          <p:cNvSpPr txBox="1">
            <a:spLocks noChangeArrowheads="1"/>
          </p:cNvSpPr>
          <p:nvPr/>
        </p:nvSpPr>
        <p:spPr bwMode="auto">
          <a:xfrm>
            <a:off x="1736725" y="823913"/>
            <a:ext cx="88026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类图示例</a:t>
            </a:r>
          </a:p>
        </p:txBody>
      </p:sp>
      <p:pic>
        <p:nvPicPr>
          <p:cNvPr id="27652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9100" y="3006725"/>
            <a:ext cx="3325813" cy="320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803400" y="1760538"/>
            <a:ext cx="30845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类图显示系统之中类和类之间的交互。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4475" y="1558925"/>
            <a:ext cx="3544888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3675" y="1355725"/>
            <a:ext cx="2870200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75625" y="1346200"/>
            <a:ext cx="2857500" cy="337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676" name="直接连接符 16"/>
          <p:cNvCxnSpPr>
            <a:cxnSpLocks noChangeShapeType="1"/>
          </p:cNvCxnSpPr>
          <p:nvPr/>
        </p:nvCxnSpPr>
        <p:spPr bwMode="auto">
          <a:xfrm flipV="1">
            <a:off x="1860550" y="1255713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8677" name="文本框 18"/>
          <p:cNvSpPr txBox="1">
            <a:spLocks noChangeArrowheads="1"/>
          </p:cNvSpPr>
          <p:nvPr/>
        </p:nvSpPr>
        <p:spPr bwMode="auto">
          <a:xfrm>
            <a:off x="1797050" y="669925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类图示例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97" name="直接连接符 16"/>
          <p:cNvCxnSpPr>
            <a:cxnSpLocks noChangeShapeType="1"/>
          </p:cNvCxnSpPr>
          <p:nvPr/>
        </p:nvCxnSpPr>
        <p:spPr bwMode="auto">
          <a:xfrm flipV="1">
            <a:off x="1860550" y="1255713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9698" name="文本框 18"/>
          <p:cNvSpPr txBox="1">
            <a:spLocks noChangeArrowheads="1"/>
          </p:cNvSpPr>
          <p:nvPr/>
        </p:nvSpPr>
        <p:spPr bwMode="auto">
          <a:xfrm>
            <a:off x="1797050" y="669925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序列图示例</a:t>
            </a:r>
          </a:p>
        </p:txBody>
      </p:sp>
      <p:pic>
        <p:nvPicPr>
          <p:cNvPr id="2969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1075" y="1296988"/>
            <a:ext cx="6943725" cy="511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138363" y="1812925"/>
            <a:ext cx="458787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序列图显示用例中的功能流程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543050"/>
            <a:ext cx="8963025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722" name="直接连接符 16"/>
          <p:cNvCxnSpPr>
            <a:cxnSpLocks noChangeShapeType="1"/>
          </p:cNvCxnSpPr>
          <p:nvPr/>
        </p:nvCxnSpPr>
        <p:spPr bwMode="auto">
          <a:xfrm flipV="1">
            <a:off x="1887538" y="1495425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0723" name="文本框 18"/>
          <p:cNvSpPr txBox="1">
            <a:spLocks noChangeArrowheads="1"/>
          </p:cNvSpPr>
          <p:nvPr/>
        </p:nvSpPr>
        <p:spPr bwMode="auto">
          <a:xfrm>
            <a:off x="1824038" y="909638"/>
            <a:ext cx="8802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协作图示例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45" name="直接连接符 16"/>
          <p:cNvCxnSpPr>
            <a:cxnSpLocks noChangeShapeType="1"/>
          </p:cNvCxnSpPr>
          <p:nvPr/>
        </p:nvCxnSpPr>
        <p:spPr bwMode="auto">
          <a:xfrm flipV="1">
            <a:off x="1887538" y="1495425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1746" name="文本框 18"/>
          <p:cNvSpPr txBox="1">
            <a:spLocks noChangeArrowheads="1"/>
          </p:cNvSpPr>
          <p:nvPr/>
        </p:nvSpPr>
        <p:spPr bwMode="auto">
          <a:xfrm>
            <a:off x="1824038" y="909638"/>
            <a:ext cx="8802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序列图与协作图之间的转换</a:t>
            </a:r>
          </a:p>
        </p:txBody>
      </p:sp>
      <p:sp>
        <p:nvSpPr>
          <p:cNvPr id="31747" name="Text Box 6"/>
          <p:cNvSpPr txBox="1">
            <a:spLocks noChangeArrowheads="1"/>
          </p:cNvSpPr>
          <p:nvPr/>
        </p:nvSpPr>
        <p:spPr bwMode="auto">
          <a:xfrm>
            <a:off x="1906588" y="1744663"/>
            <a:ext cx="85979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>
                <a:solidFill>
                  <a:schemeClr val="bg1"/>
                </a:solidFill>
                <a:latin typeface="宋体" charset="-122"/>
              </a:rPr>
              <a:t>在序列图中按</a:t>
            </a:r>
            <a:r>
              <a:rPr lang="en-US" altLang="zh-CN" sz="4000">
                <a:solidFill>
                  <a:schemeClr val="bg1"/>
                </a:solidFill>
                <a:latin typeface="宋体" charset="-122"/>
              </a:rPr>
              <a:t>F5</a:t>
            </a:r>
            <a:r>
              <a:rPr lang="zh-CN" altLang="en-US" sz="4000">
                <a:solidFill>
                  <a:schemeClr val="bg1"/>
                </a:solidFill>
                <a:latin typeface="宋体" charset="-122"/>
              </a:rPr>
              <a:t>键就可以创建相应的协作图；同样，在协作图中按</a:t>
            </a:r>
            <a:r>
              <a:rPr lang="en-US" altLang="zh-CN" sz="4000">
                <a:solidFill>
                  <a:schemeClr val="bg1"/>
                </a:solidFill>
                <a:latin typeface="宋体" charset="-122"/>
              </a:rPr>
              <a:t>F5</a:t>
            </a:r>
            <a:r>
              <a:rPr lang="zh-CN" altLang="en-US" sz="4000">
                <a:solidFill>
                  <a:schemeClr val="bg1"/>
                </a:solidFill>
                <a:latin typeface="宋体" charset="-122"/>
              </a:rPr>
              <a:t>键就可以创建相应的序列图。</a:t>
            </a:r>
          </a:p>
          <a:p>
            <a:pPr algn="ctr">
              <a:spcBef>
                <a:spcPct val="50000"/>
              </a:spcBef>
            </a:pPr>
            <a:r>
              <a:rPr lang="zh-CN" altLang="en-US" sz="4000">
                <a:solidFill>
                  <a:schemeClr val="bg1"/>
                </a:solidFill>
                <a:latin typeface="宋体" charset="-122"/>
              </a:rPr>
              <a:t>序列图和协作图是同构的，也就是说两张图之间的转换没有任何信息的损失。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5875" y="1531938"/>
            <a:ext cx="720725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770" name="直接连接符 16"/>
          <p:cNvCxnSpPr>
            <a:cxnSpLocks noChangeShapeType="1"/>
          </p:cNvCxnSpPr>
          <p:nvPr/>
        </p:nvCxnSpPr>
        <p:spPr bwMode="auto">
          <a:xfrm flipV="1">
            <a:off x="1887538" y="1495425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2771" name="文本框 18"/>
          <p:cNvSpPr txBox="1">
            <a:spLocks noChangeArrowheads="1"/>
          </p:cNvSpPr>
          <p:nvPr/>
        </p:nvSpPr>
        <p:spPr bwMode="auto">
          <a:xfrm>
            <a:off x="1824038" y="909638"/>
            <a:ext cx="8802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状态图示例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752600" y="1793875"/>
            <a:ext cx="1776413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状态图显示了对象的动作行为，显示对象可能存在的各种状态，对象创建时的状态，对象删除时的状态，对象如何从一种状态转移到另一种状态，对象在不同状态中干什么。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4"/>
          <p:cNvSpPr txBox="1">
            <a:spLocks noChangeArrowheads="1"/>
          </p:cNvSpPr>
          <p:nvPr/>
        </p:nvSpPr>
        <p:spPr bwMode="auto">
          <a:xfrm>
            <a:off x="1687513" y="706438"/>
            <a:ext cx="19256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4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cxnSp>
        <p:nvCxnSpPr>
          <p:cNvPr id="15362" name="直接连接符 16"/>
          <p:cNvCxnSpPr>
            <a:cxnSpLocks noChangeShapeType="1"/>
          </p:cNvCxnSpPr>
          <p:nvPr/>
        </p:nvCxnSpPr>
        <p:spPr bwMode="auto">
          <a:xfrm>
            <a:off x="1687513" y="1677988"/>
            <a:ext cx="3382962" cy="0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63" name="文本框 18"/>
          <p:cNvSpPr txBox="1">
            <a:spLocks noChangeArrowheads="1"/>
          </p:cNvSpPr>
          <p:nvPr/>
        </p:nvSpPr>
        <p:spPr bwMode="auto">
          <a:xfrm>
            <a:off x="2319338" y="2620963"/>
            <a:ext cx="42592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Rational</a:t>
            </a:r>
            <a:r>
              <a:rPr lang="zh-CN" altLang="en-US" sz="2800">
                <a:solidFill>
                  <a:schemeClr val="bg1"/>
                </a:solidFill>
              </a:rPr>
              <a:t> </a:t>
            </a:r>
            <a:r>
              <a:rPr lang="en-US" altLang="zh-CN" sz="2800">
                <a:solidFill>
                  <a:schemeClr val="bg1"/>
                </a:solidFill>
              </a:rPr>
              <a:t>Rose</a:t>
            </a:r>
            <a:r>
              <a:rPr lang="zh-CN" altLang="en-US" sz="2800">
                <a:solidFill>
                  <a:schemeClr val="bg1"/>
                </a:solidFill>
              </a:rPr>
              <a:t>的简介</a:t>
            </a:r>
            <a:endParaRPr lang="en-US" altLang="zh-CN" sz="2800">
              <a:solidFill>
                <a:schemeClr val="bg1"/>
              </a:solidFill>
            </a:endParaRPr>
          </a:p>
        </p:txBody>
      </p:sp>
      <p:cxnSp>
        <p:nvCxnSpPr>
          <p:cNvPr id="15364" name="直接连接符 2"/>
          <p:cNvCxnSpPr>
            <a:cxnSpLocks noChangeShapeType="1"/>
          </p:cNvCxnSpPr>
          <p:nvPr/>
        </p:nvCxnSpPr>
        <p:spPr bwMode="auto">
          <a:xfrm flipH="1">
            <a:off x="1971675" y="2719388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65" name="文本框 15"/>
          <p:cNvSpPr txBox="1">
            <a:spLocks noChangeArrowheads="1"/>
          </p:cNvSpPr>
          <p:nvPr/>
        </p:nvSpPr>
        <p:spPr bwMode="auto">
          <a:xfrm>
            <a:off x="1687513" y="2614613"/>
            <a:ext cx="3254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1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5366" name="文本框 17"/>
          <p:cNvSpPr txBox="1">
            <a:spLocks noChangeArrowheads="1"/>
          </p:cNvSpPr>
          <p:nvPr/>
        </p:nvSpPr>
        <p:spPr bwMode="auto">
          <a:xfrm>
            <a:off x="2319338" y="3506788"/>
            <a:ext cx="34972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Rational</a:t>
            </a:r>
            <a:r>
              <a:rPr lang="zh-CN" altLang="en-US" sz="2800">
                <a:solidFill>
                  <a:schemeClr val="bg1"/>
                </a:solidFill>
              </a:rPr>
              <a:t> </a:t>
            </a:r>
            <a:r>
              <a:rPr lang="en-US" altLang="zh-CN" sz="2800">
                <a:solidFill>
                  <a:schemeClr val="bg1"/>
                </a:solidFill>
              </a:rPr>
              <a:t>Rose</a:t>
            </a:r>
            <a:r>
              <a:rPr lang="zh-CN" altLang="en-US" sz="2800">
                <a:solidFill>
                  <a:schemeClr val="bg1"/>
                </a:solidFill>
              </a:rPr>
              <a:t>的特点</a:t>
            </a:r>
          </a:p>
        </p:txBody>
      </p:sp>
      <p:cxnSp>
        <p:nvCxnSpPr>
          <p:cNvPr id="15367" name="直接连接符 19"/>
          <p:cNvCxnSpPr>
            <a:cxnSpLocks noChangeShapeType="1"/>
          </p:cNvCxnSpPr>
          <p:nvPr/>
        </p:nvCxnSpPr>
        <p:spPr bwMode="auto">
          <a:xfrm flipH="1">
            <a:off x="1971675" y="3605213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68" name="文本框 25"/>
          <p:cNvSpPr txBox="1">
            <a:spLocks noChangeArrowheads="1"/>
          </p:cNvSpPr>
          <p:nvPr/>
        </p:nvSpPr>
        <p:spPr bwMode="auto">
          <a:xfrm>
            <a:off x="1687513" y="3498850"/>
            <a:ext cx="3254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2</a:t>
            </a:r>
            <a:endParaRPr lang="zh-CN" altLang="en-US" sz="2800">
              <a:solidFill>
                <a:schemeClr val="bg1"/>
              </a:solidFill>
            </a:endParaRPr>
          </a:p>
        </p:txBody>
      </p:sp>
      <p:cxnSp>
        <p:nvCxnSpPr>
          <p:cNvPr id="15369" name="直接连接符 27"/>
          <p:cNvCxnSpPr>
            <a:cxnSpLocks noChangeShapeType="1"/>
          </p:cNvCxnSpPr>
          <p:nvPr/>
        </p:nvCxnSpPr>
        <p:spPr bwMode="auto">
          <a:xfrm flipH="1">
            <a:off x="1971675" y="4489450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70" name="文本框 28"/>
          <p:cNvSpPr txBox="1">
            <a:spLocks noChangeArrowheads="1"/>
          </p:cNvSpPr>
          <p:nvPr/>
        </p:nvSpPr>
        <p:spPr bwMode="auto">
          <a:xfrm>
            <a:off x="1687513" y="4383088"/>
            <a:ext cx="3254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3</a:t>
            </a:r>
            <a:endParaRPr lang="zh-CN" altLang="en-US" sz="2800">
              <a:solidFill>
                <a:schemeClr val="bg1"/>
              </a:solidFill>
            </a:endParaRPr>
          </a:p>
        </p:txBody>
      </p:sp>
      <p:cxnSp>
        <p:nvCxnSpPr>
          <p:cNvPr id="15371" name="直接连接符 30"/>
          <p:cNvCxnSpPr>
            <a:cxnSpLocks noChangeShapeType="1"/>
          </p:cNvCxnSpPr>
          <p:nvPr/>
        </p:nvCxnSpPr>
        <p:spPr bwMode="auto">
          <a:xfrm flipH="1">
            <a:off x="6861175" y="2719388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72" name="文本框 31"/>
          <p:cNvSpPr txBox="1">
            <a:spLocks noChangeArrowheads="1"/>
          </p:cNvSpPr>
          <p:nvPr/>
        </p:nvSpPr>
        <p:spPr bwMode="auto">
          <a:xfrm>
            <a:off x="6578600" y="2614613"/>
            <a:ext cx="3238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4</a:t>
            </a:r>
            <a:endParaRPr lang="zh-CN" altLang="en-US" sz="2800">
              <a:solidFill>
                <a:schemeClr val="bg1"/>
              </a:solidFill>
            </a:endParaRPr>
          </a:p>
        </p:txBody>
      </p:sp>
      <p:cxnSp>
        <p:nvCxnSpPr>
          <p:cNvPr id="15373" name="直接连接符 33"/>
          <p:cNvCxnSpPr>
            <a:cxnSpLocks noChangeShapeType="1"/>
          </p:cNvCxnSpPr>
          <p:nvPr/>
        </p:nvCxnSpPr>
        <p:spPr bwMode="auto">
          <a:xfrm flipH="1">
            <a:off x="6861175" y="3605213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74" name="文本框 34"/>
          <p:cNvSpPr txBox="1">
            <a:spLocks noChangeArrowheads="1"/>
          </p:cNvSpPr>
          <p:nvPr/>
        </p:nvSpPr>
        <p:spPr bwMode="auto">
          <a:xfrm>
            <a:off x="6578600" y="3498850"/>
            <a:ext cx="323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5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5375" name="文本框 17"/>
          <p:cNvSpPr txBox="1">
            <a:spLocks noChangeArrowheads="1"/>
          </p:cNvSpPr>
          <p:nvPr/>
        </p:nvSpPr>
        <p:spPr bwMode="auto">
          <a:xfrm>
            <a:off x="2328863" y="4429125"/>
            <a:ext cx="3497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Rational</a:t>
            </a:r>
            <a:r>
              <a:rPr lang="zh-CN" altLang="en-US" sz="2800">
                <a:solidFill>
                  <a:schemeClr val="bg1"/>
                </a:solidFill>
              </a:rPr>
              <a:t> </a:t>
            </a:r>
            <a:r>
              <a:rPr lang="en-US" altLang="zh-CN" sz="2800">
                <a:solidFill>
                  <a:schemeClr val="bg1"/>
                </a:solidFill>
              </a:rPr>
              <a:t>Rose</a:t>
            </a:r>
            <a:r>
              <a:rPr lang="zh-CN" altLang="en-US" sz="2800">
                <a:solidFill>
                  <a:schemeClr val="bg1"/>
                </a:solidFill>
              </a:rPr>
              <a:t>的用途</a:t>
            </a:r>
          </a:p>
        </p:txBody>
      </p:sp>
      <p:sp>
        <p:nvSpPr>
          <p:cNvPr id="15376" name="文本框 18"/>
          <p:cNvSpPr txBox="1">
            <a:spLocks noChangeArrowheads="1"/>
          </p:cNvSpPr>
          <p:nvPr/>
        </p:nvSpPr>
        <p:spPr bwMode="auto">
          <a:xfrm>
            <a:off x="7200900" y="2620963"/>
            <a:ext cx="4259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Rational</a:t>
            </a:r>
            <a:r>
              <a:rPr lang="zh-CN" altLang="en-US" sz="2800">
                <a:solidFill>
                  <a:schemeClr val="bg1"/>
                </a:solidFill>
              </a:rPr>
              <a:t> </a:t>
            </a:r>
            <a:r>
              <a:rPr lang="en-US" altLang="zh-CN" sz="2800">
                <a:solidFill>
                  <a:schemeClr val="bg1"/>
                </a:solidFill>
              </a:rPr>
              <a:t>Rose</a:t>
            </a:r>
            <a:r>
              <a:rPr lang="zh-CN" altLang="en-US" sz="2800">
                <a:solidFill>
                  <a:schemeClr val="bg1"/>
                </a:solidFill>
              </a:rPr>
              <a:t>使用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5378" name="文本框 32"/>
          <p:cNvSpPr txBox="1">
            <a:spLocks noChangeArrowheads="1"/>
          </p:cNvSpPr>
          <p:nvPr/>
        </p:nvSpPr>
        <p:spPr bwMode="auto">
          <a:xfrm>
            <a:off x="7208838" y="4471988"/>
            <a:ext cx="3151187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endParaRPr lang="zh-CN" altLang="zh-CN" sz="3600">
              <a:solidFill>
                <a:schemeClr val="bg1"/>
              </a:solidFill>
            </a:endParaRPr>
          </a:p>
        </p:txBody>
      </p:sp>
      <p:cxnSp>
        <p:nvCxnSpPr>
          <p:cNvPr id="15379" name="直接连接符 33"/>
          <p:cNvCxnSpPr>
            <a:cxnSpLocks noChangeShapeType="1"/>
          </p:cNvCxnSpPr>
          <p:nvPr/>
        </p:nvCxnSpPr>
        <p:spPr bwMode="auto">
          <a:xfrm flipH="1">
            <a:off x="6861175" y="4570413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80" name="文本框 34"/>
          <p:cNvSpPr txBox="1">
            <a:spLocks noChangeArrowheads="1"/>
          </p:cNvSpPr>
          <p:nvPr/>
        </p:nvSpPr>
        <p:spPr bwMode="auto">
          <a:xfrm>
            <a:off x="6578600" y="4464050"/>
            <a:ext cx="323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6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5382" name="文本框 18"/>
          <p:cNvSpPr txBox="1">
            <a:spLocks noChangeArrowheads="1"/>
          </p:cNvSpPr>
          <p:nvPr/>
        </p:nvSpPr>
        <p:spPr bwMode="auto">
          <a:xfrm>
            <a:off x="7212013" y="3511550"/>
            <a:ext cx="4259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Rational</a:t>
            </a:r>
            <a:r>
              <a:rPr lang="zh-CN" altLang="en-US" sz="2800">
                <a:solidFill>
                  <a:schemeClr val="bg1"/>
                </a:solidFill>
              </a:rPr>
              <a:t> </a:t>
            </a:r>
            <a:r>
              <a:rPr lang="en-US" altLang="zh-CN" sz="2800">
                <a:solidFill>
                  <a:schemeClr val="bg1"/>
                </a:solidFill>
              </a:rPr>
              <a:t>Rose</a:t>
            </a:r>
            <a:r>
              <a:rPr lang="zh-CN" altLang="en-US" sz="2800">
                <a:solidFill>
                  <a:schemeClr val="bg1"/>
                </a:solidFill>
              </a:rPr>
              <a:t>正逆向工程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5383" name="文本框 18"/>
          <p:cNvSpPr txBox="1">
            <a:spLocks noChangeArrowheads="1"/>
          </p:cNvSpPr>
          <p:nvPr/>
        </p:nvSpPr>
        <p:spPr bwMode="auto">
          <a:xfrm>
            <a:off x="7242175" y="4454525"/>
            <a:ext cx="4259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>
                <a:solidFill>
                  <a:schemeClr val="bg1"/>
                </a:solidFill>
              </a:rPr>
              <a:t>提问环节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88" name="直接连接符 16"/>
          <p:cNvCxnSpPr>
            <a:cxnSpLocks noChangeShapeType="1"/>
          </p:cNvCxnSpPr>
          <p:nvPr/>
        </p:nvCxnSpPr>
        <p:spPr bwMode="auto">
          <a:xfrm flipV="1">
            <a:off x="1905000" y="118745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41989" name="文本框 18"/>
          <p:cNvSpPr txBox="1">
            <a:spLocks noChangeArrowheads="1"/>
          </p:cNvSpPr>
          <p:nvPr/>
        </p:nvSpPr>
        <p:spPr bwMode="auto">
          <a:xfrm>
            <a:off x="1841500" y="601663"/>
            <a:ext cx="88026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构件（组件）图示例</a:t>
            </a:r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5813" y="1219200"/>
            <a:ext cx="5948362" cy="457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2101850" y="1419225"/>
            <a:ext cx="2290763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构件图显示模型的物理视图，也显示系统中的软件构件及其相互关系。模型中的每个类映射到源代码构件。一旦创建构件，就加进构件图中，然后画出构件之间的相关性。构件间的相关性包括编译相关性和运行相关性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12" name="直接连接符 16"/>
          <p:cNvCxnSpPr>
            <a:cxnSpLocks noChangeShapeType="1"/>
          </p:cNvCxnSpPr>
          <p:nvPr/>
        </p:nvCxnSpPr>
        <p:spPr bwMode="auto">
          <a:xfrm flipV="1">
            <a:off x="1870075" y="1366838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43013" name="文本框 18"/>
          <p:cNvSpPr txBox="1">
            <a:spLocks noChangeArrowheads="1"/>
          </p:cNvSpPr>
          <p:nvPr/>
        </p:nvSpPr>
        <p:spPr bwMode="auto">
          <a:xfrm>
            <a:off x="1806575" y="781050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部署图示例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998663" y="1674813"/>
            <a:ext cx="2581275" cy="3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部署图显示网络的物理布局，系统中涉及的处理器、设备、连接和过程。处理器是网络中处理功能所在的机器，包括服务器和工作站，不包括打印机扫描仪之类的设备。处理器用来运行进程（执行代码）。一个项目只有一个部署图。</a:t>
            </a:r>
          </a:p>
        </p:txBody>
      </p:sp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1838" y="1620838"/>
            <a:ext cx="5994400" cy="355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93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3794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>
                <a:solidFill>
                  <a:schemeClr val="bg1"/>
                </a:solidFill>
              </a:rPr>
              <a:t>Rational</a:t>
            </a:r>
            <a:r>
              <a:rPr lang="zh-CN" altLang="en-US" sz="3200">
                <a:solidFill>
                  <a:schemeClr val="bg1"/>
                </a:solidFill>
              </a:rPr>
              <a:t> </a:t>
            </a:r>
            <a:r>
              <a:rPr lang="en-US" altLang="zh-CN" sz="3200">
                <a:solidFill>
                  <a:schemeClr val="bg1"/>
                </a:solidFill>
              </a:rPr>
              <a:t>Rose</a:t>
            </a:r>
            <a:r>
              <a:rPr lang="zh-CN" altLang="en-US" sz="3200">
                <a:solidFill>
                  <a:schemeClr val="bg1"/>
                </a:solidFill>
              </a:rPr>
              <a:t> 的使用</a:t>
            </a:r>
          </a:p>
        </p:txBody>
      </p:sp>
      <p:sp>
        <p:nvSpPr>
          <p:cNvPr id="33795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76396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800" b="1">
                <a:solidFill>
                  <a:srgbClr val="FFC000"/>
                </a:solidFill>
              </a:rPr>
              <a:t>Rational</a:t>
            </a:r>
            <a:r>
              <a:rPr lang="zh-CN" altLang="en-US" sz="2800" b="1">
                <a:solidFill>
                  <a:srgbClr val="FFC000"/>
                </a:solidFill>
              </a:rPr>
              <a:t> </a:t>
            </a:r>
            <a:r>
              <a:rPr lang="en-US" altLang="zh-CN" sz="2800" b="1">
                <a:solidFill>
                  <a:srgbClr val="FFC000"/>
                </a:solidFill>
              </a:rPr>
              <a:t>Rose</a:t>
            </a:r>
            <a:r>
              <a:rPr lang="zh-CN" altLang="en-US" sz="2800" b="1">
                <a:solidFill>
                  <a:srgbClr val="FFC000"/>
                </a:solidFill>
              </a:rPr>
              <a:t>模型的导入导出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b="1">
                <a:solidFill>
                  <a:srgbClr val="FFFFFF"/>
                </a:solidFill>
              </a:rPr>
              <a:t>   导出模型或者模型到</a:t>
            </a:r>
            <a:r>
              <a:rPr lang="en-US" altLang="zh-CN" sz="2400" b="1">
                <a:solidFill>
                  <a:srgbClr val="FFFFFF"/>
                </a:solidFill>
              </a:rPr>
              <a:t>Petal</a:t>
            </a:r>
            <a:r>
              <a:rPr lang="zh-CN" altLang="en-US" sz="2400" b="1">
                <a:solidFill>
                  <a:srgbClr val="FFFFFF"/>
                </a:solidFill>
              </a:rPr>
              <a:t>文件的时机：</a:t>
            </a:r>
            <a:endParaRPr lang="en-US" altLang="zh-CN" sz="2400" b="1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b="1">
                <a:solidFill>
                  <a:srgbClr val="FFFFFF"/>
                </a:solidFill>
              </a:rPr>
              <a:t>    </a:t>
            </a:r>
            <a:r>
              <a:rPr lang="en-US" altLang="zh-CN" sz="2000" b="1">
                <a:solidFill>
                  <a:srgbClr val="FFFFFF"/>
                </a:solidFill>
              </a:rPr>
              <a:t>—</a:t>
            </a:r>
            <a:r>
              <a:rPr lang="zh-CN" altLang="en-US" sz="2000" b="1">
                <a:solidFill>
                  <a:srgbClr val="FFFFFF"/>
                </a:solidFill>
              </a:rPr>
              <a:t>将元素从一个模型导到另一个模型</a:t>
            </a:r>
            <a:endParaRPr lang="en-US" altLang="zh-CN" sz="2000" b="1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     </a:t>
            </a:r>
            <a:r>
              <a:rPr lang="en-US" altLang="zh-CN" sz="2000" b="1">
                <a:solidFill>
                  <a:srgbClr val="FFFFFF"/>
                </a:solidFill>
              </a:rPr>
              <a:t>—</a:t>
            </a:r>
            <a:r>
              <a:rPr lang="zh-CN" altLang="en-US" sz="2000" b="1">
                <a:solidFill>
                  <a:srgbClr val="FFFFFF"/>
                </a:solidFill>
              </a:rPr>
              <a:t>在不同的平台之间传送模型或模型元素</a:t>
            </a:r>
            <a:endParaRPr lang="en-US" altLang="zh-CN" sz="2000" b="1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     </a:t>
            </a:r>
            <a:r>
              <a:rPr lang="en-US" altLang="zh-CN" sz="2000" b="1">
                <a:solidFill>
                  <a:srgbClr val="FFFFFF"/>
                </a:solidFill>
              </a:rPr>
              <a:t>—</a:t>
            </a:r>
            <a:r>
              <a:rPr lang="zh-CN" altLang="en-US" sz="2000" b="1">
                <a:solidFill>
                  <a:srgbClr val="FFFFFF"/>
                </a:solidFill>
              </a:rPr>
              <a:t>将一个模型或它的元素添加到一个新的软件</a:t>
            </a:r>
            <a:endParaRPr lang="en-US" altLang="zh-CN" sz="2000" b="1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     </a:t>
            </a:r>
            <a:r>
              <a:rPr lang="en-US" altLang="zh-CN" sz="2000" b="1">
                <a:solidFill>
                  <a:srgbClr val="FFFFFF"/>
                </a:solidFill>
              </a:rPr>
              <a:t>—</a:t>
            </a:r>
            <a:r>
              <a:rPr lang="zh-CN" altLang="en-US" sz="2000" b="1">
                <a:solidFill>
                  <a:srgbClr val="FFFFFF"/>
                </a:solidFill>
              </a:rPr>
              <a:t>导入模型、包或类</a:t>
            </a:r>
            <a:endParaRPr lang="en-US" altLang="zh-CN" sz="2000" b="1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b="1">
                <a:solidFill>
                  <a:srgbClr val="FFFFFF"/>
                </a:solidFill>
              </a:rPr>
              <a:t>    导到</a:t>
            </a:r>
            <a:r>
              <a:rPr lang="en-US" altLang="zh-CN" sz="2400" b="1">
                <a:solidFill>
                  <a:srgbClr val="FFFFFF"/>
                </a:solidFill>
              </a:rPr>
              <a:t>Petal</a:t>
            </a:r>
            <a:r>
              <a:rPr lang="zh-CN" altLang="en-US" sz="2400" b="1">
                <a:solidFill>
                  <a:srgbClr val="FFFFFF"/>
                </a:solidFill>
              </a:rPr>
              <a:t>文件中的内容包括：整个模型、类、逻辑包以及构件包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817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4818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>
                <a:solidFill>
                  <a:schemeClr val="bg1"/>
                </a:solidFill>
              </a:rPr>
              <a:t>Rational</a:t>
            </a:r>
            <a:r>
              <a:rPr lang="zh-CN" altLang="en-US" sz="3200">
                <a:solidFill>
                  <a:schemeClr val="bg1"/>
                </a:solidFill>
              </a:rPr>
              <a:t> </a:t>
            </a:r>
            <a:r>
              <a:rPr lang="en-US" altLang="zh-CN" sz="3200">
                <a:solidFill>
                  <a:schemeClr val="bg1"/>
                </a:solidFill>
              </a:rPr>
              <a:t>Rose</a:t>
            </a:r>
            <a:r>
              <a:rPr lang="zh-CN" altLang="en-US" sz="3200">
                <a:solidFill>
                  <a:schemeClr val="bg1"/>
                </a:solidFill>
              </a:rPr>
              <a:t> 的使用</a:t>
            </a:r>
          </a:p>
        </p:txBody>
      </p:sp>
      <p:sp>
        <p:nvSpPr>
          <p:cNvPr id="34819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76396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800" b="1">
                <a:solidFill>
                  <a:srgbClr val="FFC000"/>
                </a:solidFill>
              </a:rPr>
              <a:t>Rational</a:t>
            </a:r>
            <a:r>
              <a:rPr lang="zh-CN" altLang="en-US" sz="2800" b="1">
                <a:solidFill>
                  <a:srgbClr val="FFC000"/>
                </a:solidFill>
              </a:rPr>
              <a:t> </a:t>
            </a:r>
            <a:r>
              <a:rPr lang="en-US" altLang="zh-CN" sz="2800" b="1">
                <a:solidFill>
                  <a:srgbClr val="FFC000"/>
                </a:solidFill>
              </a:rPr>
              <a:t>Rose</a:t>
            </a:r>
            <a:r>
              <a:rPr lang="zh-CN" altLang="en-US" sz="2800" b="1">
                <a:solidFill>
                  <a:srgbClr val="FFC000"/>
                </a:solidFill>
              </a:rPr>
              <a:t>模型的导入导出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b="1">
                <a:solidFill>
                  <a:srgbClr val="FFFFFF"/>
                </a:solidFill>
              </a:rPr>
              <a:t>   导入时可选择的文件类型有：</a:t>
            </a:r>
            <a:endParaRPr lang="en-US" altLang="zh-CN" sz="2400" b="1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b="1">
                <a:solidFill>
                  <a:srgbClr val="FFFFFF"/>
                </a:solidFill>
              </a:rPr>
              <a:t>    </a:t>
            </a:r>
            <a:r>
              <a:rPr lang="en-US" altLang="zh-CN" sz="2000" b="1">
                <a:solidFill>
                  <a:srgbClr val="FFFFFF"/>
                </a:solidFill>
              </a:rPr>
              <a:t>—</a:t>
            </a:r>
            <a:r>
              <a:rPr lang="zh-CN" altLang="en-US" sz="2000" b="1">
                <a:solidFill>
                  <a:srgbClr val="FFFFFF"/>
                </a:solidFill>
              </a:rPr>
              <a:t>模型（</a:t>
            </a:r>
            <a:r>
              <a:rPr lang="en-US" altLang="zh-CN" sz="2000" b="1">
                <a:solidFill>
                  <a:srgbClr val="FFFFFF"/>
                </a:solidFill>
              </a:rPr>
              <a:t>.mdl)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     </a:t>
            </a:r>
            <a:r>
              <a:rPr lang="en-US" altLang="zh-CN" sz="2000" b="1">
                <a:solidFill>
                  <a:srgbClr val="FFFFFF"/>
                </a:solidFill>
              </a:rPr>
              <a:t>—petal</a:t>
            </a:r>
            <a:r>
              <a:rPr lang="zh-CN" altLang="en-US" sz="2000" b="1">
                <a:solidFill>
                  <a:srgbClr val="FFFFFF"/>
                </a:solidFill>
              </a:rPr>
              <a:t>（</a:t>
            </a:r>
            <a:r>
              <a:rPr lang="en-US" altLang="zh-CN" sz="2000" b="1">
                <a:solidFill>
                  <a:srgbClr val="FFFFFF"/>
                </a:solidFill>
              </a:rPr>
              <a:t>.ptl)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     </a:t>
            </a:r>
            <a:r>
              <a:rPr lang="en-US" altLang="zh-CN" sz="2000" b="1">
                <a:solidFill>
                  <a:srgbClr val="FFFFFF"/>
                </a:solidFill>
              </a:rPr>
              <a:t>—</a:t>
            </a:r>
            <a:r>
              <a:rPr lang="zh-CN" altLang="en-US" sz="2000" b="1">
                <a:solidFill>
                  <a:srgbClr val="FFFFFF"/>
                </a:solidFill>
              </a:rPr>
              <a:t>类别</a:t>
            </a:r>
            <a:r>
              <a:rPr lang="en-US" altLang="zh-CN" sz="2000" b="1">
                <a:solidFill>
                  <a:srgbClr val="FFFFFF"/>
                </a:solidFill>
              </a:rPr>
              <a:t>(.cat)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     </a:t>
            </a:r>
            <a:r>
              <a:rPr lang="en-US" altLang="zh-CN" sz="2000" b="1">
                <a:solidFill>
                  <a:srgbClr val="FFFFFF"/>
                </a:solidFill>
              </a:rPr>
              <a:t>—</a:t>
            </a:r>
            <a:r>
              <a:rPr lang="zh-CN" altLang="en-US" sz="2000" b="1">
                <a:solidFill>
                  <a:srgbClr val="FFFFFF"/>
                </a:solidFill>
              </a:rPr>
              <a:t>子系统</a:t>
            </a:r>
            <a:r>
              <a:rPr lang="en-US" altLang="zh-CN" sz="2000" b="1">
                <a:solidFill>
                  <a:srgbClr val="FFFFFF"/>
                </a:solidFill>
              </a:rPr>
              <a:t>(.sub)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b="1">
                <a:solidFill>
                  <a:srgbClr val="FFFFFF"/>
                </a:solidFill>
              </a:rPr>
              <a:t>    </a:t>
            </a:r>
            <a:r>
              <a:rPr lang="en-US" altLang="zh-CN" sz="2400" b="1">
                <a:solidFill>
                  <a:srgbClr val="FFFFFF"/>
                </a:solidFill>
              </a:rPr>
              <a:t>Rose</a:t>
            </a:r>
            <a:r>
              <a:rPr lang="zh-CN" altLang="en-US" sz="2400" b="1">
                <a:solidFill>
                  <a:srgbClr val="FFFFFF"/>
                </a:solidFill>
              </a:rPr>
              <a:t>会将导入的元素和当前模型中的相关元素进行比较，提示是否要用导入的元素取代当前模型中的元素。导入元素后，</a:t>
            </a:r>
            <a:r>
              <a:rPr lang="en-US" altLang="zh-CN" sz="2400" b="1">
                <a:solidFill>
                  <a:srgbClr val="FFFFFF"/>
                </a:solidFill>
              </a:rPr>
              <a:t>Rose</a:t>
            </a:r>
            <a:r>
              <a:rPr lang="zh-CN" altLang="en-US" sz="2400" b="1">
                <a:solidFill>
                  <a:srgbClr val="FFFFFF"/>
                </a:solidFill>
              </a:rPr>
              <a:t>会更新当前模型中的所有模型图。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036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44037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>
                <a:solidFill>
                  <a:schemeClr val="bg1"/>
                </a:solidFill>
              </a:rPr>
              <a:t>Rational</a:t>
            </a:r>
            <a:r>
              <a:rPr lang="zh-CN" altLang="en-US" sz="3200">
                <a:solidFill>
                  <a:schemeClr val="bg1"/>
                </a:solidFill>
              </a:rPr>
              <a:t> </a:t>
            </a:r>
            <a:r>
              <a:rPr lang="en-US" altLang="zh-CN" sz="3200">
                <a:solidFill>
                  <a:schemeClr val="bg1"/>
                </a:solidFill>
              </a:rPr>
              <a:t>Rose</a:t>
            </a:r>
            <a:r>
              <a:rPr lang="zh-CN" altLang="en-US" sz="3200">
                <a:solidFill>
                  <a:schemeClr val="bg1"/>
                </a:solidFill>
              </a:rPr>
              <a:t> 的正向工程</a:t>
            </a:r>
          </a:p>
        </p:txBody>
      </p:sp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25" y="1709738"/>
            <a:ext cx="3579813" cy="392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212975" y="1922463"/>
            <a:ext cx="3803650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</a:rPr>
              <a:t>单击菜单栏上的</a:t>
            </a:r>
            <a:r>
              <a:rPr lang="en-US" altLang="zh-CN" sz="3200">
                <a:solidFill>
                  <a:schemeClr val="bg1"/>
                </a:solidFill>
              </a:rPr>
              <a:t>TOOLS</a:t>
            </a:r>
            <a:r>
              <a:rPr lang="zh-CN" altLang="en-US" sz="3200">
                <a:solidFill>
                  <a:schemeClr val="bg1"/>
                </a:solidFill>
              </a:rPr>
              <a:t>，选择</a:t>
            </a:r>
            <a:r>
              <a:rPr lang="en-US" altLang="zh-CN" sz="3200">
                <a:solidFill>
                  <a:schemeClr val="bg1"/>
                </a:solidFill>
              </a:rPr>
              <a:t>OPTIONS,</a:t>
            </a:r>
            <a:r>
              <a:rPr lang="zh-CN" altLang="en-US" sz="3200">
                <a:solidFill>
                  <a:schemeClr val="bg1"/>
                </a:solidFill>
              </a:rPr>
              <a:t>然后选择</a:t>
            </a:r>
            <a:r>
              <a:rPr lang="en-US" altLang="zh-CN" sz="3200">
                <a:solidFill>
                  <a:schemeClr val="bg1"/>
                </a:solidFill>
              </a:rPr>
              <a:t>Notation,</a:t>
            </a:r>
            <a:r>
              <a:rPr lang="zh-CN" altLang="en-US" sz="3200">
                <a:solidFill>
                  <a:schemeClr val="bg1"/>
                </a:solidFill>
              </a:rPr>
              <a:t>将</a:t>
            </a:r>
            <a:r>
              <a:rPr lang="en-US" altLang="zh-CN" sz="3200">
                <a:solidFill>
                  <a:schemeClr val="bg1"/>
                </a:solidFill>
              </a:rPr>
              <a:t>Default</a:t>
            </a:r>
            <a:r>
              <a:rPr lang="zh-CN" altLang="en-US" sz="3200">
                <a:solidFill>
                  <a:schemeClr val="bg1"/>
                </a:solidFill>
              </a:rPr>
              <a:t>下的下拉框改成</a:t>
            </a:r>
            <a:r>
              <a:rPr lang="en-US" altLang="zh-CN" sz="3200">
                <a:solidFill>
                  <a:schemeClr val="bg1"/>
                </a:solidFill>
              </a:rPr>
              <a:t>JAVA</a:t>
            </a:r>
            <a:r>
              <a:rPr lang="zh-CN" altLang="en-US" sz="3200">
                <a:solidFill>
                  <a:schemeClr val="bg1"/>
                </a:solidFill>
              </a:rPr>
              <a:t>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7550" y="1522413"/>
            <a:ext cx="26860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506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4506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>
                <a:solidFill>
                  <a:schemeClr val="bg1"/>
                </a:solidFill>
              </a:rPr>
              <a:t>Rational</a:t>
            </a:r>
            <a:r>
              <a:rPr lang="zh-CN" altLang="en-US" sz="3200">
                <a:solidFill>
                  <a:schemeClr val="bg1"/>
                </a:solidFill>
              </a:rPr>
              <a:t> </a:t>
            </a:r>
            <a:r>
              <a:rPr lang="en-US" altLang="zh-CN" sz="3200">
                <a:solidFill>
                  <a:schemeClr val="bg1"/>
                </a:solidFill>
              </a:rPr>
              <a:t>Rose</a:t>
            </a:r>
            <a:r>
              <a:rPr lang="zh-CN" altLang="en-US" sz="3200">
                <a:solidFill>
                  <a:schemeClr val="bg1"/>
                </a:solidFill>
              </a:rPr>
              <a:t> 的正向工程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2339975" y="1717675"/>
            <a:ext cx="3803650" cy="35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</a:rPr>
              <a:t>单击菜单栏上的</a:t>
            </a:r>
            <a:r>
              <a:rPr lang="en-US" altLang="zh-CN" sz="3200">
                <a:solidFill>
                  <a:schemeClr val="bg1"/>
                </a:solidFill>
              </a:rPr>
              <a:t>TOOLS</a:t>
            </a:r>
            <a:r>
              <a:rPr lang="zh-CN" altLang="en-US" sz="3200">
                <a:solidFill>
                  <a:schemeClr val="bg1"/>
                </a:solidFill>
              </a:rPr>
              <a:t>，选择</a:t>
            </a:r>
            <a:r>
              <a:rPr lang="en-US" altLang="zh-CN" sz="3200">
                <a:solidFill>
                  <a:schemeClr val="bg1"/>
                </a:solidFill>
              </a:rPr>
              <a:t>JAVA/J2EE,</a:t>
            </a:r>
            <a:r>
              <a:rPr lang="zh-CN" altLang="en-US" sz="3200">
                <a:solidFill>
                  <a:schemeClr val="bg1"/>
                </a:solidFill>
              </a:rPr>
              <a:t>然后选择</a:t>
            </a:r>
            <a:r>
              <a:rPr lang="en-US" altLang="zh-CN" sz="3200">
                <a:solidFill>
                  <a:schemeClr val="bg1"/>
                </a:solidFill>
              </a:rPr>
              <a:t>Project Specification,</a:t>
            </a:r>
            <a:r>
              <a:rPr lang="zh-CN" altLang="en-US" sz="3200">
                <a:solidFill>
                  <a:schemeClr val="bg1"/>
                </a:solidFill>
              </a:rPr>
              <a:t>在</a:t>
            </a:r>
            <a:r>
              <a:rPr lang="en-US" altLang="zh-CN" sz="3200">
                <a:solidFill>
                  <a:schemeClr val="bg1"/>
                </a:solidFill>
              </a:rPr>
              <a:t>Classpath</a:t>
            </a:r>
            <a:r>
              <a:rPr lang="zh-CN" altLang="en-US" sz="3200">
                <a:solidFill>
                  <a:schemeClr val="bg1"/>
                </a:solidFill>
              </a:rPr>
              <a:t>中设置生成的</a:t>
            </a:r>
            <a:r>
              <a:rPr lang="en-US" altLang="zh-CN" sz="3200">
                <a:solidFill>
                  <a:schemeClr val="bg1"/>
                </a:solidFill>
              </a:rPr>
              <a:t>JAVA</a:t>
            </a:r>
            <a:r>
              <a:rPr lang="zh-CN" altLang="en-US" sz="3200">
                <a:solidFill>
                  <a:schemeClr val="bg1"/>
                </a:solidFill>
              </a:rPr>
              <a:t>文件的保存位置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084" name="直接连接符 16"/>
          <p:cNvCxnSpPr>
            <a:cxnSpLocks noChangeShapeType="1"/>
          </p:cNvCxnSpPr>
          <p:nvPr/>
        </p:nvCxnSpPr>
        <p:spPr bwMode="auto">
          <a:xfrm flipV="1">
            <a:off x="1808163" y="1298575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46085" name="文本框 18"/>
          <p:cNvSpPr txBox="1">
            <a:spLocks noChangeArrowheads="1"/>
          </p:cNvSpPr>
          <p:nvPr/>
        </p:nvSpPr>
        <p:spPr bwMode="auto">
          <a:xfrm>
            <a:off x="1701800" y="660400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>
                <a:solidFill>
                  <a:schemeClr val="bg1"/>
                </a:solidFill>
              </a:rPr>
              <a:t>Rational</a:t>
            </a:r>
            <a:r>
              <a:rPr lang="zh-CN" altLang="en-US" sz="3200">
                <a:solidFill>
                  <a:schemeClr val="bg1"/>
                </a:solidFill>
              </a:rPr>
              <a:t> </a:t>
            </a:r>
            <a:r>
              <a:rPr lang="en-US" altLang="zh-CN" sz="3200">
                <a:solidFill>
                  <a:schemeClr val="bg1"/>
                </a:solidFill>
              </a:rPr>
              <a:t>Rose</a:t>
            </a:r>
            <a:r>
              <a:rPr lang="zh-CN" altLang="en-US" sz="3200">
                <a:solidFill>
                  <a:schemeClr val="bg1"/>
                </a:solidFill>
              </a:rPr>
              <a:t> 的正向工程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604963" y="1452563"/>
            <a:ext cx="3803650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</a:rPr>
              <a:t>选择你要生成代码的模型（可多选）单击</a:t>
            </a:r>
            <a:r>
              <a:rPr lang="en-US" altLang="zh-CN" sz="3200">
                <a:solidFill>
                  <a:schemeClr val="bg1"/>
                </a:solidFill>
              </a:rPr>
              <a:t>TOOLS,</a:t>
            </a:r>
            <a:r>
              <a:rPr lang="zh-CN" altLang="en-US" sz="3200">
                <a:solidFill>
                  <a:schemeClr val="bg1"/>
                </a:solidFill>
              </a:rPr>
              <a:t>选择</a:t>
            </a:r>
            <a:r>
              <a:rPr lang="en-US" altLang="zh-CN" sz="3200">
                <a:solidFill>
                  <a:schemeClr val="bg1"/>
                </a:solidFill>
              </a:rPr>
              <a:t>JAVA/J2EE,</a:t>
            </a:r>
            <a:r>
              <a:rPr lang="zh-CN" altLang="en-US" sz="3200">
                <a:solidFill>
                  <a:schemeClr val="bg1"/>
                </a:solidFill>
              </a:rPr>
              <a:t> ，选择</a:t>
            </a:r>
            <a:r>
              <a:rPr lang="en-US" altLang="zh-CN" sz="3200">
                <a:solidFill>
                  <a:schemeClr val="bg1"/>
                </a:solidFill>
              </a:rPr>
              <a:t>Generate Code</a:t>
            </a:r>
            <a:r>
              <a:rPr lang="zh-CN" altLang="en-US" sz="3200">
                <a:solidFill>
                  <a:schemeClr val="bg1"/>
                </a:solidFill>
              </a:rPr>
              <a:t>就可以生成</a:t>
            </a:r>
            <a:r>
              <a:rPr lang="en-US" altLang="zh-CN" sz="3200">
                <a:solidFill>
                  <a:schemeClr val="bg1"/>
                </a:solidFill>
              </a:rPr>
              <a:t>JAVA</a:t>
            </a:r>
            <a:r>
              <a:rPr lang="zh-CN" altLang="en-US" sz="3200">
                <a:solidFill>
                  <a:schemeClr val="bg1"/>
                </a:solidFill>
              </a:rPr>
              <a:t>文件了。</a:t>
            </a:r>
          </a:p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</a:rPr>
              <a:t>选择</a:t>
            </a:r>
            <a:r>
              <a:rPr lang="en-US" altLang="zh-CN" sz="3200">
                <a:solidFill>
                  <a:schemeClr val="bg1"/>
                </a:solidFill>
              </a:rPr>
              <a:t>Edit Code</a:t>
            </a:r>
            <a:r>
              <a:rPr lang="zh-CN" altLang="en-US" sz="3200">
                <a:solidFill>
                  <a:schemeClr val="bg1"/>
                </a:solidFill>
              </a:rPr>
              <a:t>可以编辑以生成的代码</a:t>
            </a:r>
          </a:p>
        </p:txBody>
      </p:sp>
      <p:pic>
        <p:nvPicPr>
          <p:cNvPr id="4608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78450" y="1387475"/>
            <a:ext cx="264795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9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53425" y="1547813"/>
            <a:ext cx="21526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108" name="直接连接符 16"/>
          <p:cNvCxnSpPr>
            <a:cxnSpLocks noChangeShapeType="1"/>
          </p:cNvCxnSpPr>
          <p:nvPr/>
        </p:nvCxnSpPr>
        <p:spPr bwMode="auto">
          <a:xfrm flipV="1">
            <a:off x="1808163" y="1298575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47109" name="文本框 18"/>
          <p:cNvSpPr txBox="1">
            <a:spLocks noChangeArrowheads="1"/>
          </p:cNvSpPr>
          <p:nvPr/>
        </p:nvSpPr>
        <p:spPr bwMode="auto">
          <a:xfrm>
            <a:off x="1701800" y="720725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>
                <a:solidFill>
                  <a:schemeClr val="bg1"/>
                </a:solidFill>
              </a:rPr>
              <a:t>Rational</a:t>
            </a:r>
            <a:r>
              <a:rPr lang="zh-CN" altLang="en-US" sz="3200">
                <a:solidFill>
                  <a:schemeClr val="bg1"/>
                </a:solidFill>
              </a:rPr>
              <a:t> </a:t>
            </a:r>
            <a:r>
              <a:rPr lang="en-US" altLang="zh-CN" sz="3200">
                <a:solidFill>
                  <a:schemeClr val="bg1"/>
                </a:solidFill>
              </a:rPr>
              <a:t>Rose</a:t>
            </a:r>
            <a:r>
              <a:rPr lang="zh-CN" altLang="en-US" sz="3200">
                <a:solidFill>
                  <a:schemeClr val="bg1"/>
                </a:solidFill>
              </a:rPr>
              <a:t> 的逆向工程</a:t>
            </a:r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0" y="1457325"/>
            <a:ext cx="49720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1528763" y="1965325"/>
            <a:ext cx="3803650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</a:rPr>
              <a:t>单击</a:t>
            </a:r>
            <a:r>
              <a:rPr lang="en-US" altLang="zh-CN" sz="3200">
                <a:solidFill>
                  <a:schemeClr val="bg1"/>
                </a:solidFill>
              </a:rPr>
              <a:t>TOOLS,</a:t>
            </a:r>
            <a:r>
              <a:rPr lang="zh-CN" altLang="en-US" sz="3200">
                <a:solidFill>
                  <a:schemeClr val="bg1"/>
                </a:solidFill>
              </a:rPr>
              <a:t>选择</a:t>
            </a:r>
            <a:r>
              <a:rPr lang="en-US" altLang="zh-CN" sz="3200">
                <a:solidFill>
                  <a:schemeClr val="bg1"/>
                </a:solidFill>
              </a:rPr>
              <a:t>JAVA/J2EE,</a:t>
            </a:r>
            <a:r>
              <a:rPr lang="zh-CN" altLang="en-US" sz="3200">
                <a:solidFill>
                  <a:schemeClr val="bg1"/>
                </a:solidFill>
              </a:rPr>
              <a:t> ，选择</a:t>
            </a:r>
            <a:r>
              <a:rPr lang="en-US" altLang="zh-CN" sz="3200">
                <a:solidFill>
                  <a:schemeClr val="bg1"/>
                </a:solidFill>
              </a:rPr>
              <a:t>Reverse Engineer,</a:t>
            </a:r>
            <a:r>
              <a:rPr lang="zh-CN" altLang="en-US" sz="3200">
                <a:solidFill>
                  <a:schemeClr val="bg1"/>
                </a:solidFill>
              </a:rPr>
              <a:t>选择要生成模型的</a:t>
            </a:r>
            <a:r>
              <a:rPr lang="en-US" altLang="zh-CN" sz="3200">
                <a:solidFill>
                  <a:schemeClr val="bg1"/>
                </a:solidFill>
              </a:rPr>
              <a:t>JAVA</a:t>
            </a:r>
            <a:r>
              <a:rPr lang="zh-CN" altLang="en-US" sz="3200">
                <a:solidFill>
                  <a:schemeClr val="bg1"/>
                </a:solidFill>
              </a:rPr>
              <a:t>文件，点击</a:t>
            </a:r>
            <a:r>
              <a:rPr lang="en-US" altLang="zh-CN" sz="3200">
                <a:solidFill>
                  <a:schemeClr val="bg1"/>
                </a:solidFill>
              </a:rPr>
              <a:t>Reverse</a:t>
            </a:r>
            <a:r>
              <a:rPr lang="zh-CN" altLang="en-US" sz="3200">
                <a:solidFill>
                  <a:schemeClr val="bg1"/>
                </a:solidFill>
              </a:rPr>
              <a:t>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4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584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问题</a:t>
            </a:r>
          </a:p>
        </p:txBody>
      </p:sp>
      <p:sp>
        <p:nvSpPr>
          <p:cNvPr id="35843" name="矩形 2"/>
          <p:cNvSpPr>
            <a:spLocks noChangeArrowheads="1"/>
          </p:cNvSpPr>
          <p:nvPr/>
        </p:nvSpPr>
        <p:spPr bwMode="auto">
          <a:xfrm>
            <a:off x="2998788" y="2986088"/>
            <a:ext cx="66024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4000" b="1">
                <a:solidFill>
                  <a:srgbClr val="FFC000"/>
                </a:solidFill>
              </a:rPr>
              <a:t>1.Rational</a:t>
            </a:r>
            <a:r>
              <a:rPr lang="zh-CN" altLang="en-US" sz="4000" b="1">
                <a:solidFill>
                  <a:srgbClr val="FFC000"/>
                </a:solidFill>
              </a:rPr>
              <a:t> </a:t>
            </a:r>
            <a:r>
              <a:rPr lang="en-US" altLang="zh-CN" sz="4000" b="1">
                <a:solidFill>
                  <a:srgbClr val="FFC000"/>
                </a:solidFill>
              </a:rPr>
              <a:t>Rose</a:t>
            </a:r>
            <a:r>
              <a:rPr lang="zh-CN" altLang="en-US" sz="4000" b="1">
                <a:solidFill>
                  <a:srgbClr val="FFC000"/>
                </a:solidFill>
              </a:rPr>
              <a:t>的两个特征？</a:t>
            </a:r>
            <a:endParaRPr lang="en-US" altLang="zh-CN" sz="4000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86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6866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问题</a:t>
            </a:r>
          </a:p>
        </p:txBody>
      </p:sp>
      <p:sp>
        <p:nvSpPr>
          <p:cNvPr id="36867" name="矩形 1"/>
          <p:cNvSpPr>
            <a:spLocks noChangeArrowheads="1"/>
          </p:cNvSpPr>
          <p:nvPr/>
        </p:nvSpPr>
        <p:spPr bwMode="auto">
          <a:xfrm>
            <a:off x="1524000" y="2601913"/>
            <a:ext cx="91440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3600" b="1">
                <a:solidFill>
                  <a:srgbClr val="FFC000"/>
                </a:solidFill>
              </a:rPr>
              <a:t>1.Rational</a:t>
            </a:r>
            <a:r>
              <a:rPr lang="zh-CN" altLang="en-US" sz="3600" b="1">
                <a:solidFill>
                  <a:srgbClr val="FFC000"/>
                </a:solidFill>
              </a:rPr>
              <a:t> </a:t>
            </a:r>
            <a:r>
              <a:rPr lang="en-US" altLang="zh-CN" sz="3600" b="1">
                <a:solidFill>
                  <a:srgbClr val="FFC000"/>
                </a:solidFill>
              </a:rPr>
              <a:t>Rose</a:t>
            </a:r>
            <a:r>
              <a:rPr lang="zh-CN" altLang="en-US" sz="3600" b="1">
                <a:solidFill>
                  <a:srgbClr val="FFC000"/>
                </a:solidFill>
              </a:rPr>
              <a:t>的两个特征？</a:t>
            </a:r>
            <a:endParaRPr lang="en-US" altLang="zh-CN" sz="3600" b="1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b="1">
                <a:solidFill>
                  <a:schemeClr val="bg1"/>
                </a:solidFill>
              </a:rPr>
              <a:t>答：提供反复式发展和来回旅程项目的能力。</a:t>
            </a:r>
            <a:endParaRPr lang="en-US" altLang="zh-CN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Rational</a:t>
            </a:r>
            <a:r>
              <a:rPr lang="zh-CN" altLang="en-US" sz="2800">
                <a:solidFill>
                  <a:schemeClr val="bg1"/>
                </a:solidFill>
              </a:rPr>
              <a:t> </a:t>
            </a:r>
            <a:r>
              <a:rPr lang="en-US" altLang="zh-CN" sz="2800">
                <a:solidFill>
                  <a:schemeClr val="bg1"/>
                </a:solidFill>
              </a:rPr>
              <a:t>Rose</a:t>
            </a:r>
            <a:r>
              <a:rPr lang="zh-CN" altLang="en-US" sz="2800">
                <a:solidFill>
                  <a:schemeClr val="bg1"/>
                </a:solidFill>
              </a:rPr>
              <a:t> 的 介 绍 </a:t>
            </a: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842963" y="1965325"/>
            <a:ext cx="10485437" cy="3521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>
                <a:solidFill>
                  <a:srgbClr val="FFFFFF"/>
                </a:solidFill>
              </a:rPr>
              <a:t>         </a:t>
            </a:r>
            <a:r>
              <a:rPr lang="en-US" altLang="zh-CN" sz="2400">
                <a:solidFill>
                  <a:srgbClr val="FFFFFF"/>
                </a:solidFill>
              </a:rPr>
              <a:t>Rational</a:t>
            </a:r>
            <a:r>
              <a:rPr lang="zh-CN" altLang="en-US" sz="2400">
                <a:solidFill>
                  <a:srgbClr val="FFFFFF"/>
                </a:solidFill>
              </a:rPr>
              <a:t> </a:t>
            </a:r>
            <a:r>
              <a:rPr lang="en-US" altLang="zh-CN" sz="2400">
                <a:solidFill>
                  <a:srgbClr val="FFFFFF"/>
                </a:solidFill>
              </a:rPr>
              <a:t>Rose</a:t>
            </a:r>
            <a:r>
              <a:rPr lang="zh-CN" altLang="en-US" sz="2400">
                <a:solidFill>
                  <a:srgbClr val="FFFFFF"/>
                </a:solidFill>
              </a:rPr>
              <a:t> 是</a:t>
            </a:r>
            <a:r>
              <a:rPr lang="en-US" altLang="zh-CN" sz="2400">
                <a:solidFill>
                  <a:srgbClr val="FFFFFF"/>
                </a:solidFill>
              </a:rPr>
              <a:t>Rational</a:t>
            </a:r>
            <a:r>
              <a:rPr lang="zh-CN" altLang="en-US" sz="2400">
                <a:solidFill>
                  <a:srgbClr val="FFFFFF"/>
                </a:solidFill>
              </a:rPr>
              <a:t>公司出品的一种面向对象的统一建模语言的</a:t>
            </a:r>
            <a:r>
              <a:rPr lang="zh-CN" altLang="en-US" sz="2400">
                <a:solidFill>
                  <a:srgbClr val="FFC000"/>
                </a:solidFill>
              </a:rPr>
              <a:t>可视化建模工具</a:t>
            </a:r>
            <a:r>
              <a:rPr lang="zh-CN" altLang="en-US" sz="2400">
                <a:solidFill>
                  <a:srgbClr val="FFFFFF"/>
                </a:solidFill>
              </a:rPr>
              <a:t>，用于可视化建模和公司级水平软件应用的组件构造。</a:t>
            </a:r>
            <a:r>
              <a:rPr lang="en-US" altLang="zh-CN" sz="2400">
                <a:solidFill>
                  <a:srgbClr val="FFFFFF"/>
                </a:solidFill>
              </a:rPr>
              <a:t>Rose</a:t>
            </a:r>
            <a:r>
              <a:rPr lang="zh-CN" altLang="en-US" sz="2400">
                <a:solidFill>
                  <a:srgbClr val="FFFFFF"/>
                </a:solidFill>
              </a:rPr>
              <a:t> 是直接从</a:t>
            </a:r>
            <a:r>
              <a:rPr lang="en-US" altLang="zh-CN" sz="2400">
                <a:solidFill>
                  <a:srgbClr val="FFFFFF"/>
                </a:solidFill>
              </a:rPr>
              <a:t>UML</a:t>
            </a:r>
            <a:r>
              <a:rPr lang="zh-CN" altLang="en-US" sz="2400">
                <a:solidFill>
                  <a:srgbClr val="FFFFFF"/>
                </a:solidFill>
              </a:rPr>
              <a:t>发展而诞生的</a:t>
            </a:r>
            <a:r>
              <a:rPr lang="zh-CN" altLang="en-US" sz="2400">
                <a:solidFill>
                  <a:srgbClr val="FFC000"/>
                </a:solidFill>
              </a:rPr>
              <a:t>设计工具</a:t>
            </a:r>
            <a:r>
              <a:rPr lang="zh-CN" altLang="en-US" sz="2400">
                <a:solidFill>
                  <a:srgbClr val="FFFFFF"/>
                </a:solidFill>
              </a:rPr>
              <a:t>，它的出现就是为了</a:t>
            </a:r>
            <a:r>
              <a:rPr lang="zh-CN" altLang="en-US" sz="2400">
                <a:solidFill>
                  <a:srgbClr val="FFC000"/>
                </a:solidFill>
              </a:rPr>
              <a:t>对</a:t>
            </a:r>
            <a:r>
              <a:rPr lang="en-US" altLang="zh-CN" sz="2400">
                <a:solidFill>
                  <a:srgbClr val="FFC000"/>
                </a:solidFill>
              </a:rPr>
              <a:t>UML</a:t>
            </a:r>
            <a:r>
              <a:rPr lang="zh-CN" altLang="en-US" sz="2400">
                <a:solidFill>
                  <a:srgbClr val="FFC000"/>
                </a:solidFill>
              </a:rPr>
              <a:t>建模的支持</a:t>
            </a:r>
            <a:r>
              <a:rPr lang="zh-CN" altLang="en-US" sz="2400">
                <a:solidFill>
                  <a:srgbClr val="FFFFFF"/>
                </a:solidFill>
              </a:rPr>
              <a:t>。</a:t>
            </a:r>
            <a:r>
              <a:rPr lang="en-US" altLang="zh-CN" sz="2400">
                <a:solidFill>
                  <a:srgbClr val="FFFFFF"/>
                </a:solidFill>
              </a:rPr>
              <a:t>Rose</a:t>
            </a:r>
            <a:r>
              <a:rPr lang="zh-CN" altLang="en-US" sz="2400">
                <a:solidFill>
                  <a:srgbClr val="FFFFFF"/>
                </a:solidFill>
              </a:rPr>
              <a:t>允许开发人员、项目经理、系统项目师和分析人员在软件开发周期内</a:t>
            </a:r>
            <a:r>
              <a:rPr lang="zh-CN" altLang="en-US" sz="2400">
                <a:solidFill>
                  <a:srgbClr val="FFC000"/>
                </a:solidFill>
              </a:rPr>
              <a:t>将需求和系统的体系架构转换成代码，对需求和系统的体系架构进行可视化。</a:t>
            </a:r>
          </a:p>
        </p:txBody>
      </p:sp>
      <p:cxnSp>
        <p:nvCxnSpPr>
          <p:cNvPr id="4" name="直接箭头连接符 3"/>
          <p:cNvCxnSpPr>
            <a:endCxn id="5124" idx="0"/>
          </p:cNvCxnSpPr>
          <p:nvPr/>
        </p:nvCxnSpPr>
        <p:spPr>
          <a:xfrm flipH="1">
            <a:off x="6086475" y="1293813"/>
            <a:ext cx="349250" cy="671512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9" name="文本框 4"/>
          <p:cNvSpPr txBox="1">
            <a:spLocks noChangeArrowheads="1"/>
          </p:cNvSpPr>
          <p:nvPr/>
        </p:nvSpPr>
        <p:spPr bwMode="auto">
          <a:xfrm>
            <a:off x="3975100" y="2100263"/>
            <a:ext cx="45704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zh-CN" altLang="en-US" sz="3600">
                <a:solidFill>
                  <a:srgbClr val="FFFFFF"/>
                </a:solidFill>
              </a:rPr>
              <a:t>什么是</a:t>
            </a:r>
            <a:r>
              <a:rPr lang="en-US" altLang="zh-CN" sz="3600">
                <a:solidFill>
                  <a:srgbClr val="FFFFFF"/>
                </a:solidFill>
              </a:rPr>
              <a:t>Rational</a:t>
            </a:r>
            <a:r>
              <a:rPr lang="zh-CN" altLang="en-US" sz="3600">
                <a:solidFill>
                  <a:srgbClr val="FFFFFF"/>
                </a:solidFill>
              </a:rPr>
              <a:t> </a:t>
            </a:r>
            <a:r>
              <a:rPr lang="en-US" altLang="zh-CN" sz="3600">
                <a:solidFill>
                  <a:srgbClr val="FFFFFF"/>
                </a:solidFill>
              </a:rPr>
              <a:t>Rose</a:t>
            </a:r>
            <a:r>
              <a:rPr lang="zh-CN" altLang="en-US" sz="3600">
                <a:solidFill>
                  <a:srgbClr val="FFFFFF"/>
                </a:solidFill>
              </a:rPr>
              <a:t>？</a:t>
            </a:r>
          </a:p>
          <a:p>
            <a:pPr eaLnBrk="0" hangingPunct="0">
              <a:buFont typeface="Arial" charset="0"/>
              <a:buNone/>
            </a:pPr>
            <a:endParaRPr kumimoji="1"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89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7890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问题</a:t>
            </a:r>
          </a:p>
        </p:txBody>
      </p:sp>
      <p:sp>
        <p:nvSpPr>
          <p:cNvPr id="37891" name="矩形 1"/>
          <p:cNvSpPr>
            <a:spLocks noChangeArrowheads="1"/>
          </p:cNvSpPr>
          <p:nvPr/>
        </p:nvSpPr>
        <p:spPr bwMode="auto">
          <a:xfrm>
            <a:off x="2767013" y="3187700"/>
            <a:ext cx="731361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3600" b="1">
                <a:solidFill>
                  <a:srgbClr val="FFC000"/>
                </a:solidFill>
              </a:rPr>
              <a:t>2.Rational</a:t>
            </a:r>
            <a:r>
              <a:rPr lang="zh-CN" altLang="en-US" sz="3600" b="1">
                <a:solidFill>
                  <a:srgbClr val="FFC000"/>
                </a:solidFill>
              </a:rPr>
              <a:t> </a:t>
            </a:r>
            <a:r>
              <a:rPr lang="en-US" altLang="zh-CN" sz="3600" b="1">
                <a:solidFill>
                  <a:srgbClr val="FFC000"/>
                </a:solidFill>
              </a:rPr>
              <a:t>Rose</a:t>
            </a:r>
            <a:r>
              <a:rPr lang="zh-CN" altLang="en-US" sz="3600" b="1">
                <a:solidFill>
                  <a:srgbClr val="FFC000"/>
                </a:solidFill>
              </a:rPr>
              <a:t>的可视化环境组成？</a:t>
            </a:r>
            <a:endParaRPr lang="en-US" altLang="zh-CN" sz="3600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913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8914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问题</a:t>
            </a:r>
          </a:p>
        </p:txBody>
      </p:sp>
      <p:sp>
        <p:nvSpPr>
          <p:cNvPr id="38915" name="矩形 1"/>
          <p:cNvSpPr>
            <a:spLocks noChangeArrowheads="1"/>
          </p:cNvSpPr>
          <p:nvPr/>
        </p:nvSpPr>
        <p:spPr bwMode="auto">
          <a:xfrm>
            <a:off x="2362200" y="1900238"/>
            <a:ext cx="10153650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800" b="1">
                <a:solidFill>
                  <a:srgbClr val="FFC000"/>
                </a:solidFill>
              </a:rPr>
              <a:t>2.Rational</a:t>
            </a:r>
            <a:r>
              <a:rPr lang="zh-CN" altLang="en-US" sz="2800" b="1">
                <a:solidFill>
                  <a:srgbClr val="FFC000"/>
                </a:solidFill>
              </a:rPr>
              <a:t> </a:t>
            </a:r>
            <a:r>
              <a:rPr lang="en-US" altLang="zh-CN" sz="2800" b="1">
                <a:solidFill>
                  <a:srgbClr val="FFC000"/>
                </a:solidFill>
              </a:rPr>
              <a:t>Rose</a:t>
            </a:r>
            <a:r>
              <a:rPr lang="zh-CN" altLang="en-US" sz="2800" b="1">
                <a:solidFill>
                  <a:srgbClr val="FFC000"/>
                </a:solidFill>
              </a:rPr>
              <a:t>的可视化环境组成</a:t>
            </a:r>
            <a:endParaRPr lang="en-US" altLang="zh-CN" sz="2800" b="1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2800" b="1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>
                <a:solidFill>
                  <a:srgbClr val="FFFFFF"/>
                </a:solidFill>
              </a:rPr>
              <a:t>浏览器：用于在模型中迅速漫游。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>
                <a:solidFill>
                  <a:srgbClr val="FFFFFF"/>
                </a:solidFill>
              </a:rPr>
              <a:t>文档工具：用于查看或更新模型元素的文档。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>
                <a:solidFill>
                  <a:srgbClr val="FFFFFF"/>
                </a:solidFill>
              </a:rPr>
              <a:t>工具栏：用于迅速访问常用命令。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>
                <a:solidFill>
                  <a:srgbClr val="FFFFFF"/>
                </a:solidFill>
              </a:rPr>
              <a:t>框图窗口：用于显示和编辑一个或几个</a:t>
            </a:r>
            <a:r>
              <a:rPr lang="en-US" altLang="zh-CN" sz="2800" b="1">
                <a:solidFill>
                  <a:srgbClr val="FFFFFF"/>
                </a:solidFill>
              </a:rPr>
              <a:t>UML</a:t>
            </a:r>
            <a:r>
              <a:rPr lang="zh-CN" altLang="en-US" sz="2800" b="1">
                <a:solidFill>
                  <a:srgbClr val="FFFFFF"/>
                </a:solidFill>
              </a:rPr>
              <a:t>框图。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>
                <a:solidFill>
                  <a:srgbClr val="FFFFFF"/>
                </a:solidFill>
              </a:rPr>
              <a:t>日志：用于查看错误信息和报告各个命令的结果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133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48134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问题</a:t>
            </a:r>
          </a:p>
        </p:txBody>
      </p:sp>
      <p:sp>
        <p:nvSpPr>
          <p:cNvPr id="48135" name="矩形 1"/>
          <p:cNvSpPr>
            <a:spLocks noChangeArrowheads="1"/>
          </p:cNvSpPr>
          <p:nvPr/>
        </p:nvSpPr>
        <p:spPr bwMode="auto">
          <a:xfrm>
            <a:off x="2767013" y="2981325"/>
            <a:ext cx="7065962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b="1">
                <a:solidFill>
                  <a:srgbClr val="FFC000"/>
                </a:solidFill>
              </a:rPr>
              <a:t>3.Rational</a:t>
            </a:r>
            <a:r>
              <a:rPr lang="zh-CN" altLang="en-US" sz="2400" b="1">
                <a:solidFill>
                  <a:srgbClr val="FFC000"/>
                </a:solidFill>
              </a:rPr>
              <a:t> </a:t>
            </a:r>
            <a:r>
              <a:rPr lang="en-US" altLang="zh-CN" sz="2400" b="1">
                <a:solidFill>
                  <a:srgbClr val="FFC000"/>
                </a:solidFill>
              </a:rPr>
              <a:t>Rose</a:t>
            </a:r>
            <a:r>
              <a:rPr lang="zh-CN" altLang="en-US" sz="2400" b="1">
                <a:solidFill>
                  <a:srgbClr val="FFC000"/>
                </a:solidFill>
              </a:rPr>
              <a:t>导入时可选择的文件类型有哪几种？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180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50181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问题</a:t>
            </a:r>
          </a:p>
        </p:txBody>
      </p:sp>
      <p:sp>
        <p:nvSpPr>
          <p:cNvPr id="50182" name="矩形 1"/>
          <p:cNvSpPr>
            <a:spLocks noChangeArrowheads="1"/>
          </p:cNvSpPr>
          <p:nvPr/>
        </p:nvSpPr>
        <p:spPr bwMode="auto">
          <a:xfrm>
            <a:off x="3084513" y="1684338"/>
            <a:ext cx="6376987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b="1">
                <a:solidFill>
                  <a:srgbClr val="FFC000"/>
                </a:solidFill>
              </a:rPr>
              <a:t>3.Rational</a:t>
            </a:r>
            <a:r>
              <a:rPr lang="zh-CN" altLang="en-US" b="1">
                <a:solidFill>
                  <a:srgbClr val="FFC000"/>
                </a:solidFill>
              </a:rPr>
              <a:t> </a:t>
            </a:r>
            <a:r>
              <a:rPr lang="en-US" altLang="zh-CN" b="1">
                <a:solidFill>
                  <a:srgbClr val="FFC000"/>
                </a:solidFill>
              </a:rPr>
              <a:t>Rose</a:t>
            </a:r>
            <a:r>
              <a:rPr lang="zh-CN" altLang="en-US" b="1">
                <a:solidFill>
                  <a:srgbClr val="FFC000"/>
                </a:solidFill>
              </a:rPr>
              <a:t>导入时可选择的文件类型有哪几种？</a:t>
            </a: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3392488" y="2546350"/>
            <a:ext cx="3178175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 </a:t>
            </a:r>
            <a:r>
              <a:rPr lang="zh-CN" altLang="en-US" sz="2400" b="1">
                <a:solidFill>
                  <a:srgbClr val="FFFFFF"/>
                </a:solidFill>
              </a:rPr>
              <a:t>导入时可选择的文件类型有：</a:t>
            </a:r>
            <a:endParaRPr lang="en-US" altLang="zh-CN" sz="2400" b="1">
              <a:solidFill>
                <a:srgbClr val="FFFFFF"/>
              </a:solidFill>
            </a:endParaRPr>
          </a:p>
          <a:p>
            <a:r>
              <a:rPr lang="zh-CN" altLang="en-US" sz="2400" b="1">
                <a:solidFill>
                  <a:srgbClr val="FFFFFF"/>
                </a:solidFill>
              </a:rPr>
              <a:t>    </a:t>
            </a:r>
            <a:r>
              <a:rPr lang="en-US" altLang="zh-CN" sz="2400" b="1">
                <a:solidFill>
                  <a:srgbClr val="FFFFFF"/>
                </a:solidFill>
              </a:rPr>
              <a:t>—</a:t>
            </a:r>
            <a:r>
              <a:rPr lang="zh-CN" altLang="en-US" sz="2400" b="1">
                <a:solidFill>
                  <a:srgbClr val="FFFFFF"/>
                </a:solidFill>
              </a:rPr>
              <a:t>模型（</a:t>
            </a:r>
            <a:r>
              <a:rPr lang="en-US" altLang="zh-CN" sz="2400" b="1">
                <a:solidFill>
                  <a:srgbClr val="FFFFFF"/>
                </a:solidFill>
              </a:rPr>
              <a:t>.mdl)</a:t>
            </a:r>
          </a:p>
          <a:p>
            <a:r>
              <a:rPr lang="zh-CN" altLang="en-US" sz="2400" b="1">
                <a:solidFill>
                  <a:srgbClr val="FFFFFF"/>
                </a:solidFill>
              </a:rPr>
              <a:t>     </a:t>
            </a:r>
            <a:r>
              <a:rPr lang="en-US" altLang="zh-CN" sz="2400" b="1">
                <a:solidFill>
                  <a:srgbClr val="FFFFFF"/>
                </a:solidFill>
              </a:rPr>
              <a:t>—petal</a:t>
            </a:r>
            <a:r>
              <a:rPr lang="zh-CN" altLang="en-US" sz="2400" b="1">
                <a:solidFill>
                  <a:srgbClr val="FFFFFF"/>
                </a:solidFill>
              </a:rPr>
              <a:t>（</a:t>
            </a:r>
            <a:r>
              <a:rPr lang="en-US" altLang="zh-CN" sz="2400" b="1">
                <a:solidFill>
                  <a:srgbClr val="FFFFFF"/>
                </a:solidFill>
              </a:rPr>
              <a:t>.ptl)</a:t>
            </a:r>
          </a:p>
          <a:p>
            <a:r>
              <a:rPr lang="zh-CN" altLang="en-US" sz="2400" b="1">
                <a:solidFill>
                  <a:srgbClr val="FFFFFF"/>
                </a:solidFill>
              </a:rPr>
              <a:t>     </a:t>
            </a:r>
            <a:r>
              <a:rPr lang="en-US" altLang="zh-CN" sz="2400" b="1">
                <a:solidFill>
                  <a:srgbClr val="FFFFFF"/>
                </a:solidFill>
              </a:rPr>
              <a:t>—</a:t>
            </a:r>
            <a:r>
              <a:rPr lang="zh-CN" altLang="en-US" sz="2400" b="1">
                <a:solidFill>
                  <a:srgbClr val="FFFFFF"/>
                </a:solidFill>
              </a:rPr>
              <a:t>类别</a:t>
            </a:r>
            <a:r>
              <a:rPr lang="en-US" altLang="zh-CN" sz="2400" b="1">
                <a:solidFill>
                  <a:srgbClr val="FFFFFF"/>
                </a:solidFill>
              </a:rPr>
              <a:t>(.cat)</a:t>
            </a:r>
          </a:p>
          <a:p>
            <a:r>
              <a:rPr lang="zh-CN" altLang="en-US" sz="2400" b="1">
                <a:solidFill>
                  <a:srgbClr val="FFFFFF"/>
                </a:solidFill>
              </a:rPr>
              <a:t>     </a:t>
            </a:r>
            <a:r>
              <a:rPr lang="en-US" altLang="zh-CN" sz="2400" b="1">
                <a:solidFill>
                  <a:srgbClr val="FFFFFF"/>
                </a:solidFill>
              </a:rPr>
              <a:t>—</a:t>
            </a:r>
            <a:r>
              <a:rPr lang="zh-CN" altLang="en-US" sz="2400" b="1">
                <a:solidFill>
                  <a:srgbClr val="FFFFFF"/>
                </a:solidFill>
              </a:rPr>
              <a:t>子系统</a:t>
            </a:r>
            <a:r>
              <a:rPr lang="en-US" altLang="zh-CN" sz="2400" b="1">
                <a:solidFill>
                  <a:srgbClr val="FFFFFF"/>
                </a:solidFill>
              </a:rPr>
              <a:t>(.sub)</a:t>
            </a:r>
          </a:p>
          <a:p>
            <a:pPr>
              <a:spcBef>
                <a:spcPct val="50000"/>
              </a:spcBef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37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9938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分工与绩效评定</a:t>
            </a:r>
          </a:p>
        </p:txBody>
      </p:sp>
      <p:sp>
        <p:nvSpPr>
          <p:cNvPr id="39939" name="矩形 1"/>
          <p:cNvSpPr>
            <a:spLocks noChangeArrowheads="1"/>
          </p:cNvSpPr>
          <p:nvPr/>
        </p:nvSpPr>
        <p:spPr bwMode="auto">
          <a:xfrm>
            <a:off x="2362200" y="1900238"/>
            <a:ext cx="1015365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>
                <a:solidFill>
                  <a:srgbClr val="FFFFFF"/>
                </a:solidFill>
              </a:rPr>
              <a:t>葛倍良</a:t>
            </a:r>
            <a:r>
              <a:rPr lang="en-US" altLang="zh-CN" sz="2800" b="1">
                <a:solidFill>
                  <a:srgbClr val="FFFFFF"/>
                </a:solidFill>
              </a:rPr>
              <a:t>(88):</a:t>
            </a:r>
            <a:r>
              <a:rPr lang="zh-CN" altLang="en-US" sz="2800" b="1">
                <a:solidFill>
                  <a:srgbClr val="FFFFFF"/>
                </a:solidFill>
              </a:rPr>
              <a:t>查找资料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>
                <a:solidFill>
                  <a:srgbClr val="FFFFFF"/>
                </a:solidFill>
              </a:rPr>
              <a:t>黄鹏羽</a:t>
            </a:r>
            <a:r>
              <a:rPr lang="en-US" altLang="zh-CN" sz="2800" b="1">
                <a:solidFill>
                  <a:srgbClr val="FFFFFF"/>
                </a:solidFill>
              </a:rPr>
              <a:t>(93):</a:t>
            </a:r>
            <a:r>
              <a:rPr lang="zh-CN" altLang="en-US" sz="2800" b="1">
                <a:solidFill>
                  <a:srgbClr val="FFFFFF"/>
                </a:solidFill>
              </a:rPr>
              <a:t>掌握</a:t>
            </a:r>
            <a:r>
              <a:rPr lang="en-US" altLang="zh-CN" sz="2800" b="1">
                <a:solidFill>
                  <a:srgbClr val="FFFFFF"/>
                </a:solidFill>
              </a:rPr>
              <a:t>Rational</a:t>
            </a:r>
            <a:r>
              <a:rPr lang="zh-CN" altLang="en-US" sz="2800" b="1">
                <a:solidFill>
                  <a:srgbClr val="FFFFFF"/>
                </a:solidFill>
              </a:rPr>
              <a:t> </a:t>
            </a:r>
            <a:r>
              <a:rPr lang="en-US" altLang="zh-CN" sz="2800" b="1">
                <a:solidFill>
                  <a:srgbClr val="FFFFFF"/>
                </a:solidFill>
              </a:rPr>
              <a:t>Rose</a:t>
            </a:r>
            <a:r>
              <a:rPr lang="zh-CN" altLang="en-US" sz="2800" b="1">
                <a:solidFill>
                  <a:srgbClr val="FFFFFF"/>
                </a:solidFill>
              </a:rPr>
              <a:t>与</a:t>
            </a:r>
            <a:r>
              <a:rPr lang="en-US" altLang="zh-CN" sz="2800" b="1">
                <a:solidFill>
                  <a:srgbClr val="FFFFFF"/>
                </a:solidFill>
              </a:rPr>
              <a:t>PPT</a:t>
            </a:r>
            <a:r>
              <a:rPr lang="zh-CN" altLang="en-US" sz="2800" b="1">
                <a:solidFill>
                  <a:srgbClr val="FFFFFF"/>
                </a:solidFill>
              </a:rPr>
              <a:t>修改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>
                <a:solidFill>
                  <a:srgbClr val="FFFFFF"/>
                </a:solidFill>
              </a:rPr>
              <a:t>金浩楠</a:t>
            </a:r>
            <a:r>
              <a:rPr lang="en-US" altLang="zh-CN" sz="2800" b="1">
                <a:solidFill>
                  <a:srgbClr val="FFFFFF"/>
                </a:solidFill>
              </a:rPr>
              <a:t>(85):</a:t>
            </a:r>
            <a:r>
              <a:rPr lang="zh-CN" altLang="en-US" sz="2800" b="1">
                <a:solidFill>
                  <a:srgbClr val="FFFFFF"/>
                </a:solidFill>
              </a:rPr>
              <a:t>审查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>
                <a:solidFill>
                  <a:srgbClr val="FFFFFF"/>
                </a:solidFill>
              </a:rPr>
              <a:t>周雨璐</a:t>
            </a:r>
            <a:r>
              <a:rPr lang="en-US" altLang="zh-CN" sz="2800" b="1">
                <a:solidFill>
                  <a:srgbClr val="FFFFFF"/>
                </a:solidFill>
              </a:rPr>
              <a:t>(84):</a:t>
            </a:r>
            <a:r>
              <a:rPr lang="zh-CN" altLang="en-US" sz="2800" b="1">
                <a:solidFill>
                  <a:srgbClr val="FFFFFF"/>
                </a:solidFill>
              </a:rPr>
              <a:t>美工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>
                <a:solidFill>
                  <a:srgbClr val="FFFFFF"/>
                </a:solidFill>
              </a:rPr>
              <a:t>余倩</a:t>
            </a:r>
            <a:r>
              <a:rPr lang="en-US" altLang="zh-CN" sz="2800" b="1">
                <a:solidFill>
                  <a:srgbClr val="FFFFFF"/>
                </a:solidFill>
              </a:rPr>
              <a:t>(90):</a:t>
            </a:r>
            <a:r>
              <a:rPr lang="zh-CN" altLang="en-US" sz="2800" b="1">
                <a:solidFill>
                  <a:srgbClr val="FFFFFF"/>
                </a:solidFill>
              </a:rPr>
              <a:t>制作</a:t>
            </a:r>
            <a:r>
              <a:rPr lang="en-US" altLang="zh-CN" sz="2800" b="1">
                <a:solidFill>
                  <a:srgbClr val="FFFFFF"/>
                </a:solidFill>
              </a:rPr>
              <a:t>PPT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28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61" name="直接连接符 16"/>
          <p:cNvCxnSpPr>
            <a:cxnSpLocks noChangeShapeType="1"/>
          </p:cNvCxnSpPr>
          <p:nvPr/>
        </p:nvCxnSpPr>
        <p:spPr bwMode="auto">
          <a:xfrm flipV="1">
            <a:off x="681038" y="1260475"/>
            <a:ext cx="5405437" cy="0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/>
          </a:ln>
        </p:spPr>
      </p:cxnSp>
      <p:cxnSp>
        <p:nvCxnSpPr>
          <p:cNvPr id="40962" name="直接连接符 16"/>
          <p:cNvCxnSpPr>
            <a:cxnSpLocks noChangeShapeType="1"/>
          </p:cNvCxnSpPr>
          <p:nvPr/>
        </p:nvCxnSpPr>
        <p:spPr bwMode="auto">
          <a:xfrm flipV="1">
            <a:off x="6086475" y="5878513"/>
            <a:ext cx="5405438" cy="0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/>
          </a:ln>
        </p:spPr>
      </p:cxnSp>
      <p:sp useBgFill="1">
        <p:nvSpPr>
          <p:cNvPr id="4" name="椭圆 3"/>
          <p:cNvSpPr/>
          <p:nvPr/>
        </p:nvSpPr>
        <p:spPr>
          <a:xfrm>
            <a:off x="6086475" y="1079500"/>
            <a:ext cx="360363" cy="360363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 useBgFill="1">
        <p:nvSpPr>
          <p:cNvPr id="5" name="椭圆 4"/>
          <p:cNvSpPr/>
          <p:nvPr/>
        </p:nvSpPr>
        <p:spPr>
          <a:xfrm>
            <a:off x="5726113" y="5697538"/>
            <a:ext cx="360362" cy="360362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0965" name="文本框 32"/>
          <p:cNvSpPr txBox="1">
            <a:spLocks noChangeArrowheads="1"/>
          </p:cNvSpPr>
          <p:nvPr/>
        </p:nvSpPr>
        <p:spPr bwMode="auto">
          <a:xfrm>
            <a:off x="2935288" y="615950"/>
            <a:ext cx="3151187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3600">
                <a:solidFill>
                  <a:schemeClr val="bg1"/>
                </a:solidFill>
              </a:rPr>
              <a:t>参考文献</a:t>
            </a:r>
          </a:p>
        </p:txBody>
      </p:sp>
      <p:sp>
        <p:nvSpPr>
          <p:cNvPr id="40966" name="文本框 32"/>
          <p:cNvSpPr txBox="1">
            <a:spLocks noChangeArrowheads="1"/>
          </p:cNvSpPr>
          <p:nvPr/>
        </p:nvSpPr>
        <p:spPr bwMode="auto">
          <a:xfrm>
            <a:off x="2176463" y="1725613"/>
            <a:ext cx="7820025" cy="497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>
                <a:solidFill>
                  <a:schemeClr val="bg1"/>
                </a:solidFill>
              </a:rPr>
              <a:t>UML</a:t>
            </a:r>
            <a:r>
              <a:rPr lang="zh-CN" altLang="en-US" sz="3600">
                <a:solidFill>
                  <a:schemeClr val="bg1"/>
                </a:solidFill>
              </a:rPr>
              <a:t>用户指南（第</a:t>
            </a:r>
            <a:r>
              <a:rPr lang="en-US" altLang="zh-CN" sz="3600">
                <a:solidFill>
                  <a:schemeClr val="bg1"/>
                </a:solidFill>
              </a:rPr>
              <a:t>2</a:t>
            </a:r>
            <a:r>
              <a:rPr lang="zh-CN" altLang="en-US" sz="3600">
                <a:solidFill>
                  <a:schemeClr val="bg1"/>
                </a:solidFill>
              </a:rPr>
              <a:t>版</a:t>
            </a:r>
            <a:r>
              <a:rPr lang="en-US" altLang="zh-CN" sz="3600">
                <a:solidFill>
                  <a:schemeClr val="bg1"/>
                </a:solidFill>
              </a:rPr>
              <a:t>·</a:t>
            </a:r>
            <a:r>
              <a:rPr lang="zh-CN" altLang="en-US" sz="3600">
                <a:solidFill>
                  <a:schemeClr val="bg1"/>
                </a:solidFill>
              </a:rPr>
              <a:t>修订版）</a:t>
            </a:r>
            <a:endParaRPr lang="en-US" altLang="zh-CN" sz="360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en-US" altLang="zh-CN" sz="3600">
                <a:solidFill>
                  <a:schemeClr val="bg1"/>
                </a:solidFill>
              </a:rPr>
              <a:t>Rational</a:t>
            </a:r>
            <a:r>
              <a:rPr lang="zh-CN" altLang="en-US" sz="3600">
                <a:solidFill>
                  <a:schemeClr val="bg1"/>
                </a:solidFill>
              </a:rPr>
              <a:t> </a:t>
            </a:r>
            <a:r>
              <a:rPr lang="en-US" altLang="zh-CN" sz="3600">
                <a:solidFill>
                  <a:schemeClr val="bg1"/>
                </a:solidFill>
              </a:rPr>
              <a:t>Rose</a:t>
            </a:r>
            <a:r>
              <a:rPr lang="zh-CN" altLang="en-US" sz="3600">
                <a:solidFill>
                  <a:schemeClr val="bg1"/>
                </a:solidFill>
              </a:rPr>
              <a:t>使用手册</a:t>
            </a:r>
            <a:endParaRPr lang="en-US" altLang="zh-CN" sz="360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en-US" altLang="zh-CN" sz="3600">
                <a:solidFill>
                  <a:schemeClr val="bg1"/>
                </a:solidFill>
              </a:rPr>
              <a:t>Rational-Rose【UML</a:t>
            </a:r>
            <a:r>
              <a:rPr lang="zh-CN" altLang="en-US" sz="3600">
                <a:solidFill>
                  <a:schemeClr val="bg1"/>
                </a:solidFill>
              </a:rPr>
              <a:t>建模</a:t>
            </a:r>
            <a:r>
              <a:rPr lang="en-US" altLang="zh-CN" sz="3600">
                <a:solidFill>
                  <a:schemeClr val="bg1"/>
                </a:solidFill>
              </a:rPr>
              <a:t>】-</a:t>
            </a:r>
            <a:r>
              <a:rPr lang="zh-CN" altLang="en-US" sz="3600">
                <a:solidFill>
                  <a:schemeClr val="bg1"/>
                </a:solidFill>
              </a:rPr>
              <a:t>教程</a:t>
            </a:r>
            <a:r>
              <a:rPr lang="en-US" altLang="zh-CN" sz="3600">
                <a:solidFill>
                  <a:schemeClr val="bg1"/>
                </a:solidFill>
              </a:rPr>
              <a:t>+</a:t>
            </a:r>
            <a:r>
              <a:rPr lang="zh-CN" altLang="en-US" sz="3600">
                <a:solidFill>
                  <a:schemeClr val="bg1"/>
                </a:solidFill>
              </a:rPr>
              <a:t>使用详解   </a:t>
            </a:r>
            <a:r>
              <a:rPr lang="en-US" altLang="zh-CN" sz="3600">
                <a:solidFill>
                  <a:schemeClr val="bg1"/>
                </a:solidFill>
              </a:rPr>
              <a:t>----</a:t>
            </a:r>
            <a:r>
              <a:rPr lang="zh-CN" altLang="en-US" sz="3600">
                <a:solidFill>
                  <a:schemeClr val="bg1"/>
                </a:solidFill>
              </a:rPr>
              <a:t>百度文库</a:t>
            </a:r>
          </a:p>
          <a:p>
            <a:pPr>
              <a:buFont typeface="Arial" charset="0"/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Rational Rose </a:t>
            </a:r>
            <a:r>
              <a:rPr lang="zh-CN" altLang="en-US" sz="3600" b="1">
                <a:solidFill>
                  <a:schemeClr val="bg1"/>
                </a:solidFill>
              </a:rPr>
              <a:t>类图与代码的正向、反向工程  </a:t>
            </a:r>
            <a:r>
              <a:rPr lang="en-US" altLang="zh-CN" sz="3600" b="1">
                <a:solidFill>
                  <a:schemeClr val="bg1"/>
                </a:solidFill>
              </a:rPr>
              <a:t>----CSDN</a:t>
            </a:r>
          </a:p>
          <a:p>
            <a:pPr>
              <a:buFont typeface="Arial" charset="0"/>
              <a:buNone/>
            </a:pPr>
            <a:endParaRPr lang="zh-CN" altLang="en-US" sz="360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en-US" altLang="zh-CN" sz="3600" i="1" u="sng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en-US" altLang="zh-CN" sz="3200" i="1" u="sng">
              <a:solidFill>
                <a:srgbClr val="2E75B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WordArt 4"/>
          <p:cNvSpPr>
            <a:spLocks noChangeArrowheads="1" noChangeShapeType="1" noTextEdit="1"/>
          </p:cNvSpPr>
          <p:nvPr/>
        </p:nvSpPr>
        <p:spPr bwMode="auto">
          <a:xfrm>
            <a:off x="1177925" y="954088"/>
            <a:ext cx="8804275" cy="4586287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altLang="zh-CN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宋体"/>
                <a:ea typeface="宋体"/>
              </a:rPr>
              <a:t>Thank You!!</a:t>
            </a:r>
            <a:endParaRPr lang="zh-CN" altLang="en-US" sz="3600" kern="10" spc="-36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宋体"/>
              <a:ea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09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7410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>
                <a:solidFill>
                  <a:schemeClr val="bg1"/>
                </a:solidFill>
              </a:rPr>
              <a:t>Rational</a:t>
            </a:r>
            <a:r>
              <a:rPr lang="zh-CN" altLang="en-US" sz="3200">
                <a:solidFill>
                  <a:schemeClr val="bg1"/>
                </a:solidFill>
              </a:rPr>
              <a:t> </a:t>
            </a:r>
            <a:r>
              <a:rPr lang="en-US" altLang="zh-CN" sz="3200">
                <a:solidFill>
                  <a:schemeClr val="bg1"/>
                </a:solidFill>
              </a:rPr>
              <a:t>Rose</a:t>
            </a:r>
            <a:r>
              <a:rPr lang="zh-CN" altLang="en-US" sz="3200">
                <a:solidFill>
                  <a:schemeClr val="bg1"/>
                </a:solidFill>
              </a:rPr>
              <a:t> 的特征</a:t>
            </a:r>
          </a:p>
        </p:txBody>
      </p:sp>
      <p:sp>
        <p:nvSpPr>
          <p:cNvPr id="17411" name="矩形 1"/>
          <p:cNvSpPr>
            <a:spLocks noChangeArrowheads="1"/>
          </p:cNvSpPr>
          <p:nvPr/>
        </p:nvSpPr>
        <p:spPr bwMode="auto">
          <a:xfrm>
            <a:off x="1798638" y="1863725"/>
            <a:ext cx="8593137" cy="3836988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b="1">
                <a:solidFill>
                  <a:srgbClr val="FFC000"/>
                </a:solidFill>
              </a:rPr>
              <a:t>1.</a:t>
            </a:r>
            <a:r>
              <a:rPr lang="zh-CN" altLang="en-US" sz="2400" b="1">
                <a:solidFill>
                  <a:srgbClr val="FFC000"/>
                </a:solidFill>
              </a:rPr>
              <a:t>反复式发展</a:t>
            </a:r>
            <a:endParaRPr lang="en-US" altLang="zh-CN" sz="2400" b="1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b="1">
                <a:solidFill>
                  <a:schemeClr val="bg1"/>
                </a:solidFill>
              </a:rPr>
              <a:t>          </a:t>
            </a:r>
            <a:r>
              <a:rPr lang="en-US" altLang="zh-CN" sz="2000" b="1">
                <a:solidFill>
                  <a:schemeClr val="bg1"/>
                </a:solidFill>
              </a:rPr>
              <a:t>Rational Rose</a:t>
            </a:r>
            <a:r>
              <a:rPr lang="zh-CN" altLang="en-US" sz="2000" b="1">
                <a:solidFill>
                  <a:schemeClr val="bg1"/>
                </a:solidFill>
              </a:rPr>
              <a:t>允许设计师利用反复发展（有时也叫进化式发展），因为在各个进程中新的应用能够被创建，通过把一个反复的输出变成下一个反复的输入。</a:t>
            </a:r>
            <a:endParaRPr lang="en-US" altLang="zh-CN" sz="2000" b="1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000" b="1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b="1">
                <a:solidFill>
                  <a:srgbClr val="FFC000"/>
                </a:solidFill>
              </a:rPr>
              <a:t>2.</a:t>
            </a:r>
            <a:r>
              <a:rPr lang="zh-CN" altLang="en-US" sz="2400" b="1">
                <a:solidFill>
                  <a:srgbClr val="FFC000"/>
                </a:solidFill>
              </a:rPr>
              <a:t>来回旅程项目</a:t>
            </a:r>
            <a:endParaRPr lang="en-US" altLang="zh-CN" sz="2400" b="1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         当开发者开始理解组件之间是如何相互作用和在设计中进行调整时</a:t>
            </a:r>
            <a:r>
              <a:rPr lang="en-US" altLang="zh-CN" sz="2000" b="1">
                <a:solidFill>
                  <a:srgbClr val="FFFFFF"/>
                </a:solidFill>
              </a:rPr>
              <a:t>,Rational Rose</a:t>
            </a:r>
            <a:r>
              <a:rPr lang="zh-CN" altLang="en-US" sz="2000" b="1">
                <a:solidFill>
                  <a:srgbClr val="FFFFFF"/>
                </a:solidFill>
              </a:rPr>
              <a:t>能够通过回溯和更新模型的其余部分来保证代码的一致性，从而展现出被称为</a:t>
            </a:r>
            <a:r>
              <a:rPr lang="en-US" altLang="zh-CN" sz="2000" b="1">
                <a:solidFill>
                  <a:srgbClr val="FFFFFF"/>
                </a:solidFill>
              </a:rPr>
              <a:t>“</a:t>
            </a:r>
            <a:r>
              <a:rPr lang="zh-CN" altLang="en-US" sz="2000" b="1">
                <a:solidFill>
                  <a:srgbClr val="FFFFFF"/>
                </a:solidFill>
              </a:rPr>
              <a:t>来回旅程工程</a:t>
            </a:r>
            <a:r>
              <a:rPr lang="en-US" altLang="zh-CN" sz="2000" b="1">
                <a:solidFill>
                  <a:srgbClr val="FFFFFF"/>
                </a:solidFill>
              </a:rPr>
              <a:t>”</a:t>
            </a:r>
            <a:r>
              <a:rPr lang="zh-CN" altLang="en-US" sz="2000" b="1">
                <a:solidFill>
                  <a:srgbClr val="FFFFFF"/>
                </a:solidFill>
              </a:rPr>
              <a:t>的能力。</a:t>
            </a:r>
            <a:endParaRPr lang="zh-CN" altLang="en-US"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33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8434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>
                <a:solidFill>
                  <a:schemeClr val="bg1"/>
                </a:solidFill>
              </a:rPr>
              <a:t>Rational</a:t>
            </a:r>
            <a:r>
              <a:rPr lang="zh-CN" altLang="en-US" sz="3200">
                <a:solidFill>
                  <a:schemeClr val="bg1"/>
                </a:solidFill>
              </a:rPr>
              <a:t> </a:t>
            </a:r>
            <a:r>
              <a:rPr lang="en-US" altLang="zh-CN" sz="3200">
                <a:solidFill>
                  <a:schemeClr val="bg1"/>
                </a:solidFill>
              </a:rPr>
              <a:t>Rose</a:t>
            </a:r>
            <a:r>
              <a:rPr lang="zh-CN" altLang="en-US" sz="3200">
                <a:solidFill>
                  <a:schemeClr val="bg1"/>
                </a:solidFill>
              </a:rPr>
              <a:t> 的用途</a:t>
            </a:r>
          </a:p>
        </p:txBody>
      </p:sp>
      <p:sp>
        <p:nvSpPr>
          <p:cNvPr id="18435" name="矩形 1"/>
          <p:cNvSpPr>
            <a:spLocks noChangeArrowheads="1"/>
          </p:cNvSpPr>
          <p:nvPr/>
        </p:nvSpPr>
        <p:spPr bwMode="auto">
          <a:xfrm>
            <a:off x="1798638" y="1863725"/>
            <a:ext cx="9351962" cy="3871913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1.</a:t>
            </a:r>
            <a:r>
              <a:rPr lang="zh-CN" altLang="en-US" sz="2000" b="1">
                <a:solidFill>
                  <a:schemeClr val="bg1"/>
                </a:solidFill>
              </a:rPr>
              <a:t>对业务进行建模（工作流）。</a:t>
            </a:r>
            <a:endParaRPr lang="en-US" altLang="zh-CN" sz="2000" b="1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000" b="1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2.</a:t>
            </a:r>
            <a:r>
              <a:rPr lang="zh-CN" altLang="en-US" sz="2000" b="1">
                <a:solidFill>
                  <a:schemeClr val="bg1"/>
                </a:solidFill>
              </a:rPr>
              <a:t>对数据库进行建模，并可以在对象模型和数据模型之间进行正、逆向工程，相互同步。</a:t>
            </a:r>
            <a:endParaRPr lang="en-US" altLang="zh-CN" sz="2000" b="1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000" b="1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3.</a:t>
            </a:r>
            <a:r>
              <a:rPr lang="zh-CN" altLang="en-US" sz="2000" b="1">
                <a:solidFill>
                  <a:schemeClr val="bg1"/>
                </a:solidFill>
              </a:rPr>
              <a:t>建立构件模型。</a:t>
            </a:r>
            <a:endParaRPr lang="en-US" altLang="zh-CN" sz="2000" b="1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000" b="1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4.</a:t>
            </a:r>
            <a:r>
              <a:rPr lang="zh-CN" altLang="en-US" sz="2000" b="1">
                <a:solidFill>
                  <a:schemeClr val="bg1"/>
                </a:solidFill>
              </a:rPr>
              <a:t>生成目标语言的框架代码，如</a:t>
            </a:r>
            <a:r>
              <a:rPr lang="en-US" altLang="zh-CN" sz="2000" b="1">
                <a:solidFill>
                  <a:schemeClr val="bg1"/>
                </a:solidFill>
              </a:rPr>
              <a:t>VB</a:t>
            </a:r>
            <a:r>
              <a:rPr lang="zh-CN" altLang="en-US" sz="2000" b="1">
                <a:solidFill>
                  <a:schemeClr val="bg1"/>
                </a:solidFill>
              </a:rPr>
              <a:t>、</a:t>
            </a:r>
            <a:r>
              <a:rPr lang="en-US" altLang="zh-CN" sz="2000" b="1">
                <a:solidFill>
                  <a:schemeClr val="bg1"/>
                </a:solidFill>
              </a:rPr>
              <a:t>JAVA</a:t>
            </a:r>
            <a:r>
              <a:rPr lang="zh-CN" altLang="en-US" sz="2000" b="1">
                <a:solidFill>
                  <a:schemeClr val="bg1"/>
                </a:solidFill>
              </a:rPr>
              <a:t>、</a:t>
            </a:r>
            <a:r>
              <a:rPr lang="en-US" altLang="zh-CN" sz="2000" b="1">
                <a:solidFill>
                  <a:schemeClr val="bg1"/>
                </a:solidFill>
              </a:rPr>
              <a:t>DELPHI</a:t>
            </a:r>
            <a:r>
              <a:rPr lang="zh-CN" altLang="en-US" sz="2000" b="1">
                <a:solidFill>
                  <a:schemeClr val="bg1"/>
                </a:solidFill>
              </a:rPr>
              <a:t>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57" name="直接连接符 16"/>
          <p:cNvCxnSpPr>
            <a:cxnSpLocks noChangeShapeType="1"/>
          </p:cNvCxnSpPr>
          <p:nvPr/>
        </p:nvCxnSpPr>
        <p:spPr bwMode="auto">
          <a:xfrm flipV="1">
            <a:off x="1800225" y="938213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9458" name="文本框 18"/>
          <p:cNvSpPr txBox="1">
            <a:spLocks noChangeArrowheads="1"/>
          </p:cNvSpPr>
          <p:nvPr/>
        </p:nvSpPr>
        <p:spPr bwMode="auto">
          <a:xfrm>
            <a:off x="1693863" y="300038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>
                <a:solidFill>
                  <a:schemeClr val="bg1"/>
                </a:solidFill>
              </a:rPr>
              <a:t>Rational</a:t>
            </a:r>
            <a:r>
              <a:rPr lang="zh-CN" altLang="en-US" sz="3200">
                <a:solidFill>
                  <a:schemeClr val="bg1"/>
                </a:solidFill>
              </a:rPr>
              <a:t> </a:t>
            </a:r>
            <a:r>
              <a:rPr lang="en-US" altLang="zh-CN" sz="3200">
                <a:solidFill>
                  <a:schemeClr val="bg1"/>
                </a:solidFill>
              </a:rPr>
              <a:t>Rose</a:t>
            </a:r>
            <a:r>
              <a:rPr lang="zh-CN" altLang="en-US" sz="3200">
                <a:solidFill>
                  <a:schemeClr val="bg1"/>
                </a:solidFill>
              </a:rPr>
              <a:t> 的支持的模型图</a:t>
            </a:r>
          </a:p>
        </p:txBody>
      </p:sp>
      <p:pic>
        <p:nvPicPr>
          <p:cNvPr id="19459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09650"/>
            <a:ext cx="10429875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048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>
                <a:solidFill>
                  <a:schemeClr val="bg1"/>
                </a:solidFill>
              </a:rPr>
              <a:t>Rational</a:t>
            </a:r>
            <a:r>
              <a:rPr lang="zh-CN" altLang="en-US" sz="3200">
                <a:solidFill>
                  <a:schemeClr val="bg1"/>
                </a:solidFill>
              </a:rPr>
              <a:t> </a:t>
            </a:r>
            <a:r>
              <a:rPr lang="en-US" altLang="zh-CN" sz="3200">
                <a:solidFill>
                  <a:schemeClr val="bg1"/>
                </a:solidFill>
              </a:rPr>
              <a:t>Rose</a:t>
            </a:r>
            <a:r>
              <a:rPr lang="zh-CN" altLang="en-US" sz="3200">
                <a:solidFill>
                  <a:schemeClr val="bg1"/>
                </a:solidFill>
              </a:rPr>
              <a:t> 的使用</a:t>
            </a: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800" b="1">
                <a:solidFill>
                  <a:srgbClr val="FFC000"/>
                </a:solidFill>
              </a:rPr>
              <a:t>Rational</a:t>
            </a:r>
            <a:r>
              <a:rPr lang="zh-CN" altLang="en-US" sz="2800" b="1">
                <a:solidFill>
                  <a:srgbClr val="FFC000"/>
                </a:solidFill>
              </a:rPr>
              <a:t> </a:t>
            </a:r>
            <a:r>
              <a:rPr lang="en-US" altLang="zh-CN" sz="2800" b="1">
                <a:solidFill>
                  <a:srgbClr val="FFC000"/>
                </a:solidFill>
              </a:rPr>
              <a:t>Rose</a:t>
            </a:r>
            <a:r>
              <a:rPr lang="zh-CN" altLang="en-US" sz="2800" b="1">
                <a:solidFill>
                  <a:srgbClr val="FFC000"/>
                </a:solidFill>
              </a:rPr>
              <a:t>的可视化环境组成</a:t>
            </a:r>
            <a:endParaRPr lang="en-US" altLang="zh-CN" sz="2800" b="1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2000" b="1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浏览器：用于在模型中迅速漫游。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文档工具：用于查看或更新模型元素的文档。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工具栏：用于迅速访问常用命令。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框图窗口：用于显示和编辑一个或几个</a:t>
            </a:r>
            <a:r>
              <a:rPr lang="en-US" altLang="zh-CN" sz="2000" b="1">
                <a:solidFill>
                  <a:srgbClr val="FFFFFF"/>
                </a:solidFill>
              </a:rPr>
              <a:t>UML</a:t>
            </a:r>
            <a:r>
              <a:rPr lang="zh-CN" altLang="en-US" sz="2000" b="1">
                <a:solidFill>
                  <a:srgbClr val="FFFFFF"/>
                </a:solidFill>
              </a:rPr>
              <a:t>框图。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日志：用于查看错误信息和报告各个命令的结果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0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1506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>
                <a:solidFill>
                  <a:schemeClr val="bg1"/>
                </a:solidFill>
              </a:rPr>
              <a:t>Rational</a:t>
            </a:r>
            <a:r>
              <a:rPr lang="zh-CN" altLang="en-US" sz="3200">
                <a:solidFill>
                  <a:schemeClr val="bg1"/>
                </a:solidFill>
              </a:rPr>
              <a:t> </a:t>
            </a:r>
            <a:r>
              <a:rPr lang="en-US" altLang="zh-CN" sz="3200">
                <a:solidFill>
                  <a:schemeClr val="bg1"/>
                </a:solidFill>
              </a:rPr>
              <a:t>Rose</a:t>
            </a:r>
            <a:r>
              <a:rPr lang="zh-CN" altLang="en-US" sz="3200">
                <a:solidFill>
                  <a:schemeClr val="bg1"/>
                </a:solidFill>
              </a:rPr>
              <a:t> 的使用</a:t>
            </a:r>
          </a:p>
        </p:txBody>
      </p:sp>
      <p:pic>
        <p:nvPicPr>
          <p:cNvPr id="21507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"/>
            <a:ext cx="12428538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线箭头连接符 6"/>
          <p:cNvCxnSpPr/>
          <p:nvPr/>
        </p:nvCxnSpPr>
        <p:spPr>
          <a:xfrm flipH="1" flipV="1">
            <a:off x="925513" y="2905125"/>
            <a:ext cx="2187575" cy="197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113088" y="4884738"/>
            <a:ext cx="11001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buFont typeface="Arial" panose="020B0604020202020204" pitchFamily="34" charset="0"/>
              <a:buNone/>
              <a:defRPr/>
            </a:pP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浏览器</a:t>
            </a:r>
          </a:p>
        </p:txBody>
      </p:sp>
      <p:cxnSp>
        <p:nvCxnSpPr>
          <p:cNvPr id="12" name="直线箭头连接符 11"/>
          <p:cNvCxnSpPr/>
          <p:nvPr/>
        </p:nvCxnSpPr>
        <p:spPr>
          <a:xfrm flipH="1" flipV="1">
            <a:off x="1470025" y="4884738"/>
            <a:ext cx="1933575" cy="82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281363" y="5521325"/>
            <a:ext cx="11001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buFont typeface="Arial" panose="020B0604020202020204" pitchFamily="34" charset="0"/>
              <a:buNone/>
              <a:defRPr/>
            </a:pP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文档窗口</a:t>
            </a:r>
          </a:p>
        </p:txBody>
      </p:sp>
      <p:cxnSp>
        <p:nvCxnSpPr>
          <p:cNvPr id="14" name="直线箭头连接符 13"/>
          <p:cNvCxnSpPr/>
          <p:nvPr/>
        </p:nvCxnSpPr>
        <p:spPr>
          <a:xfrm flipH="1" flipV="1">
            <a:off x="2338388" y="6238875"/>
            <a:ext cx="1654175" cy="46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92563" y="6159500"/>
            <a:ext cx="11001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buFont typeface="Arial" panose="020B0604020202020204" pitchFamily="34" charset="0"/>
              <a:buNone/>
              <a:defRPr/>
            </a:pPr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日志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80188" y="4884738"/>
            <a:ext cx="11001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buFont typeface="Arial" panose="020B0604020202020204" pitchFamily="34" charset="0"/>
              <a:buNone/>
              <a:defRPr/>
            </a:pPr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框图窗口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 flipH="1" flipV="1">
            <a:off x="7107238" y="3219450"/>
            <a:ext cx="22225" cy="166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H="1" flipV="1">
            <a:off x="2824163" y="1666875"/>
            <a:ext cx="2268537" cy="362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 flipV="1">
            <a:off x="3165475" y="423863"/>
            <a:ext cx="1927225" cy="483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786313" y="5224463"/>
            <a:ext cx="11001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buFont typeface="Arial" panose="020B0604020202020204" pitchFamily="34" charset="0"/>
              <a:buNone/>
              <a:defRPr/>
            </a:pP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工具栏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29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2530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用例图示例</a:t>
            </a:r>
          </a:p>
        </p:txBody>
      </p:sp>
      <p:pic>
        <p:nvPicPr>
          <p:cNvPr id="225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1763" y="1468438"/>
            <a:ext cx="6727825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Text Box 8"/>
          <p:cNvSpPr txBox="1">
            <a:spLocks noChangeArrowheads="1"/>
          </p:cNvSpPr>
          <p:nvPr/>
        </p:nvSpPr>
        <p:spPr bwMode="auto">
          <a:xfrm>
            <a:off x="1958975" y="1571625"/>
            <a:ext cx="1862138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从用例图中我们可以看到系统干什么，与谁交互。用例是系统提供的功能，参与者是系统与谁交互，参与者可以是人、系统或其他实体。一个系统可以创建一个或多个用例图。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1801</Words>
  <Application>Microsoft Macintosh PowerPoint</Application>
  <PresentationFormat>自定义</PresentationFormat>
  <Paragraphs>138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Calibri</vt:lpstr>
      <vt:lpstr>宋体</vt:lpstr>
      <vt:lpstr>Arial</vt:lpstr>
      <vt:lpstr>Calibri Light</vt:lpstr>
      <vt:lpstr>DengXian</vt:lpstr>
      <vt:lpstr>微软雅黑 Light</vt:lpstr>
      <vt:lpstr>微软雅黑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AutoBVT</cp:lastModifiedBy>
  <cp:revision>99</cp:revision>
  <dcterms:created xsi:type="dcterms:W3CDTF">2013-11-25T09:03:00Z</dcterms:created>
  <dcterms:modified xsi:type="dcterms:W3CDTF">2017-11-10T07:23:45Z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