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4" r:id="rId4"/>
    <p:sldId id="306" r:id="rId5"/>
    <p:sldId id="307" r:id="rId6"/>
    <p:sldId id="286" r:id="rId7"/>
    <p:sldId id="287" r:id="rId8"/>
    <p:sldId id="308" r:id="rId9"/>
    <p:sldId id="309" r:id="rId10"/>
    <p:sldId id="320" r:id="rId11"/>
    <p:sldId id="310" r:id="rId12"/>
    <p:sldId id="270" r:id="rId13"/>
    <p:sldId id="311" r:id="rId14"/>
    <p:sldId id="312" r:id="rId15"/>
    <p:sldId id="292" r:id="rId16"/>
    <p:sldId id="291" r:id="rId17"/>
    <p:sldId id="316" r:id="rId18"/>
    <p:sldId id="274" r:id="rId19"/>
    <p:sldId id="313" r:id="rId20"/>
    <p:sldId id="293" r:id="rId21"/>
    <p:sldId id="317" r:id="rId22"/>
    <p:sldId id="276" r:id="rId23"/>
    <p:sldId id="294" r:id="rId24"/>
    <p:sldId id="319" r:id="rId25"/>
    <p:sldId id="314" r:id="rId26"/>
    <p:sldId id="296" r:id="rId27"/>
    <p:sldId id="318" r:id="rId28"/>
    <p:sldId id="315" r:id="rId29"/>
    <p:sldId id="298" r:id="rId30"/>
    <p:sldId id="321" r:id="rId31"/>
    <p:sldId id="322" r:id="rId32"/>
    <p:sldId id="323" r:id="rId33"/>
    <p:sldId id="285" r:id="rId34"/>
    <p:sldId id="262" r:id="rId35"/>
    <p:sldId id="30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4670AE-9BAA-49F9-A1E3-1D581DB9ED5A}" type="datetimeFigureOut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Font typeface="Arial" panose="020B0604020202020204" pitchFamily="34" charset="0"/>
              <a:buNone/>
              <a:defRPr kumimoji="1" sz="1200"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C76F-F188-4861-A808-2BC2E2CEB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54D7-F9C3-4C55-BE38-0EA78B7A2407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5F651-59B7-4E83-AB96-682B62DBA7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49706-5E2C-4E9A-A28E-D0FC46EF837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51D8-5817-4954-9FA0-F3CC60706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AAC2E-B011-4AB4-B252-A3EDF9A3F7B4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38A84-5D75-4C59-B79C-A3CF718BA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6362E-5982-4FFC-ADA1-67442A7E8033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4ECBD-16D4-451F-9867-0EBA5216D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F480B-4D68-48B6-876F-58018DFB9BA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63D-A1C5-4746-8AA9-422DE30471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C37EE-CD60-45A9-A1D0-52EA71906E64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337F6-1B6D-41A1-B308-39299225F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3A7DC-A360-45F8-B2ED-AD50A370F7E1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8E83E-1020-4D48-B54A-D8BECE16F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81D3-957D-4E35-89B8-928B989163C6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484D-EE53-4DBB-A4D6-0B9526EA2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D943-4737-484B-84A8-90E8ADF26CED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B574-09A5-4937-A40B-A49A2D82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BFA36-CC39-4D91-86DC-C14BCDE6DD88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F44C-56EF-4D73-A7E5-308D4640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8A3A4-3075-4A9C-A026-9101FF99E2FE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B38-7EC6-4332-83B1-B980DA358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DE4B18-CCA7-4D8C-BA28-A9888A212820}" type="datetime1">
              <a:rPr lang="zh-CN" altLang="en-US"/>
              <a:pPr>
                <a:defRPr/>
              </a:pPr>
              <a:t>2017/11/15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D8D95-4632-4BC2-97DE-BCE29AF9D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4"/>
          <p:cNvSpPr txBox="1">
            <a:spLocks noChangeArrowheads="1"/>
          </p:cNvSpPr>
          <p:nvPr/>
        </p:nvSpPr>
        <p:spPr bwMode="auto">
          <a:xfrm>
            <a:off x="1174750" y="3427413"/>
            <a:ext cx="9745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UML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工具：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Rational</a:t>
            </a:r>
            <a:r>
              <a:rPr lang="zh-CN" altLang="en-US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sz="5400" b="1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Rose</a:t>
            </a:r>
            <a:endParaRPr lang="zh-CN" altLang="en-US" sz="5400" b="1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cxnSp>
        <p:nvCxnSpPr>
          <p:cNvPr id="14338" name="直接连接符 16"/>
          <p:cNvCxnSpPr>
            <a:cxnSpLocks noChangeShapeType="1"/>
          </p:cNvCxnSpPr>
          <p:nvPr/>
        </p:nvCxnSpPr>
        <p:spPr bwMode="auto">
          <a:xfrm flipV="1">
            <a:off x="3394075" y="4491038"/>
            <a:ext cx="5405438" cy="1587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4339" name="文本框 18"/>
          <p:cNvSpPr txBox="1">
            <a:spLocks noChangeArrowheads="1"/>
          </p:cNvSpPr>
          <p:nvPr/>
        </p:nvSpPr>
        <p:spPr bwMode="auto">
          <a:xfrm>
            <a:off x="3067050" y="4749800"/>
            <a:ext cx="6057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40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3273425" y="1173163"/>
            <a:ext cx="5526088" cy="1957387"/>
            <a:chOff x="7830" y="2568"/>
            <a:chExt cx="6471" cy="2314"/>
          </a:xfrm>
        </p:grpSpPr>
        <p:grpSp>
          <p:nvGrpSpPr>
            <p:cNvPr id="14341" name="组合 3076"/>
            <p:cNvGrpSpPr>
              <a:grpSpLocks/>
            </p:cNvGrpSpPr>
            <p:nvPr/>
          </p:nvGrpSpPr>
          <p:grpSpPr bwMode="auto"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14343" name="Rectangle 9"/>
              <p:cNvSpPr>
                <a:spLocks noChangeArrowheads="1"/>
              </p:cNvSpPr>
              <p:nvPr/>
            </p:nvSpPr>
            <p:spPr bwMode="auto"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4" name="Line 13"/>
              <p:cNvSpPr>
                <a:spLocks noChangeShapeType="1"/>
              </p:cNvSpPr>
              <p:nvPr/>
            </p:nvSpPr>
            <p:spPr bwMode="auto">
              <a:xfrm>
                <a:off x="0" y="1469707"/>
                <a:ext cx="2543995" cy="936"/>
              </a:xfrm>
              <a:prstGeom prst="line">
                <a:avLst/>
              </a:prstGeom>
              <a:noFill/>
              <a:ln w="28575">
                <a:solidFill>
                  <a:srgbClr val="DC7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5" name="未知"/>
              <p:cNvSpPr>
                <a:spLocks/>
              </p:cNvSpPr>
              <p:nvPr/>
            </p:nvSpPr>
            <p:spPr bwMode="auto">
              <a:xfrm>
                <a:off x="116323" y="0"/>
                <a:ext cx="2405321" cy="684925"/>
              </a:xfrm>
              <a:custGeom>
                <a:avLst/>
                <a:gdLst>
                  <a:gd name="T0" fmla="*/ 0 w 21600"/>
                  <a:gd name="T1" fmla="*/ 688686004 h 21600"/>
                  <a:gd name="T2" fmla="*/ 2147483647 w 21600"/>
                  <a:gd name="T3" fmla="*/ 514761413 h 21600"/>
                  <a:gd name="T4" fmla="*/ 2147483647 w 21600"/>
                  <a:gd name="T5" fmla="*/ 21840278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Rectangle 9"/>
              <p:cNvSpPr>
                <a:spLocks noChangeArrowheads="1"/>
              </p:cNvSpPr>
              <p:nvPr/>
            </p:nvSpPr>
            <p:spPr bwMode="auto"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8" name="Rectangle 9"/>
              <p:cNvSpPr>
                <a:spLocks noChangeArrowheads="1"/>
              </p:cNvSpPr>
              <p:nvPr/>
            </p:nvSpPr>
            <p:spPr bwMode="auto"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endParaRPr lang="zh-CN" altLang="zh-CN"/>
              </a:p>
            </p:txBody>
          </p:sp>
        </p:grpSp>
        <p:pic>
          <p:nvPicPr>
            <p:cNvPr id="14342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 bwMode="auto"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905794" y="823773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800225" y="0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43545"/>
              </p:ext>
            </p:extLst>
          </p:nvPr>
        </p:nvGraphicFramePr>
        <p:xfrm>
          <a:off x="2474913" y="924560"/>
          <a:ext cx="8127999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416297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9621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830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用例编号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3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8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用例概述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9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次要参与者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7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项目相关人利益说明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后置条件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成功保证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861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基本事件流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161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8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扩展事件流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780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子事件流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规则与约束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0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 flipH="1">
            <a:off x="6002069" y="1293813"/>
            <a:ext cx="349250" cy="67151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87" y="0"/>
            <a:ext cx="9553575" cy="67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36988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chemeClr val="bg1"/>
                </a:solidFill>
              </a:rPr>
              <a:t>         类是对一组具有相同属性、操作、关系、语义的对象的抽象。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包括名称，属性，操作。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000" b="1" dirty="0" smtClean="0">
                <a:solidFill>
                  <a:srgbClr val="FFFFFF"/>
                </a:solidFill>
              </a:rPr>
              <a:t>。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名称（唯一）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简单名：一个单独的名称  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全名：类名前面加上包的名称 </a:t>
            </a:r>
            <a:r>
              <a:rPr lang="en-US" altLang="zh-CN" sz="2400" dirty="0" smtClean="0">
                <a:solidFill>
                  <a:schemeClr val="bg1"/>
                </a:solidFill>
              </a:rPr>
              <a:t>Model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teacher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属性：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可见性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属性名</a:t>
            </a:r>
            <a:r>
              <a:rPr lang="en-US" altLang="zh-CN" sz="2400" dirty="0" smtClean="0">
                <a:solidFill>
                  <a:schemeClr val="bg1"/>
                </a:solidFill>
              </a:rPr>
              <a:t>[</a:t>
            </a:r>
            <a:r>
              <a:rPr lang="zh-CN" altLang="en-US" sz="2400" dirty="0" smtClean="0">
                <a:solidFill>
                  <a:schemeClr val="bg1"/>
                </a:solidFill>
              </a:rPr>
              <a:t>：类型</a:t>
            </a:r>
            <a:r>
              <a:rPr lang="en-US" altLang="zh-CN" sz="2400" dirty="0" smtClean="0">
                <a:solidFill>
                  <a:schemeClr val="bg1"/>
                </a:solidFill>
              </a:rPr>
              <a:t>][=</a:t>
            </a:r>
            <a:r>
              <a:rPr lang="zh-CN" altLang="en-US" sz="2400" dirty="0" smtClean="0">
                <a:solidFill>
                  <a:schemeClr val="bg1"/>
                </a:solidFill>
              </a:rPr>
              <a:t>初始值</a:t>
            </a:r>
            <a:r>
              <a:rPr lang="en-US" altLang="zh-CN" sz="2400" dirty="0" smtClean="0">
                <a:solidFill>
                  <a:schemeClr val="bg1"/>
                </a:solidFill>
              </a:rPr>
              <a:t>][</a:t>
            </a:r>
            <a:r>
              <a:rPr lang="zh-CN" altLang="en-US" sz="2400" dirty="0" smtClean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smtClean="0">
                <a:solidFill>
                  <a:schemeClr val="bg1"/>
                </a:solidFill>
              </a:rPr>
              <a:t>private teacher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操作：     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[</a:t>
            </a:r>
            <a:r>
              <a:rPr lang="zh-CN" altLang="en-US" sz="2400" dirty="0">
                <a:solidFill>
                  <a:schemeClr val="bg1"/>
                </a:solidFill>
              </a:rPr>
              <a:t>可见性</a:t>
            </a:r>
            <a:r>
              <a:rPr lang="en-US" altLang="zh-CN" sz="2400" dirty="0">
                <a:solidFill>
                  <a:schemeClr val="bg1"/>
                </a:solidFill>
              </a:rPr>
              <a:t>][(</a:t>
            </a:r>
            <a:r>
              <a:rPr lang="zh-CN" altLang="en-US" sz="2400" dirty="0">
                <a:solidFill>
                  <a:schemeClr val="bg1"/>
                </a:solidFill>
              </a:rPr>
              <a:t>参数表</a:t>
            </a:r>
            <a:r>
              <a:rPr lang="en-US" altLang="zh-CN" sz="2400" dirty="0">
                <a:solidFill>
                  <a:schemeClr val="bg1"/>
                </a:solidFill>
              </a:rPr>
              <a:t>)][:</a:t>
            </a:r>
            <a:r>
              <a:rPr lang="zh-CN" altLang="en-US" sz="2400" dirty="0">
                <a:solidFill>
                  <a:schemeClr val="bg1"/>
                </a:solidFill>
              </a:rPr>
              <a:t>返回类型</a:t>
            </a:r>
            <a:r>
              <a:rPr lang="en-US" altLang="zh-CN" sz="2400" dirty="0">
                <a:solidFill>
                  <a:schemeClr val="bg1"/>
                </a:solidFill>
              </a:rPr>
              <a:t>][{</a:t>
            </a:r>
            <a:r>
              <a:rPr lang="zh-CN" altLang="en-US" sz="2400" dirty="0">
                <a:solidFill>
                  <a:schemeClr val="bg1"/>
                </a:solidFill>
              </a:rPr>
              <a:t>属性字符串</a:t>
            </a:r>
            <a:r>
              <a:rPr lang="en-US" altLang="zh-CN" sz="2400" dirty="0" smtClean="0">
                <a:solidFill>
                  <a:schemeClr val="bg1"/>
                </a:solidFill>
              </a:rPr>
              <a:t>}]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addteacher</a:t>
            </a:r>
            <a:r>
              <a:rPr lang="en-US" altLang="zh-CN" sz="2400" dirty="0" smtClean="0">
                <a:solidFill>
                  <a:schemeClr val="bg1"/>
                </a:solidFill>
              </a:rPr>
              <a:t>( ) :void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741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类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798638" y="1863724"/>
            <a:ext cx="8593137" cy="4537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>
                <a:solidFill>
                  <a:srgbClr val="FFC000"/>
                </a:solidFill>
              </a:rPr>
              <a:t>类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之间的关系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                           使用依赖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依赖</a:t>
            </a:r>
            <a:r>
              <a:rPr lang="zh-CN" altLang="en-US" sz="2400" dirty="0" smtClean="0">
                <a:solidFill>
                  <a:schemeClr val="bg1"/>
                </a:solidFill>
              </a:rPr>
              <a:t>关系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抽象依赖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授权依赖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                   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绑定依赖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关联关系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泛化关系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实现关系</a:t>
            </a:r>
            <a:endParaRPr lang="zh-CN" altLang="en-US" sz="7200" dirty="0">
              <a:solidFill>
                <a:srgbClr val="FFFF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3291839" y="2715065"/>
            <a:ext cx="267287" cy="1055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048" y="1656896"/>
            <a:ext cx="6388553" cy="272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913" y="1490663"/>
            <a:ext cx="5253037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50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7651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3006725"/>
            <a:ext cx="332581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803400" y="1760538"/>
            <a:ext cx="3084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类图显示系统之中类和类之间的交互。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6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8677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类图示例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249363"/>
            <a:ext cx="7448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593137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3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8434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 序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1798638" y="1863725"/>
            <a:ext cx="8697912" cy="3871913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200" b="1" dirty="0" smtClean="0">
                <a:solidFill>
                  <a:srgbClr val="FFC000"/>
                </a:solidFill>
              </a:rPr>
              <a:t>顺序图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是强调消息时间顺序的交互图，他描述了对象之间传送消息的时间顺序。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对用例进行时间上的细化分解。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C000"/>
                </a:solidFill>
              </a:rPr>
              <a:t>基本</a:t>
            </a:r>
            <a:r>
              <a:rPr lang="zh-CN" altLang="en-US" sz="3200" b="1" dirty="0" smtClean="0">
                <a:solidFill>
                  <a:srgbClr val="FFC000"/>
                </a:solidFill>
              </a:rPr>
              <a:t>内容</a:t>
            </a:r>
            <a:endParaRPr lang="en-US" altLang="zh-CN" sz="32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角色，对象，激活，消息</a:t>
            </a:r>
          </a:p>
        </p:txBody>
      </p:sp>
    </p:spTree>
    <p:extLst>
      <p:ext uri="{BB962C8B-B14F-4D97-AF65-F5344CB8AC3E}">
        <p14:creationId xmlns:p14="http://schemas.microsoft.com/office/powerpoint/2010/main" val="3667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4"/>
          <p:cNvSpPr txBox="1">
            <a:spLocks noChangeArrowheads="1"/>
          </p:cNvSpPr>
          <p:nvPr/>
        </p:nvSpPr>
        <p:spPr bwMode="auto">
          <a:xfrm>
            <a:off x="1687513" y="706438"/>
            <a:ext cx="19256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5362" name="直接连接符 16"/>
          <p:cNvCxnSpPr>
            <a:cxnSpLocks noChangeShapeType="1"/>
          </p:cNvCxnSpPr>
          <p:nvPr/>
        </p:nvCxnSpPr>
        <p:spPr bwMode="auto">
          <a:xfrm>
            <a:off x="1687513" y="1677988"/>
            <a:ext cx="3382962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3" name="文本框 18"/>
          <p:cNvSpPr txBox="1">
            <a:spLocks noChangeArrowheads="1"/>
          </p:cNvSpPr>
          <p:nvPr/>
        </p:nvSpPr>
        <p:spPr bwMode="auto">
          <a:xfrm>
            <a:off x="2319338" y="2620963"/>
            <a:ext cx="4259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用 例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15364" name="直接连接符 2"/>
          <p:cNvCxnSpPr>
            <a:cxnSpLocks noChangeShapeType="1"/>
          </p:cNvCxnSpPr>
          <p:nvPr/>
        </p:nvCxnSpPr>
        <p:spPr bwMode="auto">
          <a:xfrm flipH="1">
            <a:off x="19716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5" name="文本框 15"/>
          <p:cNvSpPr txBox="1">
            <a:spLocks noChangeArrowheads="1"/>
          </p:cNvSpPr>
          <p:nvPr/>
        </p:nvSpPr>
        <p:spPr bwMode="auto"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66" name="文本框 17"/>
          <p:cNvSpPr txBox="1">
            <a:spLocks noChangeArrowheads="1"/>
          </p:cNvSpPr>
          <p:nvPr/>
        </p:nvSpPr>
        <p:spPr bwMode="auto">
          <a:xfrm>
            <a:off x="2319338" y="3506788"/>
            <a:ext cx="3497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类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5367" name="直接连接符 19"/>
          <p:cNvCxnSpPr>
            <a:cxnSpLocks noChangeShapeType="1"/>
          </p:cNvCxnSpPr>
          <p:nvPr/>
        </p:nvCxnSpPr>
        <p:spPr bwMode="auto">
          <a:xfrm flipH="1">
            <a:off x="19716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68" name="文本框 25"/>
          <p:cNvSpPr txBox="1">
            <a:spLocks noChangeArrowheads="1"/>
          </p:cNvSpPr>
          <p:nvPr/>
        </p:nvSpPr>
        <p:spPr bwMode="auto"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69" name="直接连接符 27"/>
          <p:cNvCxnSpPr>
            <a:cxnSpLocks noChangeShapeType="1"/>
          </p:cNvCxnSpPr>
          <p:nvPr/>
        </p:nvCxnSpPr>
        <p:spPr bwMode="auto">
          <a:xfrm flipH="1">
            <a:off x="1971675" y="4489450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0" name="文本框 28"/>
          <p:cNvSpPr txBox="1">
            <a:spLocks noChangeArrowheads="1"/>
          </p:cNvSpPr>
          <p:nvPr/>
        </p:nvSpPr>
        <p:spPr bwMode="auto"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1" name="直接连接符 30"/>
          <p:cNvCxnSpPr>
            <a:cxnSpLocks noChangeShapeType="1"/>
          </p:cNvCxnSpPr>
          <p:nvPr/>
        </p:nvCxnSpPr>
        <p:spPr bwMode="auto">
          <a:xfrm flipH="1">
            <a:off x="6861175" y="2719388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2" name="文本框 31"/>
          <p:cNvSpPr txBox="1">
            <a:spLocks noChangeArrowheads="1"/>
          </p:cNvSpPr>
          <p:nvPr/>
        </p:nvSpPr>
        <p:spPr bwMode="auto"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4</a:t>
            </a:r>
            <a:endParaRPr lang="zh-CN" altLang="en-US" sz="2800">
              <a:solidFill>
                <a:schemeClr val="bg1"/>
              </a:solidFill>
            </a:endParaRPr>
          </a:p>
        </p:txBody>
      </p:sp>
      <p:cxnSp>
        <p:nvCxnSpPr>
          <p:cNvPr id="15373" name="直接连接符 33"/>
          <p:cNvCxnSpPr>
            <a:cxnSpLocks noChangeShapeType="1"/>
          </p:cNvCxnSpPr>
          <p:nvPr/>
        </p:nvCxnSpPr>
        <p:spPr bwMode="auto">
          <a:xfrm flipH="1">
            <a:off x="6861175" y="36052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74" name="文本框 34"/>
          <p:cNvSpPr txBox="1">
            <a:spLocks noChangeArrowheads="1"/>
          </p:cNvSpPr>
          <p:nvPr/>
        </p:nvSpPr>
        <p:spPr bwMode="auto"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5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75" name="文本框 17"/>
          <p:cNvSpPr txBox="1">
            <a:spLocks noChangeArrowheads="1"/>
          </p:cNvSpPr>
          <p:nvPr/>
        </p:nvSpPr>
        <p:spPr bwMode="auto">
          <a:xfrm>
            <a:off x="2328863" y="4429125"/>
            <a:ext cx="3497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  顺 序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376" name="文本框 18"/>
          <p:cNvSpPr txBox="1">
            <a:spLocks noChangeArrowheads="1"/>
          </p:cNvSpPr>
          <p:nvPr/>
        </p:nvSpPr>
        <p:spPr bwMode="auto">
          <a:xfrm>
            <a:off x="7200900" y="2620963"/>
            <a:ext cx="425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 协 作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78" name="文本框 32"/>
          <p:cNvSpPr txBox="1">
            <a:spLocks noChangeArrowheads="1"/>
          </p:cNvSpPr>
          <p:nvPr/>
        </p:nvSpPr>
        <p:spPr bwMode="auto">
          <a:xfrm>
            <a:off x="7208838" y="4471988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zh-CN" altLang="zh-CN" sz="3600">
              <a:solidFill>
                <a:schemeClr val="bg1"/>
              </a:solidFill>
            </a:endParaRPr>
          </a:p>
        </p:txBody>
      </p:sp>
      <p:cxnSp>
        <p:nvCxnSpPr>
          <p:cNvPr id="15379" name="直接连接符 33"/>
          <p:cNvCxnSpPr>
            <a:cxnSpLocks noChangeShapeType="1"/>
          </p:cNvCxnSpPr>
          <p:nvPr/>
        </p:nvCxnSpPr>
        <p:spPr bwMode="auto">
          <a:xfrm flipH="1">
            <a:off x="6861175" y="4570413"/>
            <a:ext cx="347663" cy="447675"/>
          </a:xfrm>
          <a:prstGeom prst="line">
            <a:avLst/>
          </a:prstGeom>
          <a:noFill/>
          <a:ln w="6350">
            <a:solidFill>
              <a:srgbClr val="FFC000"/>
            </a:solidFill>
            <a:round/>
            <a:headEnd/>
            <a:tailEnd/>
          </a:ln>
        </p:spPr>
      </p:cxnSp>
      <p:sp>
        <p:nvSpPr>
          <p:cNvPr id="15380" name="文本框 34"/>
          <p:cNvSpPr txBox="1">
            <a:spLocks noChangeArrowheads="1"/>
          </p:cNvSpPr>
          <p:nvPr/>
        </p:nvSpPr>
        <p:spPr bwMode="auto">
          <a:xfrm>
            <a:off x="6578600" y="4464050"/>
            <a:ext cx="323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800">
                <a:solidFill>
                  <a:schemeClr val="bg1"/>
                </a:solidFill>
              </a:rPr>
              <a:t>6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5382" name="文本框 18"/>
          <p:cNvSpPr txBox="1">
            <a:spLocks noChangeArrowheads="1"/>
          </p:cNvSpPr>
          <p:nvPr/>
        </p:nvSpPr>
        <p:spPr bwMode="auto">
          <a:xfrm>
            <a:off x="7212013" y="351155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状 态 图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5383" name="文本框 18"/>
          <p:cNvSpPr txBox="1">
            <a:spLocks noChangeArrowheads="1"/>
          </p:cNvSpPr>
          <p:nvPr/>
        </p:nvSpPr>
        <p:spPr bwMode="auto">
          <a:xfrm>
            <a:off x="7242175" y="4454525"/>
            <a:ext cx="425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       部 署 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531" y="1279525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38363" y="1812925"/>
            <a:ext cx="458787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序列图显示用例中的功能流程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直接连接符 16"/>
          <p:cNvCxnSpPr>
            <a:cxnSpLocks noChangeShapeType="1"/>
          </p:cNvCxnSpPr>
          <p:nvPr/>
        </p:nvCxnSpPr>
        <p:spPr bwMode="auto">
          <a:xfrm flipV="1">
            <a:off x="1860550" y="1255713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9698" name="文本框 18"/>
          <p:cNvSpPr txBox="1">
            <a:spLocks noChangeArrowheads="1"/>
          </p:cNvSpPr>
          <p:nvPr/>
        </p:nvSpPr>
        <p:spPr bwMode="auto">
          <a:xfrm>
            <a:off x="1797050" y="669925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顺序图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209675"/>
            <a:ext cx="65246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协 作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通信图</a:t>
            </a:r>
            <a:endParaRPr lang="zh-CN" altLang="en-US" sz="20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（也叫合作图，</a:t>
            </a:r>
            <a:r>
              <a:rPr lang="en-US" altLang="zh-CN" sz="2400" dirty="0" smtClean="0">
                <a:solidFill>
                  <a:srgbClr val="FFFFFF"/>
                </a:solidFill>
              </a:rPr>
              <a:t>UML2.0</a:t>
            </a:r>
            <a:r>
              <a:rPr lang="zh-CN" altLang="en-US" sz="2400" dirty="0" smtClean="0">
                <a:solidFill>
                  <a:srgbClr val="FFFFFF"/>
                </a:solidFill>
              </a:rPr>
              <a:t>之后不再用协作图的说法）是一种交互图，强调发送和接收消息的对象之间的组织结构。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43050"/>
            <a:ext cx="8963025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0723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协作图示例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38312"/>
            <a:ext cx="9860042" cy="34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状 态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状态机图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通过建立类对象的生存周期模型来描述对象随时间变化的动态行为。指在对象的生命周期中满足某些条件，执行某些活动或等待某些事件时的一个条件或状况。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</a:rPr>
              <a:t>活动者，对象，链接，消息</a:t>
            </a:r>
          </a:p>
        </p:txBody>
      </p:sp>
    </p:spTree>
    <p:extLst>
      <p:ext uri="{BB962C8B-B14F-4D97-AF65-F5344CB8AC3E}">
        <p14:creationId xmlns:p14="http://schemas.microsoft.com/office/powerpoint/2010/main" val="11437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875" y="1531938"/>
            <a:ext cx="72072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87538" y="1495425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824038" y="909638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1793875"/>
            <a:ext cx="177641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状态图显示了对象的动作行为，显示对象可能存在的各种状态，对象创建时的状态，对象删除时的状态，对象如何从一种状态转移到另一种状态，对象在不同状态中干什么。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16"/>
          <p:cNvCxnSpPr>
            <a:cxnSpLocks noChangeShapeType="1"/>
          </p:cNvCxnSpPr>
          <p:nvPr/>
        </p:nvCxnSpPr>
        <p:spPr bwMode="auto">
          <a:xfrm flipV="1">
            <a:off x="1805895" y="97291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2771" name="文本框 18"/>
          <p:cNvSpPr txBox="1">
            <a:spLocks noChangeArrowheads="1"/>
          </p:cNvSpPr>
          <p:nvPr/>
        </p:nvSpPr>
        <p:spPr bwMode="auto">
          <a:xfrm>
            <a:off x="1742395" y="387123"/>
            <a:ext cx="8802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状态图示例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40" y="966560"/>
            <a:ext cx="5357796" cy="586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部 署 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部署图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用于静态建模，表示运行时过程结点、组件实例以及对象结构的图。可显示计算结点的拓扑结构，通信路径，结点上运行的软件，软件包含的逻辑单元等。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C000"/>
                </a:solidFill>
              </a:rPr>
              <a:t>通信图的基本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内容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</a:rPr>
              <a:t>结点，组件，关系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2" name="直接连接符 16"/>
          <p:cNvCxnSpPr>
            <a:cxnSpLocks noChangeShapeType="1"/>
          </p:cNvCxnSpPr>
          <p:nvPr/>
        </p:nvCxnSpPr>
        <p:spPr bwMode="auto">
          <a:xfrm flipV="1">
            <a:off x="1870075" y="1366838"/>
            <a:ext cx="8591550" cy="17462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013" name="文本框 18"/>
          <p:cNvSpPr txBox="1">
            <a:spLocks noChangeArrowheads="1"/>
          </p:cNvSpPr>
          <p:nvPr/>
        </p:nvSpPr>
        <p:spPr bwMode="auto">
          <a:xfrm>
            <a:off x="1806575" y="781050"/>
            <a:ext cx="8802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部署图示例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100592" y="1620838"/>
            <a:ext cx="25812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</a:rPr>
              <a:t>部署图显示网络的物理布局，系统中涉及的处理器、设备、连接和过程。处理器是网络中处理功能所在的机器，包括服务器和工作站，不包括打印机扫描仪之类的设备。处理器用来运行进程（执行代码）。一个项目只有一个部署图。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8954" y="1620838"/>
            <a:ext cx="6987284" cy="414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用于描述系统用功能，帮助分析人员理解系统的行为，是对系统的宏观的，整体的描述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目的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）明确系统功能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>
                <a:solidFill>
                  <a:srgbClr val="FFFFFF"/>
                </a:solidFill>
              </a:rPr>
              <a:t>）给开发人员一个清晰的系统框架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>
                <a:solidFill>
                  <a:srgbClr val="FFFFFF"/>
                </a:solidFill>
              </a:rPr>
              <a:t>）为系统测试打下基础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、以上讲到的图中有那一类图是要配合文档的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用例图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类之见的关系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依赖，</a:t>
            </a:r>
            <a:r>
              <a:rPr lang="zh-CN" altLang="en-US" sz="2400" smtClean="0">
                <a:solidFill>
                  <a:srgbClr val="FFC000"/>
                </a:solidFill>
              </a:rPr>
              <a:t>关联，泛化</a:t>
            </a:r>
            <a:r>
              <a:rPr lang="zh-CN" altLang="en-US" sz="2400" dirty="0" smtClean="0">
                <a:solidFill>
                  <a:srgbClr val="FFC000"/>
                </a:solidFill>
              </a:rPr>
              <a:t>，实现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1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0482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提  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1798638" y="2043113"/>
            <a:ext cx="8593137" cy="3414712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800" b="1" dirty="0" smtClean="0">
                <a:solidFill>
                  <a:srgbClr val="FFC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、这是什么图？</a:t>
            </a: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C000"/>
                </a:solidFill>
              </a:rPr>
              <a:t>顺序图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800" b="1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6345" y="1427163"/>
            <a:ext cx="6943725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7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39938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分工与绩效评定</a:t>
            </a:r>
          </a:p>
        </p:txBody>
      </p:sp>
      <p:sp>
        <p:nvSpPr>
          <p:cNvPr id="39939" name="矩形 1"/>
          <p:cNvSpPr>
            <a:spLocks noChangeArrowheads="1"/>
          </p:cNvSpPr>
          <p:nvPr/>
        </p:nvSpPr>
        <p:spPr bwMode="auto">
          <a:xfrm>
            <a:off x="2362200" y="1900238"/>
            <a:ext cx="77288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葛倍良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(90):6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类图的绘制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黄</a:t>
            </a:r>
            <a:r>
              <a:rPr lang="zh-CN" altLang="en-US" sz="2800" b="1" dirty="0">
                <a:solidFill>
                  <a:srgbClr val="FFFFFF"/>
                </a:solidFill>
              </a:rPr>
              <a:t>鹏羽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(85):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后期美工</a:t>
            </a:r>
            <a:endParaRPr lang="zh-CN" altLang="en-US" sz="2800" b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rgbClr val="FFFFFF"/>
                </a:solidFill>
              </a:rPr>
              <a:t>金浩楠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(93):PPT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制作及资料查询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周雨璐</a:t>
            </a:r>
            <a:r>
              <a:rPr lang="en-US" altLang="zh-CN" sz="2800" b="1" dirty="0">
                <a:solidFill>
                  <a:srgbClr val="FFFFFF"/>
                </a:solidFill>
              </a:rPr>
              <a:t>(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86):PPT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的检查与修改</a:t>
            </a:r>
            <a:endParaRPr lang="en-US" altLang="zh-CN" sz="2800" b="1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 smtClean="0">
                <a:solidFill>
                  <a:srgbClr val="FFFFFF"/>
                </a:solidFill>
              </a:rPr>
              <a:t>余倩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(88):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协助资料查询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61" name="直接连接符 16"/>
          <p:cNvCxnSpPr>
            <a:cxnSpLocks noChangeShapeType="1"/>
          </p:cNvCxnSpPr>
          <p:nvPr/>
        </p:nvCxnSpPr>
        <p:spPr bwMode="auto">
          <a:xfrm flipV="1">
            <a:off x="681038" y="1260475"/>
            <a:ext cx="5405437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40962" name="直接连接符 16"/>
          <p:cNvCxnSpPr>
            <a:cxnSpLocks noChangeShapeType="1"/>
          </p:cNvCxnSpPr>
          <p:nvPr/>
        </p:nvCxnSpPr>
        <p:spPr bwMode="auto">
          <a:xfrm flipV="1">
            <a:off x="6086475" y="5878513"/>
            <a:ext cx="5405438" cy="0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79500"/>
            <a:ext cx="360363" cy="36036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113" y="5697538"/>
            <a:ext cx="360362" cy="360362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965" name="文本框 32"/>
          <p:cNvSpPr txBox="1">
            <a:spLocks noChangeArrowheads="1"/>
          </p:cNvSpPr>
          <p:nvPr/>
        </p:nvSpPr>
        <p:spPr bwMode="auto">
          <a:xfrm>
            <a:off x="2935288" y="615950"/>
            <a:ext cx="31511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360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40966" name="文本框 32"/>
          <p:cNvSpPr txBox="1">
            <a:spLocks noChangeArrowheads="1"/>
          </p:cNvSpPr>
          <p:nvPr/>
        </p:nvSpPr>
        <p:spPr bwMode="auto">
          <a:xfrm>
            <a:off x="2176463" y="1725613"/>
            <a:ext cx="78200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UML</a:t>
            </a:r>
            <a:r>
              <a:rPr lang="zh-CN" altLang="en-US" sz="3600" dirty="0" smtClean="0">
                <a:solidFill>
                  <a:schemeClr val="bg1"/>
                </a:solidFill>
              </a:rPr>
              <a:t>基础、建模与设计教程</a:t>
            </a:r>
            <a:endParaRPr lang="en-US" altLang="zh-CN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sz="36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600" i="1" u="sng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sz="3200" i="1" u="sng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WordArt 4"/>
          <p:cNvSpPr>
            <a:spLocks noChangeArrowheads="1" noChangeShapeType="1" noTextEdit="1"/>
          </p:cNvSpPr>
          <p:nvPr/>
        </p:nvSpPr>
        <p:spPr bwMode="auto">
          <a:xfrm>
            <a:off x="1177925" y="954088"/>
            <a:ext cx="8804275" cy="4586287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宋体"/>
                <a:ea typeface="宋体"/>
              </a:rPr>
              <a:t>Thank You!!</a:t>
            </a:r>
            <a:endParaRPr lang="zh-CN" alt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694656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是显示一组用例，参与者以及它们之间关系的一种图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主要作用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）用来描述将要开发系统的功能需求和系统使用场景    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2</a:t>
            </a:r>
            <a:r>
              <a:rPr lang="zh-CN" altLang="en-US" sz="2400" dirty="0" smtClean="0">
                <a:solidFill>
                  <a:srgbClr val="FFFFFF"/>
                </a:solidFill>
              </a:rPr>
              <a:t>）作为设计和开发的基础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）可用来验证与确认系统需求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用例图元素</a:t>
            </a:r>
            <a:endParaRPr lang="zh-CN" altLang="en-US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参与者，系统边界，用例，关联（参与者与用例）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29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2530" name="文本框 18"/>
          <p:cNvSpPr txBox="1">
            <a:spLocks noChangeArrowheads="1"/>
          </p:cNvSpPr>
          <p:nvPr/>
        </p:nvSpPr>
        <p:spPr bwMode="auto">
          <a:xfrm>
            <a:off x="1693863" y="771525"/>
            <a:ext cx="8802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1468438"/>
            <a:ext cx="6727825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1958975" y="1571625"/>
            <a:ext cx="1862138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</a:rPr>
              <a:t>从用例图中我们可以看到系统干什么，与谁交互。用例是系统提供的功能，参与者是系统与谁交互，参与者可以是人、系统或其他实体。一个系统可以创建一个或多个用例图。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43993" y="1564368"/>
            <a:ext cx="6704013" cy="3967163"/>
          </a:xfrm>
        </p:spPr>
      </p:pic>
      <p:cxnSp>
        <p:nvCxnSpPr>
          <p:cNvPr id="2355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23556" name="文本框 18"/>
          <p:cNvSpPr txBox="1">
            <a:spLocks noChangeArrowheads="1"/>
          </p:cNvSpPr>
          <p:nvPr/>
        </p:nvSpPr>
        <p:spPr bwMode="auto">
          <a:xfrm>
            <a:off x="1736725" y="823913"/>
            <a:ext cx="8802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>
                <a:solidFill>
                  <a:schemeClr val="bg1"/>
                </a:solidFill>
              </a:rPr>
              <a:t>用例图示例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6" y="1965325"/>
            <a:ext cx="8591550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用例图之间的表示</a:t>
            </a:r>
            <a:endParaRPr lang="en-US" altLang="zh-CN" sz="36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包含关系，扩展关系，泛化关系，分组关系</a:t>
            </a:r>
            <a:endParaRPr lang="en-US" altLang="zh-CN" sz="2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5" name="直接连接符 16"/>
          <p:cNvCxnSpPr>
            <a:cxnSpLocks noChangeShapeType="1"/>
          </p:cNvCxnSpPr>
          <p:nvPr/>
        </p:nvCxnSpPr>
        <p:spPr bwMode="auto">
          <a:xfrm flipV="1">
            <a:off x="1800225" y="1409700"/>
            <a:ext cx="8591550" cy="17463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/>
            <a:tailEnd/>
          </a:ln>
        </p:spPr>
      </p:cxnSp>
      <p:sp>
        <p:nvSpPr>
          <p:cNvPr id="16386" name="文本框 18"/>
          <p:cNvSpPr txBox="1">
            <a:spLocks noChangeArrowheads="1"/>
          </p:cNvSpPr>
          <p:nvPr/>
        </p:nvSpPr>
        <p:spPr bwMode="auto">
          <a:xfrm>
            <a:off x="1694656" y="585927"/>
            <a:ext cx="88026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用 例 图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>
            <a:spLocks noChangeArrowheads="1"/>
          </p:cNvSpPr>
          <p:nvPr/>
        </p:nvSpPr>
        <p:spPr bwMode="auto">
          <a:xfrm>
            <a:off x="1800224" y="1965325"/>
            <a:ext cx="8697119" cy="352107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3600" dirty="0" smtClean="0">
                <a:solidFill>
                  <a:srgbClr val="FFC000"/>
                </a:solidFill>
              </a:rPr>
              <a:t>用例描述</a:t>
            </a:r>
            <a:endParaRPr lang="en-US" altLang="zh-CN" sz="360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FFFFFF"/>
                </a:solidFill>
              </a:rPr>
              <a:t>对各个用例的文档解释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939</Words>
  <Application>Microsoft Office PowerPoint</Application>
  <PresentationFormat>宽屏</PresentationFormat>
  <Paragraphs>149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DengXian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130</cp:revision>
  <dcterms:created xsi:type="dcterms:W3CDTF">2013-11-25T09:03:00Z</dcterms:created>
  <dcterms:modified xsi:type="dcterms:W3CDTF">2017-11-15T09:46:06Z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