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13" r:id="rId12"/>
    <p:sldId id="310" r:id="rId13"/>
    <p:sldId id="311" r:id="rId14"/>
    <p:sldId id="312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09" r:id="rId25"/>
    <p:sldId id="307" r:id="rId26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88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4"/>
          <p:cNvSpPr txBox="1"/>
          <p:nvPr/>
        </p:nvSpPr>
        <p:spPr>
          <a:xfrm>
            <a:off x="4187825" y="3308985"/>
            <a:ext cx="38163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6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界面设计</a:t>
            </a:r>
          </a:p>
        </p:txBody>
      </p:sp>
      <p:cxnSp>
        <p:nvCxnSpPr>
          <p:cNvPr id="3075" name="直接连接符 16"/>
          <p:cNvCxnSpPr/>
          <p:nvPr/>
        </p:nvCxnSpPr>
        <p:spPr>
          <a:xfrm flipV="1">
            <a:off x="3393440" y="449072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3066415" y="4750435"/>
            <a:ext cx="6059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74060" y="1173480"/>
            <a:ext cx="5525135" cy="1957070"/>
            <a:chOff x="7830" y="2568"/>
            <a:chExt cx="6471" cy="2314"/>
          </a:xfrm>
        </p:grpSpPr>
        <p:grpSp>
          <p:nvGrpSpPr>
            <p:cNvPr id="3077" name="组合 3076"/>
            <p:cNvGrpSpPr/>
            <p:nvPr/>
          </p:nvGrpSpPr>
          <p:grpSpPr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3078" name="Rectangle 9"/>
              <p:cNvSpPr/>
              <p:nvPr/>
            </p:nvSpPr>
            <p:spPr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79" name="Line 13"/>
              <p:cNvSpPr/>
              <p:nvPr/>
            </p:nvSpPr>
            <p:spPr>
              <a:xfrm>
                <a:off x="0" y="1469707"/>
                <a:ext cx="2543995" cy="936"/>
              </a:xfrm>
              <a:prstGeom prst="line">
                <a:avLst/>
              </a:prstGeom>
              <a:ln w="28575" cap="flat" cmpd="sng">
                <a:solidFill>
                  <a:srgbClr val="DC7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0" name="未知"/>
              <p:cNvSpPr/>
              <p:nvPr/>
            </p:nvSpPr>
            <p:spPr>
              <a:xfrm>
                <a:off x="116323" y="0"/>
                <a:ext cx="2405321" cy="684925"/>
              </a:xfrm>
              <a:custGeom>
                <a:avLst/>
                <a:gdLst/>
                <a:ahLst/>
                <a:cxnLst>
                  <a:cxn ang="0">
                    <a:pos x="0" y="21718623"/>
                  </a:cxn>
                  <a:cxn ang="0">
                    <a:pos x="108082654" y="16233674"/>
                  </a:cxn>
                  <a:cxn ang="0">
                    <a:pos x="147640162" y="6887618"/>
                  </a:cxn>
                  <a:cxn ang="0">
                    <a:pos x="267850422" y="0"/>
                  </a:cxn>
                </a:cxnLst>
                <a:rect l="0" t="0" r="0" b="0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" name="Rectangle 9"/>
              <p:cNvSpPr/>
              <p:nvPr/>
            </p:nvSpPr>
            <p:spPr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2" name="Rectangle 9"/>
              <p:cNvSpPr/>
              <p:nvPr/>
            </p:nvSpPr>
            <p:spPr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3" name="Rectangle 9"/>
              <p:cNvSpPr/>
              <p:nvPr/>
            </p:nvSpPr>
            <p:spPr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4" name="Rectangle 9"/>
              <p:cNvSpPr/>
              <p:nvPr/>
            </p:nvSpPr>
            <p:spPr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</p:grp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布局</a:t>
            </a:r>
            <a:endParaRPr 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/>
          <p:nvPr/>
        </p:nvSpPr>
        <p:spPr>
          <a:xfrm>
            <a:off x="1746885" y="1848485"/>
            <a:ext cx="8698230" cy="385699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注意要点：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、屏幕不能拥挤，可以有适当的留白，但也不宜太松散。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、区域排列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、数据对齐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、有效组合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、窗口缩放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641090" y="1863725"/>
            <a:ext cx="6803390" cy="3841750"/>
            <a:chOff x="5734" y="2935"/>
            <a:chExt cx="10714" cy="6050"/>
          </a:xfrm>
        </p:grpSpPr>
        <p:grpSp>
          <p:nvGrpSpPr>
            <p:cNvPr id="23" name="组合 22"/>
            <p:cNvGrpSpPr/>
            <p:nvPr>
              <p:custDataLst>
                <p:tags r:id="rId40"/>
              </p:custDataLst>
            </p:nvPr>
          </p:nvGrpSpPr>
          <p:grpSpPr>
            <a:xfrm>
              <a:off x="5734" y="2935"/>
              <a:ext cx="10715" cy="6051"/>
              <a:chOff x="2238375" y="2705099"/>
              <a:chExt cx="2495550" cy="2162177"/>
            </a:xfrm>
          </p:grpSpPr>
          <p:sp>
            <p:nvSpPr>
              <p:cNvPr id="13" name="矩形 12"/>
              <p:cNvSpPr/>
              <p:nvPr>
                <p:custDataLst>
                  <p:tags r:id="rId41"/>
                </p:custDataLst>
              </p:nvPr>
            </p:nvSpPr>
            <p:spPr>
              <a:xfrm>
                <a:off x="2238375" y="2705099"/>
                <a:ext cx="2495550" cy="2162177"/>
              </a:xfrm>
              <a:prstGeom prst="rect">
                <a:avLst/>
              </a:prstGeom>
              <a:solidFill>
                <a:srgbClr val="DEAB81">
                  <a:lumMod val="20000"/>
                  <a:lumOff val="8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sz="2800" dirty="0" smtClean="0">
                  <a:solidFill>
                    <a:srgbClr val="DEAB81">
                      <a:lumMod val="50000"/>
                    </a:srgbClr>
                  </a:solidFill>
                </a:endParaRPr>
              </a:p>
            </p:txBody>
          </p:sp>
          <p:sp>
            <p:nvSpPr>
              <p:cNvPr id="14" name="矩形 13"/>
              <p:cNvSpPr/>
              <p:nvPr>
                <p:custDataLst>
                  <p:tags r:id="rId42"/>
                </p:custDataLst>
              </p:nvPr>
            </p:nvSpPr>
            <p:spPr>
              <a:xfrm>
                <a:off x="2238375" y="2705099"/>
                <a:ext cx="2495550" cy="1638301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、当有一行控件时, 控件间距基本保持一致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2、行与行之间间距相同</a:t>
                </a:r>
                <a:endParaRPr lang="zh-CN" altLang="en-US" sz="2800" dirty="0" smtClean="0">
                  <a:solidFill>
                    <a:srgbClr val="DEAB81">
                      <a:lumMod val="50000"/>
                    </a:srgbClr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3、当屏幕有多个编辑区域，要以视觉效果和效率来组织这些区域</a:t>
                </a:r>
              </a:p>
            </p:txBody>
          </p:sp>
          <p:cxnSp>
            <p:nvCxnSpPr>
              <p:cNvPr id="15" name="直接连接符 14"/>
              <p:cNvCxnSpPr/>
              <p:nvPr>
                <p:custDataLst>
                  <p:tags r:id="rId43"/>
                </p:custDataLst>
              </p:nvPr>
            </p:nvCxnSpPr>
            <p:spPr>
              <a:xfrm>
                <a:off x="2400300" y="4343399"/>
                <a:ext cx="314325" cy="314325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16" name="直接连接符 15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2738436" y="4343399"/>
                <a:ext cx="523876" cy="523876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17" name="直接连接符 16"/>
              <p:cNvCxnSpPr/>
              <p:nvPr>
                <p:custDataLst>
                  <p:tags r:id="rId45"/>
                </p:custDataLst>
              </p:nvPr>
            </p:nvCxnSpPr>
            <p:spPr>
              <a:xfrm>
                <a:off x="3201579" y="4493417"/>
                <a:ext cx="111920" cy="111920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18" name="直接连接符 17"/>
              <p:cNvCxnSpPr/>
              <p:nvPr>
                <p:custDataLst>
                  <p:tags r:id="rId46"/>
                </p:custDataLst>
              </p:nvPr>
            </p:nvCxnSpPr>
            <p:spPr>
              <a:xfrm>
                <a:off x="3912390" y="4610100"/>
                <a:ext cx="257175" cy="257175"/>
              </a:xfrm>
              <a:prstGeom prst="line">
                <a:avLst/>
              </a:prstGeom>
              <a:ln>
                <a:solidFill>
                  <a:srgbClr val="DEAB81">
                    <a:lumMod val="75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19" name="直接连接符 18"/>
              <p:cNvCxnSpPr/>
              <p:nvPr>
                <p:custDataLst>
                  <p:tags r:id="rId47"/>
                </p:custDataLst>
              </p:nvPr>
            </p:nvCxnSpPr>
            <p:spPr>
              <a:xfrm>
                <a:off x="4345775" y="4343399"/>
                <a:ext cx="383377" cy="383377"/>
              </a:xfrm>
              <a:prstGeom prst="line">
                <a:avLst/>
              </a:prstGeom>
              <a:ln>
                <a:solidFill>
                  <a:srgbClr val="DEAB81"/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20" name="直接连接符 19"/>
              <p:cNvCxnSpPr/>
              <p:nvPr>
                <p:custDataLst>
                  <p:tags r:id="rId48"/>
                </p:custDataLst>
              </p:nvPr>
            </p:nvCxnSpPr>
            <p:spPr>
              <a:xfrm>
                <a:off x="3733794" y="4343399"/>
                <a:ext cx="523876" cy="523876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21" name="直接连接符 20"/>
              <p:cNvCxnSpPr/>
              <p:nvPr>
                <p:custDataLst>
                  <p:tags r:id="rId49"/>
                </p:custDataLst>
              </p:nvPr>
            </p:nvCxnSpPr>
            <p:spPr>
              <a:xfrm>
                <a:off x="2376486" y="4675583"/>
                <a:ext cx="111920" cy="111920"/>
              </a:xfrm>
              <a:prstGeom prst="line">
                <a:avLst/>
              </a:prstGeom>
              <a:ln>
                <a:solidFill>
                  <a:srgbClr val="DEAB81">
                    <a:lumMod val="5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sp>
            <p:nvSpPr>
              <p:cNvPr id="22" name="平行四边形 21"/>
              <p:cNvSpPr/>
              <p:nvPr>
                <p:custDataLst>
                  <p:tags r:id="rId50"/>
                </p:custDataLst>
              </p:nvPr>
            </p:nvSpPr>
            <p:spPr>
              <a:xfrm flipH="1">
                <a:off x="3550439" y="4343400"/>
                <a:ext cx="1028700" cy="523876"/>
              </a:xfrm>
              <a:prstGeom prst="parallelogram">
                <a:avLst>
                  <a:gd name="adj" fmla="val 95454"/>
                </a:avLst>
              </a:prstGeom>
              <a:solidFill>
                <a:srgbClr val="FEFFFF">
                  <a:alpha val="4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>
                <p:custDataLst>
                  <p:tags r:id="rId51"/>
                </p:custDataLst>
              </p:nvPr>
            </p:nvSpPr>
            <p:spPr>
              <a:xfrm flipH="1">
                <a:off x="224551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42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>
                <p:custDataLst>
                  <p:tags r:id="rId52"/>
                </p:custDataLst>
              </p:nvPr>
            </p:nvSpPr>
            <p:spPr>
              <a:xfrm flipH="1">
                <a:off x="332898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13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8512" y="7842"/>
              <a:ext cx="51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DEAB81">
                      <a:lumMod val="50000"/>
                    </a:srgbClr>
                  </a:solidFill>
                  <a:latin typeface="+mn-lt"/>
                  <a:ea typeface="+mn-ea"/>
                </a:rPr>
                <a:t>区域排列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68090" y="1990725"/>
            <a:ext cx="6804025" cy="3842385"/>
            <a:chOff x="5734" y="2935"/>
            <a:chExt cx="10715" cy="6051"/>
          </a:xfrm>
        </p:grpSpPr>
        <p:grpSp>
          <p:nvGrpSpPr>
            <p:cNvPr id="34" name="组合 33"/>
            <p:cNvGrpSpPr/>
            <p:nvPr>
              <p:custDataLst>
                <p:tags r:id="rId27"/>
              </p:custDataLst>
            </p:nvPr>
          </p:nvGrpSpPr>
          <p:grpSpPr>
            <a:xfrm>
              <a:off x="5734" y="2935"/>
              <a:ext cx="10715" cy="6051"/>
              <a:chOff x="2238375" y="2705099"/>
              <a:chExt cx="2495550" cy="2162177"/>
            </a:xfrm>
          </p:grpSpPr>
          <p:sp>
            <p:nvSpPr>
              <p:cNvPr id="35" name="矩形 3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38375" y="2705099"/>
                <a:ext cx="2495550" cy="2162177"/>
              </a:xfrm>
              <a:prstGeom prst="rect">
                <a:avLst/>
              </a:prstGeom>
              <a:solidFill>
                <a:srgbClr val="DEAB81">
                  <a:lumMod val="20000"/>
                  <a:lumOff val="8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sz="2800" dirty="0" smtClean="0">
                  <a:solidFill>
                    <a:srgbClr val="DEAB81">
                      <a:lumMod val="50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238375" y="2705099"/>
                <a:ext cx="2495550" cy="1638301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、文字对齐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2、纵向控件宽度尽量保持相通，并左对齐</a:t>
                </a:r>
              </a:p>
            </p:txBody>
          </p:sp>
          <p:cxnSp>
            <p:nvCxnSpPr>
              <p:cNvPr id="37" name="直接连接符 36"/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2400300" y="4343399"/>
                <a:ext cx="314325" cy="314325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38" name="直接连接符 37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2738436" y="4343399"/>
                <a:ext cx="523876" cy="523876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39" name="直接连接符 38"/>
              <p:cNvCxnSpPr/>
              <p:nvPr>
                <p:custDataLst>
                  <p:tags r:id="rId32"/>
                </p:custDataLst>
              </p:nvPr>
            </p:nvCxnSpPr>
            <p:spPr>
              <a:xfrm>
                <a:off x="3201579" y="4493417"/>
                <a:ext cx="111920" cy="111920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40" name="直接连接符 39"/>
              <p:cNvCxnSpPr/>
              <p:nvPr>
                <p:custDataLst>
                  <p:tags r:id="rId33"/>
                </p:custDataLst>
              </p:nvPr>
            </p:nvCxnSpPr>
            <p:spPr>
              <a:xfrm>
                <a:off x="3912390" y="4610100"/>
                <a:ext cx="257175" cy="257175"/>
              </a:xfrm>
              <a:prstGeom prst="line">
                <a:avLst/>
              </a:prstGeom>
              <a:ln>
                <a:solidFill>
                  <a:srgbClr val="DEAB81">
                    <a:lumMod val="75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41" name="直接连接符 40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4345775" y="4343399"/>
                <a:ext cx="383377" cy="383377"/>
              </a:xfrm>
              <a:prstGeom prst="line">
                <a:avLst/>
              </a:prstGeom>
              <a:ln>
                <a:solidFill>
                  <a:srgbClr val="DEAB81"/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42" name="直接连接符 41"/>
              <p:cNvCxnSpPr/>
              <p:nvPr>
                <p:custDataLst>
                  <p:tags r:id="rId35"/>
                </p:custDataLst>
              </p:nvPr>
            </p:nvCxnSpPr>
            <p:spPr>
              <a:xfrm>
                <a:off x="3733794" y="4343399"/>
                <a:ext cx="523876" cy="523876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43" name="直接连接符 42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2376486" y="4675583"/>
                <a:ext cx="111920" cy="111920"/>
              </a:xfrm>
              <a:prstGeom prst="line">
                <a:avLst/>
              </a:prstGeom>
              <a:ln>
                <a:solidFill>
                  <a:srgbClr val="DEAB81">
                    <a:lumMod val="5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sp>
            <p:nvSpPr>
              <p:cNvPr id="44" name="平行四边形 43"/>
              <p:cNvSpPr/>
              <p:nvPr>
                <p:custDataLst>
                  <p:tags r:id="rId37"/>
                </p:custDataLst>
              </p:nvPr>
            </p:nvSpPr>
            <p:spPr>
              <a:xfrm flipH="1">
                <a:off x="3550439" y="4343400"/>
                <a:ext cx="1028700" cy="523876"/>
              </a:xfrm>
              <a:prstGeom prst="parallelogram">
                <a:avLst>
                  <a:gd name="adj" fmla="val 95454"/>
                </a:avLst>
              </a:prstGeom>
              <a:solidFill>
                <a:srgbClr val="FEFFFF">
                  <a:alpha val="4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平行四边形 44"/>
              <p:cNvSpPr/>
              <p:nvPr>
                <p:custDataLst>
                  <p:tags r:id="rId38"/>
                </p:custDataLst>
              </p:nvPr>
            </p:nvSpPr>
            <p:spPr>
              <a:xfrm flipH="1">
                <a:off x="224551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42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平行四边形 45"/>
              <p:cNvSpPr/>
              <p:nvPr>
                <p:custDataLst>
                  <p:tags r:id="rId39"/>
                </p:custDataLst>
              </p:nvPr>
            </p:nvSpPr>
            <p:spPr>
              <a:xfrm flipH="1">
                <a:off x="332898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13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8512" y="7842"/>
              <a:ext cx="51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DEAB81">
                      <a:lumMod val="50000"/>
                    </a:srgbClr>
                  </a:solidFill>
                  <a:latin typeface="+mn-lt"/>
                  <a:ea typeface="+mn-ea"/>
                </a:rPr>
                <a:t>数据对齐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895090" y="2117725"/>
            <a:ext cx="6804025" cy="3842385"/>
            <a:chOff x="5734" y="2935"/>
            <a:chExt cx="10715" cy="6051"/>
          </a:xfrm>
        </p:grpSpPr>
        <p:grpSp>
          <p:nvGrpSpPr>
            <p:cNvPr id="65" name="组合 64"/>
            <p:cNvGrpSpPr/>
            <p:nvPr>
              <p:custDataLst>
                <p:tags r:id="rId14"/>
              </p:custDataLst>
            </p:nvPr>
          </p:nvGrpSpPr>
          <p:grpSpPr>
            <a:xfrm>
              <a:off x="5734" y="2935"/>
              <a:ext cx="10715" cy="6051"/>
              <a:chOff x="2238375" y="2705099"/>
              <a:chExt cx="2495550" cy="2162177"/>
            </a:xfrm>
          </p:grpSpPr>
          <p:sp>
            <p:nvSpPr>
              <p:cNvPr id="66" name="矩形 65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38375" y="2705099"/>
                <a:ext cx="2495550" cy="2162177"/>
              </a:xfrm>
              <a:prstGeom prst="rect">
                <a:avLst/>
              </a:prstGeom>
              <a:solidFill>
                <a:srgbClr val="DEAB81">
                  <a:lumMod val="20000"/>
                  <a:lumOff val="8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sz="2800" dirty="0" smtClean="0">
                  <a:solidFill>
                    <a:srgbClr val="DEAB81">
                      <a:lumMod val="50000"/>
                    </a:srgbClr>
                  </a:solidFill>
                </a:endParaRPr>
              </a:p>
            </p:txBody>
          </p:sp>
          <p:sp>
            <p:nvSpPr>
              <p:cNvPr id="67" name="矩形 66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38375" y="2705099"/>
                <a:ext cx="2495550" cy="1638301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sz="2400" dirty="0">
                    <a:solidFill>
                      <a:schemeClr val="tx2">
                        <a:lumMod val="75000"/>
                      </a:schemeClr>
                    </a:solidFill>
                  </a:rPr>
                  <a:t>逻辑上相关联的控件应当加以组合，以表示其关联性</a:t>
                </a:r>
                <a:r>
                  <a:rPr 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；</a:t>
                </a:r>
              </a:p>
              <a:p>
                <a:pPr algn="l">
                  <a:lnSpc>
                    <a:spcPct val="150000"/>
                  </a:lnSpc>
                </a:pPr>
                <a:r>
                  <a:rPr sz="2400" dirty="0">
                    <a:solidFill>
                      <a:schemeClr val="tx2">
                        <a:lumMod val="75000"/>
                      </a:schemeClr>
                    </a:solidFill>
                  </a:rPr>
                  <a:t>不</a:t>
                </a:r>
                <a:r>
                  <a:rPr 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相关</a:t>
                </a:r>
                <a:r>
                  <a:rPr sz="2400" dirty="0">
                    <a:solidFill>
                      <a:schemeClr val="tx2">
                        <a:lumMod val="75000"/>
                      </a:schemeClr>
                    </a:solidFill>
                  </a:rPr>
                  <a:t>的项目应当</a:t>
                </a:r>
                <a:r>
                  <a:rPr 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分隔</a:t>
                </a:r>
                <a:r>
                  <a:rPr sz="2400" dirty="0">
                    <a:solidFill>
                      <a:schemeClr val="tx2">
                        <a:lumMod val="75000"/>
                      </a:schemeClr>
                    </a:solidFill>
                  </a:rPr>
                  <a:t>开，用间隔分组，或者使用方框划分各自区域</a:t>
                </a:r>
                <a:r>
                  <a:rPr lang="zh-CN" sz="2400" dirty="0">
                    <a:solidFill>
                      <a:schemeClr val="tx2">
                        <a:lumMod val="75000"/>
                      </a:schemeClr>
                    </a:solidFill>
                  </a:rPr>
                  <a:t>。</a:t>
                </a:r>
              </a:p>
            </p:txBody>
          </p:sp>
          <p:cxnSp>
            <p:nvCxnSpPr>
              <p:cNvPr id="68" name="直接连接符 67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2400300" y="4343399"/>
                <a:ext cx="314325" cy="314325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69" name="直接连接符 68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2738436" y="4343399"/>
                <a:ext cx="523876" cy="523876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70" name="直接连接符 69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3201579" y="4493417"/>
                <a:ext cx="111920" cy="111920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71" name="直接连接符 70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3912390" y="4610100"/>
                <a:ext cx="257175" cy="257175"/>
              </a:xfrm>
              <a:prstGeom prst="line">
                <a:avLst/>
              </a:prstGeom>
              <a:ln>
                <a:solidFill>
                  <a:srgbClr val="DEAB81">
                    <a:lumMod val="75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72" name="直接连接符 71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4345775" y="4343399"/>
                <a:ext cx="383377" cy="383377"/>
              </a:xfrm>
              <a:prstGeom prst="line">
                <a:avLst/>
              </a:prstGeom>
              <a:ln>
                <a:solidFill>
                  <a:srgbClr val="DEAB81"/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73" name="直接连接符 72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3733794" y="4343399"/>
                <a:ext cx="523876" cy="523876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74" name="直接连接符 73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2376486" y="4675583"/>
                <a:ext cx="111920" cy="111920"/>
              </a:xfrm>
              <a:prstGeom prst="line">
                <a:avLst/>
              </a:prstGeom>
              <a:ln>
                <a:solidFill>
                  <a:srgbClr val="DEAB81">
                    <a:lumMod val="5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sp>
            <p:nvSpPr>
              <p:cNvPr id="75" name="平行四边形 74"/>
              <p:cNvSpPr/>
              <p:nvPr>
                <p:custDataLst>
                  <p:tags r:id="rId24"/>
                </p:custDataLst>
              </p:nvPr>
            </p:nvSpPr>
            <p:spPr>
              <a:xfrm flipH="1">
                <a:off x="3550439" y="4343400"/>
                <a:ext cx="1028700" cy="523876"/>
              </a:xfrm>
              <a:prstGeom prst="parallelogram">
                <a:avLst>
                  <a:gd name="adj" fmla="val 95454"/>
                </a:avLst>
              </a:prstGeom>
              <a:solidFill>
                <a:srgbClr val="FEFFFF">
                  <a:alpha val="4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平行四边形 75"/>
              <p:cNvSpPr/>
              <p:nvPr>
                <p:custDataLst>
                  <p:tags r:id="rId25"/>
                </p:custDataLst>
              </p:nvPr>
            </p:nvSpPr>
            <p:spPr>
              <a:xfrm flipH="1">
                <a:off x="224551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42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平行四边形 76"/>
              <p:cNvSpPr/>
              <p:nvPr>
                <p:custDataLst>
                  <p:tags r:id="rId26"/>
                </p:custDataLst>
              </p:nvPr>
            </p:nvSpPr>
            <p:spPr>
              <a:xfrm flipH="1">
                <a:off x="332898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13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8512" y="7842"/>
              <a:ext cx="51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DEAB81">
                      <a:lumMod val="50000"/>
                    </a:srgbClr>
                  </a:solidFill>
                  <a:latin typeface="+mn-lt"/>
                  <a:ea typeface="+mn-ea"/>
                </a:rPr>
                <a:t>有效组合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022090" y="2244725"/>
            <a:ext cx="6804025" cy="3842385"/>
            <a:chOff x="5734" y="2935"/>
            <a:chExt cx="10715" cy="6051"/>
          </a:xfrm>
        </p:grpSpPr>
        <p:grpSp>
          <p:nvGrpSpPr>
            <p:cNvPr id="80" name="组合 79"/>
            <p:cNvGrpSpPr/>
            <p:nvPr>
              <p:custDataLst>
                <p:tags r:id="rId1"/>
              </p:custDataLst>
            </p:nvPr>
          </p:nvGrpSpPr>
          <p:grpSpPr>
            <a:xfrm>
              <a:off x="5734" y="2935"/>
              <a:ext cx="10715" cy="6051"/>
              <a:chOff x="2238375" y="2705099"/>
              <a:chExt cx="2495550" cy="2162177"/>
            </a:xfrm>
          </p:grpSpPr>
          <p:sp>
            <p:nvSpPr>
              <p:cNvPr id="81" name="矩形 80"/>
              <p:cNvSpPr/>
              <p:nvPr>
                <p:custDataLst>
                  <p:tags r:id="rId2"/>
                </p:custDataLst>
              </p:nvPr>
            </p:nvSpPr>
            <p:spPr>
              <a:xfrm>
                <a:off x="2238375" y="2705099"/>
                <a:ext cx="2495550" cy="2162177"/>
              </a:xfrm>
              <a:prstGeom prst="rect">
                <a:avLst/>
              </a:prstGeom>
              <a:solidFill>
                <a:srgbClr val="DEAB81">
                  <a:lumMod val="20000"/>
                  <a:lumOff val="8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sz="2800" dirty="0" smtClean="0">
                  <a:solidFill>
                    <a:srgbClr val="DEAB81">
                      <a:lumMod val="50000"/>
                    </a:srgbClr>
                  </a:solidFill>
                </a:endParaRPr>
              </a:p>
            </p:txBody>
          </p:sp>
          <p:sp>
            <p:nvSpPr>
              <p:cNvPr id="82" name="矩形 81"/>
              <p:cNvSpPr/>
              <p:nvPr>
                <p:custDataLst>
                  <p:tags r:id="rId3"/>
                </p:custDataLst>
              </p:nvPr>
            </p:nvSpPr>
            <p:spPr>
              <a:xfrm>
                <a:off x="2238375" y="2705099"/>
                <a:ext cx="2495550" cy="1638301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解决方案：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、固定窗口大小，不允许改变尺寸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zh-CN" alt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、改变尺寸的窗口，在Onsize的时候做好控件位置、大小的相应改变</a:t>
                </a:r>
              </a:p>
            </p:txBody>
          </p:sp>
          <p:cxnSp>
            <p:nvCxnSpPr>
              <p:cNvPr id="83" name="直接连接符 82"/>
              <p:cNvCxnSpPr/>
              <p:nvPr>
                <p:custDataLst>
                  <p:tags r:id="rId4"/>
                </p:custDataLst>
              </p:nvPr>
            </p:nvCxnSpPr>
            <p:spPr>
              <a:xfrm>
                <a:off x="2400300" y="4343399"/>
                <a:ext cx="314325" cy="314325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4" name="直接连接符 83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2738436" y="4343399"/>
                <a:ext cx="523876" cy="523876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5" name="直接连接符 84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3201579" y="4493417"/>
                <a:ext cx="111920" cy="111920"/>
              </a:xfrm>
              <a:prstGeom prst="line">
                <a:avLst/>
              </a:prstGeom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6" name="直接连接符 8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3912390" y="4610100"/>
                <a:ext cx="257175" cy="257175"/>
              </a:xfrm>
              <a:prstGeom prst="line">
                <a:avLst/>
              </a:prstGeom>
              <a:ln>
                <a:solidFill>
                  <a:srgbClr val="DEAB81">
                    <a:lumMod val="75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7" name="直接连接符 86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4345775" y="4343399"/>
                <a:ext cx="383377" cy="383377"/>
              </a:xfrm>
              <a:prstGeom prst="line">
                <a:avLst/>
              </a:prstGeom>
              <a:ln>
                <a:solidFill>
                  <a:srgbClr val="DEAB81"/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8" name="直接连接符 87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3733794" y="4343399"/>
                <a:ext cx="523876" cy="523876"/>
              </a:xfrm>
              <a:prstGeom prst="line">
                <a:avLst/>
              </a:prstGeom>
              <a:ln>
                <a:solidFill>
                  <a:srgbClr val="DEAB81">
                    <a:lumMod val="40000"/>
                    <a:lumOff val="6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cxnSp>
            <p:nvCxnSpPr>
              <p:cNvPr id="89" name="直接连接符 88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2376486" y="4675583"/>
                <a:ext cx="111920" cy="111920"/>
              </a:xfrm>
              <a:prstGeom prst="line">
                <a:avLst/>
              </a:prstGeom>
              <a:ln>
                <a:solidFill>
                  <a:srgbClr val="DEAB81">
                    <a:lumMod val="50000"/>
                  </a:srgbClr>
                </a:solidFill>
              </a:ln>
            </p:spPr>
            <p:style>
              <a:lnRef idx="1">
                <a:srgbClr val="DEAB81"/>
              </a:lnRef>
              <a:fillRef idx="0">
                <a:srgbClr val="DEAB81"/>
              </a:fillRef>
              <a:effectRef idx="0">
                <a:srgbClr val="DEAB81"/>
              </a:effectRef>
              <a:fontRef idx="minor">
                <a:srgbClr val="5F5F5F"/>
              </a:fontRef>
            </p:style>
          </p:cxnSp>
          <p:sp>
            <p:nvSpPr>
              <p:cNvPr id="90" name="平行四边形 89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550439" y="4343400"/>
                <a:ext cx="1028700" cy="523876"/>
              </a:xfrm>
              <a:prstGeom prst="parallelogram">
                <a:avLst>
                  <a:gd name="adj" fmla="val 95454"/>
                </a:avLst>
              </a:prstGeom>
              <a:solidFill>
                <a:srgbClr val="FEFFFF">
                  <a:alpha val="40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平行四边形 90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224551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42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平行四边形 91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3328985" y="4343400"/>
                <a:ext cx="812005" cy="523876"/>
              </a:xfrm>
              <a:prstGeom prst="parallelogram">
                <a:avLst>
                  <a:gd name="adj" fmla="val 100908"/>
                </a:avLst>
              </a:prstGeom>
              <a:solidFill>
                <a:srgbClr val="DEAB81">
                  <a:lumMod val="60000"/>
                  <a:lumOff val="40000"/>
                  <a:alpha val="13000"/>
                </a:srgbClr>
              </a:solidFill>
              <a:ln>
                <a:noFill/>
              </a:ln>
            </p:spPr>
            <p:style>
              <a:lnRef idx="2">
                <a:srgbClr val="DEAB81">
                  <a:shade val="50000"/>
                </a:srgbClr>
              </a:lnRef>
              <a:fillRef idx="1">
                <a:srgbClr val="DEAB81"/>
              </a:fillRef>
              <a:effectRef idx="0">
                <a:srgbClr val="DEAB81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8512" y="7842"/>
              <a:ext cx="51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DEAB81">
                      <a:lumMod val="50000"/>
                    </a:srgbClr>
                  </a:solidFill>
                  <a:latin typeface="+mn-lt"/>
                  <a:ea typeface="+mn-ea"/>
                </a:rPr>
                <a:t>窗口缩放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07440" y="1057910"/>
            <a:ext cx="9976485" cy="474281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FC000"/>
                </a:solidFill>
              </a:rPr>
              <a:t>Q2</a:t>
            </a:r>
            <a:r>
              <a:rPr lang="zh-CN" altLang="en-US" sz="2800" b="1" dirty="0">
                <a:solidFill>
                  <a:srgbClr val="FFC000"/>
                </a:solidFill>
              </a:rPr>
              <a:t>：窗口缩放时出现问题的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解决</a:t>
            </a:r>
            <a:r>
              <a:rPr lang="zh-CN" altLang="en-US" sz="2800" b="1" dirty="0">
                <a:solidFill>
                  <a:srgbClr val="FFC000"/>
                </a:solidFill>
              </a:rPr>
              <a:t>方案（</a:t>
            </a:r>
            <a:r>
              <a:rPr lang="en-US" sz="2800" b="1" dirty="0">
                <a:solidFill>
                  <a:srgbClr val="FFC000"/>
                </a:solidFill>
              </a:rPr>
              <a:t>2</a:t>
            </a:r>
            <a:r>
              <a:rPr lang="zh-CN" altLang="en-US" sz="2800" b="1" dirty="0">
                <a:solidFill>
                  <a:srgbClr val="FFC000"/>
                </a:solidFill>
              </a:rPr>
              <a:t>条）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不一定要是前面提到的，也可以包括你所知道的</a:t>
            </a: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756006" y="692980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10728079" y="5445015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用户交互</a:t>
            </a:r>
            <a:endParaRPr 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/>
          <p:nvPr/>
        </p:nvSpPr>
        <p:spPr>
          <a:xfrm>
            <a:off x="1746885" y="1818005"/>
            <a:ext cx="8698230" cy="388747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C000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、隐藏控件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要使一个功能有时允许有时不允许用户使用，则这个控件的不能随便隐藏，应该使用disable属性进行表示，以免用户发现控件失踪后措手无策。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、窗口弹出位置要明显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点击一个控件，弹出窗口或者菜单，应该给人明显提示，最低要求是覆盖刚才点击的位置，让用户轻松跳转到新的界面。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用户交互</a:t>
            </a:r>
            <a:endParaRPr 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/>
          <p:nvPr/>
        </p:nvSpPr>
        <p:spPr>
          <a:xfrm>
            <a:off x="1746885" y="1818005"/>
            <a:ext cx="8698230" cy="388747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FFC000"/>
                </a:solidFill>
                <a:sym typeface="+mn-ea"/>
              </a:rPr>
              <a:t>3</a:t>
            </a: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、执行动作要提示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给用户一个视觉感受的同时，写程序的时候应该注意用户的交互感受，用户做了任何动作，都应该给用户一个</a:t>
            </a: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视觉或者听觉、触觉提示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，而且这个提示需要很明显，但提示时间不应过长。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  <a:sym typeface="+mn-ea"/>
              </a:rPr>
              <a:t>①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弹出交互对话框让用户点击确认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  <a:sym typeface="+mn-ea"/>
              </a:rPr>
              <a:t>②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改变UI中控件参数提示(处理不用用户确认的提示，有一定延时，或者用户按键后自动清除) ，如拨打电话时按数字按键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  <a:sym typeface="+mn-ea"/>
              </a:rPr>
              <a:t>③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听觉提示，发出特殊声音提示，声音不宜过长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07440" y="1057910"/>
            <a:ext cx="9976485" cy="474281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FC000"/>
                </a:solidFill>
              </a:rPr>
              <a:t>Q3</a:t>
            </a:r>
            <a:r>
              <a:rPr lang="zh-CN" altLang="en-US" sz="2800" b="1" dirty="0">
                <a:solidFill>
                  <a:srgbClr val="FFC000"/>
                </a:solidFill>
              </a:rPr>
              <a:t>：一致性体现在哪些方面（至少</a:t>
            </a:r>
            <a:r>
              <a:rPr lang="en-US" altLang="zh-CN" sz="2800" b="1" dirty="0">
                <a:solidFill>
                  <a:srgbClr val="FFC000"/>
                </a:solidFill>
              </a:rPr>
              <a:t>3</a:t>
            </a:r>
            <a:r>
              <a:rPr lang="zh-CN" altLang="en-US" sz="2800" b="1" dirty="0">
                <a:solidFill>
                  <a:srgbClr val="FFC000"/>
                </a:solidFill>
              </a:rPr>
              <a:t>个）</a:t>
            </a: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rgbClr val="FFC000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756006" y="692980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10728079" y="5445015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6285" y="692785"/>
            <a:ext cx="1325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u="sng">
                <a:solidFill>
                  <a:srgbClr val="FFC000"/>
                </a:solidFill>
              </a:rPr>
              <a:t>分享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" y="2351405"/>
            <a:ext cx="10915015" cy="4022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48840" y="692785"/>
            <a:ext cx="7894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给出撤销操作来代替确定操作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540" y="1399540"/>
            <a:ext cx="1091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假设用户每次操作都是正确的，只有极少数情况下才会发生误操作。避免用户每次操作都需要进行毫无意义的确定。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6285" y="692785"/>
            <a:ext cx="1325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u="sng">
                <a:solidFill>
                  <a:srgbClr val="FFC000"/>
                </a:solidFill>
              </a:rPr>
              <a:t>分享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8840" y="692785"/>
            <a:ext cx="7894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精简表单内容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540" y="1399540"/>
            <a:ext cx="1091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没人愿意填写一大堆表单字段。问下自己表单中是不是每个字段都必需，然后尽量减少表单中的字段。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5" y="2366645"/>
            <a:ext cx="11078210" cy="402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6285" y="692785"/>
            <a:ext cx="1325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u="sng">
                <a:solidFill>
                  <a:srgbClr val="FFC000"/>
                </a:solidFill>
              </a:rPr>
              <a:t>分享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8840" y="692785"/>
            <a:ext cx="7894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将操作的状态或者进度呈现出来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540" y="1399540"/>
            <a:ext cx="1091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在界面上呈现这样的状态对于用户来说是很有必要的。这样用户就可以知道某些操作是否成功，接下来准备进行怎样的操作。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" y="2351405"/>
            <a:ext cx="11220450" cy="402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6285" y="692785"/>
            <a:ext cx="1325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u="sng">
                <a:solidFill>
                  <a:srgbClr val="FFC000"/>
                </a:solidFill>
              </a:rPr>
              <a:t>分享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8840" y="692785"/>
            <a:ext cx="7894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让界面平滑显示而不要死板地呈现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540" y="1399540"/>
            <a:ext cx="1091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给元素增加些自然的动画时，淡入淡出效果不但美观，也更符合实际。但要注意动画时间不要设置过长，那样会让想尽快完成操作的用户不耐烦。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" y="2366645"/>
            <a:ext cx="10426700" cy="402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6285" y="692785"/>
            <a:ext cx="1325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u="sng">
                <a:solidFill>
                  <a:srgbClr val="FFC000"/>
                </a:solidFill>
              </a:rPr>
              <a:t>分享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8840" y="692785"/>
            <a:ext cx="7894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使用内联的验证消息而不是提交后再验证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540" y="1399540"/>
            <a:ext cx="1091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在处理表单时，最好立即检测出用户所填写内容是否符合要求然后给出验证消息。这样错误一出现能就能得到改正。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5" y="2366645"/>
            <a:ext cx="11165205" cy="402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"/>
          <p:cNvSpPr txBox="1"/>
          <p:nvPr/>
        </p:nvSpPr>
        <p:spPr>
          <a:xfrm>
            <a:off x="1687830" y="706755"/>
            <a:ext cx="1925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67862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19338" y="2621280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600" dirty="0">
                <a:solidFill>
                  <a:schemeClr val="bg1"/>
                </a:solidFill>
              </a:rPr>
              <a:t>一致性</a:t>
            </a: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655" y="3507105"/>
            <a:ext cx="3683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600" dirty="0">
                <a:solidFill>
                  <a:schemeClr val="bg1"/>
                </a:solidFill>
              </a:rPr>
              <a:t>颜色</a:t>
            </a: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2319338" y="4391025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600" dirty="0">
                <a:solidFill>
                  <a:schemeClr val="bg1"/>
                </a:solidFill>
              </a:rPr>
              <a:t>字体</a:t>
            </a: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87830" y="5281295"/>
            <a:ext cx="4589145" cy="651510"/>
            <a:chOff x="10360" y="4118"/>
            <a:chExt cx="7227" cy="1026"/>
          </a:xfrm>
        </p:grpSpPr>
        <p:sp>
          <p:nvSpPr>
            <p:cNvPr id="4109" name="文本框 29"/>
            <p:cNvSpPr txBox="1"/>
            <p:nvPr/>
          </p:nvSpPr>
          <p:spPr>
            <a:xfrm>
              <a:off x="11353" y="4128"/>
              <a:ext cx="6234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sz="3600" dirty="0">
                  <a:solidFill>
                    <a:schemeClr val="bg1"/>
                  </a:solidFill>
                  <a:sym typeface="+mn-ea"/>
                </a:rPr>
                <a:t>文字表达</a:t>
              </a:r>
            </a:p>
          </p:txBody>
        </p:sp>
        <p:cxnSp>
          <p:nvCxnSpPr>
            <p:cNvPr id="4110" name="直接连接符 30"/>
            <p:cNvCxnSpPr/>
            <p:nvPr/>
          </p:nvCxnSpPr>
          <p:spPr>
            <a:xfrm flipH="1">
              <a:off x="10805" y="4283"/>
              <a:ext cx="548" cy="705"/>
            </a:xfrm>
            <a:prstGeom prst="line">
              <a:avLst/>
            </a:prstGeom>
            <a:ln w="635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111" name="文本框 31"/>
            <p:cNvSpPr txBox="1"/>
            <p:nvPr/>
          </p:nvSpPr>
          <p:spPr>
            <a:xfrm>
              <a:off x="10360" y="4118"/>
              <a:ext cx="51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x-none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12" name="文本框 32"/>
          <p:cNvSpPr txBox="1"/>
          <p:nvPr/>
        </p:nvSpPr>
        <p:spPr>
          <a:xfrm>
            <a:off x="7208838" y="2958148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600" dirty="0">
                <a:solidFill>
                  <a:schemeClr val="bg1"/>
                </a:solidFill>
                <a:sym typeface="+mn-ea"/>
              </a:rPr>
              <a:t>控件</a:t>
            </a:r>
          </a:p>
        </p:txBody>
      </p:sp>
      <p:cxnSp>
        <p:nvCxnSpPr>
          <p:cNvPr id="4113" name="直接连接符 33"/>
          <p:cNvCxnSpPr/>
          <p:nvPr/>
        </p:nvCxnSpPr>
        <p:spPr>
          <a:xfrm flipH="1">
            <a:off x="6861175" y="305657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4" name="文本框 34"/>
          <p:cNvSpPr txBox="1"/>
          <p:nvPr/>
        </p:nvSpPr>
        <p:spPr>
          <a:xfrm>
            <a:off x="6578600" y="295021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32"/>
          <p:cNvSpPr txBox="1"/>
          <p:nvPr/>
        </p:nvSpPr>
        <p:spPr>
          <a:xfrm>
            <a:off x="7209155" y="3834765"/>
            <a:ext cx="39585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600" dirty="0">
                <a:solidFill>
                  <a:schemeClr val="bg1"/>
                </a:solidFill>
                <a:sym typeface="+mn-ea"/>
              </a:rPr>
              <a:t>布局</a:t>
            </a:r>
          </a:p>
        </p:txBody>
      </p:sp>
      <p:cxnSp>
        <p:nvCxnSpPr>
          <p:cNvPr id="3" name="直接连接符 33"/>
          <p:cNvCxnSpPr/>
          <p:nvPr/>
        </p:nvCxnSpPr>
        <p:spPr>
          <a:xfrm flipH="1">
            <a:off x="6861175" y="394112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文本框 34"/>
          <p:cNvSpPr txBox="1"/>
          <p:nvPr/>
        </p:nvSpPr>
        <p:spPr>
          <a:xfrm>
            <a:off x="6578600" y="3841750"/>
            <a:ext cx="282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578600" y="4739005"/>
            <a:ext cx="4589145" cy="645160"/>
            <a:chOff x="6432" y="8279"/>
            <a:chExt cx="7227" cy="1016"/>
          </a:xfrm>
        </p:grpSpPr>
        <p:sp>
          <p:nvSpPr>
            <p:cNvPr id="8" name="文本框 32"/>
            <p:cNvSpPr txBox="1"/>
            <p:nvPr/>
          </p:nvSpPr>
          <p:spPr>
            <a:xfrm>
              <a:off x="7425" y="8279"/>
              <a:ext cx="6234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  <a:sym typeface="+mn-ea"/>
                </a:rPr>
                <a:t>用户交互</a:t>
              </a:r>
            </a:p>
          </p:txBody>
        </p:sp>
        <p:cxnSp>
          <p:nvCxnSpPr>
            <p:cNvPr id="9" name="直接连接符 33"/>
            <p:cNvCxnSpPr/>
            <p:nvPr/>
          </p:nvCxnSpPr>
          <p:spPr>
            <a:xfrm flipH="1">
              <a:off x="6877" y="8447"/>
              <a:ext cx="548" cy="705"/>
            </a:xfrm>
            <a:prstGeom prst="line">
              <a:avLst/>
            </a:prstGeom>
            <a:ln w="635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0" name="文本框 34"/>
            <p:cNvSpPr txBox="1"/>
            <p:nvPr/>
          </p:nvSpPr>
          <p:spPr>
            <a:xfrm>
              <a:off x="6432" y="8290"/>
              <a:ext cx="44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6285" y="692785"/>
            <a:ext cx="1325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u="sng">
                <a:solidFill>
                  <a:srgbClr val="FFC000"/>
                </a:solidFill>
              </a:rPr>
              <a:t>分享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8840" y="692785"/>
            <a:ext cx="7894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让用户选择而不是重新填写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540" y="1399540"/>
            <a:ext cx="1091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在界面上展示一些用户之前涉及到的信息让他们进行选择，而不是让他们想半天然后自己填写。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" y="2351405"/>
            <a:ext cx="11191875" cy="402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6285" y="692785"/>
            <a:ext cx="1325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u="sng">
                <a:solidFill>
                  <a:srgbClr val="FFC000"/>
                </a:solidFill>
              </a:rPr>
              <a:t>分享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8840" y="692785"/>
            <a:ext cx="7894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让点击更轻松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540" y="1399540"/>
            <a:ext cx="1091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像链接，表单的输入框还有按钮等，如果尺寸做得大一点则点击起来更方便容易些，或者也可以把元素的点击区域（也就是热区）增大。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2366645"/>
            <a:ext cx="11071225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6285" y="692785"/>
            <a:ext cx="1325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u="sng">
                <a:solidFill>
                  <a:srgbClr val="FFC000"/>
                </a:solidFill>
              </a:rPr>
              <a:t>分享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8840" y="692785"/>
            <a:ext cx="7894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优化页面加载速度，不要让用户等太久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540" y="1399540"/>
            <a:ext cx="1091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一个好的解决之道当然就是优化你的页面和图片，除此之外还可以有两种技巧：</a:t>
            </a:r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、显示进度条；</a:t>
            </a:r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、展示其他相关或有趣的东西来吸引用户的注意力。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" y="2366645"/>
            <a:ext cx="11165205" cy="402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6285" y="692785"/>
            <a:ext cx="1325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u="sng">
                <a:solidFill>
                  <a:srgbClr val="FFC000"/>
                </a:solidFill>
              </a:rPr>
              <a:t>分享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8840" y="692785"/>
            <a:ext cx="7894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遵从一些约定而不要去重新设计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540" y="1399540"/>
            <a:ext cx="10916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用户用起来会很方便。比如，我们知道界面右上角（大多数情况下）的叉叉是关闭程序用的，或者点击一个按钮后我们能预测到将会发生什么。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" y="2366645"/>
            <a:ext cx="10984865" cy="391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07440" y="1057910"/>
            <a:ext cx="9976485" cy="474281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rgbClr val="FFC000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rgbClr val="FFC000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756006" y="692980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10728079" y="5445015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12" name="文本框 32"/>
          <p:cNvSpPr txBox="1"/>
          <p:nvPr/>
        </p:nvSpPr>
        <p:spPr>
          <a:xfrm>
            <a:off x="4520248" y="1412558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sym typeface="+mn-ea"/>
              </a:rPr>
              <a:t>参考文献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1476375" y="2644775"/>
            <a:ext cx="92519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《</a:t>
            </a:r>
            <a:r>
              <a:rPr lang="en-US" altLang="zh-CN" sz="3200" dirty="0">
                <a:solidFill>
                  <a:schemeClr val="bg1"/>
                </a:solidFill>
              </a:rPr>
              <a:t>Axure RP8</a:t>
            </a:r>
            <a:r>
              <a:rPr lang="zh-CN" altLang="en-US" sz="3200" dirty="0">
                <a:solidFill>
                  <a:schemeClr val="bg1"/>
                </a:solidFill>
              </a:rPr>
              <a:t>网站与</a:t>
            </a:r>
            <a:r>
              <a:rPr lang="en-US" altLang="zh-CN" sz="3200" dirty="0">
                <a:solidFill>
                  <a:schemeClr val="bg1"/>
                </a:solidFill>
              </a:rPr>
              <a:t>App</a:t>
            </a:r>
            <a:r>
              <a:rPr lang="zh-CN" altLang="en-US" sz="3200" dirty="0">
                <a:solidFill>
                  <a:schemeClr val="bg1"/>
                </a:solidFill>
              </a:rPr>
              <a:t>原型设计》</a:t>
            </a: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dirty="0">
                <a:solidFill>
                  <a:schemeClr val="bg1"/>
                </a:solidFill>
              </a:rPr>
              <a:t>好的用户界面-界面设计的一些技巧</a:t>
            </a:r>
            <a:r>
              <a:rPr lang="en-US" altLang="zh-CN" sz="3200" dirty="0">
                <a:solidFill>
                  <a:schemeClr val="bg1"/>
                </a:solidFill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</a:rPr>
              <a:t>博客园</a:t>
            </a: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dirty="0">
                <a:solidFill>
                  <a:schemeClr val="bg1"/>
                </a:solidFill>
              </a:rPr>
              <a:t>界面设计包括哪些细节、如何深入？</a:t>
            </a:r>
            <a:r>
              <a:rPr lang="en-US" altLang="zh-CN" sz="3200" dirty="0">
                <a:solidFill>
                  <a:schemeClr val="bg1"/>
                </a:solidFill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</a:rPr>
              <a:t>知乎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07440" y="1057910"/>
            <a:ext cx="9976485" cy="474281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rgbClr val="FFC000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rgbClr val="FFC000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756006" y="692980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10728079" y="5445015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12" name="文本框 32"/>
          <p:cNvSpPr txBox="1"/>
          <p:nvPr/>
        </p:nvSpPr>
        <p:spPr>
          <a:xfrm>
            <a:off x="4520248" y="1412558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小组分工</a:t>
            </a:r>
          </a:p>
        </p:txBody>
      </p:sp>
      <p:sp>
        <p:nvSpPr>
          <p:cNvPr id="8" name="文本框 32"/>
          <p:cNvSpPr txBox="1"/>
          <p:nvPr/>
        </p:nvSpPr>
        <p:spPr>
          <a:xfrm>
            <a:off x="4226876" y="2686334"/>
            <a:ext cx="4215787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dirty="0" smtClean="0">
                <a:solidFill>
                  <a:schemeClr val="bg1"/>
                </a:solidFill>
              </a:rPr>
              <a:t>周雨璐</a:t>
            </a:r>
            <a:r>
              <a:rPr lang="en-US" altLang="zh-CN" sz="3200" dirty="0" smtClean="0">
                <a:solidFill>
                  <a:schemeClr val="bg1"/>
                </a:solidFill>
              </a:rPr>
              <a:t>93——</a:t>
            </a:r>
            <a:r>
              <a:rPr lang="zh-CN" altLang="en-US" sz="3200" dirty="0">
                <a:solidFill>
                  <a:schemeClr val="bg1"/>
                </a:solidFill>
              </a:rPr>
              <a:t>制作</a:t>
            </a:r>
            <a:r>
              <a:rPr lang="en-US" altLang="zh-CN" sz="3200" dirty="0">
                <a:solidFill>
                  <a:schemeClr val="bg1"/>
                </a:solidFill>
              </a:rPr>
              <a:t>PPT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葛倍良</a:t>
            </a:r>
            <a:r>
              <a:rPr lang="en-US" altLang="zh-CN" sz="3200" dirty="0" smtClean="0">
                <a:solidFill>
                  <a:schemeClr val="bg1"/>
                </a:solidFill>
              </a:rPr>
              <a:t>90——PPT</a:t>
            </a:r>
            <a:r>
              <a:rPr lang="zh-CN" altLang="en-US" sz="3200" dirty="0" smtClean="0">
                <a:solidFill>
                  <a:schemeClr val="bg1"/>
                </a:solidFill>
              </a:rPr>
              <a:t>休整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黄鹏羽</a:t>
            </a:r>
            <a:r>
              <a:rPr lang="en-US" altLang="zh-CN" sz="3200" dirty="0" smtClean="0">
                <a:solidFill>
                  <a:schemeClr val="bg1"/>
                </a:solidFill>
              </a:rPr>
              <a:t>89——</a:t>
            </a:r>
            <a:r>
              <a:rPr lang="zh-CN" altLang="en-US" sz="3200" dirty="0" smtClean="0">
                <a:solidFill>
                  <a:schemeClr val="bg1"/>
                </a:solidFill>
              </a:rPr>
              <a:t>资料搜查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金浩楠</a:t>
            </a:r>
            <a:r>
              <a:rPr lang="en-US" altLang="zh-CN" sz="3200" dirty="0" smtClean="0">
                <a:solidFill>
                  <a:schemeClr val="bg1"/>
                </a:solidFill>
              </a:rPr>
              <a:t>86——</a:t>
            </a:r>
            <a:r>
              <a:rPr lang="zh-CN" altLang="en-US" sz="3200" dirty="0" smtClean="0">
                <a:solidFill>
                  <a:schemeClr val="bg1"/>
                </a:solidFill>
              </a:rPr>
              <a:t>最终审查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余倩</a:t>
            </a:r>
            <a:r>
              <a:rPr lang="en-US" altLang="zh-CN" sz="3200" dirty="0" smtClean="0">
                <a:solidFill>
                  <a:schemeClr val="bg1"/>
                </a:solidFill>
              </a:rPr>
              <a:t>88——</a:t>
            </a:r>
            <a:r>
              <a:rPr lang="zh-CN" altLang="en-US" sz="3200" dirty="0" smtClean="0">
                <a:solidFill>
                  <a:schemeClr val="bg1"/>
                </a:solidFill>
              </a:rPr>
              <a:t>辅助制作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10565"/>
            <a:ext cx="8803005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200" b="1" dirty="0">
                <a:solidFill>
                  <a:schemeClr val="bg1"/>
                </a:solidFill>
                <a:sym typeface="+mn-ea"/>
              </a:rPr>
              <a:t>一致性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无论是</a:t>
            </a:r>
            <a:r>
              <a:rPr lang="zh-CN" altLang="en-US" sz="2400" b="1" dirty="0">
                <a:solidFill>
                  <a:srgbClr val="FFC000"/>
                </a:solidFill>
              </a:rPr>
              <a:t>控件</a:t>
            </a:r>
            <a:r>
              <a:rPr lang="zh-CN" altLang="en-US" sz="2400" dirty="0">
                <a:solidFill>
                  <a:schemeClr val="bg1"/>
                </a:solidFill>
              </a:rPr>
              <a:t>使用，提示</a:t>
            </a:r>
            <a:r>
              <a:rPr lang="zh-CN" altLang="en-US" sz="2400" b="1" dirty="0">
                <a:solidFill>
                  <a:srgbClr val="FFC000"/>
                </a:solidFill>
              </a:rPr>
              <a:t>信息措辞</a:t>
            </a:r>
            <a:r>
              <a:rPr lang="zh-CN" altLang="en-US" sz="2400" dirty="0">
                <a:solidFill>
                  <a:schemeClr val="bg1"/>
                </a:solidFill>
              </a:rPr>
              <a:t>，还是</a:t>
            </a:r>
            <a:r>
              <a:rPr lang="zh-CN" altLang="en-US" sz="2400" b="1" dirty="0">
                <a:solidFill>
                  <a:srgbClr val="FFC000"/>
                </a:solidFill>
              </a:rPr>
              <a:t>颜色</a:t>
            </a:r>
            <a:r>
              <a:rPr lang="zh-CN" altLang="en-US" sz="2400" dirty="0">
                <a:solidFill>
                  <a:schemeClr val="bg1"/>
                </a:solidFill>
              </a:rPr>
              <a:t>、窗口</a:t>
            </a:r>
            <a:r>
              <a:rPr lang="zh-CN" altLang="en-US" sz="2400" b="1" dirty="0">
                <a:solidFill>
                  <a:srgbClr val="FFC000"/>
                </a:solidFill>
              </a:rPr>
              <a:t>布局风格</a:t>
            </a:r>
            <a:r>
              <a:rPr lang="zh-CN" altLang="en-US" sz="2400" dirty="0">
                <a:solidFill>
                  <a:schemeClr val="bg1"/>
                </a:solidFill>
              </a:rPr>
              <a:t>，都要遵循统一的标准，做到真正的一致。</a:t>
            </a:r>
          </a:p>
        </p:txBody>
      </p:sp>
      <p:sp>
        <p:nvSpPr>
          <p:cNvPr id="5124" name="矩形 1"/>
          <p:cNvSpPr/>
          <p:nvPr/>
        </p:nvSpPr>
        <p:spPr>
          <a:xfrm>
            <a:off x="1746885" y="2830195"/>
            <a:ext cx="8698230" cy="287528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优点</a:t>
            </a:r>
            <a:r>
              <a:rPr lang="en-US" alt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:</a:t>
            </a:r>
            <a:endParaRPr lang="en-US" altLang="zh-CN" sz="2400" b="1" dirty="0">
              <a:ln>
                <a:noFill/>
              </a:ln>
              <a:solidFill>
                <a:srgbClr val="FFC000"/>
              </a:solidFill>
              <a:latin typeface="Calibri" panose="020F0502020204030204" pitchFamily="2" charset="0"/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1、当用户熟悉了一个界面后，切换到另外一个界面也能够很轻松的推测出各种功能，语句也不需要费神理解 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C000"/>
                </a:solidFill>
                <a:latin typeface="Calibri" panose="020F0502020204030204" pitchFamily="2" charset="0"/>
              </a:rPr>
              <a:t>“</a:t>
            </a:r>
            <a:r>
              <a:rPr lang="zh-CN" altLang="en-US" sz="2400" dirty="0">
                <a:solidFill>
                  <a:srgbClr val="FFC000"/>
                </a:solidFill>
                <a:latin typeface="Calibri" panose="020F0502020204030204" pitchFamily="2" charset="0"/>
              </a:rPr>
              <a:t>所有的习惯用法都需要学习，好的习惯用法只需要学习一次。</a:t>
            </a:r>
            <a:r>
              <a:rPr lang="en-US" altLang="zh-CN" sz="2400" dirty="0">
                <a:solidFill>
                  <a:srgbClr val="FFC000"/>
                </a:solidFill>
                <a:latin typeface="Calibri" panose="020F0502020204030204" pitchFamily="2" charset="0"/>
              </a:rPr>
              <a:t>”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2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、给用户统一的感觉，不显得混乱，有利于用户心情愉快、支持度增加。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200" b="1" dirty="0">
                <a:solidFill>
                  <a:schemeClr val="bg1"/>
                </a:solidFill>
                <a:sym typeface="+mn-ea"/>
              </a:rPr>
              <a:t>一致性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多人合作容易导致风格的不一致、界面混乱，而一个人工作又会导致工作量过大。</a:t>
            </a:r>
          </a:p>
        </p:txBody>
      </p:sp>
      <p:sp>
        <p:nvSpPr>
          <p:cNvPr id="4" name="矩形 1"/>
          <p:cNvSpPr/>
          <p:nvPr/>
        </p:nvSpPr>
        <p:spPr>
          <a:xfrm>
            <a:off x="1746885" y="2830195"/>
            <a:ext cx="8698230" cy="287528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做法</a:t>
            </a:r>
            <a:r>
              <a:rPr lang="en-US" alt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:</a:t>
            </a:r>
            <a:endParaRPr lang="en-US" altLang="zh-CN" sz="2400" b="1" dirty="0">
              <a:ln>
                <a:noFill/>
              </a:ln>
              <a:solidFill>
                <a:srgbClr val="FFC000"/>
              </a:solidFill>
              <a:latin typeface="Calibri" panose="020F0502020204030204" pitchFamily="2" charset="0"/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先由一个人做好主页，确定配色方案、界面风格、控件库等。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分工合作时要使用统一的控件库，不得偏离原定的配色方案与界面风格。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2" charset="0"/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如果需要调整，必须进行统一调整，比如：控件样式在允许的范围内可以统一修改其样式、色调。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颜色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46885" y="1671955"/>
            <a:ext cx="8698230" cy="403352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注意要点</a:t>
            </a:r>
            <a:r>
              <a:rPr lang="en-US" alt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:</a:t>
            </a:r>
            <a:endParaRPr lang="en-US" altLang="zh-CN" sz="2400" b="1" dirty="0">
              <a:ln>
                <a:noFill/>
              </a:ln>
              <a:solidFill>
                <a:srgbClr val="FFC000"/>
              </a:solidFill>
              <a:latin typeface="Calibri" panose="020F0502020204030204" pitchFamily="2" charset="0"/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1、统一色调，针对软件类型以及用户工作环境选择合适的色调。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、色盲、色弱用户，即使使用了特殊颜色表示重点，也应该使用特殊指示符，如"!"、"?"以及图标等。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、颜色方案也需要测试，常常由于显示器、显卡的问题，会呈现色彩的差异，应该在不同机器上进行严格的测试。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、遵循对比原则：在浅色背景上使用深色文字，深色背景上使用浅色文字。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、整个界面尽量少使用类别不同的颜色。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07440" y="1057910"/>
            <a:ext cx="9976485" cy="474281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FC000"/>
                </a:solidFill>
              </a:rPr>
              <a:t>Q1</a:t>
            </a:r>
            <a:r>
              <a:rPr lang="zh-CN" altLang="en-US" sz="2800" b="1" dirty="0">
                <a:solidFill>
                  <a:srgbClr val="FFC000"/>
                </a:solidFill>
              </a:rPr>
              <a:t>：颜色方面的注意要点（至少</a:t>
            </a:r>
            <a:r>
              <a:rPr lang="en-US" altLang="zh-CN" sz="2800" b="1" dirty="0">
                <a:solidFill>
                  <a:srgbClr val="FFC000"/>
                </a:solidFill>
              </a:rPr>
              <a:t>3</a:t>
            </a:r>
            <a:r>
              <a:rPr lang="zh-CN" altLang="en-US" sz="2800" b="1" dirty="0">
                <a:solidFill>
                  <a:srgbClr val="FFC000"/>
                </a:solidFill>
              </a:rPr>
              <a:t>条）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不一定要是前面提到的，也可以包括你所认为的要点</a:t>
            </a: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756006" y="692980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10728079" y="5445015"/>
            <a:ext cx="720005" cy="720005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字体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46885" y="2494915"/>
            <a:ext cx="8698230" cy="321056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注意要点</a:t>
            </a:r>
            <a:r>
              <a:rPr lang="en-US" alt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:</a:t>
            </a:r>
            <a:endParaRPr lang="en-US" altLang="zh-CN" sz="2400" b="1" dirty="0">
              <a:ln>
                <a:noFill/>
              </a:ln>
              <a:solidFill>
                <a:srgbClr val="FFC000"/>
              </a:solidFill>
              <a:latin typeface="Calibri" panose="020F0502020204030204" pitchFamily="2" charset="0"/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1、使用统一字体。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、最好采用标准字体，如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宋体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，不考虑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特殊字体（隶书、草书等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，特殊情况可以使用图片取代），保证每个用户使用起来显示都很正常。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、所有控件尽量使用大小统一的字体属性，除了特殊提示信息、加强显示等例外情况。</a:t>
            </a:r>
          </a:p>
        </p:txBody>
      </p:sp>
      <p:cxnSp>
        <p:nvCxnSpPr>
          <p:cNvPr id="2" name="直接箭头连接符 1"/>
          <p:cNvCxnSpPr>
            <a:endCxn id="3" idx="2"/>
          </p:cNvCxnSpPr>
          <p:nvPr/>
        </p:nvCxnSpPr>
        <p:spPr>
          <a:xfrm flipH="1" flipV="1">
            <a:off x="6263005" y="2339340"/>
            <a:ext cx="2256155" cy="109728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484120" y="1509395"/>
            <a:ext cx="755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有些特殊字体笔画复杂，会导致界面不够清晰整洁；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有些特殊字体需要用户仔细辨认，增大用户的工作量。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文字表达</a:t>
            </a: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sz="2400" dirty="0">
                <a:solidFill>
                  <a:schemeClr val="bg1"/>
                </a:solidFill>
              </a:rPr>
              <a:t>提示信息、帮助文档文字表达遵循以下准则：</a:t>
            </a:r>
          </a:p>
        </p:txBody>
      </p:sp>
      <p:sp>
        <p:nvSpPr>
          <p:cNvPr id="4" name="矩形 1"/>
          <p:cNvSpPr/>
          <p:nvPr/>
        </p:nvSpPr>
        <p:spPr>
          <a:xfrm>
            <a:off x="1746885" y="2824480"/>
            <a:ext cx="8698230" cy="288099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、注意语气，尽量不要使用专业术语，杜绝错别字。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、注意标点符号（逗号、句号、顿号、分号等）的用法，信息较多的话建议分段。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、使用统一的语言描述，例如一个关闭功能按钮，可以描述为退出、返回、关闭，应该统一规定。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、根据用户的类别使用相应的词语、语气、语调。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8"/>
          <p:cNvSpPr txBox="1"/>
          <p:nvPr/>
        </p:nvSpPr>
        <p:spPr>
          <a:xfrm>
            <a:off x="1694180" y="710565"/>
            <a:ext cx="88030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控件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/>
          <p:nvPr/>
        </p:nvSpPr>
        <p:spPr>
          <a:xfrm>
            <a:off x="1746885" y="2411730"/>
            <a:ext cx="8698230" cy="329374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注意要点：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、使用同一风格的控件。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、同一类型的控件操作方式相同，例如一个控件双击可以执行某些动作，而同样的控件双击却没有任何反映。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、一个控件只做单一功能，当一个控件在不同情况下有着不同的功能，会使用户初次理解增加难度。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2" charset="0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2" charset="0"/>
              </a:rPr>
              <a:t>、不要错误使用控件。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Microsoft Office PowerPoint</Application>
  <PresentationFormat>宽屏</PresentationFormat>
  <Paragraphs>162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L-Jere</cp:lastModifiedBy>
  <cp:revision>119</cp:revision>
  <dcterms:created xsi:type="dcterms:W3CDTF">2013-11-25T09:03:00Z</dcterms:created>
  <dcterms:modified xsi:type="dcterms:W3CDTF">2017-11-21T13:50:42Z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