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81" r:id="rId6"/>
    <p:sldId id="280" r:id="rId7"/>
    <p:sldId id="270" r:id="rId8"/>
    <p:sldId id="259" r:id="rId9"/>
    <p:sldId id="267" r:id="rId10"/>
    <p:sldId id="271" r:id="rId11"/>
    <p:sldId id="268" r:id="rId12"/>
    <p:sldId id="269" r:id="rId13"/>
    <p:sldId id="296" r:id="rId14"/>
    <p:sldId id="297" r:id="rId15"/>
    <p:sldId id="293" r:id="rId16"/>
    <p:sldId id="294" r:id="rId17"/>
    <p:sldId id="265" r:id="rId18"/>
    <p:sldId id="295" r:id="rId19"/>
    <p:sldId id="266" r:id="rId20"/>
    <p:sldId id="262" r:id="rId21"/>
    <p:sldId id="279" r:id="rId2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2017/11/2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tags" Target="../tags/tag91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tags" Target="../tags/tag94.xml"/><Relationship Id="rId47" Type="http://schemas.openxmlformats.org/officeDocument/2006/relationships/tags" Target="../tags/tag99.xml"/><Relationship Id="rId50" Type="http://schemas.openxmlformats.org/officeDocument/2006/relationships/tags" Target="../tags/tag102.xml"/><Relationship Id="rId55" Type="http://schemas.openxmlformats.org/officeDocument/2006/relationships/slide" Target="slide8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46" Type="http://schemas.openxmlformats.org/officeDocument/2006/relationships/tags" Target="../tags/tag98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tags" Target="../tags/tag93.xml"/><Relationship Id="rId54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tags" Target="../tags/tag92.xml"/><Relationship Id="rId45" Type="http://schemas.openxmlformats.org/officeDocument/2006/relationships/tags" Target="../tags/tag97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49" Type="http://schemas.openxmlformats.org/officeDocument/2006/relationships/tags" Target="../tags/tag101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tags" Target="../tags/tag96.xml"/><Relationship Id="rId52" Type="http://schemas.openxmlformats.org/officeDocument/2006/relationships/tags" Target="../tags/tag104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tags" Target="../tags/tag95.xml"/><Relationship Id="rId48" Type="http://schemas.openxmlformats.org/officeDocument/2006/relationships/tags" Target="../tags/tag100.xml"/><Relationship Id="rId8" Type="http://schemas.openxmlformats.org/officeDocument/2006/relationships/tags" Target="../tags/tag60.xml"/><Relationship Id="rId51" Type="http://schemas.openxmlformats.org/officeDocument/2006/relationships/tags" Target="../tags/tag103.xml"/><Relationship Id="rId3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33" Type="http://schemas.openxmlformats.org/officeDocument/2006/relationships/tags" Target="../tags/tag237.xml"/><Relationship Id="rId138" Type="http://schemas.openxmlformats.org/officeDocument/2006/relationships/tags" Target="../tags/tag242.xml"/><Relationship Id="rId16" Type="http://schemas.openxmlformats.org/officeDocument/2006/relationships/tags" Target="../tags/tag120.xml"/><Relationship Id="rId107" Type="http://schemas.openxmlformats.org/officeDocument/2006/relationships/tags" Target="../tags/tag211.xml"/><Relationship Id="rId11" Type="http://schemas.openxmlformats.org/officeDocument/2006/relationships/tags" Target="../tags/tag115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144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34" Type="http://schemas.openxmlformats.org/officeDocument/2006/relationships/tags" Target="../tags/tag238.xml"/><Relationship Id="rId139" Type="http://schemas.openxmlformats.org/officeDocument/2006/relationships/tags" Target="../tags/tag243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16" Type="http://schemas.openxmlformats.org/officeDocument/2006/relationships/tags" Target="../tags/tag220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137" Type="http://schemas.openxmlformats.org/officeDocument/2006/relationships/tags" Target="../tags/tag241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11" Type="http://schemas.openxmlformats.org/officeDocument/2006/relationships/tags" Target="../tags/tag215.xml"/><Relationship Id="rId132" Type="http://schemas.openxmlformats.org/officeDocument/2006/relationships/tags" Target="../tags/tag236.xml"/><Relationship Id="rId140" Type="http://schemas.openxmlformats.org/officeDocument/2006/relationships/tags" Target="../tags/tag244.xml"/><Relationship Id="rId145" Type="http://schemas.openxmlformats.org/officeDocument/2006/relationships/slide" Target="slide8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127" Type="http://schemas.openxmlformats.org/officeDocument/2006/relationships/tags" Target="../tags/tag23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30" Type="http://schemas.openxmlformats.org/officeDocument/2006/relationships/tags" Target="../tags/tag234.xml"/><Relationship Id="rId135" Type="http://schemas.openxmlformats.org/officeDocument/2006/relationships/tags" Target="../tags/tag239.xml"/><Relationship Id="rId143" Type="http://schemas.openxmlformats.org/officeDocument/2006/relationships/tags" Target="../tags/tag247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141" Type="http://schemas.openxmlformats.org/officeDocument/2006/relationships/tags" Target="../tags/tag245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tags" Target="../tags/tag235.xml"/><Relationship Id="rId136" Type="http://schemas.openxmlformats.org/officeDocument/2006/relationships/tags" Target="../tags/tag240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56" Type="http://schemas.openxmlformats.org/officeDocument/2006/relationships/tags" Target="../tags/tag160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26" Type="http://schemas.openxmlformats.org/officeDocument/2006/relationships/tags" Target="../tags/tag230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142" Type="http://schemas.openxmlformats.org/officeDocument/2006/relationships/tags" Target="../tags/tag2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60.xml"/><Relationship Id="rId18" Type="http://schemas.openxmlformats.org/officeDocument/2006/relationships/tags" Target="../tags/tag265.xml"/><Relationship Id="rId26" Type="http://schemas.openxmlformats.org/officeDocument/2006/relationships/tags" Target="../tags/tag273.xml"/><Relationship Id="rId39" Type="http://schemas.openxmlformats.org/officeDocument/2006/relationships/tags" Target="../tags/tag286.xml"/><Relationship Id="rId21" Type="http://schemas.openxmlformats.org/officeDocument/2006/relationships/tags" Target="../tags/tag268.xml"/><Relationship Id="rId34" Type="http://schemas.openxmlformats.org/officeDocument/2006/relationships/tags" Target="../tags/tag281.xml"/><Relationship Id="rId42" Type="http://schemas.openxmlformats.org/officeDocument/2006/relationships/tags" Target="../tags/tag289.xml"/><Relationship Id="rId47" Type="http://schemas.openxmlformats.org/officeDocument/2006/relationships/tags" Target="../tags/tag294.xml"/><Relationship Id="rId50" Type="http://schemas.openxmlformats.org/officeDocument/2006/relationships/tags" Target="../tags/tag297.xml"/><Relationship Id="rId55" Type="http://schemas.openxmlformats.org/officeDocument/2006/relationships/tags" Target="../tags/tag302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tags" Target="../tags/tag272.xml"/><Relationship Id="rId33" Type="http://schemas.openxmlformats.org/officeDocument/2006/relationships/tags" Target="../tags/tag280.xml"/><Relationship Id="rId38" Type="http://schemas.openxmlformats.org/officeDocument/2006/relationships/tags" Target="../tags/tag285.xml"/><Relationship Id="rId46" Type="http://schemas.openxmlformats.org/officeDocument/2006/relationships/tags" Target="../tags/tag293.xml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0" Type="http://schemas.openxmlformats.org/officeDocument/2006/relationships/tags" Target="../tags/tag267.xml"/><Relationship Id="rId29" Type="http://schemas.openxmlformats.org/officeDocument/2006/relationships/tags" Target="../tags/tag276.xml"/><Relationship Id="rId41" Type="http://schemas.openxmlformats.org/officeDocument/2006/relationships/tags" Target="../tags/tag288.xml"/><Relationship Id="rId54" Type="http://schemas.openxmlformats.org/officeDocument/2006/relationships/tags" Target="../tags/tag301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24" Type="http://schemas.openxmlformats.org/officeDocument/2006/relationships/tags" Target="../tags/tag271.xml"/><Relationship Id="rId32" Type="http://schemas.openxmlformats.org/officeDocument/2006/relationships/tags" Target="../tags/tag279.xml"/><Relationship Id="rId37" Type="http://schemas.openxmlformats.org/officeDocument/2006/relationships/tags" Target="../tags/tag284.xml"/><Relationship Id="rId40" Type="http://schemas.openxmlformats.org/officeDocument/2006/relationships/tags" Target="../tags/tag287.xml"/><Relationship Id="rId45" Type="http://schemas.openxmlformats.org/officeDocument/2006/relationships/tags" Target="../tags/tag292.xml"/><Relationship Id="rId53" Type="http://schemas.openxmlformats.org/officeDocument/2006/relationships/tags" Target="../tags/tag300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tags" Target="../tags/tag270.xml"/><Relationship Id="rId28" Type="http://schemas.openxmlformats.org/officeDocument/2006/relationships/tags" Target="../tags/tag275.xml"/><Relationship Id="rId36" Type="http://schemas.openxmlformats.org/officeDocument/2006/relationships/tags" Target="../tags/tag283.xml"/><Relationship Id="rId49" Type="http://schemas.openxmlformats.org/officeDocument/2006/relationships/tags" Target="../tags/tag296.xml"/><Relationship Id="rId10" Type="http://schemas.openxmlformats.org/officeDocument/2006/relationships/tags" Target="../tags/tag257.xml"/><Relationship Id="rId19" Type="http://schemas.openxmlformats.org/officeDocument/2006/relationships/tags" Target="../tags/tag266.xml"/><Relationship Id="rId31" Type="http://schemas.openxmlformats.org/officeDocument/2006/relationships/tags" Target="../tags/tag278.xml"/><Relationship Id="rId44" Type="http://schemas.openxmlformats.org/officeDocument/2006/relationships/tags" Target="../tags/tag291.xml"/><Relationship Id="rId52" Type="http://schemas.openxmlformats.org/officeDocument/2006/relationships/tags" Target="../tags/tag299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tags" Target="../tags/tag269.xml"/><Relationship Id="rId27" Type="http://schemas.openxmlformats.org/officeDocument/2006/relationships/tags" Target="../tags/tag274.xml"/><Relationship Id="rId30" Type="http://schemas.openxmlformats.org/officeDocument/2006/relationships/tags" Target="../tags/tag277.xml"/><Relationship Id="rId35" Type="http://schemas.openxmlformats.org/officeDocument/2006/relationships/tags" Target="../tags/tag282.xml"/><Relationship Id="rId43" Type="http://schemas.openxmlformats.org/officeDocument/2006/relationships/tags" Target="../tags/tag290.xml"/><Relationship Id="rId48" Type="http://schemas.openxmlformats.org/officeDocument/2006/relationships/tags" Target="../tags/tag295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255.xml"/><Relationship Id="rId51" Type="http://schemas.openxmlformats.org/officeDocument/2006/relationships/tags" Target="../tags/tag298.xml"/><Relationship Id="rId3" Type="http://schemas.openxmlformats.org/officeDocument/2006/relationships/tags" Target="../tags/tag2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" Target="slide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4187825" y="3308985"/>
            <a:ext cx="381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UML</a:t>
            </a:r>
            <a:r>
              <a:rPr lang="zh-CN" alt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概述</a:t>
            </a: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953260"/>
            <a:ext cx="8712835" cy="4829175"/>
          </a:xfrm>
          <a:prstGeom prst="rect">
            <a:avLst/>
          </a:prstGeom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依赖</a:t>
              </a:r>
            </a:p>
          </p:txBody>
        </p:sp>
        <p:sp>
          <p:nvSpPr>
            <p:cNvPr id="14" name="矩形 1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其中一个元素发生变化会影响另一个元素的语义</a:t>
              </a:r>
            </a:p>
          </p:txBody>
        </p:sp>
        <p:cxnSp>
          <p:nvCxnSpPr>
            <p:cNvPr id="15" name="直接连接符 1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29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关联</a:t>
              </a:r>
            </a:p>
          </p:txBody>
        </p:sp>
        <p:sp>
          <p:nvSpPr>
            <p:cNvPr id="28" name="矩形 27"/>
            <p:cNvSpPr/>
            <p:nvPr>
              <p:custDataLst>
                <p:tags r:id="rId30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是类之间的结构关系</a:t>
              </a:r>
            </a:p>
          </p:txBody>
        </p:sp>
        <p:cxnSp>
          <p:nvCxnSpPr>
            <p:cNvPr id="29" name="直接连接符 28"/>
            <p:cNvCxnSpPr/>
            <p:nvPr>
              <p:custDataLst>
                <p:tags r:id="rId31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32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3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34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6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7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38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39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40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3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实现</a:t>
              </a: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其中一个类目指定了由另一个类目保证执行的合约</a:t>
              </a:r>
            </a:p>
          </p:txBody>
        </p:sp>
        <p:cxnSp>
          <p:nvCxnSpPr>
            <p:cNvPr id="42" name="直接连接符 41"/>
            <p:cNvCxnSpPr/>
            <p:nvPr>
              <p:custDataLst>
                <p:tags r:id="rId19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0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1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22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23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4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5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26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27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28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6159038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泛化</a:t>
              </a: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其中特殊元素（子元素）基于一般元素（父元素）而建立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关系</a:t>
            </a: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904365" y="5262245"/>
            <a:ext cx="8383270" cy="1513840"/>
          </a:xfrm>
          <a:prstGeom prst="rect">
            <a:avLst/>
          </a:prstGeom>
        </p:spPr>
      </p:pic>
      <p:sp>
        <p:nvSpPr>
          <p:cNvPr id="67" name="左箭头 66">
            <a:hlinkClick r:id="rId55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07820" y="4141470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13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顺序图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13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3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3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3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3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4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4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4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22005" y="4141470"/>
            <a:ext cx="2932430" cy="615315"/>
            <a:chOff x="285" y="7103"/>
            <a:chExt cx="4618" cy="969"/>
          </a:xfrm>
        </p:grpSpPr>
        <p:sp>
          <p:nvSpPr>
            <p:cNvPr id="6" name="矩形 5"/>
            <p:cNvSpPr/>
            <p:nvPr>
              <p:custDataLst>
                <p:tags r:id="rId12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部署图</a:t>
              </a:r>
            </a:p>
          </p:txBody>
        </p:sp>
        <p:cxnSp>
          <p:nvCxnSpPr>
            <p:cNvPr id="7" name="直接连接符 6"/>
            <p:cNvCxnSpPr/>
            <p:nvPr>
              <p:custDataLst>
                <p:tags r:id="rId12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" name="直接连接符 7"/>
            <p:cNvCxnSpPr/>
            <p:nvPr>
              <p:custDataLst>
                <p:tags r:id="rId12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" name="直接连接符 8"/>
            <p:cNvCxnSpPr/>
            <p:nvPr>
              <p:custDataLst>
                <p:tags r:id="rId12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2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2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8" name="平行四边形 67"/>
            <p:cNvSpPr/>
            <p:nvPr>
              <p:custDataLst>
                <p:tags r:id="rId13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>
              <p:custDataLst>
                <p:tags r:id="rId13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>
              <p:custDataLst>
                <p:tags r:id="rId13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7820" y="5083810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11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组件图</a:t>
              </a:r>
            </a:p>
          </p:txBody>
        </p:sp>
        <p:cxnSp>
          <p:nvCxnSpPr>
            <p:cNvPr id="73" name="直接连接符 72"/>
            <p:cNvCxnSpPr/>
            <p:nvPr>
              <p:custDataLst>
                <p:tags r:id="rId11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11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11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11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11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11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11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11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12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12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2530" y="4141470"/>
            <a:ext cx="2932430" cy="615315"/>
            <a:chOff x="285" y="7103"/>
            <a:chExt cx="4618" cy="969"/>
          </a:xfrm>
        </p:grpSpPr>
        <p:sp>
          <p:nvSpPr>
            <p:cNvPr id="84" name="矩形 83"/>
            <p:cNvSpPr/>
            <p:nvPr>
              <p:custDataLst>
                <p:tags r:id="rId100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包图</a:t>
              </a:r>
            </a:p>
          </p:txBody>
        </p:sp>
        <p:cxnSp>
          <p:nvCxnSpPr>
            <p:cNvPr id="85" name="直接连接符 84"/>
            <p:cNvCxnSpPr/>
            <p:nvPr>
              <p:custDataLst>
                <p:tags r:id="rId101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102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103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104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105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106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107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92" name="平行四边形 91"/>
            <p:cNvSpPr/>
            <p:nvPr>
              <p:custDataLst>
                <p:tags r:id="rId108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平行四边形 92"/>
            <p:cNvSpPr/>
            <p:nvPr>
              <p:custDataLst>
                <p:tags r:id="rId109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>
              <p:custDataLst>
                <p:tags r:id="rId110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008245" y="5083810"/>
            <a:ext cx="2932430" cy="615315"/>
            <a:chOff x="285" y="7103"/>
            <a:chExt cx="4618" cy="969"/>
          </a:xfrm>
        </p:grpSpPr>
        <p:sp>
          <p:nvSpPr>
            <p:cNvPr id="96" name="矩形 95"/>
            <p:cNvSpPr/>
            <p:nvPr>
              <p:custDataLst>
                <p:tags r:id="rId89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交互图</a:t>
              </a:r>
            </a:p>
          </p:txBody>
        </p:sp>
        <p:cxnSp>
          <p:nvCxnSpPr>
            <p:cNvPr id="97" name="直接连接符 96"/>
            <p:cNvCxnSpPr/>
            <p:nvPr>
              <p:custDataLst>
                <p:tags r:id="rId90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8" name="直接连接符 97"/>
            <p:cNvCxnSpPr/>
            <p:nvPr>
              <p:custDataLst>
                <p:tags r:id="rId91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9" name="直接连接符 98"/>
            <p:cNvCxnSpPr/>
            <p:nvPr>
              <p:custDataLst>
                <p:tags r:id="rId92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93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94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2" name="直接连接符 101"/>
            <p:cNvCxnSpPr/>
            <p:nvPr>
              <p:custDataLst>
                <p:tags r:id="rId95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96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04" name="平行四边形 103"/>
            <p:cNvSpPr/>
            <p:nvPr>
              <p:custDataLst>
                <p:tags r:id="rId97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平行四边形 104"/>
            <p:cNvSpPr/>
            <p:nvPr>
              <p:custDataLst>
                <p:tags r:id="rId98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平行四边形 105"/>
            <p:cNvSpPr/>
            <p:nvPr>
              <p:custDataLst>
                <p:tags r:id="rId99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422005" y="5067300"/>
            <a:ext cx="2932430" cy="615315"/>
            <a:chOff x="285" y="7103"/>
            <a:chExt cx="4618" cy="969"/>
          </a:xfrm>
        </p:grpSpPr>
        <p:sp>
          <p:nvSpPr>
            <p:cNvPr id="108" name="矩形 107"/>
            <p:cNvSpPr/>
            <p:nvPr>
              <p:custDataLst>
                <p:tags r:id="rId78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时间图</a:t>
              </a:r>
            </a:p>
          </p:txBody>
        </p:sp>
        <p:cxnSp>
          <p:nvCxnSpPr>
            <p:cNvPr id="109" name="直接连接符 108"/>
            <p:cNvCxnSpPr/>
            <p:nvPr>
              <p:custDataLst>
                <p:tags r:id="rId79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80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81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82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3" name="直接连接符 112"/>
            <p:cNvCxnSpPr/>
            <p:nvPr>
              <p:custDataLst>
                <p:tags r:id="rId83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84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85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16" name="平行四边形 115"/>
            <p:cNvSpPr/>
            <p:nvPr>
              <p:custDataLst>
                <p:tags r:id="rId86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平行四边形 116"/>
            <p:cNvSpPr/>
            <p:nvPr>
              <p:custDataLst>
                <p:tags r:id="rId87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平行四边形 117"/>
            <p:cNvSpPr/>
            <p:nvPr>
              <p:custDataLst>
                <p:tags r:id="rId88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13535" y="594741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67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复合结构图</a:t>
              </a:r>
            </a:p>
          </p:txBody>
        </p:sp>
        <p:cxnSp>
          <p:nvCxnSpPr>
            <p:cNvPr id="121" name="直接连接符 120"/>
            <p:cNvCxnSpPr/>
            <p:nvPr>
              <p:custDataLst>
                <p:tags r:id="rId68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69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70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71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72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73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74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75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76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77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413750" y="3255645"/>
            <a:ext cx="2932430" cy="615315"/>
            <a:chOff x="285" y="7103"/>
            <a:chExt cx="4618" cy="969"/>
          </a:xfrm>
        </p:grpSpPr>
        <p:sp>
          <p:nvSpPr>
            <p:cNvPr id="132" name="矩形 131"/>
            <p:cNvSpPr/>
            <p:nvPr>
              <p:custDataLst>
                <p:tags r:id="rId56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通信图</a:t>
              </a:r>
            </a:p>
          </p:txBody>
        </p:sp>
        <p:cxnSp>
          <p:nvCxnSpPr>
            <p:cNvPr id="133" name="直接连接符 132"/>
            <p:cNvCxnSpPr/>
            <p:nvPr>
              <p:custDataLst>
                <p:tags r:id="rId57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4" name="直接连接符 133"/>
            <p:cNvCxnSpPr/>
            <p:nvPr>
              <p:custDataLst>
                <p:tags r:id="rId58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5" name="直接连接符 134"/>
            <p:cNvCxnSpPr/>
            <p:nvPr>
              <p:custDataLst>
                <p:tags r:id="rId59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6" name="直接连接符 135"/>
            <p:cNvCxnSpPr/>
            <p:nvPr>
              <p:custDataLst>
                <p:tags r:id="rId60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7" name="直接连接符 136"/>
            <p:cNvCxnSpPr/>
            <p:nvPr>
              <p:custDataLst>
                <p:tags r:id="rId61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8" name="直接连接符 137"/>
            <p:cNvCxnSpPr/>
            <p:nvPr>
              <p:custDataLst>
                <p:tags r:id="rId62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9" name="直接连接符 138"/>
            <p:cNvCxnSpPr/>
            <p:nvPr>
              <p:custDataLst>
                <p:tags r:id="rId63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40" name="平行四边形 139"/>
            <p:cNvSpPr/>
            <p:nvPr>
              <p:custDataLst>
                <p:tags r:id="rId64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平行四边形 140"/>
            <p:cNvSpPr/>
            <p:nvPr>
              <p:custDataLst>
                <p:tags r:id="rId65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2" name="平行四边形 141"/>
            <p:cNvSpPr/>
            <p:nvPr>
              <p:custDataLst>
                <p:tags r:id="rId66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8405495" y="2346325"/>
            <a:ext cx="2932430" cy="615315"/>
            <a:chOff x="285" y="7103"/>
            <a:chExt cx="4618" cy="969"/>
          </a:xfrm>
        </p:grpSpPr>
        <p:sp>
          <p:nvSpPr>
            <p:cNvPr id="144" name="矩形 143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对象图</a:t>
              </a:r>
            </a:p>
          </p:txBody>
        </p:sp>
        <p:cxnSp>
          <p:nvCxnSpPr>
            <p:cNvPr id="145" name="直接连接符 144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6" name="直接连接符 145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7" name="直接连接符 146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8" name="直接连接符 147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9" name="直接连接符 148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0" name="直接连接符 149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1" name="直接连接符 150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52" name="平行四边形 151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平行四边形 152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平行四边形 153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96815" y="3255645"/>
            <a:ext cx="2932430" cy="615315"/>
            <a:chOff x="285" y="7103"/>
            <a:chExt cx="4618" cy="969"/>
          </a:xfrm>
        </p:grpSpPr>
        <p:sp>
          <p:nvSpPr>
            <p:cNvPr id="156" name="矩形 155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状态肌图</a:t>
              </a:r>
            </a:p>
          </p:txBody>
        </p:sp>
        <p:cxnSp>
          <p:nvCxnSpPr>
            <p:cNvPr id="157" name="直接连接符 156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8" name="直接连接符 157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9" name="直接连接符 158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0" name="直接连接符 159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1" name="直接连接符 160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2" name="直接连接符 161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3" name="直接连接符 162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64" name="平行四边形 163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平行四边形 164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平行四边形 165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002530" y="2346325"/>
            <a:ext cx="2932430" cy="615315"/>
            <a:chOff x="285" y="7103"/>
            <a:chExt cx="4618" cy="969"/>
          </a:xfrm>
        </p:grpSpPr>
        <p:sp>
          <p:nvSpPr>
            <p:cNvPr id="168" name="矩形 167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类图</a:t>
              </a:r>
            </a:p>
          </p:txBody>
        </p:sp>
        <p:cxnSp>
          <p:nvCxnSpPr>
            <p:cNvPr id="169" name="直接连接符 168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1" name="直接连接符 170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2" name="直接连接符 171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3" name="直接连接符 172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4" name="直接连接符 173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5" name="直接连接符 174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76" name="平行四边形 175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平行四边形 176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8" name="平行四边形 177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607820" y="327215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活动图</a:t>
              </a:r>
            </a:p>
          </p:txBody>
        </p:sp>
        <p:cxnSp>
          <p:nvCxnSpPr>
            <p:cNvPr id="181" name="直接连接符 180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6135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用例图</a:t>
              </a:r>
            </a:p>
          </p:txBody>
        </p:sp>
        <p:cxnSp>
          <p:nvCxnSpPr>
            <p:cNvPr id="193" name="直接连接符 192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3" name="左箭头 202">
            <a:hlinkClick r:id="rId145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95635" y="2228295"/>
            <a:ext cx="7430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b="1" dirty="0" smtClean="0">
                <a:solidFill>
                  <a:schemeClr val="bg1"/>
                </a:solidFill>
              </a:rPr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例图：</a:t>
            </a:r>
            <a:r>
              <a:rPr lang="zh-CN" altLang="en-US" dirty="0">
                <a:solidFill>
                  <a:schemeClr val="bg1"/>
                </a:solidFill>
              </a:rPr>
              <a:t>对系统的使用方式分类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类</a:t>
            </a:r>
            <a:r>
              <a:rPr lang="zh-CN" altLang="en-US" b="1" dirty="0" smtClean="0">
                <a:solidFill>
                  <a:schemeClr val="bg1"/>
                </a:solidFill>
              </a:rPr>
              <a:t>图：</a:t>
            </a:r>
            <a:r>
              <a:rPr lang="zh-CN" altLang="en-US" dirty="0" smtClean="0">
                <a:solidFill>
                  <a:schemeClr val="bg1"/>
                </a:solidFill>
              </a:rPr>
              <a:t>显示</a:t>
            </a:r>
            <a:r>
              <a:rPr lang="zh-CN" altLang="en-US" dirty="0">
                <a:solidFill>
                  <a:schemeClr val="bg1"/>
                </a:solidFill>
              </a:rPr>
              <a:t>类和它们的相互关系。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对象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只显示对象及它们的相互关系。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b="1" dirty="0" smtClean="0">
                <a:solidFill>
                  <a:schemeClr val="bg1"/>
                </a:solidFill>
              </a:rPr>
              <a:t>活动图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显示人或对象的活动，其方式类似于流程图。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状态机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  <a:r>
              <a:rPr lang="zh-CN" altLang="en-US" dirty="0">
                <a:solidFill>
                  <a:schemeClr val="bg1"/>
                </a:solidFill>
              </a:rPr>
              <a:t>：显示生命周期比较有趣或复杂的对象的各种状态。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通信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显示在某种情形下对象之间发送的消息。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顺序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显示与通信图类以的信息，但强调的是顺序，而不是连接。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包图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显示相关的类如何组合，对开发人员有用。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部署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显示安装已完成系统的机器、过程和部署制品。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组件图：</a:t>
            </a:r>
            <a:r>
              <a:rPr lang="zh-CN" altLang="en-US" dirty="0" smtClean="0">
                <a:solidFill>
                  <a:schemeClr val="bg1"/>
                </a:solidFill>
              </a:rPr>
              <a:t>显示</a:t>
            </a:r>
            <a:r>
              <a:rPr lang="zh-CN" altLang="en-US" dirty="0">
                <a:solidFill>
                  <a:schemeClr val="bg1"/>
                </a:solidFill>
              </a:rPr>
              <a:t>可重用的组件（对象或子系统）及期接口。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11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交互</a:t>
            </a:r>
            <a:r>
              <a:rPr lang="zh-CN" altLang="en-US" b="1" dirty="0">
                <a:solidFill>
                  <a:schemeClr val="bg1"/>
                </a:solidFill>
              </a:rPr>
              <a:t>总图：</a:t>
            </a:r>
            <a:r>
              <a:rPr lang="zh-CN" altLang="en-US" dirty="0">
                <a:solidFill>
                  <a:schemeClr val="bg1"/>
                </a:solidFill>
              </a:rPr>
              <a:t>使用顺序图喧赤活动的务个步骤。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时间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显示消息和对象状态的准确时间限制。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复合</a:t>
            </a:r>
            <a:r>
              <a:rPr lang="zh-CN" altLang="en-US" b="1" dirty="0">
                <a:solidFill>
                  <a:schemeClr val="bg1"/>
                </a:solidFill>
              </a:rPr>
              <a:t>结构图：</a:t>
            </a:r>
            <a:r>
              <a:rPr lang="zh-CN" altLang="en-US" dirty="0">
                <a:solidFill>
                  <a:schemeClr val="bg1"/>
                </a:solidFill>
              </a:rPr>
              <a:t>显示对象在聚合或复合中的相互关系，显示接口和协作的对象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3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663" y="4819070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静态图主要包括用例图，类图，组件图，对象图，部署图，而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动态图包括活动图，状态图，时序图，协作图。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7663" y="4214399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哪些是静态图，哪些是动态图？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  <p:cxnSp>
        <p:nvCxnSpPr>
          <p:cNvPr id="4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6" name="矩形 5"/>
          <p:cNvSpPr/>
          <p:nvPr/>
        </p:nvSpPr>
        <p:spPr>
          <a:xfrm>
            <a:off x="1617663" y="2534647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静态图描述</a:t>
            </a:r>
            <a:r>
              <a:rPr lang="zh-CN" altLang="en-US" sz="2400" dirty="0">
                <a:solidFill>
                  <a:schemeClr val="bg1"/>
                </a:solidFill>
              </a:rPr>
              <a:t>的是一个静态的事物（系统需要实现什么功能以及各功能之间的关系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动态图</a:t>
            </a:r>
            <a:r>
              <a:rPr lang="zh-CN" altLang="en-US" sz="2400" dirty="0">
                <a:solidFill>
                  <a:schemeClr val="bg1"/>
                </a:solidFill>
              </a:rPr>
              <a:t>描述系统的动态行为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7663" y="1964783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静态图、动态图？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4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5190" y="3916045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并发视图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2867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的视</a:t>
            </a: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621780" y="3916045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组件视图</a:t>
              </a:r>
            </a:p>
          </p:txBody>
        </p:sp>
        <p:cxnSp>
          <p:nvCxnSpPr>
            <p:cNvPr id="73" name="直接连接符 72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2146935" y="535305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配置视图</a:t>
              </a:r>
            </a:p>
          </p:txBody>
        </p:sp>
        <p:cxnSp>
          <p:nvCxnSpPr>
            <p:cNvPr id="121" name="直接连接符 120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621780" y="234632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逻辑视图</a:t>
              </a:r>
            </a:p>
          </p:txBody>
        </p:sp>
        <p:cxnSp>
          <p:nvCxnSpPr>
            <p:cNvPr id="181" name="直接连接符 180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21469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用例视图</a:t>
              </a:r>
            </a:p>
          </p:txBody>
        </p:sp>
        <p:cxnSp>
          <p:nvCxnSpPr>
            <p:cNvPr id="193" name="直接连接符 192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" name="文本框 17"/>
          <p:cNvSpPr txBox="1"/>
          <p:nvPr/>
        </p:nvSpPr>
        <p:spPr>
          <a:xfrm>
            <a:off x="1496060" y="1201420"/>
            <a:ext cx="2867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的视</a:t>
            </a: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695635" y="2343705"/>
            <a:ext cx="8140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用例视图：</a:t>
            </a:r>
            <a:r>
              <a:rPr lang="zh-CN" altLang="en-US" dirty="0" smtClean="0">
                <a:solidFill>
                  <a:schemeClr val="bg1"/>
                </a:solidFill>
              </a:rPr>
              <a:t>也称为外部视图、功能视图、用户视图。主要描述一个系统应该具有的功能，指的是从系统外部参与者所能看到的系统功能，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逻辑视图：</a:t>
            </a:r>
            <a:r>
              <a:rPr lang="zh-CN" altLang="en-US" dirty="0" smtClean="0">
                <a:solidFill>
                  <a:schemeClr val="bg1"/>
                </a:solidFill>
              </a:rPr>
              <a:t>也称为静态视图、结构模型视图，包括类图和包图。主要运用与描述在用例视图中提出系统功能的实现。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并发视图</a:t>
            </a:r>
            <a:r>
              <a:rPr lang="zh-CN" altLang="en-US" dirty="0" smtClean="0">
                <a:solidFill>
                  <a:schemeClr val="bg1"/>
                </a:solidFill>
              </a:rPr>
              <a:t>：也称动态视图、进程视图，也包括动态图（状态机图、交互图）和实现图（交互图和部署图）。主要从资源的有效利用、代码的并行执行以及系统唤醒中异步事件的处理等方面来考虑。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组件视图：</a:t>
            </a:r>
            <a:r>
              <a:rPr lang="zh-CN" altLang="en-US" dirty="0" smtClean="0">
                <a:solidFill>
                  <a:schemeClr val="bg1"/>
                </a:solidFill>
              </a:rPr>
              <a:t>也称实现视图、物理视图，描述系统的实现模块及他们之间的依赖关系。其中组件指的是不同类型的代码模块。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部署视图：</a:t>
            </a:r>
            <a:r>
              <a:rPr lang="zh-CN" altLang="en-US" dirty="0" smtClean="0">
                <a:solidFill>
                  <a:schemeClr val="bg1"/>
                </a:solidFill>
              </a:rPr>
              <a:t>也称配置视图。主要显示系统的物理部署，它描述位于节电上的运行实例的部署情况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6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7664" y="2450237"/>
            <a:ext cx="7055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不能简单地把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的构造块按随机的方式放在一起。</a:t>
            </a:r>
            <a:r>
              <a:rPr lang="zh-CN" altLang="en-US" sz="2400" dirty="0" smtClean="0">
                <a:solidFill>
                  <a:schemeClr val="bg1"/>
                </a:solidFill>
              </a:rPr>
              <a:t>像</a:t>
            </a:r>
            <a:r>
              <a:rPr lang="zh-CN" altLang="en-US" sz="2400" dirty="0">
                <a:solidFill>
                  <a:schemeClr val="bg1"/>
                </a:solidFill>
              </a:rPr>
              <a:t>任何语言一样，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有一套规则，这些规则描述了一个结构良好的模型看起来应该像什么，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有用于描述如下事物的语义</a:t>
            </a:r>
            <a:r>
              <a:rPr lang="zh-CN" altLang="en-US" sz="2400" dirty="0" smtClean="0">
                <a:solidFill>
                  <a:schemeClr val="bg1"/>
                </a:solidFill>
              </a:rPr>
              <a:t>规则。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5245100" y="2978785"/>
            <a:ext cx="17018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可见性</a:t>
            </a:r>
          </a:p>
        </p:txBody>
      </p:sp>
      <p:sp>
        <p:nvSpPr>
          <p:cNvPr id="19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3025" y="2564765"/>
            <a:ext cx="2819400" cy="2851785"/>
            <a:chOff x="1915" y="4038"/>
            <a:chExt cx="4440" cy="4491"/>
          </a:xfrm>
        </p:grpSpPr>
        <p:sp>
          <p:nvSpPr>
            <p:cNvPr id="2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命名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为事物、关系和图起的名字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686300" y="4462780"/>
            <a:ext cx="281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这些名字如何让其他成分看见和使用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20530" y="2565400"/>
            <a:ext cx="2819400" cy="3282315"/>
            <a:chOff x="12848" y="4038"/>
            <a:chExt cx="4440" cy="5169"/>
          </a:xfrm>
        </p:grpSpPr>
        <p:sp>
          <p:nvSpPr>
            <p:cNvPr id="26" name="文本框 17"/>
            <p:cNvSpPr txBox="1"/>
            <p:nvPr/>
          </p:nvSpPr>
          <p:spPr>
            <a:xfrm>
              <a:off x="13968" y="4689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执行</a:t>
              </a:r>
            </a:p>
          </p:txBody>
        </p:sp>
        <p:sp>
          <p:nvSpPr>
            <p:cNvPr id="2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48" y="7028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运行或模拟一个动态模型意味着什么</a:t>
              </a:r>
            </a:p>
          </p:txBody>
        </p:sp>
      </p:grpSp>
      <p:sp>
        <p:nvSpPr>
          <p:cNvPr id="29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003415" y="3622675"/>
            <a:ext cx="2819400" cy="2851785"/>
            <a:chOff x="1915" y="4038"/>
            <a:chExt cx="4440" cy="4491"/>
          </a:xfrm>
        </p:grpSpPr>
        <p:sp>
          <p:nvSpPr>
            <p:cNvPr id="3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2747" y="4688"/>
              <a:ext cx="2775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完整性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事物如何正确、一致地相互联系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79980" y="3623945"/>
            <a:ext cx="2819400" cy="2851785"/>
            <a:chOff x="1915" y="4038"/>
            <a:chExt cx="4440" cy="4491"/>
          </a:xfrm>
        </p:grpSpPr>
        <p:sp>
          <p:nvSpPr>
            <p:cNvPr id="35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范围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使名字具有特定含义的语境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2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" name="组合 13"/>
          <p:cNvGrpSpPr/>
          <p:nvPr/>
        </p:nvGrpSpPr>
        <p:grpSpPr>
          <a:xfrm>
            <a:off x="2945130" y="2564130"/>
            <a:ext cx="3122930" cy="3717290"/>
            <a:chOff x="1676" y="4038"/>
            <a:chExt cx="4918" cy="5854"/>
          </a:xfrm>
        </p:grpSpPr>
        <p:sp>
          <p:nvSpPr>
            <p:cNvPr id="615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修饰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76" y="6356"/>
              <a:ext cx="4918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UML</a:t>
              </a:r>
              <a:r>
                <a:rPr lang="zh-CN" altLang="en-US" sz="2800" dirty="0">
                  <a:solidFill>
                    <a:schemeClr val="bg1"/>
                  </a:solidFill>
                </a:rPr>
                <a:t>表示法中的每一个元素都有一个基本符号，可以把各种修饰细节加到这个符号上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68060" y="2564130"/>
            <a:ext cx="3614420" cy="2854960"/>
            <a:chOff x="7081" y="4038"/>
            <a:chExt cx="5692" cy="4496"/>
          </a:xfrm>
        </p:grpSpPr>
        <p:sp>
          <p:nvSpPr>
            <p:cNvPr id="4" name="文本框 17"/>
            <p:cNvSpPr txBox="1"/>
            <p:nvPr/>
          </p:nvSpPr>
          <p:spPr>
            <a:xfrm>
              <a:off x="8500" y="4252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通用划分</a:t>
              </a:r>
            </a:p>
          </p:txBody>
        </p:sp>
        <p:sp>
          <p:nvSpPr>
            <p:cNvPr id="6" name="同心圆 2"/>
            <p:cNvSpPr/>
            <p:nvPr/>
          </p:nvSpPr>
          <p:spPr>
            <a:xfrm>
              <a:off x="8441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81" y="6355"/>
              <a:ext cx="5692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、对类和对象的划分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、接口和实现的分离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、类型和角色的分离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08160" y="2564765"/>
            <a:ext cx="2819400" cy="2854960"/>
            <a:chOff x="12848" y="4038"/>
            <a:chExt cx="4440" cy="4496"/>
          </a:xfrm>
        </p:grpSpPr>
        <p:sp>
          <p:nvSpPr>
            <p:cNvPr id="5" name="文本框 17"/>
            <p:cNvSpPr txBox="1"/>
            <p:nvPr/>
          </p:nvSpPr>
          <p:spPr>
            <a:xfrm>
              <a:off x="13968" y="4253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扩展机制</a:t>
              </a:r>
            </a:p>
          </p:txBody>
        </p:sp>
        <p:sp>
          <p:nvSpPr>
            <p:cNvPr id="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48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、衍型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、标记值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、约束</a:t>
              </a:r>
            </a:p>
          </p:txBody>
        </p:sp>
      </p:grpSp>
      <p:sp>
        <p:nvSpPr>
          <p:cNvPr id="4109" name="文本框 29"/>
          <p:cNvSpPr txBox="1"/>
          <p:nvPr/>
        </p:nvSpPr>
        <p:spPr>
          <a:xfrm>
            <a:off x="1617980" y="1201420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中的公共机制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26035" y="2564765"/>
            <a:ext cx="2819400" cy="2854960"/>
            <a:chOff x="1915" y="4038"/>
            <a:chExt cx="4440" cy="4496"/>
          </a:xfrm>
        </p:grpSpPr>
        <p:sp>
          <p:nvSpPr>
            <p:cNvPr id="2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规约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15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提供了对构造块的语法和语义的文字叙述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21280"/>
            <a:ext cx="31496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2" action="ppaction://hlinksldjump"/>
              </a:rPr>
              <a:t>什么是</a:t>
            </a:r>
            <a:r>
              <a:rPr lang="en-US" altLang="zh-CN" sz="3600" dirty="0">
                <a:solidFill>
                  <a:schemeClr val="bg1"/>
                </a:solidFill>
                <a:hlinkClick r:id="rId2" action="ppaction://hlinksldjump"/>
              </a:rPr>
              <a:t>UML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655" y="3507105"/>
            <a:ext cx="3683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hlinkClick r:id="rId3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hlinkClick r:id="rId3" action="ppaction://hlinksldjump"/>
              </a:rPr>
              <a:t>的发展历程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391025"/>
            <a:ext cx="31496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hlinkClick r:id="rId4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hlinkClick r:id="rId4" action="ppaction://hlinksldjump"/>
              </a:rPr>
              <a:t>的特点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9155" y="2621280"/>
            <a:ext cx="395859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5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5" action="ppaction://hlinksldjump"/>
              </a:rPr>
              <a:t>的构造块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06788"/>
            <a:ext cx="3151187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6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6" action="ppaction://hlinksldjump"/>
              </a:rPr>
              <a:t>的规则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32"/>
          <p:cNvSpPr txBox="1"/>
          <p:nvPr/>
        </p:nvSpPr>
        <p:spPr>
          <a:xfrm>
            <a:off x="7209155" y="4489450"/>
            <a:ext cx="395859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7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7" action="ppaction://hlinksldjump"/>
              </a:rPr>
              <a:t>中的公共机制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3" name="直接连接符 33"/>
          <p:cNvCxnSpPr/>
          <p:nvPr/>
        </p:nvCxnSpPr>
        <p:spPr>
          <a:xfrm flipH="1">
            <a:off x="6861175" y="448976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34"/>
          <p:cNvSpPr txBox="1"/>
          <p:nvPr/>
        </p:nvSpPr>
        <p:spPr>
          <a:xfrm>
            <a:off x="6578600" y="4390390"/>
            <a:ext cx="282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2176103" y="1981498"/>
            <a:ext cx="782066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用户指南（第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版</a:t>
            </a:r>
            <a:r>
              <a:rPr lang="en-US" altLang="zh-CN" sz="3600" dirty="0">
                <a:solidFill>
                  <a:schemeClr val="bg1"/>
                </a:solidFill>
              </a:rPr>
              <a:t>·</a:t>
            </a:r>
            <a:r>
              <a:rPr lang="zh-CN" altLang="en-US" sz="3600" dirty="0">
                <a:solidFill>
                  <a:schemeClr val="bg1"/>
                </a:solidFill>
              </a:rPr>
              <a:t>修订版）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UML2</a:t>
            </a:r>
            <a:r>
              <a:rPr lang="zh-CN" altLang="en-US" sz="3600" dirty="0">
                <a:solidFill>
                  <a:schemeClr val="bg1"/>
                </a:solidFill>
              </a:rPr>
              <a:t>基础、建模与设计教程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UML9中框图图例说明-http://trufun.</a:t>
            </a:r>
            <a:r>
              <a:rPr lang="zh-CN" altLang="en-US" sz="3600" dirty="0" smtClean="0">
                <a:solidFill>
                  <a:schemeClr val="bg1"/>
                </a:solidFill>
              </a:rPr>
              <a:t>net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UML</a:t>
            </a:r>
            <a:r>
              <a:rPr lang="zh-CN" altLang="en-US" sz="3600" b="1" dirty="0">
                <a:solidFill>
                  <a:schemeClr val="bg1"/>
                </a:solidFill>
              </a:rPr>
              <a:t>中的规则和公共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机制</a:t>
            </a:r>
            <a:r>
              <a:rPr lang="en-US" altLang="zh-CN" sz="3600" b="1" dirty="0">
                <a:solidFill>
                  <a:schemeClr val="bg1"/>
                </a:solidFill>
              </a:rPr>
              <a:t>- http://blog.csdn.net/gnd15732625435/article/details/50750663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小组分工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3013985" y="2535496"/>
            <a:ext cx="614489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 smtClean="0">
                <a:solidFill>
                  <a:schemeClr val="bg1"/>
                </a:solidFill>
              </a:rPr>
              <a:t>周雨璐</a:t>
            </a:r>
            <a:r>
              <a:rPr lang="en-US" altLang="zh-CN" sz="3600" dirty="0" smtClean="0">
                <a:solidFill>
                  <a:schemeClr val="bg1"/>
                </a:solidFill>
              </a:rPr>
              <a:t>9.0——</a:t>
            </a:r>
            <a:r>
              <a:rPr lang="zh-CN" altLang="en-US" sz="3600" dirty="0">
                <a:solidFill>
                  <a:schemeClr val="bg1"/>
                </a:solidFill>
              </a:rPr>
              <a:t>制作</a:t>
            </a:r>
            <a:r>
              <a:rPr lang="en-US" altLang="zh-CN" sz="3600" dirty="0" smtClean="0">
                <a:solidFill>
                  <a:schemeClr val="bg1"/>
                </a:solidFill>
              </a:rPr>
              <a:t>PPT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葛倍良</a:t>
            </a:r>
            <a:r>
              <a:rPr lang="en-US" altLang="zh-CN" sz="3600" dirty="0" smtClean="0">
                <a:solidFill>
                  <a:schemeClr val="bg1"/>
                </a:solidFill>
              </a:rPr>
              <a:t>8.8——PPT</a:t>
            </a:r>
            <a:r>
              <a:rPr lang="zh-CN" altLang="en-US" sz="3600" dirty="0" smtClean="0">
                <a:solidFill>
                  <a:schemeClr val="bg1"/>
                </a:solidFill>
              </a:rPr>
              <a:t>审核修改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黄鹏羽</a:t>
            </a:r>
            <a:r>
              <a:rPr lang="en-US" altLang="zh-CN" sz="3600" dirty="0" smtClean="0">
                <a:solidFill>
                  <a:schemeClr val="bg1"/>
                </a:solidFill>
              </a:rPr>
              <a:t>8.0——PPT</a:t>
            </a:r>
            <a:r>
              <a:rPr lang="zh-CN" altLang="en-US" sz="3600" dirty="0" smtClean="0">
                <a:solidFill>
                  <a:schemeClr val="bg1"/>
                </a:solidFill>
              </a:rPr>
              <a:t>审核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金浩楠</a:t>
            </a:r>
            <a:r>
              <a:rPr lang="en-US" altLang="zh-CN" sz="3600" dirty="0" smtClean="0">
                <a:solidFill>
                  <a:schemeClr val="bg1"/>
                </a:solidFill>
              </a:rPr>
              <a:t>8.0——PPT</a:t>
            </a:r>
            <a:r>
              <a:rPr lang="zh-CN" altLang="en-US" sz="3600" dirty="0" smtClean="0">
                <a:solidFill>
                  <a:schemeClr val="bg1"/>
                </a:solidFill>
              </a:rPr>
              <a:t>审核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余倩</a:t>
            </a:r>
            <a:r>
              <a:rPr lang="en-US" altLang="zh-CN" sz="3600" dirty="0" smtClean="0">
                <a:solidFill>
                  <a:schemeClr val="bg1"/>
                </a:solidFill>
              </a:rPr>
              <a:t>8.0——PPT</a:t>
            </a:r>
            <a:r>
              <a:rPr lang="zh-CN" altLang="en-US" sz="3600" smtClean="0">
                <a:solidFill>
                  <a:schemeClr val="bg1"/>
                </a:solidFill>
              </a:rPr>
              <a:t>审核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1999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</a:t>
            </a:r>
            <a:r>
              <a:rPr lang="en-US" altLang="zh-CN" b="1" u="sng" dirty="0">
                <a:solidFill>
                  <a:srgbClr val="FFC000"/>
                </a:solidFill>
              </a:rPr>
              <a:t>建模</a:t>
            </a:r>
            <a:r>
              <a:rPr lang="en-US" altLang="zh-CN" dirty="0">
                <a:solidFill>
                  <a:schemeClr val="bg1"/>
                </a:solidFill>
              </a:rPr>
              <a:t>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是一种能够描述问题、描述解决方案、起到沟通作用的语言。通俗地说，它是一种用文本、图形和符号的集合来描述现实生活中各类食物、活动及其之间关系的语言。</a:t>
            </a:r>
          </a:p>
        </p:txBody>
      </p:sp>
      <p:sp>
        <p:nvSpPr>
          <p:cNvPr id="5124" name="矩形 1"/>
          <p:cNvSpPr/>
          <p:nvPr/>
        </p:nvSpPr>
        <p:spPr>
          <a:xfrm>
            <a:off x="605790" y="3231515"/>
            <a:ext cx="5311140" cy="317373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建模是开发优秀软件的所有活动中的核心部分，其目的是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latin typeface="Calibri" panose="020F0502020204030204" pitchFamily="2" charset="0"/>
              </a:rPr>
              <a:t>为了把想要得到的系统结构和行为沟通起来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为了对系统的体系结构进行可视化和控制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为了更好地理解正在构造的系统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，并经常揭示简化和复用的机会，同时也是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为了管理风险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261360" y="1196340"/>
            <a:ext cx="0" cy="203517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55080" y="3231515"/>
            <a:ext cx="4937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现代</a:t>
            </a:r>
            <a:r>
              <a:rPr lang="zh-CN" altLang="en-US" sz="2400" dirty="0">
                <a:solidFill>
                  <a:srgbClr val="FFFFFF"/>
                </a:solidFill>
              </a:rPr>
              <a:t>的软件开发采用</a:t>
            </a:r>
            <a:r>
              <a:rPr lang="zh-CN" altLang="en-US" sz="2400" b="1" u="sng" dirty="0">
                <a:solidFill>
                  <a:srgbClr val="FFC000"/>
                </a:solidFill>
              </a:rPr>
              <a:t>        </a:t>
            </a:r>
            <a:r>
              <a:rPr lang="zh-CN" altLang="en-US" sz="2400" b="1" u="sng" dirty="0" smtClean="0">
                <a:solidFill>
                  <a:srgbClr val="FFC000"/>
                </a:solidFill>
              </a:rPr>
              <a:t>   </a:t>
            </a:r>
            <a:endParaRPr lang="en-US" altLang="zh-CN" sz="2400" b="1" u="sng" dirty="0" smtClean="0">
              <a:solidFill>
                <a:srgbClr val="FFC000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的</a:t>
            </a:r>
            <a:r>
              <a:rPr lang="zh-CN" altLang="en-US" sz="2400" dirty="0">
                <a:solidFill>
                  <a:srgbClr val="FFFFFF"/>
                </a:solidFill>
              </a:rPr>
              <a:t>观点进行建模。</a:t>
            </a: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对面向对象系统进行</a:t>
            </a:r>
            <a:r>
              <a:rPr lang="zh-CN" altLang="en-US" sz="2400" b="1" dirty="0">
                <a:solidFill>
                  <a:srgbClr val="FFC000"/>
                </a:solidFill>
              </a:rPr>
              <a:t>可视化、详述、构造和文档化</a:t>
            </a:r>
            <a:r>
              <a:rPr lang="zh-CN" altLang="en-US" sz="2400" dirty="0">
                <a:solidFill>
                  <a:srgbClr val="FFFFFF"/>
                </a:solidFill>
              </a:rPr>
              <a:t>正是统一建模语言（UML）的目的。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245" y="2771140"/>
            <a:ext cx="281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Q1: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为什么要建模？</a:t>
            </a:r>
            <a:endParaRPr lang="zh-CN" altLang="en-US" sz="2400" b="1" dirty="0">
              <a:ln>
                <a:noFill/>
              </a:ln>
              <a:solidFill>
                <a:srgbClr val="FFC000"/>
              </a:solidFill>
            </a:endParaRPr>
          </a:p>
        </p:txBody>
      </p:sp>
      <p:sp useBgFill="1">
        <p:nvSpPr>
          <p:cNvPr id="7" name="矩形 6"/>
          <p:cNvSpPr/>
          <p:nvPr/>
        </p:nvSpPr>
        <p:spPr>
          <a:xfrm>
            <a:off x="9193820" y="3226478"/>
            <a:ext cx="1433195" cy="433070"/>
          </a:xfrm>
          <a:prstGeom prst="rect">
            <a:avLst/>
          </a:prstGeom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面向对象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6" grpId="0"/>
      <p:bldP spid="2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</a:t>
            </a:r>
            <a:r>
              <a:rPr lang="en-US" altLang="zh-CN" b="1" u="sng" dirty="0">
                <a:solidFill>
                  <a:srgbClr val="FFC000"/>
                </a:solidFill>
              </a:rPr>
              <a:t>语言</a:t>
            </a:r>
            <a:r>
              <a:rPr lang="en-US" altLang="zh-CN" dirty="0">
                <a:solidFill>
                  <a:schemeClr val="bg1"/>
                </a:solidFill>
              </a:rPr>
              <a:t>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916680" y="1242060"/>
            <a:ext cx="2178685" cy="68770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08075" y="298069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详细描述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所建的模型是</a:t>
            </a:r>
            <a:r>
              <a:rPr lang="zh-CN" altLang="en-US" sz="2400" b="1" dirty="0">
                <a:solidFill>
                  <a:srgbClr val="FFC000"/>
                </a:solidFill>
              </a:rPr>
              <a:t>精确</a:t>
            </a:r>
            <a:r>
              <a:rPr lang="zh-CN" altLang="en-US" sz="2400" dirty="0">
                <a:solidFill>
                  <a:schemeClr val="bg1"/>
                </a:solidFill>
              </a:rPr>
              <a:t>的、</a:t>
            </a:r>
            <a:r>
              <a:rPr lang="zh-CN" altLang="en-US" sz="2400" b="1" dirty="0">
                <a:solidFill>
                  <a:srgbClr val="FFC000"/>
                </a:solidFill>
              </a:rPr>
              <a:t>无歧义</a:t>
            </a:r>
            <a:r>
              <a:rPr lang="zh-CN" altLang="en-US" sz="2400" dirty="0">
                <a:solidFill>
                  <a:schemeClr val="bg1"/>
                </a:solidFill>
              </a:rPr>
              <a:t>的和</a:t>
            </a:r>
            <a:r>
              <a:rPr lang="zh-CN" altLang="en-US" sz="2400" b="1" dirty="0">
                <a:solidFill>
                  <a:srgbClr val="FFC000"/>
                </a:solidFill>
              </a:rPr>
              <a:t>完整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7440" y="403161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构造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描述的模型可与</a:t>
            </a:r>
            <a:r>
              <a:rPr lang="zh-CN" altLang="en-US" sz="2400" b="1" dirty="0">
                <a:solidFill>
                  <a:srgbClr val="FFC000"/>
                </a:solidFill>
              </a:rPr>
              <a:t>各种编程语言</a:t>
            </a:r>
            <a:r>
              <a:rPr lang="zh-CN" altLang="en-US" sz="2400" dirty="0">
                <a:solidFill>
                  <a:schemeClr val="bg1"/>
                </a:solidFill>
              </a:rPr>
              <a:t>直接相关联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8075" y="508254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文档化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需求、体系结构、设计、源代码、项目计划、测试、原型、发布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8075" y="192976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可视化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文字建模</a:t>
            </a:r>
            <a:r>
              <a:rPr lang="zh-CN" altLang="en-US" sz="2400" dirty="0">
                <a:solidFill>
                  <a:schemeClr val="bg1"/>
                </a:solidFill>
              </a:rPr>
              <a:t>，对有些事物用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图形建模</a:t>
            </a:r>
            <a:r>
              <a:rPr lang="zh-CN" altLang="en-US" sz="2400" dirty="0">
                <a:solidFill>
                  <a:schemeClr val="bg1"/>
                </a:solidFill>
              </a:rPr>
              <a:t>，清晰的模型有利于交流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18"/>
          <p:cNvSpPr txBox="1"/>
          <p:nvPr/>
        </p:nvSpPr>
        <p:spPr>
          <a:xfrm>
            <a:off x="1694815" y="718820"/>
            <a:ext cx="8803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的发展历程</a:t>
            </a:r>
          </a:p>
        </p:txBody>
      </p:sp>
      <p:cxnSp>
        <p:nvCxnSpPr>
          <p:cNvPr id="3" name="直接连接符 16"/>
          <p:cNvCxnSpPr/>
          <p:nvPr/>
        </p:nvCxnSpPr>
        <p:spPr>
          <a:xfrm>
            <a:off x="4472305" y="1363980"/>
            <a:ext cx="3246120" cy="1524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884555" y="1562100"/>
            <a:ext cx="104235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公认的面向对象建模语言出现于70年代中期。</a:t>
            </a:r>
            <a:r>
              <a:rPr lang="en-US" altLang="zh-CN" sz="2400">
                <a:solidFill>
                  <a:schemeClr val="bg1"/>
                </a:solidFill>
              </a:rPr>
              <a:t>20</a:t>
            </a:r>
            <a:r>
              <a:rPr lang="zh-CN" altLang="en-US" sz="2400">
                <a:solidFill>
                  <a:schemeClr val="bg1"/>
                </a:solidFill>
              </a:rPr>
              <a:t>世纪90年代中期,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出现了</a:t>
            </a:r>
            <a:r>
              <a:rPr lang="zh-CN" altLang="en-US" sz="2400">
                <a:solidFill>
                  <a:schemeClr val="bg1"/>
                </a:solidFill>
              </a:rPr>
              <a:t>一批新方法,其中最引人注目的是</a:t>
            </a:r>
            <a:r>
              <a:rPr lang="zh-CN" altLang="en-US" sz="2400">
                <a:solidFill>
                  <a:srgbClr val="FFC000"/>
                </a:solidFill>
              </a:rPr>
              <a:t>Booch1993、OOSE和OMT-2</a:t>
            </a:r>
            <a:r>
              <a:rPr lang="zh-CN" altLang="en-US" sz="2400">
                <a:solidFill>
                  <a:schemeClr val="bg1"/>
                </a:solidFill>
              </a:rPr>
              <a:t>等。</a:t>
            </a:r>
            <a:r>
              <a:rPr lang="zh-CN" altLang="en-US" sz="2400">
                <a:solidFill>
                  <a:srgbClr val="FFC000"/>
                </a:solidFill>
              </a:rPr>
              <a:t>Booch</a:t>
            </a:r>
            <a:r>
              <a:rPr lang="zh-CN" altLang="en-US" sz="2400">
                <a:solidFill>
                  <a:schemeClr val="bg1"/>
                </a:solidFill>
              </a:rPr>
              <a:t>是面向对象方法最早的倡导者之一,他提出了面向对象软件工程的概念。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后来</a:t>
            </a:r>
            <a:r>
              <a:rPr lang="en-US" altLang="zh-CN" sz="2400">
                <a:solidFill>
                  <a:schemeClr val="bg1"/>
                </a:solidFill>
              </a:rPr>
              <a:t>,</a:t>
            </a:r>
            <a:r>
              <a:rPr lang="zh-CN" altLang="en-US" sz="2400">
                <a:solidFill>
                  <a:srgbClr val="FFC000"/>
                </a:solidFill>
              </a:rPr>
              <a:t>Rumbaugh</a:t>
            </a:r>
            <a:r>
              <a:rPr lang="zh-CN" altLang="en-US" sz="2400">
                <a:solidFill>
                  <a:schemeClr val="bg1"/>
                </a:solidFill>
              </a:rPr>
              <a:t>等人提出了面向对象的建模技术(</a:t>
            </a:r>
            <a:r>
              <a:rPr lang="zh-CN" altLang="en-US" sz="2400">
                <a:solidFill>
                  <a:srgbClr val="FFC000"/>
                </a:solidFill>
              </a:rPr>
              <a:t>OMT</a:t>
            </a:r>
            <a:r>
              <a:rPr lang="zh-CN" altLang="en-US" sz="2400">
                <a:solidFill>
                  <a:schemeClr val="bg1"/>
                </a:solidFill>
              </a:rPr>
              <a:t>)方法,采用了面向对象的概念,并引入各种独立于语言的表示符。</a:t>
            </a:r>
          </a:p>
          <a:p>
            <a:r>
              <a:rPr lang="en-US" altLang="zh-CN" sz="2400">
                <a:solidFill>
                  <a:srgbClr val="FFC000"/>
                </a:solidFill>
              </a:rPr>
              <a:t>J</a:t>
            </a:r>
            <a:r>
              <a:rPr lang="zh-CN" altLang="en-US" sz="2400">
                <a:solidFill>
                  <a:srgbClr val="FFC000"/>
                </a:solidFill>
              </a:rPr>
              <a:t>acobson</a:t>
            </a:r>
            <a:r>
              <a:rPr lang="zh-CN" altLang="en-US" sz="2400">
                <a:solidFill>
                  <a:schemeClr val="bg1"/>
                </a:solidFill>
              </a:rPr>
              <a:t>于1994年提出了</a:t>
            </a:r>
            <a:r>
              <a:rPr lang="zh-CN" altLang="en-US" sz="2400">
                <a:solidFill>
                  <a:srgbClr val="FFC000"/>
                </a:solidFill>
              </a:rPr>
              <a:t>OOSE</a:t>
            </a:r>
            <a:r>
              <a:rPr lang="zh-CN" altLang="en-US" sz="2400">
                <a:solidFill>
                  <a:schemeClr val="bg1"/>
                </a:solidFill>
              </a:rPr>
              <a:t>方法,其最大特点是面向用例(Use-Case),并在用例的描述中引入了外部角色的概念。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此外,还有Coad/Yourdon方法,即著名的</a:t>
            </a:r>
            <a:r>
              <a:rPr lang="zh-CN" altLang="en-US" sz="2400">
                <a:solidFill>
                  <a:srgbClr val="FFC000"/>
                </a:solidFill>
              </a:rPr>
              <a:t>OOA/OOD</a:t>
            </a:r>
            <a:r>
              <a:rPr lang="zh-CN" altLang="en-US" sz="2400">
                <a:solidFill>
                  <a:schemeClr val="bg1"/>
                </a:solidFill>
              </a:rPr>
              <a:t>,它是最早的面向对象的分析和设计方法之一。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1994年10月,GradyBooch和JimRumbaugh</a:t>
            </a:r>
            <a:r>
              <a:rPr lang="zh-CN" altLang="en-US" sz="2400">
                <a:solidFill>
                  <a:srgbClr val="FFC000"/>
                </a:solidFill>
              </a:rPr>
              <a:t>将Booch93和OMT-2统一起来</a:t>
            </a:r>
            <a:r>
              <a:rPr lang="zh-CN" altLang="en-US" sz="2400">
                <a:solidFill>
                  <a:schemeClr val="bg1"/>
                </a:solidFill>
              </a:rPr>
              <a:t>,并于1995年10月发布了第一个公开版本,称之为统一方法</a:t>
            </a:r>
            <a:r>
              <a:rPr lang="zh-CN" altLang="en-US" sz="2400">
                <a:solidFill>
                  <a:srgbClr val="FFC000"/>
                </a:solidFill>
              </a:rPr>
              <a:t>UM0.8</a:t>
            </a:r>
            <a:r>
              <a:rPr lang="zh-CN" altLang="en-US" sz="2400">
                <a:solidFill>
                  <a:schemeClr val="bg1"/>
                </a:solidFill>
              </a:rPr>
              <a:t>。1995年秋,OOSE的创始人Jacobson加盟到这一工作。经过三人的共同努力,于1996年6月和10月分别发布了两个新的版本,即</a:t>
            </a:r>
            <a:r>
              <a:rPr lang="zh-CN" altLang="en-US" sz="2400">
                <a:solidFill>
                  <a:srgbClr val="FFC000"/>
                </a:solidFill>
              </a:rPr>
              <a:t>UML0.9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FFC000"/>
                </a:solidFill>
              </a:rPr>
              <a:t>UML0.91</a:t>
            </a:r>
            <a:r>
              <a:rPr lang="zh-CN" altLang="en-US" sz="2400">
                <a:solidFill>
                  <a:schemeClr val="bg1"/>
                </a:solidFill>
              </a:rPr>
              <a:t>,并</a:t>
            </a:r>
            <a:r>
              <a:rPr lang="zh-CN" altLang="en-US" sz="2400">
                <a:solidFill>
                  <a:srgbClr val="FFC000"/>
                </a:solidFill>
              </a:rPr>
              <a:t>将UM重新命名为UML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>
            <a:off x="4472305" y="1363980"/>
            <a:ext cx="3246120" cy="1524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815" y="718820"/>
            <a:ext cx="8803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的特点</a:t>
            </a:r>
          </a:p>
        </p:txBody>
      </p:sp>
      <p:sp>
        <p:nvSpPr>
          <p:cNvPr id="5124" name="矩形 1"/>
          <p:cNvSpPr/>
          <p:nvPr/>
        </p:nvSpPr>
        <p:spPr>
          <a:xfrm>
            <a:off x="1798955" y="2778760"/>
            <a:ext cx="8593455" cy="261048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(1)UML统一了 Booch、OMT和OOSE等方法中的基本概念和符号。</a:t>
            </a:r>
          </a:p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(2)</a:t>
            </a:r>
            <a:r>
              <a:rPr sz="2800" dirty="0" err="1">
                <a:solidFill>
                  <a:srgbClr val="FFFFFF"/>
                </a:solidFill>
                <a:latin typeface="Calibri" panose="020F0502020204030204" pitchFamily="2" charset="0"/>
              </a:rPr>
              <a:t>UML吸取了面向对象领域中各种优秀的思想,其中也包括非</a:t>
            </a:r>
            <a:r>
              <a:rPr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O</a:t>
            </a:r>
            <a:r>
              <a:rPr lang="en-US"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O</a:t>
            </a:r>
            <a:r>
              <a:rPr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方法的影响</a:t>
            </a: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</a:p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(3)UML在演变过程中还提出了一些新的概念。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8955" y="1836420"/>
            <a:ext cx="859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rgbClr val="FFFFFF"/>
                </a:solidFill>
                <a:sym typeface="+mn-ea"/>
              </a:rPr>
              <a:t>标准建模语言UML的主要特点可以归结为以下三点</a:t>
            </a:r>
            <a:r>
              <a:rPr lang="zh-CN" sz="2800" dirty="0">
                <a:solidFill>
                  <a:srgbClr val="FFFFFF"/>
                </a:solidFill>
                <a:sym typeface="+mn-ea"/>
              </a:rPr>
              <a:t>：</a:t>
            </a:r>
            <a:endParaRPr lang="zh-CN" sz="2800" b="1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495753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OO</a:t>
            </a:r>
            <a:r>
              <a:rPr lang="zh-CN" altLang="en-US" sz="2400" dirty="0">
                <a:solidFill>
                  <a:schemeClr val="bg1"/>
                </a:solidFill>
              </a:rPr>
              <a:t>方法</a:t>
            </a:r>
            <a:r>
              <a:rPr lang="en-US" altLang="zh-CN" sz="2400" dirty="0">
                <a:solidFill>
                  <a:schemeClr val="bg1"/>
                </a:solidFill>
              </a:rPr>
              <a:t>(Object-Oriented </a:t>
            </a:r>
            <a:r>
              <a:rPr lang="en-US" altLang="zh-CN" sz="2400" dirty="0" smtClean="0">
                <a:solidFill>
                  <a:schemeClr val="bg1"/>
                </a:solidFill>
              </a:rPr>
              <a:t>Method)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面向对象</a:t>
            </a:r>
            <a:r>
              <a:rPr lang="zh-CN" altLang="en-US" sz="2400" dirty="0" smtClean="0">
                <a:solidFill>
                  <a:schemeClr val="bg1"/>
                </a:solidFill>
              </a:rPr>
              <a:t>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8955" y="1836420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什么是</a:t>
            </a:r>
            <a:r>
              <a:rPr lang="en-US" altLang="zh-CN" sz="2400" dirty="0" smtClean="0">
                <a:solidFill>
                  <a:srgbClr val="FFFFFF"/>
                </a:solidFill>
              </a:rPr>
              <a:t>OO</a:t>
            </a:r>
            <a:r>
              <a:rPr lang="zh-CN" altLang="en-US" sz="2400" dirty="0" smtClean="0">
                <a:solidFill>
                  <a:srgbClr val="FFFFFF"/>
                </a:solidFill>
              </a:rPr>
              <a:t>方法？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1798954" y="4698136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anose="020F0502020204030204" pitchFamily="2" charset="0"/>
              </a:rPr>
              <a:t>UML</a:t>
            </a:r>
            <a:r>
              <a:rPr lang="zh-CN" altLang="en-US" sz="2400" b="1" dirty="0" smtClean="0">
                <a:solidFill>
                  <a:srgbClr val="FFFFFF"/>
                </a:solidFill>
                <a:latin typeface="Calibri" panose="020F0502020204030204" pitchFamily="2" charset="0"/>
              </a:rPr>
              <a:t>标准中新加了模版、职责、扩展机制、线程、过程、分布式、并发、模式、合作、活动图等新概念并清晰地区分类型、类和实例、细化、接口和组件概念。</a:t>
            </a:r>
            <a:endParaRPr lang="en-US" altLang="zh-CN" sz="2400" b="1" dirty="0" smtClean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8955" y="4040931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新的概念？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51" name="同心圆 2"/>
          <p:cNvSpPr/>
          <p:nvPr/>
        </p:nvSpPr>
        <p:spPr>
          <a:xfrm>
            <a:off x="1889760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文本框 17"/>
          <p:cNvSpPr txBox="1"/>
          <p:nvPr/>
        </p:nvSpPr>
        <p:spPr>
          <a:xfrm>
            <a:off x="1617663" y="1201103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的构造块</a:t>
            </a:r>
          </a:p>
        </p:txBody>
      </p:sp>
      <p:sp>
        <p:nvSpPr>
          <p:cNvPr id="3" name="文本框 17"/>
          <p:cNvSpPr txBox="1"/>
          <p:nvPr/>
        </p:nvSpPr>
        <p:spPr>
          <a:xfrm>
            <a:off x="1927225" y="2976880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2" action="ppaction://hlinksldjump"/>
              </a:rPr>
              <a:t>事物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5397500" y="2977515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3" action="ppaction://hlinksldjump"/>
              </a:rPr>
              <a:t>关系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8869680" y="2977515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4" action="ppaction://hlinksldjump"/>
              </a:rPr>
              <a:t>图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同心圆 2"/>
          <p:cNvSpPr/>
          <p:nvPr/>
        </p:nvSpPr>
        <p:spPr>
          <a:xfrm>
            <a:off x="883221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16025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事物是对模型中首要成分的抽象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630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关系把事物结合在一起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5848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图聚集了相关的事物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构件事物</a:t>
              </a:r>
            </a:p>
          </p:txBody>
        </p:sp>
        <p:sp>
          <p:nvSpPr>
            <p:cNvPr id="14" name="矩形 1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类、接口、协作</a:t>
              </a:r>
              <a:r>
                <a:rPr lang="zh-CN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、用例、主动类、</a:t>
              </a: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构件</a:t>
              </a:r>
              <a:r>
                <a:rPr lang="zh-CN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、制品、结点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29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行为事物</a:t>
              </a:r>
            </a:p>
          </p:txBody>
        </p:sp>
        <p:sp>
          <p:nvSpPr>
            <p:cNvPr id="28" name="矩形 27"/>
            <p:cNvSpPr/>
            <p:nvPr>
              <p:custDataLst>
                <p:tags r:id="rId30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交互、状态机、活动</a:t>
              </a:r>
            </a:p>
          </p:txBody>
        </p:sp>
        <p:cxnSp>
          <p:nvCxnSpPr>
            <p:cNvPr id="29" name="直接连接符 28"/>
            <p:cNvCxnSpPr/>
            <p:nvPr>
              <p:custDataLst>
                <p:tags r:id="rId31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32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3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34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6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7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38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39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40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3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注释事物</a:t>
              </a: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注解</a:t>
              </a:r>
            </a:p>
          </p:txBody>
        </p:sp>
        <p:cxnSp>
          <p:nvCxnSpPr>
            <p:cNvPr id="42" name="直接连接符 41"/>
            <p:cNvCxnSpPr/>
            <p:nvPr>
              <p:custDataLst>
                <p:tags r:id="rId19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0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1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22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23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4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5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26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27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28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6163483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分组事物</a:t>
              </a: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包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</a:p>
        </p:txBody>
      </p:sp>
      <p:sp>
        <p:nvSpPr>
          <p:cNvPr id="2" name="左箭头 1">
            <a:hlinkClick r:id="rId54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1333</Words>
  <Application>Microsoft Office PowerPoint</Application>
  <PresentationFormat>宽屏</PresentationFormat>
  <Paragraphs>157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71</cp:revision>
  <dcterms:created xsi:type="dcterms:W3CDTF">2013-11-25T09:03:00Z</dcterms:created>
  <dcterms:modified xsi:type="dcterms:W3CDTF">2017-11-01T23:23:53Z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