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4" r:id="rId4"/>
    <p:sldId id="270" r:id="rId5"/>
    <p:sldId id="274" r:id="rId6"/>
    <p:sldId id="275" r:id="rId7"/>
    <p:sldId id="273" r:id="rId8"/>
    <p:sldId id="276" r:id="rId9"/>
    <p:sldId id="282" r:id="rId10"/>
    <p:sldId id="283" r:id="rId11"/>
    <p:sldId id="284" r:id="rId12"/>
    <p:sldId id="272" r:id="rId13"/>
    <p:sldId id="277" r:id="rId14"/>
    <p:sldId id="278" r:id="rId15"/>
    <p:sldId id="280" r:id="rId16"/>
    <p:sldId id="262" r:id="rId17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howGuides="1">
      <p:cViewPr>
        <p:scale>
          <a:sx n="111" d="100"/>
          <a:sy n="111" d="100"/>
        </p:scale>
        <p:origin x="632" y="112"/>
      </p:cViewPr>
      <p:guideLst>
        <p:guide orient="horz" pos="2160"/>
        <p:guide pos="3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48F4D-4662-A34D-B806-C5F70AFB6997}" type="datetimeFigureOut">
              <a:rPr kumimoji="1" lang="zh-CN" altLang="en-US" smtClean="0"/>
              <a:t>2017/11/5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0CEC5-A985-B84F-B656-45A0201FC4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27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2017/11/5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2017/11/5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2017/11/5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2017/11/5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2017/11/5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2017/11/5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2017/11/5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2017/11/5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2017/11/5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2017/11/5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2017/11/5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03341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2017/11/5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14"/>
          <p:cNvSpPr txBox="1"/>
          <p:nvPr/>
        </p:nvSpPr>
        <p:spPr>
          <a:xfrm>
            <a:off x="1174829" y="3427145"/>
            <a:ext cx="9746028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5400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UML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工具：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Rational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 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Rose</a:t>
            </a:r>
            <a:endParaRPr lang="zh-CN" altLang="en-US" sz="5400" b="1" dirty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cxnSp>
        <p:nvCxnSpPr>
          <p:cNvPr id="3075" name="直接连接符 16"/>
          <p:cNvCxnSpPr/>
          <p:nvPr/>
        </p:nvCxnSpPr>
        <p:spPr>
          <a:xfrm flipV="1">
            <a:off x="3393440" y="4490720"/>
            <a:ext cx="5405755" cy="1270"/>
          </a:xfrm>
          <a:prstGeom prst="line">
            <a:avLst/>
          </a:prstGeom>
          <a:ln w="190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076" name="文本框 18"/>
          <p:cNvSpPr txBox="1"/>
          <p:nvPr/>
        </p:nvSpPr>
        <p:spPr>
          <a:xfrm>
            <a:off x="3066415" y="4750435"/>
            <a:ext cx="60591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2400" dirty="0">
                <a:solidFill>
                  <a:schemeClr val="bg1"/>
                </a:solidFill>
              </a:rPr>
              <a:t>葛倍良  黄鹏羽  金浩楠  余倩  周雨璐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274060" y="1173480"/>
            <a:ext cx="5525135" cy="1957070"/>
            <a:chOff x="7830" y="2568"/>
            <a:chExt cx="6471" cy="2314"/>
          </a:xfrm>
        </p:grpSpPr>
        <p:grpSp>
          <p:nvGrpSpPr>
            <p:cNvPr id="3077" name="组合 3076"/>
            <p:cNvGrpSpPr/>
            <p:nvPr/>
          </p:nvGrpSpPr>
          <p:grpSpPr>
            <a:xfrm>
              <a:off x="7830" y="2568"/>
              <a:ext cx="4008" cy="2315"/>
              <a:chOff x="0" y="0"/>
              <a:chExt cx="2543995" cy="1470643"/>
            </a:xfrm>
          </p:grpSpPr>
          <p:sp>
            <p:nvSpPr>
              <p:cNvPr id="3078" name="Rectangle 9"/>
              <p:cNvSpPr/>
              <p:nvPr/>
            </p:nvSpPr>
            <p:spPr>
              <a:xfrm>
                <a:off x="137448" y="747932"/>
                <a:ext cx="297530" cy="719172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</a:ln>
            </p:spPr>
            <p:txBody>
              <a:bodyPr anchor="ctr"/>
              <a:lstStyle>
                <a:lvl1pPr marL="228600" lvl="0" indent="-228600" algn="l" defTabSz="914400" eaLnBrk="0" fontAlgn="base" latinLnBrk="0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1pPr>
                <a:lvl2pPr marL="685800" lvl="1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2pPr>
                <a:lvl3pPr marL="1143000" lvl="2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3pPr>
                <a:lvl4pPr marL="1600200" lvl="3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4pPr>
                <a:lvl5pPr marL="2057400" lvl="4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sz="1800"/>
              </a:p>
            </p:txBody>
          </p:sp>
          <p:sp>
            <p:nvSpPr>
              <p:cNvPr id="3079" name="Line 13"/>
              <p:cNvSpPr/>
              <p:nvPr/>
            </p:nvSpPr>
            <p:spPr>
              <a:xfrm>
                <a:off x="0" y="1469707"/>
                <a:ext cx="2543995" cy="936"/>
              </a:xfrm>
              <a:prstGeom prst="line">
                <a:avLst/>
              </a:prstGeom>
              <a:ln w="28575" cap="flat" cmpd="sng">
                <a:solidFill>
                  <a:srgbClr val="DC7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80" name="未知"/>
              <p:cNvSpPr/>
              <p:nvPr/>
            </p:nvSpPr>
            <p:spPr>
              <a:xfrm>
                <a:off x="116323" y="0"/>
                <a:ext cx="2405321" cy="684925"/>
              </a:xfrm>
              <a:custGeom>
                <a:avLst/>
                <a:gdLst/>
                <a:ahLst/>
                <a:cxnLst>
                  <a:cxn ang="0">
                    <a:pos x="0" y="21718623"/>
                  </a:cxn>
                  <a:cxn ang="0">
                    <a:pos x="108082654" y="16233674"/>
                  </a:cxn>
                  <a:cxn ang="0">
                    <a:pos x="147640162" y="6887618"/>
                  </a:cxn>
                  <a:cxn ang="0">
                    <a:pos x="267850422" y="0"/>
                  </a:cxn>
                </a:cxnLst>
                <a:rect l="0" t="0" r="0" b="0"/>
                <a:pathLst>
                  <a:path w="21600" h="21600">
                    <a:moveTo>
                      <a:pt x="0" y="21600"/>
                    </a:moveTo>
                    <a:lnTo>
                      <a:pt x="8716" y="16145"/>
                    </a:lnTo>
                    <a:lnTo>
                      <a:pt x="11906" y="6850"/>
                    </a:lnTo>
                    <a:lnTo>
                      <a:pt x="21600" y="0"/>
                    </a:lnTo>
                  </a:path>
                </a:pathLst>
              </a:custGeom>
              <a:noFill/>
              <a:ln w="19050" cap="flat" cmpd="sng">
                <a:solidFill>
                  <a:srgbClr val="FFC000"/>
                </a:solidFill>
                <a:prstDash val="solid"/>
                <a:miter/>
                <a:headEnd type="none" w="med" len="med"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" name="Rectangle 9"/>
              <p:cNvSpPr/>
              <p:nvPr/>
            </p:nvSpPr>
            <p:spPr>
              <a:xfrm>
                <a:off x="618587" y="684925"/>
                <a:ext cx="297530" cy="782179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</a:ln>
            </p:spPr>
            <p:txBody>
              <a:bodyPr anchor="ctr"/>
              <a:lstStyle>
                <a:lvl1pPr marL="228600" lvl="0" indent="-228600" algn="l" defTabSz="914400" eaLnBrk="0" fontAlgn="base" latinLnBrk="0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1pPr>
                <a:lvl2pPr marL="685800" lvl="1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2pPr>
                <a:lvl3pPr marL="1143000" lvl="2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3pPr>
                <a:lvl4pPr marL="1600200" lvl="3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4pPr>
                <a:lvl5pPr marL="2057400" lvl="4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sz="1800"/>
              </a:p>
            </p:txBody>
          </p:sp>
          <p:sp>
            <p:nvSpPr>
              <p:cNvPr id="3082" name="Rectangle 9"/>
              <p:cNvSpPr/>
              <p:nvPr/>
            </p:nvSpPr>
            <p:spPr>
              <a:xfrm>
                <a:off x="1099726" y="572726"/>
                <a:ext cx="297530" cy="894378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</a:ln>
            </p:spPr>
            <p:txBody>
              <a:bodyPr anchor="ctr"/>
              <a:lstStyle>
                <a:lvl1pPr marL="228600" lvl="0" indent="-228600" algn="l" defTabSz="914400" eaLnBrk="0" fontAlgn="base" latinLnBrk="0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1pPr>
                <a:lvl2pPr marL="685800" lvl="1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2pPr>
                <a:lvl3pPr marL="1143000" lvl="2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3pPr>
                <a:lvl4pPr marL="1600200" lvl="3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4pPr>
                <a:lvl5pPr marL="2057400" lvl="4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sz="1800"/>
              </a:p>
            </p:txBody>
          </p:sp>
          <p:sp>
            <p:nvSpPr>
              <p:cNvPr id="3083" name="Rectangle 9"/>
              <p:cNvSpPr/>
              <p:nvPr/>
            </p:nvSpPr>
            <p:spPr>
              <a:xfrm>
                <a:off x="1580865" y="336752"/>
                <a:ext cx="297530" cy="1130352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</a:ln>
            </p:spPr>
            <p:txBody>
              <a:bodyPr anchor="ctr"/>
              <a:lstStyle>
                <a:lvl1pPr marL="228600" lvl="0" indent="-228600" algn="l" defTabSz="914400" eaLnBrk="0" fontAlgn="base" latinLnBrk="0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1pPr>
                <a:lvl2pPr marL="685800" lvl="1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2pPr>
                <a:lvl3pPr marL="1143000" lvl="2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3pPr>
                <a:lvl4pPr marL="1600200" lvl="3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4pPr>
                <a:lvl5pPr marL="2057400" lvl="4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sz="1800"/>
              </a:p>
            </p:txBody>
          </p:sp>
          <p:sp>
            <p:nvSpPr>
              <p:cNvPr id="3084" name="Rectangle 9"/>
              <p:cNvSpPr/>
              <p:nvPr/>
            </p:nvSpPr>
            <p:spPr>
              <a:xfrm>
                <a:off x="2062004" y="179435"/>
                <a:ext cx="297530" cy="1287669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</a:ln>
            </p:spPr>
            <p:txBody>
              <a:bodyPr anchor="ctr"/>
              <a:lstStyle>
                <a:lvl1pPr marL="228600" lvl="0" indent="-228600" algn="l" defTabSz="914400" eaLnBrk="0" fontAlgn="base" latinLnBrk="0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1pPr>
                <a:lvl2pPr marL="685800" lvl="1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2pPr>
                <a:lvl3pPr marL="1143000" lvl="2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3pPr>
                <a:lvl4pPr marL="1600200" lvl="3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4pPr>
                <a:lvl5pPr marL="2057400" lvl="4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sz="1800"/>
              </a:p>
            </p:txBody>
          </p:sp>
        </p:grpSp>
        <p:pic>
          <p:nvPicPr>
            <p:cNvPr id="3" name="图片 2" descr="logo"/>
            <p:cNvPicPr>
              <a:picLocks noChangeAspect="1"/>
            </p:cNvPicPr>
            <p:nvPr/>
          </p:nvPicPr>
          <p:blipFill>
            <a:blip r:embed="rId2"/>
            <a:srcRect l="23804" t="22208" r="27960" b="29410"/>
            <a:stretch>
              <a:fillRect/>
            </a:stretch>
          </p:blipFill>
          <p:spPr>
            <a:xfrm>
              <a:off x="11993" y="2569"/>
              <a:ext cx="2308" cy="2308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694180" y="771525"/>
            <a:ext cx="88030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Rational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Rose</a:t>
            </a:r>
            <a:r>
              <a:rPr lang="zh-CN" altLang="en-US" sz="3200" dirty="0" smtClean="0">
                <a:solidFill>
                  <a:schemeClr val="bg1"/>
                </a:solidFill>
              </a:rPr>
              <a:t> 的使用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/>
          <p:nvPr/>
        </p:nvSpPr>
        <p:spPr>
          <a:xfrm>
            <a:off x="1798955" y="2043112"/>
            <a:ext cx="8593455" cy="3763922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FFC000"/>
                </a:solidFill>
              </a:rPr>
              <a:t>Rational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Rose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模型的导入导出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FFFF"/>
                </a:solidFill>
              </a:rPr>
              <a:t> 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  导出模型或者模型到</a:t>
            </a:r>
            <a:r>
              <a:rPr lang="en-US" altLang="zh-CN" sz="2400" b="1" dirty="0" smtClean="0">
                <a:solidFill>
                  <a:srgbClr val="FFFFFF"/>
                </a:solidFill>
              </a:rPr>
              <a:t>Petal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文件的时机：</a:t>
            </a:r>
            <a:endParaRPr lang="en-US" altLang="zh-CN" sz="2400" b="1" dirty="0" smtClean="0">
              <a:solidFill>
                <a:srgbClr val="FFFFFF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FFFF"/>
                </a:solidFill>
              </a:rPr>
              <a:t> 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—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将元素从一个模型导到另一个模型</a:t>
            </a:r>
            <a:endParaRPr lang="en-US" altLang="zh-CN" sz="2000" b="1" dirty="0" smtClean="0">
              <a:solidFill>
                <a:srgbClr val="FFFFFF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rgbClr val="FFFFFF"/>
                </a:solidFill>
              </a:rPr>
              <a:t> 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    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—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在不同的平台之间传送模型或模型元素</a:t>
            </a:r>
            <a:endParaRPr lang="en-US" altLang="zh-CN" sz="2000" b="1" dirty="0" smtClean="0">
              <a:solidFill>
                <a:srgbClr val="FFFFFF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rgbClr val="FFFFFF"/>
                </a:solidFill>
              </a:rPr>
              <a:t> 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    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—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将一个模型或它的元素添加到一个新的软件</a:t>
            </a:r>
            <a:endParaRPr lang="en-US" altLang="zh-CN" sz="2000" b="1" dirty="0" smtClean="0">
              <a:solidFill>
                <a:srgbClr val="FFFFFF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rgbClr val="FFFFFF"/>
                </a:solidFill>
              </a:rPr>
              <a:t> 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    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—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导入模型、包或类</a:t>
            </a:r>
            <a:endParaRPr lang="en-US" altLang="zh-CN" sz="2000" b="1" dirty="0" smtClean="0">
              <a:solidFill>
                <a:srgbClr val="FFFFFF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FFFF"/>
                </a:solidFill>
              </a:rPr>
              <a:t> 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   导到</a:t>
            </a:r>
            <a:r>
              <a:rPr lang="en-US" altLang="zh-CN" sz="2400" b="1" dirty="0" smtClean="0">
                <a:solidFill>
                  <a:srgbClr val="FFFFFF"/>
                </a:solidFill>
              </a:rPr>
              <a:t>Petal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文件中的内容包括：整个模型、类、逻辑包以及构件包</a:t>
            </a:r>
            <a:endParaRPr lang="zh-CN" alt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18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694180" y="771525"/>
            <a:ext cx="88030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Rational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Rose</a:t>
            </a:r>
            <a:r>
              <a:rPr lang="zh-CN" altLang="en-US" sz="3200" dirty="0" smtClean="0">
                <a:solidFill>
                  <a:schemeClr val="bg1"/>
                </a:solidFill>
              </a:rPr>
              <a:t> 的使用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/>
          <p:nvPr/>
        </p:nvSpPr>
        <p:spPr>
          <a:xfrm>
            <a:off x="1798955" y="2043112"/>
            <a:ext cx="8593455" cy="3763922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FFC000"/>
                </a:solidFill>
              </a:rPr>
              <a:t>Rational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Rose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模型的导入导出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FFFF"/>
                </a:solidFill>
              </a:rPr>
              <a:t> 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  导入时可选择的文件类型有：</a:t>
            </a:r>
            <a:endParaRPr lang="en-US" altLang="zh-CN" sz="2400" b="1" dirty="0" smtClean="0">
              <a:solidFill>
                <a:srgbClr val="FFFFFF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FFFF"/>
                </a:solidFill>
              </a:rPr>
              <a:t> 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—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模型（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.mdl)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FFFFFF"/>
                </a:solidFill>
              </a:rPr>
              <a:t>     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—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petal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（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.</a:t>
            </a:r>
            <a:r>
              <a:rPr lang="en-US" altLang="zh-CN" sz="2000" b="1" dirty="0" err="1" smtClean="0">
                <a:solidFill>
                  <a:srgbClr val="FFFFFF"/>
                </a:solidFill>
              </a:rPr>
              <a:t>ptl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FFFFFF"/>
                </a:solidFill>
              </a:rPr>
              <a:t>     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—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类别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(.cat)</a:t>
            </a:r>
            <a:endParaRPr lang="en-US" altLang="zh-CN" sz="2000" b="1" dirty="0" smtClean="0">
              <a:solidFill>
                <a:srgbClr val="FFFFFF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rgbClr val="FFFFFF"/>
                </a:solidFill>
              </a:rPr>
              <a:t> 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    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—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子系统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(.sub)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FFFFF"/>
                </a:solidFill>
              </a:rPr>
              <a:t>    </a:t>
            </a:r>
            <a:r>
              <a:rPr lang="en-US" altLang="zh-CN" sz="2400" b="1" dirty="0" smtClean="0">
                <a:solidFill>
                  <a:srgbClr val="FFFFFF"/>
                </a:solidFill>
              </a:rPr>
              <a:t>Rose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会将导入的元素和当前模型中的相关元素进行比较，提示是否要用导入的元素取代当前模型中的元素。导入元素后，</a:t>
            </a:r>
            <a:r>
              <a:rPr lang="en-US" altLang="zh-CN" sz="2400" b="1" dirty="0" smtClean="0">
                <a:solidFill>
                  <a:srgbClr val="FFFFFF"/>
                </a:solidFill>
              </a:rPr>
              <a:t>Rose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会更新当前模型中的所有模型图。</a:t>
            </a:r>
            <a:endParaRPr lang="zh-CN" alt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9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694180" y="771525"/>
            <a:ext cx="88030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问题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98732" y="2986087"/>
            <a:ext cx="66024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4000" b="1" dirty="0">
                <a:solidFill>
                  <a:srgbClr val="FFC000"/>
                </a:solidFill>
              </a:rPr>
              <a:t>1.Rational</a:t>
            </a:r>
            <a:r>
              <a:rPr lang="zh-CN" altLang="en-US" sz="4000" b="1" dirty="0">
                <a:solidFill>
                  <a:srgbClr val="FFC000"/>
                </a:solidFill>
              </a:rPr>
              <a:t> </a:t>
            </a:r>
            <a:r>
              <a:rPr lang="en-US" altLang="zh-CN" sz="4000" b="1" dirty="0">
                <a:solidFill>
                  <a:srgbClr val="FFC000"/>
                </a:solidFill>
              </a:rPr>
              <a:t>Rose</a:t>
            </a:r>
            <a:r>
              <a:rPr lang="zh-CN" altLang="en-US" sz="4000" b="1" dirty="0">
                <a:solidFill>
                  <a:srgbClr val="FFC000"/>
                </a:solidFill>
              </a:rPr>
              <a:t>的两个特征？</a:t>
            </a:r>
            <a:endParaRPr lang="en-US" altLang="zh-CN" sz="4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86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694180" y="771525"/>
            <a:ext cx="88030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问题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23681" y="2601593"/>
            <a:ext cx="9144001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3600" b="1" dirty="0">
                <a:solidFill>
                  <a:srgbClr val="FFC000"/>
                </a:solidFill>
              </a:rPr>
              <a:t>1.Rational</a:t>
            </a:r>
            <a:r>
              <a:rPr lang="zh-CN" altLang="en-US" sz="3600" b="1" dirty="0">
                <a:solidFill>
                  <a:srgbClr val="FFC000"/>
                </a:solidFill>
              </a:rPr>
              <a:t> </a:t>
            </a:r>
            <a:r>
              <a:rPr lang="en-US" altLang="zh-CN" sz="3600" b="1" dirty="0">
                <a:solidFill>
                  <a:srgbClr val="FFC000"/>
                </a:solidFill>
              </a:rPr>
              <a:t>Rose</a:t>
            </a:r>
            <a:r>
              <a:rPr lang="zh-CN" altLang="en-US" sz="3600" b="1" dirty="0">
                <a:solidFill>
                  <a:srgbClr val="FFC000"/>
                </a:solidFill>
              </a:rPr>
              <a:t>的两个特征？</a:t>
            </a:r>
            <a:endParaRPr lang="en-US" altLang="zh-CN" sz="3600" b="1" dirty="0">
              <a:solidFill>
                <a:srgbClr val="FFC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答：提供反复式发展和来回旅程项目的能力。</a:t>
            </a:r>
            <a:endParaRPr lang="en-US" altLang="zh-CN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53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694180" y="771525"/>
            <a:ext cx="88030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问题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66784" y="3188059"/>
            <a:ext cx="7314054" cy="703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3600" b="1" dirty="0">
                <a:solidFill>
                  <a:srgbClr val="FFC000"/>
                </a:solidFill>
              </a:rPr>
              <a:t>2.Rational</a:t>
            </a:r>
            <a:r>
              <a:rPr lang="zh-CN" altLang="en-US" sz="3600" b="1" dirty="0">
                <a:solidFill>
                  <a:srgbClr val="FFC000"/>
                </a:solidFill>
              </a:rPr>
              <a:t> </a:t>
            </a:r>
            <a:r>
              <a:rPr lang="en-US" altLang="zh-CN" sz="3600" b="1" dirty="0">
                <a:solidFill>
                  <a:srgbClr val="FFC000"/>
                </a:solidFill>
              </a:rPr>
              <a:t>Rose</a:t>
            </a:r>
            <a:r>
              <a:rPr lang="zh-CN" altLang="en-US" sz="3600" b="1" dirty="0">
                <a:solidFill>
                  <a:srgbClr val="FFC000"/>
                </a:solidFill>
              </a:rPr>
              <a:t>的可视化环境组成？</a:t>
            </a:r>
            <a:endParaRPr lang="en-US" altLang="zh-CN" sz="3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42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694180" y="771525"/>
            <a:ext cx="88030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问题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62200" y="1900238"/>
            <a:ext cx="10153650" cy="3670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solidFill>
                  <a:srgbClr val="FFC000"/>
                </a:solidFill>
              </a:rPr>
              <a:t>2.Rational</a:t>
            </a:r>
            <a:r>
              <a:rPr lang="zh-CN" altLang="en-US" sz="2800" b="1" dirty="0">
                <a:solidFill>
                  <a:srgbClr val="FFC000"/>
                </a:solidFill>
              </a:rPr>
              <a:t> </a:t>
            </a:r>
            <a:r>
              <a:rPr lang="en-US" altLang="zh-CN" sz="2800" b="1" dirty="0">
                <a:solidFill>
                  <a:srgbClr val="FFC000"/>
                </a:solidFill>
              </a:rPr>
              <a:t>Rose</a:t>
            </a:r>
            <a:r>
              <a:rPr lang="zh-CN" altLang="en-US" sz="2800" b="1" dirty="0">
                <a:solidFill>
                  <a:srgbClr val="FFC000"/>
                </a:solidFill>
              </a:rPr>
              <a:t>的可视化环境组成</a:t>
            </a:r>
            <a:endParaRPr lang="en-US" altLang="zh-CN" sz="2800" b="1" dirty="0">
              <a:solidFill>
                <a:srgbClr val="FFC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2800" b="1" dirty="0">
              <a:solidFill>
                <a:srgbClr val="FFFFFF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FFFFFF"/>
                </a:solidFill>
              </a:rPr>
              <a:t>浏览器：用于在模型中迅速漫游。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FFFFFF"/>
                </a:solidFill>
              </a:rPr>
              <a:t>文档工具：用于查看或更新模型元素的文档。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FFFFFF"/>
                </a:solidFill>
              </a:rPr>
              <a:t>工具栏：用于迅速访问常用命令。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FFFFFF"/>
                </a:solidFill>
              </a:rPr>
              <a:t>框图窗口：用于显示和编辑一个或几个</a:t>
            </a:r>
            <a:r>
              <a:rPr lang="en-US" altLang="zh-CN" sz="2800" b="1" dirty="0">
                <a:solidFill>
                  <a:srgbClr val="FFFFFF"/>
                </a:solidFill>
              </a:rPr>
              <a:t>UML</a:t>
            </a:r>
            <a:r>
              <a:rPr lang="zh-CN" altLang="en-US" sz="2800" b="1" dirty="0">
                <a:solidFill>
                  <a:srgbClr val="FFFFFF"/>
                </a:solidFill>
              </a:rPr>
              <a:t>框图。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FFFFFF"/>
                </a:solidFill>
              </a:rPr>
              <a:t>日志：用于查看错误信息和报告各个命令的结果</a:t>
            </a:r>
            <a:endParaRPr lang="zh-CN" altLang="en-US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73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5" name="直接连接符 16"/>
          <p:cNvCxnSpPr/>
          <p:nvPr/>
        </p:nvCxnSpPr>
        <p:spPr>
          <a:xfrm flipV="1">
            <a:off x="680720" y="1259840"/>
            <a:ext cx="5405755" cy="1270"/>
          </a:xfrm>
          <a:prstGeom prst="line">
            <a:avLst/>
          </a:prstGeom>
          <a:ln w="190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" name="直接连接符 16"/>
          <p:cNvCxnSpPr/>
          <p:nvPr/>
        </p:nvCxnSpPr>
        <p:spPr>
          <a:xfrm flipV="1">
            <a:off x="6086475" y="5877880"/>
            <a:ext cx="5405755" cy="1270"/>
          </a:xfrm>
          <a:prstGeom prst="line">
            <a:avLst/>
          </a:prstGeom>
          <a:ln w="190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 useBgFill="1">
        <p:nvSpPr>
          <p:cNvPr id="4" name="椭圆 3"/>
          <p:cNvSpPr/>
          <p:nvPr/>
        </p:nvSpPr>
        <p:spPr>
          <a:xfrm>
            <a:off x="6086475" y="1080135"/>
            <a:ext cx="360003" cy="360003"/>
          </a:xfrm>
          <a:prstGeom prst="ellipse">
            <a:avLst/>
          </a:prstGeom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椭圆 4"/>
          <p:cNvSpPr/>
          <p:nvPr/>
        </p:nvSpPr>
        <p:spPr>
          <a:xfrm>
            <a:off x="5726430" y="5698175"/>
            <a:ext cx="360003" cy="360003"/>
          </a:xfrm>
          <a:prstGeom prst="ellipse">
            <a:avLst/>
          </a:prstGeom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12" name="文本框 32"/>
          <p:cNvSpPr txBox="1"/>
          <p:nvPr/>
        </p:nvSpPr>
        <p:spPr>
          <a:xfrm>
            <a:off x="2935288" y="615633"/>
            <a:ext cx="3151187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</a:rPr>
              <a:t>参考文献</a:t>
            </a:r>
          </a:p>
        </p:txBody>
      </p:sp>
      <p:sp>
        <p:nvSpPr>
          <p:cNvPr id="6" name="文本框 32"/>
          <p:cNvSpPr txBox="1"/>
          <p:nvPr/>
        </p:nvSpPr>
        <p:spPr>
          <a:xfrm>
            <a:off x="2176124" y="1725295"/>
            <a:ext cx="7820660" cy="329320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</a:rPr>
              <a:t>用户指南（第</a:t>
            </a:r>
            <a:r>
              <a:rPr lang="en-US" altLang="zh-CN" sz="3600" dirty="0">
                <a:solidFill>
                  <a:schemeClr val="bg1"/>
                </a:solidFill>
              </a:rPr>
              <a:t>2</a:t>
            </a:r>
            <a:r>
              <a:rPr lang="zh-CN" altLang="en-US" sz="3600" dirty="0">
                <a:solidFill>
                  <a:schemeClr val="bg1"/>
                </a:solidFill>
              </a:rPr>
              <a:t>版</a:t>
            </a:r>
            <a:r>
              <a:rPr lang="en-US" altLang="zh-CN" sz="3600" dirty="0">
                <a:solidFill>
                  <a:schemeClr val="bg1"/>
                </a:solidFill>
              </a:rPr>
              <a:t>·</a:t>
            </a:r>
            <a:r>
              <a:rPr lang="zh-CN" altLang="en-US" sz="3600" dirty="0">
                <a:solidFill>
                  <a:schemeClr val="bg1"/>
                </a:solidFill>
              </a:rPr>
              <a:t>修订版</a:t>
            </a:r>
            <a:r>
              <a:rPr lang="zh-CN" altLang="en-US" sz="3600" dirty="0" smtClean="0">
                <a:solidFill>
                  <a:schemeClr val="bg1"/>
                </a:solidFill>
              </a:rPr>
              <a:t>）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3600" dirty="0" smtClean="0">
              <a:solidFill>
                <a:schemeClr val="bg1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 smtClean="0">
                <a:solidFill>
                  <a:schemeClr val="bg1"/>
                </a:solidFill>
              </a:rPr>
              <a:t>Rational</a:t>
            </a:r>
            <a:r>
              <a:rPr lang="zh-CN" altLang="en-US" sz="3600" dirty="0" smtClean="0">
                <a:solidFill>
                  <a:schemeClr val="bg1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Rose</a:t>
            </a:r>
            <a:r>
              <a:rPr lang="zh-CN" altLang="en-US" sz="3600" dirty="0" smtClean="0">
                <a:solidFill>
                  <a:schemeClr val="bg1"/>
                </a:solidFill>
              </a:rPr>
              <a:t>使用手册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solidFill>
                <a:schemeClr val="bg1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3200" i="1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3200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4"/>
          <p:cNvSpPr txBox="1"/>
          <p:nvPr/>
        </p:nvSpPr>
        <p:spPr>
          <a:xfrm>
            <a:off x="1687830" y="706755"/>
            <a:ext cx="192595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80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目录</a:t>
            </a:r>
          </a:p>
        </p:txBody>
      </p:sp>
      <p:cxnSp>
        <p:nvCxnSpPr>
          <p:cNvPr id="4099" name="直接连接符 16"/>
          <p:cNvCxnSpPr/>
          <p:nvPr/>
        </p:nvCxnSpPr>
        <p:spPr>
          <a:xfrm>
            <a:off x="1687513" y="1678623"/>
            <a:ext cx="3382962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0" name="文本框 18"/>
          <p:cNvSpPr txBox="1"/>
          <p:nvPr/>
        </p:nvSpPr>
        <p:spPr>
          <a:xfrm>
            <a:off x="2319337" y="2621280"/>
            <a:ext cx="4258946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Rational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Rose</a:t>
            </a:r>
            <a:r>
              <a:rPr lang="zh-CN" altLang="en-US" dirty="0" smtClean="0">
                <a:solidFill>
                  <a:schemeClr val="bg1"/>
                </a:solidFill>
              </a:rPr>
              <a:t>的简介</a:t>
            </a:r>
            <a:endParaRPr lang="en-US" altLang="zh-CN" dirty="0">
              <a:solidFill>
                <a:schemeClr val="bg1"/>
              </a:solidFill>
            </a:endParaRPr>
          </a:p>
        </p:txBody>
      </p:sp>
      <p:cxnSp>
        <p:nvCxnSpPr>
          <p:cNvPr id="4101" name="直接连接符 2"/>
          <p:cNvCxnSpPr/>
          <p:nvPr/>
        </p:nvCxnSpPr>
        <p:spPr>
          <a:xfrm flipH="1">
            <a:off x="1971675" y="2719388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2" name="文本框 15"/>
          <p:cNvSpPr txBox="1"/>
          <p:nvPr/>
        </p:nvSpPr>
        <p:spPr>
          <a:xfrm>
            <a:off x="1687513" y="2614613"/>
            <a:ext cx="325437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03" name="文本框 17"/>
          <p:cNvSpPr txBox="1"/>
          <p:nvPr/>
        </p:nvSpPr>
        <p:spPr>
          <a:xfrm>
            <a:off x="2319337" y="3506788"/>
            <a:ext cx="349726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Rational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Rose</a:t>
            </a:r>
            <a:r>
              <a:rPr lang="zh-CN" altLang="en-US" dirty="0" smtClean="0">
                <a:solidFill>
                  <a:schemeClr val="bg1"/>
                </a:solidFill>
              </a:rPr>
              <a:t>的特点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104" name="直接连接符 19"/>
          <p:cNvCxnSpPr/>
          <p:nvPr/>
        </p:nvCxnSpPr>
        <p:spPr>
          <a:xfrm flipH="1">
            <a:off x="1971675" y="3605213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5" name="文本框 25"/>
          <p:cNvSpPr txBox="1"/>
          <p:nvPr/>
        </p:nvSpPr>
        <p:spPr>
          <a:xfrm>
            <a:off x="1687513" y="3498850"/>
            <a:ext cx="3254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107" name="直接连接符 27"/>
          <p:cNvCxnSpPr/>
          <p:nvPr/>
        </p:nvCxnSpPr>
        <p:spPr>
          <a:xfrm flipH="1">
            <a:off x="1971675" y="4489450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8" name="文本框 28"/>
          <p:cNvSpPr txBox="1"/>
          <p:nvPr/>
        </p:nvSpPr>
        <p:spPr>
          <a:xfrm>
            <a:off x="1687513" y="4383088"/>
            <a:ext cx="3254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110" name="直接连接符 30"/>
          <p:cNvCxnSpPr/>
          <p:nvPr/>
        </p:nvCxnSpPr>
        <p:spPr>
          <a:xfrm flipH="1">
            <a:off x="6861175" y="2719388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11" name="文本框 31"/>
          <p:cNvSpPr txBox="1"/>
          <p:nvPr/>
        </p:nvSpPr>
        <p:spPr>
          <a:xfrm>
            <a:off x="6578600" y="2614613"/>
            <a:ext cx="32385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113" name="直接连接符 33"/>
          <p:cNvCxnSpPr/>
          <p:nvPr/>
        </p:nvCxnSpPr>
        <p:spPr>
          <a:xfrm flipH="1">
            <a:off x="6861175" y="3605213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14" name="文本框 34"/>
          <p:cNvSpPr txBox="1"/>
          <p:nvPr/>
        </p:nvSpPr>
        <p:spPr>
          <a:xfrm>
            <a:off x="6578600" y="3498850"/>
            <a:ext cx="3238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7"/>
          <p:cNvSpPr txBox="1"/>
          <p:nvPr/>
        </p:nvSpPr>
        <p:spPr>
          <a:xfrm>
            <a:off x="2319337" y="4489450"/>
            <a:ext cx="349726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Rational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Rose</a:t>
            </a:r>
            <a:r>
              <a:rPr lang="zh-CN" altLang="en-US" dirty="0" smtClean="0">
                <a:solidFill>
                  <a:schemeClr val="bg1"/>
                </a:solidFill>
              </a:rPr>
              <a:t>的用途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8"/>
          <p:cNvSpPr txBox="1"/>
          <p:nvPr/>
        </p:nvSpPr>
        <p:spPr>
          <a:xfrm>
            <a:off x="7209154" y="2621280"/>
            <a:ext cx="4258946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Rational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Rose</a:t>
            </a:r>
            <a:r>
              <a:rPr lang="zh-CN" altLang="en-US" dirty="0" smtClean="0">
                <a:solidFill>
                  <a:schemeClr val="bg1"/>
                </a:solidFill>
              </a:rPr>
              <a:t>的下载安装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1" name="文本框 18"/>
          <p:cNvSpPr txBox="1"/>
          <p:nvPr/>
        </p:nvSpPr>
        <p:spPr>
          <a:xfrm>
            <a:off x="7250113" y="3605213"/>
            <a:ext cx="4258946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Rational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Rose</a:t>
            </a:r>
            <a:r>
              <a:rPr lang="zh-CN" altLang="en-US" dirty="0" smtClean="0">
                <a:solidFill>
                  <a:schemeClr val="bg1"/>
                </a:solidFill>
              </a:rPr>
              <a:t>的使用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2" name="文本框 32"/>
          <p:cNvSpPr txBox="1"/>
          <p:nvPr/>
        </p:nvSpPr>
        <p:spPr>
          <a:xfrm>
            <a:off x="7208838" y="4471988"/>
            <a:ext cx="3151187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sz="3600" dirty="0">
              <a:solidFill>
                <a:schemeClr val="bg1"/>
              </a:solidFill>
            </a:endParaRPr>
          </a:p>
        </p:txBody>
      </p:sp>
      <p:cxnSp>
        <p:nvCxnSpPr>
          <p:cNvPr id="23" name="直接连接符 33"/>
          <p:cNvCxnSpPr/>
          <p:nvPr/>
        </p:nvCxnSpPr>
        <p:spPr>
          <a:xfrm flipH="1">
            <a:off x="6861175" y="4570413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4" name="文本框 34"/>
          <p:cNvSpPr txBox="1"/>
          <p:nvPr/>
        </p:nvSpPr>
        <p:spPr>
          <a:xfrm>
            <a:off x="6578600" y="4464050"/>
            <a:ext cx="3238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文本框 18"/>
          <p:cNvSpPr txBox="1"/>
          <p:nvPr/>
        </p:nvSpPr>
        <p:spPr>
          <a:xfrm>
            <a:off x="7250113" y="4570413"/>
            <a:ext cx="4258946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问题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694180" y="771525"/>
            <a:ext cx="88030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Rational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Rose</a:t>
            </a:r>
            <a:r>
              <a:rPr lang="zh-CN" altLang="en-US" dirty="0" smtClean="0">
                <a:solidFill>
                  <a:schemeClr val="bg1"/>
                </a:solidFill>
              </a:rPr>
              <a:t> 的 介 绍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/>
          <p:nvPr/>
        </p:nvSpPr>
        <p:spPr>
          <a:xfrm>
            <a:off x="843148" y="1965959"/>
            <a:ext cx="10485912" cy="3520441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l" eaLnBrk="1" hangingPunct="1">
              <a:lnSpc>
                <a:spcPct val="120000"/>
              </a:lnSpc>
            </a:pPr>
            <a:endParaRPr lang="zh-CN" altLang="en-US" dirty="0" smtClean="0">
              <a:solidFill>
                <a:srgbClr val="FFFFFF"/>
              </a:solidFill>
              <a:latin typeface="Calibri" panose="020F0502020204030204" pitchFamily="2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FFFF"/>
                </a:solidFill>
                <a:latin typeface="Calibri" panose="020F0502020204030204" pitchFamily="2" charset="0"/>
              </a:rPr>
              <a:t>         </a:t>
            </a:r>
            <a:r>
              <a:rPr lang="en-US" altLang="zh-CN" sz="2400" dirty="0" smtClean="0">
                <a:solidFill>
                  <a:srgbClr val="FFFFFF"/>
                </a:solidFill>
                <a:latin typeface="Calibri" panose="020F0502020204030204" pitchFamily="2" charset="0"/>
              </a:rPr>
              <a:t>Rational</a:t>
            </a:r>
            <a:r>
              <a:rPr lang="zh-CN" altLang="en-US" sz="2400" dirty="0" smtClean="0">
                <a:solidFill>
                  <a:srgbClr val="FFFFFF"/>
                </a:solidFill>
                <a:latin typeface="Calibri" panose="020F0502020204030204" pitchFamily="2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Calibri" panose="020F0502020204030204" pitchFamily="2" charset="0"/>
              </a:rPr>
              <a:t>Rose</a:t>
            </a:r>
            <a:r>
              <a:rPr lang="zh-CN" altLang="en-US" sz="2400" dirty="0" smtClean="0">
                <a:solidFill>
                  <a:srgbClr val="FFFFFF"/>
                </a:solidFill>
                <a:latin typeface="Calibri" panose="020F0502020204030204" pitchFamily="2" charset="0"/>
              </a:rPr>
              <a:t> </a:t>
            </a:r>
            <a:r>
              <a:rPr lang="zh-CN" altLang="en-US" sz="2400" dirty="0" smtClean="0">
                <a:solidFill>
                  <a:srgbClr val="FFFFFF"/>
                </a:solidFill>
              </a:rPr>
              <a:t>是</a:t>
            </a:r>
            <a:r>
              <a:rPr lang="en-US" altLang="zh-CN" sz="2400" dirty="0" smtClean="0">
                <a:solidFill>
                  <a:srgbClr val="FFFFFF"/>
                </a:solidFill>
              </a:rPr>
              <a:t>Rational</a:t>
            </a:r>
            <a:r>
              <a:rPr lang="zh-CN" altLang="en-US" sz="2400" dirty="0" smtClean="0">
                <a:solidFill>
                  <a:srgbClr val="FFFFFF"/>
                </a:solidFill>
              </a:rPr>
              <a:t>公司出品的一种面向对象的统一建模语言的</a:t>
            </a:r>
            <a:r>
              <a:rPr lang="zh-CN" altLang="en-US" sz="2400" dirty="0" smtClean="0">
                <a:solidFill>
                  <a:srgbClr val="FFC000"/>
                </a:solidFill>
              </a:rPr>
              <a:t>可视化建模工具</a:t>
            </a:r>
            <a:r>
              <a:rPr lang="zh-CN" altLang="en-US" sz="2400" dirty="0" smtClean="0">
                <a:solidFill>
                  <a:srgbClr val="FFFFFF"/>
                </a:solidFill>
              </a:rPr>
              <a:t>，用于可视化建模和公司级水平软件应用的组件构造。</a:t>
            </a:r>
            <a:r>
              <a:rPr lang="en-US" altLang="zh-CN" sz="2400" dirty="0" smtClean="0">
                <a:solidFill>
                  <a:srgbClr val="FFFFFF"/>
                </a:solidFill>
              </a:rPr>
              <a:t>Rose</a:t>
            </a:r>
            <a:r>
              <a:rPr lang="zh-CN" altLang="en-US" sz="2400" dirty="0" smtClean="0">
                <a:solidFill>
                  <a:srgbClr val="FFFFFF"/>
                </a:solidFill>
              </a:rPr>
              <a:t> 是直接从</a:t>
            </a:r>
            <a:r>
              <a:rPr lang="en-US" altLang="zh-CN" sz="2400" dirty="0" smtClean="0">
                <a:solidFill>
                  <a:srgbClr val="FFFFFF"/>
                </a:solidFill>
              </a:rPr>
              <a:t>UML</a:t>
            </a:r>
            <a:r>
              <a:rPr lang="zh-CN" altLang="en-US" sz="2400" dirty="0" smtClean="0">
                <a:solidFill>
                  <a:srgbClr val="FFFFFF"/>
                </a:solidFill>
              </a:rPr>
              <a:t>发展而诞生的</a:t>
            </a:r>
            <a:r>
              <a:rPr lang="zh-CN" altLang="en-US" sz="2400" dirty="0" smtClean="0">
                <a:solidFill>
                  <a:srgbClr val="FFC000"/>
                </a:solidFill>
              </a:rPr>
              <a:t>设计工具</a:t>
            </a:r>
            <a:r>
              <a:rPr lang="zh-CN" altLang="en-US" sz="2400" dirty="0" smtClean="0">
                <a:solidFill>
                  <a:srgbClr val="FFFFFF"/>
                </a:solidFill>
              </a:rPr>
              <a:t>，它的出现就是为了</a:t>
            </a:r>
            <a:r>
              <a:rPr lang="zh-CN" altLang="en-US" sz="2400" dirty="0" smtClean="0">
                <a:solidFill>
                  <a:srgbClr val="FFC000"/>
                </a:solidFill>
              </a:rPr>
              <a:t>对</a:t>
            </a:r>
            <a:r>
              <a:rPr lang="en-US" altLang="zh-CN" sz="2400" dirty="0" smtClean="0">
                <a:solidFill>
                  <a:srgbClr val="FFC000"/>
                </a:solidFill>
              </a:rPr>
              <a:t>UML</a:t>
            </a:r>
            <a:r>
              <a:rPr lang="zh-CN" altLang="en-US" sz="2400" dirty="0" smtClean="0">
                <a:solidFill>
                  <a:srgbClr val="FFC000"/>
                </a:solidFill>
              </a:rPr>
              <a:t>建模的支持</a:t>
            </a:r>
            <a:r>
              <a:rPr lang="zh-CN" altLang="en-US" sz="2400" dirty="0" smtClean="0">
                <a:solidFill>
                  <a:srgbClr val="FFFFFF"/>
                </a:solidFill>
              </a:rPr>
              <a:t>。</a:t>
            </a:r>
            <a:r>
              <a:rPr lang="en-US" altLang="zh-CN" sz="2400" dirty="0" smtClean="0">
                <a:solidFill>
                  <a:srgbClr val="FFFFFF"/>
                </a:solidFill>
              </a:rPr>
              <a:t>Rose</a:t>
            </a:r>
            <a:r>
              <a:rPr lang="zh-CN" altLang="en-US" sz="2400" dirty="0" smtClean="0">
                <a:solidFill>
                  <a:srgbClr val="FFFFFF"/>
                </a:solidFill>
              </a:rPr>
              <a:t>允许开发人员、项目经理、系统项目师和分析人员在软件开发周期内</a:t>
            </a:r>
            <a:r>
              <a:rPr lang="zh-CN" altLang="en-US" sz="2400" dirty="0" smtClean="0">
                <a:solidFill>
                  <a:srgbClr val="FFC000"/>
                </a:solidFill>
              </a:rPr>
              <a:t>将需求和系统的体系架构转换成代码，对需求和系统的体系架构进行可视化。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cxnSp>
        <p:nvCxnSpPr>
          <p:cNvPr id="4" name="直接箭头连接符 3"/>
          <p:cNvCxnSpPr>
            <a:endCxn id="5124" idx="0"/>
          </p:cNvCxnSpPr>
          <p:nvPr/>
        </p:nvCxnSpPr>
        <p:spPr>
          <a:xfrm flipH="1">
            <a:off x="6086104" y="1293495"/>
            <a:ext cx="349332" cy="672464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975817" y="2099944"/>
            <a:ext cx="45699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FFFF"/>
                </a:solidFill>
              </a:rPr>
              <a:t>什么是</a:t>
            </a:r>
            <a:r>
              <a:rPr lang="en-US" altLang="zh-CN" sz="3600" dirty="0">
                <a:solidFill>
                  <a:srgbClr val="FFFFFF"/>
                </a:solidFill>
              </a:rPr>
              <a:t>Rational</a:t>
            </a:r>
            <a:r>
              <a:rPr lang="zh-CN" altLang="en-US" sz="3600" dirty="0">
                <a:solidFill>
                  <a:srgbClr val="FFFFFF"/>
                </a:solidFill>
              </a:rPr>
              <a:t> </a:t>
            </a:r>
            <a:r>
              <a:rPr lang="en-US" altLang="zh-CN" sz="3600" dirty="0">
                <a:solidFill>
                  <a:srgbClr val="FFFFFF"/>
                </a:solidFill>
              </a:rPr>
              <a:t>Rose</a:t>
            </a:r>
            <a:r>
              <a:rPr lang="zh-CN" altLang="en-US" sz="3600" dirty="0">
                <a:solidFill>
                  <a:srgbClr val="FFFFFF"/>
                </a:solidFill>
              </a:rPr>
              <a:t>？</a:t>
            </a:r>
          </a:p>
          <a:p>
            <a:endParaRPr kumimoji="1"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694180" y="771525"/>
            <a:ext cx="88030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Rational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Rose</a:t>
            </a:r>
            <a:r>
              <a:rPr lang="zh-CN" altLang="en-US" sz="3200" dirty="0" smtClean="0">
                <a:solidFill>
                  <a:schemeClr val="bg1"/>
                </a:solidFill>
              </a:rPr>
              <a:t> 的特征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/>
          <p:nvPr/>
        </p:nvSpPr>
        <p:spPr>
          <a:xfrm>
            <a:off x="1798955" y="1864426"/>
            <a:ext cx="8593455" cy="383573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FFC000"/>
                </a:solidFill>
              </a:rPr>
              <a:t>1.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反复式发展</a:t>
            </a:r>
            <a:endParaRPr lang="en-US" altLang="zh-CN" sz="2400" b="1" dirty="0" smtClean="0">
              <a:solidFill>
                <a:srgbClr val="FFC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       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Rational </a:t>
            </a:r>
            <a:r>
              <a:rPr lang="en-US" altLang="zh-CN" sz="2000" b="1" dirty="0">
                <a:solidFill>
                  <a:schemeClr val="bg1"/>
                </a:solidFill>
              </a:rPr>
              <a:t>Rose</a:t>
            </a:r>
            <a:r>
              <a:rPr lang="zh-CN" altLang="en-US" sz="2000" b="1" dirty="0">
                <a:solidFill>
                  <a:schemeClr val="bg1"/>
                </a:solidFill>
              </a:rPr>
              <a:t>允许设计师利用反复发展（有时也叫进化式发展），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因为</a:t>
            </a:r>
            <a:r>
              <a:rPr lang="zh-CN" altLang="en-US" sz="2000" b="1" dirty="0">
                <a:solidFill>
                  <a:schemeClr val="bg1"/>
                </a:solidFill>
              </a:rPr>
              <a:t>在各个进程中新的应用能够被创建，通过把一个反复的输出变成下一个反复的输入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。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20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FFC000"/>
                </a:solidFill>
              </a:rPr>
              <a:t>2.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来</a:t>
            </a:r>
            <a:r>
              <a:rPr lang="zh-CN" altLang="en-US" sz="2400" b="1" dirty="0">
                <a:solidFill>
                  <a:srgbClr val="FFC000"/>
                </a:solidFill>
              </a:rPr>
              <a:t>回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旅程项目</a:t>
            </a:r>
            <a:endParaRPr lang="en-US" altLang="zh-CN" sz="2400" b="1" dirty="0" smtClean="0">
              <a:solidFill>
                <a:srgbClr val="FFC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rgbClr val="FFFFFF"/>
                </a:solidFill>
              </a:rPr>
              <a:t> 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        当</a:t>
            </a:r>
            <a:r>
              <a:rPr lang="zh-CN" altLang="en-US" sz="2000" b="1" dirty="0">
                <a:solidFill>
                  <a:srgbClr val="FFFFFF"/>
                </a:solidFill>
              </a:rPr>
              <a:t>开发者开始理解组件之间是如何相互作用和在设计中进行调整时</a:t>
            </a:r>
            <a:r>
              <a:rPr lang="en-US" altLang="zh-CN" sz="2000" b="1" dirty="0">
                <a:solidFill>
                  <a:srgbClr val="FFFFFF"/>
                </a:solidFill>
              </a:rPr>
              <a:t>,Rational Rose</a:t>
            </a:r>
            <a:r>
              <a:rPr lang="zh-CN" altLang="en-US" sz="2000" b="1" dirty="0">
                <a:solidFill>
                  <a:srgbClr val="FFFFFF"/>
                </a:solidFill>
              </a:rPr>
              <a:t>能够通过回溯和更新模型的其余部分来保证代码的一致性，从而展现出被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称为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“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来</a:t>
            </a:r>
            <a:r>
              <a:rPr lang="zh-CN" altLang="en-US" sz="2000" b="1" dirty="0">
                <a:solidFill>
                  <a:srgbClr val="FFFFFF"/>
                </a:solidFill>
              </a:rPr>
              <a:t>回旅程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工程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”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的能力</a:t>
            </a:r>
            <a:r>
              <a:rPr lang="zh-CN" altLang="en-US" sz="2000" b="1" dirty="0">
                <a:solidFill>
                  <a:srgbClr val="FFFFFF"/>
                </a:solidFill>
              </a:rPr>
              <a:t>。</a:t>
            </a:r>
            <a:endParaRPr lang="zh-CN" altLang="en-US"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694180" y="771525"/>
            <a:ext cx="88030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Rational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Rose</a:t>
            </a:r>
            <a:r>
              <a:rPr lang="zh-CN" altLang="en-US" sz="3200" dirty="0" smtClean="0">
                <a:solidFill>
                  <a:schemeClr val="bg1"/>
                </a:solidFill>
              </a:rPr>
              <a:t> 的用途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/>
          <p:nvPr/>
        </p:nvSpPr>
        <p:spPr>
          <a:xfrm>
            <a:off x="1798955" y="1864426"/>
            <a:ext cx="9351975" cy="3871356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1.</a:t>
            </a:r>
            <a:r>
              <a:rPr lang="zh-CN" altLang="en-US" sz="2000" b="1" dirty="0">
                <a:solidFill>
                  <a:schemeClr val="bg1"/>
                </a:solidFill>
              </a:rPr>
              <a:t>对业务进行建模（工作流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）。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20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2.</a:t>
            </a:r>
            <a:r>
              <a:rPr lang="zh-CN" altLang="en-US" sz="2000" b="1" dirty="0">
                <a:solidFill>
                  <a:schemeClr val="bg1"/>
                </a:solidFill>
              </a:rPr>
              <a:t>对数据库进行建模，并可以在对象模型和数据模型之间进行正、逆向工程，相互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同步。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2000" b="1" dirty="0">
              <a:solidFill>
                <a:schemeClr val="bg1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3.</a:t>
            </a:r>
            <a:r>
              <a:rPr lang="zh-CN" altLang="en-US" sz="2000" b="1" dirty="0">
                <a:solidFill>
                  <a:schemeClr val="bg1"/>
                </a:solidFill>
              </a:rPr>
              <a:t>建立构件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模型。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2000" b="1" dirty="0">
              <a:solidFill>
                <a:schemeClr val="bg1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4.</a:t>
            </a:r>
            <a:r>
              <a:rPr lang="zh-CN" altLang="en-US" sz="2000" b="1" dirty="0">
                <a:solidFill>
                  <a:schemeClr val="bg1"/>
                </a:solidFill>
              </a:rPr>
              <a:t>生成目标语言的框架代码，如</a:t>
            </a:r>
            <a:r>
              <a:rPr lang="en-US" altLang="zh-CN" sz="2000" b="1" dirty="0">
                <a:solidFill>
                  <a:schemeClr val="bg1"/>
                </a:solidFill>
              </a:rPr>
              <a:t>VB</a:t>
            </a:r>
            <a:r>
              <a:rPr lang="zh-CN" altLang="en-US" sz="2000" b="1" dirty="0">
                <a:solidFill>
                  <a:schemeClr val="bg1"/>
                </a:solidFill>
              </a:rPr>
              <a:t>、</a:t>
            </a:r>
            <a:r>
              <a:rPr lang="en-US" altLang="zh-CN" sz="2000" b="1" dirty="0">
                <a:solidFill>
                  <a:schemeClr val="bg1"/>
                </a:solidFill>
              </a:rPr>
              <a:t>JAVA</a:t>
            </a:r>
            <a:r>
              <a:rPr lang="zh-CN" altLang="en-US" sz="2000" b="1" dirty="0">
                <a:solidFill>
                  <a:schemeClr val="bg1"/>
                </a:solidFill>
              </a:rPr>
              <a:t>、</a:t>
            </a:r>
            <a:r>
              <a:rPr lang="en-US" altLang="zh-CN" sz="2000" b="1" dirty="0">
                <a:solidFill>
                  <a:schemeClr val="bg1"/>
                </a:solidFill>
              </a:rPr>
              <a:t>DELPHI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等。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0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938206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694180" y="300031"/>
            <a:ext cx="88030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Rational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Rose</a:t>
            </a:r>
            <a:r>
              <a:rPr lang="zh-CN" altLang="en-US" sz="3200" dirty="0" smtClean="0">
                <a:solidFill>
                  <a:schemeClr val="bg1"/>
                </a:solidFill>
              </a:rPr>
              <a:t> 的支持的模型图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009386"/>
            <a:ext cx="10429874" cy="567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8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5" name="直接连接符 16"/>
          <p:cNvCxnSpPr/>
          <p:nvPr/>
        </p:nvCxnSpPr>
        <p:spPr>
          <a:xfrm flipV="1">
            <a:off x="680678" y="1616388"/>
            <a:ext cx="5405755" cy="1270"/>
          </a:xfrm>
          <a:prstGeom prst="line">
            <a:avLst/>
          </a:prstGeom>
          <a:ln w="190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" name="直接连接符 16"/>
          <p:cNvCxnSpPr/>
          <p:nvPr/>
        </p:nvCxnSpPr>
        <p:spPr>
          <a:xfrm flipV="1">
            <a:off x="6086475" y="4363396"/>
            <a:ext cx="5405755" cy="1270"/>
          </a:xfrm>
          <a:prstGeom prst="line">
            <a:avLst/>
          </a:prstGeom>
          <a:ln w="190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 useBgFill="1">
        <p:nvSpPr>
          <p:cNvPr id="4" name="椭圆 3"/>
          <p:cNvSpPr/>
          <p:nvPr/>
        </p:nvSpPr>
        <p:spPr>
          <a:xfrm>
            <a:off x="6100091" y="1436386"/>
            <a:ext cx="360003" cy="360003"/>
          </a:xfrm>
          <a:prstGeom prst="ellipse">
            <a:avLst/>
          </a:prstGeom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椭圆 4"/>
          <p:cNvSpPr/>
          <p:nvPr/>
        </p:nvSpPr>
        <p:spPr>
          <a:xfrm>
            <a:off x="5726430" y="4183691"/>
            <a:ext cx="360003" cy="360003"/>
          </a:xfrm>
          <a:prstGeom prst="ellipse">
            <a:avLst/>
          </a:prstGeom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12" name="文本框 32"/>
          <p:cNvSpPr txBox="1"/>
          <p:nvPr/>
        </p:nvSpPr>
        <p:spPr>
          <a:xfrm>
            <a:off x="487017" y="780179"/>
            <a:ext cx="579307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 smtClean="0">
                <a:solidFill>
                  <a:schemeClr val="bg1"/>
                </a:solidFill>
              </a:rPr>
              <a:t>Rational</a:t>
            </a:r>
            <a:r>
              <a:rPr lang="zh-CN" altLang="en-US" sz="3600" dirty="0" smtClean="0">
                <a:solidFill>
                  <a:schemeClr val="bg1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Rose</a:t>
            </a:r>
            <a:r>
              <a:rPr lang="zh-CN" altLang="en-US" sz="3600" dirty="0" smtClean="0">
                <a:solidFill>
                  <a:schemeClr val="bg1"/>
                </a:solidFill>
              </a:rPr>
              <a:t> 下载与安装</a:t>
            </a:r>
            <a:endParaRPr lang="zh-CN" sz="3600" dirty="0">
              <a:solidFill>
                <a:schemeClr val="bg1"/>
              </a:solidFill>
            </a:endParaRPr>
          </a:p>
        </p:txBody>
      </p:sp>
      <p:sp>
        <p:nvSpPr>
          <p:cNvPr id="6" name="文本框 32"/>
          <p:cNvSpPr txBox="1"/>
          <p:nvPr/>
        </p:nvSpPr>
        <p:spPr>
          <a:xfrm>
            <a:off x="2185670" y="2176145"/>
            <a:ext cx="7820660" cy="17543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FFC000"/>
                </a:solidFill>
              </a:rPr>
              <a:t>Rational Rose2007</a:t>
            </a:r>
            <a:r>
              <a:rPr lang="zh-CN" altLang="en-US" sz="3600" b="1" dirty="0">
                <a:solidFill>
                  <a:srgbClr val="FFC000"/>
                </a:solidFill>
              </a:rPr>
              <a:t>详细安装步骤</a:t>
            </a:r>
            <a:r>
              <a:rPr lang="en-US" altLang="zh-CN" sz="3600" dirty="0" smtClean="0">
                <a:solidFill>
                  <a:schemeClr val="bg1"/>
                </a:solidFill>
              </a:rPr>
              <a:t>http</a:t>
            </a:r>
            <a:r>
              <a:rPr lang="en-US" altLang="zh-CN" sz="3600" dirty="0">
                <a:solidFill>
                  <a:schemeClr val="bg1"/>
                </a:solidFill>
              </a:rPr>
              <a:t>://</a:t>
            </a:r>
            <a:r>
              <a:rPr lang="en-US" altLang="zh-CN" sz="3600" dirty="0" err="1">
                <a:solidFill>
                  <a:schemeClr val="bg1"/>
                </a:solidFill>
              </a:rPr>
              <a:t>blog.csdn.net</a:t>
            </a:r>
            <a:r>
              <a:rPr lang="en-US" altLang="zh-CN" sz="3600" dirty="0">
                <a:solidFill>
                  <a:schemeClr val="bg1"/>
                </a:solidFill>
              </a:rPr>
              <a:t>/xfz0330/article/details/39890867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013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694180" y="771525"/>
            <a:ext cx="88030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Rational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Rose</a:t>
            </a:r>
            <a:r>
              <a:rPr lang="zh-CN" altLang="en-US" sz="3200" dirty="0" smtClean="0">
                <a:solidFill>
                  <a:schemeClr val="bg1"/>
                </a:solidFill>
              </a:rPr>
              <a:t> 的使用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/>
          <p:nvPr/>
        </p:nvSpPr>
        <p:spPr>
          <a:xfrm>
            <a:off x="1798955" y="2043112"/>
            <a:ext cx="8593455" cy="3414156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FFC000"/>
                </a:solidFill>
              </a:rPr>
              <a:t>Rational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2800" b="1" dirty="0">
                <a:solidFill>
                  <a:srgbClr val="FFC000"/>
                </a:solidFill>
              </a:rPr>
              <a:t>Rose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的可视化环境组成</a:t>
            </a:r>
            <a:endParaRPr lang="en-US" altLang="zh-CN" sz="2800" b="1" dirty="0">
              <a:solidFill>
                <a:srgbClr val="FFC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2000" b="1" dirty="0">
              <a:solidFill>
                <a:srgbClr val="FFFFFF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rgbClr val="FFFFFF"/>
                </a:solidFill>
              </a:rPr>
              <a:t>浏览器：用于在模型中迅速漫游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。</a:t>
            </a:r>
            <a:endParaRPr lang="zh-CN" altLang="en-US" sz="2000" b="1" dirty="0">
              <a:solidFill>
                <a:srgbClr val="FFFFFF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rgbClr val="FFFFFF"/>
                </a:solidFill>
              </a:rPr>
              <a:t>文档工具：用于查看或更新模型元素的文档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。</a:t>
            </a:r>
            <a:endParaRPr lang="zh-CN" altLang="en-US" sz="2000" b="1" dirty="0">
              <a:solidFill>
                <a:srgbClr val="FFFFFF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rgbClr val="FFFFFF"/>
                </a:solidFill>
              </a:rPr>
              <a:t>工具栏：用于迅速访问常用命令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。</a:t>
            </a:r>
            <a:endParaRPr lang="zh-CN" altLang="en-US" sz="2000" b="1" dirty="0">
              <a:solidFill>
                <a:srgbClr val="FFFFFF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rgbClr val="FFFFFF"/>
                </a:solidFill>
              </a:rPr>
              <a:t>框图窗口：用于显示和编辑一个或几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个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UML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框图。</a:t>
            </a:r>
            <a:endParaRPr lang="zh-CN" altLang="en-US" sz="2000" b="1" dirty="0">
              <a:solidFill>
                <a:srgbClr val="FFFFFF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rgbClr val="FFFFFF"/>
                </a:solidFill>
              </a:rPr>
              <a:t>日志：用于查看错误信息和报告各个命令的结果</a:t>
            </a:r>
            <a:endParaRPr lang="zh-CN" alt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36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694180" y="771525"/>
            <a:ext cx="88030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Rational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Rose</a:t>
            </a:r>
            <a:r>
              <a:rPr lang="zh-CN" altLang="en-US" sz="3200" dirty="0" smtClean="0">
                <a:solidFill>
                  <a:schemeClr val="bg1"/>
                </a:solidFill>
              </a:rPr>
              <a:t> 的使用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70"/>
            <a:ext cx="12427961" cy="6838829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 flipH="1" flipV="1">
            <a:off x="925976" y="2905248"/>
            <a:ext cx="2187614" cy="1979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113590" y="4884515"/>
            <a:ext cx="109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浏览器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直线箭头连接符 11"/>
          <p:cNvCxnSpPr/>
          <p:nvPr/>
        </p:nvCxnSpPr>
        <p:spPr>
          <a:xfrm flipH="1" flipV="1">
            <a:off x="1469985" y="4884515"/>
            <a:ext cx="1932972" cy="82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281422" y="5521653"/>
            <a:ext cx="109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文档窗口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 flipH="1" flipV="1">
            <a:off x="2338086" y="6238754"/>
            <a:ext cx="1655180" cy="46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993266" y="6158791"/>
            <a:ext cx="109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>
                <a:solidFill>
                  <a:schemeClr val="accent1">
                    <a:lumMod val="75000"/>
                  </a:schemeClr>
                </a:solidFill>
              </a:rPr>
              <a:t>日志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80207" y="4884515"/>
            <a:ext cx="109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>
                <a:solidFill>
                  <a:schemeClr val="accent1">
                    <a:lumMod val="75000"/>
                  </a:schemeClr>
                </a:solidFill>
              </a:rPr>
              <a:t>框图窗口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 flipH="1" flipV="1">
            <a:off x="7106856" y="3218720"/>
            <a:ext cx="23149" cy="166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H="1" flipV="1">
            <a:off x="2824223" y="1666754"/>
            <a:ext cx="2268638" cy="362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H="1" flipV="1">
            <a:off x="3165676" y="423756"/>
            <a:ext cx="1927185" cy="483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786405" y="5223869"/>
            <a:ext cx="109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工具栏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1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712</Words>
  <Application>Microsoft Macintosh PowerPoint</Application>
  <PresentationFormat>宽屏</PresentationFormat>
  <Paragraphs>86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Calibri</vt:lpstr>
      <vt:lpstr>Calibri Light</vt:lpstr>
      <vt:lpstr>DengXian</vt:lpstr>
      <vt:lpstr>宋体</vt:lpstr>
      <vt:lpstr>微软雅黑</vt:lpstr>
      <vt:lpstr>微软雅黑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D13001</dc:creator>
  <cp:lastModifiedBy>31501323@stu.zucc.edu.cn</cp:lastModifiedBy>
  <cp:revision>63</cp:revision>
  <dcterms:created xsi:type="dcterms:W3CDTF">2013-11-25T09:03:00Z</dcterms:created>
  <dcterms:modified xsi:type="dcterms:W3CDTF">2017-11-05T13:11:16Z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