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13" r:id="rId12"/>
    <p:sldId id="310" r:id="rId13"/>
    <p:sldId id="311" r:id="rId14"/>
    <p:sldId id="312" r:id="rId15"/>
    <p:sldId id="309" r:id="rId16"/>
    <p:sldId id="307" r:id="rId1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88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界面设计</a:t>
            </a: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布局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48485"/>
            <a:ext cx="8698230" cy="385699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注意要点：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、屏幕不能拥挤，可以有适当的留白，但也不宜太松散。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、区域排列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、数据对齐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、有效组合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、窗口缩放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641090" y="1863725"/>
            <a:ext cx="6803390" cy="3841750"/>
            <a:chOff x="5734" y="2935"/>
            <a:chExt cx="10714" cy="6050"/>
          </a:xfrm>
        </p:grpSpPr>
        <p:grpSp>
          <p:nvGrpSpPr>
            <p:cNvPr id="23" name="组合 22"/>
            <p:cNvGrpSpPr/>
            <p:nvPr>
              <p:custDataLst>
                <p:tags r:id="rId40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13" name="矩形 12"/>
              <p:cNvSpPr/>
              <p:nvPr>
                <p:custDataLst>
                  <p:tags r:id="rId41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42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、当有一行控件时, 控件间距基本保持一致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2、行与行之间间距相同</a:t>
                </a:r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3、当屏幕有多个编辑区域，要以视觉效果和效率来组织这些区域</a:t>
                </a:r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45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46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48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21" name="直接连接符 20"/>
              <p:cNvCxnSpPr/>
              <p:nvPr>
                <p:custDataLst>
                  <p:tags r:id="rId49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22" name="平行四边形 21"/>
              <p:cNvSpPr/>
              <p:nvPr>
                <p:custDataLst>
                  <p:tags r:id="rId50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区域排列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68090" y="1990725"/>
            <a:ext cx="6804025" cy="3842385"/>
            <a:chOff x="5734" y="2935"/>
            <a:chExt cx="10715" cy="6051"/>
          </a:xfrm>
        </p:grpSpPr>
        <p:grpSp>
          <p:nvGrpSpPr>
            <p:cNvPr id="34" name="组合 33"/>
            <p:cNvGrpSpPr/>
            <p:nvPr>
              <p:custDataLst>
                <p:tags r:id="rId27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35" name="矩形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、文字对齐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2、纵向控件宽度尽量保持相通，并左对齐</a:t>
                </a:r>
              </a:p>
            </p:txBody>
          </p:sp>
          <p:cxnSp>
            <p:nvCxnSpPr>
              <p:cNvPr id="37" name="直接连接符 36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0" name="直接连接符 39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2" name="直接连接符 41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3" name="直接连接符 42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44" name="平行四边形 43"/>
              <p:cNvSpPr/>
              <p:nvPr>
                <p:custDataLst>
                  <p:tags r:id="rId37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平行四边形 45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数据对齐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95090" y="2117725"/>
            <a:ext cx="6804025" cy="3842385"/>
            <a:chOff x="5734" y="2935"/>
            <a:chExt cx="10715" cy="6051"/>
          </a:xfrm>
        </p:grpSpPr>
        <p:grpSp>
          <p:nvGrpSpPr>
            <p:cNvPr id="65" name="组合 64"/>
            <p:cNvGrpSpPr/>
            <p:nvPr>
              <p:custDataLst>
                <p:tags r:id="rId14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66" name="矩形 65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逻辑上相关联的控件应当加以组合，以表示其关联性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；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不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相关</a:t>
                </a: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的项目应当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分隔</a:t>
                </a: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开，用间隔分组，或者使用方框划分各自区域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</p:txBody>
          </p:sp>
          <p:cxnSp>
            <p:nvCxnSpPr>
              <p:cNvPr id="68" name="直接连接符 67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69" name="直接连接符 68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0" name="直接连接符 69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1" name="直接连接符 70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2" name="直接连接符 71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3" name="直接连接符 72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4" name="直接连接符 73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75" name="平行四边形 74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75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平行四边形 76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有效组合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022090" y="2244725"/>
            <a:ext cx="6804025" cy="3842385"/>
            <a:chOff x="5734" y="2935"/>
            <a:chExt cx="10715" cy="6051"/>
          </a:xfrm>
        </p:grpSpPr>
        <p:grpSp>
          <p:nvGrpSpPr>
            <p:cNvPr id="80" name="组合 79"/>
            <p:cNvGrpSpPr/>
            <p:nvPr>
              <p:custDataLst>
                <p:tags r:id="rId1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81" name="矩形 80"/>
              <p:cNvSpPr/>
              <p:nvPr>
                <p:custDataLst>
                  <p:tags r:id="rId2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82" name="矩形 81"/>
              <p:cNvSpPr/>
              <p:nvPr>
                <p:custDataLst>
                  <p:tags r:id="rId3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解决方案：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、固定窗口大小，不允许改变尺寸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、改变尺寸的窗口，在Onsize的时候做好控件位置、大小的相应改变</a:t>
                </a:r>
              </a:p>
            </p:txBody>
          </p:sp>
          <p:cxnSp>
            <p:nvCxnSpPr>
              <p:cNvPr id="83" name="直接连接符 82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4" name="直接连接符 83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5" name="直接连接符 8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7" name="直接连接符 8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8" name="直接连接符 8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90" name="平行四边形 89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平行四边形 90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平行四边形 91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窗口缩放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Q2</a:t>
            </a:r>
            <a:r>
              <a:rPr lang="zh-CN" altLang="en-US" sz="2800" b="1" dirty="0">
                <a:solidFill>
                  <a:srgbClr val="FFC000"/>
                </a:solidFill>
              </a:rPr>
              <a:t>：窗口缩放时出现问题的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解决</a:t>
            </a:r>
            <a:r>
              <a:rPr lang="zh-CN" altLang="en-US" sz="2800" b="1" dirty="0">
                <a:solidFill>
                  <a:srgbClr val="FFC000"/>
                </a:solidFill>
              </a:rPr>
              <a:t>方案（</a:t>
            </a:r>
            <a:r>
              <a:rPr lang="en-US" sz="2800" b="1" dirty="0">
                <a:solidFill>
                  <a:srgbClr val="FFC000"/>
                </a:solidFill>
              </a:rPr>
              <a:t>2</a:t>
            </a:r>
            <a:r>
              <a:rPr lang="zh-CN" altLang="en-US" sz="2800" b="1" dirty="0">
                <a:solidFill>
                  <a:srgbClr val="FFC000"/>
                </a:solidFill>
              </a:rPr>
              <a:t>条）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不一定要是前面提到的，也可以包括你所知道的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用户交互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18005"/>
            <a:ext cx="8698230" cy="388747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、隐藏控件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要使一个功能有时允许有时不允许用户使用，则这个控件的不能随便隐藏，应该使用disable属性进行表示，以免用户发现控件失踪后措手无策。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、窗口弹出位置要明显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点击一个控件，弹出窗口或者菜单，应该给人明显提示，最低要求是覆盖刚才点击的位置，让用户轻松跳转到新的界面。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用户交互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18005"/>
            <a:ext cx="8698230" cy="388747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sym typeface="+mn-ea"/>
              </a:rPr>
              <a:t>3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、执行动作要提示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给用户一个视觉感受的同时，写程序的时候应该注意用户的交互感受，用户做了任何动作，都应该给用户一个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视觉或者听觉、触觉提示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，而且这个提示需要很明显，但提示时间不应过长。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①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弹出交互对话框让用户点击确认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②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改变UI中控件参数提示(处理不用用户确认的提示，有一定延时，或者用户按键后自动清除) ，如拨打电话时按数字按键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③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听觉提示，发出特殊声音提示，声音不宜过长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Q3</a:t>
            </a:r>
            <a:r>
              <a:rPr lang="zh-CN" altLang="en-US" sz="2800" b="1" dirty="0">
                <a:solidFill>
                  <a:srgbClr val="FFC000"/>
                </a:solidFill>
              </a:rPr>
              <a:t>：一致性体现在哪些方面（至少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</a:rPr>
              <a:t>个）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4520248" y="141255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sym typeface="+mn-ea"/>
              </a:rPr>
              <a:t>参考文献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1476375" y="3136900"/>
            <a:ext cx="9251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dirty="0">
                <a:solidFill>
                  <a:schemeClr val="bg1"/>
                </a:solidFill>
              </a:rPr>
              <a:t>界面设计包括哪些细节、如何深入？</a:t>
            </a:r>
            <a:r>
              <a:rPr lang="en-US" altLang="zh-CN" sz="3200" dirty="0">
                <a:solidFill>
                  <a:schemeClr val="bg1"/>
                </a:solidFill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</a:rPr>
              <a:t>知乎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4520248" y="141255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4226876" y="2686334"/>
            <a:ext cx="4215787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dirty="0" smtClean="0">
                <a:solidFill>
                  <a:schemeClr val="bg1"/>
                </a:solidFill>
              </a:rPr>
              <a:t>周雨璐</a:t>
            </a:r>
            <a:r>
              <a:rPr lang="en-US" altLang="zh-CN" sz="3200" dirty="0" smtClean="0">
                <a:solidFill>
                  <a:schemeClr val="bg1"/>
                </a:solidFill>
              </a:rPr>
              <a:t>93——</a:t>
            </a:r>
            <a:r>
              <a:rPr lang="zh-CN" altLang="en-US" sz="3200" dirty="0">
                <a:solidFill>
                  <a:schemeClr val="bg1"/>
                </a:solidFill>
              </a:rPr>
              <a:t>制作</a:t>
            </a:r>
            <a:r>
              <a:rPr lang="en-US" altLang="zh-CN" sz="3200" dirty="0">
                <a:solidFill>
                  <a:schemeClr val="bg1"/>
                </a:solidFill>
              </a:rPr>
              <a:t>PPT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葛倍良</a:t>
            </a:r>
            <a:r>
              <a:rPr lang="en-US" altLang="zh-CN" sz="3200" dirty="0" smtClean="0">
                <a:solidFill>
                  <a:schemeClr val="bg1"/>
                </a:solidFill>
              </a:rPr>
              <a:t>90——</a:t>
            </a:r>
            <a:r>
              <a:rPr lang="en-US" altLang="zh-CN" sz="3200" dirty="0" smtClean="0">
                <a:solidFill>
                  <a:schemeClr val="bg1"/>
                </a:solidFill>
              </a:rPr>
              <a:t>PPT</a:t>
            </a:r>
            <a:r>
              <a:rPr lang="zh-CN" altLang="en-US" sz="3200" dirty="0" smtClean="0">
                <a:solidFill>
                  <a:schemeClr val="bg1"/>
                </a:solidFill>
              </a:rPr>
              <a:t>休整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黄鹏羽</a:t>
            </a:r>
            <a:r>
              <a:rPr lang="en-US" altLang="zh-CN" sz="3200" dirty="0" smtClean="0">
                <a:solidFill>
                  <a:schemeClr val="bg1"/>
                </a:solidFill>
              </a:rPr>
              <a:t>89</a:t>
            </a:r>
            <a:r>
              <a:rPr lang="en-US" altLang="zh-CN" sz="3200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资料搜查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金浩楠</a:t>
            </a:r>
            <a:r>
              <a:rPr lang="en-US" altLang="zh-CN" sz="3200" dirty="0" smtClean="0">
                <a:solidFill>
                  <a:schemeClr val="bg1"/>
                </a:solidFill>
              </a:rPr>
              <a:t>86</a:t>
            </a:r>
            <a:r>
              <a:rPr lang="en-US" altLang="zh-CN" sz="3200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最终审查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余倩</a:t>
            </a:r>
            <a:r>
              <a:rPr lang="en-US" altLang="zh-CN" sz="3200" dirty="0" smtClean="0">
                <a:solidFill>
                  <a:schemeClr val="bg1"/>
                </a:solidFill>
              </a:rPr>
              <a:t>88</a:t>
            </a:r>
            <a:r>
              <a:rPr lang="en-US" altLang="zh-CN" sz="3200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辅助制作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一致性</a:t>
            </a: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655" y="3507105"/>
            <a:ext cx="3683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颜色</a:t>
            </a: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字体</a:t>
            </a: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87830" y="5281295"/>
            <a:ext cx="4589145" cy="651510"/>
            <a:chOff x="10360" y="4118"/>
            <a:chExt cx="7227" cy="1026"/>
          </a:xfrm>
        </p:grpSpPr>
        <p:sp>
          <p:nvSpPr>
            <p:cNvPr id="4109" name="文本框 29"/>
            <p:cNvSpPr txBox="1"/>
            <p:nvPr/>
          </p:nvSpPr>
          <p:spPr>
            <a:xfrm>
              <a:off x="11353" y="4128"/>
              <a:ext cx="623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sz="3600" dirty="0">
                  <a:solidFill>
                    <a:schemeClr val="bg1"/>
                  </a:solidFill>
                  <a:sym typeface="+mn-ea"/>
                </a:rPr>
                <a:t>文字表达</a:t>
              </a:r>
            </a:p>
          </p:txBody>
        </p:sp>
        <p:cxnSp>
          <p:nvCxnSpPr>
            <p:cNvPr id="4110" name="直接连接符 30"/>
            <p:cNvCxnSpPr/>
            <p:nvPr/>
          </p:nvCxnSpPr>
          <p:spPr>
            <a:xfrm flipH="1">
              <a:off x="10805" y="4283"/>
              <a:ext cx="548" cy="705"/>
            </a:xfrm>
            <a:prstGeom prst="line">
              <a:avLst/>
            </a:prstGeom>
            <a:ln w="63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11" name="文本框 31"/>
            <p:cNvSpPr txBox="1"/>
            <p:nvPr/>
          </p:nvSpPr>
          <p:spPr>
            <a:xfrm>
              <a:off x="10360" y="4118"/>
              <a:ext cx="51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x-none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12" name="文本框 32"/>
          <p:cNvSpPr txBox="1"/>
          <p:nvPr/>
        </p:nvSpPr>
        <p:spPr>
          <a:xfrm>
            <a:off x="7208838" y="295814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  <a:sym typeface="+mn-ea"/>
              </a:rPr>
              <a:t>控件</a:t>
            </a: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05657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295021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7209155" y="3834765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  <a:sym typeface="+mn-ea"/>
              </a:rPr>
              <a:t>布局</a:t>
            </a:r>
          </a:p>
        </p:txBody>
      </p:sp>
      <p:cxnSp>
        <p:nvCxnSpPr>
          <p:cNvPr id="3" name="直接连接符 33"/>
          <p:cNvCxnSpPr/>
          <p:nvPr/>
        </p:nvCxnSpPr>
        <p:spPr>
          <a:xfrm flipH="1">
            <a:off x="6861175" y="394112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4"/>
          <p:cNvSpPr txBox="1"/>
          <p:nvPr/>
        </p:nvSpPr>
        <p:spPr>
          <a:xfrm>
            <a:off x="6578600" y="3841750"/>
            <a:ext cx="282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578600" y="4739005"/>
            <a:ext cx="4589145" cy="645160"/>
            <a:chOff x="6432" y="8279"/>
            <a:chExt cx="7227" cy="1016"/>
          </a:xfrm>
        </p:grpSpPr>
        <p:sp>
          <p:nvSpPr>
            <p:cNvPr id="8" name="文本框 32"/>
            <p:cNvSpPr txBox="1"/>
            <p:nvPr/>
          </p:nvSpPr>
          <p:spPr>
            <a:xfrm>
              <a:off x="7425" y="8279"/>
              <a:ext cx="623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  <a:sym typeface="+mn-ea"/>
                </a:rPr>
                <a:t>用户交互</a:t>
              </a:r>
            </a:p>
          </p:txBody>
        </p:sp>
        <p:cxnSp>
          <p:nvCxnSpPr>
            <p:cNvPr id="9" name="直接连接符 33"/>
            <p:cNvCxnSpPr/>
            <p:nvPr/>
          </p:nvCxnSpPr>
          <p:spPr>
            <a:xfrm flipH="1">
              <a:off x="6877" y="8447"/>
              <a:ext cx="548" cy="705"/>
            </a:xfrm>
            <a:prstGeom prst="line">
              <a:avLst/>
            </a:prstGeom>
            <a:ln w="63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文本框 34"/>
            <p:cNvSpPr txBox="1"/>
            <p:nvPr/>
          </p:nvSpPr>
          <p:spPr>
            <a:xfrm>
              <a:off x="6432" y="8290"/>
              <a:ext cx="44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200" b="1" dirty="0">
                <a:solidFill>
                  <a:schemeClr val="bg1"/>
                </a:solidFill>
                <a:sym typeface="+mn-ea"/>
              </a:rPr>
              <a:t>一致性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无论是</a:t>
            </a:r>
            <a:r>
              <a:rPr lang="zh-CN" altLang="en-US" sz="2400" b="1" dirty="0">
                <a:solidFill>
                  <a:srgbClr val="FFC000"/>
                </a:solidFill>
              </a:rPr>
              <a:t>控件</a:t>
            </a:r>
            <a:r>
              <a:rPr lang="zh-CN" altLang="en-US" sz="2400" dirty="0">
                <a:solidFill>
                  <a:schemeClr val="bg1"/>
                </a:solidFill>
              </a:rPr>
              <a:t>使用，提示</a:t>
            </a:r>
            <a:r>
              <a:rPr lang="zh-CN" altLang="en-US" sz="2400" b="1" dirty="0">
                <a:solidFill>
                  <a:srgbClr val="FFC000"/>
                </a:solidFill>
              </a:rPr>
              <a:t>信息措辞</a:t>
            </a:r>
            <a:r>
              <a:rPr lang="zh-CN" altLang="en-US" sz="2400" dirty="0">
                <a:solidFill>
                  <a:schemeClr val="bg1"/>
                </a:solidFill>
              </a:rPr>
              <a:t>，还是</a:t>
            </a:r>
            <a:r>
              <a:rPr lang="zh-CN" altLang="en-US" sz="2400" b="1" dirty="0">
                <a:solidFill>
                  <a:srgbClr val="FFC000"/>
                </a:solidFill>
              </a:rPr>
              <a:t>颜色</a:t>
            </a:r>
            <a:r>
              <a:rPr lang="zh-CN" altLang="en-US" sz="2400" dirty="0">
                <a:solidFill>
                  <a:schemeClr val="bg1"/>
                </a:solidFill>
              </a:rPr>
              <a:t>、窗口</a:t>
            </a:r>
            <a:r>
              <a:rPr lang="zh-CN" altLang="en-US" sz="2400" b="1" dirty="0">
                <a:solidFill>
                  <a:srgbClr val="FFC000"/>
                </a:solidFill>
              </a:rPr>
              <a:t>布局风格</a:t>
            </a:r>
            <a:r>
              <a:rPr lang="zh-CN" altLang="en-US" sz="2400" dirty="0">
                <a:solidFill>
                  <a:schemeClr val="bg1"/>
                </a:solidFill>
              </a:rPr>
              <a:t>，都要遵循统一的标准，做到真正的一致。</a:t>
            </a:r>
          </a:p>
        </p:txBody>
      </p:sp>
      <p:sp>
        <p:nvSpPr>
          <p:cNvPr id="5124" name="矩形 1"/>
          <p:cNvSpPr/>
          <p:nvPr/>
        </p:nvSpPr>
        <p:spPr>
          <a:xfrm>
            <a:off x="1746885" y="2830195"/>
            <a:ext cx="8698230" cy="287528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优点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1、当用户熟悉了一个界面后，切换到另外一个界面也能够很轻松的推测出各种功能，语句也不需要费神理解 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2" charset="0"/>
              </a:rPr>
              <a:t>“</a:t>
            </a:r>
            <a:r>
              <a:rPr lang="zh-CN" altLang="en-US" sz="2400" dirty="0">
                <a:solidFill>
                  <a:srgbClr val="FFC000"/>
                </a:solidFill>
                <a:latin typeface="Calibri" panose="020F0502020204030204" pitchFamily="2" charset="0"/>
              </a:rPr>
              <a:t>所有的习惯用法都需要学习，好的习惯用法只需要学习一次。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2" charset="0"/>
              </a:rPr>
              <a:t>”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、给用户统一的感觉，不显得混乱，有利于用户心情愉快、支持度增加。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200" b="1" dirty="0">
                <a:solidFill>
                  <a:schemeClr val="bg1"/>
                </a:solidFill>
                <a:sym typeface="+mn-ea"/>
              </a:rPr>
              <a:t>一致性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多人合作容易导致风格的不一致、界面混乱，而一个人工作又会导致工作量过大。</a:t>
            </a:r>
          </a:p>
        </p:txBody>
      </p:sp>
      <p:sp>
        <p:nvSpPr>
          <p:cNvPr id="4" name="矩形 1"/>
          <p:cNvSpPr/>
          <p:nvPr/>
        </p:nvSpPr>
        <p:spPr>
          <a:xfrm>
            <a:off x="1746885" y="2830195"/>
            <a:ext cx="8698230" cy="287528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做法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先由一个人做好主页，确定配色方案、界面风格、控件库等。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分工合作时要使用统一的控件库，不得偏离原定的配色方案与界面风格。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如果需要调整，必须进行统一调整，比如：控件样式在允许的范围内可以统一修改其样式、色调。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颜色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46885" y="1671955"/>
            <a:ext cx="8698230" cy="403352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注意要点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1、统一色调，针对软件类型以及用户工作环境选择合适的色调。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、色盲、色弱用户，即使使用了特殊颜色表示重点，也应该使用特殊指示符，如"!"、"?"以及图标等。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、颜色方案也需要测试，常常由于显示器、显卡的问题，会呈现色彩的差异，应该在不同机器上进行严格的测试。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、遵循对比原则：在浅色背景上使用深色文字，深色背景上使用浅色文字。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、整个界面尽量少使用类别不同的颜色。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Q1</a:t>
            </a:r>
            <a:r>
              <a:rPr lang="zh-CN" altLang="en-US" sz="2800" b="1" dirty="0">
                <a:solidFill>
                  <a:srgbClr val="FFC000"/>
                </a:solidFill>
              </a:rPr>
              <a:t>：颜色方面的注意要点（至少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</a:rPr>
              <a:t>条）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不一定要是前面提到的，也可以包括你所认为的要点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字体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46885" y="2494915"/>
            <a:ext cx="8698230" cy="321056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注意要点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1、使用统一字体。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、最好采用标准字体，如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宋体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，不考虑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特殊字体（隶书、草书等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，特殊情况可以使用图片取代），保证每个用户使用起来显示都很正常。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、所有控件尽量使用大小统一的字体属性，除了特殊提示信息、加强显示等例外情况。</a:t>
            </a:r>
          </a:p>
        </p:txBody>
      </p:sp>
      <p:cxnSp>
        <p:nvCxnSpPr>
          <p:cNvPr id="2" name="直接箭头连接符 1"/>
          <p:cNvCxnSpPr>
            <a:endCxn id="3" idx="2"/>
          </p:cNvCxnSpPr>
          <p:nvPr/>
        </p:nvCxnSpPr>
        <p:spPr>
          <a:xfrm flipH="1" flipV="1">
            <a:off x="6263005" y="2339340"/>
            <a:ext cx="2256155" cy="10972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84120" y="1509395"/>
            <a:ext cx="755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有些特殊字体笔画复杂，会导致界面不够清晰整洁；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有些特殊字体需要用户仔细辨认，增大用户的工作量。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文字表达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sz="2400" dirty="0">
                <a:solidFill>
                  <a:schemeClr val="bg1"/>
                </a:solidFill>
              </a:rPr>
              <a:t>提示信息、帮助文档文字表达遵循以下准则：</a:t>
            </a:r>
          </a:p>
        </p:txBody>
      </p:sp>
      <p:sp>
        <p:nvSpPr>
          <p:cNvPr id="4" name="矩形 1"/>
          <p:cNvSpPr/>
          <p:nvPr/>
        </p:nvSpPr>
        <p:spPr>
          <a:xfrm>
            <a:off x="1746885" y="2824480"/>
            <a:ext cx="8698230" cy="288099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、注意语气，尽量不要使用专业术语，杜绝错别字。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、注意标点符号（逗号、句号、顿号、分号等）的用法，信息较多的话建议分段。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、使用统一的语言描述，例如一个关闭功能按钮，可以描述为退出、返回、关闭，应该统一规定。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、根据用户的类别使用相应的词语、语气、语调。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控件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2411730"/>
            <a:ext cx="8698230" cy="329374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注意要点：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、使用同一风格的控件。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、同一类型的控件操作方式相同，例如一个控件双击可以执行某些动作，而同样的控件双击却没有任何反映。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、一个控件只做单一功能，当一个控件在不同情况下有着不同的功能，会使用户初次理解增加难度。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、不要错误使用控件。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1012</Words>
  <Application>Microsoft Office PowerPoint</Application>
  <PresentationFormat>宽屏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107</cp:revision>
  <dcterms:created xsi:type="dcterms:W3CDTF">2013-11-25T09:03:00Z</dcterms:created>
  <dcterms:modified xsi:type="dcterms:W3CDTF">2017-11-19T11:29:05Z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