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64" r:id="rId4"/>
    <p:sldId id="306" r:id="rId5"/>
    <p:sldId id="307" r:id="rId6"/>
    <p:sldId id="286" r:id="rId7"/>
    <p:sldId id="287" r:id="rId8"/>
    <p:sldId id="308" r:id="rId9"/>
    <p:sldId id="309" r:id="rId10"/>
    <p:sldId id="320" r:id="rId11"/>
    <p:sldId id="310" r:id="rId12"/>
    <p:sldId id="270" r:id="rId13"/>
    <p:sldId id="311" r:id="rId14"/>
    <p:sldId id="312" r:id="rId15"/>
    <p:sldId id="292" r:id="rId16"/>
    <p:sldId id="291" r:id="rId17"/>
    <p:sldId id="316" r:id="rId18"/>
    <p:sldId id="274" r:id="rId19"/>
    <p:sldId id="313" r:id="rId20"/>
    <p:sldId id="293" r:id="rId21"/>
    <p:sldId id="317" r:id="rId22"/>
    <p:sldId id="276" r:id="rId23"/>
    <p:sldId id="294" r:id="rId24"/>
    <p:sldId id="319" r:id="rId25"/>
    <p:sldId id="314" r:id="rId26"/>
    <p:sldId id="296" r:id="rId27"/>
    <p:sldId id="318" r:id="rId28"/>
    <p:sldId id="315" r:id="rId29"/>
    <p:sldId id="298" r:id="rId30"/>
    <p:sldId id="285" r:id="rId31"/>
    <p:sldId id="262" r:id="rId32"/>
    <p:sldId id="305" r:id="rId33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8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33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29"/>
  </p:normalViewPr>
  <p:slideViewPr>
    <p:cSldViewPr snapToGrid="0">
      <p:cViewPr varScale="1">
        <p:scale>
          <a:sx n="108" d="100"/>
          <a:sy n="108" d="100"/>
        </p:scale>
        <p:origin x="678" y="114"/>
      </p:cViewPr>
      <p:guideLst>
        <p:guide orient="horz" pos="2160"/>
        <p:guide pos="388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hangingPunct="0">
              <a:buFont typeface="Arial" panose="020B0604020202020204" pitchFamily="34" charset="0"/>
              <a:buNone/>
              <a:defRPr kumimoji="1" sz="1200">
                <a:latin typeface="Calibri" panose="020F0502020204030204" pitchFamily="2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hangingPunct="0">
              <a:buFont typeface="Arial" panose="020B0604020202020204" pitchFamily="34" charset="0"/>
              <a:buNone/>
              <a:defRPr kumimoji="1" sz="1200">
                <a:latin typeface="Calibri" panose="020F0502020204030204" pitchFamily="2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874670AE-9BAA-49F9-A1E3-1D581DB9ED5A}" type="datetimeFigureOut">
              <a:rPr lang="zh-CN" altLang="en-US"/>
              <a:pPr>
                <a:defRPr/>
              </a:pPr>
              <a:t>2017/11/11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二级</a:t>
            </a:r>
          </a:p>
          <a:p>
            <a:pPr lvl="2"/>
            <a:r>
              <a:rPr lang="zh-CN" altLang="en-US" noProof="0" smtClean="0"/>
              <a:t>三级</a:t>
            </a:r>
          </a:p>
          <a:p>
            <a:pPr lvl="3"/>
            <a:r>
              <a:rPr lang="zh-CN" altLang="en-US" noProof="0" smtClean="0"/>
              <a:t>四级</a:t>
            </a:r>
          </a:p>
          <a:p>
            <a:pPr lvl="4"/>
            <a:r>
              <a:rPr lang="zh-CN" altLang="en-US" noProof="0" smtClean="0"/>
              <a:t>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hangingPunct="0">
              <a:buFont typeface="Arial" panose="020B0604020202020204" pitchFamily="34" charset="0"/>
              <a:buNone/>
              <a:defRPr kumimoji="1" sz="1200">
                <a:latin typeface="Calibri" panose="020F0502020204030204" pitchFamily="2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0" hangingPunct="0">
              <a:buFont typeface="Arial" panose="020B0604020202020204" pitchFamily="34" charset="0"/>
              <a:buNone/>
              <a:defRPr kumimoji="1" sz="1200">
                <a:latin typeface="Calibri" panose="020F0502020204030204" pitchFamily="2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E09FC76F-F188-4861-A808-2BC2E2CEBC1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1A54D7-F9C3-4C55-BE38-0EA78B7A2407}" type="datetime1">
              <a:rPr lang="zh-CN" altLang="en-US"/>
              <a:pPr>
                <a:defRPr/>
              </a:pPr>
              <a:t>2017/11/11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F5F651-59B7-4E83-AB96-682B62DBA70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149706-5E2C-4E9A-A28E-D0FC46EF837E}" type="datetime1">
              <a:rPr lang="zh-CN" altLang="en-US"/>
              <a:pPr>
                <a:defRPr/>
              </a:pPr>
              <a:t>2017/11/11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9D51D8-5817-4954-9FA0-F3CC60706DD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7AAC2E-B011-4AB4-B252-A3EDF9A3F7B4}" type="datetime1">
              <a:rPr lang="zh-CN" altLang="en-US"/>
              <a:pPr>
                <a:defRPr/>
              </a:pPr>
              <a:t>2017/11/11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A38A84-5D75-4C59-B79C-A3CF718BA76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D6362E-5982-4FFC-ADA1-67442A7E8033}" type="datetime1">
              <a:rPr lang="zh-CN" altLang="en-US"/>
              <a:pPr>
                <a:defRPr/>
              </a:pPr>
              <a:t>2017/11/11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04ECBD-16D4-451F-9867-0EBA5216D65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CF480B-4D68-48B6-876F-58018DFB9BAE}" type="datetime1">
              <a:rPr lang="zh-CN" altLang="en-US"/>
              <a:pPr>
                <a:defRPr/>
              </a:pPr>
              <a:t>2017/11/11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54963D-A1C5-4746-8AA9-422DE304715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3C37EE-CD60-45A9-A1D0-52EA71906E64}" type="datetime1">
              <a:rPr lang="zh-CN" altLang="en-US"/>
              <a:pPr>
                <a:defRPr/>
              </a:pPr>
              <a:t>2017/11/11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B337F6-1B6D-41A1-B308-39299225FA3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C3A7DC-A360-45F8-B2ED-AD50A370F7E1}" type="datetime1">
              <a:rPr lang="zh-CN" altLang="en-US"/>
              <a:pPr>
                <a:defRPr/>
              </a:pPr>
              <a:t>2017/11/11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48E83E-1020-4D48-B54A-D8BECE16FE5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3781D3-957D-4E35-89B8-928B989163C6}" type="datetime1">
              <a:rPr lang="zh-CN" altLang="en-US"/>
              <a:pPr>
                <a:defRPr/>
              </a:pPr>
              <a:t>2017/11/11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41484D-EE53-4DBB-A4D6-0B9526EA2D5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27D943-4737-484B-84A8-90E8ADF26CED}" type="datetime1">
              <a:rPr lang="zh-CN" altLang="en-US"/>
              <a:pPr>
                <a:defRPr/>
              </a:pPr>
              <a:t>2017/11/11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7EB574-09A5-4937-A40B-A49A2D822A9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ABFA36-CC39-4D91-86DC-C14BCDE6DD88}" type="datetime1">
              <a:rPr lang="zh-CN" altLang="en-US"/>
              <a:pPr>
                <a:defRPr/>
              </a:pPr>
              <a:t>2017/11/11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35F44C-56EF-4D73-A7E5-308D46401DF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B8A3A4-3075-4A9C-A026-9101FF99E2FE}" type="datetime1">
              <a:rPr lang="zh-CN" altLang="en-US"/>
              <a:pPr>
                <a:defRPr/>
              </a:pPr>
              <a:t>2017/11/11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519B38-7EC6-4332-83B1-B980DA35877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033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FBDE4B18-CCA7-4D8C-BA28-A9888A212820}" type="datetime1">
              <a:rPr lang="zh-CN" altLang="en-US"/>
              <a:pPr>
                <a:defRPr/>
              </a:pPr>
              <a:t>2017/11/11</a:t>
            </a:fld>
            <a:endParaRPr lang="zh-CN" altLang="en-US"/>
          </a:p>
        </p:txBody>
      </p:sp>
      <p:sp>
        <p:nvSpPr>
          <p:cNvPr id="1029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algn="ctr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3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algn="r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C9D8D95-4632-4BC2-97DE-BCE29AF9DCD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charset="-122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charset="-122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charset="-122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charset="-122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lvl="1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u="none" kern="1200" baseline="0">
          <a:solidFill>
            <a:schemeClr val="tx1"/>
          </a:solidFill>
          <a:latin typeface="Calibri" panose="020F0502020204030204" pitchFamily="2" charset="0"/>
          <a:ea typeface="宋体" panose="02010600030101010101" pitchFamily="2" charset="-122"/>
          <a:cs typeface="+mn-cs"/>
        </a:defRPr>
      </a:lvl2pPr>
      <a:lvl3pPr marL="914400" lvl="2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u="none" kern="1200" baseline="0">
          <a:solidFill>
            <a:schemeClr val="tx1"/>
          </a:solidFill>
          <a:latin typeface="Calibri" panose="020F0502020204030204" pitchFamily="2" charset="0"/>
          <a:ea typeface="宋体" panose="02010600030101010101" pitchFamily="2" charset="-122"/>
          <a:cs typeface="+mn-cs"/>
        </a:defRPr>
      </a:lvl3pPr>
      <a:lvl4pPr marL="1371600" lvl="3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u="none" kern="1200" baseline="0">
          <a:solidFill>
            <a:schemeClr val="tx1"/>
          </a:solidFill>
          <a:latin typeface="Calibri" panose="020F0502020204030204" pitchFamily="2" charset="0"/>
          <a:ea typeface="宋体" panose="02010600030101010101" pitchFamily="2" charset="-122"/>
          <a:cs typeface="+mn-cs"/>
        </a:defRPr>
      </a:lvl4pPr>
      <a:lvl5pPr marL="1828800" lvl="4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u="none" kern="1200" baseline="0">
          <a:solidFill>
            <a:schemeClr val="tx1"/>
          </a:solidFill>
          <a:latin typeface="Calibri" panose="020F0502020204030204" pitchFamily="2" charset="0"/>
          <a:ea typeface="宋体" panose="02010600030101010101" pitchFamily="2" charset="-122"/>
          <a:cs typeface="+mn-cs"/>
        </a:defRPr>
      </a:lvl5pPr>
      <a:lvl6pPr marL="2286000" lvl="5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u="none" kern="1200" baseline="0">
          <a:solidFill>
            <a:schemeClr val="tx1"/>
          </a:solidFill>
          <a:latin typeface="Calibri" panose="020F0502020204030204" pitchFamily="2" charset="0"/>
          <a:ea typeface="宋体" panose="02010600030101010101" pitchFamily="2" charset="-122"/>
          <a:cs typeface="+mn-cs"/>
        </a:defRPr>
      </a:lvl6pPr>
      <a:lvl7pPr marL="2743200" lvl="6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u="none" kern="1200" baseline="0">
          <a:solidFill>
            <a:schemeClr val="tx1"/>
          </a:solidFill>
          <a:latin typeface="Calibri" panose="020F0502020204030204" pitchFamily="2" charset="0"/>
          <a:ea typeface="宋体" panose="02010600030101010101" pitchFamily="2" charset="-122"/>
          <a:cs typeface="+mn-cs"/>
        </a:defRPr>
      </a:lvl7pPr>
      <a:lvl8pPr marL="3200400" lvl="7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u="none" kern="1200" baseline="0">
          <a:solidFill>
            <a:schemeClr val="tx1"/>
          </a:solidFill>
          <a:latin typeface="Calibri" panose="020F0502020204030204" pitchFamily="2" charset="0"/>
          <a:ea typeface="宋体" panose="02010600030101010101" pitchFamily="2" charset="-122"/>
          <a:cs typeface="+mn-cs"/>
        </a:defRPr>
      </a:lvl8pPr>
      <a:lvl9pPr marL="3657600" lvl="8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u="none" kern="1200" baseline="0">
          <a:solidFill>
            <a:schemeClr val="tx1"/>
          </a:solidFill>
          <a:latin typeface="Calibri" panose="020F0502020204030204" pitchFamily="2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文本框 14"/>
          <p:cNvSpPr txBox="1">
            <a:spLocks noChangeArrowheads="1"/>
          </p:cNvSpPr>
          <p:nvPr/>
        </p:nvSpPr>
        <p:spPr bwMode="auto">
          <a:xfrm>
            <a:off x="1174750" y="3427413"/>
            <a:ext cx="9745663" cy="922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Arial" charset="0"/>
              <a:buNone/>
            </a:pPr>
            <a:r>
              <a:rPr lang="en-US" altLang="zh-CN" sz="5400" b="1">
                <a:solidFill>
                  <a:schemeClr val="bg1"/>
                </a:solidFill>
                <a:latin typeface="微软雅黑 Light"/>
                <a:ea typeface="微软雅黑 Light"/>
                <a:cs typeface="微软雅黑 Light"/>
              </a:rPr>
              <a:t>UML</a:t>
            </a:r>
            <a:r>
              <a:rPr lang="zh-CN" altLang="en-US" sz="5400" b="1">
                <a:solidFill>
                  <a:schemeClr val="bg1"/>
                </a:solidFill>
                <a:latin typeface="微软雅黑 Light"/>
                <a:ea typeface="微软雅黑 Light"/>
                <a:cs typeface="微软雅黑 Light"/>
              </a:rPr>
              <a:t>工具：</a:t>
            </a:r>
            <a:r>
              <a:rPr lang="en-US" altLang="zh-CN" sz="5400" b="1">
                <a:solidFill>
                  <a:schemeClr val="bg1"/>
                </a:solidFill>
                <a:latin typeface="微软雅黑 Light"/>
                <a:ea typeface="微软雅黑 Light"/>
                <a:cs typeface="微软雅黑 Light"/>
              </a:rPr>
              <a:t>Rational</a:t>
            </a:r>
            <a:r>
              <a:rPr lang="zh-CN" altLang="en-US" sz="5400" b="1">
                <a:solidFill>
                  <a:schemeClr val="bg1"/>
                </a:solidFill>
                <a:latin typeface="微软雅黑 Light"/>
                <a:ea typeface="微软雅黑 Light"/>
                <a:cs typeface="微软雅黑 Light"/>
              </a:rPr>
              <a:t> </a:t>
            </a:r>
            <a:r>
              <a:rPr lang="en-US" altLang="zh-CN" sz="5400" b="1">
                <a:solidFill>
                  <a:schemeClr val="bg1"/>
                </a:solidFill>
                <a:latin typeface="微软雅黑 Light"/>
                <a:ea typeface="微软雅黑 Light"/>
                <a:cs typeface="微软雅黑 Light"/>
              </a:rPr>
              <a:t>Rose</a:t>
            </a:r>
            <a:endParaRPr lang="zh-CN" altLang="en-US" sz="5400" b="1">
              <a:solidFill>
                <a:schemeClr val="bg1"/>
              </a:solidFill>
              <a:latin typeface="微软雅黑 Light"/>
              <a:ea typeface="微软雅黑 Light"/>
              <a:cs typeface="微软雅黑 Light"/>
            </a:endParaRPr>
          </a:p>
        </p:txBody>
      </p:sp>
      <p:cxnSp>
        <p:nvCxnSpPr>
          <p:cNvPr id="14338" name="直接连接符 16"/>
          <p:cNvCxnSpPr>
            <a:cxnSpLocks noChangeShapeType="1"/>
          </p:cNvCxnSpPr>
          <p:nvPr/>
        </p:nvCxnSpPr>
        <p:spPr bwMode="auto">
          <a:xfrm flipV="1">
            <a:off x="3394075" y="4491038"/>
            <a:ext cx="5405438" cy="1587"/>
          </a:xfrm>
          <a:prstGeom prst="line">
            <a:avLst/>
          </a:prstGeom>
          <a:noFill/>
          <a:ln w="19050">
            <a:solidFill>
              <a:srgbClr val="FFC000"/>
            </a:solidFill>
            <a:round/>
            <a:headEnd/>
            <a:tailEnd/>
          </a:ln>
        </p:spPr>
      </p:cxnSp>
      <p:sp>
        <p:nvSpPr>
          <p:cNvPr id="14339" name="文本框 18"/>
          <p:cNvSpPr txBox="1">
            <a:spLocks noChangeArrowheads="1"/>
          </p:cNvSpPr>
          <p:nvPr/>
        </p:nvSpPr>
        <p:spPr bwMode="auto">
          <a:xfrm>
            <a:off x="3067050" y="4749800"/>
            <a:ext cx="60579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Arial" charset="0"/>
              <a:buNone/>
            </a:pPr>
            <a:r>
              <a:rPr lang="en-US" sz="2400">
                <a:solidFill>
                  <a:schemeClr val="bg1"/>
                </a:solidFill>
              </a:rPr>
              <a:t>葛倍良  黄鹏羽  金浩楠  余倩  周雨璐</a:t>
            </a:r>
          </a:p>
        </p:txBody>
      </p:sp>
      <p:grpSp>
        <p:nvGrpSpPr>
          <p:cNvPr id="14340" name="组合 3"/>
          <p:cNvGrpSpPr>
            <a:grpSpLocks/>
          </p:cNvGrpSpPr>
          <p:nvPr/>
        </p:nvGrpSpPr>
        <p:grpSpPr bwMode="auto">
          <a:xfrm>
            <a:off x="3273425" y="1173163"/>
            <a:ext cx="5526088" cy="1957387"/>
            <a:chOff x="7830" y="2568"/>
            <a:chExt cx="6471" cy="2314"/>
          </a:xfrm>
        </p:grpSpPr>
        <p:grpSp>
          <p:nvGrpSpPr>
            <p:cNvPr id="14341" name="组合 3076"/>
            <p:cNvGrpSpPr>
              <a:grpSpLocks/>
            </p:cNvGrpSpPr>
            <p:nvPr/>
          </p:nvGrpSpPr>
          <p:grpSpPr bwMode="auto">
            <a:xfrm>
              <a:off x="7830" y="2568"/>
              <a:ext cx="4008" cy="2315"/>
              <a:chOff x="0" y="0"/>
              <a:chExt cx="2543995" cy="1470643"/>
            </a:xfrm>
          </p:grpSpPr>
          <p:sp>
            <p:nvSpPr>
              <p:cNvPr id="14343" name="Rectangle 9"/>
              <p:cNvSpPr>
                <a:spLocks noChangeArrowheads="1"/>
              </p:cNvSpPr>
              <p:nvPr/>
            </p:nvSpPr>
            <p:spPr bwMode="auto">
              <a:xfrm>
                <a:off x="137448" y="747932"/>
                <a:ext cx="297530" cy="719172"/>
              </a:xfrm>
              <a:prstGeom prst="rect">
                <a:avLst/>
              </a:prstGeom>
              <a:solidFill>
                <a:srgbClr val="CC99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>
                  <a:buFont typeface="Arial" charset="0"/>
                  <a:buNone/>
                </a:pPr>
                <a:endParaRPr lang="zh-CN" altLang="zh-CN"/>
              </a:p>
            </p:txBody>
          </p:sp>
          <p:sp>
            <p:nvSpPr>
              <p:cNvPr id="14344" name="Line 13"/>
              <p:cNvSpPr>
                <a:spLocks noChangeShapeType="1"/>
              </p:cNvSpPr>
              <p:nvPr/>
            </p:nvSpPr>
            <p:spPr bwMode="auto">
              <a:xfrm>
                <a:off x="0" y="1469707"/>
                <a:ext cx="2543995" cy="936"/>
              </a:xfrm>
              <a:prstGeom prst="line">
                <a:avLst/>
              </a:prstGeom>
              <a:noFill/>
              <a:ln w="28575">
                <a:solidFill>
                  <a:srgbClr val="DC7C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45" name="未知"/>
              <p:cNvSpPr>
                <a:spLocks/>
              </p:cNvSpPr>
              <p:nvPr/>
            </p:nvSpPr>
            <p:spPr bwMode="auto">
              <a:xfrm>
                <a:off x="116323" y="0"/>
                <a:ext cx="2405321" cy="684925"/>
              </a:xfrm>
              <a:custGeom>
                <a:avLst/>
                <a:gdLst>
                  <a:gd name="T0" fmla="*/ 0 w 21600"/>
                  <a:gd name="T1" fmla="*/ 688686004 h 21600"/>
                  <a:gd name="T2" fmla="*/ 2147483647 w 21600"/>
                  <a:gd name="T3" fmla="*/ 514761413 h 21600"/>
                  <a:gd name="T4" fmla="*/ 2147483647 w 21600"/>
                  <a:gd name="T5" fmla="*/ 218402780 h 21600"/>
                  <a:gd name="T6" fmla="*/ 2147483647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600"/>
                  <a:gd name="T13" fmla="*/ 0 h 21600"/>
                  <a:gd name="T14" fmla="*/ 21600 w 21600"/>
                  <a:gd name="T15" fmla="*/ 21600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21600"/>
                    </a:moveTo>
                    <a:lnTo>
                      <a:pt x="8716" y="16145"/>
                    </a:lnTo>
                    <a:lnTo>
                      <a:pt x="11906" y="6850"/>
                    </a:lnTo>
                    <a:lnTo>
                      <a:pt x="21600" y="0"/>
                    </a:lnTo>
                  </a:path>
                </a:pathLst>
              </a:custGeom>
              <a:noFill/>
              <a:ln w="19050" cap="flat" cmpd="sng">
                <a:solidFill>
                  <a:srgbClr val="FFC000"/>
                </a:solidFill>
                <a:prstDash val="solid"/>
                <a:miter lim="800000"/>
                <a:headEnd type="none" w="med" len="med"/>
                <a:tailEnd type="stealth" w="lg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46" name="Rectangle 9"/>
              <p:cNvSpPr>
                <a:spLocks noChangeArrowheads="1"/>
              </p:cNvSpPr>
              <p:nvPr/>
            </p:nvSpPr>
            <p:spPr bwMode="auto">
              <a:xfrm>
                <a:off x="618587" y="684925"/>
                <a:ext cx="297530" cy="782179"/>
              </a:xfrm>
              <a:prstGeom prst="rect">
                <a:avLst/>
              </a:prstGeom>
              <a:solidFill>
                <a:srgbClr val="CC99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>
                  <a:buFont typeface="Arial" charset="0"/>
                  <a:buNone/>
                </a:pPr>
                <a:endParaRPr lang="zh-CN" altLang="zh-CN"/>
              </a:p>
            </p:txBody>
          </p:sp>
          <p:sp>
            <p:nvSpPr>
              <p:cNvPr id="14347" name="Rectangle 9"/>
              <p:cNvSpPr>
                <a:spLocks noChangeArrowheads="1"/>
              </p:cNvSpPr>
              <p:nvPr/>
            </p:nvSpPr>
            <p:spPr bwMode="auto">
              <a:xfrm>
                <a:off x="1099726" y="572726"/>
                <a:ext cx="297530" cy="894378"/>
              </a:xfrm>
              <a:prstGeom prst="rect">
                <a:avLst/>
              </a:prstGeom>
              <a:solidFill>
                <a:srgbClr val="CC99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>
                  <a:buFont typeface="Arial" charset="0"/>
                  <a:buNone/>
                </a:pPr>
                <a:endParaRPr lang="zh-CN" altLang="zh-CN"/>
              </a:p>
            </p:txBody>
          </p:sp>
          <p:sp>
            <p:nvSpPr>
              <p:cNvPr id="14348" name="Rectangle 9"/>
              <p:cNvSpPr>
                <a:spLocks noChangeArrowheads="1"/>
              </p:cNvSpPr>
              <p:nvPr/>
            </p:nvSpPr>
            <p:spPr bwMode="auto">
              <a:xfrm>
                <a:off x="1580865" y="336752"/>
                <a:ext cx="297530" cy="1130352"/>
              </a:xfrm>
              <a:prstGeom prst="rect">
                <a:avLst/>
              </a:prstGeom>
              <a:solidFill>
                <a:srgbClr val="CC99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>
                  <a:buFont typeface="Arial" charset="0"/>
                  <a:buNone/>
                </a:pPr>
                <a:endParaRPr lang="zh-CN" altLang="zh-CN"/>
              </a:p>
            </p:txBody>
          </p:sp>
          <p:sp>
            <p:nvSpPr>
              <p:cNvPr id="14349" name="Rectangle 9"/>
              <p:cNvSpPr>
                <a:spLocks noChangeArrowheads="1"/>
              </p:cNvSpPr>
              <p:nvPr/>
            </p:nvSpPr>
            <p:spPr bwMode="auto">
              <a:xfrm>
                <a:off x="2062004" y="179435"/>
                <a:ext cx="297530" cy="1287669"/>
              </a:xfrm>
              <a:prstGeom prst="rect">
                <a:avLst/>
              </a:prstGeom>
              <a:solidFill>
                <a:srgbClr val="CC99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>
                  <a:buFont typeface="Arial" charset="0"/>
                  <a:buNone/>
                </a:pPr>
                <a:endParaRPr lang="zh-CN" altLang="zh-CN"/>
              </a:p>
            </p:txBody>
          </p:sp>
        </p:grpSp>
        <p:pic>
          <p:nvPicPr>
            <p:cNvPr id="14342" name="图片 2" descr="logo"/>
            <p:cNvPicPr>
              <a:picLocks noChangeAspect="1"/>
            </p:cNvPicPr>
            <p:nvPr/>
          </p:nvPicPr>
          <p:blipFill>
            <a:blip r:embed="rId2"/>
            <a:srcRect l="23804" t="22208" r="27960" b="29410"/>
            <a:stretch>
              <a:fillRect/>
            </a:stretch>
          </p:blipFill>
          <p:spPr bwMode="auto">
            <a:xfrm>
              <a:off x="11993" y="2569"/>
              <a:ext cx="2308" cy="2308"/>
            </a:xfrm>
            <a:prstGeom prst="rect">
              <a:avLst/>
            </a:prstGeom>
            <a:noFill/>
            <a:ln w="25400">
              <a:solidFill>
                <a:srgbClr val="FFC000"/>
              </a:solidFill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385" name="直接连接符 16"/>
          <p:cNvCxnSpPr>
            <a:cxnSpLocks noChangeShapeType="1"/>
          </p:cNvCxnSpPr>
          <p:nvPr/>
        </p:nvCxnSpPr>
        <p:spPr bwMode="auto">
          <a:xfrm flipV="1">
            <a:off x="1905794" y="823773"/>
            <a:ext cx="8591550" cy="17463"/>
          </a:xfrm>
          <a:prstGeom prst="line">
            <a:avLst/>
          </a:prstGeom>
          <a:noFill/>
          <a:ln w="12700">
            <a:solidFill>
              <a:srgbClr val="FFC000"/>
            </a:solidFill>
            <a:round/>
            <a:headEnd/>
            <a:tailEnd/>
          </a:ln>
        </p:spPr>
      </p:cxnSp>
      <p:sp>
        <p:nvSpPr>
          <p:cNvPr id="16386" name="文本框 18"/>
          <p:cNvSpPr txBox="1">
            <a:spLocks noChangeArrowheads="1"/>
          </p:cNvSpPr>
          <p:nvPr/>
        </p:nvSpPr>
        <p:spPr bwMode="auto">
          <a:xfrm>
            <a:off x="1800225" y="0"/>
            <a:ext cx="880268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Arial" charset="0"/>
              <a:buNone/>
            </a:pPr>
            <a:r>
              <a:rPr lang="zh-CN" altLang="en-US" sz="4000" dirty="0" smtClean="0">
                <a:solidFill>
                  <a:schemeClr val="bg1"/>
                </a:solidFill>
              </a:rPr>
              <a:t>用 例 图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8743545"/>
              </p:ext>
            </p:extLst>
          </p:nvPr>
        </p:nvGraphicFramePr>
        <p:xfrm>
          <a:off x="2474913" y="924560"/>
          <a:ext cx="8127999" cy="59334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04162976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66962176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8183054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b="0" dirty="0" smtClean="0"/>
                        <a:t>用例编号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8933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用例名称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6281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用例概述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3195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范围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0390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主参与者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2636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次要参与者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3070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项目相关人利益说明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883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前置条件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6506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后置条件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6756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成功保证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5861193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zh-CN" altLang="en-US" dirty="0" smtClean="0"/>
                        <a:t>基本事件流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r>
                        <a:rPr lang="zh-CN" altLang="en-US" dirty="0" smtClean="0"/>
                        <a:t>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761613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r>
                        <a:rPr lang="zh-CN" altLang="en-US" dirty="0" smtClean="0"/>
                        <a:t>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6284815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zh-CN" altLang="en-US" dirty="0" smtClean="0"/>
                        <a:t>扩展事件流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r>
                        <a:rPr lang="zh-CN" altLang="en-US" dirty="0" smtClean="0"/>
                        <a:t>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557805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r>
                        <a:rPr lang="zh-CN" altLang="en-US" dirty="0" smtClean="0"/>
                        <a:t>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1672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子事件流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4362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规则与约束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889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6026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385" name="直接连接符 16"/>
          <p:cNvCxnSpPr>
            <a:cxnSpLocks noChangeShapeType="1"/>
          </p:cNvCxnSpPr>
          <p:nvPr/>
        </p:nvCxnSpPr>
        <p:spPr bwMode="auto">
          <a:xfrm flipV="1">
            <a:off x="1800225" y="1409700"/>
            <a:ext cx="8591550" cy="17463"/>
          </a:xfrm>
          <a:prstGeom prst="line">
            <a:avLst/>
          </a:prstGeom>
          <a:noFill/>
          <a:ln w="12700">
            <a:solidFill>
              <a:srgbClr val="FFC000"/>
            </a:solidFill>
            <a:round/>
            <a:headEnd/>
            <a:tailEnd/>
          </a:ln>
        </p:spPr>
      </p:cxnSp>
      <p:sp>
        <p:nvSpPr>
          <p:cNvPr id="16386" name="文本框 18"/>
          <p:cNvSpPr txBox="1">
            <a:spLocks noChangeArrowheads="1"/>
          </p:cNvSpPr>
          <p:nvPr/>
        </p:nvSpPr>
        <p:spPr bwMode="auto">
          <a:xfrm>
            <a:off x="1694656" y="585927"/>
            <a:ext cx="880268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Arial" charset="0"/>
              <a:buNone/>
            </a:pPr>
            <a:r>
              <a:rPr lang="zh-CN" altLang="en-US" sz="4000" dirty="0" smtClean="0">
                <a:solidFill>
                  <a:schemeClr val="bg1"/>
                </a:solidFill>
              </a:rPr>
              <a:t>用 例 图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  <p:cxnSp>
        <p:nvCxnSpPr>
          <p:cNvPr id="4" name="直接箭头连接符 3"/>
          <p:cNvCxnSpPr>
            <a:endCxn id="5124" idx="0"/>
          </p:cNvCxnSpPr>
          <p:nvPr/>
        </p:nvCxnSpPr>
        <p:spPr>
          <a:xfrm flipH="1">
            <a:off x="6002069" y="1293813"/>
            <a:ext cx="349250" cy="671512"/>
          </a:xfrm>
          <a:prstGeom prst="straightConnector1">
            <a:avLst/>
          </a:prstGeom>
          <a:ln w="254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487" y="0"/>
            <a:ext cx="9553575" cy="6754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696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409" name="直接连接符 16"/>
          <p:cNvCxnSpPr>
            <a:cxnSpLocks noChangeShapeType="1"/>
          </p:cNvCxnSpPr>
          <p:nvPr/>
        </p:nvCxnSpPr>
        <p:spPr bwMode="auto">
          <a:xfrm flipV="1">
            <a:off x="1800225" y="1409700"/>
            <a:ext cx="8591550" cy="17463"/>
          </a:xfrm>
          <a:prstGeom prst="line">
            <a:avLst/>
          </a:prstGeom>
          <a:noFill/>
          <a:ln w="12700">
            <a:solidFill>
              <a:srgbClr val="FFC000"/>
            </a:solidFill>
            <a:round/>
            <a:headEnd/>
            <a:tailEnd/>
          </a:ln>
        </p:spPr>
      </p:cxnSp>
      <p:sp>
        <p:nvSpPr>
          <p:cNvPr id="17410" name="文本框 18"/>
          <p:cNvSpPr txBox="1">
            <a:spLocks noChangeArrowheads="1"/>
          </p:cNvSpPr>
          <p:nvPr/>
        </p:nvSpPr>
        <p:spPr bwMode="auto">
          <a:xfrm>
            <a:off x="1693863" y="771525"/>
            <a:ext cx="8802687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Arial" charset="0"/>
              <a:buNone/>
            </a:pPr>
            <a:r>
              <a:rPr lang="zh-CN" altLang="en-US" sz="3200" dirty="0" smtClean="0">
                <a:solidFill>
                  <a:schemeClr val="bg1"/>
                </a:solidFill>
              </a:rPr>
              <a:t>类 图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17411" name="矩形 1"/>
          <p:cNvSpPr>
            <a:spLocks noChangeArrowheads="1"/>
          </p:cNvSpPr>
          <p:nvPr/>
        </p:nvSpPr>
        <p:spPr bwMode="auto">
          <a:xfrm>
            <a:off x="1798638" y="1863725"/>
            <a:ext cx="8593137" cy="3836988"/>
          </a:xfrm>
          <a:prstGeom prst="rect">
            <a:avLst/>
          </a:prstGeom>
          <a:noFill/>
          <a:ln w="12700">
            <a:solidFill>
              <a:srgbClr val="FFC000"/>
            </a:solidFill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3200" b="1" dirty="0" smtClean="0">
                <a:solidFill>
                  <a:srgbClr val="FFC000"/>
                </a:solidFill>
              </a:rPr>
              <a:t>类</a:t>
            </a:r>
            <a:endParaRPr lang="en-US" altLang="zh-CN" sz="3200" b="1" dirty="0" smtClean="0">
              <a:solidFill>
                <a:srgbClr val="FFC000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2000" b="1" dirty="0" smtClean="0">
                <a:solidFill>
                  <a:schemeClr val="bg1"/>
                </a:solidFill>
              </a:rPr>
              <a:t>         类是对一组具有相同属性、操作、关系、语义的对象的抽象。</a:t>
            </a:r>
            <a:endParaRPr lang="en-US" altLang="zh-CN" sz="2000" b="1" dirty="0" smtClean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en-US" altLang="zh-CN" sz="2000" b="1" dirty="0">
                <a:solidFill>
                  <a:schemeClr val="bg1"/>
                </a:solidFill>
              </a:rPr>
              <a:t> </a:t>
            </a:r>
            <a:r>
              <a:rPr lang="en-US" altLang="zh-CN" sz="2000" b="1" dirty="0" smtClean="0">
                <a:solidFill>
                  <a:schemeClr val="bg1"/>
                </a:solidFill>
              </a:rPr>
              <a:t>        </a:t>
            </a:r>
            <a:r>
              <a:rPr lang="zh-CN" altLang="en-US" sz="2000" b="1" dirty="0" smtClean="0">
                <a:solidFill>
                  <a:schemeClr val="bg1"/>
                </a:solidFill>
              </a:rPr>
              <a:t>包括名称，属性，操作。</a:t>
            </a:r>
            <a:endParaRPr lang="en-US" altLang="zh-CN" sz="2000" b="1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endParaRPr lang="en-US" altLang="zh-CN" sz="2000" b="1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2000" b="1" dirty="0" smtClean="0">
                <a:solidFill>
                  <a:srgbClr val="FFFFFF"/>
                </a:solidFill>
              </a:rPr>
              <a:t>。</a:t>
            </a:r>
            <a:endParaRPr lang="zh-CN" altLang="en-US" sz="2400" b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409" name="直接连接符 16"/>
          <p:cNvCxnSpPr>
            <a:cxnSpLocks noChangeShapeType="1"/>
          </p:cNvCxnSpPr>
          <p:nvPr/>
        </p:nvCxnSpPr>
        <p:spPr bwMode="auto">
          <a:xfrm flipV="1">
            <a:off x="1800225" y="1409700"/>
            <a:ext cx="8591550" cy="17463"/>
          </a:xfrm>
          <a:prstGeom prst="line">
            <a:avLst/>
          </a:prstGeom>
          <a:noFill/>
          <a:ln w="12700">
            <a:solidFill>
              <a:srgbClr val="FFC000"/>
            </a:solidFill>
            <a:round/>
            <a:headEnd/>
            <a:tailEnd/>
          </a:ln>
        </p:spPr>
      </p:cxnSp>
      <p:sp>
        <p:nvSpPr>
          <p:cNvPr id="17410" name="文本框 18"/>
          <p:cNvSpPr txBox="1">
            <a:spLocks noChangeArrowheads="1"/>
          </p:cNvSpPr>
          <p:nvPr/>
        </p:nvSpPr>
        <p:spPr bwMode="auto">
          <a:xfrm>
            <a:off x="1693863" y="771525"/>
            <a:ext cx="8802687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Arial" charset="0"/>
              <a:buNone/>
            </a:pPr>
            <a:r>
              <a:rPr lang="zh-CN" altLang="en-US" sz="3200" dirty="0" smtClean="0">
                <a:solidFill>
                  <a:schemeClr val="bg1"/>
                </a:solidFill>
              </a:rPr>
              <a:t>类 图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17411" name="矩形 1"/>
          <p:cNvSpPr>
            <a:spLocks noChangeArrowheads="1"/>
          </p:cNvSpPr>
          <p:nvPr/>
        </p:nvSpPr>
        <p:spPr bwMode="auto">
          <a:xfrm>
            <a:off x="1798638" y="1863724"/>
            <a:ext cx="8593137" cy="4537075"/>
          </a:xfrm>
          <a:prstGeom prst="rect">
            <a:avLst/>
          </a:prstGeom>
          <a:noFill/>
          <a:ln w="12700">
            <a:solidFill>
              <a:srgbClr val="FFC000"/>
            </a:solidFill>
            <a:miter lim="800000"/>
            <a:headEnd/>
            <a:tailEnd/>
          </a:ln>
        </p:spPr>
        <p:txBody>
          <a:bodyPr anchor="t"/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3200" b="1" dirty="0" smtClean="0">
                <a:solidFill>
                  <a:srgbClr val="FFC000"/>
                </a:solidFill>
              </a:rPr>
              <a:t>名称（唯一）</a:t>
            </a:r>
            <a:endParaRPr lang="en-US" altLang="zh-CN" sz="3200" b="1" dirty="0" smtClean="0">
              <a:solidFill>
                <a:srgbClr val="FFC000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2400" dirty="0" smtClean="0">
                <a:solidFill>
                  <a:schemeClr val="bg1"/>
                </a:solidFill>
              </a:rPr>
              <a:t>简单名：一个单独的名称  </a:t>
            </a:r>
            <a:r>
              <a:rPr lang="en-US" altLang="zh-CN" sz="2400" dirty="0" smtClean="0">
                <a:solidFill>
                  <a:schemeClr val="bg1"/>
                </a:solidFill>
              </a:rPr>
              <a:t>teacher</a:t>
            </a: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2400" dirty="0" smtClean="0">
                <a:solidFill>
                  <a:schemeClr val="bg1"/>
                </a:solidFill>
              </a:rPr>
              <a:t>全名：类名前面加上包的名称 </a:t>
            </a:r>
            <a:r>
              <a:rPr lang="en-US" altLang="zh-CN" sz="2400" dirty="0" smtClean="0">
                <a:solidFill>
                  <a:schemeClr val="bg1"/>
                </a:solidFill>
              </a:rPr>
              <a:t>Model</a:t>
            </a:r>
            <a:r>
              <a:rPr lang="zh-CN" altLang="en-US" sz="2400" dirty="0" smtClean="0">
                <a:solidFill>
                  <a:schemeClr val="bg1"/>
                </a:solidFill>
              </a:rPr>
              <a:t>：</a:t>
            </a:r>
            <a:r>
              <a:rPr lang="en-US" altLang="zh-CN" sz="2400" dirty="0" smtClean="0">
                <a:solidFill>
                  <a:schemeClr val="bg1"/>
                </a:solidFill>
              </a:rPr>
              <a:t>teacher</a:t>
            </a: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3200" b="1" dirty="0">
                <a:solidFill>
                  <a:srgbClr val="FFC000"/>
                </a:solidFill>
              </a:rPr>
              <a:t>属性：</a:t>
            </a:r>
            <a:endParaRPr lang="en-US" altLang="zh-CN" sz="3200" b="1" dirty="0">
              <a:solidFill>
                <a:srgbClr val="FFC000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en-US" altLang="zh-CN" sz="2400" dirty="0" smtClean="0">
                <a:solidFill>
                  <a:schemeClr val="bg1"/>
                </a:solidFill>
              </a:rPr>
              <a:t>[</a:t>
            </a:r>
            <a:r>
              <a:rPr lang="zh-CN" altLang="en-US" sz="2400" dirty="0" smtClean="0">
                <a:solidFill>
                  <a:schemeClr val="bg1"/>
                </a:solidFill>
              </a:rPr>
              <a:t>可见性</a:t>
            </a:r>
            <a:r>
              <a:rPr lang="en-US" altLang="zh-CN" sz="2400" dirty="0" smtClean="0">
                <a:solidFill>
                  <a:schemeClr val="bg1"/>
                </a:solidFill>
              </a:rPr>
              <a:t>]</a:t>
            </a:r>
            <a:r>
              <a:rPr lang="zh-CN" altLang="en-US" sz="2400" dirty="0" smtClean="0">
                <a:solidFill>
                  <a:schemeClr val="bg1"/>
                </a:solidFill>
              </a:rPr>
              <a:t>属性名</a:t>
            </a:r>
            <a:r>
              <a:rPr lang="en-US" altLang="zh-CN" sz="2400" dirty="0" smtClean="0">
                <a:solidFill>
                  <a:schemeClr val="bg1"/>
                </a:solidFill>
              </a:rPr>
              <a:t>[</a:t>
            </a:r>
            <a:r>
              <a:rPr lang="zh-CN" altLang="en-US" sz="2400" dirty="0" smtClean="0">
                <a:solidFill>
                  <a:schemeClr val="bg1"/>
                </a:solidFill>
              </a:rPr>
              <a:t>：类型</a:t>
            </a:r>
            <a:r>
              <a:rPr lang="en-US" altLang="zh-CN" sz="2400" dirty="0" smtClean="0">
                <a:solidFill>
                  <a:schemeClr val="bg1"/>
                </a:solidFill>
              </a:rPr>
              <a:t>][=</a:t>
            </a:r>
            <a:r>
              <a:rPr lang="zh-CN" altLang="en-US" sz="2400" dirty="0" smtClean="0">
                <a:solidFill>
                  <a:schemeClr val="bg1"/>
                </a:solidFill>
              </a:rPr>
              <a:t>初始值</a:t>
            </a:r>
            <a:r>
              <a:rPr lang="en-US" altLang="zh-CN" sz="2400" dirty="0" smtClean="0">
                <a:solidFill>
                  <a:schemeClr val="bg1"/>
                </a:solidFill>
              </a:rPr>
              <a:t>][</a:t>
            </a:r>
            <a:r>
              <a:rPr lang="zh-CN" altLang="en-US" sz="2400" dirty="0" smtClean="0">
                <a:solidFill>
                  <a:schemeClr val="bg1"/>
                </a:solidFill>
              </a:rPr>
              <a:t>属性字符串</a:t>
            </a:r>
            <a:r>
              <a:rPr lang="en-US" altLang="zh-CN" sz="2400" dirty="0" smtClean="0">
                <a:solidFill>
                  <a:schemeClr val="bg1"/>
                </a:solidFill>
              </a:rPr>
              <a:t>]</a:t>
            </a: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1600" dirty="0" smtClean="0">
                <a:solidFill>
                  <a:schemeClr val="bg1"/>
                </a:solidFill>
              </a:rPr>
              <a:t>    </a:t>
            </a:r>
            <a:r>
              <a:rPr lang="en-US" altLang="zh-CN" dirty="0" smtClean="0">
                <a:solidFill>
                  <a:schemeClr val="bg1"/>
                </a:solidFill>
              </a:rPr>
              <a:t>private teacher</a:t>
            </a:r>
            <a:r>
              <a:rPr lang="zh-CN" altLang="en-US" dirty="0" smtClean="0">
                <a:solidFill>
                  <a:schemeClr val="bg1"/>
                </a:solidFill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</a:rPr>
              <a:t>String</a:t>
            </a:r>
          </a:p>
          <a:p>
            <a:pPr>
              <a:lnSpc>
                <a:spcPct val="120000"/>
              </a:lnSpc>
            </a:pPr>
            <a:r>
              <a:rPr lang="zh-CN" altLang="en-US" sz="3200" b="1" dirty="0">
                <a:solidFill>
                  <a:srgbClr val="FFC000"/>
                </a:solidFill>
              </a:rPr>
              <a:t>操作：     </a:t>
            </a:r>
            <a:endParaRPr lang="en-US" altLang="zh-CN" sz="3200" b="1" dirty="0">
              <a:solidFill>
                <a:srgbClr val="FFC000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en-US" altLang="zh-CN" sz="2400" dirty="0">
                <a:solidFill>
                  <a:schemeClr val="bg1"/>
                </a:solidFill>
              </a:rPr>
              <a:t>[</a:t>
            </a:r>
            <a:r>
              <a:rPr lang="zh-CN" altLang="en-US" sz="2400" dirty="0">
                <a:solidFill>
                  <a:schemeClr val="bg1"/>
                </a:solidFill>
              </a:rPr>
              <a:t>可见性</a:t>
            </a:r>
            <a:r>
              <a:rPr lang="en-US" altLang="zh-CN" sz="2400" dirty="0">
                <a:solidFill>
                  <a:schemeClr val="bg1"/>
                </a:solidFill>
              </a:rPr>
              <a:t>][(</a:t>
            </a:r>
            <a:r>
              <a:rPr lang="zh-CN" altLang="en-US" sz="2400" dirty="0">
                <a:solidFill>
                  <a:schemeClr val="bg1"/>
                </a:solidFill>
              </a:rPr>
              <a:t>参数表</a:t>
            </a:r>
            <a:r>
              <a:rPr lang="en-US" altLang="zh-CN" sz="2400" dirty="0">
                <a:solidFill>
                  <a:schemeClr val="bg1"/>
                </a:solidFill>
              </a:rPr>
              <a:t>)][:</a:t>
            </a:r>
            <a:r>
              <a:rPr lang="zh-CN" altLang="en-US" sz="2400" dirty="0">
                <a:solidFill>
                  <a:schemeClr val="bg1"/>
                </a:solidFill>
              </a:rPr>
              <a:t>返回类型</a:t>
            </a:r>
            <a:r>
              <a:rPr lang="en-US" altLang="zh-CN" sz="2400" dirty="0">
                <a:solidFill>
                  <a:schemeClr val="bg1"/>
                </a:solidFill>
              </a:rPr>
              <a:t>][{</a:t>
            </a:r>
            <a:r>
              <a:rPr lang="zh-CN" altLang="en-US" sz="2400" dirty="0">
                <a:solidFill>
                  <a:schemeClr val="bg1"/>
                </a:solidFill>
              </a:rPr>
              <a:t>属性字符串</a:t>
            </a:r>
            <a:r>
              <a:rPr lang="en-US" altLang="zh-CN" sz="2400" dirty="0" smtClean="0">
                <a:solidFill>
                  <a:schemeClr val="bg1"/>
                </a:solidFill>
              </a:rPr>
              <a:t>}]</a:t>
            </a: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en-US" altLang="zh-CN" sz="2400" dirty="0" smtClean="0">
                <a:solidFill>
                  <a:schemeClr val="bg1"/>
                </a:solidFill>
              </a:rPr>
              <a:t>Public </a:t>
            </a:r>
            <a:r>
              <a:rPr lang="en-US" altLang="zh-CN" sz="2400" dirty="0" err="1" smtClean="0">
                <a:solidFill>
                  <a:schemeClr val="bg1"/>
                </a:solidFill>
              </a:rPr>
              <a:t>addteacher</a:t>
            </a:r>
            <a:r>
              <a:rPr lang="en-US" altLang="zh-CN" sz="2400" dirty="0" smtClean="0">
                <a:solidFill>
                  <a:schemeClr val="bg1"/>
                </a:solidFill>
              </a:rPr>
              <a:t>( ) :void</a:t>
            </a:r>
            <a:endParaRPr lang="en-US" altLang="zh-CN" sz="240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endParaRPr lang="zh-CN" altLang="en-US" sz="2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6907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409" name="直接连接符 16"/>
          <p:cNvCxnSpPr>
            <a:cxnSpLocks noChangeShapeType="1"/>
          </p:cNvCxnSpPr>
          <p:nvPr/>
        </p:nvCxnSpPr>
        <p:spPr bwMode="auto">
          <a:xfrm flipV="1">
            <a:off x="1800225" y="1409700"/>
            <a:ext cx="8591550" cy="17463"/>
          </a:xfrm>
          <a:prstGeom prst="line">
            <a:avLst/>
          </a:prstGeom>
          <a:noFill/>
          <a:ln w="12700">
            <a:solidFill>
              <a:srgbClr val="FFC000"/>
            </a:solidFill>
            <a:round/>
            <a:headEnd/>
            <a:tailEnd/>
          </a:ln>
        </p:spPr>
      </p:cxnSp>
      <p:sp>
        <p:nvSpPr>
          <p:cNvPr id="17410" name="文本框 18"/>
          <p:cNvSpPr txBox="1">
            <a:spLocks noChangeArrowheads="1"/>
          </p:cNvSpPr>
          <p:nvPr/>
        </p:nvSpPr>
        <p:spPr bwMode="auto">
          <a:xfrm>
            <a:off x="1693863" y="771525"/>
            <a:ext cx="8802687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Arial" charset="0"/>
              <a:buNone/>
            </a:pPr>
            <a:r>
              <a:rPr lang="zh-CN" altLang="en-US" sz="3200" dirty="0" smtClean="0">
                <a:solidFill>
                  <a:schemeClr val="bg1"/>
                </a:solidFill>
              </a:rPr>
              <a:t>类 图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17411" name="矩形 1"/>
          <p:cNvSpPr>
            <a:spLocks noChangeArrowheads="1"/>
          </p:cNvSpPr>
          <p:nvPr/>
        </p:nvSpPr>
        <p:spPr bwMode="auto">
          <a:xfrm>
            <a:off x="1798638" y="1863724"/>
            <a:ext cx="8593137" cy="4537075"/>
          </a:xfrm>
          <a:prstGeom prst="rect">
            <a:avLst/>
          </a:prstGeom>
          <a:noFill/>
          <a:ln w="12700">
            <a:solidFill>
              <a:srgbClr val="FFC000"/>
            </a:solidFill>
            <a:miter lim="800000"/>
            <a:headEnd/>
            <a:tailEnd/>
          </a:ln>
        </p:spPr>
        <p:txBody>
          <a:bodyPr anchor="t"/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3200" b="1" dirty="0">
                <a:solidFill>
                  <a:srgbClr val="FFC000"/>
                </a:solidFill>
              </a:rPr>
              <a:t>类</a:t>
            </a:r>
            <a:r>
              <a:rPr lang="zh-CN" altLang="en-US" sz="3200" b="1" dirty="0" smtClean="0">
                <a:solidFill>
                  <a:srgbClr val="FFC000"/>
                </a:solidFill>
              </a:rPr>
              <a:t>之间的关系</a:t>
            </a:r>
            <a:endParaRPr lang="en-US" altLang="zh-CN" sz="3200" b="1" dirty="0" smtClean="0">
              <a:solidFill>
                <a:srgbClr val="FFC000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2400" dirty="0" smtClean="0">
                <a:solidFill>
                  <a:schemeClr val="bg1"/>
                </a:solidFill>
              </a:rPr>
              <a:t>                           使用依赖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2400" dirty="0">
                <a:solidFill>
                  <a:schemeClr val="bg1"/>
                </a:solidFill>
              </a:rPr>
              <a:t>依赖</a:t>
            </a:r>
            <a:r>
              <a:rPr lang="zh-CN" altLang="en-US" sz="2400" dirty="0" smtClean="0">
                <a:solidFill>
                  <a:schemeClr val="bg1"/>
                </a:solidFill>
              </a:rPr>
              <a:t>关系</a:t>
            </a:r>
            <a:r>
              <a:rPr lang="en-US" altLang="zh-CN" sz="2400" b="1" dirty="0" smtClean="0">
                <a:solidFill>
                  <a:schemeClr val="bg1"/>
                </a:solidFill>
              </a:rPr>
              <a:t>         </a:t>
            </a:r>
            <a:r>
              <a:rPr lang="zh-CN" altLang="en-US" sz="2400" dirty="0" smtClean="0">
                <a:solidFill>
                  <a:schemeClr val="bg1"/>
                </a:solidFill>
              </a:rPr>
              <a:t>抽象依赖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en-US" altLang="zh-CN" sz="2400" b="1" dirty="0">
                <a:solidFill>
                  <a:schemeClr val="bg1"/>
                </a:solidFill>
              </a:rPr>
              <a:t> </a:t>
            </a:r>
            <a:r>
              <a:rPr lang="en-US" altLang="zh-CN" sz="2400" b="1" dirty="0" smtClean="0">
                <a:solidFill>
                  <a:schemeClr val="bg1"/>
                </a:solidFill>
              </a:rPr>
              <a:t>                          </a:t>
            </a:r>
            <a:r>
              <a:rPr lang="zh-CN" altLang="en-US" sz="2400" dirty="0" smtClean="0">
                <a:solidFill>
                  <a:schemeClr val="bg1"/>
                </a:solidFill>
              </a:rPr>
              <a:t>授权依赖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en-US" altLang="zh-CN" sz="2400" b="1" dirty="0">
                <a:solidFill>
                  <a:schemeClr val="bg1"/>
                </a:solidFill>
              </a:rPr>
              <a:t> </a:t>
            </a:r>
            <a:r>
              <a:rPr lang="en-US" altLang="zh-CN" sz="2400" b="1" dirty="0" smtClean="0">
                <a:solidFill>
                  <a:schemeClr val="bg1"/>
                </a:solidFill>
              </a:rPr>
              <a:t>                          </a:t>
            </a:r>
            <a:r>
              <a:rPr lang="zh-CN" altLang="en-US" sz="2400" dirty="0" smtClean="0">
                <a:solidFill>
                  <a:schemeClr val="bg1"/>
                </a:solidFill>
              </a:rPr>
              <a:t>绑定依赖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en-US" altLang="zh-CN" sz="2400" dirty="0">
                <a:solidFill>
                  <a:schemeClr val="bg1"/>
                </a:solidFill>
              </a:rPr>
              <a:t> </a:t>
            </a:r>
            <a:r>
              <a:rPr lang="zh-CN" altLang="en-US" sz="2400" dirty="0" smtClean="0">
                <a:solidFill>
                  <a:schemeClr val="bg1"/>
                </a:solidFill>
              </a:rPr>
              <a:t>关联关系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en-US" altLang="zh-CN" sz="2400" dirty="0">
                <a:solidFill>
                  <a:schemeClr val="bg1"/>
                </a:solidFill>
              </a:rPr>
              <a:t> </a:t>
            </a:r>
            <a:r>
              <a:rPr lang="zh-CN" altLang="en-US" sz="2400" dirty="0" smtClean="0">
                <a:solidFill>
                  <a:schemeClr val="bg1"/>
                </a:solidFill>
              </a:rPr>
              <a:t>泛化关系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en-US" altLang="zh-CN" sz="2400" dirty="0">
                <a:solidFill>
                  <a:schemeClr val="bg1"/>
                </a:solidFill>
              </a:rPr>
              <a:t> </a:t>
            </a:r>
            <a:r>
              <a:rPr lang="zh-CN" altLang="en-US" sz="2400" dirty="0" smtClean="0">
                <a:solidFill>
                  <a:schemeClr val="bg1"/>
                </a:solidFill>
              </a:rPr>
              <a:t>实现关系</a:t>
            </a:r>
            <a:endParaRPr lang="zh-CN" altLang="en-US" sz="7200" dirty="0">
              <a:solidFill>
                <a:srgbClr val="FFFFFF"/>
              </a:solidFill>
            </a:endParaRPr>
          </a:p>
        </p:txBody>
      </p:sp>
      <p:sp>
        <p:nvSpPr>
          <p:cNvPr id="2" name="左大括号 1"/>
          <p:cNvSpPr/>
          <p:nvPr/>
        </p:nvSpPr>
        <p:spPr>
          <a:xfrm>
            <a:off x="3291839" y="2715065"/>
            <a:ext cx="267287" cy="105507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4808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3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62048" y="1656896"/>
            <a:ext cx="6388553" cy="2725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8676" name="直接连接符 16"/>
          <p:cNvCxnSpPr>
            <a:cxnSpLocks noChangeShapeType="1"/>
          </p:cNvCxnSpPr>
          <p:nvPr/>
        </p:nvCxnSpPr>
        <p:spPr bwMode="auto">
          <a:xfrm flipV="1">
            <a:off x="1860550" y="1255713"/>
            <a:ext cx="8591550" cy="17462"/>
          </a:xfrm>
          <a:prstGeom prst="line">
            <a:avLst/>
          </a:prstGeom>
          <a:noFill/>
          <a:ln w="12700">
            <a:solidFill>
              <a:srgbClr val="FFC000"/>
            </a:solidFill>
            <a:round/>
            <a:headEnd/>
            <a:tailEnd/>
          </a:ln>
        </p:spPr>
      </p:cxnSp>
      <p:sp>
        <p:nvSpPr>
          <p:cNvPr id="28677" name="文本框 18"/>
          <p:cNvSpPr txBox="1">
            <a:spLocks noChangeArrowheads="1"/>
          </p:cNvSpPr>
          <p:nvPr/>
        </p:nvSpPr>
        <p:spPr bwMode="auto">
          <a:xfrm>
            <a:off x="1797050" y="669925"/>
            <a:ext cx="880268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Arial" charset="0"/>
              <a:buNone/>
            </a:pPr>
            <a:r>
              <a:rPr lang="zh-CN" altLang="en-US" sz="3200">
                <a:solidFill>
                  <a:schemeClr val="bg1"/>
                </a:solidFill>
              </a:rPr>
              <a:t>类图示例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49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41913" y="1490663"/>
            <a:ext cx="5253037" cy="475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7650" name="直接连接符 16"/>
          <p:cNvCxnSpPr>
            <a:cxnSpLocks noChangeShapeType="1"/>
          </p:cNvCxnSpPr>
          <p:nvPr/>
        </p:nvCxnSpPr>
        <p:spPr bwMode="auto">
          <a:xfrm flipV="1">
            <a:off x="1800225" y="1409700"/>
            <a:ext cx="8591550" cy="17463"/>
          </a:xfrm>
          <a:prstGeom prst="line">
            <a:avLst/>
          </a:prstGeom>
          <a:noFill/>
          <a:ln w="12700">
            <a:solidFill>
              <a:srgbClr val="FFC000"/>
            </a:solidFill>
            <a:round/>
            <a:headEnd/>
            <a:tailEnd/>
          </a:ln>
        </p:spPr>
      </p:cxnSp>
      <p:sp>
        <p:nvSpPr>
          <p:cNvPr id="27651" name="文本框 18"/>
          <p:cNvSpPr txBox="1">
            <a:spLocks noChangeArrowheads="1"/>
          </p:cNvSpPr>
          <p:nvPr/>
        </p:nvSpPr>
        <p:spPr bwMode="auto">
          <a:xfrm>
            <a:off x="1736725" y="823913"/>
            <a:ext cx="8802688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Arial" charset="0"/>
              <a:buNone/>
            </a:pPr>
            <a:r>
              <a:rPr lang="zh-CN" altLang="en-US" sz="3200">
                <a:solidFill>
                  <a:schemeClr val="bg1"/>
                </a:solidFill>
              </a:rPr>
              <a:t>类图示例</a:t>
            </a:r>
          </a:p>
        </p:txBody>
      </p:sp>
      <p:pic>
        <p:nvPicPr>
          <p:cNvPr id="27652" name="Picture 1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89100" y="3006725"/>
            <a:ext cx="3325813" cy="3205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4" name="Text Box 6"/>
          <p:cNvSpPr txBox="1">
            <a:spLocks noChangeArrowheads="1"/>
          </p:cNvSpPr>
          <p:nvPr/>
        </p:nvSpPr>
        <p:spPr bwMode="auto">
          <a:xfrm>
            <a:off x="1803400" y="1760538"/>
            <a:ext cx="308451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bg1"/>
                </a:solidFill>
              </a:rPr>
              <a:t>类图显示系统之中类和类之间的交互。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676" name="直接连接符 16"/>
          <p:cNvCxnSpPr>
            <a:cxnSpLocks noChangeShapeType="1"/>
          </p:cNvCxnSpPr>
          <p:nvPr/>
        </p:nvCxnSpPr>
        <p:spPr bwMode="auto">
          <a:xfrm flipV="1">
            <a:off x="1860550" y="1255713"/>
            <a:ext cx="8591550" cy="17462"/>
          </a:xfrm>
          <a:prstGeom prst="line">
            <a:avLst/>
          </a:prstGeom>
          <a:noFill/>
          <a:ln w="12700">
            <a:solidFill>
              <a:srgbClr val="FFC000"/>
            </a:solidFill>
            <a:round/>
            <a:headEnd/>
            <a:tailEnd/>
          </a:ln>
        </p:spPr>
      </p:cxnSp>
      <p:sp>
        <p:nvSpPr>
          <p:cNvPr id="28677" name="文本框 18"/>
          <p:cNvSpPr txBox="1">
            <a:spLocks noChangeArrowheads="1"/>
          </p:cNvSpPr>
          <p:nvPr/>
        </p:nvSpPr>
        <p:spPr bwMode="auto">
          <a:xfrm>
            <a:off x="1797050" y="669925"/>
            <a:ext cx="880268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Arial" charset="0"/>
              <a:buNone/>
            </a:pPr>
            <a:r>
              <a:rPr lang="zh-CN" altLang="en-US" sz="3200">
                <a:solidFill>
                  <a:schemeClr val="bg1"/>
                </a:solidFill>
              </a:rPr>
              <a:t>类图示例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2050" y="1249363"/>
            <a:ext cx="7448550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814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433" name="直接连接符 16"/>
          <p:cNvCxnSpPr>
            <a:cxnSpLocks noChangeShapeType="1"/>
          </p:cNvCxnSpPr>
          <p:nvPr/>
        </p:nvCxnSpPr>
        <p:spPr bwMode="auto">
          <a:xfrm flipV="1">
            <a:off x="1800225" y="1409700"/>
            <a:ext cx="8591550" cy="17463"/>
          </a:xfrm>
          <a:prstGeom prst="line">
            <a:avLst/>
          </a:prstGeom>
          <a:noFill/>
          <a:ln w="12700">
            <a:solidFill>
              <a:srgbClr val="FFC000"/>
            </a:solidFill>
            <a:round/>
            <a:headEnd/>
            <a:tailEnd/>
          </a:ln>
        </p:spPr>
      </p:cxnSp>
      <p:sp>
        <p:nvSpPr>
          <p:cNvPr id="18434" name="文本框 18"/>
          <p:cNvSpPr txBox="1">
            <a:spLocks noChangeArrowheads="1"/>
          </p:cNvSpPr>
          <p:nvPr/>
        </p:nvSpPr>
        <p:spPr bwMode="auto">
          <a:xfrm>
            <a:off x="1693863" y="771525"/>
            <a:ext cx="8802687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Arial" charset="0"/>
              <a:buNone/>
            </a:pPr>
            <a:r>
              <a:rPr lang="zh-CN" altLang="en-US" sz="3200" dirty="0" smtClean="0">
                <a:solidFill>
                  <a:schemeClr val="bg1"/>
                </a:solidFill>
              </a:rPr>
              <a:t>顺 序 图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18435" name="矩形 1"/>
          <p:cNvSpPr>
            <a:spLocks noChangeArrowheads="1"/>
          </p:cNvSpPr>
          <p:nvPr/>
        </p:nvSpPr>
        <p:spPr bwMode="auto">
          <a:xfrm>
            <a:off x="1798638" y="1863725"/>
            <a:ext cx="8593137" cy="3871913"/>
          </a:xfrm>
          <a:prstGeom prst="rect">
            <a:avLst/>
          </a:prstGeom>
          <a:noFill/>
          <a:ln w="12700">
            <a:solidFill>
              <a:srgbClr val="FFC000"/>
            </a:solidFill>
            <a:miter lim="800000"/>
            <a:headEnd/>
            <a:tailEnd/>
          </a:ln>
        </p:spPr>
        <p:txBody>
          <a:bodyPr anchor="t"/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3200" b="1" dirty="0" smtClean="0">
                <a:solidFill>
                  <a:srgbClr val="FFC000"/>
                </a:solidFill>
              </a:rPr>
              <a:t>顺序图</a:t>
            </a:r>
            <a:endParaRPr lang="en-US" altLang="zh-CN" sz="3200" b="1" dirty="0" smtClean="0">
              <a:solidFill>
                <a:srgbClr val="FFC000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2400" dirty="0" smtClean="0">
                <a:solidFill>
                  <a:schemeClr val="bg1"/>
                </a:solidFill>
              </a:rPr>
              <a:t>是强调消息时间顺序的交互图，他描述了对象之间传送消息的时间顺序。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2400" dirty="0" smtClean="0">
                <a:solidFill>
                  <a:schemeClr val="bg1"/>
                </a:solidFill>
              </a:rPr>
              <a:t>对用例进行时间上的细化分解。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sz="3200" b="1" dirty="0">
                <a:solidFill>
                  <a:srgbClr val="FFC000"/>
                </a:solidFill>
              </a:rPr>
              <a:t>基本</a:t>
            </a:r>
            <a:r>
              <a:rPr lang="zh-CN" altLang="en-US" sz="3200" b="1" dirty="0" smtClean="0">
                <a:solidFill>
                  <a:srgbClr val="FFC000"/>
                </a:solidFill>
              </a:rPr>
              <a:t>内容</a:t>
            </a:r>
            <a:endParaRPr lang="en-US" altLang="zh-CN" sz="3200" b="1" dirty="0" smtClean="0">
              <a:solidFill>
                <a:srgbClr val="FFC000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chemeClr val="bg1"/>
                </a:solidFill>
              </a:rPr>
              <a:t>角色，对象，激活，消息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433" name="直接连接符 16"/>
          <p:cNvCxnSpPr>
            <a:cxnSpLocks noChangeShapeType="1"/>
          </p:cNvCxnSpPr>
          <p:nvPr/>
        </p:nvCxnSpPr>
        <p:spPr bwMode="auto">
          <a:xfrm flipV="1">
            <a:off x="1800225" y="1409700"/>
            <a:ext cx="8591550" cy="17463"/>
          </a:xfrm>
          <a:prstGeom prst="line">
            <a:avLst/>
          </a:prstGeom>
          <a:noFill/>
          <a:ln w="12700">
            <a:solidFill>
              <a:srgbClr val="FFC000"/>
            </a:solidFill>
            <a:round/>
            <a:headEnd/>
            <a:tailEnd/>
          </a:ln>
        </p:spPr>
      </p:cxnSp>
      <p:sp>
        <p:nvSpPr>
          <p:cNvPr id="18434" name="文本框 18"/>
          <p:cNvSpPr txBox="1">
            <a:spLocks noChangeArrowheads="1"/>
          </p:cNvSpPr>
          <p:nvPr/>
        </p:nvSpPr>
        <p:spPr bwMode="auto">
          <a:xfrm>
            <a:off x="1693863" y="771525"/>
            <a:ext cx="8802687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Arial" charset="0"/>
              <a:buNone/>
            </a:pPr>
            <a:r>
              <a:rPr lang="zh-CN" altLang="en-US" sz="3200" dirty="0" smtClean="0">
                <a:solidFill>
                  <a:schemeClr val="bg1"/>
                </a:solidFill>
              </a:rPr>
              <a:t>顺 序 图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18435" name="矩形 1"/>
          <p:cNvSpPr>
            <a:spLocks noChangeArrowheads="1"/>
          </p:cNvSpPr>
          <p:nvPr/>
        </p:nvSpPr>
        <p:spPr bwMode="auto">
          <a:xfrm>
            <a:off x="1798638" y="1863725"/>
            <a:ext cx="8697912" cy="3871913"/>
          </a:xfrm>
          <a:prstGeom prst="rect">
            <a:avLst/>
          </a:prstGeom>
          <a:noFill/>
          <a:ln w="12700">
            <a:solidFill>
              <a:srgbClr val="FFC000"/>
            </a:solidFill>
            <a:miter lim="800000"/>
            <a:headEnd/>
            <a:tailEnd/>
          </a:ln>
        </p:spPr>
        <p:txBody>
          <a:bodyPr anchor="t"/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3200" b="1" dirty="0" smtClean="0">
                <a:solidFill>
                  <a:srgbClr val="FFC000"/>
                </a:solidFill>
              </a:rPr>
              <a:t>顺序图</a:t>
            </a:r>
            <a:endParaRPr lang="en-US" altLang="zh-CN" sz="3200" b="1" dirty="0" smtClean="0">
              <a:solidFill>
                <a:srgbClr val="FFC000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2400" dirty="0" smtClean="0">
                <a:solidFill>
                  <a:schemeClr val="bg1"/>
                </a:solidFill>
              </a:rPr>
              <a:t>是强调消息时间顺序的交互图，他描述了对象之间传送消息的时间顺序。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2400" dirty="0" smtClean="0">
                <a:solidFill>
                  <a:schemeClr val="bg1"/>
                </a:solidFill>
              </a:rPr>
              <a:t>对用例进行时间上的细化分解。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sz="3200" b="1" dirty="0">
                <a:solidFill>
                  <a:srgbClr val="FFC000"/>
                </a:solidFill>
              </a:rPr>
              <a:t>基本</a:t>
            </a:r>
            <a:r>
              <a:rPr lang="zh-CN" altLang="en-US" sz="3200" b="1" dirty="0" smtClean="0">
                <a:solidFill>
                  <a:srgbClr val="FFC000"/>
                </a:solidFill>
              </a:rPr>
              <a:t>内容</a:t>
            </a:r>
            <a:endParaRPr lang="en-US" altLang="zh-CN" sz="3200" b="1" dirty="0" smtClean="0">
              <a:solidFill>
                <a:srgbClr val="FFC000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chemeClr val="bg1"/>
                </a:solidFill>
              </a:rPr>
              <a:t>角色，对象，激活，消息</a:t>
            </a:r>
          </a:p>
        </p:txBody>
      </p:sp>
    </p:spTree>
    <p:extLst>
      <p:ext uri="{BB962C8B-B14F-4D97-AF65-F5344CB8AC3E}">
        <p14:creationId xmlns:p14="http://schemas.microsoft.com/office/powerpoint/2010/main" val="366799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文本框 14"/>
          <p:cNvSpPr txBox="1">
            <a:spLocks noChangeArrowheads="1"/>
          </p:cNvSpPr>
          <p:nvPr/>
        </p:nvSpPr>
        <p:spPr bwMode="auto">
          <a:xfrm>
            <a:off x="1687513" y="706438"/>
            <a:ext cx="1925637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Arial" charset="0"/>
              <a:buNone/>
            </a:pPr>
            <a:r>
              <a:rPr lang="zh-CN" altLang="en-US" sz="48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目录</a:t>
            </a:r>
          </a:p>
        </p:txBody>
      </p:sp>
      <p:cxnSp>
        <p:nvCxnSpPr>
          <p:cNvPr id="15362" name="直接连接符 16"/>
          <p:cNvCxnSpPr>
            <a:cxnSpLocks noChangeShapeType="1"/>
          </p:cNvCxnSpPr>
          <p:nvPr/>
        </p:nvCxnSpPr>
        <p:spPr bwMode="auto">
          <a:xfrm>
            <a:off x="1687513" y="1677988"/>
            <a:ext cx="3382962" cy="0"/>
          </a:xfrm>
          <a:prstGeom prst="line">
            <a:avLst/>
          </a:prstGeom>
          <a:noFill/>
          <a:ln w="12700">
            <a:solidFill>
              <a:srgbClr val="FFC000"/>
            </a:solidFill>
            <a:round/>
            <a:headEnd/>
            <a:tailEnd/>
          </a:ln>
        </p:spPr>
      </p:cxnSp>
      <p:sp>
        <p:nvSpPr>
          <p:cNvPr id="15363" name="文本框 18"/>
          <p:cNvSpPr txBox="1">
            <a:spLocks noChangeArrowheads="1"/>
          </p:cNvSpPr>
          <p:nvPr/>
        </p:nvSpPr>
        <p:spPr bwMode="auto">
          <a:xfrm>
            <a:off x="2319338" y="2620963"/>
            <a:ext cx="4259262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Arial" charset="0"/>
              <a:buNone/>
            </a:pPr>
            <a:r>
              <a:rPr lang="zh-CN" altLang="en-US" sz="2800" dirty="0" smtClean="0">
                <a:solidFill>
                  <a:schemeClr val="bg1"/>
                </a:solidFill>
              </a:rPr>
              <a:t>          用 例 图</a:t>
            </a:r>
            <a:endParaRPr lang="en-US" altLang="zh-CN" sz="2800" dirty="0">
              <a:solidFill>
                <a:schemeClr val="bg1"/>
              </a:solidFill>
            </a:endParaRPr>
          </a:p>
        </p:txBody>
      </p:sp>
      <p:cxnSp>
        <p:nvCxnSpPr>
          <p:cNvPr id="15364" name="直接连接符 2"/>
          <p:cNvCxnSpPr>
            <a:cxnSpLocks noChangeShapeType="1"/>
          </p:cNvCxnSpPr>
          <p:nvPr/>
        </p:nvCxnSpPr>
        <p:spPr bwMode="auto">
          <a:xfrm flipH="1">
            <a:off x="1971675" y="2719388"/>
            <a:ext cx="347663" cy="447675"/>
          </a:xfrm>
          <a:prstGeom prst="line">
            <a:avLst/>
          </a:prstGeom>
          <a:noFill/>
          <a:ln w="6350">
            <a:solidFill>
              <a:srgbClr val="FFC000"/>
            </a:solidFill>
            <a:round/>
            <a:headEnd/>
            <a:tailEnd/>
          </a:ln>
        </p:spPr>
      </p:cxnSp>
      <p:sp>
        <p:nvSpPr>
          <p:cNvPr id="15365" name="文本框 15"/>
          <p:cNvSpPr txBox="1">
            <a:spLocks noChangeArrowheads="1"/>
          </p:cNvSpPr>
          <p:nvPr/>
        </p:nvSpPr>
        <p:spPr bwMode="auto">
          <a:xfrm>
            <a:off x="1687513" y="2614613"/>
            <a:ext cx="325437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Arial" charset="0"/>
              <a:buNone/>
            </a:pPr>
            <a:r>
              <a:rPr lang="en-US" altLang="zh-CN" sz="2800">
                <a:solidFill>
                  <a:schemeClr val="bg1"/>
                </a:solidFill>
              </a:rPr>
              <a:t>1</a:t>
            </a:r>
            <a:endParaRPr lang="zh-CN" altLang="en-US" sz="2800">
              <a:solidFill>
                <a:schemeClr val="bg1"/>
              </a:solidFill>
            </a:endParaRPr>
          </a:p>
        </p:txBody>
      </p:sp>
      <p:sp>
        <p:nvSpPr>
          <p:cNvPr id="15366" name="文本框 17"/>
          <p:cNvSpPr txBox="1">
            <a:spLocks noChangeArrowheads="1"/>
          </p:cNvSpPr>
          <p:nvPr/>
        </p:nvSpPr>
        <p:spPr bwMode="auto">
          <a:xfrm>
            <a:off x="2319338" y="3506788"/>
            <a:ext cx="3497262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Arial" charset="0"/>
              <a:buNone/>
            </a:pPr>
            <a:r>
              <a:rPr lang="zh-CN" altLang="en-US" sz="2800" dirty="0" smtClean="0">
                <a:solidFill>
                  <a:schemeClr val="bg1"/>
                </a:solidFill>
              </a:rPr>
              <a:t>          类 图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cxnSp>
        <p:nvCxnSpPr>
          <p:cNvPr id="15367" name="直接连接符 19"/>
          <p:cNvCxnSpPr>
            <a:cxnSpLocks noChangeShapeType="1"/>
          </p:cNvCxnSpPr>
          <p:nvPr/>
        </p:nvCxnSpPr>
        <p:spPr bwMode="auto">
          <a:xfrm flipH="1">
            <a:off x="1971675" y="3605213"/>
            <a:ext cx="347663" cy="447675"/>
          </a:xfrm>
          <a:prstGeom prst="line">
            <a:avLst/>
          </a:prstGeom>
          <a:noFill/>
          <a:ln w="6350">
            <a:solidFill>
              <a:srgbClr val="FFC000"/>
            </a:solidFill>
            <a:round/>
            <a:headEnd/>
            <a:tailEnd/>
          </a:ln>
        </p:spPr>
      </p:cxnSp>
      <p:sp>
        <p:nvSpPr>
          <p:cNvPr id="15368" name="文本框 25"/>
          <p:cNvSpPr txBox="1">
            <a:spLocks noChangeArrowheads="1"/>
          </p:cNvSpPr>
          <p:nvPr/>
        </p:nvSpPr>
        <p:spPr bwMode="auto">
          <a:xfrm>
            <a:off x="1687513" y="3498850"/>
            <a:ext cx="32543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Arial" charset="0"/>
              <a:buNone/>
            </a:pPr>
            <a:r>
              <a:rPr lang="en-US" altLang="zh-CN" sz="2800">
                <a:solidFill>
                  <a:schemeClr val="bg1"/>
                </a:solidFill>
              </a:rPr>
              <a:t>2</a:t>
            </a:r>
            <a:endParaRPr lang="zh-CN" altLang="en-US" sz="2800">
              <a:solidFill>
                <a:schemeClr val="bg1"/>
              </a:solidFill>
            </a:endParaRPr>
          </a:p>
        </p:txBody>
      </p:sp>
      <p:cxnSp>
        <p:nvCxnSpPr>
          <p:cNvPr id="15369" name="直接连接符 27"/>
          <p:cNvCxnSpPr>
            <a:cxnSpLocks noChangeShapeType="1"/>
          </p:cNvCxnSpPr>
          <p:nvPr/>
        </p:nvCxnSpPr>
        <p:spPr bwMode="auto">
          <a:xfrm flipH="1">
            <a:off x="1971675" y="4489450"/>
            <a:ext cx="347663" cy="447675"/>
          </a:xfrm>
          <a:prstGeom prst="line">
            <a:avLst/>
          </a:prstGeom>
          <a:noFill/>
          <a:ln w="6350">
            <a:solidFill>
              <a:srgbClr val="FFC000"/>
            </a:solidFill>
            <a:round/>
            <a:headEnd/>
            <a:tailEnd/>
          </a:ln>
        </p:spPr>
      </p:cxnSp>
      <p:sp>
        <p:nvSpPr>
          <p:cNvPr id="15370" name="文本框 28"/>
          <p:cNvSpPr txBox="1">
            <a:spLocks noChangeArrowheads="1"/>
          </p:cNvSpPr>
          <p:nvPr/>
        </p:nvSpPr>
        <p:spPr bwMode="auto">
          <a:xfrm>
            <a:off x="1687513" y="4383088"/>
            <a:ext cx="32543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Arial" charset="0"/>
              <a:buNone/>
            </a:pPr>
            <a:r>
              <a:rPr lang="en-US" altLang="zh-CN" sz="2800">
                <a:solidFill>
                  <a:schemeClr val="bg1"/>
                </a:solidFill>
              </a:rPr>
              <a:t>3</a:t>
            </a:r>
            <a:endParaRPr lang="zh-CN" altLang="en-US" sz="2800">
              <a:solidFill>
                <a:schemeClr val="bg1"/>
              </a:solidFill>
            </a:endParaRPr>
          </a:p>
        </p:txBody>
      </p:sp>
      <p:cxnSp>
        <p:nvCxnSpPr>
          <p:cNvPr id="15371" name="直接连接符 30"/>
          <p:cNvCxnSpPr>
            <a:cxnSpLocks noChangeShapeType="1"/>
          </p:cNvCxnSpPr>
          <p:nvPr/>
        </p:nvCxnSpPr>
        <p:spPr bwMode="auto">
          <a:xfrm flipH="1">
            <a:off x="6861175" y="2719388"/>
            <a:ext cx="347663" cy="447675"/>
          </a:xfrm>
          <a:prstGeom prst="line">
            <a:avLst/>
          </a:prstGeom>
          <a:noFill/>
          <a:ln w="6350">
            <a:solidFill>
              <a:srgbClr val="FFC000"/>
            </a:solidFill>
            <a:round/>
            <a:headEnd/>
            <a:tailEnd/>
          </a:ln>
        </p:spPr>
      </p:cxnSp>
      <p:sp>
        <p:nvSpPr>
          <p:cNvPr id="15372" name="文本框 31"/>
          <p:cNvSpPr txBox="1">
            <a:spLocks noChangeArrowheads="1"/>
          </p:cNvSpPr>
          <p:nvPr/>
        </p:nvSpPr>
        <p:spPr bwMode="auto">
          <a:xfrm>
            <a:off x="6578600" y="2614613"/>
            <a:ext cx="323850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Arial" charset="0"/>
              <a:buNone/>
            </a:pPr>
            <a:r>
              <a:rPr lang="en-US" altLang="zh-CN" sz="2800">
                <a:solidFill>
                  <a:schemeClr val="bg1"/>
                </a:solidFill>
              </a:rPr>
              <a:t>4</a:t>
            </a:r>
            <a:endParaRPr lang="zh-CN" altLang="en-US" sz="2800">
              <a:solidFill>
                <a:schemeClr val="bg1"/>
              </a:solidFill>
            </a:endParaRPr>
          </a:p>
        </p:txBody>
      </p:sp>
      <p:cxnSp>
        <p:nvCxnSpPr>
          <p:cNvPr id="15373" name="直接连接符 33"/>
          <p:cNvCxnSpPr>
            <a:cxnSpLocks noChangeShapeType="1"/>
          </p:cNvCxnSpPr>
          <p:nvPr/>
        </p:nvCxnSpPr>
        <p:spPr bwMode="auto">
          <a:xfrm flipH="1">
            <a:off x="6861175" y="3605213"/>
            <a:ext cx="347663" cy="447675"/>
          </a:xfrm>
          <a:prstGeom prst="line">
            <a:avLst/>
          </a:prstGeom>
          <a:noFill/>
          <a:ln w="6350">
            <a:solidFill>
              <a:srgbClr val="FFC000"/>
            </a:solidFill>
            <a:round/>
            <a:headEnd/>
            <a:tailEnd/>
          </a:ln>
        </p:spPr>
      </p:cxnSp>
      <p:sp>
        <p:nvSpPr>
          <p:cNvPr id="15374" name="文本框 34"/>
          <p:cNvSpPr txBox="1">
            <a:spLocks noChangeArrowheads="1"/>
          </p:cNvSpPr>
          <p:nvPr/>
        </p:nvSpPr>
        <p:spPr bwMode="auto">
          <a:xfrm>
            <a:off x="6578600" y="3498850"/>
            <a:ext cx="3238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Arial" charset="0"/>
              <a:buNone/>
            </a:pPr>
            <a:r>
              <a:rPr lang="en-US" altLang="zh-CN" sz="2800">
                <a:solidFill>
                  <a:schemeClr val="bg1"/>
                </a:solidFill>
              </a:rPr>
              <a:t>5</a:t>
            </a:r>
            <a:endParaRPr lang="zh-CN" altLang="en-US" sz="2800">
              <a:solidFill>
                <a:schemeClr val="bg1"/>
              </a:solidFill>
            </a:endParaRPr>
          </a:p>
        </p:txBody>
      </p:sp>
      <p:sp>
        <p:nvSpPr>
          <p:cNvPr id="15375" name="文本框 17"/>
          <p:cNvSpPr txBox="1">
            <a:spLocks noChangeArrowheads="1"/>
          </p:cNvSpPr>
          <p:nvPr/>
        </p:nvSpPr>
        <p:spPr bwMode="auto">
          <a:xfrm>
            <a:off x="2328863" y="4429125"/>
            <a:ext cx="349726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Arial" charset="0"/>
              <a:buNone/>
            </a:pPr>
            <a:r>
              <a:rPr lang="zh-CN" altLang="en-US" sz="2800" dirty="0" smtClean="0">
                <a:solidFill>
                  <a:schemeClr val="bg1"/>
                </a:solidFill>
              </a:rPr>
              <a:t>          顺 序 图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15376" name="文本框 18"/>
          <p:cNvSpPr txBox="1">
            <a:spLocks noChangeArrowheads="1"/>
          </p:cNvSpPr>
          <p:nvPr/>
        </p:nvSpPr>
        <p:spPr bwMode="auto">
          <a:xfrm>
            <a:off x="7200900" y="2620963"/>
            <a:ext cx="425926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Arial" charset="0"/>
              <a:buNone/>
            </a:pPr>
            <a:r>
              <a:rPr lang="zh-CN" altLang="en-US" sz="2800" dirty="0" smtClean="0">
                <a:solidFill>
                  <a:schemeClr val="bg1"/>
                </a:solidFill>
              </a:rPr>
              <a:t>        协 作 图</a:t>
            </a:r>
            <a:endParaRPr lang="en-US" altLang="zh-CN" sz="2800" dirty="0">
              <a:solidFill>
                <a:schemeClr val="bg1"/>
              </a:solidFill>
            </a:endParaRPr>
          </a:p>
        </p:txBody>
      </p:sp>
      <p:sp>
        <p:nvSpPr>
          <p:cNvPr id="15378" name="文本框 32"/>
          <p:cNvSpPr txBox="1">
            <a:spLocks noChangeArrowheads="1"/>
          </p:cNvSpPr>
          <p:nvPr/>
        </p:nvSpPr>
        <p:spPr bwMode="auto">
          <a:xfrm>
            <a:off x="7208838" y="4471988"/>
            <a:ext cx="3151187" cy="64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Arial" charset="0"/>
              <a:buNone/>
            </a:pPr>
            <a:endParaRPr lang="zh-CN" altLang="zh-CN" sz="3600">
              <a:solidFill>
                <a:schemeClr val="bg1"/>
              </a:solidFill>
            </a:endParaRPr>
          </a:p>
        </p:txBody>
      </p:sp>
      <p:cxnSp>
        <p:nvCxnSpPr>
          <p:cNvPr id="15379" name="直接连接符 33"/>
          <p:cNvCxnSpPr>
            <a:cxnSpLocks noChangeShapeType="1"/>
          </p:cNvCxnSpPr>
          <p:nvPr/>
        </p:nvCxnSpPr>
        <p:spPr bwMode="auto">
          <a:xfrm flipH="1">
            <a:off x="6861175" y="4570413"/>
            <a:ext cx="347663" cy="447675"/>
          </a:xfrm>
          <a:prstGeom prst="line">
            <a:avLst/>
          </a:prstGeom>
          <a:noFill/>
          <a:ln w="6350">
            <a:solidFill>
              <a:srgbClr val="FFC000"/>
            </a:solidFill>
            <a:round/>
            <a:headEnd/>
            <a:tailEnd/>
          </a:ln>
        </p:spPr>
      </p:cxnSp>
      <p:sp>
        <p:nvSpPr>
          <p:cNvPr id="15380" name="文本框 34"/>
          <p:cNvSpPr txBox="1">
            <a:spLocks noChangeArrowheads="1"/>
          </p:cNvSpPr>
          <p:nvPr/>
        </p:nvSpPr>
        <p:spPr bwMode="auto">
          <a:xfrm>
            <a:off x="6578600" y="4464050"/>
            <a:ext cx="3238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Arial" charset="0"/>
              <a:buNone/>
            </a:pPr>
            <a:r>
              <a:rPr lang="en-US" altLang="zh-CN" sz="2800">
                <a:solidFill>
                  <a:schemeClr val="bg1"/>
                </a:solidFill>
              </a:rPr>
              <a:t>6</a:t>
            </a:r>
            <a:endParaRPr lang="zh-CN" altLang="en-US" sz="2800">
              <a:solidFill>
                <a:schemeClr val="bg1"/>
              </a:solidFill>
            </a:endParaRPr>
          </a:p>
        </p:txBody>
      </p:sp>
      <p:sp>
        <p:nvSpPr>
          <p:cNvPr id="15382" name="文本框 18"/>
          <p:cNvSpPr txBox="1">
            <a:spLocks noChangeArrowheads="1"/>
          </p:cNvSpPr>
          <p:nvPr/>
        </p:nvSpPr>
        <p:spPr bwMode="auto">
          <a:xfrm>
            <a:off x="7212013" y="3511550"/>
            <a:ext cx="425926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Arial" charset="0"/>
              <a:buNone/>
            </a:pPr>
            <a:r>
              <a:rPr lang="zh-CN" altLang="en-US" sz="2800" dirty="0" smtClean="0">
                <a:solidFill>
                  <a:schemeClr val="bg1"/>
                </a:solidFill>
              </a:rPr>
              <a:t>      状 态 图</a:t>
            </a:r>
            <a:endParaRPr lang="en-US" altLang="zh-CN" sz="2800" dirty="0">
              <a:solidFill>
                <a:schemeClr val="bg1"/>
              </a:solidFill>
            </a:endParaRPr>
          </a:p>
        </p:txBody>
      </p:sp>
      <p:sp>
        <p:nvSpPr>
          <p:cNvPr id="15383" name="文本框 18"/>
          <p:cNvSpPr txBox="1">
            <a:spLocks noChangeArrowheads="1"/>
          </p:cNvSpPr>
          <p:nvPr/>
        </p:nvSpPr>
        <p:spPr bwMode="auto">
          <a:xfrm>
            <a:off x="7242175" y="4454525"/>
            <a:ext cx="42592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Arial" charset="0"/>
              <a:buNone/>
            </a:pPr>
            <a:r>
              <a:rPr lang="zh-CN" altLang="en-US" sz="2800" dirty="0" smtClean="0">
                <a:solidFill>
                  <a:schemeClr val="bg1"/>
                </a:solidFill>
              </a:rPr>
              <a:t>       部 署 图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697" name="直接连接符 16"/>
          <p:cNvCxnSpPr>
            <a:cxnSpLocks noChangeShapeType="1"/>
          </p:cNvCxnSpPr>
          <p:nvPr/>
        </p:nvCxnSpPr>
        <p:spPr bwMode="auto">
          <a:xfrm flipV="1">
            <a:off x="1860550" y="1255713"/>
            <a:ext cx="8591550" cy="17462"/>
          </a:xfrm>
          <a:prstGeom prst="line">
            <a:avLst/>
          </a:prstGeom>
          <a:noFill/>
          <a:ln w="12700">
            <a:solidFill>
              <a:srgbClr val="FFC000"/>
            </a:solidFill>
            <a:round/>
            <a:headEnd/>
            <a:tailEnd/>
          </a:ln>
        </p:spPr>
      </p:cxnSp>
      <p:sp>
        <p:nvSpPr>
          <p:cNvPr id="29698" name="文本框 18"/>
          <p:cNvSpPr txBox="1">
            <a:spLocks noChangeArrowheads="1"/>
          </p:cNvSpPr>
          <p:nvPr/>
        </p:nvSpPr>
        <p:spPr bwMode="auto">
          <a:xfrm>
            <a:off x="1797050" y="669925"/>
            <a:ext cx="880268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Arial" charset="0"/>
              <a:buNone/>
            </a:pPr>
            <a:r>
              <a:rPr lang="zh-CN" altLang="en-US" sz="3200" dirty="0" smtClean="0">
                <a:solidFill>
                  <a:schemeClr val="bg1"/>
                </a:solidFill>
              </a:rPr>
              <a:t>顺序图</a:t>
            </a:r>
            <a:r>
              <a:rPr lang="zh-CN" altLang="en-US" sz="3200" dirty="0">
                <a:solidFill>
                  <a:schemeClr val="bg1"/>
                </a:solidFill>
              </a:rPr>
              <a:t>示例</a:t>
            </a:r>
          </a:p>
        </p:txBody>
      </p:sp>
      <p:pic>
        <p:nvPicPr>
          <p:cNvPr id="29699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26531" y="1279525"/>
            <a:ext cx="6943725" cy="5119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702" name="Text Box 6"/>
          <p:cNvSpPr txBox="1">
            <a:spLocks noChangeArrowheads="1"/>
          </p:cNvSpPr>
          <p:nvPr/>
        </p:nvSpPr>
        <p:spPr bwMode="auto">
          <a:xfrm>
            <a:off x="2138363" y="1812925"/>
            <a:ext cx="458787" cy="3084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eaVer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chemeClr val="bg1"/>
                </a:solidFill>
              </a:rPr>
              <a:t>序列图显示用例中的功能流程</a:t>
            </a:r>
            <a:r>
              <a:rPr lang="zh-CN" altLang="en-US" dirty="0"/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697" name="直接连接符 16"/>
          <p:cNvCxnSpPr>
            <a:cxnSpLocks noChangeShapeType="1"/>
          </p:cNvCxnSpPr>
          <p:nvPr/>
        </p:nvCxnSpPr>
        <p:spPr bwMode="auto">
          <a:xfrm flipV="1">
            <a:off x="1860550" y="1255713"/>
            <a:ext cx="8591550" cy="17462"/>
          </a:xfrm>
          <a:prstGeom prst="line">
            <a:avLst/>
          </a:prstGeom>
          <a:noFill/>
          <a:ln w="12700">
            <a:solidFill>
              <a:srgbClr val="FFC000"/>
            </a:solidFill>
            <a:round/>
            <a:headEnd/>
            <a:tailEnd/>
          </a:ln>
        </p:spPr>
      </p:cxnSp>
      <p:sp>
        <p:nvSpPr>
          <p:cNvPr id="29698" name="文本框 18"/>
          <p:cNvSpPr txBox="1">
            <a:spLocks noChangeArrowheads="1"/>
          </p:cNvSpPr>
          <p:nvPr/>
        </p:nvSpPr>
        <p:spPr bwMode="auto">
          <a:xfrm>
            <a:off x="1797050" y="669925"/>
            <a:ext cx="880268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Arial" charset="0"/>
              <a:buNone/>
            </a:pPr>
            <a:r>
              <a:rPr lang="zh-CN" altLang="en-US" sz="3200" dirty="0" smtClean="0">
                <a:solidFill>
                  <a:schemeClr val="bg1"/>
                </a:solidFill>
              </a:rPr>
              <a:t>顺序图</a:t>
            </a:r>
            <a:r>
              <a:rPr lang="zh-CN" altLang="en-US" sz="3200" dirty="0">
                <a:solidFill>
                  <a:schemeClr val="bg1"/>
                </a:solidFill>
              </a:rPr>
              <a:t>示例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4012" y="1209675"/>
            <a:ext cx="6524625" cy="564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805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481" name="直接连接符 16"/>
          <p:cNvCxnSpPr>
            <a:cxnSpLocks noChangeShapeType="1"/>
          </p:cNvCxnSpPr>
          <p:nvPr/>
        </p:nvCxnSpPr>
        <p:spPr bwMode="auto">
          <a:xfrm flipV="1">
            <a:off x="1800225" y="1409700"/>
            <a:ext cx="8591550" cy="17463"/>
          </a:xfrm>
          <a:prstGeom prst="line">
            <a:avLst/>
          </a:prstGeom>
          <a:noFill/>
          <a:ln w="12700">
            <a:solidFill>
              <a:srgbClr val="FFC000"/>
            </a:solidFill>
            <a:round/>
            <a:headEnd/>
            <a:tailEnd/>
          </a:ln>
        </p:spPr>
      </p:cxnSp>
      <p:sp>
        <p:nvSpPr>
          <p:cNvPr id="20482" name="文本框 18"/>
          <p:cNvSpPr txBox="1">
            <a:spLocks noChangeArrowheads="1"/>
          </p:cNvSpPr>
          <p:nvPr/>
        </p:nvSpPr>
        <p:spPr bwMode="auto">
          <a:xfrm>
            <a:off x="1693863" y="771525"/>
            <a:ext cx="8802687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Arial" charset="0"/>
              <a:buNone/>
            </a:pPr>
            <a:r>
              <a:rPr lang="zh-CN" altLang="en-US" sz="3200" dirty="0" smtClean="0">
                <a:solidFill>
                  <a:schemeClr val="bg1"/>
                </a:solidFill>
              </a:rPr>
              <a:t>协 作 图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20483" name="矩形 1"/>
          <p:cNvSpPr>
            <a:spLocks noChangeArrowheads="1"/>
          </p:cNvSpPr>
          <p:nvPr/>
        </p:nvSpPr>
        <p:spPr bwMode="auto">
          <a:xfrm>
            <a:off x="1798638" y="2043113"/>
            <a:ext cx="8593137" cy="3414712"/>
          </a:xfrm>
          <a:prstGeom prst="rect">
            <a:avLst/>
          </a:prstGeom>
          <a:noFill/>
          <a:ln w="12700">
            <a:solidFill>
              <a:srgbClr val="FFC000"/>
            </a:solidFill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2800" b="1" dirty="0" smtClean="0">
                <a:solidFill>
                  <a:srgbClr val="FFC000"/>
                </a:solidFill>
              </a:rPr>
              <a:t>通信图</a:t>
            </a:r>
            <a:endParaRPr lang="zh-CN" altLang="en-US" sz="2000" b="1" dirty="0" smtClean="0">
              <a:solidFill>
                <a:srgbClr val="FFFFFF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2400" dirty="0" smtClean="0">
                <a:solidFill>
                  <a:srgbClr val="FFFFFF"/>
                </a:solidFill>
              </a:rPr>
              <a:t>（也叫合作图，</a:t>
            </a:r>
            <a:r>
              <a:rPr lang="en-US" altLang="zh-CN" sz="2400" dirty="0" smtClean="0">
                <a:solidFill>
                  <a:srgbClr val="FFFFFF"/>
                </a:solidFill>
              </a:rPr>
              <a:t>UML2.0</a:t>
            </a:r>
            <a:r>
              <a:rPr lang="zh-CN" altLang="en-US" sz="2400" dirty="0" smtClean="0">
                <a:solidFill>
                  <a:srgbClr val="FFFFFF"/>
                </a:solidFill>
              </a:rPr>
              <a:t>之后不再用协作图的说法）是一种交互图，强调发送和接收消息的对象之间的组织结构。</a:t>
            </a:r>
            <a:endParaRPr lang="en-US" altLang="zh-CN" sz="2400" dirty="0" smtClean="0">
              <a:solidFill>
                <a:srgbClr val="FFFFFF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sz="2800" b="1" dirty="0">
                <a:solidFill>
                  <a:srgbClr val="FFC000"/>
                </a:solidFill>
              </a:rPr>
              <a:t>通信图的基本</a:t>
            </a:r>
            <a:r>
              <a:rPr lang="zh-CN" altLang="en-US" sz="2800" b="1" dirty="0" smtClean="0">
                <a:solidFill>
                  <a:srgbClr val="FFC000"/>
                </a:solidFill>
              </a:rPr>
              <a:t>内容</a:t>
            </a:r>
            <a:endParaRPr lang="en-US" altLang="zh-CN" sz="2800" b="1" dirty="0" smtClean="0">
              <a:solidFill>
                <a:srgbClr val="FFC000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rgbClr val="FFFFFF"/>
                </a:solidFill>
              </a:rPr>
              <a:t>活动者，对象，链接，消息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1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1543050"/>
            <a:ext cx="8963025" cy="4773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0722" name="直接连接符 16"/>
          <p:cNvCxnSpPr>
            <a:cxnSpLocks noChangeShapeType="1"/>
          </p:cNvCxnSpPr>
          <p:nvPr/>
        </p:nvCxnSpPr>
        <p:spPr bwMode="auto">
          <a:xfrm flipV="1">
            <a:off x="1887538" y="1495425"/>
            <a:ext cx="8591550" cy="17463"/>
          </a:xfrm>
          <a:prstGeom prst="line">
            <a:avLst/>
          </a:prstGeom>
          <a:noFill/>
          <a:ln w="12700">
            <a:solidFill>
              <a:srgbClr val="FFC000"/>
            </a:solidFill>
            <a:round/>
            <a:headEnd/>
            <a:tailEnd/>
          </a:ln>
        </p:spPr>
      </p:cxnSp>
      <p:sp>
        <p:nvSpPr>
          <p:cNvPr id="30723" name="文本框 18"/>
          <p:cNvSpPr txBox="1">
            <a:spLocks noChangeArrowheads="1"/>
          </p:cNvSpPr>
          <p:nvPr/>
        </p:nvSpPr>
        <p:spPr bwMode="auto">
          <a:xfrm>
            <a:off x="1824038" y="909638"/>
            <a:ext cx="8802687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Arial" charset="0"/>
              <a:buNone/>
            </a:pPr>
            <a:r>
              <a:rPr lang="zh-CN" altLang="en-US" sz="3200">
                <a:solidFill>
                  <a:schemeClr val="bg1"/>
                </a:solidFill>
              </a:rPr>
              <a:t>协作图示例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722" name="直接连接符 16"/>
          <p:cNvCxnSpPr>
            <a:cxnSpLocks noChangeShapeType="1"/>
          </p:cNvCxnSpPr>
          <p:nvPr/>
        </p:nvCxnSpPr>
        <p:spPr bwMode="auto">
          <a:xfrm flipV="1">
            <a:off x="1887538" y="1495425"/>
            <a:ext cx="8591550" cy="17463"/>
          </a:xfrm>
          <a:prstGeom prst="line">
            <a:avLst/>
          </a:prstGeom>
          <a:noFill/>
          <a:ln w="12700">
            <a:solidFill>
              <a:srgbClr val="FFC000"/>
            </a:solidFill>
            <a:round/>
            <a:headEnd/>
            <a:tailEnd/>
          </a:ln>
        </p:spPr>
      </p:cxnSp>
      <p:sp>
        <p:nvSpPr>
          <p:cNvPr id="30723" name="文本框 18"/>
          <p:cNvSpPr txBox="1">
            <a:spLocks noChangeArrowheads="1"/>
          </p:cNvSpPr>
          <p:nvPr/>
        </p:nvSpPr>
        <p:spPr bwMode="auto">
          <a:xfrm>
            <a:off x="1824038" y="909638"/>
            <a:ext cx="8802687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Arial" charset="0"/>
              <a:buNone/>
            </a:pPr>
            <a:r>
              <a:rPr lang="zh-CN" altLang="en-US" sz="3200">
                <a:solidFill>
                  <a:schemeClr val="bg1"/>
                </a:solidFill>
              </a:rPr>
              <a:t>协作图示例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738312"/>
            <a:ext cx="9860042" cy="3486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939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481" name="直接连接符 16"/>
          <p:cNvCxnSpPr>
            <a:cxnSpLocks noChangeShapeType="1"/>
          </p:cNvCxnSpPr>
          <p:nvPr/>
        </p:nvCxnSpPr>
        <p:spPr bwMode="auto">
          <a:xfrm flipV="1">
            <a:off x="1800225" y="1409700"/>
            <a:ext cx="8591550" cy="17463"/>
          </a:xfrm>
          <a:prstGeom prst="line">
            <a:avLst/>
          </a:prstGeom>
          <a:noFill/>
          <a:ln w="12700">
            <a:solidFill>
              <a:srgbClr val="FFC000"/>
            </a:solidFill>
            <a:round/>
            <a:headEnd/>
            <a:tailEnd/>
          </a:ln>
        </p:spPr>
      </p:cxnSp>
      <p:sp>
        <p:nvSpPr>
          <p:cNvPr id="20482" name="文本框 18"/>
          <p:cNvSpPr txBox="1">
            <a:spLocks noChangeArrowheads="1"/>
          </p:cNvSpPr>
          <p:nvPr/>
        </p:nvSpPr>
        <p:spPr bwMode="auto">
          <a:xfrm>
            <a:off x="1693863" y="771525"/>
            <a:ext cx="8802687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Arial" charset="0"/>
              <a:buNone/>
            </a:pPr>
            <a:r>
              <a:rPr lang="zh-CN" altLang="en-US" sz="3200" dirty="0" smtClean="0">
                <a:solidFill>
                  <a:schemeClr val="bg1"/>
                </a:solidFill>
              </a:rPr>
              <a:t>状 态 图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20483" name="矩形 1"/>
          <p:cNvSpPr>
            <a:spLocks noChangeArrowheads="1"/>
          </p:cNvSpPr>
          <p:nvPr/>
        </p:nvSpPr>
        <p:spPr bwMode="auto">
          <a:xfrm>
            <a:off x="1798638" y="2043113"/>
            <a:ext cx="8593137" cy="3414712"/>
          </a:xfrm>
          <a:prstGeom prst="rect">
            <a:avLst/>
          </a:prstGeom>
          <a:noFill/>
          <a:ln w="12700">
            <a:solidFill>
              <a:srgbClr val="FFC000"/>
            </a:solidFill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2800" b="1" dirty="0" smtClean="0">
                <a:solidFill>
                  <a:srgbClr val="FFC000"/>
                </a:solidFill>
              </a:rPr>
              <a:t>状态机图</a:t>
            </a:r>
            <a:endParaRPr lang="en-US" altLang="zh-CN" sz="2800" b="1" dirty="0" smtClean="0">
              <a:solidFill>
                <a:srgbClr val="FFC000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2400" dirty="0" smtClean="0">
                <a:solidFill>
                  <a:srgbClr val="FFFFFF"/>
                </a:solidFill>
              </a:rPr>
              <a:t>通过建立类对象的生存周期模型来描述对象随时间变化的动态行为。指在对象的生命周期中满足某些条件，执行某些活动或等待某些事件时的一个条件或状况。</a:t>
            </a:r>
            <a:endParaRPr lang="en-US" altLang="zh-CN" sz="2400" dirty="0" smtClean="0">
              <a:solidFill>
                <a:srgbClr val="FFFFFF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sz="2800" b="1" dirty="0">
                <a:solidFill>
                  <a:srgbClr val="FFC000"/>
                </a:solidFill>
              </a:rPr>
              <a:t>通信图的基本</a:t>
            </a:r>
            <a:r>
              <a:rPr lang="zh-CN" altLang="en-US" sz="2800" b="1" dirty="0" smtClean="0">
                <a:solidFill>
                  <a:srgbClr val="FFC000"/>
                </a:solidFill>
              </a:rPr>
              <a:t>内容</a:t>
            </a:r>
            <a:endParaRPr lang="en-US" altLang="zh-CN" sz="2800" b="1" dirty="0" smtClean="0">
              <a:solidFill>
                <a:srgbClr val="FFC000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rgbClr val="FFFFFF"/>
                </a:solidFill>
              </a:rPr>
              <a:t>活动者，对象，链接，消息</a:t>
            </a:r>
          </a:p>
        </p:txBody>
      </p:sp>
    </p:spTree>
    <p:extLst>
      <p:ext uri="{BB962C8B-B14F-4D97-AF65-F5344CB8AC3E}">
        <p14:creationId xmlns:p14="http://schemas.microsoft.com/office/powerpoint/2010/main" val="1143789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69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25875" y="1531938"/>
            <a:ext cx="7207250" cy="465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2770" name="直接连接符 16"/>
          <p:cNvCxnSpPr>
            <a:cxnSpLocks noChangeShapeType="1"/>
          </p:cNvCxnSpPr>
          <p:nvPr/>
        </p:nvCxnSpPr>
        <p:spPr bwMode="auto">
          <a:xfrm flipV="1">
            <a:off x="1887538" y="1495425"/>
            <a:ext cx="8591550" cy="17463"/>
          </a:xfrm>
          <a:prstGeom prst="line">
            <a:avLst/>
          </a:prstGeom>
          <a:noFill/>
          <a:ln w="12700">
            <a:solidFill>
              <a:srgbClr val="FFC000"/>
            </a:solidFill>
            <a:round/>
            <a:headEnd/>
            <a:tailEnd/>
          </a:ln>
        </p:spPr>
      </p:cxnSp>
      <p:sp>
        <p:nvSpPr>
          <p:cNvPr id="32771" name="文本框 18"/>
          <p:cNvSpPr txBox="1">
            <a:spLocks noChangeArrowheads="1"/>
          </p:cNvSpPr>
          <p:nvPr/>
        </p:nvSpPr>
        <p:spPr bwMode="auto">
          <a:xfrm>
            <a:off x="1824038" y="909638"/>
            <a:ext cx="8802687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Arial" charset="0"/>
              <a:buNone/>
            </a:pPr>
            <a:r>
              <a:rPr lang="zh-CN" altLang="en-US" sz="3200">
                <a:solidFill>
                  <a:schemeClr val="bg1"/>
                </a:solidFill>
              </a:rPr>
              <a:t>状态图示例</a:t>
            </a:r>
          </a:p>
        </p:txBody>
      </p:sp>
      <p:sp>
        <p:nvSpPr>
          <p:cNvPr id="32773" name="Text Box 5"/>
          <p:cNvSpPr txBox="1">
            <a:spLocks noChangeArrowheads="1"/>
          </p:cNvSpPr>
          <p:nvPr/>
        </p:nvSpPr>
        <p:spPr bwMode="auto">
          <a:xfrm>
            <a:off x="1752600" y="1793875"/>
            <a:ext cx="1776413" cy="3662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bg1"/>
                </a:solidFill>
              </a:rPr>
              <a:t>状态图显示了对象的动作行为，显示对象可能存在的各种状态，对象创建时的状态，对象删除时的状态，对象如何从一种状态转移到另一种状态，对象在不同状态中干什么。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770" name="直接连接符 16"/>
          <p:cNvCxnSpPr>
            <a:cxnSpLocks noChangeShapeType="1"/>
          </p:cNvCxnSpPr>
          <p:nvPr/>
        </p:nvCxnSpPr>
        <p:spPr bwMode="auto">
          <a:xfrm flipV="1">
            <a:off x="1805895" y="972910"/>
            <a:ext cx="8591550" cy="17463"/>
          </a:xfrm>
          <a:prstGeom prst="line">
            <a:avLst/>
          </a:prstGeom>
          <a:noFill/>
          <a:ln w="12700">
            <a:solidFill>
              <a:srgbClr val="FFC000"/>
            </a:solidFill>
            <a:round/>
            <a:headEnd/>
            <a:tailEnd/>
          </a:ln>
        </p:spPr>
      </p:cxnSp>
      <p:sp>
        <p:nvSpPr>
          <p:cNvPr id="32771" name="文本框 18"/>
          <p:cNvSpPr txBox="1">
            <a:spLocks noChangeArrowheads="1"/>
          </p:cNvSpPr>
          <p:nvPr/>
        </p:nvSpPr>
        <p:spPr bwMode="auto">
          <a:xfrm>
            <a:off x="1742395" y="387123"/>
            <a:ext cx="8802687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Arial" charset="0"/>
              <a:buNone/>
            </a:pPr>
            <a:r>
              <a:rPr lang="zh-CN" altLang="en-US" sz="3200">
                <a:solidFill>
                  <a:schemeClr val="bg1"/>
                </a:solidFill>
              </a:rPr>
              <a:t>状态图示例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4840" y="966560"/>
            <a:ext cx="5357796" cy="5861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485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481" name="直接连接符 16"/>
          <p:cNvCxnSpPr>
            <a:cxnSpLocks noChangeShapeType="1"/>
          </p:cNvCxnSpPr>
          <p:nvPr/>
        </p:nvCxnSpPr>
        <p:spPr bwMode="auto">
          <a:xfrm flipV="1">
            <a:off x="1800225" y="1409700"/>
            <a:ext cx="8591550" cy="17463"/>
          </a:xfrm>
          <a:prstGeom prst="line">
            <a:avLst/>
          </a:prstGeom>
          <a:noFill/>
          <a:ln w="12700">
            <a:solidFill>
              <a:srgbClr val="FFC000"/>
            </a:solidFill>
            <a:round/>
            <a:headEnd/>
            <a:tailEnd/>
          </a:ln>
        </p:spPr>
      </p:cxnSp>
      <p:sp>
        <p:nvSpPr>
          <p:cNvPr id="20482" name="文本框 18"/>
          <p:cNvSpPr txBox="1">
            <a:spLocks noChangeArrowheads="1"/>
          </p:cNvSpPr>
          <p:nvPr/>
        </p:nvSpPr>
        <p:spPr bwMode="auto">
          <a:xfrm>
            <a:off x="1693863" y="771525"/>
            <a:ext cx="8802687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Arial" charset="0"/>
              <a:buNone/>
            </a:pPr>
            <a:r>
              <a:rPr lang="zh-CN" altLang="en-US" sz="3200" dirty="0" smtClean="0">
                <a:solidFill>
                  <a:schemeClr val="bg1"/>
                </a:solidFill>
              </a:rPr>
              <a:t>部 署 图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20483" name="矩形 1"/>
          <p:cNvSpPr>
            <a:spLocks noChangeArrowheads="1"/>
          </p:cNvSpPr>
          <p:nvPr/>
        </p:nvSpPr>
        <p:spPr bwMode="auto">
          <a:xfrm>
            <a:off x="1798638" y="2043113"/>
            <a:ext cx="8593137" cy="3414712"/>
          </a:xfrm>
          <a:prstGeom prst="rect">
            <a:avLst/>
          </a:prstGeom>
          <a:noFill/>
          <a:ln w="12700">
            <a:solidFill>
              <a:srgbClr val="FFC000"/>
            </a:solidFill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2800" b="1" dirty="0" smtClean="0">
                <a:solidFill>
                  <a:srgbClr val="FFC000"/>
                </a:solidFill>
              </a:rPr>
              <a:t>部署图</a:t>
            </a:r>
            <a:endParaRPr lang="en-US" altLang="zh-CN" sz="2800" b="1" dirty="0" smtClean="0">
              <a:solidFill>
                <a:srgbClr val="FFC000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2400" dirty="0" smtClean="0">
                <a:solidFill>
                  <a:srgbClr val="FFFFFF"/>
                </a:solidFill>
              </a:rPr>
              <a:t>用于静态建模，表示运行时过程结点、组件实例以及对象结构的图。可显示计算结点的拓扑结构，通信路径，结点上运行的软件，软件包含的逻辑单元等。</a:t>
            </a:r>
            <a:endParaRPr lang="en-US" altLang="zh-CN" sz="2400" dirty="0" smtClean="0">
              <a:solidFill>
                <a:srgbClr val="FFFFFF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sz="2800" b="1" dirty="0">
                <a:solidFill>
                  <a:srgbClr val="FFC000"/>
                </a:solidFill>
              </a:rPr>
              <a:t>通信图的基本</a:t>
            </a:r>
            <a:r>
              <a:rPr lang="zh-CN" altLang="en-US" sz="2800" b="1" dirty="0" smtClean="0">
                <a:solidFill>
                  <a:srgbClr val="FFC000"/>
                </a:solidFill>
              </a:rPr>
              <a:t>内容</a:t>
            </a:r>
            <a:endParaRPr lang="en-US" altLang="zh-CN" sz="2800" b="1" dirty="0" smtClean="0">
              <a:solidFill>
                <a:srgbClr val="FFC000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 smtClean="0">
                <a:solidFill>
                  <a:srgbClr val="FFFFFF"/>
                </a:solidFill>
              </a:rPr>
              <a:t>结点，组件，关系</a:t>
            </a:r>
            <a:endParaRPr lang="zh-CN" altLang="en-US"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4126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012" name="直接连接符 16"/>
          <p:cNvCxnSpPr>
            <a:cxnSpLocks noChangeShapeType="1"/>
          </p:cNvCxnSpPr>
          <p:nvPr/>
        </p:nvCxnSpPr>
        <p:spPr bwMode="auto">
          <a:xfrm flipV="1">
            <a:off x="1870075" y="1366838"/>
            <a:ext cx="8591550" cy="17462"/>
          </a:xfrm>
          <a:prstGeom prst="line">
            <a:avLst/>
          </a:prstGeom>
          <a:noFill/>
          <a:ln w="12700">
            <a:solidFill>
              <a:srgbClr val="FFC000"/>
            </a:solidFill>
            <a:round/>
            <a:headEnd/>
            <a:tailEnd/>
          </a:ln>
        </p:spPr>
      </p:cxnSp>
      <p:sp>
        <p:nvSpPr>
          <p:cNvPr id="43013" name="文本框 18"/>
          <p:cNvSpPr txBox="1">
            <a:spLocks noChangeArrowheads="1"/>
          </p:cNvSpPr>
          <p:nvPr/>
        </p:nvSpPr>
        <p:spPr bwMode="auto">
          <a:xfrm>
            <a:off x="1806575" y="781050"/>
            <a:ext cx="880268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Arial" charset="0"/>
              <a:buNone/>
            </a:pPr>
            <a:r>
              <a:rPr lang="zh-CN" altLang="en-US" sz="3200">
                <a:solidFill>
                  <a:schemeClr val="bg1"/>
                </a:solidFill>
              </a:rPr>
              <a:t>部署图示例</a:t>
            </a:r>
          </a:p>
        </p:txBody>
      </p:sp>
      <p:sp>
        <p:nvSpPr>
          <p:cNvPr id="43014" name="Text Box 6"/>
          <p:cNvSpPr txBox="1">
            <a:spLocks noChangeArrowheads="1"/>
          </p:cNvSpPr>
          <p:nvPr/>
        </p:nvSpPr>
        <p:spPr bwMode="auto">
          <a:xfrm>
            <a:off x="1100592" y="1620838"/>
            <a:ext cx="2581275" cy="3113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chemeClr val="bg1"/>
                </a:solidFill>
              </a:rPr>
              <a:t>部署图显示网络的物理布局，系统中涉及的处理器、设备、连接和过程。处理器是网络中处理功能所在的机器，包括服务器和工作站，不包括打印机扫描仪之类的设备。处理器用来运行进程（执行代码）。一个项目只有一个部署图。</a:t>
            </a:r>
          </a:p>
        </p:txBody>
      </p:sp>
      <p:pic>
        <p:nvPicPr>
          <p:cNvPr id="43015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48954" y="1620838"/>
            <a:ext cx="6987284" cy="4143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385" name="直接连接符 16"/>
          <p:cNvCxnSpPr>
            <a:cxnSpLocks noChangeShapeType="1"/>
          </p:cNvCxnSpPr>
          <p:nvPr/>
        </p:nvCxnSpPr>
        <p:spPr bwMode="auto">
          <a:xfrm flipV="1">
            <a:off x="1800225" y="1409700"/>
            <a:ext cx="8591550" cy="17463"/>
          </a:xfrm>
          <a:prstGeom prst="line">
            <a:avLst/>
          </a:prstGeom>
          <a:noFill/>
          <a:ln w="12700">
            <a:solidFill>
              <a:srgbClr val="FFC000"/>
            </a:solidFill>
            <a:round/>
            <a:headEnd/>
            <a:tailEnd/>
          </a:ln>
        </p:spPr>
      </p:cxnSp>
      <p:sp>
        <p:nvSpPr>
          <p:cNvPr id="16386" name="文本框 18"/>
          <p:cNvSpPr txBox="1">
            <a:spLocks noChangeArrowheads="1"/>
          </p:cNvSpPr>
          <p:nvPr/>
        </p:nvSpPr>
        <p:spPr bwMode="auto">
          <a:xfrm>
            <a:off x="1694656" y="585927"/>
            <a:ext cx="880268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Arial" charset="0"/>
              <a:buNone/>
            </a:pPr>
            <a:r>
              <a:rPr lang="zh-CN" altLang="en-US" sz="4000" dirty="0" smtClean="0">
                <a:solidFill>
                  <a:schemeClr val="bg1"/>
                </a:solidFill>
              </a:rPr>
              <a:t>用 例 图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  <p:sp>
        <p:nvSpPr>
          <p:cNvPr id="5124" name="矩形 1"/>
          <p:cNvSpPr>
            <a:spLocks noChangeArrowheads="1"/>
          </p:cNvSpPr>
          <p:nvPr/>
        </p:nvSpPr>
        <p:spPr bwMode="auto">
          <a:xfrm>
            <a:off x="1800226" y="1965325"/>
            <a:ext cx="8591550" cy="3521075"/>
          </a:xfrm>
          <a:prstGeom prst="rect">
            <a:avLst/>
          </a:prstGeom>
          <a:noFill/>
          <a:ln w="12700">
            <a:solidFill>
              <a:srgbClr val="FFC000"/>
            </a:solidFill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3600" dirty="0" smtClean="0">
                <a:solidFill>
                  <a:srgbClr val="FFC000"/>
                </a:solidFill>
              </a:rPr>
              <a:t>用例</a:t>
            </a:r>
            <a:endParaRPr lang="zh-CN" altLang="en-US" sz="3600" dirty="0">
              <a:solidFill>
                <a:srgbClr val="FFC000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2400" dirty="0" smtClean="0">
                <a:solidFill>
                  <a:srgbClr val="FFFFFF"/>
                </a:solidFill>
              </a:rPr>
              <a:t>用于描述系统用功能，帮助分析人员理解系统的行为，是对系统的宏观的，整体的描述</a:t>
            </a:r>
            <a:endParaRPr lang="en-US" altLang="zh-CN" sz="2400" dirty="0" smtClean="0">
              <a:solidFill>
                <a:srgbClr val="FFFFFF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3600" dirty="0" smtClean="0">
                <a:solidFill>
                  <a:srgbClr val="FFC000"/>
                </a:solidFill>
              </a:rPr>
              <a:t>目的</a:t>
            </a:r>
            <a:endParaRPr lang="en-US" altLang="zh-CN" sz="3600" dirty="0" smtClean="0">
              <a:solidFill>
                <a:srgbClr val="FFC000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en-US" altLang="zh-CN" sz="2400" dirty="0">
                <a:solidFill>
                  <a:srgbClr val="FFFFFF"/>
                </a:solidFill>
              </a:rPr>
              <a:t>1</a:t>
            </a:r>
            <a:r>
              <a:rPr lang="zh-CN" altLang="en-US" sz="2400" dirty="0">
                <a:solidFill>
                  <a:srgbClr val="FFFFFF"/>
                </a:solidFill>
              </a:rPr>
              <a:t>）明确系统功能  </a:t>
            </a:r>
            <a:endParaRPr lang="en-US" altLang="zh-CN" sz="2400" dirty="0" smtClean="0">
              <a:solidFill>
                <a:srgbClr val="FFFFFF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en-US" altLang="zh-CN" sz="2400" dirty="0" smtClean="0">
                <a:solidFill>
                  <a:srgbClr val="FFFFFF"/>
                </a:solidFill>
              </a:rPr>
              <a:t>2</a:t>
            </a:r>
            <a:r>
              <a:rPr lang="zh-CN" altLang="en-US" sz="2400" dirty="0">
                <a:solidFill>
                  <a:srgbClr val="FFFFFF"/>
                </a:solidFill>
              </a:rPr>
              <a:t>）给开发人员一个清晰的系统框架</a:t>
            </a:r>
            <a:endParaRPr lang="en-US" altLang="zh-CN" sz="2400" dirty="0">
              <a:solidFill>
                <a:srgbClr val="FFFFFF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en-US" altLang="zh-CN" sz="2400" dirty="0">
                <a:solidFill>
                  <a:srgbClr val="FFFFFF"/>
                </a:solidFill>
              </a:rPr>
              <a:t>3</a:t>
            </a:r>
            <a:r>
              <a:rPr lang="zh-CN" altLang="en-US" sz="2400" dirty="0">
                <a:solidFill>
                  <a:srgbClr val="FFFFFF"/>
                </a:solidFill>
              </a:rPr>
              <a:t>）为系统测试打下基础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4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937" name="直接连接符 16"/>
          <p:cNvCxnSpPr>
            <a:cxnSpLocks noChangeShapeType="1"/>
          </p:cNvCxnSpPr>
          <p:nvPr/>
        </p:nvCxnSpPr>
        <p:spPr bwMode="auto">
          <a:xfrm flipV="1">
            <a:off x="1800225" y="1409700"/>
            <a:ext cx="8591550" cy="17463"/>
          </a:xfrm>
          <a:prstGeom prst="line">
            <a:avLst/>
          </a:prstGeom>
          <a:noFill/>
          <a:ln w="12700">
            <a:solidFill>
              <a:srgbClr val="FFC000"/>
            </a:solidFill>
            <a:round/>
            <a:headEnd/>
            <a:tailEnd/>
          </a:ln>
        </p:spPr>
      </p:cxnSp>
      <p:sp>
        <p:nvSpPr>
          <p:cNvPr id="39938" name="文本框 18"/>
          <p:cNvSpPr txBox="1">
            <a:spLocks noChangeArrowheads="1"/>
          </p:cNvSpPr>
          <p:nvPr/>
        </p:nvSpPr>
        <p:spPr bwMode="auto">
          <a:xfrm>
            <a:off x="1693863" y="771525"/>
            <a:ext cx="8802687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Arial" charset="0"/>
              <a:buNone/>
            </a:pPr>
            <a:r>
              <a:rPr lang="zh-CN" altLang="en-US" sz="3200">
                <a:solidFill>
                  <a:schemeClr val="bg1"/>
                </a:solidFill>
              </a:rPr>
              <a:t>分工与绩效评定</a:t>
            </a:r>
          </a:p>
        </p:txBody>
      </p:sp>
      <p:sp>
        <p:nvSpPr>
          <p:cNvPr id="39939" name="矩形 1"/>
          <p:cNvSpPr>
            <a:spLocks noChangeArrowheads="1"/>
          </p:cNvSpPr>
          <p:nvPr/>
        </p:nvSpPr>
        <p:spPr bwMode="auto">
          <a:xfrm>
            <a:off x="2362200" y="1900238"/>
            <a:ext cx="7728857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2800" b="1" dirty="0">
                <a:solidFill>
                  <a:srgbClr val="FFFFFF"/>
                </a:solidFill>
              </a:rPr>
              <a:t>葛倍良</a:t>
            </a:r>
            <a:r>
              <a:rPr lang="en-US" altLang="zh-CN" sz="2800" b="1" dirty="0" smtClean="0">
                <a:solidFill>
                  <a:srgbClr val="FFFFFF"/>
                </a:solidFill>
              </a:rPr>
              <a:t>(90):6</a:t>
            </a:r>
            <a:r>
              <a:rPr lang="zh-CN" altLang="en-US" sz="2800" b="1" dirty="0" smtClean="0">
                <a:solidFill>
                  <a:srgbClr val="FFFFFF"/>
                </a:solidFill>
              </a:rPr>
              <a:t>类图的绘制</a:t>
            </a:r>
            <a:endParaRPr lang="en-US" altLang="zh-CN" sz="2800" b="1" dirty="0" smtClean="0">
              <a:solidFill>
                <a:srgbClr val="FFFFFF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2800" b="1" dirty="0" smtClean="0">
                <a:solidFill>
                  <a:srgbClr val="FFFFFF"/>
                </a:solidFill>
              </a:rPr>
              <a:t>黄</a:t>
            </a:r>
            <a:r>
              <a:rPr lang="zh-CN" altLang="en-US" sz="2800" b="1" dirty="0">
                <a:solidFill>
                  <a:srgbClr val="FFFFFF"/>
                </a:solidFill>
              </a:rPr>
              <a:t>鹏羽</a:t>
            </a:r>
            <a:r>
              <a:rPr lang="en-US" altLang="zh-CN" sz="2800" b="1" dirty="0" smtClean="0">
                <a:solidFill>
                  <a:srgbClr val="FFFFFF"/>
                </a:solidFill>
              </a:rPr>
              <a:t>(</a:t>
            </a:r>
            <a:r>
              <a:rPr lang="en-US" altLang="zh-CN" sz="2800" b="1" dirty="0" smtClean="0">
                <a:solidFill>
                  <a:srgbClr val="FFFFFF"/>
                </a:solidFill>
              </a:rPr>
              <a:t>85</a:t>
            </a:r>
            <a:r>
              <a:rPr lang="en-US" altLang="zh-CN" sz="2800" b="1" dirty="0" smtClean="0">
                <a:solidFill>
                  <a:srgbClr val="FFFFFF"/>
                </a:solidFill>
              </a:rPr>
              <a:t>):</a:t>
            </a:r>
            <a:r>
              <a:rPr lang="zh-CN" altLang="en-US" sz="2800" b="1" dirty="0" smtClean="0">
                <a:solidFill>
                  <a:srgbClr val="FFFFFF"/>
                </a:solidFill>
              </a:rPr>
              <a:t>后期美工</a:t>
            </a:r>
            <a:endParaRPr lang="zh-CN" altLang="en-US" sz="2800" b="1" dirty="0">
              <a:solidFill>
                <a:srgbClr val="FFFFFF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2800" b="1" dirty="0">
                <a:solidFill>
                  <a:srgbClr val="FFFFFF"/>
                </a:solidFill>
              </a:rPr>
              <a:t>金浩楠</a:t>
            </a:r>
            <a:r>
              <a:rPr lang="en-US" altLang="zh-CN" sz="2800" b="1" dirty="0" smtClean="0">
                <a:solidFill>
                  <a:srgbClr val="FFFFFF"/>
                </a:solidFill>
              </a:rPr>
              <a:t>(93):PPT</a:t>
            </a:r>
            <a:r>
              <a:rPr lang="zh-CN" altLang="en-US" sz="2800" b="1" dirty="0" smtClean="0">
                <a:solidFill>
                  <a:srgbClr val="FFFFFF"/>
                </a:solidFill>
              </a:rPr>
              <a:t>制作及资料查询</a:t>
            </a:r>
            <a:endParaRPr lang="en-US" altLang="zh-CN" sz="2800" b="1" dirty="0" smtClean="0">
              <a:solidFill>
                <a:srgbClr val="FFFFFF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2800" b="1" dirty="0" smtClean="0">
                <a:solidFill>
                  <a:srgbClr val="FFFFFF"/>
                </a:solidFill>
              </a:rPr>
              <a:t>周雨璐</a:t>
            </a:r>
            <a:r>
              <a:rPr lang="en-US" altLang="zh-CN" sz="2800" b="1" dirty="0">
                <a:solidFill>
                  <a:srgbClr val="FFFFFF"/>
                </a:solidFill>
              </a:rPr>
              <a:t>(</a:t>
            </a:r>
            <a:r>
              <a:rPr lang="en-US" altLang="zh-CN" sz="2800" b="1" dirty="0" smtClean="0">
                <a:solidFill>
                  <a:srgbClr val="FFFFFF"/>
                </a:solidFill>
              </a:rPr>
              <a:t>86):PPT</a:t>
            </a:r>
            <a:r>
              <a:rPr lang="zh-CN" altLang="en-US" sz="2800" b="1" dirty="0" smtClean="0">
                <a:solidFill>
                  <a:srgbClr val="FFFFFF"/>
                </a:solidFill>
              </a:rPr>
              <a:t>的检查与修改</a:t>
            </a:r>
            <a:endParaRPr lang="en-US" altLang="zh-CN" sz="2800" b="1" dirty="0" smtClean="0">
              <a:solidFill>
                <a:srgbClr val="FFFFFF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2800" b="1" dirty="0" smtClean="0">
                <a:solidFill>
                  <a:srgbClr val="FFFFFF"/>
                </a:solidFill>
              </a:rPr>
              <a:t>余倩</a:t>
            </a:r>
            <a:r>
              <a:rPr lang="en-US" altLang="zh-CN" sz="2800" b="1" dirty="0" smtClean="0">
                <a:solidFill>
                  <a:srgbClr val="FFFFFF"/>
                </a:solidFill>
              </a:rPr>
              <a:t>(88):</a:t>
            </a:r>
            <a:r>
              <a:rPr lang="zh-CN" altLang="en-US" sz="2800" b="1" dirty="0" smtClean="0">
                <a:solidFill>
                  <a:srgbClr val="FFFFFF"/>
                </a:solidFill>
              </a:rPr>
              <a:t>协助资料查询</a:t>
            </a:r>
            <a:endParaRPr lang="zh-CN" altLang="en-US" sz="2800" b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961" name="直接连接符 16"/>
          <p:cNvCxnSpPr>
            <a:cxnSpLocks noChangeShapeType="1"/>
          </p:cNvCxnSpPr>
          <p:nvPr/>
        </p:nvCxnSpPr>
        <p:spPr bwMode="auto">
          <a:xfrm flipV="1">
            <a:off x="681038" y="1260475"/>
            <a:ext cx="5405437" cy="0"/>
          </a:xfrm>
          <a:prstGeom prst="line">
            <a:avLst/>
          </a:prstGeom>
          <a:noFill/>
          <a:ln w="19050">
            <a:solidFill>
              <a:srgbClr val="FFC000"/>
            </a:solidFill>
            <a:round/>
            <a:headEnd/>
            <a:tailEnd/>
          </a:ln>
        </p:spPr>
      </p:cxnSp>
      <p:cxnSp>
        <p:nvCxnSpPr>
          <p:cNvPr id="40962" name="直接连接符 16"/>
          <p:cNvCxnSpPr>
            <a:cxnSpLocks noChangeShapeType="1"/>
          </p:cNvCxnSpPr>
          <p:nvPr/>
        </p:nvCxnSpPr>
        <p:spPr bwMode="auto">
          <a:xfrm flipV="1">
            <a:off x="6086475" y="5878513"/>
            <a:ext cx="5405438" cy="0"/>
          </a:xfrm>
          <a:prstGeom prst="line">
            <a:avLst/>
          </a:prstGeom>
          <a:noFill/>
          <a:ln w="19050">
            <a:solidFill>
              <a:srgbClr val="FFC000"/>
            </a:solidFill>
            <a:round/>
            <a:headEnd/>
            <a:tailEnd/>
          </a:ln>
        </p:spPr>
      </p:cxnSp>
      <p:sp useBgFill="1">
        <p:nvSpPr>
          <p:cNvPr id="4" name="椭圆 3"/>
          <p:cNvSpPr/>
          <p:nvPr/>
        </p:nvSpPr>
        <p:spPr>
          <a:xfrm>
            <a:off x="6086475" y="1079500"/>
            <a:ext cx="360363" cy="360363"/>
          </a:xfrm>
          <a:prstGeom prst="ellipse">
            <a:avLst/>
          </a:prstGeom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 useBgFill="1">
        <p:nvSpPr>
          <p:cNvPr id="5" name="椭圆 4"/>
          <p:cNvSpPr/>
          <p:nvPr/>
        </p:nvSpPr>
        <p:spPr>
          <a:xfrm>
            <a:off x="5726113" y="5697538"/>
            <a:ext cx="360362" cy="360362"/>
          </a:xfrm>
          <a:prstGeom prst="ellipse">
            <a:avLst/>
          </a:prstGeom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40965" name="文本框 32"/>
          <p:cNvSpPr txBox="1">
            <a:spLocks noChangeArrowheads="1"/>
          </p:cNvSpPr>
          <p:nvPr/>
        </p:nvSpPr>
        <p:spPr bwMode="auto">
          <a:xfrm>
            <a:off x="2935288" y="615950"/>
            <a:ext cx="3151187" cy="64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Arial" charset="0"/>
              <a:buNone/>
            </a:pPr>
            <a:r>
              <a:rPr lang="zh-CN" altLang="en-US" sz="3600">
                <a:solidFill>
                  <a:schemeClr val="bg1"/>
                </a:solidFill>
              </a:rPr>
              <a:t>参考文献</a:t>
            </a:r>
          </a:p>
        </p:txBody>
      </p:sp>
      <p:sp>
        <p:nvSpPr>
          <p:cNvPr id="40966" name="文本框 32"/>
          <p:cNvSpPr txBox="1">
            <a:spLocks noChangeArrowheads="1"/>
          </p:cNvSpPr>
          <p:nvPr/>
        </p:nvSpPr>
        <p:spPr bwMode="auto">
          <a:xfrm>
            <a:off x="2176463" y="1725613"/>
            <a:ext cx="7820025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Arial" charset="0"/>
              <a:buNone/>
            </a:pPr>
            <a:r>
              <a:rPr lang="en-US" altLang="zh-CN" sz="3600" dirty="0" smtClean="0">
                <a:solidFill>
                  <a:schemeClr val="bg1"/>
                </a:solidFill>
              </a:rPr>
              <a:t>UML</a:t>
            </a:r>
            <a:r>
              <a:rPr lang="zh-CN" altLang="en-US" sz="3600" dirty="0" smtClean="0">
                <a:solidFill>
                  <a:schemeClr val="bg1"/>
                </a:solidFill>
              </a:rPr>
              <a:t>基础、建模与设计教程</a:t>
            </a:r>
            <a:endParaRPr lang="en-US" altLang="zh-CN" sz="3600" dirty="0">
              <a:solidFill>
                <a:schemeClr val="bg1"/>
              </a:solidFill>
            </a:endParaRPr>
          </a:p>
          <a:p>
            <a:pPr>
              <a:buFont typeface="Arial" charset="0"/>
              <a:buNone/>
            </a:pPr>
            <a:endParaRPr lang="zh-CN" altLang="en-US" sz="3600" dirty="0">
              <a:solidFill>
                <a:schemeClr val="bg1"/>
              </a:solidFill>
            </a:endParaRPr>
          </a:p>
          <a:p>
            <a:pPr>
              <a:buFont typeface="Arial" charset="0"/>
              <a:buNone/>
            </a:pPr>
            <a:endParaRPr lang="en-US" altLang="zh-CN" sz="3600" i="1" u="sng" dirty="0">
              <a:solidFill>
                <a:schemeClr val="bg1"/>
              </a:solidFill>
            </a:endParaRPr>
          </a:p>
          <a:p>
            <a:pPr>
              <a:buFont typeface="Arial" charset="0"/>
              <a:buNone/>
            </a:pPr>
            <a:endParaRPr lang="en-US" altLang="zh-CN" sz="3200" i="1" u="sng" dirty="0">
              <a:solidFill>
                <a:srgbClr val="2E75B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WordArt 4"/>
          <p:cNvSpPr>
            <a:spLocks noChangeArrowheads="1" noChangeShapeType="1" noTextEdit="1"/>
          </p:cNvSpPr>
          <p:nvPr/>
        </p:nvSpPr>
        <p:spPr bwMode="auto">
          <a:xfrm>
            <a:off x="1177925" y="954088"/>
            <a:ext cx="8804275" cy="4586287"/>
          </a:xfrm>
          <a:prstGeom prst="rect">
            <a:avLst/>
          </a:prstGeom>
        </p:spPr>
        <p:txBody>
          <a:bodyPr wrap="none" fromWordArt="1">
            <a:prstTxWarp prst="textDoubleWave1">
              <a:avLst>
                <a:gd name="adj1" fmla="val 6500"/>
                <a:gd name="adj2" fmla="val 0"/>
              </a:avLst>
            </a:prstTxWarp>
          </a:bodyPr>
          <a:lstStyle/>
          <a:p>
            <a:pPr algn="ctr"/>
            <a:r>
              <a:rPr lang="en-US" altLang="zh-CN" sz="3600" kern="10" spc="-360">
                <a:ln w="12700">
                  <a:solidFill>
                    <a:srgbClr val="000099"/>
                  </a:solidFill>
                  <a:round/>
                  <a:headEnd/>
                  <a:tailEnd/>
                </a:ln>
                <a:solidFill>
                  <a:srgbClr val="33CCFF"/>
                </a:solidFill>
                <a:effectLst>
                  <a:outerShdw dist="125724" dir="18900000" algn="ctr" rotWithShape="0">
                    <a:srgbClr val="000099"/>
                  </a:outerShdw>
                </a:effectLst>
                <a:latin typeface="宋体"/>
                <a:ea typeface="宋体"/>
              </a:rPr>
              <a:t>Thank You!!</a:t>
            </a:r>
            <a:endParaRPr lang="zh-CN" altLang="en-US" sz="3600" kern="10" spc="-360">
              <a:ln w="12700">
                <a:solidFill>
                  <a:srgbClr val="000099"/>
                </a:solidFill>
                <a:round/>
                <a:headEnd/>
                <a:tailEnd/>
              </a:ln>
              <a:solidFill>
                <a:srgbClr val="33CCFF"/>
              </a:solidFill>
              <a:effectLst>
                <a:outerShdw dist="125724" dir="18900000" algn="ctr" rotWithShape="0">
                  <a:srgbClr val="000099"/>
                </a:outerShdw>
              </a:effectLst>
              <a:latin typeface="宋体"/>
              <a:ea typeface="宋体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385" name="直接连接符 16"/>
          <p:cNvCxnSpPr>
            <a:cxnSpLocks noChangeShapeType="1"/>
          </p:cNvCxnSpPr>
          <p:nvPr/>
        </p:nvCxnSpPr>
        <p:spPr bwMode="auto">
          <a:xfrm flipV="1">
            <a:off x="1800225" y="1409700"/>
            <a:ext cx="8591550" cy="17463"/>
          </a:xfrm>
          <a:prstGeom prst="line">
            <a:avLst/>
          </a:prstGeom>
          <a:noFill/>
          <a:ln w="12700">
            <a:solidFill>
              <a:srgbClr val="FFC000"/>
            </a:solidFill>
            <a:round/>
            <a:headEnd/>
            <a:tailEnd/>
          </a:ln>
        </p:spPr>
      </p:cxnSp>
      <p:sp>
        <p:nvSpPr>
          <p:cNvPr id="16386" name="文本框 18"/>
          <p:cNvSpPr txBox="1">
            <a:spLocks noChangeArrowheads="1"/>
          </p:cNvSpPr>
          <p:nvPr/>
        </p:nvSpPr>
        <p:spPr bwMode="auto">
          <a:xfrm>
            <a:off x="1694656" y="585927"/>
            <a:ext cx="880268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Arial" charset="0"/>
              <a:buNone/>
            </a:pPr>
            <a:r>
              <a:rPr lang="zh-CN" altLang="en-US" sz="4000" dirty="0" smtClean="0">
                <a:solidFill>
                  <a:schemeClr val="bg1"/>
                </a:solidFill>
              </a:rPr>
              <a:t>用 例 图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  <p:sp>
        <p:nvSpPr>
          <p:cNvPr id="5124" name="矩形 1"/>
          <p:cNvSpPr>
            <a:spLocks noChangeArrowheads="1"/>
          </p:cNvSpPr>
          <p:nvPr/>
        </p:nvSpPr>
        <p:spPr bwMode="auto">
          <a:xfrm>
            <a:off x="1694656" y="1965325"/>
            <a:ext cx="8697119" cy="3521075"/>
          </a:xfrm>
          <a:prstGeom prst="rect">
            <a:avLst/>
          </a:prstGeom>
          <a:noFill/>
          <a:ln w="12700">
            <a:solidFill>
              <a:srgbClr val="FFC000"/>
            </a:solidFill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3600" dirty="0" smtClean="0">
                <a:solidFill>
                  <a:srgbClr val="FFC000"/>
                </a:solidFill>
              </a:rPr>
              <a:t>用例图</a:t>
            </a:r>
            <a:endParaRPr lang="zh-CN" altLang="en-US" sz="3600" dirty="0">
              <a:solidFill>
                <a:srgbClr val="FFC000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2400" dirty="0" smtClean="0">
                <a:solidFill>
                  <a:srgbClr val="FFFFFF"/>
                </a:solidFill>
              </a:rPr>
              <a:t>是显示一组用例，参与者以及它们之间关系的一种图</a:t>
            </a:r>
            <a:endParaRPr lang="en-US" altLang="zh-CN" sz="2400" dirty="0" smtClean="0">
              <a:solidFill>
                <a:srgbClr val="FFFFFF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3600" dirty="0" smtClean="0">
                <a:solidFill>
                  <a:srgbClr val="FFC000"/>
                </a:solidFill>
              </a:rPr>
              <a:t>主要作用</a:t>
            </a:r>
            <a:endParaRPr lang="en-US" altLang="zh-CN" sz="3600" dirty="0" smtClean="0">
              <a:solidFill>
                <a:srgbClr val="FFC000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en-US" altLang="zh-CN" sz="2400" dirty="0">
                <a:solidFill>
                  <a:srgbClr val="FFFFFF"/>
                </a:solidFill>
              </a:rPr>
              <a:t>1</a:t>
            </a:r>
            <a:r>
              <a:rPr lang="zh-CN" altLang="en-US" sz="2400" dirty="0" smtClean="0">
                <a:solidFill>
                  <a:srgbClr val="FFFFFF"/>
                </a:solidFill>
              </a:rPr>
              <a:t>）用来描述将要开发系统的功能需求和系统使用场景    </a:t>
            </a:r>
            <a:endParaRPr lang="en-US" altLang="zh-CN" sz="2400" dirty="0" smtClean="0">
              <a:solidFill>
                <a:srgbClr val="FFFFFF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en-US" altLang="zh-CN" sz="2400" dirty="0" smtClean="0">
                <a:solidFill>
                  <a:srgbClr val="FFFFFF"/>
                </a:solidFill>
              </a:rPr>
              <a:t>2</a:t>
            </a:r>
            <a:r>
              <a:rPr lang="zh-CN" altLang="en-US" sz="2400" dirty="0" smtClean="0">
                <a:solidFill>
                  <a:srgbClr val="FFFFFF"/>
                </a:solidFill>
              </a:rPr>
              <a:t>）作为设计和开发的基础</a:t>
            </a:r>
            <a:endParaRPr lang="en-US" altLang="zh-CN" sz="2400" dirty="0">
              <a:solidFill>
                <a:srgbClr val="FFFFFF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en-US" altLang="zh-CN" sz="2400" dirty="0">
                <a:solidFill>
                  <a:srgbClr val="FFFFFF"/>
                </a:solidFill>
              </a:rPr>
              <a:t>3</a:t>
            </a:r>
            <a:r>
              <a:rPr lang="zh-CN" altLang="en-US" sz="2400" dirty="0" smtClean="0">
                <a:solidFill>
                  <a:srgbClr val="FFFFFF"/>
                </a:solidFill>
              </a:rPr>
              <a:t>）可用来验证与确认系统需求</a:t>
            </a:r>
            <a:endParaRPr lang="zh-CN" altLang="en-US"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8999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385" name="直接连接符 16"/>
          <p:cNvCxnSpPr>
            <a:cxnSpLocks noChangeShapeType="1"/>
          </p:cNvCxnSpPr>
          <p:nvPr/>
        </p:nvCxnSpPr>
        <p:spPr bwMode="auto">
          <a:xfrm flipV="1">
            <a:off x="1800225" y="1409700"/>
            <a:ext cx="8591550" cy="17463"/>
          </a:xfrm>
          <a:prstGeom prst="line">
            <a:avLst/>
          </a:prstGeom>
          <a:noFill/>
          <a:ln w="12700">
            <a:solidFill>
              <a:srgbClr val="FFC000"/>
            </a:solidFill>
            <a:round/>
            <a:headEnd/>
            <a:tailEnd/>
          </a:ln>
        </p:spPr>
      </p:cxnSp>
      <p:sp>
        <p:nvSpPr>
          <p:cNvPr id="16386" name="文本框 18"/>
          <p:cNvSpPr txBox="1">
            <a:spLocks noChangeArrowheads="1"/>
          </p:cNvSpPr>
          <p:nvPr/>
        </p:nvSpPr>
        <p:spPr bwMode="auto">
          <a:xfrm>
            <a:off x="1694656" y="585927"/>
            <a:ext cx="880268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Arial" charset="0"/>
              <a:buNone/>
            </a:pPr>
            <a:r>
              <a:rPr lang="zh-CN" altLang="en-US" sz="4000" dirty="0" smtClean="0">
                <a:solidFill>
                  <a:schemeClr val="bg1"/>
                </a:solidFill>
              </a:rPr>
              <a:t>用 例 图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  <p:sp>
        <p:nvSpPr>
          <p:cNvPr id="5124" name="矩形 1"/>
          <p:cNvSpPr>
            <a:spLocks noChangeArrowheads="1"/>
          </p:cNvSpPr>
          <p:nvPr/>
        </p:nvSpPr>
        <p:spPr bwMode="auto">
          <a:xfrm>
            <a:off x="1800226" y="1965325"/>
            <a:ext cx="8591550" cy="3521075"/>
          </a:xfrm>
          <a:prstGeom prst="rect">
            <a:avLst/>
          </a:prstGeom>
          <a:noFill/>
          <a:ln w="12700">
            <a:solidFill>
              <a:srgbClr val="FFC000"/>
            </a:solidFill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3600" dirty="0" smtClean="0">
                <a:solidFill>
                  <a:srgbClr val="FFC000"/>
                </a:solidFill>
              </a:rPr>
              <a:t>用例图元素</a:t>
            </a:r>
            <a:endParaRPr lang="zh-CN" altLang="en-US" sz="3600" dirty="0">
              <a:solidFill>
                <a:srgbClr val="FFC000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2400" dirty="0" smtClean="0">
                <a:solidFill>
                  <a:srgbClr val="FFFFFF"/>
                </a:solidFill>
              </a:rPr>
              <a:t>参与者，系统边界，用例，关联（参与者与用例）</a:t>
            </a:r>
            <a:endParaRPr lang="en-US" altLang="zh-CN" sz="2400" dirty="0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1018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529" name="直接连接符 16"/>
          <p:cNvCxnSpPr>
            <a:cxnSpLocks noChangeShapeType="1"/>
          </p:cNvCxnSpPr>
          <p:nvPr/>
        </p:nvCxnSpPr>
        <p:spPr bwMode="auto">
          <a:xfrm flipV="1">
            <a:off x="1800225" y="1409700"/>
            <a:ext cx="8591550" cy="17463"/>
          </a:xfrm>
          <a:prstGeom prst="line">
            <a:avLst/>
          </a:prstGeom>
          <a:noFill/>
          <a:ln w="12700">
            <a:solidFill>
              <a:srgbClr val="FFC000"/>
            </a:solidFill>
            <a:round/>
            <a:headEnd/>
            <a:tailEnd/>
          </a:ln>
        </p:spPr>
      </p:cxnSp>
      <p:sp>
        <p:nvSpPr>
          <p:cNvPr id="22530" name="文本框 18"/>
          <p:cNvSpPr txBox="1">
            <a:spLocks noChangeArrowheads="1"/>
          </p:cNvSpPr>
          <p:nvPr/>
        </p:nvSpPr>
        <p:spPr bwMode="auto">
          <a:xfrm>
            <a:off x="1693863" y="771525"/>
            <a:ext cx="8802687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Arial" charset="0"/>
              <a:buNone/>
            </a:pPr>
            <a:r>
              <a:rPr lang="zh-CN" altLang="en-US" sz="3200">
                <a:solidFill>
                  <a:schemeClr val="bg1"/>
                </a:solidFill>
              </a:rPr>
              <a:t>用例图示例</a:t>
            </a:r>
          </a:p>
        </p:txBody>
      </p:sp>
      <p:pic>
        <p:nvPicPr>
          <p:cNvPr id="22531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41763" y="1468438"/>
            <a:ext cx="6727825" cy="4189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32" name="Text Box 8"/>
          <p:cNvSpPr txBox="1">
            <a:spLocks noChangeArrowheads="1"/>
          </p:cNvSpPr>
          <p:nvPr/>
        </p:nvSpPr>
        <p:spPr bwMode="auto">
          <a:xfrm>
            <a:off x="1958975" y="1571625"/>
            <a:ext cx="1862138" cy="405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solidFill>
                  <a:schemeClr val="bg1"/>
                </a:solidFill>
              </a:rPr>
              <a:t>从用例图中我们可以看到系统干什么，与谁交互。用例是系统提供的功能，参与者是系统与谁交互，参与者可以是人、系统或其他实体。一个系统可以创建一个或多个用例图。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3" name="Picture 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2743993" y="1564368"/>
            <a:ext cx="6704013" cy="3967163"/>
          </a:xfrm>
        </p:spPr>
      </p:pic>
      <p:cxnSp>
        <p:nvCxnSpPr>
          <p:cNvPr id="23555" name="直接连接符 16"/>
          <p:cNvCxnSpPr>
            <a:cxnSpLocks noChangeShapeType="1"/>
          </p:cNvCxnSpPr>
          <p:nvPr/>
        </p:nvCxnSpPr>
        <p:spPr bwMode="auto">
          <a:xfrm flipV="1">
            <a:off x="1800225" y="1409700"/>
            <a:ext cx="8591550" cy="17463"/>
          </a:xfrm>
          <a:prstGeom prst="line">
            <a:avLst/>
          </a:prstGeom>
          <a:noFill/>
          <a:ln w="12700">
            <a:solidFill>
              <a:srgbClr val="FFC000"/>
            </a:solidFill>
            <a:round/>
            <a:headEnd/>
            <a:tailEnd/>
          </a:ln>
        </p:spPr>
      </p:cxnSp>
      <p:sp>
        <p:nvSpPr>
          <p:cNvPr id="23556" name="文本框 18"/>
          <p:cNvSpPr txBox="1">
            <a:spLocks noChangeArrowheads="1"/>
          </p:cNvSpPr>
          <p:nvPr/>
        </p:nvSpPr>
        <p:spPr bwMode="auto">
          <a:xfrm>
            <a:off x="1736725" y="823913"/>
            <a:ext cx="8802688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Arial" charset="0"/>
              <a:buNone/>
            </a:pPr>
            <a:r>
              <a:rPr lang="zh-CN" altLang="en-US" sz="3200">
                <a:solidFill>
                  <a:schemeClr val="bg1"/>
                </a:solidFill>
              </a:rPr>
              <a:t>用例图示例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385" name="直接连接符 16"/>
          <p:cNvCxnSpPr>
            <a:cxnSpLocks noChangeShapeType="1"/>
          </p:cNvCxnSpPr>
          <p:nvPr/>
        </p:nvCxnSpPr>
        <p:spPr bwMode="auto">
          <a:xfrm flipV="1">
            <a:off x="1800225" y="1409700"/>
            <a:ext cx="8591550" cy="17463"/>
          </a:xfrm>
          <a:prstGeom prst="line">
            <a:avLst/>
          </a:prstGeom>
          <a:noFill/>
          <a:ln w="12700">
            <a:solidFill>
              <a:srgbClr val="FFC000"/>
            </a:solidFill>
            <a:round/>
            <a:headEnd/>
            <a:tailEnd/>
          </a:ln>
        </p:spPr>
      </p:cxnSp>
      <p:sp>
        <p:nvSpPr>
          <p:cNvPr id="16386" name="文本框 18"/>
          <p:cNvSpPr txBox="1">
            <a:spLocks noChangeArrowheads="1"/>
          </p:cNvSpPr>
          <p:nvPr/>
        </p:nvSpPr>
        <p:spPr bwMode="auto">
          <a:xfrm>
            <a:off x="1694656" y="585927"/>
            <a:ext cx="880268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Arial" charset="0"/>
              <a:buNone/>
            </a:pPr>
            <a:r>
              <a:rPr lang="zh-CN" altLang="en-US" sz="4000" dirty="0" smtClean="0">
                <a:solidFill>
                  <a:schemeClr val="bg1"/>
                </a:solidFill>
              </a:rPr>
              <a:t>用 例 图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  <p:sp>
        <p:nvSpPr>
          <p:cNvPr id="5124" name="矩形 1"/>
          <p:cNvSpPr>
            <a:spLocks noChangeArrowheads="1"/>
          </p:cNvSpPr>
          <p:nvPr/>
        </p:nvSpPr>
        <p:spPr bwMode="auto">
          <a:xfrm>
            <a:off x="1800226" y="1965325"/>
            <a:ext cx="8591550" cy="3521075"/>
          </a:xfrm>
          <a:prstGeom prst="rect">
            <a:avLst/>
          </a:prstGeom>
          <a:noFill/>
          <a:ln w="12700">
            <a:solidFill>
              <a:srgbClr val="FFC000"/>
            </a:solidFill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3600" dirty="0" smtClean="0">
                <a:solidFill>
                  <a:srgbClr val="FFC000"/>
                </a:solidFill>
              </a:rPr>
              <a:t>用例图之间的表示</a:t>
            </a:r>
            <a:endParaRPr lang="en-US" altLang="zh-CN" sz="3600" dirty="0" smtClean="0">
              <a:solidFill>
                <a:srgbClr val="FFC000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2400" dirty="0" smtClean="0">
                <a:solidFill>
                  <a:srgbClr val="FFFFFF"/>
                </a:solidFill>
              </a:rPr>
              <a:t>包含关系，扩展关系，泛化关系，分组关系</a:t>
            </a:r>
            <a:endParaRPr lang="en-US" altLang="zh-CN" sz="2400" dirty="0">
              <a:solidFill>
                <a:srgbClr val="FFFFFF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endParaRPr lang="en-US" altLang="zh-CN" sz="2400" dirty="0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9765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385" name="直接连接符 16"/>
          <p:cNvCxnSpPr>
            <a:cxnSpLocks noChangeShapeType="1"/>
          </p:cNvCxnSpPr>
          <p:nvPr/>
        </p:nvCxnSpPr>
        <p:spPr bwMode="auto">
          <a:xfrm flipV="1">
            <a:off x="1800225" y="1409700"/>
            <a:ext cx="8591550" cy="17463"/>
          </a:xfrm>
          <a:prstGeom prst="line">
            <a:avLst/>
          </a:prstGeom>
          <a:noFill/>
          <a:ln w="12700">
            <a:solidFill>
              <a:srgbClr val="FFC000"/>
            </a:solidFill>
            <a:round/>
            <a:headEnd/>
            <a:tailEnd/>
          </a:ln>
        </p:spPr>
      </p:cxnSp>
      <p:sp>
        <p:nvSpPr>
          <p:cNvPr id="16386" name="文本框 18"/>
          <p:cNvSpPr txBox="1">
            <a:spLocks noChangeArrowheads="1"/>
          </p:cNvSpPr>
          <p:nvPr/>
        </p:nvSpPr>
        <p:spPr bwMode="auto">
          <a:xfrm>
            <a:off x="1694656" y="585927"/>
            <a:ext cx="880268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Arial" charset="0"/>
              <a:buNone/>
            </a:pPr>
            <a:r>
              <a:rPr lang="zh-CN" altLang="en-US" sz="4000" dirty="0" smtClean="0">
                <a:solidFill>
                  <a:schemeClr val="bg1"/>
                </a:solidFill>
              </a:rPr>
              <a:t>用 例 图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  <p:sp>
        <p:nvSpPr>
          <p:cNvPr id="5124" name="矩形 1"/>
          <p:cNvSpPr>
            <a:spLocks noChangeArrowheads="1"/>
          </p:cNvSpPr>
          <p:nvPr/>
        </p:nvSpPr>
        <p:spPr bwMode="auto">
          <a:xfrm>
            <a:off x="1800224" y="1965325"/>
            <a:ext cx="8697119" cy="3521075"/>
          </a:xfrm>
          <a:prstGeom prst="rect">
            <a:avLst/>
          </a:prstGeom>
          <a:noFill/>
          <a:ln w="12700">
            <a:solidFill>
              <a:srgbClr val="FFC000"/>
            </a:solidFill>
            <a:miter lim="800000"/>
            <a:headEnd/>
            <a:tailEnd/>
          </a:ln>
        </p:spPr>
        <p:txBody>
          <a:bodyPr anchor="t"/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3600" dirty="0" smtClean="0">
                <a:solidFill>
                  <a:srgbClr val="FFC000"/>
                </a:solidFill>
              </a:rPr>
              <a:t>用例描述</a:t>
            </a:r>
            <a:endParaRPr lang="en-US" altLang="zh-CN" sz="3600" dirty="0">
              <a:solidFill>
                <a:srgbClr val="FFC000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2400" dirty="0" smtClean="0">
                <a:solidFill>
                  <a:srgbClr val="FFFFFF"/>
                </a:solidFill>
              </a:rPr>
              <a:t>对各个用例的文档解释</a:t>
            </a:r>
            <a:endParaRPr lang="en-US" altLang="zh-CN" sz="2400" dirty="0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727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4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6CBE6"/>
      </a:accent5>
      <a:accent6>
        <a:srgbClr val="D4702B"/>
      </a:accent6>
      <a:hlink>
        <a:srgbClr val="0563C1"/>
      </a:hlink>
      <a:folHlink>
        <a:srgbClr val="954F72"/>
      </a:folHlink>
    </a:clrScheme>
    <a:fontScheme name="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801</TotalTime>
  <Words>890</Words>
  <Application>Microsoft Office PowerPoint</Application>
  <PresentationFormat>宽屏</PresentationFormat>
  <Paragraphs>137</Paragraphs>
  <Slides>32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0" baseType="lpstr">
      <vt:lpstr>DengXian</vt:lpstr>
      <vt:lpstr>宋体</vt:lpstr>
      <vt:lpstr>微软雅黑</vt:lpstr>
      <vt:lpstr>微软雅黑 Light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D13001</dc:creator>
  <cp:lastModifiedBy>L-Jere</cp:lastModifiedBy>
  <cp:revision>127</cp:revision>
  <dcterms:created xsi:type="dcterms:W3CDTF">2013-11-25T09:03:00Z</dcterms:created>
  <dcterms:modified xsi:type="dcterms:W3CDTF">2017-11-11T15:31:11Z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2052-10.1.0.6875</vt:lpwstr>
  </property>
</Properties>
</file>