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4" r:id="rId4"/>
    <p:sldId id="306" r:id="rId5"/>
    <p:sldId id="307" r:id="rId6"/>
    <p:sldId id="286" r:id="rId7"/>
    <p:sldId id="270" r:id="rId8"/>
    <p:sldId id="311" r:id="rId9"/>
    <p:sldId id="312" r:id="rId10"/>
    <p:sldId id="292" r:id="rId11"/>
    <p:sldId id="326" r:id="rId12"/>
    <p:sldId id="291" r:id="rId13"/>
    <p:sldId id="274" r:id="rId14"/>
    <p:sldId id="293" r:id="rId15"/>
    <p:sldId id="321" r:id="rId16"/>
    <p:sldId id="322" r:id="rId17"/>
    <p:sldId id="323" r:id="rId18"/>
    <p:sldId id="285" r:id="rId19"/>
    <p:sldId id="262" r:id="rId20"/>
    <p:sldId id="305" r:id="rId2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50" d="100"/>
          <a:sy n="50" d="100"/>
        </p:scale>
        <p:origin x="72" y="246"/>
      </p:cViewPr>
      <p:guideLst>
        <p:guide orient="horz" pos="2160"/>
        <p:guide pos="388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buFont typeface="Arial" panose="020B0604020202020204" pitchFamily="34" charset="0"/>
              <a:buNone/>
              <a:defRPr kumimoji="1" sz="1200">
                <a:latin typeface="Calibri" panose="020F0502020204030204" pitchFamily="2"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buFont typeface="Arial" panose="020B0604020202020204" pitchFamily="34" charset="0"/>
              <a:buNone/>
              <a:defRPr kumimoji="1" sz="1200">
                <a:latin typeface="Calibri" panose="020F0502020204030204" pitchFamily="2" charset="0"/>
                <a:ea typeface="宋体" panose="02010600030101010101" pitchFamily="2" charset="-122"/>
              </a:defRPr>
            </a:lvl1pPr>
          </a:lstStyle>
          <a:p>
            <a:pPr>
              <a:defRPr/>
            </a:pPr>
            <a:fld id="{874670AE-9BAA-49F9-A1E3-1D581DB9ED5A}" type="datetimeFigureOut">
              <a:rPr lang="zh-CN" altLang="en-US"/>
              <a:pPr>
                <a:defRPr/>
              </a:pPr>
              <a:t>2017/12/16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buFont typeface="Arial" panose="020B0604020202020204" pitchFamily="34" charset="0"/>
              <a:buNone/>
              <a:defRPr kumimoji="1" sz="1200">
                <a:latin typeface="Calibri" panose="020F0502020204030204" pitchFamily="2" charset="0"/>
                <a:ea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0" hangingPunct="0">
              <a:buFont typeface="Arial" panose="020B0604020202020204" pitchFamily="34" charset="0"/>
              <a:buNone/>
              <a:defRPr kumimoji="1" sz="1200">
                <a:latin typeface="Calibri" panose="020F0502020204030204" pitchFamily="2" charset="0"/>
                <a:ea typeface="宋体" panose="02010600030101010101" pitchFamily="2" charset="-122"/>
              </a:defRPr>
            </a:lvl1pPr>
          </a:lstStyle>
          <a:p>
            <a:pPr>
              <a:defRPr/>
            </a:pPr>
            <a:fld id="{E09FC76F-F188-4861-A808-2BC2E2CEBC1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ln/>
        </p:spPr>
        <p:txBody>
          <a:bodyPr/>
          <a:lstStyle>
            <a:lvl1pPr>
              <a:defRPr/>
            </a:lvl1pPr>
          </a:lstStyle>
          <a:p>
            <a:pPr>
              <a:defRPr/>
            </a:pPr>
            <a:fld id="{861A54D7-F9C3-4C55-BE38-0EA78B7A2407}" type="datetime1">
              <a:rPr lang="zh-CN" altLang="en-US"/>
              <a:pPr>
                <a:defRPr/>
              </a:pPr>
              <a:t>2017/12/16</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24F5F651-59B7-4E83-AB96-682B62DBA70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fld id="{58149706-5E2C-4E9A-A28E-D0FC46EF837E}" type="datetime1">
              <a:rPr lang="zh-CN" altLang="en-US"/>
              <a:pPr>
                <a:defRPr/>
              </a:pPr>
              <a:t>2017/12/16</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F09D51D8-5817-4954-9FA0-F3CC60706DD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fld id="{3B7AAC2E-B011-4AB4-B252-A3EDF9A3F7B4}" type="datetime1">
              <a:rPr lang="zh-CN" altLang="en-US"/>
              <a:pPr>
                <a:defRPr/>
              </a:pPr>
              <a:t>2017/12/16</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DEA38A84-5D75-4C59-B79C-A3CF718BA76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fld id="{49D6362E-5982-4FFC-ADA1-67442A7E8033}" type="datetime1">
              <a:rPr lang="zh-CN" altLang="en-US"/>
              <a:pPr>
                <a:defRPr/>
              </a:pPr>
              <a:t>2017/12/16</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6804ECBD-16D4-451F-9867-0EBA5216D65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fld id="{DFCF480B-4D68-48B6-876F-58018DFB9BAE}" type="datetime1">
              <a:rPr lang="zh-CN" altLang="en-US"/>
              <a:pPr>
                <a:defRPr/>
              </a:pPr>
              <a:t>2017/12/16</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9B54963D-A1C5-4746-8AA9-422DE304715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ln/>
        </p:spPr>
        <p:txBody>
          <a:bodyPr/>
          <a:lstStyle>
            <a:lvl1pPr>
              <a:defRPr/>
            </a:lvl1pPr>
          </a:lstStyle>
          <a:p>
            <a:pPr>
              <a:defRPr/>
            </a:pPr>
            <a:fld id="{B43C37EE-CD60-45A9-A1D0-52EA71906E64}" type="datetime1">
              <a:rPr lang="zh-CN" altLang="en-US"/>
              <a:pPr>
                <a:defRPr/>
              </a:pPr>
              <a:t>2017/12/16</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21B337F6-1B6D-41A1-B308-39299225FA3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ln/>
        </p:spPr>
        <p:txBody>
          <a:bodyPr/>
          <a:lstStyle>
            <a:lvl1pPr>
              <a:defRPr/>
            </a:lvl1pPr>
          </a:lstStyle>
          <a:p>
            <a:pPr>
              <a:defRPr/>
            </a:pPr>
            <a:fld id="{E6C3A7DC-A360-45F8-B2ED-AD50A370F7E1}" type="datetime1">
              <a:rPr lang="zh-CN" altLang="en-US"/>
              <a:pPr>
                <a:defRPr/>
              </a:pPr>
              <a:t>2017/12/16</a:t>
            </a:fld>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5748E83E-1020-4D48-B54A-D8BECE16FE5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ln/>
        </p:spPr>
        <p:txBody>
          <a:bodyPr/>
          <a:lstStyle>
            <a:lvl1pPr>
              <a:defRPr/>
            </a:lvl1pPr>
          </a:lstStyle>
          <a:p>
            <a:pPr>
              <a:defRPr/>
            </a:pPr>
            <a:fld id="{203781D3-957D-4E35-89B8-928B989163C6}" type="datetime1">
              <a:rPr lang="zh-CN" altLang="en-US"/>
              <a:pPr>
                <a:defRPr/>
              </a:pPr>
              <a:t>2017/12/16</a:t>
            </a:fld>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6C41484D-EE53-4DBB-A4D6-0B9526EA2D5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fld id="{A527D943-4737-484B-84A8-90E8ADF26CED}" type="datetime1">
              <a:rPr lang="zh-CN" altLang="en-US"/>
              <a:pPr>
                <a:defRPr/>
              </a:pPr>
              <a:t>2017/12/16</a:t>
            </a:fld>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517EB574-09A5-4937-A40B-A49A2D822A9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51ABFA36-CC39-4D91-86DC-C14BCDE6DD88}" type="datetime1">
              <a:rPr lang="zh-CN" altLang="en-US"/>
              <a:pPr>
                <a:defRPr/>
              </a:pPr>
              <a:t>2017/12/16</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BA35F44C-56EF-4D73-A7E5-308D46401DF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D4B8A3A4-3075-4A9C-A026-9101FF99E2FE}" type="datetime1">
              <a:rPr lang="zh-CN" altLang="en-US"/>
              <a:pPr>
                <a:defRPr/>
              </a:pPr>
              <a:t>2017/12/16</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BE519B38-7EC6-4332-83B1-B980DA35877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0334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anchor="ctr"/>
          <a:lstStyle>
            <a:lvl1pPr>
              <a:buFont typeface="Arial" panose="020B0604020202020204" pitchFamily="34" charset="0"/>
              <a:buNone/>
              <a:defRPr sz="1200">
                <a:solidFill>
                  <a:srgbClr val="898989"/>
                </a:solidFill>
                <a:latin typeface="Calibri" panose="020F0502020204030204" pitchFamily="2" charset="0"/>
                <a:ea typeface="宋体" panose="02010600030101010101" pitchFamily="2" charset="-122"/>
              </a:defRPr>
            </a:lvl1pPr>
          </a:lstStyle>
          <a:p>
            <a:pPr>
              <a:defRPr/>
            </a:pPr>
            <a:fld id="{FBDE4B18-CCA7-4D8C-BA28-A9888A212820}" type="datetime1">
              <a:rPr lang="zh-CN" altLang="en-US"/>
              <a:pPr>
                <a:defRPr/>
              </a:pPr>
              <a:t>2017/12/16</a:t>
            </a:fld>
            <a:endParaRPr lang="zh-CN" altLang="en-US"/>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anchor="ctr"/>
          <a:lstStyle>
            <a:lvl1pPr algn="ctr">
              <a:buFont typeface="Arial" panose="020B0604020202020204" pitchFamily="34" charset="0"/>
              <a:buNone/>
              <a:defRPr sz="1200">
                <a:solidFill>
                  <a:srgbClr val="898989"/>
                </a:solidFill>
                <a:latin typeface="Calibri" panose="020F0502020204030204" pitchFamily="2" charset="0"/>
                <a:ea typeface="宋体" panose="02010600030101010101" pitchFamily="2" charset="-122"/>
              </a:defRPr>
            </a:lvl1pPr>
          </a:lstStyle>
          <a:p>
            <a:pPr>
              <a:defRPr/>
            </a:pPr>
            <a:endParaRPr lang="zh-CN" altLang="en-US"/>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anchor="ctr"/>
          <a:lstStyle>
            <a:lvl1pPr algn="r">
              <a:buFont typeface="Arial" panose="020B0604020202020204" pitchFamily="34" charset="0"/>
              <a:buNone/>
              <a:defRPr sz="1200">
                <a:solidFill>
                  <a:srgbClr val="898989"/>
                </a:solidFill>
                <a:latin typeface="Calibri" panose="020F0502020204030204" pitchFamily="2" charset="0"/>
                <a:ea typeface="宋体" panose="02010600030101010101" pitchFamily="2" charset="-122"/>
              </a:defRPr>
            </a:lvl1pPr>
          </a:lstStyle>
          <a:p>
            <a:pPr>
              <a:defRPr/>
            </a:pPr>
            <a:fld id="{2C9D8D95-4632-4BC2-97DE-BCE29AF9DCD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lvl="1"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lvl="2"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lvl="3"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lvl="4"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
          <p:cNvSpPr txBox="1">
            <a:spLocks noChangeArrowheads="1"/>
          </p:cNvSpPr>
          <p:nvPr/>
        </p:nvSpPr>
        <p:spPr bwMode="auto">
          <a:xfrm>
            <a:off x="1174750" y="3427413"/>
            <a:ext cx="9745663" cy="922337"/>
          </a:xfrm>
          <a:prstGeom prst="rect">
            <a:avLst/>
          </a:prstGeom>
          <a:noFill/>
          <a:ln w="9525">
            <a:noFill/>
            <a:miter lim="800000"/>
            <a:headEnd/>
            <a:tailEnd/>
          </a:ln>
        </p:spPr>
        <p:txBody>
          <a:bodyPr>
            <a:spAutoFit/>
          </a:bodyPr>
          <a:lstStyle/>
          <a:p>
            <a:pPr algn="ctr">
              <a:buFont typeface="Arial" charset="0"/>
              <a:buNone/>
            </a:pPr>
            <a:r>
              <a:rPr lang="en-US" altLang="zh-CN" sz="5400" b="1" dirty="0" smtClean="0">
                <a:solidFill>
                  <a:schemeClr val="bg1"/>
                </a:solidFill>
                <a:latin typeface="微软雅黑 Light"/>
                <a:ea typeface="微软雅黑 Light"/>
                <a:cs typeface="微软雅黑 Light"/>
              </a:rPr>
              <a:t>UML</a:t>
            </a:r>
            <a:r>
              <a:rPr lang="zh-CN" altLang="en-US" sz="5400" b="1" dirty="0" smtClean="0">
                <a:solidFill>
                  <a:schemeClr val="bg1"/>
                </a:solidFill>
                <a:latin typeface="微软雅黑 Light"/>
                <a:ea typeface="微软雅黑 Light"/>
                <a:cs typeface="微软雅黑 Light"/>
              </a:rPr>
              <a:t>部分图展示</a:t>
            </a:r>
            <a:r>
              <a:rPr lang="en-US" altLang="zh-CN" sz="5400" b="1" dirty="0" smtClean="0">
                <a:solidFill>
                  <a:schemeClr val="bg1"/>
                </a:solidFill>
                <a:latin typeface="微软雅黑 Light"/>
                <a:ea typeface="微软雅黑 Light"/>
                <a:cs typeface="微软雅黑 Light"/>
              </a:rPr>
              <a:t>2</a:t>
            </a:r>
            <a:endParaRPr lang="zh-CN" altLang="en-US" sz="5400" b="1" dirty="0">
              <a:solidFill>
                <a:schemeClr val="bg1"/>
              </a:solidFill>
              <a:latin typeface="微软雅黑 Light"/>
              <a:ea typeface="微软雅黑 Light"/>
              <a:cs typeface="微软雅黑 Light"/>
            </a:endParaRPr>
          </a:p>
        </p:txBody>
      </p:sp>
      <p:cxnSp>
        <p:nvCxnSpPr>
          <p:cNvPr id="14338" name="直接连接符 16"/>
          <p:cNvCxnSpPr>
            <a:cxnSpLocks noChangeShapeType="1"/>
          </p:cNvCxnSpPr>
          <p:nvPr/>
        </p:nvCxnSpPr>
        <p:spPr bwMode="auto">
          <a:xfrm flipV="1">
            <a:off x="3394075" y="4491038"/>
            <a:ext cx="5405438" cy="1587"/>
          </a:xfrm>
          <a:prstGeom prst="line">
            <a:avLst/>
          </a:prstGeom>
          <a:noFill/>
          <a:ln w="19050">
            <a:solidFill>
              <a:srgbClr val="FFC000"/>
            </a:solidFill>
            <a:round/>
            <a:headEnd/>
            <a:tailEnd/>
          </a:ln>
        </p:spPr>
      </p:cxnSp>
      <p:sp>
        <p:nvSpPr>
          <p:cNvPr id="14339" name="文本框 18"/>
          <p:cNvSpPr txBox="1">
            <a:spLocks noChangeArrowheads="1"/>
          </p:cNvSpPr>
          <p:nvPr/>
        </p:nvSpPr>
        <p:spPr bwMode="auto">
          <a:xfrm>
            <a:off x="3067050" y="4749800"/>
            <a:ext cx="6057900" cy="460375"/>
          </a:xfrm>
          <a:prstGeom prst="rect">
            <a:avLst/>
          </a:prstGeom>
          <a:noFill/>
          <a:ln w="9525">
            <a:noFill/>
            <a:miter lim="800000"/>
            <a:headEnd/>
            <a:tailEnd/>
          </a:ln>
        </p:spPr>
        <p:txBody>
          <a:bodyPr>
            <a:spAutoFit/>
          </a:bodyPr>
          <a:lstStyle/>
          <a:p>
            <a:pPr algn="ctr">
              <a:buFont typeface="Arial" charset="0"/>
              <a:buNone/>
            </a:pPr>
            <a:r>
              <a:rPr lang="en-US" sz="2400">
                <a:solidFill>
                  <a:schemeClr val="bg1"/>
                </a:solidFill>
              </a:rPr>
              <a:t>葛倍良  黄鹏羽  金浩楠  余倩  周雨璐</a:t>
            </a:r>
          </a:p>
        </p:txBody>
      </p:sp>
      <p:grpSp>
        <p:nvGrpSpPr>
          <p:cNvPr id="14340" name="组合 3"/>
          <p:cNvGrpSpPr>
            <a:grpSpLocks/>
          </p:cNvGrpSpPr>
          <p:nvPr/>
        </p:nvGrpSpPr>
        <p:grpSpPr bwMode="auto">
          <a:xfrm>
            <a:off x="3273425" y="1173163"/>
            <a:ext cx="5526088" cy="1957387"/>
            <a:chOff x="7830" y="2568"/>
            <a:chExt cx="6471" cy="2314"/>
          </a:xfrm>
        </p:grpSpPr>
        <p:grpSp>
          <p:nvGrpSpPr>
            <p:cNvPr id="14341" name="组合 3076"/>
            <p:cNvGrpSpPr>
              <a:grpSpLocks/>
            </p:cNvGrpSpPr>
            <p:nvPr/>
          </p:nvGrpSpPr>
          <p:grpSpPr bwMode="auto">
            <a:xfrm>
              <a:off x="7830" y="2568"/>
              <a:ext cx="4008" cy="2315"/>
              <a:chOff x="0" y="0"/>
              <a:chExt cx="2543995" cy="1470643"/>
            </a:xfrm>
          </p:grpSpPr>
          <p:sp>
            <p:nvSpPr>
              <p:cNvPr id="14343" name="Rectangle 9"/>
              <p:cNvSpPr>
                <a:spLocks noChangeArrowheads="1"/>
              </p:cNvSpPr>
              <p:nvPr/>
            </p:nvSpPr>
            <p:spPr bwMode="auto">
              <a:xfrm>
                <a:off x="137448" y="747932"/>
                <a:ext cx="297530" cy="719172"/>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sp>
            <p:nvSpPr>
              <p:cNvPr id="14344" name="Line 13"/>
              <p:cNvSpPr>
                <a:spLocks noChangeShapeType="1"/>
              </p:cNvSpPr>
              <p:nvPr/>
            </p:nvSpPr>
            <p:spPr bwMode="auto">
              <a:xfrm>
                <a:off x="0" y="1469707"/>
                <a:ext cx="2543995" cy="936"/>
              </a:xfrm>
              <a:prstGeom prst="line">
                <a:avLst/>
              </a:prstGeom>
              <a:noFill/>
              <a:ln w="28575">
                <a:solidFill>
                  <a:srgbClr val="DC7C00"/>
                </a:solidFill>
                <a:round/>
                <a:headEnd/>
                <a:tailEnd/>
              </a:ln>
            </p:spPr>
            <p:txBody>
              <a:bodyPr/>
              <a:lstStyle/>
              <a:p>
                <a:endParaRPr lang="zh-CN" altLang="en-US"/>
              </a:p>
            </p:txBody>
          </p:sp>
          <p:sp>
            <p:nvSpPr>
              <p:cNvPr id="14345" name="未知"/>
              <p:cNvSpPr>
                <a:spLocks/>
              </p:cNvSpPr>
              <p:nvPr/>
            </p:nvSpPr>
            <p:spPr bwMode="auto">
              <a:xfrm>
                <a:off x="116323" y="0"/>
                <a:ext cx="2405321" cy="684925"/>
              </a:xfrm>
              <a:custGeom>
                <a:avLst/>
                <a:gdLst>
                  <a:gd name="T0" fmla="*/ 0 w 21600"/>
                  <a:gd name="T1" fmla="*/ 688686004 h 21600"/>
                  <a:gd name="T2" fmla="*/ 2147483647 w 21600"/>
                  <a:gd name="T3" fmla="*/ 514761413 h 21600"/>
                  <a:gd name="T4" fmla="*/ 2147483647 w 21600"/>
                  <a:gd name="T5" fmla="*/ 218402780 h 21600"/>
                  <a:gd name="T6" fmla="*/ 2147483647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21600"/>
                    </a:moveTo>
                    <a:lnTo>
                      <a:pt x="8716" y="16145"/>
                    </a:lnTo>
                    <a:lnTo>
                      <a:pt x="11906" y="6850"/>
                    </a:lnTo>
                    <a:lnTo>
                      <a:pt x="21600" y="0"/>
                    </a:lnTo>
                  </a:path>
                </a:pathLst>
              </a:custGeom>
              <a:noFill/>
              <a:ln w="19050" cap="flat" cmpd="sng">
                <a:solidFill>
                  <a:srgbClr val="FFC000"/>
                </a:solidFill>
                <a:prstDash val="solid"/>
                <a:miter lim="800000"/>
                <a:headEnd type="none" w="med" len="med"/>
                <a:tailEnd type="stealth" w="lg" len="lg"/>
              </a:ln>
            </p:spPr>
            <p:txBody>
              <a:bodyPr/>
              <a:lstStyle/>
              <a:p>
                <a:endParaRPr lang="zh-CN" altLang="en-US"/>
              </a:p>
            </p:txBody>
          </p:sp>
          <p:sp>
            <p:nvSpPr>
              <p:cNvPr id="14346" name="Rectangle 9"/>
              <p:cNvSpPr>
                <a:spLocks noChangeArrowheads="1"/>
              </p:cNvSpPr>
              <p:nvPr/>
            </p:nvSpPr>
            <p:spPr bwMode="auto">
              <a:xfrm>
                <a:off x="618587" y="684925"/>
                <a:ext cx="297530" cy="782179"/>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sp>
            <p:nvSpPr>
              <p:cNvPr id="14347" name="Rectangle 9"/>
              <p:cNvSpPr>
                <a:spLocks noChangeArrowheads="1"/>
              </p:cNvSpPr>
              <p:nvPr/>
            </p:nvSpPr>
            <p:spPr bwMode="auto">
              <a:xfrm>
                <a:off x="1099726" y="572726"/>
                <a:ext cx="297530" cy="894378"/>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sp>
            <p:nvSpPr>
              <p:cNvPr id="14348" name="Rectangle 9"/>
              <p:cNvSpPr>
                <a:spLocks noChangeArrowheads="1"/>
              </p:cNvSpPr>
              <p:nvPr/>
            </p:nvSpPr>
            <p:spPr bwMode="auto">
              <a:xfrm>
                <a:off x="1580865" y="336752"/>
                <a:ext cx="297530" cy="1130352"/>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sp>
            <p:nvSpPr>
              <p:cNvPr id="14349" name="Rectangle 9"/>
              <p:cNvSpPr>
                <a:spLocks noChangeArrowheads="1"/>
              </p:cNvSpPr>
              <p:nvPr/>
            </p:nvSpPr>
            <p:spPr bwMode="auto">
              <a:xfrm>
                <a:off x="2062004" y="179435"/>
                <a:ext cx="297530" cy="1287669"/>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grpSp>
        <p:pic>
          <p:nvPicPr>
            <p:cNvPr id="14342" name="图片 2" descr="logo"/>
            <p:cNvPicPr>
              <a:picLocks noChangeAspect="1"/>
            </p:cNvPicPr>
            <p:nvPr/>
          </p:nvPicPr>
          <p:blipFill>
            <a:blip r:embed="rId2"/>
            <a:srcRect l="23804" t="22208" r="27960" b="29410"/>
            <a:stretch>
              <a:fillRect/>
            </a:stretch>
          </p:blipFill>
          <p:spPr bwMode="auto">
            <a:xfrm>
              <a:off x="11993" y="2569"/>
              <a:ext cx="2308" cy="2308"/>
            </a:xfrm>
            <a:prstGeom prst="rect">
              <a:avLst/>
            </a:prstGeom>
            <a:noFill/>
            <a:ln w="25400">
              <a:solidFill>
                <a:srgbClr val="FFC000"/>
              </a:solid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6" name="直接连接符 16"/>
          <p:cNvCxnSpPr>
            <a:cxnSpLocks noChangeShapeType="1"/>
          </p:cNvCxnSpPr>
          <p:nvPr/>
        </p:nvCxnSpPr>
        <p:spPr bwMode="auto">
          <a:xfrm flipV="1">
            <a:off x="1860550" y="1255713"/>
            <a:ext cx="8591550" cy="17462"/>
          </a:xfrm>
          <a:prstGeom prst="line">
            <a:avLst/>
          </a:prstGeom>
          <a:noFill/>
          <a:ln w="12700">
            <a:solidFill>
              <a:srgbClr val="FFC000"/>
            </a:solidFill>
            <a:round/>
            <a:headEnd/>
            <a:tailEnd/>
          </a:ln>
        </p:spPr>
      </p:cxnSp>
      <p:sp>
        <p:nvSpPr>
          <p:cNvPr id="28677" name="文本框 18"/>
          <p:cNvSpPr txBox="1">
            <a:spLocks noChangeArrowheads="1"/>
          </p:cNvSpPr>
          <p:nvPr/>
        </p:nvSpPr>
        <p:spPr bwMode="auto">
          <a:xfrm>
            <a:off x="1797050" y="669925"/>
            <a:ext cx="8802688"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5" name="矩形 1"/>
          <p:cNvSpPr>
            <a:spLocks noChangeArrowheads="1"/>
          </p:cNvSpPr>
          <p:nvPr/>
        </p:nvSpPr>
        <p:spPr bwMode="auto">
          <a:xfrm>
            <a:off x="1798638" y="1863724"/>
            <a:ext cx="8593137" cy="453707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接口</a:t>
            </a:r>
            <a:endParaRPr lang="en-US" altLang="zh-CN" sz="3200" b="1" dirty="0" smtClean="0">
              <a:solidFill>
                <a:srgbClr val="FFC000"/>
              </a:solidFill>
            </a:endParaRPr>
          </a:p>
          <a:p>
            <a:pPr>
              <a:lnSpc>
                <a:spcPct val="120000"/>
              </a:lnSpc>
              <a:buFont typeface="Arial" charset="0"/>
              <a:buNone/>
            </a:pPr>
            <a:r>
              <a:rPr lang="zh-CN" altLang="en-US" sz="2400" dirty="0" smtClean="0">
                <a:solidFill>
                  <a:schemeClr val="bg1"/>
                </a:solidFill>
              </a:rPr>
              <a:t>接口是一组用于描述类或组建的一个服务的操作。分为导入接口，和导出接口</a:t>
            </a:r>
            <a:endParaRPr lang="en-US" altLang="zh-CN" sz="2400" dirty="0" smtClean="0">
              <a:solidFill>
                <a:schemeClr val="bg1"/>
              </a:solidFill>
            </a:endParaRPr>
          </a:p>
          <a:p>
            <a:pPr>
              <a:lnSpc>
                <a:spcPct val="120000"/>
              </a:lnSpc>
              <a:buFont typeface="Arial" charset="0"/>
              <a:buNone/>
            </a:pPr>
            <a:endParaRPr lang="en-US" altLang="zh-CN" sz="2400" dirty="0" smtClean="0">
              <a:solidFill>
                <a:schemeClr val="bg1"/>
              </a:solidFill>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887" y="3338318"/>
            <a:ext cx="6640637" cy="3062481"/>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530" y="3295216"/>
            <a:ext cx="7449590" cy="31055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6" name="直接连接符 16"/>
          <p:cNvCxnSpPr>
            <a:cxnSpLocks noChangeShapeType="1"/>
          </p:cNvCxnSpPr>
          <p:nvPr/>
        </p:nvCxnSpPr>
        <p:spPr bwMode="auto">
          <a:xfrm flipV="1">
            <a:off x="1860550" y="1255713"/>
            <a:ext cx="8591550" cy="17462"/>
          </a:xfrm>
          <a:prstGeom prst="line">
            <a:avLst/>
          </a:prstGeom>
          <a:noFill/>
          <a:ln w="12700">
            <a:solidFill>
              <a:srgbClr val="FFC000"/>
            </a:solidFill>
            <a:round/>
            <a:headEnd/>
            <a:tailEnd/>
          </a:ln>
        </p:spPr>
      </p:cxnSp>
      <p:sp>
        <p:nvSpPr>
          <p:cNvPr id="28677" name="文本框 18"/>
          <p:cNvSpPr txBox="1">
            <a:spLocks noChangeArrowheads="1"/>
          </p:cNvSpPr>
          <p:nvPr/>
        </p:nvSpPr>
        <p:spPr bwMode="auto">
          <a:xfrm>
            <a:off x="1797050" y="669925"/>
            <a:ext cx="8802688"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5" name="矩形 1"/>
          <p:cNvSpPr>
            <a:spLocks noChangeArrowheads="1"/>
          </p:cNvSpPr>
          <p:nvPr/>
        </p:nvSpPr>
        <p:spPr bwMode="auto">
          <a:xfrm>
            <a:off x="1798638" y="1863724"/>
            <a:ext cx="8593137" cy="453707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关系</a:t>
            </a:r>
            <a:endParaRPr lang="en-US" altLang="zh-CN" sz="3200" b="1" dirty="0" smtClean="0">
              <a:solidFill>
                <a:srgbClr val="FFC000"/>
              </a:solidFill>
            </a:endParaRPr>
          </a:p>
          <a:p>
            <a:pPr>
              <a:lnSpc>
                <a:spcPct val="120000"/>
              </a:lnSpc>
              <a:buFont typeface="Arial" charset="0"/>
              <a:buNone/>
            </a:pPr>
            <a:r>
              <a:rPr lang="zh-CN" altLang="en-US" sz="2400" dirty="0">
                <a:solidFill>
                  <a:schemeClr val="bg1"/>
                </a:solidFill>
              </a:rPr>
              <a:t>构件</a:t>
            </a:r>
            <a:r>
              <a:rPr lang="zh-CN" altLang="en-US" sz="2400" dirty="0" smtClean="0">
                <a:solidFill>
                  <a:schemeClr val="bg1"/>
                </a:solidFill>
              </a:rPr>
              <a:t>图中使用最多的是依赖和实现关系</a:t>
            </a:r>
            <a:endParaRPr lang="en-US" altLang="zh-CN" sz="2400" dirty="0" smtClean="0">
              <a:solidFill>
                <a:schemeClr val="bg1"/>
              </a:solidFill>
            </a:endParaRP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018" y="3000270"/>
            <a:ext cx="4658375" cy="1505160"/>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637" y="4603856"/>
            <a:ext cx="5530114" cy="1281171"/>
          </a:xfrm>
          <a:prstGeom prst="rect">
            <a:avLst/>
          </a:prstGeom>
        </p:spPr>
      </p:pic>
    </p:spTree>
    <p:extLst>
      <p:ext uri="{BB962C8B-B14F-4D97-AF65-F5344CB8AC3E}">
        <p14:creationId xmlns:p14="http://schemas.microsoft.com/office/powerpoint/2010/main" val="267626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7651" name="文本框 18"/>
          <p:cNvSpPr txBox="1">
            <a:spLocks noChangeArrowheads="1"/>
          </p:cNvSpPr>
          <p:nvPr/>
        </p:nvSpPr>
        <p:spPr bwMode="auto">
          <a:xfrm>
            <a:off x="1736725" y="823913"/>
            <a:ext cx="8802688" cy="579437"/>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构件图示例</a:t>
            </a:r>
            <a:endParaRPr lang="zh-CN" altLang="en-US" sz="3200" dirty="0">
              <a:solidFill>
                <a:schemeClr val="bg1"/>
              </a:solidFill>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863" y="1552313"/>
            <a:ext cx="7878274" cy="3753374"/>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401" y="1433513"/>
            <a:ext cx="8688012" cy="46869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3"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8434"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 图</a:t>
            </a:r>
            <a:endParaRPr lang="zh-CN" altLang="en-US" sz="3200" dirty="0">
              <a:solidFill>
                <a:schemeClr val="bg1"/>
              </a:solidFill>
            </a:endParaRPr>
          </a:p>
        </p:txBody>
      </p:sp>
      <p:sp>
        <p:nvSpPr>
          <p:cNvPr id="18435" name="矩形 1"/>
          <p:cNvSpPr>
            <a:spLocks noChangeArrowheads="1"/>
          </p:cNvSpPr>
          <p:nvPr/>
        </p:nvSpPr>
        <p:spPr bwMode="auto">
          <a:xfrm>
            <a:off x="1798638" y="1863725"/>
            <a:ext cx="8593137" cy="3871913"/>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包</a:t>
            </a:r>
            <a:endParaRPr lang="en-US" altLang="zh-CN" sz="3200" b="1" dirty="0" smtClean="0">
              <a:solidFill>
                <a:srgbClr val="FFC000"/>
              </a:solidFill>
            </a:endParaRPr>
          </a:p>
          <a:p>
            <a:pPr>
              <a:lnSpc>
                <a:spcPct val="120000"/>
              </a:lnSpc>
              <a:buFont typeface="Arial" charset="0"/>
              <a:buNone/>
            </a:pPr>
            <a:r>
              <a:rPr lang="zh-CN" altLang="en-US" sz="2400" dirty="0" smtClean="0">
                <a:solidFill>
                  <a:schemeClr val="bg1"/>
                </a:solidFill>
              </a:rPr>
              <a:t>包是一种把元素组织到一起的通用机制，包可以嵌套入其他包中</a:t>
            </a:r>
            <a:endParaRPr lang="en-US" altLang="zh-CN" sz="2400" dirty="0" smtClean="0">
              <a:solidFill>
                <a:schemeClr val="bg1"/>
              </a:solidFill>
            </a:endParaRPr>
          </a:p>
          <a:p>
            <a:pPr>
              <a:lnSpc>
                <a:spcPct val="120000"/>
              </a:lnSpc>
              <a:buFont typeface="Arial" charset="0"/>
              <a:buNone/>
            </a:pPr>
            <a:r>
              <a:rPr lang="zh-CN" altLang="en-US" sz="3200" b="1" dirty="0" smtClean="0">
                <a:solidFill>
                  <a:srgbClr val="FFC000"/>
                </a:solidFill>
              </a:rPr>
              <a:t>包之间的关系</a:t>
            </a:r>
            <a:endParaRPr lang="en-US" altLang="zh-CN" sz="3200" b="1" dirty="0" smtClean="0">
              <a:solidFill>
                <a:srgbClr val="FFC000"/>
              </a:solidFill>
            </a:endParaRPr>
          </a:p>
          <a:p>
            <a:pPr>
              <a:lnSpc>
                <a:spcPct val="120000"/>
              </a:lnSpc>
            </a:pPr>
            <a:r>
              <a:rPr lang="en-US" altLang="zh-CN" sz="2400" dirty="0">
                <a:solidFill>
                  <a:schemeClr val="bg1"/>
                </a:solidFill>
              </a:rPr>
              <a:t>1</a:t>
            </a:r>
            <a:r>
              <a:rPr lang="zh-CN" altLang="en-US" sz="2400" dirty="0">
                <a:solidFill>
                  <a:schemeClr val="bg1"/>
                </a:solidFill>
              </a:rPr>
              <a:t>）</a:t>
            </a:r>
            <a:r>
              <a:rPr lang="zh-CN" altLang="en-US" sz="2400" dirty="0">
                <a:solidFill>
                  <a:schemeClr val="bg1"/>
                </a:solidFill>
              </a:rPr>
              <a:t>引入</a:t>
            </a:r>
            <a:r>
              <a:rPr lang="zh-CN" altLang="en-US" sz="2400" dirty="0" smtClean="0">
                <a:solidFill>
                  <a:schemeClr val="bg1"/>
                </a:solidFill>
              </a:rPr>
              <a:t>关系</a:t>
            </a:r>
            <a:endParaRPr lang="en-US" altLang="zh-CN" sz="2400" dirty="0" smtClean="0">
              <a:solidFill>
                <a:schemeClr val="bg1"/>
              </a:solidFill>
            </a:endParaRPr>
          </a:p>
          <a:p>
            <a:pPr>
              <a:lnSpc>
                <a:spcPct val="120000"/>
              </a:lnSpc>
            </a:pPr>
            <a:r>
              <a:rPr lang="en-US" altLang="zh-CN" sz="2400" dirty="0" smtClean="0">
                <a:solidFill>
                  <a:schemeClr val="bg1"/>
                </a:solidFill>
              </a:rPr>
              <a:t>2</a:t>
            </a:r>
            <a:r>
              <a:rPr lang="zh-CN" altLang="en-US" sz="2400" dirty="0" smtClean="0">
                <a:solidFill>
                  <a:schemeClr val="bg1"/>
                </a:solidFill>
              </a:rPr>
              <a:t>）泛化关系</a:t>
            </a:r>
            <a:endParaRPr lang="en-US" altLang="zh-CN" sz="2400" dirty="0" smtClean="0">
              <a:solidFill>
                <a:schemeClr val="bg1"/>
              </a:solidFill>
            </a:endParaRPr>
          </a:p>
          <a:p>
            <a:pPr>
              <a:lnSpc>
                <a:spcPct val="120000"/>
              </a:lnSpc>
            </a:pPr>
            <a:r>
              <a:rPr lang="en-US" altLang="zh-CN" sz="2400" dirty="0" smtClean="0">
                <a:solidFill>
                  <a:schemeClr val="bg1"/>
                </a:solidFill>
              </a:rPr>
              <a:t>3</a:t>
            </a:r>
            <a:r>
              <a:rPr lang="zh-CN" altLang="en-US" sz="2400" dirty="0" smtClean="0">
                <a:solidFill>
                  <a:schemeClr val="bg1"/>
                </a:solidFill>
              </a:rPr>
              <a:t>）嵌套关系</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7" name="直接连接符 16"/>
          <p:cNvCxnSpPr>
            <a:cxnSpLocks noChangeShapeType="1"/>
          </p:cNvCxnSpPr>
          <p:nvPr/>
        </p:nvCxnSpPr>
        <p:spPr bwMode="auto">
          <a:xfrm flipV="1">
            <a:off x="1860550" y="1255713"/>
            <a:ext cx="8591550" cy="17462"/>
          </a:xfrm>
          <a:prstGeom prst="line">
            <a:avLst/>
          </a:prstGeom>
          <a:noFill/>
          <a:ln w="12700">
            <a:solidFill>
              <a:srgbClr val="FFC000"/>
            </a:solidFill>
            <a:round/>
            <a:headEnd/>
            <a:tailEnd/>
          </a:ln>
        </p:spPr>
      </p:cxnSp>
      <p:sp>
        <p:nvSpPr>
          <p:cNvPr id="29698" name="文本框 18"/>
          <p:cNvSpPr txBox="1">
            <a:spLocks noChangeArrowheads="1"/>
          </p:cNvSpPr>
          <p:nvPr/>
        </p:nvSpPr>
        <p:spPr bwMode="auto">
          <a:xfrm>
            <a:off x="1797050" y="669925"/>
            <a:ext cx="8802688"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包图</a:t>
            </a:r>
            <a:r>
              <a:rPr lang="zh-CN" altLang="en-US" sz="3200" dirty="0">
                <a:solidFill>
                  <a:schemeClr val="bg1"/>
                </a:solidFill>
              </a:rPr>
              <a:t>示例</a:t>
            </a: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780" y="1461813"/>
            <a:ext cx="5477639" cy="393437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1"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0482"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提  问</a:t>
            </a:r>
            <a:endParaRPr lang="zh-CN" altLang="en-US" sz="3200" dirty="0">
              <a:solidFill>
                <a:schemeClr val="bg1"/>
              </a:solidFill>
            </a:endParaRPr>
          </a:p>
        </p:txBody>
      </p:sp>
      <p:sp>
        <p:nvSpPr>
          <p:cNvPr id="20483" name="矩形 1"/>
          <p:cNvSpPr>
            <a:spLocks noChangeArrowheads="1"/>
          </p:cNvSpPr>
          <p:nvPr/>
        </p:nvSpPr>
        <p:spPr bwMode="auto">
          <a:xfrm>
            <a:off x="1798638" y="2043113"/>
            <a:ext cx="8593137" cy="3414712"/>
          </a:xfrm>
          <a:prstGeom prst="rect">
            <a:avLst/>
          </a:prstGeom>
          <a:noFill/>
          <a:ln w="12700">
            <a:solidFill>
              <a:srgbClr val="FFC000"/>
            </a:solidFill>
            <a:miter lim="800000"/>
            <a:headEnd/>
            <a:tailEnd/>
          </a:ln>
        </p:spPr>
        <p:txBody>
          <a:bodyPr anchor="t"/>
          <a:lstStyle/>
          <a:p>
            <a:pPr>
              <a:lnSpc>
                <a:spcPct val="120000"/>
              </a:lnSpc>
              <a:buFont typeface="Arial" charset="0"/>
              <a:buNone/>
            </a:pPr>
            <a:r>
              <a:rPr lang="en-US" altLang="zh-CN" sz="2800" b="1" dirty="0" smtClean="0">
                <a:solidFill>
                  <a:srgbClr val="FFC000"/>
                </a:solidFill>
              </a:rPr>
              <a:t>1</a:t>
            </a:r>
            <a:r>
              <a:rPr lang="zh-CN" altLang="en-US" sz="2800" b="1" dirty="0" smtClean="0">
                <a:solidFill>
                  <a:srgbClr val="FFC000"/>
                </a:solidFill>
              </a:rPr>
              <a:t>、说出两点对象图与类图的区别</a:t>
            </a:r>
            <a:endParaRPr lang="en-US" altLang="zh-CN" sz="2800" b="1" dirty="0" smtClean="0">
              <a:solidFill>
                <a:srgbClr val="FFC000"/>
              </a:solidFill>
            </a:endParaRPr>
          </a:p>
          <a:p>
            <a:pPr>
              <a:lnSpc>
                <a:spcPct val="120000"/>
              </a:lnSpc>
              <a:buFont typeface="Arial" charset="0"/>
              <a:buNone/>
            </a:pPr>
            <a:endParaRPr lang="en-US" altLang="zh-CN" sz="2800" b="1" dirty="0" smtClean="0">
              <a:solidFill>
                <a:srgbClr val="FFC000"/>
              </a:solidFill>
            </a:endParaRPr>
          </a:p>
        </p:txBody>
      </p:sp>
      <p:sp>
        <p:nvSpPr>
          <p:cNvPr id="5" name="文本框 4"/>
          <p:cNvSpPr txBox="1"/>
          <p:nvPr/>
        </p:nvSpPr>
        <p:spPr>
          <a:xfrm>
            <a:off x="1943100" y="2641740"/>
            <a:ext cx="3518912" cy="2523768"/>
          </a:xfrm>
          <a:prstGeom prst="rect">
            <a:avLst/>
          </a:prstGeom>
          <a:noFill/>
        </p:spPr>
        <p:txBody>
          <a:bodyPr wrap="none" rtlCol="0">
            <a:spAutoFit/>
          </a:bodyPr>
          <a:lstStyle/>
          <a:p>
            <a:r>
              <a:rPr lang="zh-CN" altLang="en-US" sz="2000" dirty="0" smtClean="0">
                <a:solidFill>
                  <a:srgbClr val="FFC000"/>
                </a:solidFill>
              </a:rPr>
              <a:t>类图</a:t>
            </a:r>
            <a:endParaRPr lang="en-US" altLang="zh-CN" sz="2000" dirty="0" smtClean="0">
              <a:solidFill>
                <a:srgbClr val="FFC000"/>
              </a:solidFill>
            </a:endParaRPr>
          </a:p>
          <a:p>
            <a:endParaRPr lang="en-US" altLang="zh-CN" sz="2000" dirty="0" smtClean="0">
              <a:solidFill>
                <a:srgbClr val="FFC000"/>
              </a:solidFill>
            </a:endParaRPr>
          </a:p>
          <a:p>
            <a:r>
              <a:rPr lang="zh-CN" altLang="en-US" sz="2000" dirty="0">
                <a:solidFill>
                  <a:srgbClr val="FFC000"/>
                </a:solidFill>
              </a:rPr>
              <a:t>三</a:t>
            </a:r>
            <a:r>
              <a:rPr lang="zh-CN" altLang="en-US" sz="2000" dirty="0" smtClean="0">
                <a:solidFill>
                  <a:srgbClr val="FFC000"/>
                </a:solidFill>
              </a:rPr>
              <a:t>个分栏：名称、属性、操作</a:t>
            </a:r>
            <a:endParaRPr lang="en-US" altLang="zh-CN" sz="2000" dirty="0" smtClean="0">
              <a:solidFill>
                <a:srgbClr val="FFC000"/>
              </a:solidFill>
            </a:endParaRPr>
          </a:p>
          <a:p>
            <a:endParaRPr lang="en-US" altLang="zh-CN" sz="2000" dirty="0" smtClean="0">
              <a:solidFill>
                <a:srgbClr val="FFC000"/>
              </a:solidFill>
            </a:endParaRPr>
          </a:p>
          <a:p>
            <a:r>
              <a:rPr lang="zh-CN" altLang="en-US" sz="2000" dirty="0" smtClean="0">
                <a:solidFill>
                  <a:srgbClr val="FFC000"/>
                </a:solidFill>
              </a:rPr>
              <a:t>名称中只有类名</a:t>
            </a:r>
            <a:endParaRPr lang="en-US" altLang="zh-CN" sz="2000" dirty="0" smtClean="0">
              <a:solidFill>
                <a:srgbClr val="FFC000"/>
              </a:solidFill>
            </a:endParaRPr>
          </a:p>
          <a:p>
            <a:endParaRPr lang="en-US" altLang="zh-CN" sz="2000" dirty="0" smtClean="0">
              <a:solidFill>
                <a:srgbClr val="FFC000"/>
              </a:solidFill>
            </a:endParaRPr>
          </a:p>
          <a:p>
            <a:r>
              <a:rPr lang="zh-CN" altLang="en-US" sz="2000" dirty="0" smtClean="0">
                <a:solidFill>
                  <a:srgbClr val="FFC000"/>
                </a:solidFill>
              </a:rPr>
              <a:t>属性中定义了属性的特征</a:t>
            </a:r>
            <a:endParaRPr lang="en-US" altLang="zh-CN" sz="2000" dirty="0" smtClean="0">
              <a:solidFill>
                <a:srgbClr val="FFC000"/>
              </a:solidFill>
            </a:endParaRPr>
          </a:p>
          <a:p>
            <a:endParaRPr lang="zh-CN" altLang="en-US" dirty="0"/>
          </a:p>
        </p:txBody>
      </p:sp>
      <p:sp>
        <p:nvSpPr>
          <p:cNvPr id="6" name="文本框 5"/>
          <p:cNvSpPr txBox="1"/>
          <p:nvPr/>
        </p:nvSpPr>
        <p:spPr>
          <a:xfrm>
            <a:off x="5965372" y="2641740"/>
            <a:ext cx="3262432" cy="2246769"/>
          </a:xfrm>
          <a:prstGeom prst="rect">
            <a:avLst/>
          </a:prstGeom>
          <a:noFill/>
        </p:spPr>
        <p:txBody>
          <a:bodyPr wrap="none" rtlCol="0">
            <a:spAutoFit/>
          </a:bodyPr>
          <a:lstStyle/>
          <a:p>
            <a:r>
              <a:rPr lang="zh-CN" altLang="en-US" sz="2000" dirty="0" smtClean="0">
                <a:solidFill>
                  <a:schemeClr val="bg1"/>
                </a:solidFill>
              </a:rPr>
              <a:t>对象图</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两个个分栏：名称、属性</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名称中“对象名：类名”</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属性中定义了属性的当前值</a:t>
            </a:r>
            <a:endParaRPr lang="zh-CN" altLang="en-US" dirty="0"/>
          </a:p>
        </p:txBody>
      </p:sp>
    </p:spTree>
    <p:extLst>
      <p:ext uri="{BB962C8B-B14F-4D97-AF65-F5344CB8AC3E}">
        <p14:creationId xmlns:p14="http://schemas.microsoft.com/office/powerpoint/2010/main" val="14005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1"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0482"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提  问</a:t>
            </a:r>
            <a:endParaRPr lang="zh-CN" altLang="en-US" sz="3200" dirty="0">
              <a:solidFill>
                <a:schemeClr val="bg1"/>
              </a:solidFill>
            </a:endParaRPr>
          </a:p>
        </p:txBody>
      </p:sp>
      <p:sp>
        <p:nvSpPr>
          <p:cNvPr id="20483" name="矩形 1"/>
          <p:cNvSpPr>
            <a:spLocks noChangeArrowheads="1"/>
          </p:cNvSpPr>
          <p:nvPr/>
        </p:nvSpPr>
        <p:spPr bwMode="auto">
          <a:xfrm>
            <a:off x="1798638" y="2043113"/>
            <a:ext cx="8593137" cy="3414712"/>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en-US" altLang="zh-CN" sz="2800" b="1" dirty="0" smtClean="0">
                <a:solidFill>
                  <a:srgbClr val="FFC000"/>
                </a:solidFill>
              </a:rPr>
              <a:t>2</a:t>
            </a:r>
            <a:r>
              <a:rPr lang="zh-CN" altLang="en-US" sz="2800" b="1" dirty="0" smtClean="0">
                <a:solidFill>
                  <a:srgbClr val="FFC000"/>
                </a:solidFill>
              </a:rPr>
              <a:t>、组件的三种类型</a:t>
            </a:r>
            <a:endParaRPr lang="en-US" altLang="zh-CN" sz="2800" b="1" dirty="0" smtClean="0">
              <a:solidFill>
                <a:srgbClr val="FFC000"/>
              </a:solidFill>
            </a:endParaRPr>
          </a:p>
          <a:p>
            <a:pPr>
              <a:lnSpc>
                <a:spcPct val="120000"/>
              </a:lnSpc>
              <a:buFont typeface="Arial" charset="0"/>
              <a:buNone/>
            </a:pPr>
            <a:r>
              <a:rPr lang="zh-CN" altLang="en-US" sz="2400" dirty="0">
                <a:solidFill>
                  <a:srgbClr val="FFC000"/>
                </a:solidFill>
              </a:rPr>
              <a:t>实施</a:t>
            </a:r>
            <a:r>
              <a:rPr lang="zh-CN" altLang="en-US" sz="2400" dirty="0" smtClean="0">
                <a:solidFill>
                  <a:srgbClr val="FFC000"/>
                </a:solidFill>
              </a:rPr>
              <a:t>组件、工作产品组件、执行组件</a:t>
            </a:r>
            <a:endParaRPr lang="zh-CN" altLang="en-US" sz="2400" dirty="0">
              <a:solidFill>
                <a:srgbClr val="FFC000"/>
              </a:solidFill>
            </a:endParaRPr>
          </a:p>
        </p:txBody>
      </p:sp>
    </p:spTree>
    <p:extLst>
      <p:ext uri="{BB962C8B-B14F-4D97-AF65-F5344CB8AC3E}">
        <p14:creationId xmlns:p14="http://schemas.microsoft.com/office/powerpoint/2010/main" val="1702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1"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0482"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提  问</a:t>
            </a:r>
            <a:endParaRPr lang="zh-CN" altLang="en-US" sz="3200" dirty="0">
              <a:solidFill>
                <a:schemeClr val="bg1"/>
              </a:solidFill>
            </a:endParaRPr>
          </a:p>
        </p:txBody>
      </p:sp>
      <p:sp>
        <p:nvSpPr>
          <p:cNvPr id="20483" name="矩形 1"/>
          <p:cNvSpPr>
            <a:spLocks noChangeArrowheads="1"/>
          </p:cNvSpPr>
          <p:nvPr/>
        </p:nvSpPr>
        <p:spPr bwMode="auto">
          <a:xfrm>
            <a:off x="1798638" y="2043113"/>
            <a:ext cx="8593137" cy="3414712"/>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en-US" altLang="zh-CN" sz="2800" b="1" dirty="0" smtClean="0">
                <a:solidFill>
                  <a:srgbClr val="FFC000"/>
                </a:solidFill>
              </a:rPr>
              <a:t>3</a:t>
            </a:r>
            <a:r>
              <a:rPr lang="zh-CN" altLang="en-US" sz="2800" b="1" dirty="0" smtClean="0">
                <a:solidFill>
                  <a:srgbClr val="FFC000"/>
                </a:solidFill>
              </a:rPr>
              <a:t>、说出</a:t>
            </a:r>
            <a:r>
              <a:rPr lang="en-US" altLang="zh-CN" sz="2800" b="1" dirty="0" smtClean="0">
                <a:solidFill>
                  <a:srgbClr val="FFC000"/>
                </a:solidFill>
              </a:rPr>
              <a:t>2</a:t>
            </a:r>
            <a:r>
              <a:rPr lang="zh-CN" altLang="en-US" sz="2800" b="1" dirty="0">
                <a:solidFill>
                  <a:srgbClr val="FFC000"/>
                </a:solidFill>
              </a:rPr>
              <a:t>种</a:t>
            </a:r>
            <a:r>
              <a:rPr lang="en-US" altLang="zh-CN" sz="2800" b="1" dirty="0" smtClean="0">
                <a:solidFill>
                  <a:srgbClr val="FFC000"/>
                </a:solidFill>
              </a:rPr>
              <a:t>UML2.0</a:t>
            </a:r>
            <a:r>
              <a:rPr lang="zh-CN" altLang="en-US" sz="2800" b="1" dirty="0" smtClean="0">
                <a:solidFill>
                  <a:srgbClr val="FFC000"/>
                </a:solidFill>
              </a:rPr>
              <a:t>里新增的图？</a:t>
            </a:r>
            <a:endParaRPr lang="en-US" altLang="zh-CN" sz="2800" b="1" dirty="0" smtClean="0">
              <a:solidFill>
                <a:srgbClr val="FFC000"/>
              </a:solidFill>
            </a:endParaRPr>
          </a:p>
          <a:p>
            <a:pPr>
              <a:lnSpc>
                <a:spcPct val="120000"/>
              </a:lnSpc>
              <a:buFont typeface="Arial" charset="0"/>
              <a:buNone/>
            </a:pPr>
            <a:r>
              <a:rPr lang="zh-CN" altLang="en-US" sz="2800" b="1" dirty="0" smtClean="0">
                <a:solidFill>
                  <a:srgbClr val="FFC000"/>
                </a:solidFill>
              </a:rPr>
              <a:t>包图，组织结构图，定时图，交互概览图，</a:t>
            </a:r>
            <a:endParaRPr lang="en-US" altLang="zh-CN" sz="2800" b="1" dirty="0">
              <a:solidFill>
                <a:srgbClr val="FFC000"/>
              </a:solidFill>
            </a:endParaRPr>
          </a:p>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endParaRPr lang="en-US" altLang="zh-CN" sz="2800" b="1" dirty="0">
              <a:solidFill>
                <a:srgbClr val="FFC000"/>
              </a:solidFill>
            </a:endParaRPr>
          </a:p>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endParaRPr lang="zh-CN" altLang="en-US" sz="2400" dirty="0">
              <a:solidFill>
                <a:srgbClr val="FFFFFF"/>
              </a:solidFill>
            </a:endParaRPr>
          </a:p>
        </p:txBody>
      </p:sp>
    </p:spTree>
    <p:extLst>
      <p:ext uri="{BB962C8B-B14F-4D97-AF65-F5344CB8AC3E}">
        <p14:creationId xmlns:p14="http://schemas.microsoft.com/office/powerpoint/2010/main" val="415945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7"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39938"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a:solidFill>
                  <a:schemeClr val="bg1"/>
                </a:solidFill>
              </a:rPr>
              <a:t>分工与绩效评定</a:t>
            </a:r>
          </a:p>
        </p:txBody>
      </p:sp>
      <p:sp>
        <p:nvSpPr>
          <p:cNvPr id="39939" name="矩形 1"/>
          <p:cNvSpPr>
            <a:spLocks noChangeArrowheads="1"/>
          </p:cNvSpPr>
          <p:nvPr/>
        </p:nvSpPr>
        <p:spPr bwMode="auto">
          <a:xfrm>
            <a:off x="2362200" y="1900238"/>
            <a:ext cx="7728857" cy="2677656"/>
          </a:xfrm>
          <a:prstGeom prst="rect">
            <a:avLst/>
          </a:prstGeom>
          <a:noFill/>
          <a:ln w="9525">
            <a:noFill/>
            <a:miter lim="800000"/>
            <a:headEnd/>
            <a:tailEnd/>
          </a:ln>
        </p:spPr>
        <p:txBody>
          <a:bodyPr wrap="square">
            <a:spAutoFit/>
          </a:bodyPr>
          <a:lstStyle/>
          <a:p>
            <a:pPr>
              <a:lnSpc>
                <a:spcPct val="120000"/>
              </a:lnSpc>
              <a:buFont typeface="Arial" charset="0"/>
              <a:buNone/>
            </a:pPr>
            <a:r>
              <a:rPr lang="zh-CN" altLang="en-US" sz="2800" b="1" dirty="0">
                <a:solidFill>
                  <a:srgbClr val="FFFFFF"/>
                </a:solidFill>
              </a:rPr>
              <a:t>葛倍良</a:t>
            </a:r>
            <a:r>
              <a:rPr lang="en-US" altLang="zh-CN" sz="2800" b="1" dirty="0" smtClean="0">
                <a:solidFill>
                  <a:srgbClr val="FFFFFF"/>
                </a:solidFill>
              </a:rPr>
              <a:t>(90</a:t>
            </a:r>
            <a:r>
              <a:rPr lang="en-US" altLang="zh-CN" sz="2800" b="1" dirty="0" smtClean="0">
                <a:solidFill>
                  <a:srgbClr val="FFFFFF"/>
                </a:solidFill>
              </a:rPr>
              <a:t>):3</a:t>
            </a:r>
            <a:r>
              <a:rPr lang="zh-CN" altLang="en-US" sz="2800" b="1" dirty="0" smtClean="0">
                <a:solidFill>
                  <a:srgbClr val="FFFFFF"/>
                </a:solidFill>
              </a:rPr>
              <a:t>类</a:t>
            </a:r>
            <a:r>
              <a:rPr lang="zh-CN" altLang="en-US" sz="2800" b="1" dirty="0" smtClean="0">
                <a:solidFill>
                  <a:srgbClr val="FFFFFF"/>
                </a:solidFill>
              </a:rPr>
              <a:t>图的绘制</a:t>
            </a:r>
            <a:endParaRPr lang="en-US" altLang="zh-CN" sz="2800" b="1" dirty="0" smtClean="0">
              <a:solidFill>
                <a:srgbClr val="FFFFFF"/>
              </a:solidFill>
            </a:endParaRPr>
          </a:p>
          <a:p>
            <a:pPr>
              <a:lnSpc>
                <a:spcPct val="120000"/>
              </a:lnSpc>
              <a:buFont typeface="Arial" charset="0"/>
              <a:buNone/>
            </a:pPr>
            <a:r>
              <a:rPr lang="zh-CN" altLang="en-US" sz="2800" b="1" dirty="0" smtClean="0">
                <a:solidFill>
                  <a:srgbClr val="FFFFFF"/>
                </a:solidFill>
              </a:rPr>
              <a:t>黄</a:t>
            </a:r>
            <a:r>
              <a:rPr lang="zh-CN" altLang="en-US" sz="2800" b="1" dirty="0">
                <a:solidFill>
                  <a:srgbClr val="FFFFFF"/>
                </a:solidFill>
              </a:rPr>
              <a:t>鹏羽</a:t>
            </a:r>
            <a:r>
              <a:rPr lang="en-US" altLang="zh-CN" sz="2800" b="1" dirty="0" smtClean="0">
                <a:solidFill>
                  <a:srgbClr val="FFFFFF"/>
                </a:solidFill>
              </a:rPr>
              <a:t>(85):</a:t>
            </a:r>
            <a:r>
              <a:rPr lang="zh-CN" altLang="en-US" sz="2800" b="1" dirty="0" smtClean="0">
                <a:solidFill>
                  <a:srgbClr val="FFFFFF"/>
                </a:solidFill>
              </a:rPr>
              <a:t>后期美工</a:t>
            </a:r>
            <a:endParaRPr lang="zh-CN" altLang="en-US" sz="2800" b="1" dirty="0">
              <a:solidFill>
                <a:srgbClr val="FFFFFF"/>
              </a:solidFill>
            </a:endParaRPr>
          </a:p>
          <a:p>
            <a:pPr>
              <a:lnSpc>
                <a:spcPct val="120000"/>
              </a:lnSpc>
              <a:buFont typeface="Arial" charset="0"/>
              <a:buNone/>
            </a:pPr>
            <a:r>
              <a:rPr lang="zh-CN" altLang="en-US" sz="2800" b="1" dirty="0">
                <a:solidFill>
                  <a:srgbClr val="FFFFFF"/>
                </a:solidFill>
              </a:rPr>
              <a:t>金浩楠</a:t>
            </a:r>
            <a:r>
              <a:rPr lang="en-US" altLang="zh-CN" sz="2800" b="1" dirty="0" smtClean="0">
                <a:solidFill>
                  <a:srgbClr val="FFFFFF"/>
                </a:solidFill>
              </a:rPr>
              <a:t>(93):PPT</a:t>
            </a:r>
            <a:r>
              <a:rPr lang="zh-CN" altLang="en-US" sz="2800" b="1" dirty="0" smtClean="0">
                <a:solidFill>
                  <a:srgbClr val="FFFFFF"/>
                </a:solidFill>
              </a:rPr>
              <a:t>制作及资料查询</a:t>
            </a:r>
            <a:endParaRPr lang="en-US" altLang="zh-CN" sz="2800" b="1" dirty="0" smtClean="0">
              <a:solidFill>
                <a:srgbClr val="FFFFFF"/>
              </a:solidFill>
            </a:endParaRPr>
          </a:p>
          <a:p>
            <a:pPr>
              <a:lnSpc>
                <a:spcPct val="120000"/>
              </a:lnSpc>
              <a:buFont typeface="Arial" charset="0"/>
              <a:buNone/>
            </a:pPr>
            <a:r>
              <a:rPr lang="zh-CN" altLang="en-US" sz="2800" b="1" dirty="0" smtClean="0">
                <a:solidFill>
                  <a:srgbClr val="FFFFFF"/>
                </a:solidFill>
              </a:rPr>
              <a:t>周雨璐</a:t>
            </a:r>
            <a:r>
              <a:rPr lang="en-US" altLang="zh-CN" sz="2800" b="1" dirty="0">
                <a:solidFill>
                  <a:srgbClr val="FFFFFF"/>
                </a:solidFill>
              </a:rPr>
              <a:t>(</a:t>
            </a:r>
            <a:r>
              <a:rPr lang="en-US" altLang="zh-CN" sz="2800" b="1" dirty="0" smtClean="0">
                <a:solidFill>
                  <a:srgbClr val="FFFFFF"/>
                </a:solidFill>
              </a:rPr>
              <a:t>86):PPT</a:t>
            </a:r>
            <a:r>
              <a:rPr lang="zh-CN" altLang="en-US" sz="2800" b="1" dirty="0" smtClean="0">
                <a:solidFill>
                  <a:srgbClr val="FFFFFF"/>
                </a:solidFill>
              </a:rPr>
              <a:t>的检查与修改</a:t>
            </a:r>
            <a:endParaRPr lang="en-US" altLang="zh-CN" sz="2800" b="1" dirty="0" smtClean="0">
              <a:solidFill>
                <a:srgbClr val="FFFFFF"/>
              </a:solidFill>
            </a:endParaRPr>
          </a:p>
          <a:p>
            <a:pPr>
              <a:lnSpc>
                <a:spcPct val="120000"/>
              </a:lnSpc>
              <a:buFont typeface="Arial" charset="0"/>
              <a:buNone/>
            </a:pPr>
            <a:r>
              <a:rPr lang="zh-CN" altLang="en-US" sz="2800" b="1" dirty="0" smtClean="0">
                <a:solidFill>
                  <a:srgbClr val="FFFFFF"/>
                </a:solidFill>
              </a:rPr>
              <a:t>余倩</a:t>
            </a:r>
            <a:r>
              <a:rPr lang="en-US" altLang="zh-CN" sz="2800" b="1" dirty="0" smtClean="0">
                <a:solidFill>
                  <a:srgbClr val="FFFFFF"/>
                </a:solidFill>
              </a:rPr>
              <a:t>(88):</a:t>
            </a:r>
            <a:r>
              <a:rPr lang="zh-CN" altLang="en-US" sz="2800" b="1" dirty="0" smtClean="0">
                <a:solidFill>
                  <a:srgbClr val="FFFFFF"/>
                </a:solidFill>
              </a:rPr>
              <a:t>协助资料查询</a:t>
            </a:r>
            <a:endParaRPr lang="zh-CN" altLang="en-US" sz="2800" b="1" dirty="0">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1" name="直接连接符 16"/>
          <p:cNvCxnSpPr>
            <a:cxnSpLocks noChangeShapeType="1"/>
          </p:cNvCxnSpPr>
          <p:nvPr/>
        </p:nvCxnSpPr>
        <p:spPr bwMode="auto">
          <a:xfrm flipV="1">
            <a:off x="681038" y="1260475"/>
            <a:ext cx="5405437" cy="0"/>
          </a:xfrm>
          <a:prstGeom prst="line">
            <a:avLst/>
          </a:prstGeom>
          <a:noFill/>
          <a:ln w="19050">
            <a:solidFill>
              <a:srgbClr val="FFC000"/>
            </a:solidFill>
            <a:round/>
            <a:headEnd/>
            <a:tailEnd/>
          </a:ln>
        </p:spPr>
      </p:cxnSp>
      <p:cxnSp>
        <p:nvCxnSpPr>
          <p:cNvPr id="40962" name="直接连接符 16"/>
          <p:cNvCxnSpPr>
            <a:cxnSpLocks noChangeShapeType="1"/>
          </p:cNvCxnSpPr>
          <p:nvPr/>
        </p:nvCxnSpPr>
        <p:spPr bwMode="auto">
          <a:xfrm flipV="1">
            <a:off x="6086475" y="5878513"/>
            <a:ext cx="5405438" cy="0"/>
          </a:xfrm>
          <a:prstGeom prst="line">
            <a:avLst/>
          </a:prstGeom>
          <a:noFill/>
          <a:ln w="19050">
            <a:solidFill>
              <a:srgbClr val="FFC000"/>
            </a:solidFill>
            <a:round/>
            <a:headEnd/>
            <a:tailEnd/>
          </a:ln>
        </p:spPr>
      </p:cxnSp>
      <p:sp useBgFill="1">
        <p:nvSpPr>
          <p:cNvPr id="4" name="椭圆 3"/>
          <p:cNvSpPr/>
          <p:nvPr/>
        </p:nvSpPr>
        <p:spPr>
          <a:xfrm>
            <a:off x="6086475" y="1079500"/>
            <a:ext cx="360363" cy="360363"/>
          </a:xfrm>
          <a:prstGeom prst="ellipse">
            <a:avLst/>
          </a:prstGeom>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 typeface="Arial" panose="020B0604020202020204" pitchFamily="34" charset="0"/>
              <a:buNone/>
              <a:defRPr/>
            </a:pPr>
            <a:endParaRPr lang="zh-CN" altLang="en-US"/>
          </a:p>
        </p:txBody>
      </p:sp>
      <p:sp useBgFill="1">
        <p:nvSpPr>
          <p:cNvPr id="5" name="椭圆 4"/>
          <p:cNvSpPr/>
          <p:nvPr/>
        </p:nvSpPr>
        <p:spPr>
          <a:xfrm>
            <a:off x="5726113" y="5697538"/>
            <a:ext cx="360362" cy="360362"/>
          </a:xfrm>
          <a:prstGeom prst="ellipse">
            <a:avLst/>
          </a:prstGeom>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 typeface="Arial" panose="020B0604020202020204" pitchFamily="34" charset="0"/>
              <a:buNone/>
              <a:defRPr/>
            </a:pPr>
            <a:endParaRPr lang="zh-CN" altLang="en-US"/>
          </a:p>
        </p:txBody>
      </p:sp>
      <p:sp>
        <p:nvSpPr>
          <p:cNvPr id="40965" name="文本框 32"/>
          <p:cNvSpPr txBox="1">
            <a:spLocks noChangeArrowheads="1"/>
          </p:cNvSpPr>
          <p:nvPr/>
        </p:nvSpPr>
        <p:spPr bwMode="auto">
          <a:xfrm>
            <a:off x="2935288" y="615950"/>
            <a:ext cx="3151187" cy="644525"/>
          </a:xfrm>
          <a:prstGeom prst="rect">
            <a:avLst/>
          </a:prstGeom>
          <a:noFill/>
          <a:ln w="9525">
            <a:noFill/>
            <a:miter lim="800000"/>
            <a:headEnd/>
            <a:tailEnd/>
          </a:ln>
        </p:spPr>
        <p:txBody>
          <a:bodyPr>
            <a:spAutoFit/>
          </a:bodyPr>
          <a:lstStyle/>
          <a:p>
            <a:pPr>
              <a:buFont typeface="Arial" charset="0"/>
              <a:buNone/>
            </a:pPr>
            <a:r>
              <a:rPr lang="zh-CN" altLang="en-US" sz="3600">
                <a:solidFill>
                  <a:schemeClr val="bg1"/>
                </a:solidFill>
              </a:rPr>
              <a:t>参考文献</a:t>
            </a:r>
          </a:p>
        </p:txBody>
      </p:sp>
      <p:sp>
        <p:nvSpPr>
          <p:cNvPr id="40966" name="文本框 32"/>
          <p:cNvSpPr txBox="1">
            <a:spLocks noChangeArrowheads="1"/>
          </p:cNvSpPr>
          <p:nvPr/>
        </p:nvSpPr>
        <p:spPr bwMode="auto">
          <a:xfrm>
            <a:off x="2176463" y="1725613"/>
            <a:ext cx="7820025" cy="2800767"/>
          </a:xfrm>
          <a:prstGeom prst="rect">
            <a:avLst/>
          </a:prstGeom>
          <a:noFill/>
          <a:ln w="9525">
            <a:noFill/>
            <a:miter lim="800000"/>
            <a:headEnd/>
            <a:tailEnd/>
          </a:ln>
        </p:spPr>
        <p:txBody>
          <a:bodyPr>
            <a:spAutoFit/>
          </a:bodyPr>
          <a:lstStyle/>
          <a:p>
            <a:pPr>
              <a:buFont typeface="Arial" charset="0"/>
              <a:buNone/>
            </a:pPr>
            <a:r>
              <a:rPr lang="en-US" altLang="zh-CN" sz="3600" dirty="0" smtClean="0">
                <a:solidFill>
                  <a:schemeClr val="bg1"/>
                </a:solidFill>
              </a:rPr>
              <a:t>UML</a:t>
            </a:r>
            <a:r>
              <a:rPr lang="zh-CN" altLang="en-US" sz="3600" dirty="0" smtClean="0">
                <a:solidFill>
                  <a:schemeClr val="bg1"/>
                </a:solidFill>
              </a:rPr>
              <a:t>基础、建模与设计教程</a:t>
            </a:r>
            <a:endParaRPr lang="en-US" altLang="zh-CN" sz="3600" dirty="0" smtClean="0">
              <a:solidFill>
                <a:schemeClr val="bg1"/>
              </a:solidFill>
            </a:endParaRPr>
          </a:p>
          <a:p>
            <a:pPr>
              <a:buFont typeface="Arial" charset="0"/>
              <a:buNone/>
            </a:pPr>
            <a:endParaRPr lang="en-US" altLang="zh-CN" sz="3600" dirty="0">
              <a:solidFill>
                <a:schemeClr val="bg1"/>
              </a:solidFill>
            </a:endParaRPr>
          </a:p>
          <a:p>
            <a:pPr>
              <a:buFont typeface="Arial" charset="0"/>
              <a:buNone/>
            </a:pPr>
            <a:endParaRPr lang="zh-CN" altLang="en-US" sz="3600" dirty="0">
              <a:solidFill>
                <a:schemeClr val="bg1"/>
              </a:solidFill>
            </a:endParaRPr>
          </a:p>
          <a:p>
            <a:pPr>
              <a:buFont typeface="Arial" charset="0"/>
              <a:buNone/>
            </a:pPr>
            <a:endParaRPr lang="en-US" altLang="zh-CN" sz="3600" i="1" u="sng" dirty="0">
              <a:solidFill>
                <a:schemeClr val="bg1"/>
              </a:solidFill>
            </a:endParaRPr>
          </a:p>
          <a:p>
            <a:pPr>
              <a:buFont typeface="Arial" charset="0"/>
              <a:buNone/>
            </a:pPr>
            <a:endParaRPr lang="en-US" altLang="zh-CN" sz="3200" i="1" u="sng" dirty="0">
              <a:solidFill>
                <a:srgbClr val="2E75B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4"/>
          <p:cNvSpPr txBox="1">
            <a:spLocks noChangeArrowheads="1"/>
          </p:cNvSpPr>
          <p:nvPr/>
        </p:nvSpPr>
        <p:spPr bwMode="auto">
          <a:xfrm>
            <a:off x="1687513" y="706438"/>
            <a:ext cx="1925637" cy="830262"/>
          </a:xfrm>
          <a:prstGeom prst="rect">
            <a:avLst/>
          </a:prstGeom>
          <a:noFill/>
          <a:ln w="9525">
            <a:noFill/>
            <a:miter lim="800000"/>
            <a:headEnd/>
            <a:tailEnd/>
          </a:ln>
        </p:spPr>
        <p:txBody>
          <a:bodyPr>
            <a:spAutoFit/>
          </a:bodyPr>
          <a:lstStyle/>
          <a:p>
            <a:pPr>
              <a:buFont typeface="Arial" charset="0"/>
              <a:buNone/>
            </a:pPr>
            <a:r>
              <a:rPr lang="zh-CN" altLang="en-US" sz="4800">
                <a:solidFill>
                  <a:schemeClr val="bg1"/>
                </a:solidFill>
                <a:latin typeface="微软雅黑" pitchFamily="34" charset="-122"/>
                <a:ea typeface="微软雅黑" pitchFamily="34" charset="-122"/>
              </a:rPr>
              <a:t>目录</a:t>
            </a:r>
          </a:p>
        </p:txBody>
      </p:sp>
      <p:cxnSp>
        <p:nvCxnSpPr>
          <p:cNvPr id="15362" name="直接连接符 16"/>
          <p:cNvCxnSpPr>
            <a:cxnSpLocks noChangeShapeType="1"/>
          </p:cNvCxnSpPr>
          <p:nvPr/>
        </p:nvCxnSpPr>
        <p:spPr bwMode="auto">
          <a:xfrm>
            <a:off x="1687513" y="1677988"/>
            <a:ext cx="3382962" cy="0"/>
          </a:xfrm>
          <a:prstGeom prst="line">
            <a:avLst/>
          </a:prstGeom>
          <a:noFill/>
          <a:ln w="12700">
            <a:solidFill>
              <a:srgbClr val="FFC000"/>
            </a:solidFill>
            <a:round/>
            <a:headEnd/>
            <a:tailEnd/>
          </a:ln>
        </p:spPr>
      </p:cxnSp>
      <p:sp>
        <p:nvSpPr>
          <p:cNvPr id="15363" name="文本框 18"/>
          <p:cNvSpPr txBox="1">
            <a:spLocks noChangeArrowheads="1"/>
          </p:cNvSpPr>
          <p:nvPr/>
        </p:nvSpPr>
        <p:spPr bwMode="auto">
          <a:xfrm>
            <a:off x="4507367" y="2620963"/>
            <a:ext cx="4259262" cy="523875"/>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对 象 图</a:t>
            </a:r>
            <a:endParaRPr lang="en-US" altLang="zh-CN" sz="2800" dirty="0">
              <a:solidFill>
                <a:schemeClr val="bg1"/>
              </a:solidFill>
            </a:endParaRPr>
          </a:p>
        </p:txBody>
      </p:sp>
      <p:cxnSp>
        <p:nvCxnSpPr>
          <p:cNvPr id="15364" name="直接连接符 2"/>
          <p:cNvCxnSpPr>
            <a:cxnSpLocks noChangeShapeType="1"/>
          </p:cNvCxnSpPr>
          <p:nvPr/>
        </p:nvCxnSpPr>
        <p:spPr bwMode="auto">
          <a:xfrm flipH="1">
            <a:off x="4159704" y="2719388"/>
            <a:ext cx="347663" cy="447675"/>
          </a:xfrm>
          <a:prstGeom prst="line">
            <a:avLst/>
          </a:prstGeom>
          <a:noFill/>
          <a:ln w="6350">
            <a:solidFill>
              <a:srgbClr val="FFC000"/>
            </a:solidFill>
            <a:round/>
            <a:headEnd/>
            <a:tailEnd/>
          </a:ln>
        </p:spPr>
      </p:cxnSp>
      <p:sp>
        <p:nvSpPr>
          <p:cNvPr id="15365" name="文本框 15"/>
          <p:cNvSpPr txBox="1">
            <a:spLocks noChangeArrowheads="1"/>
          </p:cNvSpPr>
          <p:nvPr/>
        </p:nvSpPr>
        <p:spPr bwMode="auto">
          <a:xfrm>
            <a:off x="3875542" y="2614613"/>
            <a:ext cx="325437" cy="522287"/>
          </a:xfrm>
          <a:prstGeom prst="rect">
            <a:avLst/>
          </a:prstGeom>
          <a:noFill/>
          <a:ln w="9525">
            <a:noFill/>
            <a:miter lim="800000"/>
            <a:headEnd/>
            <a:tailEnd/>
          </a:ln>
        </p:spPr>
        <p:txBody>
          <a:bodyPr>
            <a:spAutoFit/>
          </a:bodyPr>
          <a:lstStyle/>
          <a:p>
            <a:pPr>
              <a:buFont typeface="Arial" charset="0"/>
              <a:buNone/>
            </a:pPr>
            <a:r>
              <a:rPr lang="en-US" altLang="zh-CN" sz="2800">
                <a:solidFill>
                  <a:schemeClr val="bg1"/>
                </a:solidFill>
              </a:rPr>
              <a:t>1</a:t>
            </a:r>
            <a:endParaRPr lang="zh-CN" altLang="en-US" sz="2800">
              <a:solidFill>
                <a:schemeClr val="bg1"/>
              </a:solidFill>
            </a:endParaRPr>
          </a:p>
        </p:txBody>
      </p:sp>
      <p:sp>
        <p:nvSpPr>
          <p:cNvPr id="15366" name="文本框 17"/>
          <p:cNvSpPr txBox="1">
            <a:spLocks noChangeArrowheads="1"/>
          </p:cNvSpPr>
          <p:nvPr/>
        </p:nvSpPr>
        <p:spPr bwMode="auto">
          <a:xfrm>
            <a:off x="4523704" y="3506788"/>
            <a:ext cx="3497262" cy="523875"/>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构 件 图</a:t>
            </a:r>
            <a:endParaRPr lang="zh-CN" altLang="en-US" sz="2800" dirty="0">
              <a:solidFill>
                <a:schemeClr val="bg1"/>
              </a:solidFill>
            </a:endParaRPr>
          </a:p>
        </p:txBody>
      </p:sp>
      <p:cxnSp>
        <p:nvCxnSpPr>
          <p:cNvPr id="15367" name="直接连接符 19"/>
          <p:cNvCxnSpPr>
            <a:cxnSpLocks noChangeShapeType="1"/>
          </p:cNvCxnSpPr>
          <p:nvPr/>
        </p:nvCxnSpPr>
        <p:spPr bwMode="auto">
          <a:xfrm flipH="1">
            <a:off x="4176041" y="3605213"/>
            <a:ext cx="347663" cy="447675"/>
          </a:xfrm>
          <a:prstGeom prst="line">
            <a:avLst/>
          </a:prstGeom>
          <a:noFill/>
          <a:ln w="6350">
            <a:solidFill>
              <a:srgbClr val="FFC000"/>
            </a:solidFill>
            <a:round/>
            <a:headEnd/>
            <a:tailEnd/>
          </a:ln>
        </p:spPr>
      </p:cxnSp>
      <p:sp>
        <p:nvSpPr>
          <p:cNvPr id="15368" name="文本框 25"/>
          <p:cNvSpPr txBox="1">
            <a:spLocks noChangeArrowheads="1"/>
          </p:cNvSpPr>
          <p:nvPr/>
        </p:nvSpPr>
        <p:spPr bwMode="auto">
          <a:xfrm>
            <a:off x="3891879" y="3498850"/>
            <a:ext cx="325437" cy="523875"/>
          </a:xfrm>
          <a:prstGeom prst="rect">
            <a:avLst/>
          </a:prstGeom>
          <a:noFill/>
          <a:ln w="9525">
            <a:noFill/>
            <a:miter lim="800000"/>
            <a:headEnd/>
            <a:tailEnd/>
          </a:ln>
        </p:spPr>
        <p:txBody>
          <a:bodyPr>
            <a:spAutoFit/>
          </a:bodyPr>
          <a:lstStyle/>
          <a:p>
            <a:pPr>
              <a:buFont typeface="Arial" charset="0"/>
              <a:buNone/>
            </a:pPr>
            <a:r>
              <a:rPr lang="en-US" altLang="zh-CN" sz="2800">
                <a:solidFill>
                  <a:schemeClr val="bg1"/>
                </a:solidFill>
              </a:rPr>
              <a:t>2</a:t>
            </a:r>
            <a:endParaRPr lang="zh-CN" altLang="en-US" sz="2800">
              <a:solidFill>
                <a:schemeClr val="bg1"/>
              </a:solidFill>
            </a:endParaRPr>
          </a:p>
        </p:txBody>
      </p:sp>
      <p:cxnSp>
        <p:nvCxnSpPr>
          <p:cNvPr id="15369" name="直接连接符 27"/>
          <p:cNvCxnSpPr>
            <a:cxnSpLocks noChangeShapeType="1"/>
          </p:cNvCxnSpPr>
          <p:nvPr/>
        </p:nvCxnSpPr>
        <p:spPr bwMode="auto">
          <a:xfrm flipH="1">
            <a:off x="4192362" y="4489450"/>
            <a:ext cx="347663" cy="447675"/>
          </a:xfrm>
          <a:prstGeom prst="line">
            <a:avLst/>
          </a:prstGeom>
          <a:noFill/>
          <a:ln w="6350">
            <a:solidFill>
              <a:srgbClr val="FFC000"/>
            </a:solidFill>
            <a:round/>
            <a:headEnd/>
            <a:tailEnd/>
          </a:ln>
        </p:spPr>
      </p:cxnSp>
      <p:sp>
        <p:nvSpPr>
          <p:cNvPr id="15370" name="文本框 28"/>
          <p:cNvSpPr txBox="1">
            <a:spLocks noChangeArrowheads="1"/>
          </p:cNvSpPr>
          <p:nvPr/>
        </p:nvSpPr>
        <p:spPr bwMode="auto">
          <a:xfrm>
            <a:off x="3908200" y="4383088"/>
            <a:ext cx="325437" cy="523875"/>
          </a:xfrm>
          <a:prstGeom prst="rect">
            <a:avLst/>
          </a:prstGeom>
          <a:noFill/>
          <a:ln w="9525">
            <a:noFill/>
            <a:miter lim="800000"/>
            <a:headEnd/>
            <a:tailEnd/>
          </a:ln>
        </p:spPr>
        <p:txBody>
          <a:bodyPr>
            <a:spAutoFit/>
          </a:bodyPr>
          <a:lstStyle/>
          <a:p>
            <a:pPr>
              <a:buFont typeface="Arial" charset="0"/>
              <a:buNone/>
            </a:pPr>
            <a:r>
              <a:rPr lang="en-US" altLang="zh-CN" sz="2800">
                <a:solidFill>
                  <a:schemeClr val="bg1"/>
                </a:solidFill>
              </a:rPr>
              <a:t>3</a:t>
            </a:r>
            <a:endParaRPr lang="zh-CN" altLang="en-US" sz="2800">
              <a:solidFill>
                <a:schemeClr val="bg1"/>
              </a:solidFill>
            </a:endParaRPr>
          </a:p>
        </p:txBody>
      </p:sp>
      <p:sp>
        <p:nvSpPr>
          <p:cNvPr id="15375" name="文本框 17"/>
          <p:cNvSpPr txBox="1">
            <a:spLocks noChangeArrowheads="1"/>
          </p:cNvSpPr>
          <p:nvPr/>
        </p:nvSpPr>
        <p:spPr bwMode="auto">
          <a:xfrm>
            <a:off x="4549550" y="4429125"/>
            <a:ext cx="3497262" cy="519113"/>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包 图</a:t>
            </a:r>
            <a:endParaRPr lang="zh-CN" altLang="en-US" sz="28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WordArt 4"/>
          <p:cNvSpPr>
            <a:spLocks noChangeArrowheads="1" noChangeShapeType="1" noTextEdit="1"/>
          </p:cNvSpPr>
          <p:nvPr/>
        </p:nvSpPr>
        <p:spPr bwMode="auto">
          <a:xfrm>
            <a:off x="1417076" y="1910692"/>
            <a:ext cx="8782001" cy="2717580"/>
          </a:xfrm>
          <a:prstGeom prst="rect">
            <a:avLst/>
          </a:prstGeom>
        </p:spPr>
        <p:txBody>
          <a:bodyPr wrap="none" fromWordArt="1">
            <a:prstTxWarp prst="textDoubleWave1">
              <a:avLst>
                <a:gd name="adj1" fmla="val 6500"/>
                <a:gd name="adj2" fmla="val -479"/>
              </a:avLst>
            </a:prstTxWarp>
          </a:bodyPr>
          <a:lstStyle/>
          <a:p>
            <a:pPr algn="ctr"/>
            <a:r>
              <a:rPr lang="en-US" altLang="zh-CN" sz="3600" kern="10" spc="-360" dirty="0">
                <a:ln w="12700">
                  <a:solidFill>
                    <a:srgbClr val="000099"/>
                  </a:solidFill>
                  <a:round/>
                  <a:headEnd/>
                  <a:tailEnd/>
                </a:ln>
                <a:solidFill>
                  <a:srgbClr val="33CCFF"/>
                </a:solidFill>
                <a:effectLst>
                  <a:outerShdw dist="125724" dir="18900000" algn="ctr" rotWithShape="0">
                    <a:srgbClr val="000099"/>
                  </a:outerShdw>
                </a:effectLst>
                <a:latin typeface="宋体"/>
                <a:ea typeface="宋体"/>
              </a:rPr>
              <a:t>Thank You!!</a:t>
            </a:r>
            <a:endParaRPr lang="zh-CN" altLang="en-US" sz="3600" kern="10" spc="-360" dirty="0">
              <a:ln w="12700">
                <a:solidFill>
                  <a:srgbClr val="000099"/>
                </a:solidFill>
                <a:round/>
                <a:headEnd/>
                <a:tailEnd/>
              </a:ln>
              <a:solidFill>
                <a:srgbClr val="33CCFF"/>
              </a:solidFill>
              <a:effectLst>
                <a:outerShdw dist="125724" dir="18900000" algn="ctr" rotWithShape="0">
                  <a:srgbClr val="000099"/>
                </a:outerShdw>
              </a:effectLst>
              <a:latin typeface="宋体"/>
              <a:ea typeface="宋体"/>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800226" y="1965325"/>
            <a:ext cx="8591550" cy="4399964"/>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200" dirty="0" smtClean="0">
                <a:solidFill>
                  <a:srgbClr val="FFC000"/>
                </a:solidFill>
              </a:rPr>
              <a:t>对象</a:t>
            </a:r>
            <a:endParaRPr lang="en-US" altLang="zh-CN" sz="3200" dirty="0" smtClean="0">
              <a:solidFill>
                <a:srgbClr val="FFC000"/>
              </a:solidFill>
            </a:endParaRPr>
          </a:p>
          <a:p>
            <a:pPr>
              <a:lnSpc>
                <a:spcPct val="120000"/>
              </a:lnSpc>
              <a:buFont typeface="Arial" charset="0"/>
              <a:buNone/>
            </a:pPr>
            <a:r>
              <a:rPr lang="zh-CN" altLang="en-US" sz="2400" dirty="0" smtClean="0">
                <a:solidFill>
                  <a:srgbClr val="FFFFFF"/>
                </a:solidFill>
              </a:rPr>
              <a:t>对象指的是单独的、可确认的物体、单元或实体，它可以是具体的也可以是抽象的。对象包含标识，状态，行为。</a:t>
            </a:r>
            <a:endParaRPr lang="en-US" altLang="zh-CN" sz="2400" dirty="0" smtClean="0">
              <a:solidFill>
                <a:srgbClr val="FFFFFF"/>
              </a:solidFill>
            </a:endParaRPr>
          </a:p>
          <a:p>
            <a:pPr>
              <a:lnSpc>
                <a:spcPct val="120000"/>
              </a:lnSpc>
              <a:buFont typeface="Arial" charset="0"/>
              <a:buNone/>
            </a:pPr>
            <a:r>
              <a:rPr lang="zh-CN" altLang="en-US" sz="3200" dirty="0" smtClean="0">
                <a:solidFill>
                  <a:srgbClr val="FFC000"/>
                </a:solidFill>
              </a:rPr>
              <a:t>对象与类的区别</a:t>
            </a:r>
            <a:endParaRPr lang="en-US" altLang="zh-CN" sz="3200" dirty="0" smtClean="0">
              <a:solidFill>
                <a:srgbClr val="FFC000"/>
              </a:solidFill>
            </a:endParaRPr>
          </a:p>
          <a:p>
            <a:pPr>
              <a:lnSpc>
                <a:spcPct val="120000"/>
              </a:lnSpc>
              <a:buFont typeface="Arial" charset="0"/>
              <a:buNone/>
            </a:pPr>
            <a:r>
              <a:rPr lang="zh-CN" altLang="en-US" sz="2400" dirty="0" smtClean="0">
                <a:solidFill>
                  <a:srgbClr val="FFFFFF"/>
                </a:solidFill>
              </a:rPr>
              <a:t>（</a:t>
            </a:r>
            <a:r>
              <a:rPr lang="en-US" altLang="zh-CN" sz="2400" dirty="0" smtClean="0">
                <a:solidFill>
                  <a:srgbClr val="FFFFFF"/>
                </a:solidFill>
              </a:rPr>
              <a:t>1</a:t>
            </a:r>
            <a:r>
              <a:rPr lang="zh-CN" altLang="en-US" sz="2400" dirty="0" smtClean="0">
                <a:solidFill>
                  <a:srgbClr val="FFFFFF"/>
                </a:solidFill>
              </a:rPr>
              <a:t>）对象是具体实体，类是抽象出来的本质</a:t>
            </a:r>
            <a:endParaRPr lang="en-US" altLang="zh-CN" sz="2400" dirty="0" smtClean="0">
              <a:solidFill>
                <a:srgbClr val="FFFFFF"/>
              </a:solidFill>
            </a:endParaRPr>
          </a:p>
          <a:p>
            <a:pPr>
              <a:lnSpc>
                <a:spcPct val="120000"/>
              </a:lnSpc>
              <a:buFont typeface="Arial" charset="0"/>
              <a:buNone/>
            </a:pPr>
            <a:r>
              <a:rPr lang="zh-CN" altLang="en-US" sz="2400" dirty="0" smtClean="0">
                <a:solidFill>
                  <a:srgbClr val="FFFFFF"/>
                </a:solidFill>
              </a:rPr>
              <a:t>（</a:t>
            </a:r>
            <a:r>
              <a:rPr lang="en-US" altLang="zh-CN" sz="2400" dirty="0" smtClean="0">
                <a:solidFill>
                  <a:srgbClr val="FFFFFF"/>
                </a:solidFill>
              </a:rPr>
              <a:t>2</a:t>
            </a:r>
            <a:r>
              <a:rPr lang="zh-CN" altLang="en-US" sz="2400" dirty="0" smtClean="0">
                <a:solidFill>
                  <a:srgbClr val="FFFFFF"/>
                </a:solidFill>
              </a:rPr>
              <a:t>）类是共享一个公用结构和一个公共行为对象集合</a:t>
            </a:r>
            <a:endParaRPr lang="en-US" altLang="zh-CN" sz="2400" dirty="0" smtClean="0">
              <a:solidFill>
                <a:srgbClr val="FFFFFF"/>
              </a:solidFill>
            </a:endParaRPr>
          </a:p>
          <a:p>
            <a:pPr>
              <a:lnSpc>
                <a:spcPct val="120000"/>
              </a:lnSpc>
              <a:buFont typeface="Arial" charset="0"/>
              <a:buNone/>
            </a:pPr>
            <a:r>
              <a:rPr lang="zh-CN" altLang="en-US" sz="2400" dirty="0" smtClean="0">
                <a:solidFill>
                  <a:srgbClr val="FFFFFF"/>
                </a:solidFill>
              </a:rPr>
              <a:t>（</a:t>
            </a:r>
            <a:r>
              <a:rPr lang="en-US" altLang="zh-CN" sz="2400" dirty="0" smtClean="0">
                <a:solidFill>
                  <a:srgbClr val="FFFFFF"/>
                </a:solidFill>
              </a:rPr>
              <a:t>3</a:t>
            </a:r>
            <a:r>
              <a:rPr lang="zh-CN" altLang="en-US" sz="2400" dirty="0" smtClean="0">
                <a:solidFill>
                  <a:srgbClr val="FFFFFF"/>
                </a:solidFill>
              </a:rPr>
              <a:t>）类是静态的，对象是动态的</a:t>
            </a:r>
            <a:endParaRPr lang="zh-CN" altLang="en-US" sz="24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p:tgtEl>
                                          <p:spTgt spid="5124"/>
                                        </p:tgtEl>
                                        <p:attrNameLst>
                                          <p:attrName>ppt_y</p:attrName>
                                        </p:attrNameLst>
                                      </p:cBhvr>
                                      <p:tavLst>
                                        <p:tav tm="0">
                                          <p:val>
                                            <p:strVal val="#ppt_y+#ppt_h*1.125000"/>
                                          </p:val>
                                        </p:tav>
                                        <p:tav tm="100000">
                                          <p:val>
                                            <p:strVal val="#ppt_y"/>
                                          </p:val>
                                        </p:tav>
                                      </p:tavLst>
                                    </p:anim>
                                    <p:animEffect transition="in" filter="wipe(up)">
                                      <p:cBhvr>
                                        <p:cTn id="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694656" y="1965325"/>
            <a:ext cx="8697119" cy="3521075"/>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600" dirty="0" smtClean="0">
                <a:solidFill>
                  <a:srgbClr val="FFC000"/>
                </a:solidFill>
              </a:rPr>
              <a:t>对象图</a:t>
            </a:r>
            <a:endParaRPr lang="en-US" altLang="zh-CN" sz="3600" dirty="0" smtClean="0">
              <a:solidFill>
                <a:srgbClr val="FFC000"/>
              </a:solidFill>
            </a:endParaRPr>
          </a:p>
          <a:p>
            <a:pPr>
              <a:lnSpc>
                <a:spcPct val="120000"/>
              </a:lnSpc>
              <a:buFont typeface="Arial" charset="0"/>
              <a:buNone/>
            </a:pPr>
            <a:r>
              <a:rPr lang="zh-CN" altLang="en-US" sz="2400" dirty="0" smtClean="0">
                <a:solidFill>
                  <a:srgbClr val="FFFFFF"/>
                </a:solidFill>
              </a:rPr>
              <a:t>描述的是参与交互的各个对象在交互过程中某一时刻的状态（类图）在某一时刻的实例</a:t>
            </a:r>
            <a:endParaRPr lang="en-US" altLang="zh-CN" sz="2400" dirty="0" smtClean="0">
              <a:solidFill>
                <a:srgbClr val="FFFFFF"/>
              </a:solidFill>
            </a:endParaRPr>
          </a:p>
          <a:p>
            <a:pPr>
              <a:lnSpc>
                <a:spcPct val="120000"/>
              </a:lnSpc>
              <a:buFont typeface="Arial" charset="0"/>
              <a:buNone/>
            </a:pPr>
            <a:r>
              <a:rPr lang="zh-CN" altLang="en-US" sz="3600" dirty="0" smtClean="0">
                <a:solidFill>
                  <a:srgbClr val="FFC000"/>
                </a:solidFill>
              </a:rPr>
              <a:t>对象图元素</a:t>
            </a:r>
            <a:endParaRPr lang="en-US" altLang="zh-CN" sz="3600" dirty="0" smtClean="0">
              <a:solidFill>
                <a:srgbClr val="FFC000"/>
              </a:solidFill>
            </a:endParaRPr>
          </a:p>
          <a:p>
            <a:pPr>
              <a:lnSpc>
                <a:spcPct val="120000"/>
              </a:lnSpc>
              <a:buFont typeface="Arial" charset="0"/>
              <a:buNone/>
            </a:pPr>
            <a:r>
              <a:rPr lang="en-US" altLang="zh-CN" sz="2400" dirty="0">
                <a:solidFill>
                  <a:srgbClr val="FFFFFF"/>
                </a:solidFill>
              </a:rPr>
              <a:t>1</a:t>
            </a:r>
            <a:r>
              <a:rPr lang="zh-CN" altLang="en-US" sz="2400" dirty="0" smtClean="0">
                <a:solidFill>
                  <a:srgbClr val="FFFFFF"/>
                </a:solidFill>
              </a:rPr>
              <a:t>）对象名    </a:t>
            </a:r>
            <a:endParaRPr lang="en-US" altLang="zh-CN" sz="2400" dirty="0" smtClean="0">
              <a:solidFill>
                <a:srgbClr val="FFFFFF"/>
              </a:solidFill>
            </a:endParaRPr>
          </a:p>
          <a:p>
            <a:pPr>
              <a:lnSpc>
                <a:spcPct val="120000"/>
              </a:lnSpc>
              <a:buFont typeface="Arial" charset="0"/>
              <a:buNone/>
            </a:pPr>
            <a:r>
              <a:rPr lang="en-US" altLang="zh-CN" sz="2400" dirty="0" smtClean="0">
                <a:solidFill>
                  <a:srgbClr val="FFFFFF"/>
                </a:solidFill>
              </a:rPr>
              <a:t>2</a:t>
            </a:r>
            <a:r>
              <a:rPr lang="zh-CN" altLang="en-US" sz="2400" dirty="0" smtClean="0">
                <a:solidFill>
                  <a:srgbClr val="FFFFFF"/>
                </a:solidFill>
              </a:rPr>
              <a:t>）属性</a:t>
            </a:r>
            <a:endParaRPr lang="en-US" altLang="zh-CN" sz="2400" dirty="0">
              <a:solidFill>
                <a:srgbClr val="FFFFFF"/>
              </a:solidFill>
            </a:endParaRPr>
          </a:p>
        </p:txBody>
      </p:sp>
    </p:spTree>
    <p:extLst>
      <p:ext uri="{BB962C8B-B14F-4D97-AF65-F5344CB8AC3E}">
        <p14:creationId xmlns:p14="http://schemas.microsoft.com/office/powerpoint/2010/main" val="52899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p:tgtEl>
                                          <p:spTgt spid="5124"/>
                                        </p:tgtEl>
                                        <p:attrNameLst>
                                          <p:attrName>ppt_y</p:attrName>
                                        </p:attrNameLst>
                                      </p:cBhvr>
                                      <p:tavLst>
                                        <p:tav tm="0">
                                          <p:val>
                                            <p:strVal val="#ppt_y+#ppt_h*1.125000"/>
                                          </p:val>
                                        </p:tav>
                                        <p:tav tm="100000">
                                          <p:val>
                                            <p:strVal val="#ppt_y"/>
                                          </p:val>
                                        </p:tav>
                                      </p:tavLst>
                                    </p:anim>
                                    <p:animEffect transition="in" filter="wipe(up)">
                                      <p:cBhvr>
                                        <p:cTn id="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800226" y="1965325"/>
            <a:ext cx="8591550" cy="352107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600" dirty="0">
                <a:solidFill>
                  <a:srgbClr val="FFC000"/>
                </a:solidFill>
              </a:rPr>
              <a:t>类</a:t>
            </a:r>
            <a:r>
              <a:rPr lang="zh-CN" altLang="en-US" sz="3600" dirty="0" smtClean="0">
                <a:solidFill>
                  <a:srgbClr val="FFC000"/>
                </a:solidFill>
              </a:rPr>
              <a:t>图与对象图的区别</a:t>
            </a:r>
            <a:endParaRPr lang="en-US" altLang="zh-CN" sz="3600" dirty="0" smtClean="0">
              <a:solidFill>
                <a:srgbClr val="FFC000"/>
              </a:solidFill>
            </a:endParaRPr>
          </a:p>
          <a:p>
            <a:pPr>
              <a:lnSpc>
                <a:spcPct val="120000"/>
              </a:lnSpc>
              <a:buFont typeface="Arial" charset="0"/>
              <a:buNone/>
            </a:pPr>
            <a:endParaRPr lang="en-US" altLang="zh-CN" sz="2400" dirty="0" smtClean="0">
              <a:solidFill>
                <a:srgbClr val="FFFFFF"/>
              </a:solidFill>
            </a:endParaRPr>
          </a:p>
        </p:txBody>
      </p:sp>
      <p:sp>
        <p:nvSpPr>
          <p:cNvPr id="2" name="文本框 1"/>
          <p:cNvSpPr txBox="1"/>
          <p:nvPr/>
        </p:nvSpPr>
        <p:spPr>
          <a:xfrm>
            <a:off x="1943100" y="2641740"/>
            <a:ext cx="3518912" cy="2523768"/>
          </a:xfrm>
          <a:prstGeom prst="rect">
            <a:avLst/>
          </a:prstGeom>
          <a:noFill/>
        </p:spPr>
        <p:txBody>
          <a:bodyPr wrap="none" rtlCol="0">
            <a:spAutoFit/>
          </a:bodyPr>
          <a:lstStyle/>
          <a:p>
            <a:r>
              <a:rPr lang="zh-CN" altLang="en-US" sz="2000" dirty="0" smtClean="0">
                <a:solidFill>
                  <a:schemeClr val="bg1"/>
                </a:solidFill>
              </a:rPr>
              <a:t>类图</a:t>
            </a:r>
            <a:endParaRPr lang="en-US" altLang="zh-CN" sz="2000" dirty="0" smtClean="0">
              <a:solidFill>
                <a:schemeClr val="bg1"/>
              </a:solidFill>
            </a:endParaRPr>
          </a:p>
          <a:p>
            <a:endParaRPr lang="en-US" altLang="zh-CN" sz="2000" dirty="0" smtClean="0">
              <a:solidFill>
                <a:schemeClr val="bg1"/>
              </a:solidFill>
            </a:endParaRPr>
          </a:p>
          <a:p>
            <a:r>
              <a:rPr lang="zh-CN" altLang="en-US" sz="2000" dirty="0">
                <a:solidFill>
                  <a:schemeClr val="bg1"/>
                </a:solidFill>
              </a:rPr>
              <a:t>三</a:t>
            </a:r>
            <a:r>
              <a:rPr lang="zh-CN" altLang="en-US" sz="2000" dirty="0" smtClean="0">
                <a:solidFill>
                  <a:schemeClr val="bg1"/>
                </a:solidFill>
              </a:rPr>
              <a:t>个分栏：名称、属性、操作</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名称中只有类名</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属性中定义了属性的特征</a:t>
            </a:r>
            <a:endParaRPr lang="en-US" altLang="zh-CN" sz="2000" dirty="0" smtClean="0">
              <a:solidFill>
                <a:schemeClr val="bg1"/>
              </a:solidFill>
            </a:endParaRPr>
          </a:p>
          <a:p>
            <a:endParaRPr lang="zh-CN" altLang="en-US" dirty="0"/>
          </a:p>
        </p:txBody>
      </p:sp>
      <p:sp>
        <p:nvSpPr>
          <p:cNvPr id="3" name="文本框 2"/>
          <p:cNvSpPr txBox="1"/>
          <p:nvPr/>
        </p:nvSpPr>
        <p:spPr>
          <a:xfrm>
            <a:off x="996043" y="1293813"/>
            <a:ext cx="184731" cy="369332"/>
          </a:xfrm>
          <a:prstGeom prst="rect">
            <a:avLst/>
          </a:prstGeom>
          <a:noFill/>
        </p:spPr>
        <p:txBody>
          <a:bodyPr wrap="none" rtlCol="0">
            <a:spAutoFit/>
          </a:bodyPr>
          <a:lstStyle/>
          <a:p>
            <a:endParaRPr lang="zh-CN" altLang="en-US" dirty="0"/>
          </a:p>
        </p:txBody>
      </p:sp>
      <p:sp>
        <p:nvSpPr>
          <p:cNvPr id="7" name="文本框 6"/>
          <p:cNvSpPr txBox="1"/>
          <p:nvPr/>
        </p:nvSpPr>
        <p:spPr>
          <a:xfrm>
            <a:off x="5965372" y="2641740"/>
            <a:ext cx="3262432" cy="2246769"/>
          </a:xfrm>
          <a:prstGeom prst="rect">
            <a:avLst/>
          </a:prstGeom>
          <a:noFill/>
        </p:spPr>
        <p:txBody>
          <a:bodyPr wrap="none" rtlCol="0">
            <a:spAutoFit/>
          </a:bodyPr>
          <a:lstStyle/>
          <a:p>
            <a:r>
              <a:rPr lang="zh-CN" altLang="en-US" sz="2000" dirty="0" smtClean="0">
                <a:solidFill>
                  <a:schemeClr val="bg1"/>
                </a:solidFill>
              </a:rPr>
              <a:t>对象图</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两个个分栏：名称、属性</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名称中“对象名：类名”</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属性中定义了属性的当前值</a:t>
            </a:r>
            <a:endParaRPr lang="zh-CN" altLang="en-US" dirty="0"/>
          </a:p>
        </p:txBody>
      </p:sp>
    </p:spTree>
    <p:extLst>
      <p:ext uri="{BB962C8B-B14F-4D97-AF65-F5344CB8AC3E}">
        <p14:creationId xmlns:p14="http://schemas.microsoft.com/office/powerpoint/2010/main" val="791018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29"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2530" name="文本框 18"/>
          <p:cNvSpPr txBox="1">
            <a:spLocks noChangeArrowheads="1"/>
          </p:cNvSpPr>
          <p:nvPr/>
        </p:nvSpPr>
        <p:spPr bwMode="auto">
          <a:xfrm>
            <a:off x="1693863" y="771525"/>
            <a:ext cx="8802687"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对象图示例</a:t>
            </a:r>
            <a:endParaRPr lang="zh-CN" altLang="en-US" sz="3200" dirty="0">
              <a:solidFill>
                <a:schemeClr val="bg1"/>
              </a:solidFill>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057" y="2136160"/>
            <a:ext cx="4931469" cy="2811398"/>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179" y="1599944"/>
            <a:ext cx="6925642" cy="36581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09"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7410"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17411" name="矩形 1"/>
          <p:cNvSpPr>
            <a:spLocks noChangeArrowheads="1"/>
          </p:cNvSpPr>
          <p:nvPr/>
        </p:nvSpPr>
        <p:spPr bwMode="auto">
          <a:xfrm>
            <a:off x="1798638" y="1863724"/>
            <a:ext cx="8593137" cy="4700361"/>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200" b="1" dirty="0" smtClean="0">
                <a:solidFill>
                  <a:srgbClr val="FFC000"/>
                </a:solidFill>
              </a:rPr>
              <a:t>构件图</a:t>
            </a:r>
            <a:r>
              <a:rPr lang="zh-CN" altLang="en-US" sz="2000" b="1" dirty="0" smtClean="0">
                <a:solidFill>
                  <a:schemeClr val="bg1"/>
                </a:solidFill>
              </a:rPr>
              <a:t>         </a:t>
            </a:r>
            <a:endParaRPr lang="en-US" altLang="zh-CN" sz="2000" b="1" dirty="0" smtClean="0">
              <a:solidFill>
                <a:schemeClr val="bg1"/>
              </a:solidFill>
            </a:endParaRPr>
          </a:p>
          <a:p>
            <a:pPr>
              <a:lnSpc>
                <a:spcPct val="120000"/>
              </a:lnSpc>
              <a:buFont typeface="Arial" charset="0"/>
              <a:buNone/>
            </a:pPr>
            <a:r>
              <a:rPr lang="zh-CN" altLang="en-US" sz="2000" b="1" dirty="0" smtClean="0">
                <a:solidFill>
                  <a:schemeClr val="bg1"/>
                </a:solidFill>
              </a:rPr>
              <a:t>构件图是面向对象系统的物理方面建模时使用的两种图之一，用于描述软件组件及组件之间的组织和依赖关系。</a:t>
            </a:r>
            <a:endParaRPr lang="en-US" altLang="zh-CN" sz="2000" b="1" dirty="0" smtClean="0">
              <a:solidFill>
                <a:schemeClr val="bg1"/>
              </a:solidFill>
            </a:endParaRPr>
          </a:p>
          <a:p>
            <a:pPr>
              <a:lnSpc>
                <a:spcPct val="120000"/>
              </a:lnSpc>
            </a:pPr>
            <a:r>
              <a:rPr lang="zh-CN" altLang="en-US" sz="3200" b="1" dirty="0">
                <a:solidFill>
                  <a:srgbClr val="FFC000"/>
                </a:solidFill>
              </a:rPr>
              <a:t>构件图的好处</a:t>
            </a:r>
            <a:endParaRPr lang="en-US" altLang="zh-CN" sz="3200" b="1" dirty="0">
              <a:solidFill>
                <a:srgbClr val="FFC000"/>
              </a:solidFill>
            </a:endParaRPr>
          </a:p>
          <a:p>
            <a:pPr>
              <a:lnSpc>
                <a:spcPct val="120000"/>
              </a:lnSpc>
              <a:buFont typeface="Arial" charset="0"/>
              <a:buNone/>
            </a:pPr>
            <a:r>
              <a:rPr lang="en-US" altLang="zh-CN" sz="2400" b="1" dirty="0" smtClean="0">
                <a:solidFill>
                  <a:srgbClr val="FFFFFF"/>
                </a:solidFill>
              </a:rPr>
              <a:t>1</a:t>
            </a:r>
            <a:r>
              <a:rPr lang="zh-CN" altLang="en-US" sz="2400" b="1" dirty="0" smtClean="0">
                <a:solidFill>
                  <a:srgbClr val="FFFFFF"/>
                </a:solidFill>
              </a:rPr>
              <a:t>）帮助客户理解最终的系统结构</a:t>
            </a:r>
            <a:endParaRPr lang="en-US" altLang="zh-CN" sz="2400" b="1" dirty="0" smtClean="0">
              <a:solidFill>
                <a:srgbClr val="FFFFFF"/>
              </a:solidFill>
            </a:endParaRPr>
          </a:p>
          <a:p>
            <a:pPr>
              <a:lnSpc>
                <a:spcPct val="120000"/>
              </a:lnSpc>
              <a:buFont typeface="Arial" charset="0"/>
              <a:buNone/>
            </a:pPr>
            <a:r>
              <a:rPr lang="en-US" altLang="zh-CN" sz="2400" b="1" dirty="0" smtClean="0">
                <a:solidFill>
                  <a:srgbClr val="FFFFFF"/>
                </a:solidFill>
              </a:rPr>
              <a:t>2</a:t>
            </a:r>
            <a:r>
              <a:rPr lang="zh-CN" altLang="en-US" sz="2400" b="1" dirty="0" smtClean="0">
                <a:solidFill>
                  <a:srgbClr val="FFFFFF"/>
                </a:solidFill>
              </a:rPr>
              <a:t>）使开发工作有一个明确的目标</a:t>
            </a:r>
            <a:endParaRPr lang="en-US" altLang="zh-CN" sz="2400" b="1" dirty="0" smtClean="0">
              <a:solidFill>
                <a:srgbClr val="FFFFFF"/>
              </a:solidFill>
            </a:endParaRPr>
          </a:p>
          <a:p>
            <a:pPr>
              <a:lnSpc>
                <a:spcPct val="120000"/>
              </a:lnSpc>
              <a:buFont typeface="Arial" charset="0"/>
              <a:buNone/>
            </a:pPr>
            <a:r>
              <a:rPr lang="en-US" altLang="zh-CN" sz="2400" b="1" dirty="0" smtClean="0">
                <a:solidFill>
                  <a:srgbClr val="FFFFFF"/>
                </a:solidFill>
              </a:rPr>
              <a:t>3</a:t>
            </a:r>
            <a:r>
              <a:rPr lang="zh-CN" altLang="en-US" sz="2400" b="1" dirty="0" smtClean="0">
                <a:solidFill>
                  <a:srgbClr val="FFFFFF"/>
                </a:solidFill>
              </a:rPr>
              <a:t>）帮助开发组和其他人员理解系统</a:t>
            </a:r>
            <a:endParaRPr lang="en-US" altLang="zh-CN" sz="2400" b="1" dirty="0" smtClean="0">
              <a:solidFill>
                <a:srgbClr val="FFFFFF"/>
              </a:solidFill>
            </a:endParaRPr>
          </a:p>
          <a:p>
            <a:pPr>
              <a:lnSpc>
                <a:spcPct val="120000"/>
              </a:lnSpc>
              <a:buFont typeface="Arial" charset="0"/>
              <a:buNone/>
            </a:pPr>
            <a:r>
              <a:rPr lang="en-US" altLang="zh-CN" sz="2400" b="1" dirty="0" smtClean="0">
                <a:solidFill>
                  <a:srgbClr val="FFFFFF"/>
                </a:solidFill>
              </a:rPr>
              <a:t>4</a:t>
            </a:r>
            <a:r>
              <a:rPr lang="zh-CN" altLang="en-US" sz="2400" b="1" dirty="0" smtClean="0">
                <a:solidFill>
                  <a:srgbClr val="FFFFFF"/>
                </a:solidFill>
              </a:rPr>
              <a:t>）组件复用</a:t>
            </a:r>
            <a:endParaRPr lang="zh-CN" altLang="en-US" sz="2400" b="1" dirty="0">
              <a:solidFill>
                <a:srgbClr val="FFFFFF"/>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09"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7410"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17411" name="矩形 1"/>
          <p:cNvSpPr>
            <a:spLocks noChangeArrowheads="1"/>
          </p:cNvSpPr>
          <p:nvPr/>
        </p:nvSpPr>
        <p:spPr bwMode="auto">
          <a:xfrm>
            <a:off x="1798638" y="1863725"/>
            <a:ext cx="8593137" cy="3916590"/>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200" b="1" dirty="0" smtClean="0">
                <a:solidFill>
                  <a:srgbClr val="FFC000"/>
                </a:solidFill>
              </a:rPr>
              <a:t>构件图</a:t>
            </a:r>
            <a:endParaRPr lang="en-US" altLang="zh-CN" sz="3200" b="1" dirty="0" smtClean="0">
              <a:solidFill>
                <a:srgbClr val="FFC000"/>
              </a:solidFill>
            </a:endParaRPr>
          </a:p>
          <a:p>
            <a:pPr>
              <a:lnSpc>
                <a:spcPct val="120000"/>
              </a:lnSpc>
              <a:buFont typeface="Arial" charset="0"/>
              <a:buNone/>
            </a:pPr>
            <a:r>
              <a:rPr lang="zh-CN" altLang="en-US" sz="2400" dirty="0" smtClean="0">
                <a:solidFill>
                  <a:schemeClr val="bg1"/>
                </a:solidFill>
              </a:rPr>
              <a:t>构件图用于静态建模，是表示组建类型的组织及各种组件之间依赖关系的图。通过组件间的依赖关系的描述来估计对系统组件的修改给系统可能带来的影响</a:t>
            </a:r>
            <a:endParaRPr lang="en-US" altLang="zh-CN" sz="2400" dirty="0" smtClean="0">
              <a:solidFill>
                <a:schemeClr val="bg1"/>
              </a:solidFill>
            </a:endParaRPr>
          </a:p>
          <a:p>
            <a:pPr>
              <a:lnSpc>
                <a:spcPct val="120000"/>
              </a:lnSpc>
              <a:buFont typeface="Arial" charset="0"/>
              <a:buNone/>
            </a:pPr>
            <a:r>
              <a:rPr lang="zh-CN" altLang="en-US" sz="3200" b="1" dirty="0" smtClean="0">
                <a:solidFill>
                  <a:srgbClr val="FFC000"/>
                </a:solidFill>
              </a:rPr>
              <a:t>构件图元素</a:t>
            </a:r>
            <a:endParaRPr lang="en-US" altLang="zh-CN" sz="3200" b="1" dirty="0" smtClean="0">
              <a:solidFill>
                <a:srgbClr val="FFC000"/>
              </a:solidFill>
            </a:endParaRPr>
          </a:p>
          <a:p>
            <a:pPr>
              <a:lnSpc>
                <a:spcPct val="120000"/>
              </a:lnSpc>
              <a:buFont typeface="Arial" charset="0"/>
              <a:buNone/>
            </a:pPr>
            <a:r>
              <a:rPr lang="zh-CN" altLang="en-US" sz="2400" dirty="0">
                <a:solidFill>
                  <a:schemeClr val="bg1"/>
                </a:solidFill>
              </a:rPr>
              <a:t>组件、接口和关系（包和子系统）</a:t>
            </a:r>
            <a:endParaRPr lang="en-US" altLang="zh-CN" sz="2400" dirty="0">
              <a:solidFill>
                <a:schemeClr val="bg1"/>
              </a:solidFill>
            </a:endParaRPr>
          </a:p>
          <a:p>
            <a:pPr>
              <a:lnSpc>
                <a:spcPct val="120000"/>
              </a:lnSpc>
              <a:buFont typeface="Arial" charset="0"/>
              <a:buNone/>
            </a:pPr>
            <a:endParaRPr lang="zh-CN" altLang="en-US" sz="2400" b="1" dirty="0">
              <a:solidFill>
                <a:srgbClr val="FFFFFF"/>
              </a:solidFill>
            </a:endParaRPr>
          </a:p>
        </p:txBody>
      </p:sp>
    </p:spTree>
    <p:extLst>
      <p:ext uri="{BB962C8B-B14F-4D97-AF65-F5344CB8AC3E}">
        <p14:creationId xmlns:p14="http://schemas.microsoft.com/office/powerpoint/2010/main" val="1666907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09"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7410"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a:t>
            </a:r>
            <a:r>
              <a:rPr lang="zh-CN" altLang="en-US" sz="3200" dirty="0" smtClean="0">
                <a:solidFill>
                  <a:schemeClr val="bg1"/>
                </a:solidFill>
              </a:rPr>
              <a:t>图</a:t>
            </a:r>
            <a:endParaRPr lang="zh-CN" altLang="en-US" sz="3200" dirty="0">
              <a:solidFill>
                <a:schemeClr val="bg1"/>
              </a:solidFill>
            </a:endParaRPr>
          </a:p>
        </p:txBody>
      </p:sp>
      <p:sp>
        <p:nvSpPr>
          <p:cNvPr id="17411" name="矩形 1"/>
          <p:cNvSpPr>
            <a:spLocks noChangeArrowheads="1"/>
          </p:cNvSpPr>
          <p:nvPr/>
        </p:nvSpPr>
        <p:spPr bwMode="auto">
          <a:xfrm>
            <a:off x="1798638" y="1863724"/>
            <a:ext cx="8593137" cy="453707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组件</a:t>
            </a:r>
            <a:endParaRPr lang="en-US" altLang="zh-CN" sz="3200" b="1" dirty="0" smtClean="0">
              <a:solidFill>
                <a:srgbClr val="FFC000"/>
              </a:solidFill>
            </a:endParaRPr>
          </a:p>
          <a:p>
            <a:pPr>
              <a:lnSpc>
                <a:spcPct val="120000"/>
              </a:lnSpc>
              <a:buFont typeface="Arial" charset="0"/>
              <a:buNone/>
            </a:pPr>
            <a:r>
              <a:rPr lang="zh-CN" altLang="en-US" sz="2400" dirty="0" smtClean="0">
                <a:solidFill>
                  <a:schemeClr val="bg1"/>
                </a:solidFill>
              </a:rPr>
              <a:t>组件是系统中遵从一组接口且提供实现的一个物理部件，通常指开发时类的物理部件</a:t>
            </a:r>
            <a:endParaRPr lang="en-US" altLang="zh-CN" sz="2400" dirty="0" smtClean="0">
              <a:solidFill>
                <a:schemeClr val="bg1"/>
              </a:solidFill>
            </a:endParaRPr>
          </a:p>
          <a:p>
            <a:pPr>
              <a:lnSpc>
                <a:spcPct val="120000"/>
              </a:lnSpc>
            </a:pPr>
            <a:r>
              <a:rPr lang="zh-CN" altLang="en-US" sz="3200" b="1" dirty="0">
                <a:solidFill>
                  <a:srgbClr val="FFC000"/>
                </a:solidFill>
              </a:rPr>
              <a:t>组建</a:t>
            </a:r>
            <a:r>
              <a:rPr lang="zh-CN" altLang="en-US" sz="3200" b="1" dirty="0">
                <a:solidFill>
                  <a:srgbClr val="FFC000"/>
                </a:solidFill>
              </a:rPr>
              <a:t>分类</a:t>
            </a:r>
            <a:endParaRPr lang="en-US" altLang="zh-CN" sz="3200" b="1" dirty="0">
              <a:solidFill>
                <a:srgbClr val="FFC000"/>
              </a:solidFill>
            </a:endParaRPr>
          </a:p>
          <a:p>
            <a:pPr>
              <a:lnSpc>
                <a:spcPct val="120000"/>
              </a:lnSpc>
              <a:buFont typeface="Arial" charset="0"/>
              <a:buNone/>
            </a:pPr>
            <a:r>
              <a:rPr lang="en-US" altLang="zh-CN" sz="2400" dirty="0" smtClean="0">
                <a:solidFill>
                  <a:schemeClr val="bg1"/>
                </a:solidFill>
              </a:rPr>
              <a:t>1</a:t>
            </a:r>
            <a:r>
              <a:rPr lang="zh-CN" altLang="en-US" sz="2400" dirty="0" smtClean="0">
                <a:solidFill>
                  <a:schemeClr val="bg1"/>
                </a:solidFill>
              </a:rPr>
              <a:t>）实施组件              </a:t>
            </a:r>
            <a:r>
              <a:rPr lang="en-US" altLang="zh-CN" sz="2400" dirty="0" err="1" smtClean="0">
                <a:solidFill>
                  <a:schemeClr val="bg1"/>
                </a:solidFill>
              </a:rPr>
              <a:t>ActionX</a:t>
            </a:r>
            <a:r>
              <a:rPr lang="zh-CN" altLang="en-US" sz="2400" dirty="0" smtClean="0">
                <a:solidFill>
                  <a:schemeClr val="bg1"/>
                </a:solidFill>
              </a:rPr>
              <a:t>控件，</a:t>
            </a:r>
            <a:r>
              <a:rPr lang="en-US" altLang="zh-CN" sz="2400" dirty="0" smtClean="0">
                <a:solidFill>
                  <a:schemeClr val="bg1"/>
                </a:solidFill>
              </a:rPr>
              <a:t>DLL</a:t>
            </a:r>
            <a:r>
              <a:rPr lang="zh-CN" altLang="en-US" sz="2400" dirty="0" smtClean="0">
                <a:solidFill>
                  <a:schemeClr val="bg1"/>
                </a:solidFill>
              </a:rPr>
              <a:t>，</a:t>
            </a:r>
            <a:r>
              <a:rPr lang="en-US" altLang="zh-CN" sz="2400" dirty="0" smtClean="0">
                <a:solidFill>
                  <a:schemeClr val="bg1"/>
                </a:solidFill>
              </a:rPr>
              <a:t>JavaBean</a:t>
            </a:r>
            <a:r>
              <a:rPr lang="zh-CN" altLang="en-US" sz="2400" dirty="0" smtClean="0">
                <a:solidFill>
                  <a:schemeClr val="bg1"/>
                </a:solidFill>
              </a:rPr>
              <a:t>组件</a:t>
            </a:r>
            <a:endParaRPr lang="en-US" altLang="zh-CN" sz="2400" dirty="0" smtClean="0">
              <a:solidFill>
                <a:schemeClr val="bg1"/>
              </a:solidFill>
            </a:endParaRPr>
          </a:p>
          <a:p>
            <a:pPr>
              <a:lnSpc>
                <a:spcPct val="120000"/>
              </a:lnSpc>
              <a:buFont typeface="Arial" charset="0"/>
              <a:buNone/>
            </a:pPr>
            <a:r>
              <a:rPr lang="en-US" altLang="zh-CN" sz="2400" dirty="0" smtClean="0">
                <a:solidFill>
                  <a:schemeClr val="bg1"/>
                </a:solidFill>
              </a:rPr>
              <a:t>2</a:t>
            </a:r>
            <a:r>
              <a:rPr lang="zh-CN" altLang="en-US" sz="2400" dirty="0" smtClean="0">
                <a:solidFill>
                  <a:schemeClr val="bg1"/>
                </a:solidFill>
              </a:rPr>
              <a:t>）工作产品组件     源代码文件，数据文件</a:t>
            </a:r>
            <a:endParaRPr lang="en-US" altLang="zh-CN" sz="2400" dirty="0" smtClean="0">
              <a:solidFill>
                <a:schemeClr val="bg1"/>
              </a:solidFill>
            </a:endParaRPr>
          </a:p>
          <a:p>
            <a:pPr>
              <a:lnSpc>
                <a:spcPct val="120000"/>
              </a:lnSpc>
              <a:buFont typeface="Arial" charset="0"/>
              <a:buNone/>
            </a:pPr>
            <a:r>
              <a:rPr lang="en-US" altLang="zh-CN" sz="2400" dirty="0" smtClean="0">
                <a:solidFill>
                  <a:schemeClr val="bg1"/>
                </a:solidFill>
              </a:rPr>
              <a:t>3</a:t>
            </a:r>
            <a:r>
              <a:rPr lang="zh-CN" altLang="en-US" sz="2400" dirty="0" smtClean="0">
                <a:solidFill>
                  <a:schemeClr val="bg1"/>
                </a:solidFill>
              </a:rPr>
              <a:t>）执行组件              </a:t>
            </a:r>
            <a:r>
              <a:rPr lang="en-US" altLang="zh-CN" sz="2400" dirty="0" smtClean="0">
                <a:solidFill>
                  <a:schemeClr val="bg1"/>
                </a:solidFill>
              </a:rPr>
              <a:t>DLL</a:t>
            </a:r>
            <a:r>
              <a:rPr lang="zh-CN" altLang="en-US" sz="2400" dirty="0" smtClean="0">
                <a:solidFill>
                  <a:schemeClr val="bg1"/>
                </a:solidFill>
              </a:rPr>
              <a:t>实例化形成的</a:t>
            </a:r>
            <a:r>
              <a:rPr lang="en-US" altLang="zh-CN" sz="2400" dirty="0" smtClean="0">
                <a:solidFill>
                  <a:schemeClr val="bg1"/>
                </a:solidFill>
              </a:rPr>
              <a:t>COM+</a:t>
            </a:r>
            <a:r>
              <a:rPr lang="zh-CN" altLang="en-US" sz="2400" dirty="0" smtClean="0">
                <a:solidFill>
                  <a:schemeClr val="bg1"/>
                </a:solidFill>
              </a:rPr>
              <a:t>对象</a:t>
            </a:r>
            <a:endParaRPr lang="en-US" altLang="zh-CN" sz="2400" dirty="0" smtClean="0">
              <a:solidFill>
                <a:schemeClr val="bg1"/>
              </a:solidFill>
            </a:endParaRPr>
          </a:p>
        </p:txBody>
      </p:sp>
    </p:spTree>
    <p:extLst>
      <p:ext uri="{BB962C8B-B14F-4D97-AF65-F5344CB8AC3E}">
        <p14:creationId xmlns:p14="http://schemas.microsoft.com/office/powerpoint/2010/main" val="2164808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672</Words>
  <Application>Microsoft Office PowerPoint</Application>
  <PresentationFormat>宽屏</PresentationFormat>
  <Paragraphs>110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DengXian</vt:lpstr>
      <vt:lpstr>宋体</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JHN</cp:lastModifiedBy>
  <cp:revision>160</cp:revision>
  <dcterms:created xsi:type="dcterms:W3CDTF">2013-11-25T09:03:00Z</dcterms:created>
  <dcterms:modified xsi:type="dcterms:W3CDTF">2017-12-16T08:12:16Z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