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4" r:id="rId4"/>
    <p:sldId id="306" r:id="rId5"/>
    <p:sldId id="307" r:id="rId6"/>
    <p:sldId id="308" r:id="rId7"/>
    <p:sldId id="287" r:id="rId8"/>
    <p:sldId id="326" r:id="rId9"/>
    <p:sldId id="329" r:id="rId10"/>
    <p:sldId id="310" r:id="rId11"/>
    <p:sldId id="309" r:id="rId12"/>
    <p:sldId id="320" r:id="rId13"/>
    <p:sldId id="270" r:id="rId14"/>
    <p:sldId id="311" r:id="rId15"/>
    <p:sldId id="312" r:id="rId16"/>
    <p:sldId id="291" r:id="rId17"/>
    <p:sldId id="292" r:id="rId18"/>
    <p:sldId id="330" r:id="rId19"/>
    <p:sldId id="331" r:id="rId20"/>
    <p:sldId id="316" r:id="rId21"/>
    <p:sldId id="274" r:id="rId22"/>
    <p:sldId id="317" r:id="rId23"/>
    <p:sldId id="276" r:id="rId24"/>
    <p:sldId id="319" r:id="rId25"/>
    <p:sldId id="314" r:id="rId26"/>
    <p:sldId id="324" r:id="rId27"/>
    <p:sldId id="325" r:id="rId28"/>
    <p:sldId id="296" r:id="rId29"/>
    <p:sldId id="315" r:id="rId30"/>
    <p:sldId id="298" r:id="rId31"/>
    <p:sldId id="321" r:id="rId32"/>
    <p:sldId id="322" r:id="rId33"/>
    <p:sldId id="323" r:id="rId34"/>
    <p:sldId id="285" r:id="rId35"/>
    <p:sldId id="262" r:id="rId36"/>
    <p:sldId id="305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61" y="0"/>
            <a:ext cx="9553575" cy="6754107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07223" y="1536114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描述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用例图是对用例的简单描述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用例描述对各个用例的详细的文档解释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描述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267565" y="1632905"/>
            <a:ext cx="6100901" cy="522509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95" y="2417615"/>
            <a:ext cx="3258624" cy="36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36725" y="1745542"/>
            <a:ext cx="289741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736725" y="2386892"/>
            <a:ext cx="2897419" cy="3006771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依赖</a:t>
            </a:r>
            <a:endParaRPr lang="en-US" altLang="zh-CN" sz="3200" b="1" dirty="0" smtClean="0">
              <a:solidFill>
                <a:srgbClr val="FFC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54" y="2551827"/>
            <a:ext cx="5163271" cy="267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36725" y="2386892"/>
            <a:ext cx="2897419" cy="3006771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关联</a:t>
            </a:r>
            <a:endParaRPr lang="en-US" altLang="zh-CN" sz="3200" b="1" dirty="0" smtClean="0">
              <a:solidFill>
                <a:srgbClr val="FFC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5" y="2675670"/>
            <a:ext cx="5324977" cy="2429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736725" y="2386892"/>
            <a:ext cx="2897419" cy="3006771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泛化</a:t>
            </a:r>
            <a:endParaRPr lang="en-US" altLang="zh-CN" sz="3200" b="1" dirty="0" smtClean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04249"/>
            <a:ext cx="386888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736725" y="2386892"/>
            <a:ext cx="2897419" cy="3006771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实现</a:t>
            </a:r>
            <a:endParaRPr lang="en-US" altLang="zh-CN" sz="3200" b="1" dirty="0" smtClean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06" y="2628038"/>
            <a:ext cx="604594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34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</a:t>
            </a:r>
            <a:r>
              <a:rPr lang="zh-CN" altLang="en-US" sz="2400" dirty="0" smtClean="0">
                <a:solidFill>
                  <a:schemeClr val="bg1"/>
                </a:solidFill>
              </a:rPr>
              <a:t>，生命线，激活期，</a:t>
            </a:r>
            <a:r>
              <a:rPr lang="zh-CN" altLang="en-US" sz="2400" dirty="0">
                <a:solidFill>
                  <a:schemeClr val="bg1"/>
                </a:solidFill>
              </a:rPr>
              <a:t>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52942" y="1320646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21942"/>
            <a:ext cx="8792654" cy="65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</a:t>
            </a:r>
            <a:r>
              <a:rPr lang="zh-CN" altLang="en-US" sz="3200" dirty="0">
                <a:solidFill>
                  <a:schemeClr val="bg1"/>
                </a:solidFill>
              </a:rPr>
              <a:t>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基本元素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状态（定义在生命周期的条件状况）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转换（状态之间的转移）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名称</a:t>
            </a:r>
            <a:r>
              <a:rPr lang="zh-CN" altLang="en-US" sz="2400" dirty="0" smtClean="0">
                <a:solidFill>
                  <a:srgbClr val="FFFFFF"/>
                </a:solidFill>
              </a:rPr>
              <a:t>（用来区分的文本字符）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进入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/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退出动作</a:t>
            </a:r>
            <a:r>
              <a:rPr lang="zh-CN" altLang="en-US" sz="2400" dirty="0">
                <a:solidFill>
                  <a:srgbClr val="FFFFFF"/>
                </a:solidFill>
              </a:rPr>
              <a:t>（表示进入</a:t>
            </a:r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</a:rPr>
              <a:t>退出这个状态所执行的动作）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内部转换</a:t>
            </a:r>
            <a:r>
              <a:rPr lang="zh-CN" altLang="en-US" sz="2400" dirty="0" smtClean="0">
                <a:solidFill>
                  <a:srgbClr val="FFFFFF"/>
                </a:solidFill>
              </a:rPr>
              <a:t>（使事件可以在不退出的状态的情况下在状态内得到处理）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子状态</a:t>
            </a:r>
            <a:r>
              <a:rPr lang="zh-CN" altLang="en-US" sz="2400" dirty="0" smtClean="0">
                <a:solidFill>
                  <a:srgbClr val="FFFFFF"/>
                </a:solidFill>
              </a:rPr>
              <a:t>（状态图中内嵌的状态）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延迟事件</a:t>
            </a:r>
            <a:r>
              <a:rPr lang="zh-CN" altLang="en-US" sz="2400" dirty="0" smtClean="0">
                <a:solidFill>
                  <a:srgbClr val="FFFFFF"/>
                </a:solidFill>
              </a:rPr>
              <a:t>（处理过程被推迟的事件）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11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</a:t>
            </a:r>
            <a:r>
              <a:rPr lang="zh-CN" altLang="en-US" sz="3200" dirty="0">
                <a:solidFill>
                  <a:schemeClr val="bg1"/>
                </a:solidFill>
              </a:rPr>
              <a:t>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转换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源状态</a:t>
            </a:r>
            <a:r>
              <a:rPr lang="zh-CN" altLang="en-US" sz="2400" dirty="0" smtClean="0">
                <a:solidFill>
                  <a:srgbClr val="FFFFFF"/>
                </a:solidFill>
              </a:rPr>
              <a:t>（对象在被激发前的状态）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触发条件</a:t>
            </a:r>
            <a:r>
              <a:rPr lang="zh-CN" altLang="en-US" sz="2400" dirty="0" smtClean="0">
                <a:solidFill>
                  <a:srgbClr val="FFFFFF"/>
                </a:solidFill>
              </a:rPr>
              <a:t>（引起转变的事件）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监护条件</a:t>
            </a:r>
            <a:r>
              <a:rPr lang="zh-CN" altLang="en-US" sz="2400" dirty="0" smtClean="0">
                <a:solidFill>
                  <a:srgbClr val="FFFFFF"/>
                </a:solidFill>
              </a:rPr>
              <a:t>（触发条件后的布尔表达式）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动作</a:t>
            </a:r>
            <a:r>
              <a:rPr lang="zh-CN" altLang="en-US" sz="2400" dirty="0" smtClean="0">
                <a:solidFill>
                  <a:srgbClr val="FFFFFF"/>
                </a:solidFill>
              </a:rPr>
              <a:t>（转换发生时对应执行，是一个原子操作不可被中断）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</a:rPr>
              <a:t>目标状态</a:t>
            </a:r>
            <a:r>
              <a:rPr lang="zh-CN" altLang="en-US" sz="2400" dirty="0" smtClean="0">
                <a:solidFill>
                  <a:srgbClr val="FFFFFF"/>
                </a:solidFill>
              </a:rPr>
              <a:t>（转换后的状态）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1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状态机图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06" y="1597981"/>
            <a:ext cx="7040881" cy="517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4399964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使用用例的主要目的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）为系统的功能提供清晰一致的描述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）为系统测试打下基础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</a:rPr>
              <a:t>）通过从需求的功能用例出发跟踪进入到系统中具体实现的类和方法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13" y="1620838"/>
            <a:ext cx="6268325" cy="4211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、以上讲到的图中有那一类图是要配合文档的？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用例图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、类之见的关系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依赖，</a:t>
            </a:r>
            <a:r>
              <a:rPr lang="zh-CN" altLang="en-US" sz="2400" smtClean="0">
                <a:solidFill>
                  <a:srgbClr val="FFC000"/>
                </a:solidFill>
              </a:rPr>
              <a:t>关联，泛化</a:t>
            </a:r>
            <a:r>
              <a:rPr lang="zh-CN" altLang="en-US" sz="2400" dirty="0" smtClean="0">
                <a:solidFill>
                  <a:srgbClr val="FFC000"/>
                </a:solidFill>
              </a:rPr>
              <a:t>，实现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、这是什么图？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顺序图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345" y="1427163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类图的绘制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(85):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后期美工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制作及资料查询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86):PPT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的检查与修改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(88):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协助资料查询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3632908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32611"/>
            <a:ext cx="3953523" cy="25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用例之间</a:t>
            </a:r>
            <a:r>
              <a:rPr lang="zh-CN" altLang="en-US" sz="3600" dirty="0" smtClean="0">
                <a:solidFill>
                  <a:srgbClr val="FFC000"/>
                </a:solidFill>
              </a:rPr>
              <a:t>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用例图示例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800225" y="1965325"/>
            <a:ext cx="119154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包含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33" y="2269007"/>
            <a:ext cx="4503989" cy="2913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800225" y="1965325"/>
            <a:ext cx="119154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FFC000"/>
                </a:solidFill>
              </a:rPr>
              <a:t>扩展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95" y="2323139"/>
            <a:ext cx="4192439" cy="28054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77745" y="824925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FFFFFF"/>
                </a:solidFill>
              </a:rPr>
              <a:t>用例图示例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800225" y="1965325"/>
            <a:ext cx="119154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泛化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77745" y="57915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dirty="0">
                <a:solidFill>
                  <a:srgbClr val="FFFFFF"/>
                </a:solidFill>
              </a:rPr>
              <a:t>用例图示例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75" y="2265243"/>
            <a:ext cx="4691959" cy="29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1070</Words>
  <Application>Microsoft Office PowerPoint</Application>
  <PresentationFormat>宽屏</PresentationFormat>
  <Paragraphs>163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143</cp:revision>
  <dcterms:created xsi:type="dcterms:W3CDTF">2013-11-25T09:03:00Z</dcterms:created>
  <dcterms:modified xsi:type="dcterms:W3CDTF">2017-11-16T08:01:42Z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